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 id="2147488361" r:id="rId2"/>
  </p:sldMasterIdLst>
  <p:notesMasterIdLst>
    <p:notesMasterId r:id="rId24"/>
  </p:notesMasterIdLst>
  <p:handoutMasterIdLst>
    <p:handoutMasterId r:id="rId25"/>
  </p:handoutMasterIdLst>
  <p:sldIdLst>
    <p:sldId id="256" r:id="rId3"/>
    <p:sldId id="259" r:id="rId4"/>
    <p:sldId id="680" r:id="rId5"/>
    <p:sldId id="457" r:id="rId6"/>
    <p:sldId id="690" r:id="rId7"/>
    <p:sldId id="394" r:id="rId8"/>
    <p:sldId id="449" r:id="rId9"/>
    <p:sldId id="484" r:id="rId10"/>
    <p:sldId id="485" r:id="rId11"/>
    <p:sldId id="473" r:id="rId12"/>
    <p:sldId id="694" r:id="rId13"/>
    <p:sldId id="674" r:id="rId14"/>
    <p:sldId id="696" r:id="rId15"/>
    <p:sldId id="649" r:id="rId16"/>
    <p:sldId id="663" r:id="rId17"/>
    <p:sldId id="662" r:id="rId18"/>
    <p:sldId id="646" r:id="rId19"/>
    <p:sldId id="664" r:id="rId20"/>
    <p:sldId id="508" r:id="rId21"/>
    <p:sldId id="697" r:id="rId22"/>
    <p:sldId id="260" r:id="rId23"/>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BF4B"/>
    <a:srgbClr val="00682F"/>
    <a:srgbClr val="FFAB16"/>
    <a:srgbClr val="339966"/>
    <a:srgbClr val="FF6600"/>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1" autoAdjust="0"/>
    <p:restoredTop sz="99710" autoAdjust="0"/>
  </p:normalViewPr>
  <p:slideViewPr>
    <p:cSldViewPr snapToGrid="0" snapToObjects="1">
      <p:cViewPr varScale="1">
        <p:scale>
          <a:sx n="75" d="100"/>
          <a:sy n="75" d="100"/>
        </p:scale>
        <p:origin x="-13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6135" cy="496015"/>
          </a:xfrm>
          <a:prstGeom prst="rect">
            <a:avLst/>
          </a:prstGeom>
        </p:spPr>
        <p:txBody>
          <a:bodyPr vert="horz" lIns="91286" tIns="45643" rIns="91286" bIns="45643" rtlCol="0"/>
          <a:lstStyle>
            <a:lvl1pPr algn="l">
              <a:defRPr sz="1200"/>
            </a:lvl1pPr>
          </a:lstStyle>
          <a:p>
            <a:pPr>
              <a:defRPr/>
            </a:pPr>
            <a:endParaRPr lang="en-ZA" dirty="0"/>
          </a:p>
        </p:txBody>
      </p:sp>
      <p:sp>
        <p:nvSpPr>
          <p:cNvPr id="3" name="Date Placeholder 2"/>
          <p:cNvSpPr>
            <a:spLocks noGrp="1"/>
          </p:cNvSpPr>
          <p:nvPr>
            <p:ph type="dt" sz="quarter" idx="1"/>
          </p:nvPr>
        </p:nvSpPr>
        <p:spPr>
          <a:xfrm>
            <a:off x="3849956" y="2"/>
            <a:ext cx="2946135" cy="496015"/>
          </a:xfrm>
          <a:prstGeom prst="rect">
            <a:avLst/>
          </a:prstGeom>
        </p:spPr>
        <p:txBody>
          <a:bodyPr vert="horz" lIns="91286" tIns="45643" rIns="91286" bIns="45643" rtlCol="0"/>
          <a:lstStyle>
            <a:lvl1pPr algn="r">
              <a:defRPr sz="1200"/>
            </a:lvl1pPr>
          </a:lstStyle>
          <a:p>
            <a:pPr>
              <a:defRPr/>
            </a:pPr>
            <a:fld id="{7408DFE2-BDE1-4486-8465-5D3A3151738C}" type="datetimeFigureOut">
              <a:rPr lang="en-ZA"/>
              <a:pPr>
                <a:defRPr/>
              </a:pPr>
              <a:t>2019/08/23</a:t>
            </a:fld>
            <a:endParaRPr lang="en-ZA" dirty="0"/>
          </a:p>
        </p:txBody>
      </p:sp>
      <p:sp>
        <p:nvSpPr>
          <p:cNvPr id="4" name="Footer Placeholder 3"/>
          <p:cNvSpPr>
            <a:spLocks noGrp="1"/>
          </p:cNvSpPr>
          <p:nvPr>
            <p:ph type="ftr" sz="quarter" idx="2"/>
          </p:nvPr>
        </p:nvSpPr>
        <p:spPr>
          <a:xfrm>
            <a:off x="1" y="9429039"/>
            <a:ext cx="2946135" cy="496015"/>
          </a:xfrm>
          <a:prstGeom prst="rect">
            <a:avLst/>
          </a:prstGeom>
        </p:spPr>
        <p:txBody>
          <a:bodyPr vert="horz" lIns="91286" tIns="45643" rIns="91286" bIns="45643" rtlCol="0" anchor="b"/>
          <a:lstStyle>
            <a:lvl1pPr algn="l">
              <a:defRPr sz="1200"/>
            </a:lvl1pPr>
          </a:lstStyle>
          <a:p>
            <a:pPr>
              <a:defRPr/>
            </a:pPr>
            <a:endParaRPr lang="en-ZA" dirty="0"/>
          </a:p>
        </p:txBody>
      </p:sp>
      <p:sp>
        <p:nvSpPr>
          <p:cNvPr id="5" name="Slide Number Placeholder 4"/>
          <p:cNvSpPr>
            <a:spLocks noGrp="1"/>
          </p:cNvSpPr>
          <p:nvPr>
            <p:ph type="sldNum" sz="quarter" idx="3"/>
          </p:nvPr>
        </p:nvSpPr>
        <p:spPr>
          <a:xfrm>
            <a:off x="3849956" y="9429039"/>
            <a:ext cx="2946135" cy="496015"/>
          </a:xfrm>
          <a:prstGeom prst="rect">
            <a:avLst/>
          </a:prstGeom>
        </p:spPr>
        <p:txBody>
          <a:bodyPr vert="horz" lIns="91286" tIns="45643" rIns="91286" bIns="45643" rtlCol="0" anchor="b"/>
          <a:lstStyle>
            <a:lvl1pPr algn="r">
              <a:defRPr sz="1200"/>
            </a:lvl1pPr>
          </a:lstStyle>
          <a:p>
            <a:pPr>
              <a:defRPr/>
            </a:pPr>
            <a:fld id="{E1AAA8E8-5BBB-4569-88CB-52E046BDDB35}" type="slidenum">
              <a:rPr lang="en-ZA"/>
              <a:pPr>
                <a:defRPr/>
              </a:pPr>
              <a:t>‹#›</a:t>
            </a:fld>
            <a:endParaRPr lang="en-ZA" dirty="0"/>
          </a:p>
        </p:txBody>
      </p:sp>
    </p:spTree>
    <p:extLst>
      <p:ext uri="{BB962C8B-B14F-4D97-AF65-F5344CB8AC3E}">
        <p14:creationId xmlns:p14="http://schemas.microsoft.com/office/powerpoint/2010/main" xmlns="" val="2821828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6135" cy="496015"/>
          </a:xfrm>
          <a:prstGeom prst="rect">
            <a:avLst/>
          </a:prstGeom>
        </p:spPr>
        <p:txBody>
          <a:bodyPr vert="horz" lIns="93020" tIns="46510" rIns="93020" bIns="4651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49956" y="2"/>
            <a:ext cx="2946135" cy="496015"/>
          </a:xfrm>
          <a:prstGeom prst="rect">
            <a:avLst/>
          </a:prstGeom>
        </p:spPr>
        <p:txBody>
          <a:bodyPr vert="horz" lIns="93020" tIns="46510" rIns="93020" bIns="46510" rtlCol="0"/>
          <a:lstStyle>
            <a:lvl1pPr algn="r">
              <a:defRPr sz="1200">
                <a:latin typeface="Arial" charset="0"/>
              </a:defRPr>
            </a:lvl1pPr>
          </a:lstStyle>
          <a:p>
            <a:pPr>
              <a:defRPr/>
            </a:pPr>
            <a:fld id="{9EF294BD-E844-43CC-B176-53E6B2A26254}" type="datetimeFigureOut">
              <a:rPr lang="en-US"/>
              <a:pPr>
                <a:defRPr/>
              </a:pPr>
              <a:t>8/23/2019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020" tIns="46510" rIns="93020" bIns="46510" rtlCol="0" anchor="ctr"/>
          <a:lstStyle/>
          <a:p>
            <a:pPr lvl="0"/>
            <a:endParaRPr lang="en-US" noProof="0" dirty="0"/>
          </a:p>
        </p:txBody>
      </p:sp>
      <p:sp>
        <p:nvSpPr>
          <p:cNvPr id="5" name="Notes Placeholder 4"/>
          <p:cNvSpPr>
            <a:spLocks noGrp="1"/>
          </p:cNvSpPr>
          <p:nvPr>
            <p:ph type="body" sz="quarter" idx="3"/>
          </p:nvPr>
        </p:nvSpPr>
        <p:spPr>
          <a:xfrm>
            <a:off x="680244" y="4716104"/>
            <a:ext cx="5437187" cy="4465719"/>
          </a:xfrm>
          <a:prstGeom prst="rect">
            <a:avLst/>
          </a:prstGeom>
        </p:spPr>
        <p:txBody>
          <a:bodyPr vert="horz" lIns="93020" tIns="46510" rIns="93020" bIns="4651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29039"/>
            <a:ext cx="2946135" cy="496015"/>
          </a:xfrm>
          <a:prstGeom prst="rect">
            <a:avLst/>
          </a:prstGeom>
        </p:spPr>
        <p:txBody>
          <a:bodyPr vert="horz" lIns="93020" tIns="46510" rIns="93020" bIns="4651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49956" y="9429039"/>
            <a:ext cx="2946135" cy="496015"/>
          </a:xfrm>
          <a:prstGeom prst="rect">
            <a:avLst/>
          </a:prstGeom>
        </p:spPr>
        <p:txBody>
          <a:bodyPr vert="horz" lIns="93020" tIns="46510" rIns="93020" bIns="46510" rtlCol="0" anchor="b"/>
          <a:lstStyle>
            <a:lvl1pPr algn="r">
              <a:defRPr sz="1200">
                <a:latin typeface="Arial" charset="0"/>
              </a:defRPr>
            </a:lvl1pPr>
          </a:lstStyle>
          <a:p>
            <a:pPr>
              <a:defRPr/>
            </a:pPr>
            <a:fld id="{57016A73-DBED-47E0-9133-4A89D3A4B7B8}" type="slidenum">
              <a:rPr lang="en-US"/>
              <a:pPr>
                <a:defRPr/>
              </a:pPr>
              <a:t>‹#›</a:t>
            </a:fld>
            <a:endParaRPr lang="en-US" dirty="0"/>
          </a:p>
        </p:txBody>
      </p:sp>
    </p:spTree>
    <p:extLst>
      <p:ext uri="{BB962C8B-B14F-4D97-AF65-F5344CB8AC3E}">
        <p14:creationId xmlns:p14="http://schemas.microsoft.com/office/powerpoint/2010/main" xmlns="" val="3325472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493540D0-CC5A-45B2-B7F2-081F0B4F0A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Notes Placeholder 2">
            <a:extLst>
              <a:ext uri="{FF2B5EF4-FFF2-40B4-BE49-F238E27FC236}">
                <a16:creationId xmlns:a16="http://schemas.microsoft.com/office/drawing/2014/main" xmlns="" id="{C3CF9A00-C5C5-4D72-A8B9-A92458758B6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196" name="Slide Number Placeholder 3">
            <a:extLst>
              <a:ext uri="{FF2B5EF4-FFF2-40B4-BE49-F238E27FC236}">
                <a16:creationId xmlns:a16="http://schemas.microsoft.com/office/drawing/2014/main" xmlns="" id="{510510E4-094D-44E7-A568-DF49657439DB}"/>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101779B-8A20-4E79-980D-BB6F93E00D28}" type="slidenum">
              <a:rPr lang="en-US" altLang="en-US" smtClean="0"/>
              <a:pPr/>
              <a:t>3</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2DC74FBD-85E4-483C-860C-246A733A71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a:extLst>
              <a:ext uri="{FF2B5EF4-FFF2-40B4-BE49-F238E27FC236}">
                <a16:creationId xmlns:a16="http://schemas.microsoft.com/office/drawing/2014/main" xmlns="" id="{684A84BE-8C58-450A-A364-220C18507B8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1508" name="Slide Number Placeholder 3">
            <a:extLst>
              <a:ext uri="{FF2B5EF4-FFF2-40B4-BE49-F238E27FC236}">
                <a16:creationId xmlns:a16="http://schemas.microsoft.com/office/drawing/2014/main" xmlns="" id="{72B2AE37-1501-4C21-963F-46EBCE96CF3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A477EA7-D3E5-4611-8D3B-614930F98D1E}" type="slidenum">
              <a:rPr lang="en-US" altLang="en-US" smtClean="0"/>
              <a:pPr/>
              <a:t>12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2DC74FBD-85E4-483C-860C-246A733A71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a:extLst>
              <a:ext uri="{FF2B5EF4-FFF2-40B4-BE49-F238E27FC236}">
                <a16:creationId xmlns:a16="http://schemas.microsoft.com/office/drawing/2014/main" xmlns="" id="{684A84BE-8C58-450A-A364-220C18507B8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1508" name="Slide Number Placeholder 3">
            <a:extLst>
              <a:ext uri="{FF2B5EF4-FFF2-40B4-BE49-F238E27FC236}">
                <a16:creationId xmlns:a16="http://schemas.microsoft.com/office/drawing/2014/main" xmlns="" id="{72B2AE37-1501-4C21-963F-46EBCE96CF3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A477EA7-D3E5-4611-8D3B-614930F98D1E}" type="slidenum">
              <a:rPr lang="en-US" altLang="en-US" smtClean="0"/>
              <a:pPr/>
              <a:t>13</a:t>
            </a:fld>
            <a:endParaRPr lang="en-US" altLang="en-US" dirty="0"/>
          </a:p>
        </p:txBody>
      </p:sp>
    </p:spTree>
    <p:extLst>
      <p:ext uri="{BB962C8B-B14F-4D97-AF65-F5344CB8AC3E}">
        <p14:creationId xmlns:p14="http://schemas.microsoft.com/office/powerpoint/2010/main" xmlns="" val="2868081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7601B6-98C2-491F-8AFA-DD39E3545E42}" type="datetime1">
              <a:rPr lang="en-US"/>
              <a:pPr>
                <a:defRPr/>
              </a:pPr>
              <a:t>8/23/2019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0903E6D-CAD1-4300-B0E1-9415A990CA29}" type="slidenum">
              <a:rPr lang="en-US"/>
              <a:pPr>
                <a:defRPr/>
              </a:pPr>
              <a:t>‹#›</a:t>
            </a:fld>
            <a:endParaRPr lang="en-US" dirty="0"/>
          </a:p>
        </p:txBody>
      </p:sp>
    </p:spTree>
    <p:extLst>
      <p:ext uri="{BB962C8B-B14F-4D97-AF65-F5344CB8AC3E}">
        <p14:creationId xmlns:p14="http://schemas.microsoft.com/office/powerpoint/2010/main" xmlns="" val="192302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8762F597-C74F-4FC7-963C-76C041D716F3}" type="datetime1">
              <a:rPr lang="en-US"/>
              <a:pPr>
                <a:defRPr/>
              </a:pPr>
              <a:t>8/23/2019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29EB88-D429-47C4-8FF3-9E24C500C59B}" type="slidenum">
              <a:rPr lang="en-US"/>
              <a:pPr>
                <a:defRPr/>
              </a:pPr>
              <a:t>‹#›</a:t>
            </a:fld>
            <a:endParaRPr lang="en-US" dirty="0"/>
          </a:p>
        </p:txBody>
      </p:sp>
    </p:spTree>
    <p:extLst>
      <p:ext uri="{BB962C8B-B14F-4D97-AF65-F5344CB8AC3E}">
        <p14:creationId xmlns:p14="http://schemas.microsoft.com/office/powerpoint/2010/main" xmlns="" val="56014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2FCE7B7-A1FF-46C2-BB94-150570ACB7E5}" type="datetime1">
              <a:rPr lang="en-US"/>
              <a:pPr>
                <a:defRPr/>
              </a:pPr>
              <a:t>8/23/2019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EEC258-73F1-4879-865A-BD940C8582F4}" type="slidenum">
              <a:rPr lang="en-US"/>
              <a:pPr>
                <a:defRPr/>
              </a:pPr>
              <a:t>‹#›</a:t>
            </a:fld>
            <a:endParaRPr lang="en-US" dirty="0"/>
          </a:p>
        </p:txBody>
      </p:sp>
    </p:spTree>
    <p:extLst>
      <p:ext uri="{BB962C8B-B14F-4D97-AF65-F5344CB8AC3E}">
        <p14:creationId xmlns:p14="http://schemas.microsoft.com/office/powerpoint/2010/main" xmlns="" val="401833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8C82AD4-7C64-4EED-962A-410712C7F2A1}" type="datetime1">
              <a:rPr lang="en-US" altLang="en-US"/>
              <a:pPr>
                <a:defRPr/>
              </a:pPr>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4D486B-612C-4560-B163-5D9301419473}" type="slidenum">
              <a:rPr lang="en-US" altLang="en-US"/>
              <a:pPr>
                <a:defRPr/>
              </a:pPr>
              <a:t>‹#›</a:t>
            </a:fld>
            <a:endParaRPr lang="en-US" altLang="en-US" dirty="0"/>
          </a:p>
        </p:txBody>
      </p:sp>
    </p:spTree>
    <p:extLst>
      <p:ext uri="{BB962C8B-B14F-4D97-AF65-F5344CB8AC3E}">
        <p14:creationId xmlns:p14="http://schemas.microsoft.com/office/powerpoint/2010/main" xmlns="" val="1030292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DF1F12E5-ED2C-482D-8BAC-0AB53B647501}" type="datetime1">
              <a:rPr lang="en-US" altLang="en-US"/>
              <a:pPr>
                <a:defRPr/>
              </a:pPr>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7F2BF3E-81DB-4B98-BAA4-3A2B91E8EAEE}" type="slidenum">
              <a:rPr lang="en-US" altLang="en-US"/>
              <a:pPr>
                <a:defRPr/>
              </a:pPr>
              <a:t>‹#›</a:t>
            </a:fld>
            <a:endParaRPr lang="en-US" altLang="en-US" dirty="0"/>
          </a:p>
        </p:txBody>
      </p:sp>
    </p:spTree>
    <p:extLst>
      <p:ext uri="{BB962C8B-B14F-4D97-AF65-F5344CB8AC3E}">
        <p14:creationId xmlns:p14="http://schemas.microsoft.com/office/powerpoint/2010/main" xmlns="" val="3358816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F0F39B8A-A788-42BE-BF7B-6750A18DE90A}" type="datetime1">
              <a:rPr lang="en-US" altLang="en-US"/>
              <a:pPr>
                <a:defRPr/>
              </a:pPr>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E9AAE2-F7FE-46DE-9E78-49D14640B827}" type="slidenum">
              <a:rPr lang="en-US" altLang="en-US"/>
              <a:pPr>
                <a:defRPr/>
              </a:pPr>
              <a:t>‹#›</a:t>
            </a:fld>
            <a:endParaRPr lang="en-US" altLang="en-US" dirty="0"/>
          </a:p>
        </p:txBody>
      </p:sp>
    </p:spTree>
    <p:extLst>
      <p:ext uri="{BB962C8B-B14F-4D97-AF65-F5344CB8AC3E}">
        <p14:creationId xmlns:p14="http://schemas.microsoft.com/office/powerpoint/2010/main" xmlns="" val="3400894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6BAB507C-6B3A-45AE-B5C3-53CBFF4086BA}" type="datetime1">
              <a:rPr lang="en-US" altLang="en-US"/>
              <a:pPr>
                <a:defRPr/>
              </a:pPr>
              <a:t>8/23/2019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DF89C5D-ACF0-4771-A005-ACAE1F58696F}" type="slidenum">
              <a:rPr lang="en-US" altLang="en-US"/>
              <a:pPr>
                <a:defRPr/>
              </a:pPr>
              <a:t>‹#›</a:t>
            </a:fld>
            <a:endParaRPr lang="en-US" altLang="en-US" dirty="0"/>
          </a:p>
        </p:txBody>
      </p:sp>
    </p:spTree>
    <p:extLst>
      <p:ext uri="{BB962C8B-B14F-4D97-AF65-F5344CB8AC3E}">
        <p14:creationId xmlns:p14="http://schemas.microsoft.com/office/powerpoint/2010/main" xmlns="" val="2630574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379B2AFA-B9F8-4068-AFE0-05D69710DD78}" type="datetime1">
              <a:rPr lang="en-US" altLang="en-US"/>
              <a:pPr>
                <a:defRPr/>
              </a:pPr>
              <a:t>8/23/2019</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6F3D9E9-FD92-4AF9-89D6-CAC8A9875E73}" type="slidenum">
              <a:rPr lang="en-US" altLang="en-US"/>
              <a:pPr>
                <a:defRPr/>
              </a:pPr>
              <a:t>‹#›</a:t>
            </a:fld>
            <a:endParaRPr lang="en-US" altLang="en-US" dirty="0"/>
          </a:p>
        </p:txBody>
      </p:sp>
    </p:spTree>
    <p:extLst>
      <p:ext uri="{BB962C8B-B14F-4D97-AF65-F5344CB8AC3E}">
        <p14:creationId xmlns:p14="http://schemas.microsoft.com/office/powerpoint/2010/main" xmlns="" val="3895874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248E00-F9ED-4411-A336-E873FE1D7727}" type="datetime1">
              <a:rPr lang="en-US" altLang="en-US"/>
              <a:pPr>
                <a:defRPr/>
              </a:pPr>
              <a:t>8/23/2019</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6C4E3B9-2C9B-4AEF-BF92-9AC41E038E49}" type="slidenum">
              <a:rPr lang="en-US" altLang="en-US"/>
              <a:pPr>
                <a:defRPr/>
              </a:pPr>
              <a:t>‹#›</a:t>
            </a:fld>
            <a:endParaRPr lang="en-US" altLang="en-US" dirty="0"/>
          </a:p>
        </p:txBody>
      </p:sp>
    </p:spTree>
    <p:extLst>
      <p:ext uri="{BB962C8B-B14F-4D97-AF65-F5344CB8AC3E}">
        <p14:creationId xmlns:p14="http://schemas.microsoft.com/office/powerpoint/2010/main" xmlns="" val="3127482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35603C-3CA8-4FA9-B922-222ED61FBB8F}" type="datetime1">
              <a:rPr lang="en-US" altLang="en-US"/>
              <a:pPr>
                <a:defRPr/>
              </a:pPr>
              <a:t>8/23/2019</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36F2612-2C0D-429D-918D-E8D47B23DE8D}" type="slidenum">
              <a:rPr lang="en-US" altLang="en-US"/>
              <a:pPr>
                <a:defRPr/>
              </a:pPr>
              <a:t>‹#›</a:t>
            </a:fld>
            <a:endParaRPr lang="en-US" altLang="en-US" dirty="0"/>
          </a:p>
        </p:txBody>
      </p:sp>
    </p:spTree>
    <p:extLst>
      <p:ext uri="{BB962C8B-B14F-4D97-AF65-F5344CB8AC3E}">
        <p14:creationId xmlns:p14="http://schemas.microsoft.com/office/powerpoint/2010/main" xmlns="" val="120630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7F01825C-DEFA-49B7-9A44-C2E506E5383B}" type="datetime1">
              <a:rPr lang="en-US" altLang="en-US"/>
              <a:pPr>
                <a:defRPr/>
              </a:pPr>
              <a:t>8/23/2019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2BC2CB1-B218-451A-9247-928136F1BA6C}" type="slidenum">
              <a:rPr lang="en-US" altLang="en-US"/>
              <a:pPr>
                <a:defRPr/>
              </a:pPr>
              <a:t>‹#›</a:t>
            </a:fld>
            <a:endParaRPr lang="en-US" altLang="en-US" dirty="0"/>
          </a:p>
        </p:txBody>
      </p:sp>
    </p:spTree>
    <p:extLst>
      <p:ext uri="{BB962C8B-B14F-4D97-AF65-F5344CB8AC3E}">
        <p14:creationId xmlns:p14="http://schemas.microsoft.com/office/powerpoint/2010/main" xmlns="" val="101650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CF4BA9E-8220-4969-B1E6-066F51DB1263}" type="datetime1">
              <a:rPr lang="en-US"/>
              <a:pPr>
                <a:defRPr/>
              </a:pPr>
              <a:t>8/23/2019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79B0E16-3B21-4DA7-809D-032F5E4D0A06}" type="slidenum">
              <a:rPr lang="en-US"/>
              <a:pPr>
                <a:defRPr/>
              </a:pPr>
              <a:t>‹#›</a:t>
            </a:fld>
            <a:endParaRPr lang="en-US" dirty="0"/>
          </a:p>
        </p:txBody>
      </p:sp>
    </p:spTree>
    <p:extLst>
      <p:ext uri="{BB962C8B-B14F-4D97-AF65-F5344CB8AC3E}">
        <p14:creationId xmlns:p14="http://schemas.microsoft.com/office/powerpoint/2010/main" xmlns="" val="344031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8BEF28A-6DAB-42DC-B873-1112CCA4BA8E}" type="datetime1">
              <a:rPr lang="en-US" altLang="en-US"/>
              <a:pPr>
                <a:defRPr/>
              </a:pPr>
              <a:t>8/23/2019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06EFED-F66F-4B3C-B624-94662242A522}" type="slidenum">
              <a:rPr lang="en-US" altLang="en-US"/>
              <a:pPr>
                <a:defRPr/>
              </a:pPr>
              <a:t>‹#›</a:t>
            </a:fld>
            <a:endParaRPr lang="en-US" altLang="en-US" dirty="0"/>
          </a:p>
        </p:txBody>
      </p:sp>
    </p:spTree>
    <p:extLst>
      <p:ext uri="{BB962C8B-B14F-4D97-AF65-F5344CB8AC3E}">
        <p14:creationId xmlns:p14="http://schemas.microsoft.com/office/powerpoint/2010/main" xmlns="" val="1605138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C765F968-B9C2-43CA-8B59-EDBF66D19643}" type="datetime1">
              <a:rPr lang="en-US" altLang="en-US"/>
              <a:pPr>
                <a:defRPr/>
              </a:pPr>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D5C6DE-F949-4EB2-B64C-384A04E3DDA5}" type="slidenum">
              <a:rPr lang="en-US" altLang="en-US"/>
              <a:pPr>
                <a:defRPr/>
              </a:pPr>
              <a:t>‹#›</a:t>
            </a:fld>
            <a:endParaRPr lang="en-US" altLang="en-US" dirty="0"/>
          </a:p>
        </p:txBody>
      </p:sp>
    </p:spTree>
    <p:extLst>
      <p:ext uri="{BB962C8B-B14F-4D97-AF65-F5344CB8AC3E}">
        <p14:creationId xmlns:p14="http://schemas.microsoft.com/office/powerpoint/2010/main" xmlns="" val="3130219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D154D19B-1081-4C10-A290-F283DA3E5E99}" type="datetime1">
              <a:rPr lang="en-US" altLang="en-US"/>
              <a:pPr>
                <a:defRPr/>
              </a:pPr>
              <a:t>8/23/2019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688C43-AAF4-4FD9-9E58-E735F3D819EE}" type="slidenum">
              <a:rPr lang="en-US" altLang="en-US"/>
              <a:pPr>
                <a:defRPr/>
              </a:pPr>
              <a:t>‹#›</a:t>
            </a:fld>
            <a:endParaRPr lang="en-US" altLang="en-US" dirty="0"/>
          </a:p>
        </p:txBody>
      </p:sp>
    </p:spTree>
    <p:extLst>
      <p:ext uri="{BB962C8B-B14F-4D97-AF65-F5344CB8AC3E}">
        <p14:creationId xmlns:p14="http://schemas.microsoft.com/office/powerpoint/2010/main" xmlns="" val="1834347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525A09DC-4E47-404B-A443-74E13B217FD0}" type="datetime1">
              <a:rPr lang="en-US"/>
              <a:pPr>
                <a:defRPr/>
              </a:pPr>
              <a:t>8/23/2019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2E0537-E538-4FE5-B502-4A6B1779F360}" type="slidenum">
              <a:rPr lang="en-US"/>
              <a:pPr>
                <a:defRPr/>
              </a:pPr>
              <a:t>‹#›</a:t>
            </a:fld>
            <a:endParaRPr lang="en-US" dirty="0"/>
          </a:p>
        </p:txBody>
      </p:sp>
    </p:spTree>
    <p:extLst>
      <p:ext uri="{BB962C8B-B14F-4D97-AF65-F5344CB8AC3E}">
        <p14:creationId xmlns:p14="http://schemas.microsoft.com/office/powerpoint/2010/main" xmlns="" val="80317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73B7D2F4-7ADD-4576-A4E3-B946DC292747}" type="datetime1">
              <a:rPr lang="en-US"/>
              <a:pPr>
                <a:defRPr/>
              </a:pPr>
              <a:t>8/23/2019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CDB51D-3DD3-46CA-A7B0-C435659DA373}" type="slidenum">
              <a:rPr lang="en-US"/>
              <a:pPr>
                <a:defRPr/>
              </a:pPr>
              <a:t>‹#›</a:t>
            </a:fld>
            <a:endParaRPr lang="en-US" dirty="0"/>
          </a:p>
        </p:txBody>
      </p:sp>
    </p:spTree>
    <p:extLst>
      <p:ext uri="{BB962C8B-B14F-4D97-AF65-F5344CB8AC3E}">
        <p14:creationId xmlns:p14="http://schemas.microsoft.com/office/powerpoint/2010/main" xmlns="" val="218936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17E249BB-79B0-4B0B-8856-CA6EC36B9D90}" type="datetime1">
              <a:rPr lang="en-US"/>
              <a:pPr>
                <a:defRPr/>
              </a:pPr>
              <a:t>8/23/2019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379AE24-4363-45CF-8714-CDE9C674431E}" type="slidenum">
              <a:rPr lang="en-US"/>
              <a:pPr>
                <a:defRPr/>
              </a:pPr>
              <a:t>‹#›</a:t>
            </a:fld>
            <a:endParaRPr lang="en-US" dirty="0"/>
          </a:p>
        </p:txBody>
      </p:sp>
    </p:spTree>
    <p:extLst>
      <p:ext uri="{BB962C8B-B14F-4D97-AF65-F5344CB8AC3E}">
        <p14:creationId xmlns:p14="http://schemas.microsoft.com/office/powerpoint/2010/main" xmlns="" val="171980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5B3E9AB-3EB8-4F18-9DA6-6DA1D672CE58}" type="datetime1">
              <a:rPr lang="en-US"/>
              <a:pPr>
                <a:defRPr/>
              </a:pPr>
              <a:t>8/23/2019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F29A480-4700-4E88-AA5E-E79B77ABE416}" type="slidenum">
              <a:rPr lang="en-US"/>
              <a:pPr>
                <a:defRPr/>
              </a:pPr>
              <a:t>‹#›</a:t>
            </a:fld>
            <a:endParaRPr lang="en-US" dirty="0"/>
          </a:p>
        </p:txBody>
      </p:sp>
    </p:spTree>
    <p:extLst>
      <p:ext uri="{BB962C8B-B14F-4D97-AF65-F5344CB8AC3E}">
        <p14:creationId xmlns:p14="http://schemas.microsoft.com/office/powerpoint/2010/main" xmlns="" val="553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496DAA-F22F-435C-ABB3-E16507BBEC56}" type="datetime1">
              <a:rPr lang="en-US"/>
              <a:pPr>
                <a:defRPr/>
              </a:pPr>
              <a:t>8/23/2019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45CD794-3974-4077-A28B-9B10E9C0BBCE}" type="slidenum">
              <a:rPr lang="en-US"/>
              <a:pPr>
                <a:defRPr/>
              </a:pPr>
              <a:t>‹#›</a:t>
            </a:fld>
            <a:endParaRPr lang="en-US" dirty="0"/>
          </a:p>
        </p:txBody>
      </p:sp>
    </p:spTree>
    <p:extLst>
      <p:ext uri="{BB962C8B-B14F-4D97-AF65-F5344CB8AC3E}">
        <p14:creationId xmlns:p14="http://schemas.microsoft.com/office/powerpoint/2010/main" xmlns="" val="364199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DBF0305B-055F-45E3-9EE4-7EB7925AC213}" type="datetime1">
              <a:rPr lang="en-US"/>
              <a:pPr>
                <a:defRPr/>
              </a:pPr>
              <a:t>8/23/2019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1B677-7AB4-47AB-9602-C84729DF3EE3}" type="slidenum">
              <a:rPr lang="en-US"/>
              <a:pPr>
                <a:defRPr/>
              </a:pPr>
              <a:t>‹#›</a:t>
            </a:fld>
            <a:endParaRPr lang="en-US" dirty="0"/>
          </a:p>
        </p:txBody>
      </p:sp>
    </p:spTree>
    <p:extLst>
      <p:ext uri="{BB962C8B-B14F-4D97-AF65-F5344CB8AC3E}">
        <p14:creationId xmlns:p14="http://schemas.microsoft.com/office/powerpoint/2010/main" xmlns="" val="284460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C2E6C486-7657-480D-A9A9-448D08EAF8DB}" type="datetime1">
              <a:rPr lang="en-US"/>
              <a:pPr>
                <a:defRPr/>
              </a:pPr>
              <a:t>8/23/2019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E54237-94AC-48C6-9E3D-A47CC9B5ECF8}" type="slidenum">
              <a:rPr lang="en-US"/>
              <a:pPr>
                <a:defRPr/>
              </a:pPr>
              <a:t>‹#›</a:t>
            </a:fld>
            <a:endParaRPr lang="en-US" dirty="0"/>
          </a:p>
        </p:txBody>
      </p:sp>
    </p:spTree>
    <p:extLst>
      <p:ext uri="{BB962C8B-B14F-4D97-AF65-F5344CB8AC3E}">
        <p14:creationId xmlns:p14="http://schemas.microsoft.com/office/powerpoint/2010/main" xmlns="" val="63733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ea typeface="ＭＳ Ｐゴシック" pitchFamily="80" charset="-128"/>
              </a:defRPr>
            </a:lvl1pPr>
          </a:lstStyle>
          <a:p>
            <a:pPr>
              <a:defRPr/>
            </a:pPr>
            <a:fld id="{98D99DEC-0FE2-482A-8972-5358A582667A}" type="datetime1">
              <a:rPr lang="en-US"/>
              <a:pPr>
                <a:defRPr/>
              </a:pPr>
              <a:t>8/23/2019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ea typeface="ＭＳ Ｐゴシック" pitchFamily="80" charset="-128"/>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ea typeface="ＭＳ Ｐゴシック" pitchFamily="80" charset="-128"/>
              </a:defRPr>
            </a:lvl1pPr>
          </a:lstStyle>
          <a:p>
            <a:pPr>
              <a:defRPr/>
            </a:pPr>
            <a:fld id="{84A6EB58-93C4-4CE7-B9F9-65EB31AC4D9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90693" r:id="rId1"/>
    <p:sldLayoutId id="2147490694" r:id="rId2"/>
    <p:sldLayoutId id="2147490695" r:id="rId3"/>
    <p:sldLayoutId id="2147490696" r:id="rId4"/>
    <p:sldLayoutId id="2147490697" r:id="rId5"/>
    <p:sldLayoutId id="2147490698" r:id="rId6"/>
    <p:sldLayoutId id="2147490699" r:id="rId7"/>
    <p:sldLayoutId id="2147490700" r:id="rId8"/>
    <p:sldLayoutId id="2147490701" r:id="rId9"/>
    <p:sldLayoutId id="2147490702" r:id="rId10"/>
    <p:sldLayoutId id="214749070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ＭＳ Ｐゴシック" pitchFamily="80" charset="-128"/>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80" charset="-128"/>
          <a:cs typeface="ＭＳ Ｐゴシック" pitchFamily="80"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AB5B388E-721B-4B69-8D93-538622618E2F}" type="datetime1">
              <a:rPr lang="en-US" altLang="en-US"/>
              <a:pPr>
                <a:defRPr/>
              </a:pPr>
              <a:t>8/23/2019</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9FA4F80E-E28E-4073-BCCA-BBF3C7FBCCF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90704" r:id="rId1"/>
    <p:sldLayoutId id="2147490705" r:id="rId2"/>
    <p:sldLayoutId id="2147490706" r:id="rId3"/>
    <p:sldLayoutId id="2147490707" r:id="rId4"/>
    <p:sldLayoutId id="2147490708" r:id="rId5"/>
    <p:sldLayoutId id="2147490709" r:id="rId6"/>
    <p:sldLayoutId id="2147490710" r:id="rId7"/>
    <p:sldLayoutId id="2147490711" r:id="rId8"/>
    <p:sldLayoutId id="2147490712" r:id="rId9"/>
    <p:sldLayoutId id="2147490713" r:id="rId10"/>
    <p:sldLayoutId id="2147490714"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1"/>
          <p:cNvSpPr txBox="1">
            <a:spLocks noGrp="1"/>
          </p:cNvSpPr>
          <p:nvPr>
            <p:ph type="title"/>
          </p:nvPr>
        </p:nvSpPr>
        <p:spPr>
          <a:xfrm>
            <a:off x="533400" y="228600"/>
            <a:ext cx="8305800" cy="914400"/>
          </a:xfrm>
          <a:prstGeom prst="rect">
            <a:avLst/>
          </a:prstGeom>
        </p:spPr>
        <p:txBody>
          <a:bodyPr/>
          <a:lstStyle>
            <a:lvl1pPr>
              <a:defRPr sz="800"/>
            </a:lvl1pPr>
          </a:lstStyle>
          <a:p>
            <a:r>
              <a:t>.</a:t>
            </a:r>
          </a:p>
        </p:txBody>
      </p:sp>
      <p:sp>
        <p:nvSpPr>
          <p:cNvPr id="57" name="Subtitle 2"/>
          <p:cNvSpPr txBox="1">
            <a:spLocks noGrp="1"/>
          </p:cNvSpPr>
          <p:nvPr>
            <p:ph type="body" idx="1"/>
          </p:nvPr>
        </p:nvSpPr>
        <p:spPr>
          <a:xfrm>
            <a:off x="304800" y="1371600"/>
            <a:ext cx="8458200" cy="5105400"/>
          </a:xfrm>
          <a:prstGeom prst="rect">
            <a:avLst/>
          </a:prstGeom>
        </p:spPr>
        <p:txBody>
          <a:bodyPr/>
          <a:lstStyle>
            <a:lvl1pPr>
              <a:spcBef>
                <a:spcPts val="100"/>
              </a:spcBef>
              <a:defRPr sz="800"/>
            </a:lvl1pPr>
          </a:lstStyle>
          <a:p>
            <a:r>
              <a:t>.</a:t>
            </a:r>
          </a:p>
        </p:txBody>
      </p:sp>
      <p:pic>
        <p:nvPicPr>
          <p:cNvPr id="58" name="Picture 10" descr="Picture 10"/>
          <p:cNvPicPr>
            <a:picLocks noChangeAspect="1"/>
          </p:cNvPicPr>
          <p:nvPr/>
        </p:nvPicPr>
        <p:blipFill>
          <a:blip r:embed="rId2">
            <a:extLst/>
          </a:blip>
          <a:stretch>
            <a:fillRect/>
          </a:stretch>
        </p:blipFill>
        <p:spPr>
          <a:xfrm>
            <a:off x="36040" y="135065"/>
            <a:ext cx="8995720" cy="6858001"/>
          </a:xfrm>
          <a:prstGeom prst="rect">
            <a:avLst/>
          </a:prstGeom>
          <a:ln w="12700">
            <a:miter lim="400000"/>
          </a:ln>
        </p:spPr>
      </p:pic>
      <p:sp>
        <p:nvSpPr>
          <p:cNvPr id="59" name="TextBox 11"/>
          <p:cNvSpPr txBox="1"/>
          <p:nvPr/>
        </p:nvSpPr>
        <p:spPr>
          <a:xfrm>
            <a:off x="314336" y="505123"/>
            <a:ext cx="8458201" cy="32316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r>
              <a:rPr lang="en-US" altLang="en-US" sz="2400" b="1" dirty="0">
                <a:solidFill>
                  <a:prstClr val="black"/>
                </a:solidFill>
                <a:effectLst>
                  <a:outerShdw blurRad="38100" dist="38100" dir="2700000" algn="tl">
                    <a:srgbClr val="000000">
                      <a:alpha val="43137"/>
                    </a:srgbClr>
                  </a:outerShdw>
                </a:effectLst>
              </a:rPr>
              <a:t>PRODUCTIVITY SOUTH AFRICA</a:t>
            </a:r>
          </a:p>
          <a:p>
            <a:pPr algn="ctr">
              <a:buFont typeface="Arial" panose="020B0604020202020204" pitchFamily="34" charset="0"/>
              <a:buNone/>
            </a:pPr>
            <a:endParaRPr lang="en-ZA" altLang="en-US" sz="2400" b="1" dirty="0">
              <a:cs typeface="Arial" panose="020B0604020202020204" pitchFamily="34" charset="0"/>
            </a:endParaRPr>
          </a:p>
          <a:p>
            <a:pPr algn="ctr">
              <a:buFont typeface="Arial" panose="020B0604020202020204" pitchFamily="34" charset="0"/>
              <a:buNone/>
            </a:pPr>
            <a:r>
              <a:rPr lang="en-ZA" altLang="en-US" sz="2000" b="1" dirty="0">
                <a:cs typeface="Arial" panose="020B0604020202020204" pitchFamily="34" charset="0"/>
              </a:rPr>
              <a:t>BRIEFING ON THE THIRD QUARTERLY PERFORMANCE REPORT  2018/2019 TO </a:t>
            </a:r>
            <a:r>
              <a:rPr lang="en-GB" altLang="en-US" sz="2000" b="1" dirty="0">
                <a:cs typeface="Arial" panose="020B0604020202020204" pitchFamily="34" charset="0"/>
              </a:rPr>
              <a:t>THE PORTFOLIO COMMITTEE ON EMPLOYMENT AND LABOUR </a:t>
            </a:r>
            <a:endParaRPr lang="en-ZA" altLang="en-US" sz="2000" b="1" dirty="0">
              <a:cs typeface="Arial" panose="020B0604020202020204" pitchFamily="34" charset="0"/>
            </a:endParaRPr>
          </a:p>
          <a:p>
            <a:pPr algn="ctr">
              <a:lnSpc>
                <a:spcPct val="90000"/>
              </a:lnSpc>
            </a:pPr>
            <a:endParaRPr lang="en-ZA" altLang="en-US" sz="2000" b="1" dirty="0">
              <a:cs typeface="Arial" panose="020B0604020202020204" pitchFamily="34" charset="0"/>
            </a:endParaRPr>
          </a:p>
          <a:p>
            <a:pPr algn="ctr">
              <a:lnSpc>
                <a:spcPct val="90000"/>
              </a:lnSpc>
            </a:pPr>
            <a:r>
              <a:rPr lang="en-ZA" altLang="en-US" b="1" dirty="0">
                <a:cs typeface="Arial" panose="020B0604020202020204" pitchFamily="34" charset="0"/>
              </a:rPr>
              <a:t>21 August 2019</a:t>
            </a:r>
          </a:p>
          <a:p>
            <a:pPr algn="ctr">
              <a:lnSpc>
                <a:spcPct val="90000"/>
              </a:lnSpc>
            </a:pPr>
            <a:r>
              <a:rPr lang="en-ZA" altLang="en-US" b="1" dirty="0">
                <a:cs typeface="Arial" panose="020B0604020202020204" pitchFamily="34" charset="0"/>
              </a:rPr>
              <a:t>Presented by: Mr </a:t>
            </a:r>
            <a:r>
              <a:rPr lang="en-ZA" altLang="en-US" b="1" dirty="0" err="1">
                <a:cs typeface="Arial" panose="020B0604020202020204" pitchFamily="34" charset="0"/>
              </a:rPr>
              <a:t>Mothunye</a:t>
            </a:r>
            <a:r>
              <a:rPr lang="en-ZA" altLang="en-US" b="1" dirty="0">
                <a:cs typeface="Arial" panose="020B0604020202020204" pitchFamily="34" charset="0"/>
              </a:rPr>
              <a:t> </a:t>
            </a:r>
            <a:r>
              <a:rPr lang="en-ZA" altLang="en-US" b="1" dirty="0" err="1">
                <a:cs typeface="Arial" panose="020B0604020202020204" pitchFamily="34" charset="0"/>
              </a:rPr>
              <a:t>Mothiba</a:t>
            </a:r>
            <a:endParaRPr lang="en-ZA" altLang="en-US" b="1" dirty="0">
              <a:cs typeface="Arial" panose="020B0604020202020204" pitchFamily="34" charset="0"/>
            </a:endParaRPr>
          </a:p>
          <a:p>
            <a:pPr algn="ctr">
              <a:lnSpc>
                <a:spcPct val="90000"/>
              </a:lnSpc>
            </a:pPr>
            <a:r>
              <a:rPr lang="en-ZA" altLang="en-US" b="1" dirty="0">
                <a:cs typeface="Arial" panose="020B0604020202020204" pitchFamily="34" charset="0"/>
              </a:rPr>
              <a:t>Chief Executive Officer</a:t>
            </a:r>
          </a:p>
          <a:p>
            <a:pPr algn="ctr">
              <a:defRPr sz="2400" b="1">
                <a:latin typeface="Arial"/>
                <a:ea typeface="Arial"/>
                <a:cs typeface="Arial"/>
                <a:sym typeface="Arial"/>
              </a:defRPr>
            </a:pPr>
            <a:endParaRPr dirty="0"/>
          </a:p>
        </p:txBody>
      </p:sp>
      <p:pic>
        <p:nvPicPr>
          <p:cNvPr id="60" name="Picture 2" descr="Picture 2"/>
          <p:cNvPicPr>
            <a:picLocks noChangeAspect="1"/>
          </p:cNvPicPr>
          <p:nvPr/>
        </p:nvPicPr>
        <p:blipFill>
          <a:blip r:embed="rId3">
            <a:extLst/>
          </a:blip>
          <a:stretch>
            <a:fillRect/>
          </a:stretch>
        </p:blipFill>
        <p:spPr>
          <a:xfrm>
            <a:off x="0" y="5791200"/>
            <a:ext cx="2743200" cy="1066800"/>
          </a:xfrm>
          <a:prstGeom prst="rect">
            <a:avLst/>
          </a:prstGeom>
          <a:ln w="12700">
            <a:miter lim="400000"/>
          </a:ln>
        </p:spPr>
      </p:pic>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p:tmAbs val="0"/>
                                  </p:iterate>
                                  <p:childTnLst>
                                    <p:set>
                                      <p:cBhvr>
                                        <p:cTn id="6" fill="hold"/>
                                        <p:tgtEl>
                                          <p:spTgt spid="58"/>
                                        </p:tgtEl>
                                        <p:attrNameLst>
                                          <p:attrName>style.visibility</p:attrName>
                                        </p:attrNameLst>
                                      </p:cBhvr>
                                      <p:to>
                                        <p:strVal val="visible"/>
                                      </p:to>
                                    </p:set>
                                    <p:animEffect transition="in" filter="box(in)">
                                      <p:cBhvr>
                                        <p:cTn id="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12763" y="190500"/>
            <a:ext cx="8229600" cy="719138"/>
          </a:xfrm>
        </p:spPr>
        <p:txBody>
          <a:bodyPr/>
          <a:lstStyle/>
          <a:p>
            <a:r>
              <a:rPr lang="en-ZA" altLang="en-US" sz="2000" b="1" dirty="0">
                <a:solidFill>
                  <a:srgbClr val="000000"/>
                </a:solidFill>
                <a:ea typeface="ＭＳ Ｐゴシック" pitchFamily="34" charset="-128"/>
              </a:rPr>
              <a:t/>
            </a:r>
            <a:br>
              <a:rPr lang="en-ZA" altLang="en-US" sz="2000" b="1" dirty="0">
                <a:solidFill>
                  <a:srgbClr val="000000"/>
                </a:solidFill>
                <a:ea typeface="ＭＳ Ｐゴシック" pitchFamily="34" charset="-128"/>
              </a:rPr>
            </a:br>
            <a:r>
              <a:rPr lang="en-ZA" altLang="en-US" sz="2000" b="1" dirty="0">
                <a:solidFill>
                  <a:srgbClr val="000000"/>
                </a:solidFill>
                <a:ea typeface="ＭＳ Ｐゴシック" pitchFamily="34" charset="-128"/>
              </a:rPr>
              <a:t/>
            </a:r>
            <a:br>
              <a:rPr lang="en-ZA" altLang="en-US" sz="2000" b="1" dirty="0">
                <a:solidFill>
                  <a:srgbClr val="000000"/>
                </a:solidFill>
                <a:ea typeface="ＭＳ Ｐゴシック" pitchFamily="34" charset="-128"/>
              </a:rPr>
            </a:br>
            <a:r>
              <a:rPr lang="en-ZA" altLang="en-US" sz="2000" b="1" dirty="0">
                <a:solidFill>
                  <a:srgbClr val="000000"/>
                </a:solidFill>
                <a:ea typeface="ＭＳ Ｐゴシック" pitchFamily="34" charset="-128"/>
              </a:rPr>
              <a:t>COMPARATIVE ANALYSIS PER PROGRAMME FOR Q1 TO Q3  2018/2019</a:t>
            </a:r>
            <a:br>
              <a:rPr lang="en-ZA" altLang="en-US" sz="2000" b="1" dirty="0">
                <a:solidFill>
                  <a:srgbClr val="000000"/>
                </a:solidFill>
                <a:ea typeface="ＭＳ Ｐゴシック" pitchFamily="34" charset="-128"/>
              </a:rPr>
            </a:br>
            <a:r>
              <a:rPr lang="en-ZA" altLang="en-US" sz="2000" b="1" dirty="0">
                <a:solidFill>
                  <a:srgbClr val="000000"/>
                </a:solidFill>
                <a:ea typeface="ＭＳ Ｐゴシック" pitchFamily="34" charset="-128"/>
              </a:rPr>
              <a:t/>
            </a:r>
            <a:br>
              <a:rPr lang="en-ZA" altLang="en-US" sz="2000" b="1" dirty="0">
                <a:solidFill>
                  <a:srgbClr val="000000"/>
                </a:solidFill>
                <a:ea typeface="ＭＳ Ｐゴシック" pitchFamily="34" charset="-128"/>
              </a:rPr>
            </a:br>
            <a:endParaRPr lang="en-US" altLang="en-US" sz="2000" dirty="0">
              <a:ea typeface="ＭＳ Ｐゴシック" pitchFamily="34" charset="-12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81025168"/>
              </p:ext>
            </p:extLst>
          </p:nvPr>
        </p:nvGraphicFramePr>
        <p:xfrm>
          <a:off x="174172" y="1066582"/>
          <a:ext cx="8837306" cy="5482708"/>
        </p:xfrm>
        <a:graphic>
          <a:graphicData uri="http://schemas.openxmlformats.org/drawingml/2006/table">
            <a:tbl>
              <a:tblPr firstRow="1" bandRow="1">
                <a:tableStyleId>{5C22544A-7EE6-4342-B048-85BDC9FD1C3A}</a:tableStyleId>
              </a:tblPr>
              <a:tblGrid>
                <a:gridCol w="2442973">
                  <a:extLst>
                    <a:ext uri="{9D8B030D-6E8A-4147-A177-3AD203B41FA5}">
                      <a16:colId xmlns:a16="http://schemas.microsoft.com/office/drawing/2014/main" xmlns="" val="20000"/>
                    </a:ext>
                  </a:extLst>
                </a:gridCol>
                <a:gridCol w="658240">
                  <a:extLst>
                    <a:ext uri="{9D8B030D-6E8A-4147-A177-3AD203B41FA5}">
                      <a16:colId xmlns:a16="http://schemas.microsoft.com/office/drawing/2014/main" xmlns="" val="20001"/>
                    </a:ext>
                  </a:extLst>
                </a:gridCol>
                <a:gridCol w="792576">
                  <a:extLst>
                    <a:ext uri="{9D8B030D-6E8A-4147-A177-3AD203B41FA5}">
                      <a16:colId xmlns:a16="http://schemas.microsoft.com/office/drawing/2014/main" xmlns="" val="20002"/>
                    </a:ext>
                  </a:extLst>
                </a:gridCol>
                <a:gridCol w="644806">
                  <a:extLst>
                    <a:ext uri="{9D8B030D-6E8A-4147-A177-3AD203B41FA5}">
                      <a16:colId xmlns:a16="http://schemas.microsoft.com/office/drawing/2014/main" xmlns="" val="20003"/>
                    </a:ext>
                  </a:extLst>
                </a:gridCol>
                <a:gridCol w="819442">
                  <a:extLst>
                    <a:ext uri="{9D8B030D-6E8A-4147-A177-3AD203B41FA5}">
                      <a16:colId xmlns:a16="http://schemas.microsoft.com/office/drawing/2014/main" xmlns="" val="20004"/>
                    </a:ext>
                  </a:extLst>
                </a:gridCol>
                <a:gridCol w="644806">
                  <a:extLst>
                    <a:ext uri="{9D8B030D-6E8A-4147-A177-3AD203B41FA5}">
                      <a16:colId xmlns:a16="http://schemas.microsoft.com/office/drawing/2014/main" xmlns="" val="20005"/>
                    </a:ext>
                  </a:extLst>
                </a:gridCol>
                <a:gridCol w="685107">
                  <a:extLst>
                    <a:ext uri="{9D8B030D-6E8A-4147-A177-3AD203B41FA5}">
                      <a16:colId xmlns:a16="http://schemas.microsoft.com/office/drawing/2014/main" xmlns="" val="20006"/>
                    </a:ext>
                  </a:extLst>
                </a:gridCol>
                <a:gridCol w="806008">
                  <a:extLst>
                    <a:ext uri="{9D8B030D-6E8A-4147-A177-3AD203B41FA5}">
                      <a16:colId xmlns:a16="http://schemas.microsoft.com/office/drawing/2014/main" xmlns="" val="20007"/>
                    </a:ext>
                  </a:extLst>
                </a:gridCol>
                <a:gridCol w="617940">
                  <a:extLst>
                    <a:ext uri="{9D8B030D-6E8A-4147-A177-3AD203B41FA5}">
                      <a16:colId xmlns:a16="http://schemas.microsoft.com/office/drawing/2014/main" xmlns="" val="20008"/>
                    </a:ext>
                  </a:extLst>
                </a:gridCol>
                <a:gridCol w="725408">
                  <a:extLst>
                    <a:ext uri="{9D8B030D-6E8A-4147-A177-3AD203B41FA5}">
                      <a16:colId xmlns:a16="http://schemas.microsoft.com/office/drawing/2014/main" xmlns="" val="20009"/>
                    </a:ext>
                  </a:extLst>
                </a:gridCol>
              </a:tblGrid>
              <a:tr h="706939">
                <a:tc>
                  <a:txBody>
                    <a:bodyPr/>
                    <a:lstStyle/>
                    <a:p>
                      <a:r>
                        <a:rPr lang="en-US" sz="1400" dirty="0">
                          <a:solidFill>
                            <a:schemeClr val="tx1"/>
                          </a:solidFill>
                        </a:rPr>
                        <a:t>Branch</a:t>
                      </a:r>
                    </a:p>
                    <a:p>
                      <a:endParaRPr lang="en-US" sz="1400" dirty="0">
                        <a:solidFill>
                          <a:schemeClr val="tx1"/>
                        </a:solidFill>
                      </a:endParaRPr>
                    </a:p>
                  </a:txBody>
                  <a:tcPr marL="91445" marR="91445" marT="45701" marB="4570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algn="ctr"/>
                      <a:r>
                        <a:rPr lang="en-US" sz="1400" dirty="0">
                          <a:solidFill>
                            <a:schemeClr val="bg1"/>
                          </a:solidFill>
                        </a:rPr>
                        <a:t>QUARTER 1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2018/19 </a:t>
                      </a:r>
                      <a:endParaRPr lang="en-US" sz="1400" b="1" dirty="0">
                        <a:solidFill>
                          <a:schemeClr val="bg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algn="ctr"/>
                      <a:endParaRPr lang="en-US" sz="1600" b="1" dirty="0">
                        <a:solidFill>
                          <a:srgbClr val="00B050"/>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algn="ctr"/>
                      <a:r>
                        <a:rPr lang="en-US" sz="1400" b="1" dirty="0">
                          <a:solidFill>
                            <a:schemeClr val="bg1"/>
                          </a:solidFill>
                        </a:rPr>
                        <a:t>QUARTER 2</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2018/19 </a:t>
                      </a:r>
                      <a:endParaRPr lang="en-US" sz="1400" b="1" dirty="0">
                        <a:solidFill>
                          <a:schemeClr val="bg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algn="ct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algn="ctr"/>
                      <a:r>
                        <a:rPr lang="en-US" sz="1400" b="1" dirty="0">
                          <a:solidFill>
                            <a:schemeClr val="bg1"/>
                          </a:solidFill>
                        </a:rPr>
                        <a:t>QUARTER 3</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2018/19 </a:t>
                      </a:r>
                      <a:endParaRPr lang="en-US" sz="1400" b="1" dirty="0">
                        <a:solidFill>
                          <a:schemeClr val="bg1"/>
                        </a:solidFill>
                      </a:endParaRPr>
                    </a:p>
                    <a:p>
                      <a:pPr algn="ctr"/>
                      <a:endParaRPr lang="en-US" sz="1400" b="1" dirty="0">
                        <a:solidFill>
                          <a:schemeClr val="bg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algn="ctr"/>
                      <a:endParaRPr lang="en-US" sz="1400" b="1" dirty="0">
                        <a:solidFill>
                          <a:schemeClr val="bg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algn="ctr"/>
                      <a:endParaRPr lang="en-US" sz="1400" b="1" dirty="0">
                        <a:solidFill>
                          <a:schemeClr val="bg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r h="132755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solidFill>
                            <a:schemeClr val="tx1"/>
                          </a:solidFill>
                        </a:rPr>
                        <a:t>Quarter1</a:t>
                      </a:r>
                    </a:p>
                    <a:p>
                      <a:pPr algn="ctr"/>
                      <a:r>
                        <a:rPr lang="en-US" sz="1400" b="1" dirty="0">
                          <a:solidFill>
                            <a:schemeClr val="tx1"/>
                          </a:solidFill>
                        </a:rPr>
                        <a:t>Planned targets  </a:t>
                      </a:r>
                    </a:p>
                  </a:txBody>
                  <a:tcPr marL="91445" marR="91445" marT="45701" marB="45701"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b="1" dirty="0">
                          <a:solidFill>
                            <a:srgbClr val="00B050"/>
                          </a:solidFill>
                        </a:rPr>
                        <a:t>Overall Achieved</a:t>
                      </a:r>
                    </a:p>
                    <a:p>
                      <a:pPr algn="ctr"/>
                      <a:endParaRPr lang="en-US" sz="1400" b="1" dirty="0">
                        <a:solidFill>
                          <a:srgbClr val="00B050"/>
                        </a:solidFill>
                      </a:endParaRPr>
                    </a:p>
                  </a:txBody>
                  <a:tcPr marL="91445" marR="91445" marT="45701" marB="45701"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1400" b="1" dirty="0">
                        <a:solidFill>
                          <a:schemeClr val="tx1"/>
                        </a:solidFill>
                      </a:endParaRPr>
                    </a:p>
                    <a:p>
                      <a:pPr algn="ctr"/>
                      <a:endParaRPr lang="en-US" sz="1400" b="1" dirty="0">
                        <a:solidFill>
                          <a:schemeClr val="tx1"/>
                        </a:solidFill>
                      </a:endParaRPr>
                    </a:p>
                    <a:p>
                      <a:pPr algn="ctr"/>
                      <a:r>
                        <a:rPr lang="en-US" sz="1400" b="1" dirty="0">
                          <a:solidFill>
                            <a:schemeClr val="tx1"/>
                          </a:solidFill>
                        </a:rPr>
                        <a:t>%</a:t>
                      </a:r>
                    </a:p>
                    <a:p>
                      <a:pPr algn="ctr"/>
                      <a:endParaRPr lang="en-US" sz="1400" b="1" dirty="0">
                        <a:solidFill>
                          <a:schemeClr val="tx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b="1" dirty="0">
                          <a:solidFill>
                            <a:schemeClr val="tx1"/>
                          </a:solidFill>
                        </a:rPr>
                        <a:t>Quarter2</a:t>
                      </a:r>
                    </a:p>
                    <a:p>
                      <a:pPr algn="ctr"/>
                      <a:r>
                        <a:rPr lang="en-US" sz="1400" b="1" dirty="0">
                          <a:solidFill>
                            <a:schemeClr val="tx1"/>
                          </a:solidFill>
                        </a:rPr>
                        <a:t>Planned targets </a:t>
                      </a:r>
                    </a:p>
                  </a:txBody>
                  <a:tcPr marL="91445" marR="91445" marT="45701" marB="45701"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b="1" dirty="0">
                          <a:solidFill>
                            <a:srgbClr val="00B050"/>
                          </a:solidFill>
                        </a:rPr>
                        <a:t>Overall Achieved </a:t>
                      </a:r>
                    </a:p>
                    <a:p>
                      <a:pPr algn="ctr"/>
                      <a:endParaRPr lang="en-US" sz="1400" b="1" dirty="0">
                        <a:solidFill>
                          <a:schemeClr val="tx1"/>
                        </a:solidFill>
                      </a:endParaRPr>
                    </a:p>
                  </a:txBody>
                  <a:tcPr marL="91445" marR="91445" marT="45701" marB="45701"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1400" b="1" dirty="0">
                        <a:solidFill>
                          <a:schemeClr val="tx1"/>
                        </a:solidFill>
                      </a:endParaRPr>
                    </a:p>
                    <a:p>
                      <a:pPr algn="ctr"/>
                      <a:endParaRPr lang="en-US" sz="1400" b="1" dirty="0">
                        <a:solidFill>
                          <a:schemeClr val="tx1"/>
                        </a:solidFill>
                      </a:endParaRPr>
                    </a:p>
                    <a:p>
                      <a:pPr algn="ctr"/>
                      <a:r>
                        <a:rPr lang="en-US" sz="1400" b="1" dirty="0">
                          <a:solidFill>
                            <a:schemeClr val="tx1"/>
                          </a:solidFill>
                        </a:rPr>
                        <a:t>%</a:t>
                      </a:r>
                    </a:p>
                    <a:p>
                      <a:pPr algn="ctr"/>
                      <a:endParaRPr lang="en-US" sz="1400" b="1" dirty="0">
                        <a:solidFill>
                          <a:schemeClr val="tx1"/>
                        </a:solidFill>
                      </a:endParaRP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b="1" dirty="0">
                          <a:solidFill>
                            <a:schemeClr val="tx1"/>
                          </a:solidFill>
                        </a:rPr>
                        <a:t>Quarter</a:t>
                      </a:r>
                      <a:r>
                        <a:rPr lang="en-US" sz="1400" b="1" baseline="0" dirty="0">
                          <a:solidFill>
                            <a:schemeClr val="tx1"/>
                          </a:solidFill>
                        </a:rPr>
                        <a:t> 3</a:t>
                      </a:r>
                      <a:endParaRPr lang="en-US" sz="1400" b="1" dirty="0">
                        <a:solidFill>
                          <a:schemeClr val="tx1"/>
                        </a:solidFill>
                      </a:endParaRPr>
                    </a:p>
                    <a:p>
                      <a:pPr algn="ctr"/>
                      <a:r>
                        <a:rPr lang="en-US" sz="1400" b="1" dirty="0">
                          <a:solidFill>
                            <a:schemeClr val="tx1"/>
                          </a:solidFill>
                        </a:rPr>
                        <a:t>Planned targets </a:t>
                      </a:r>
                    </a:p>
                  </a:txBody>
                  <a:tcPr marL="91445" marR="91445" marT="45701" marB="45701"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b="1" dirty="0">
                          <a:solidFill>
                            <a:srgbClr val="00B050"/>
                          </a:solidFill>
                        </a:rPr>
                        <a:t>Overall Achieved </a:t>
                      </a:r>
                    </a:p>
                  </a:txBody>
                  <a:tcPr marL="91445" marR="91445" marT="45701" marB="45701"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1400" b="1" dirty="0">
                        <a:solidFill>
                          <a:schemeClr val="tx1"/>
                        </a:solidFill>
                      </a:endParaRPr>
                    </a:p>
                    <a:p>
                      <a:pPr algn="ctr"/>
                      <a:endParaRPr lang="en-US" sz="1400" b="1" dirty="0">
                        <a:solidFill>
                          <a:schemeClr val="tx1"/>
                        </a:solidFill>
                      </a:endParaRPr>
                    </a:p>
                    <a:p>
                      <a:pPr algn="ctr"/>
                      <a:r>
                        <a:rPr lang="en-US" sz="1400" b="1" dirty="0">
                          <a:solidFill>
                            <a:schemeClr val="tx1"/>
                          </a:solidFill>
                        </a:rPr>
                        <a:t>%</a:t>
                      </a: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1"/>
                  </a:ext>
                </a:extLst>
              </a:tr>
              <a:tr h="438800">
                <a:tc>
                  <a:txBody>
                    <a:bodyPr/>
                    <a:lstStyle/>
                    <a:p>
                      <a:pPr>
                        <a:lnSpc>
                          <a:spcPct val="115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 Corporate Services</a:t>
                      </a:r>
                    </a:p>
                  </a:txBody>
                  <a:tcPr marL="63440" marR="6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pPr>
                      <a:r>
                        <a:rPr lang="en-US" sz="1400" b="1" dirty="0">
                          <a:effectLst/>
                          <a:latin typeface="Calibri"/>
                          <a:ea typeface="Times New Roman"/>
                          <a:cs typeface="Arial"/>
                        </a:rPr>
                        <a:t>1</a:t>
                      </a:r>
                      <a:endParaRPr lang="en-ZA" sz="1400" dirty="0">
                        <a:effectLst/>
                        <a:latin typeface="Calibri"/>
                        <a:ea typeface="DengXian"/>
                        <a:cs typeface="Arial"/>
                      </a:endParaRP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00682F"/>
                          </a:solidFill>
                          <a:effectLst/>
                          <a:latin typeface="Calibri"/>
                          <a:ea typeface="DengXian"/>
                          <a:cs typeface="Arial"/>
                        </a:rPr>
                        <a:t>1</a:t>
                      </a:r>
                      <a:endParaRPr lang="en-ZA" sz="1400" dirty="0">
                        <a:solidFill>
                          <a:srgbClr val="00682F"/>
                        </a:solidFill>
                        <a:effectLst/>
                        <a:latin typeface="Calibri"/>
                        <a:ea typeface="DengXian"/>
                        <a:cs typeface="Arial"/>
                      </a:endParaRP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00682F"/>
                          </a:solidFill>
                          <a:effectLst/>
                          <a:latin typeface="Calibri"/>
                          <a:ea typeface="Times New Roman"/>
                          <a:cs typeface="Arial"/>
                        </a:rPr>
                        <a:t>100%</a:t>
                      </a:r>
                      <a:endParaRPr lang="en-ZA" sz="1400" dirty="0">
                        <a:solidFill>
                          <a:srgbClr val="00682F"/>
                        </a:solidFill>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effectLst/>
                          <a:latin typeface="Calibri"/>
                          <a:ea typeface="DengXian"/>
                          <a:cs typeface="Arial"/>
                        </a:rPr>
                        <a:t>1</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00B050"/>
                          </a:solidFill>
                          <a:effectLst/>
                          <a:latin typeface="Calibri"/>
                          <a:ea typeface="DengXian"/>
                          <a:cs typeface="Arial"/>
                        </a:rPr>
                        <a:t>1</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00B050"/>
                          </a:solidFill>
                          <a:effectLst/>
                          <a:latin typeface="+mn-lt"/>
                          <a:ea typeface="Times New Roman"/>
                          <a:cs typeface="Arial"/>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effectLst/>
                          <a:latin typeface="Calibri" panose="020F0502020204030204" pitchFamily="34" charset="0"/>
                          <a:ea typeface="Times New Roman" panose="02020603050405020304" pitchFamily="18" charset="0"/>
                          <a:cs typeface="Arial" panose="020B0604020202020204" pitchFamily="34" charset="0"/>
                        </a:rPr>
                        <a:t>1</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1</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100%</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107579">
                <a:tc>
                  <a:txBody>
                    <a:bodyPr/>
                    <a:lstStyle/>
                    <a:p>
                      <a:pPr>
                        <a:lnSpc>
                          <a:spcPct val="100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 Human Resource Management</a:t>
                      </a:r>
                    </a:p>
                  </a:txBody>
                  <a:tcPr marL="63440" marR="6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pPr>
                      <a:r>
                        <a:rPr lang="en-ZA" sz="1400" dirty="0">
                          <a:effectLst/>
                          <a:latin typeface="Calibri"/>
                          <a:ea typeface="DengXian"/>
                          <a:cs typeface="Arial"/>
                        </a:rPr>
                        <a:t>-</a:t>
                      </a: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a:t>
                      </a: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effectLst/>
                          <a:latin typeface="Calibri"/>
                          <a:ea typeface="DengXian"/>
                          <a:cs typeface="Arial"/>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effectLst/>
                          <a:latin typeface="Calibri"/>
                          <a:ea typeface="DengXian"/>
                          <a:cs typeface="Arial"/>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dirty="0">
                          <a:effectLst/>
                          <a:latin typeface="Calibri" panose="020F0502020204030204" pitchFamily="34" charset="0"/>
                          <a:ea typeface="Times New Roman" panose="02020603050405020304" pitchFamily="18" charset="0"/>
                          <a:cs typeface="Arial" panose="020B0604020202020204" pitchFamily="34" charset="0"/>
                        </a:rPr>
                        <a:t>-</a:t>
                      </a: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a:t>
                      </a:r>
                    </a:p>
                    <a:p>
                      <a:pPr algn="ctr">
                        <a:spcAft>
                          <a:spcPts val="0"/>
                        </a:spcAft>
                      </a:pPr>
                      <a:endParaRPr lang="en-ZA" sz="1400"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437322">
                <a:tc>
                  <a:txBody>
                    <a:bodyPr/>
                    <a:lstStyle/>
                    <a:p>
                      <a:pPr>
                        <a:lnSpc>
                          <a:spcPct val="115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 Marketing and Communication  </a:t>
                      </a:r>
                    </a:p>
                  </a:txBody>
                  <a:tcPr marL="63440" marR="6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pPr>
                      <a:r>
                        <a:rPr lang="en-US" sz="1400" b="1" dirty="0">
                          <a:effectLst/>
                          <a:latin typeface="Calibri"/>
                          <a:ea typeface="Times New Roman"/>
                          <a:cs typeface="Arial"/>
                        </a:rPr>
                        <a:t>-</a:t>
                      </a:r>
                      <a:endParaRPr lang="en-ZA" sz="1400" dirty="0">
                        <a:effectLst/>
                        <a:latin typeface="Calibri"/>
                        <a:ea typeface="DengXian"/>
                        <a:cs typeface="Arial"/>
                      </a:endParaRP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00B050"/>
                          </a:solidFill>
                          <a:effectLst/>
                          <a:latin typeface="Calibri"/>
                          <a:ea typeface="Times New Roman"/>
                          <a:cs typeface="Arial"/>
                        </a:rPr>
                        <a:t>-</a:t>
                      </a:r>
                      <a:endParaRPr lang="en-ZA" sz="1400" dirty="0">
                        <a:effectLst/>
                        <a:latin typeface="Calibri"/>
                        <a:ea typeface="DengXian"/>
                        <a:cs typeface="Arial"/>
                      </a:endParaRP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00B050"/>
                          </a:solidFill>
                          <a:effectLst/>
                          <a:latin typeface="Calibri"/>
                          <a:ea typeface="Times New Roman"/>
                          <a:cs typeface="Arial"/>
                        </a:rPr>
                        <a:t>-</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effectLst/>
                          <a:latin typeface="Calibri"/>
                          <a:ea typeface="Times New Roman"/>
                          <a:cs typeface="Arial"/>
                        </a:rPr>
                        <a:t>1</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FF0000"/>
                          </a:solidFill>
                          <a:effectLst/>
                          <a:latin typeface="Calibri"/>
                          <a:ea typeface="Times New Roman"/>
                          <a:cs typeface="Arial"/>
                        </a:rPr>
                        <a:t>0</a:t>
                      </a:r>
                      <a:endParaRPr lang="en-ZA" sz="1400" dirty="0">
                        <a:solidFill>
                          <a:srgbClr val="FF0000"/>
                        </a:solidFill>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FF0000"/>
                          </a:solidFill>
                          <a:effectLst/>
                          <a:latin typeface="Calibri"/>
                          <a:ea typeface="Times New Roman"/>
                          <a:cs typeface="Arial"/>
                        </a:rPr>
                        <a:t>0%</a:t>
                      </a:r>
                      <a:endParaRPr lang="en-ZA" sz="1400" dirty="0">
                        <a:solidFill>
                          <a:srgbClr val="FF0000"/>
                        </a:solidFill>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effectLst/>
                          <a:latin typeface="Calibri" panose="020F0502020204030204" pitchFamily="34" charset="0"/>
                          <a:ea typeface="Times New Roman" panose="02020603050405020304" pitchFamily="18" charset="0"/>
                          <a:cs typeface="Arial" panose="020B0604020202020204" pitchFamily="34" charset="0"/>
                        </a:rPr>
                        <a:t>1</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1</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100%</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497127">
                <a:tc>
                  <a:txBody>
                    <a:bodyPr/>
                    <a:lstStyle/>
                    <a:p>
                      <a:pPr>
                        <a:lnSpc>
                          <a:spcPct val="115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Productivity Organisational Solutions</a:t>
                      </a:r>
                    </a:p>
                  </a:txBody>
                  <a:tcPr marL="63440" marR="6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pPr>
                      <a:r>
                        <a:rPr lang="en-US" sz="1400" b="1" dirty="0">
                          <a:effectLst/>
                          <a:latin typeface="Calibri"/>
                          <a:ea typeface="DengXian"/>
                          <a:cs typeface="Arial"/>
                        </a:rPr>
                        <a:t>2</a:t>
                      </a:r>
                      <a:endParaRPr lang="en-ZA" sz="1400" dirty="0">
                        <a:effectLst/>
                        <a:latin typeface="Calibri"/>
                        <a:ea typeface="DengXian"/>
                        <a:cs typeface="Arial"/>
                      </a:endParaRP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FF0000"/>
                          </a:solidFill>
                          <a:effectLst/>
                          <a:latin typeface="Calibri"/>
                          <a:ea typeface="DengXian"/>
                          <a:cs typeface="Arial"/>
                        </a:rPr>
                        <a:t>1</a:t>
                      </a:r>
                      <a:endParaRPr lang="en-ZA" sz="1400" dirty="0">
                        <a:solidFill>
                          <a:srgbClr val="FF0000"/>
                        </a:solidFill>
                        <a:effectLst/>
                        <a:latin typeface="Calibri"/>
                        <a:ea typeface="DengXian"/>
                        <a:cs typeface="Arial"/>
                      </a:endParaRP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FF0000"/>
                          </a:solidFill>
                          <a:effectLst/>
                          <a:latin typeface="Calibri"/>
                          <a:ea typeface="Times New Roman"/>
                          <a:cs typeface="Arial"/>
                        </a:rPr>
                        <a:t>50%</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effectLst/>
                          <a:latin typeface="Calibri"/>
                          <a:ea typeface="DengXian"/>
                          <a:cs typeface="Arial"/>
                        </a:rPr>
                        <a:t>2</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FF0000"/>
                          </a:solidFill>
                          <a:effectLst/>
                          <a:latin typeface="Calibri"/>
                          <a:ea typeface="Times New Roman"/>
                          <a:cs typeface="Arial"/>
                        </a:rPr>
                        <a:t>1</a:t>
                      </a:r>
                      <a:endParaRPr lang="en-ZA" sz="1400" dirty="0">
                        <a:solidFill>
                          <a:srgbClr val="FF0000"/>
                        </a:solidFill>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US" sz="1400" b="1" dirty="0">
                          <a:solidFill>
                            <a:srgbClr val="FF0000"/>
                          </a:solidFill>
                          <a:effectLst/>
                          <a:latin typeface="Calibri"/>
                          <a:ea typeface="Times New Roman"/>
                          <a:cs typeface="Arial"/>
                        </a:rPr>
                        <a:t>50%</a:t>
                      </a:r>
                      <a:endParaRPr lang="en-ZA" sz="1400" dirty="0">
                        <a:effectLst/>
                        <a:latin typeface="Calibri"/>
                        <a:ea typeface="DengXian"/>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effectLst/>
                          <a:latin typeface="Calibri" panose="020F0502020204030204" pitchFamily="34" charset="0"/>
                          <a:ea typeface="Times New Roman" panose="02020603050405020304" pitchFamily="18" charset="0"/>
                          <a:cs typeface="Arial" panose="020B0604020202020204" pitchFamily="34" charset="0"/>
                        </a:rPr>
                        <a:t>2</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1</a:t>
                      </a:r>
                      <a:endParaRPr lang="en-ZA" sz="1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50%</a:t>
                      </a:r>
                      <a:endParaRPr lang="en-ZA" sz="1400" dirty="0">
                        <a:effectLst/>
                        <a:latin typeface="Calibri" panose="020F0502020204030204" pitchFamily="34" charset="0"/>
                        <a:ea typeface="Times New Roman" panose="02020603050405020304" pitchFamily="18" charset="0"/>
                        <a:cs typeface="Arial" panose="020B0604020202020204" pitchFamily="34" charset="0"/>
                      </a:endParaRP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497127">
                <a:tc>
                  <a:txBody>
                    <a:bodyPr/>
                    <a:lstStyle/>
                    <a:p>
                      <a:pPr>
                        <a:lnSpc>
                          <a:spcPct val="115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Value Chain Competitiveness</a:t>
                      </a:r>
                    </a:p>
                  </a:txBody>
                  <a:tcPr marL="63440" marR="6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pPr>
                      <a:r>
                        <a:rPr lang="en-ZA" sz="1400" dirty="0">
                          <a:effectLst/>
                          <a:latin typeface="Calibri"/>
                          <a:ea typeface="DengXian"/>
                          <a:cs typeface="Arial"/>
                        </a:rPr>
                        <a:t>2</a:t>
                      </a: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1</a:t>
                      </a: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effectLst/>
                          <a:latin typeface="Calibri"/>
                          <a:ea typeface="DengXian"/>
                          <a:cs typeface="Arial"/>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b="1" dirty="0">
                          <a:solidFill>
                            <a:srgbClr val="00682F"/>
                          </a:solidFill>
                          <a:effectLst/>
                          <a:latin typeface="Calibri"/>
                          <a:ea typeface="DengXian"/>
                          <a:cs typeface="Arial"/>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dirty="0">
                          <a:effectLst/>
                          <a:latin typeface="Calibri" panose="020F0502020204030204" pitchFamily="34" charset="0"/>
                          <a:ea typeface="Times New Roman" panose="02020603050405020304" pitchFamily="18" charset="0"/>
                          <a:cs typeface="Arial" panose="020B0604020202020204" pitchFamily="34" charset="0"/>
                        </a:rPr>
                        <a:t>1</a:t>
                      </a: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339966"/>
                          </a:solidFill>
                          <a:effectLst/>
                          <a:latin typeface="Calibri" panose="020F0502020204030204" pitchFamily="34" charset="0"/>
                          <a:ea typeface="Times New Roman" panose="02020603050405020304" pitchFamily="18" charset="0"/>
                          <a:cs typeface="Arial" panose="020B0604020202020204" pitchFamily="34" charset="0"/>
                        </a:rPr>
                        <a:t>100%</a:t>
                      </a: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2017360749"/>
                  </a:ext>
                </a:extLst>
              </a:tr>
              <a:tr h="497127">
                <a:tc>
                  <a:txBody>
                    <a:bodyPr/>
                    <a:lstStyle/>
                    <a:p>
                      <a:pPr>
                        <a:lnSpc>
                          <a:spcPct val="115000"/>
                        </a:lnSpc>
                        <a:spcAft>
                          <a:spcPts val="0"/>
                        </a:spcAft>
                      </a:pPr>
                      <a:r>
                        <a:rPr lang="en-ZA" sz="1400" dirty="0">
                          <a:effectLst/>
                          <a:latin typeface="Calibri" panose="020F0502020204030204" pitchFamily="34" charset="0"/>
                          <a:ea typeface="Calibri" panose="020F0502020204030204" pitchFamily="34" charset="0"/>
                          <a:cs typeface="Times New Roman" panose="02020603050405020304" pitchFamily="18" charset="0"/>
                        </a:rPr>
                        <a:t>Turnaround Solutions</a:t>
                      </a:r>
                    </a:p>
                  </a:txBody>
                  <a:tcPr marL="63440" marR="6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spcAft>
                          <a:spcPts val="0"/>
                        </a:spcAft>
                      </a:pPr>
                      <a:r>
                        <a:rPr lang="en-ZA" sz="1400" dirty="0">
                          <a:effectLst/>
                          <a:latin typeface="Calibri"/>
                          <a:ea typeface="DengXian"/>
                          <a:cs typeface="Arial"/>
                        </a:rPr>
                        <a:t>3</a:t>
                      </a: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0</a:t>
                      </a:r>
                    </a:p>
                  </a:txBody>
                  <a:tcPr marL="8890" marR="7747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b="1" dirty="0">
                          <a:effectLst/>
                          <a:latin typeface="Calibri"/>
                          <a:ea typeface="DengXian"/>
                          <a:cs typeface="Arial"/>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dirty="0">
                          <a:solidFill>
                            <a:srgbClr val="FF0000"/>
                          </a:solidFill>
                          <a:effectLst/>
                          <a:latin typeface="Calibri"/>
                          <a:ea typeface="DengXian"/>
                          <a:cs typeface="Arial"/>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spcAft>
                          <a:spcPts val="0"/>
                        </a:spcAft>
                      </a:pPr>
                      <a:r>
                        <a:rPr lang="en-ZA" sz="1400" b="1" dirty="0">
                          <a:solidFill>
                            <a:srgbClr val="FF0000"/>
                          </a:solidFill>
                          <a:effectLst/>
                          <a:latin typeface="Calibri"/>
                          <a:ea typeface="DengXian"/>
                          <a:cs typeface="Arial"/>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effectLst/>
                          <a:latin typeface="Calibri" panose="020F0502020204030204" pitchFamily="34" charset="0"/>
                          <a:ea typeface="Times New Roman" panose="02020603050405020304" pitchFamily="18" charset="0"/>
                          <a:cs typeface="Arial" panose="020B0604020202020204" pitchFamily="34" charset="0"/>
                        </a:rPr>
                        <a:t>3</a:t>
                      </a: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ZA" sz="1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0%</a:t>
                      </a:r>
                    </a:p>
                  </a:txBody>
                  <a:tcPr marL="9525" marR="8318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3198690897"/>
                  </a:ext>
                </a:extLst>
              </a:tr>
              <a:tr h="619925">
                <a:tc>
                  <a:txBody>
                    <a:bodyPr/>
                    <a:lstStyle/>
                    <a:p>
                      <a:r>
                        <a:rPr lang="en-US" sz="1600" b="1" dirty="0"/>
                        <a:t>Total </a:t>
                      </a:r>
                    </a:p>
                  </a:txBody>
                  <a:tcPr marL="91445" marR="91445"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a:solidFill>
                            <a:schemeClr val="tx1"/>
                          </a:solidFill>
                        </a:rPr>
                        <a:t>8</a:t>
                      </a:r>
                    </a:p>
                  </a:txBody>
                  <a:tcPr marL="91445" marR="91445"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a:solidFill>
                            <a:schemeClr val="tx1"/>
                          </a:solidFill>
                        </a:rPr>
                        <a:t>3</a:t>
                      </a:r>
                    </a:p>
                  </a:txBody>
                  <a:tcPr marL="91445" marR="91445"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rPr>
                        <a:t>37%</a:t>
                      </a:r>
                    </a:p>
                  </a:txBody>
                  <a:tcPr marL="91445" marR="91445"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b="1" dirty="0">
                          <a:solidFill>
                            <a:schemeClr val="tx1"/>
                          </a:solidFill>
                        </a:rPr>
                        <a:t>8</a:t>
                      </a:r>
                    </a:p>
                  </a:txBody>
                  <a:tcPr marL="91445" marR="91445"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a:solidFill>
                            <a:schemeClr val="tx1"/>
                          </a:solidFill>
                        </a:rPr>
                        <a:t>3</a:t>
                      </a:r>
                    </a:p>
                  </a:txBody>
                  <a:tcPr marL="91445" marR="91445"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rPr>
                        <a:t>37%</a:t>
                      </a:r>
                    </a:p>
                  </a:txBody>
                  <a:tcPr marL="91445" marR="91445"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en-US" sz="1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8</a:t>
                      </a:r>
                      <a:endParaRPr lang="en-ZA" sz="1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4</a:t>
                      </a:r>
                      <a:endParaRPr lang="en-ZA" sz="1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50%</a:t>
                      </a:r>
                      <a:endParaRPr lang="en-ZA" sz="14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xmlns="" val="10006"/>
                  </a:ext>
                </a:extLst>
              </a:tr>
            </a:tbl>
          </a:graphicData>
        </a:graphic>
      </p:graphicFrame>
      <p:sp>
        <p:nvSpPr>
          <p:cNvPr id="30724" name="Slide Number Placeholder 3"/>
          <p:cNvSpPr>
            <a:spLocks noGrp="1"/>
          </p:cNvSpPr>
          <p:nvPr>
            <p:ph type="sldNum" sz="quarter" idx="12"/>
          </p:nvPr>
        </p:nvSpPr>
        <p:spPr bwMode="auto">
          <a:xfrm>
            <a:off x="6991350" y="649287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fld id="{1E661F85-E3A0-4437-90F6-C2195EEB8C69}" type="slidenum">
              <a:rPr lang="en-US" altLang="en-US" sz="1200" smtClean="0">
                <a:solidFill>
                  <a:srgbClr val="898989"/>
                </a:solidFill>
              </a:rPr>
              <a:pPr/>
              <a:t>10</a:t>
            </a:fld>
            <a:endParaRPr lang="en-US" altLang="en-US" sz="1200" dirty="0">
              <a:solidFill>
                <a:srgbClr val="898989"/>
              </a:solidFill>
            </a:endParaRPr>
          </a:p>
        </p:txBody>
      </p:sp>
    </p:spTree>
    <p:extLst>
      <p:ext uri="{BB962C8B-B14F-4D97-AF65-F5344CB8AC3E}">
        <p14:creationId xmlns:p14="http://schemas.microsoft.com/office/powerpoint/2010/main" xmlns="" val="359620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FCC3BA-1317-4102-BD3C-068D330D17CC}"/>
              </a:ext>
            </a:extLst>
          </p:cNvPr>
          <p:cNvSpPr>
            <a:spLocks noGrp="1"/>
          </p:cNvSpPr>
          <p:nvPr>
            <p:ph type="title"/>
          </p:nvPr>
        </p:nvSpPr>
        <p:spPr/>
        <p:txBody>
          <a:bodyPr/>
          <a:lstStyle/>
          <a:p>
            <a:r>
              <a:rPr lang="en-ZA" sz="2000" b="1" dirty="0"/>
              <a:t>ACHIEVEMENTS DURING QUARTER 3</a:t>
            </a:r>
          </a:p>
        </p:txBody>
      </p:sp>
      <p:sp>
        <p:nvSpPr>
          <p:cNvPr id="3" name="Content Placeholder 2">
            <a:extLst>
              <a:ext uri="{FF2B5EF4-FFF2-40B4-BE49-F238E27FC236}">
                <a16:creationId xmlns:a16="http://schemas.microsoft.com/office/drawing/2014/main" xmlns="" id="{204707E9-207A-4771-941D-C67732D16EBB}"/>
              </a:ext>
            </a:extLst>
          </p:cNvPr>
          <p:cNvSpPr>
            <a:spLocks noGrp="1"/>
          </p:cNvSpPr>
          <p:nvPr>
            <p:ph idx="1"/>
          </p:nvPr>
        </p:nvSpPr>
        <p:spPr>
          <a:xfrm>
            <a:off x="344557" y="1417638"/>
            <a:ext cx="8481391" cy="4708525"/>
          </a:xfrm>
        </p:spPr>
        <p:txBody>
          <a:bodyPr/>
          <a:lstStyle/>
          <a:p>
            <a:pPr algn="just"/>
            <a:r>
              <a:rPr lang="en-ZA" sz="1600" b="1" dirty="0"/>
              <a:t>48</a:t>
            </a:r>
            <a:r>
              <a:rPr lang="en-ZA" sz="1600" dirty="0"/>
              <a:t> companies ranging from small to large corporates in industry sectors including in the Special Economic Zones (SEZs) and Industrial Parks were supported through the WPC Programme against the target of </a:t>
            </a:r>
            <a:r>
              <a:rPr lang="en-ZA" sz="1600" b="1" dirty="0"/>
              <a:t>25</a:t>
            </a:r>
            <a:r>
              <a:rPr lang="en-ZA" sz="1600" dirty="0"/>
              <a:t>.</a:t>
            </a:r>
          </a:p>
          <a:p>
            <a:pPr lvl="0" algn="just"/>
            <a:endParaRPr lang="en-ZA" sz="1600" dirty="0"/>
          </a:p>
          <a:p>
            <a:pPr algn="just"/>
            <a:r>
              <a:rPr lang="en-ZA" sz="1600" b="1" dirty="0"/>
              <a:t>117</a:t>
            </a:r>
            <a:r>
              <a:rPr lang="en-ZA" sz="1600" dirty="0"/>
              <a:t> productivity champions, Education, Training and Skills Development Facilitators (ETDs) and beneficiaries trained against the target of  </a:t>
            </a:r>
            <a:r>
              <a:rPr lang="en-ZA" sz="1600" b="1" dirty="0"/>
              <a:t>40</a:t>
            </a:r>
            <a:r>
              <a:rPr lang="en-ZA" sz="1600" dirty="0"/>
              <a:t>.</a:t>
            </a:r>
          </a:p>
          <a:p>
            <a:pPr algn="just"/>
            <a:endParaRPr lang="en-ZA" sz="1600" dirty="0"/>
          </a:p>
          <a:p>
            <a:pPr algn="just"/>
            <a:r>
              <a:rPr lang="en-GB" altLang="en-US" sz="1600" dirty="0"/>
              <a:t>Improved Governance and Regulatory Compliance environment.</a:t>
            </a:r>
          </a:p>
          <a:p>
            <a:pPr marL="0" indent="0" algn="just">
              <a:buNone/>
            </a:pPr>
            <a:endParaRPr lang="en-GB" altLang="en-US" sz="1600" dirty="0"/>
          </a:p>
          <a:p>
            <a:pPr algn="just"/>
            <a:r>
              <a:rPr lang="en-GB" altLang="en-US" sz="1600" dirty="0"/>
              <a:t>Our capacity to generate additional revenue has improved with R3.5mil generated in the third quarter .</a:t>
            </a:r>
            <a:endParaRPr lang="en-ZA" sz="1600" dirty="0"/>
          </a:p>
          <a:p>
            <a:pPr algn="just"/>
            <a:endParaRPr lang="en-ZA" sz="1400" dirty="0"/>
          </a:p>
          <a:p>
            <a:pPr marL="0" indent="0">
              <a:buNone/>
            </a:pPr>
            <a:endParaRPr lang="en-ZA" dirty="0"/>
          </a:p>
        </p:txBody>
      </p:sp>
      <p:sp>
        <p:nvSpPr>
          <p:cNvPr id="4" name="Slide Number Placeholder 3">
            <a:extLst>
              <a:ext uri="{FF2B5EF4-FFF2-40B4-BE49-F238E27FC236}">
                <a16:creationId xmlns:a16="http://schemas.microsoft.com/office/drawing/2014/main" xmlns="" id="{4B856C9B-E176-4375-A4C2-E1B204595D7E}"/>
              </a:ext>
            </a:extLst>
          </p:cNvPr>
          <p:cNvSpPr>
            <a:spLocks noGrp="1"/>
          </p:cNvSpPr>
          <p:nvPr>
            <p:ph type="sldNum" sz="quarter" idx="12"/>
          </p:nvPr>
        </p:nvSpPr>
        <p:spPr/>
        <p:txBody>
          <a:bodyPr/>
          <a:lstStyle/>
          <a:p>
            <a:pPr>
              <a:defRPr/>
            </a:pPr>
            <a:fld id="{A79B0E16-3B21-4DA7-809D-032F5E4D0A06}" type="slidenum">
              <a:rPr lang="en-US" smtClean="0"/>
              <a:pPr>
                <a:defRPr/>
              </a:pPr>
              <a:t>11</a:t>
            </a:fld>
            <a:endParaRPr lang="en-US" dirty="0"/>
          </a:p>
        </p:txBody>
      </p:sp>
    </p:spTree>
    <p:extLst>
      <p:ext uri="{BB962C8B-B14F-4D97-AF65-F5344CB8AC3E}">
        <p14:creationId xmlns:p14="http://schemas.microsoft.com/office/powerpoint/2010/main" xmlns="" val="356159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D2223296-4808-4B16-94B3-B5190506062E}"/>
              </a:ext>
            </a:extLst>
          </p:cNvPr>
          <p:cNvSpPr>
            <a:spLocks noGrp="1"/>
          </p:cNvSpPr>
          <p:nvPr>
            <p:ph type="title"/>
          </p:nvPr>
        </p:nvSpPr>
        <p:spPr/>
        <p:txBody>
          <a:bodyPr/>
          <a:lstStyle/>
          <a:p>
            <a:pPr defTabSz="685800" eaLnBrk="1" fontAlgn="auto" hangingPunct="1">
              <a:spcBef>
                <a:spcPts val="0"/>
              </a:spcBef>
              <a:spcAft>
                <a:spcPts val="0"/>
              </a:spcAft>
              <a:defRPr/>
            </a:pPr>
            <a:r>
              <a:rPr lang="en-ZA" sz="2000" b="1" dirty="0">
                <a:solidFill>
                  <a:prstClr val="black"/>
                </a:solidFill>
                <a:latin typeface="+mn-lt"/>
                <a:ea typeface="+mn-ea"/>
                <a:cs typeface="+mn-cs"/>
              </a:rPr>
              <a:t>AREAS OF NON-PERFORMANCE DURING QUARTER 3</a:t>
            </a:r>
            <a:endParaRPr lang="en-US" altLang="en-US" sz="2000" dirty="0">
              <a:latin typeface="+mn-lt"/>
              <a:ea typeface="ＭＳ Ｐゴシック" pitchFamily="34" charset="-128"/>
            </a:endParaRPr>
          </a:p>
        </p:txBody>
      </p:sp>
      <p:sp>
        <p:nvSpPr>
          <p:cNvPr id="21507" name="Content Placeholder 2">
            <a:extLst>
              <a:ext uri="{FF2B5EF4-FFF2-40B4-BE49-F238E27FC236}">
                <a16:creationId xmlns:a16="http://schemas.microsoft.com/office/drawing/2014/main" xmlns="" id="{5410E367-0199-436C-8708-3FEEE42E7806}"/>
              </a:ext>
            </a:extLst>
          </p:cNvPr>
          <p:cNvSpPr>
            <a:spLocks noGrp="1"/>
          </p:cNvSpPr>
          <p:nvPr>
            <p:ph idx="1"/>
          </p:nvPr>
        </p:nvSpPr>
        <p:spPr>
          <a:xfrm>
            <a:off x="209550" y="1282700"/>
            <a:ext cx="8715375" cy="5300663"/>
          </a:xfrm>
        </p:spPr>
        <p:txBody>
          <a:bodyPr/>
          <a:lstStyle/>
          <a:p>
            <a:pPr eaLnBrk="1" fontAlgn="auto" hangingPunct="1">
              <a:spcAft>
                <a:spcPts val="0"/>
              </a:spcAft>
              <a:buFont typeface="+mj-lt"/>
              <a:buAutoNum type="arabicParenR"/>
              <a:defRPr/>
            </a:pPr>
            <a:endParaRPr lang="en-ZA" sz="1400" b="1" dirty="0"/>
          </a:p>
          <a:p>
            <a:pPr marL="0" indent="0" eaLnBrk="1" fontAlgn="auto" hangingPunct="1">
              <a:spcAft>
                <a:spcPts val="0"/>
              </a:spcAft>
              <a:buNone/>
              <a:defRPr/>
            </a:pPr>
            <a:endParaRPr lang="en-ZA" sz="900" dirty="0"/>
          </a:p>
          <a:p>
            <a:pPr marL="0" indent="0" eaLnBrk="1" fontAlgn="auto" hangingPunct="1">
              <a:spcAft>
                <a:spcPts val="0"/>
              </a:spcAft>
              <a:buFont typeface="Arial"/>
              <a:buNone/>
              <a:defRPr/>
            </a:pPr>
            <a:endParaRPr lang="en-US" altLang="en-US" sz="1400" dirty="0">
              <a:ea typeface="ＭＳ Ｐゴシック" panose="020B0600070205080204" pitchFamily="34" charset="-128"/>
            </a:endParaRPr>
          </a:p>
        </p:txBody>
      </p:sp>
      <p:sp>
        <p:nvSpPr>
          <p:cNvPr id="20484" name="Slide Number Placeholder 1">
            <a:extLst>
              <a:ext uri="{FF2B5EF4-FFF2-40B4-BE49-F238E27FC236}">
                <a16:creationId xmlns:a16="http://schemas.microsoft.com/office/drawing/2014/main" xmlns="" id="{BF557D9E-47E1-4C04-B657-EA7DF99A9546}"/>
              </a:ext>
            </a:extLst>
          </p:cNvPr>
          <p:cNvSpPr>
            <a:spLocks noGrp="1"/>
          </p:cNvSpPr>
          <p:nvPr>
            <p:ph type="sldNum" sz="quarter" idx="12"/>
          </p:nvPr>
        </p:nvSpPr>
        <p:spPr bwMode="auto">
          <a:xfrm>
            <a:off x="6791325" y="6470650"/>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02DEC7D-5E80-459C-82F1-87D027BA9698}" type="slidenum">
              <a:rPr lang="en-US" altLang="en-US" sz="1200" smtClean="0">
                <a:solidFill>
                  <a:srgbClr val="898989"/>
                </a:solidFill>
              </a:rPr>
              <a:pPr>
                <a:spcBef>
                  <a:spcPct val="0"/>
                </a:spcBef>
                <a:buFontTx/>
                <a:buNone/>
              </a:pPr>
              <a:t>12</a:t>
            </a:fld>
            <a:endParaRPr lang="en-US" altLang="en-US" sz="1200" dirty="0">
              <a:solidFill>
                <a:srgbClr val="898989"/>
              </a:solidFill>
            </a:endParaRPr>
          </a:p>
        </p:txBody>
      </p:sp>
      <p:graphicFrame>
        <p:nvGraphicFramePr>
          <p:cNvPr id="2" name="Table 1">
            <a:extLst>
              <a:ext uri="{FF2B5EF4-FFF2-40B4-BE49-F238E27FC236}">
                <a16:creationId xmlns:a16="http://schemas.microsoft.com/office/drawing/2014/main" xmlns="" id="{602487F6-3C2B-4B70-A81B-BFF50CB4FCCF}"/>
              </a:ext>
            </a:extLst>
          </p:cNvPr>
          <p:cNvGraphicFramePr>
            <a:graphicFrameLocks noGrp="1"/>
          </p:cNvGraphicFramePr>
          <p:nvPr>
            <p:extLst>
              <p:ext uri="{D42A27DB-BD31-4B8C-83A1-F6EECF244321}">
                <p14:modId xmlns:p14="http://schemas.microsoft.com/office/powerpoint/2010/main" xmlns="" val="1809628858"/>
              </p:ext>
            </p:extLst>
          </p:nvPr>
        </p:nvGraphicFramePr>
        <p:xfrm>
          <a:off x="0" y="1282701"/>
          <a:ext cx="8934450" cy="5312012"/>
        </p:xfrm>
        <a:graphic>
          <a:graphicData uri="http://schemas.openxmlformats.org/drawingml/2006/table">
            <a:tbl>
              <a:tblPr firstRow="1" firstCol="1" bandRow="1">
                <a:tableStyleId>{5C22544A-7EE6-4342-B048-85BDC9FD1C3A}</a:tableStyleId>
              </a:tblPr>
              <a:tblGrid>
                <a:gridCol w="622852">
                  <a:extLst>
                    <a:ext uri="{9D8B030D-6E8A-4147-A177-3AD203B41FA5}">
                      <a16:colId xmlns:a16="http://schemas.microsoft.com/office/drawing/2014/main" xmlns="" val="4292105413"/>
                    </a:ext>
                  </a:extLst>
                </a:gridCol>
                <a:gridCol w="1656522">
                  <a:extLst>
                    <a:ext uri="{9D8B030D-6E8A-4147-A177-3AD203B41FA5}">
                      <a16:colId xmlns:a16="http://schemas.microsoft.com/office/drawing/2014/main" xmlns="" val="3136399714"/>
                    </a:ext>
                  </a:extLst>
                </a:gridCol>
                <a:gridCol w="636104">
                  <a:extLst>
                    <a:ext uri="{9D8B030D-6E8A-4147-A177-3AD203B41FA5}">
                      <a16:colId xmlns:a16="http://schemas.microsoft.com/office/drawing/2014/main" xmlns="" val="3726854925"/>
                    </a:ext>
                  </a:extLst>
                </a:gridCol>
                <a:gridCol w="742122">
                  <a:extLst>
                    <a:ext uri="{9D8B030D-6E8A-4147-A177-3AD203B41FA5}">
                      <a16:colId xmlns:a16="http://schemas.microsoft.com/office/drawing/2014/main" xmlns="" val="121812813"/>
                    </a:ext>
                  </a:extLst>
                </a:gridCol>
                <a:gridCol w="1789043">
                  <a:extLst>
                    <a:ext uri="{9D8B030D-6E8A-4147-A177-3AD203B41FA5}">
                      <a16:colId xmlns:a16="http://schemas.microsoft.com/office/drawing/2014/main" xmlns="" val="4021654528"/>
                    </a:ext>
                  </a:extLst>
                </a:gridCol>
                <a:gridCol w="2226366">
                  <a:extLst>
                    <a:ext uri="{9D8B030D-6E8A-4147-A177-3AD203B41FA5}">
                      <a16:colId xmlns:a16="http://schemas.microsoft.com/office/drawing/2014/main" xmlns="" val="3164810093"/>
                    </a:ext>
                  </a:extLst>
                </a:gridCol>
                <a:gridCol w="1261441">
                  <a:extLst>
                    <a:ext uri="{9D8B030D-6E8A-4147-A177-3AD203B41FA5}">
                      <a16:colId xmlns:a16="http://schemas.microsoft.com/office/drawing/2014/main" xmlns="" val="305402917"/>
                    </a:ext>
                  </a:extLst>
                </a:gridCol>
              </a:tblGrid>
              <a:tr h="549004">
                <a:tc>
                  <a:txBody>
                    <a:bodyPr/>
                    <a:lstStyle/>
                    <a:p>
                      <a:pPr>
                        <a:lnSpc>
                          <a:spcPct val="115000"/>
                        </a:lnSpc>
                        <a:spcAft>
                          <a:spcPts val="1000"/>
                        </a:spcAft>
                      </a:pPr>
                      <a:r>
                        <a:rPr lang="en-ZA" sz="1100" dirty="0">
                          <a:effectLst/>
                        </a:rPr>
                        <a:t>PROGRAMME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100" dirty="0">
                          <a:effectLst/>
                        </a:rPr>
                        <a:t>PERFORMANCE INDICATOR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100" dirty="0">
                          <a:effectLst/>
                        </a:rPr>
                        <a:t>Q 3 TARGET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100" dirty="0">
                          <a:effectLst/>
                        </a:rPr>
                        <a:t>Q 3 ACTUAL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100" dirty="0">
                          <a:effectLst/>
                        </a:rPr>
                        <a:t>REASON FOR NON-ACHIEVEMENT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100" dirty="0">
                          <a:effectLst/>
                        </a:rPr>
                        <a:t>CORRECTIVE ACTION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100" dirty="0">
                          <a:effectLst/>
                        </a:rPr>
                        <a:t>YTD ACHIEVEMENT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extLst>
                  <a:ext uri="{0D108BD9-81ED-4DB2-BD59-A6C34878D82A}">
                    <a16:rowId xmlns:a16="http://schemas.microsoft.com/office/drawing/2014/main" xmlns="" val="877677922"/>
                  </a:ext>
                </a:extLst>
              </a:tr>
              <a:tr h="1236703">
                <a:tc>
                  <a:txBody>
                    <a:bodyPr/>
                    <a:lstStyle/>
                    <a:p>
                      <a:pPr>
                        <a:lnSpc>
                          <a:spcPct val="115000"/>
                        </a:lnSpc>
                        <a:spcAft>
                          <a:spcPts val="0"/>
                        </a:spcAft>
                      </a:pPr>
                      <a:r>
                        <a:rPr lang="en-ZA" sz="1050" dirty="0">
                          <a:effectLst/>
                        </a:rPr>
                        <a:t>POS</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kern="1200" dirty="0">
                          <a:effectLst/>
                        </a:rPr>
                        <a:t>Number of Small and Medium Enterprises and Cooperatives on ESD programmes supported through Productivity and operational efficiency enhancement programmes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gn="just">
                        <a:lnSpc>
                          <a:spcPct val="115000"/>
                        </a:lnSpc>
                        <a:spcAft>
                          <a:spcPts val="0"/>
                        </a:spcAft>
                      </a:pPr>
                      <a:r>
                        <a:rPr lang="en-ZA" sz="1050" dirty="0">
                          <a:effectLst/>
                        </a:rPr>
                        <a:t>1600</a:t>
                      </a:r>
                    </a:p>
                    <a:p>
                      <a:pPr algn="just">
                        <a:lnSpc>
                          <a:spcPct val="115000"/>
                        </a:lnSpc>
                        <a:spcAft>
                          <a:spcPts val="0"/>
                        </a:spcAft>
                      </a:pPr>
                      <a:r>
                        <a:rPr lang="en-ZA"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1024</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1000"/>
                        </a:spcAft>
                      </a:pPr>
                      <a:r>
                        <a:rPr lang="en-ZA" sz="1050" dirty="0">
                          <a:effectLst/>
                        </a:rPr>
                        <a:t>Challenges during quarter included resource constraints due to Maternity Leave, Retirement and International Training opportunity.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UIF has allocated a LAP project to Productivity SA which will allow access to 1000 learners.  </a:t>
                      </a:r>
                    </a:p>
                    <a:p>
                      <a:pPr>
                        <a:lnSpc>
                          <a:spcPct val="115000"/>
                        </a:lnSpc>
                        <a:spcAft>
                          <a:spcPts val="0"/>
                        </a:spcAft>
                      </a:pPr>
                      <a:r>
                        <a:rPr lang="en-ZA" sz="1050" dirty="0">
                          <a:effectLst/>
                        </a:rPr>
                        <a:t> </a:t>
                      </a:r>
                    </a:p>
                  </a:txBody>
                  <a:tcPr marL="63035" marR="63035" marT="0" marB="0"/>
                </a:tc>
                <a:tc>
                  <a:txBody>
                    <a:bodyPr/>
                    <a:lstStyle/>
                    <a:p>
                      <a:pPr>
                        <a:lnSpc>
                          <a:spcPct val="115000"/>
                        </a:lnSpc>
                        <a:spcAft>
                          <a:spcPts val="0"/>
                        </a:spcAft>
                      </a:pPr>
                      <a:r>
                        <a:rPr lang="en-ZA" sz="1050" dirty="0">
                          <a:effectLst/>
                        </a:rPr>
                        <a:t>YTD Target = 3 900</a:t>
                      </a:r>
                    </a:p>
                    <a:p>
                      <a:pPr>
                        <a:lnSpc>
                          <a:spcPct val="115000"/>
                        </a:lnSpc>
                        <a:spcAft>
                          <a:spcPts val="0"/>
                        </a:spcAft>
                      </a:pPr>
                      <a:r>
                        <a:rPr lang="en-ZA" sz="1050" dirty="0">
                          <a:effectLst/>
                        </a:rPr>
                        <a:t>YTD Actual = 3 354</a:t>
                      </a:r>
                    </a:p>
                    <a:p>
                      <a:pPr>
                        <a:lnSpc>
                          <a:spcPct val="115000"/>
                        </a:lnSpc>
                        <a:spcAft>
                          <a:spcPts val="0"/>
                        </a:spcAft>
                      </a:pPr>
                      <a:r>
                        <a:rPr lang="en-ZA" sz="1050" dirty="0">
                          <a:effectLst/>
                        </a:rPr>
                        <a:t>YTD Deviation = (546)</a:t>
                      </a:r>
                    </a:p>
                    <a:p>
                      <a:pPr>
                        <a:lnSpc>
                          <a:spcPct val="115000"/>
                        </a:lnSpc>
                        <a:spcAft>
                          <a:spcPts val="0"/>
                        </a:spcAft>
                      </a:pPr>
                      <a:r>
                        <a:rPr lang="en-ZA"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extLst>
                  <a:ext uri="{0D108BD9-81ED-4DB2-BD59-A6C34878D82A}">
                    <a16:rowId xmlns:a16="http://schemas.microsoft.com/office/drawing/2014/main" xmlns="" val="1519622819"/>
                  </a:ext>
                </a:extLst>
              </a:tr>
              <a:tr h="880373">
                <a:tc>
                  <a:txBody>
                    <a:bodyPr/>
                    <a:lstStyle/>
                    <a:p>
                      <a:pPr>
                        <a:lnSpc>
                          <a:spcPct val="115000"/>
                        </a:lnSpc>
                        <a:spcAft>
                          <a:spcPts val="0"/>
                        </a:spcAft>
                      </a:pPr>
                      <a:r>
                        <a:rPr lang="en-ZA" sz="1050" dirty="0">
                          <a:effectLst/>
                        </a:rPr>
                        <a:t>TAS</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kern="1200" dirty="0">
                          <a:effectLst/>
                        </a:rPr>
                        <a:t>Number of jobs saved in companies facing economic distress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7500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gn="just">
                        <a:lnSpc>
                          <a:spcPct val="115000"/>
                        </a:lnSpc>
                        <a:spcAft>
                          <a:spcPts val="0"/>
                        </a:spcAft>
                      </a:pPr>
                      <a:r>
                        <a:rPr lang="en-ZA" sz="1050" dirty="0">
                          <a:effectLst/>
                        </a:rPr>
                        <a:t>Funding for 2018/19 has not been received. The programme has been placed on hold until funding is received.</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rowSpan="3">
                  <a:txBody>
                    <a:bodyPr/>
                    <a:lstStyle/>
                    <a:p>
                      <a:pPr>
                        <a:lnSpc>
                          <a:spcPct val="115000"/>
                        </a:lnSpc>
                        <a:spcAft>
                          <a:spcPts val="0"/>
                        </a:spcAft>
                      </a:pPr>
                      <a:r>
                        <a:rPr lang="en-ZA" sz="1050" dirty="0">
                          <a:effectLst/>
                        </a:rPr>
                        <a:t>A joint Board meeting between UIF and Productivity SA was held on 15</a:t>
                      </a:r>
                      <a:r>
                        <a:rPr lang="en-ZA" sz="1050" baseline="30000" dirty="0">
                          <a:effectLst/>
                        </a:rPr>
                        <a:t>th</a:t>
                      </a:r>
                      <a:r>
                        <a:rPr lang="en-ZA" sz="1050" dirty="0">
                          <a:effectLst/>
                        </a:rPr>
                        <a:t> October 2018. All matters raised regarding forensic report were addressed and accounted for. </a:t>
                      </a:r>
                    </a:p>
                    <a:p>
                      <a:pPr>
                        <a:lnSpc>
                          <a:spcPct val="115000"/>
                        </a:lnSpc>
                        <a:spcAft>
                          <a:spcPts val="0"/>
                        </a:spcAft>
                      </a:pPr>
                      <a:r>
                        <a:rPr lang="en-ZA" sz="1050" dirty="0">
                          <a:effectLst/>
                        </a:rPr>
                        <a:t> </a:t>
                      </a:r>
                    </a:p>
                    <a:p>
                      <a:pPr>
                        <a:lnSpc>
                          <a:spcPct val="115000"/>
                        </a:lnSpc>
                        <a:spcAft>
                          <a:spcPts val="0"/>
                        </a:spcAft>
                      </a:pPr>
                      <a:r>
                        <a:rPr lang="en-ZA" sz="1050" dirty="0">
                          <a:effectLst/>
                        </a:rPr>
                        <a:t>There has been engagements with DOL Legal regarding the finalisation of the Funding Agreement. </a:t>
                      </a:r>
                    </a:p>
                    <a:p>
                      <a:pPr>
                        <a:lnSpc>
                          <a:spcPct val="115000"/>
                        </a:lnSpc>
                        <a:spcAft>
                          <a:spcPts val="0"/>
                        </a:spcAft>
                      </a:pPr>
                      <a:r>
                        <a:rPr lang="en-ZA" sz="1050" dirty="0">
                          <a:effectLst/>
                        </a:rPr>
                        <a:t> </a:t>
                      </a:r>
                    </a:p>
                    <a:p>
                      <a:pPr>
                        <a:lnSpc>
                          <a:spcPct val="115000"/>
                        </a:lnSpc>
                        <a:spcAft>
                          <a:spcPts val="0"/>
                        </a:spcAft>
                      </a:pPr>
                      <a:r>
                        <a:rPr lang="en-ZA" sz="1050" dirty="0">
                          <a:effectLst/>
                        </a:rPr>
                        <a:t>Follow up letters to the Chairperson of UIF Board and the Minister of Dept. of labour was submitted on 6 December 2018 regarding non-funding. </a:t>
                      </a:r>
                    </a:p>
                    <a:p>
                      <a:pPr>
                        <a:lnSpc>
                          <a:spcPct val="115000"/>
                        </a:lnSpc>
                        <a:spcAft>
                          <a:spcPts val="0"/>
                        </a:spcAft>
                      </a:pPr>
                      <a:r>
                        <a:rPr lang="en-ZA" sz="1050" dirty="0">
                          <a:effectLst/>
                        </a:rPr>
                        <a:t> </a:t>
                      </a:r>
                    </a:p>
                    <a:p>
                      <a:pPr>
                        <a:lnSpc>
                          <a:spcPct val="115000"/>
                        </a:lnSpc>
                        <a:spcAft>
                          <a:spcPts val="0"/>
                        </a:spcAft>
                      </a:pPr>
                      <a:r>
                        <a:rPr lang="en-ZA" sz="1050" dirty="0">
                          <a:effectLst/>
                        </a:rPr>
                        <a:t>We have also submitted request to the Minister of Labour to remove the TAS targets from the APP 2018/19.</a:t>
                      </a:r>
                    </a:p>
                    <a:p>
                      <a:pPr>
                        <a:lnSpc>
                          <a:spcPct val="115000"/>
                        </a:lnSpc>
                        <a:spcAft>
                          <a:spcPts val="0"/>
                        </a:spcAft>
                      </a:pPr>
                      <a:r>
                        <a:rPr lang="en-ZA"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YTD Target = 7500</a:t>
                      </a:r>
                    </a:p>
                    <a:p>
                      <a:pPr>
                        <a:lnSpc>
                          <a:spcPct val="115000"/>
                        </a:lnSpc>
                        <a:spcAft>
                          <a:spcPts val="0"/>
                        </a:spcAft>
                      </a:pPr>
                      <a:r>
                        <a:rPr lang="en-ZA" sz="1050" dirty="0">
                          <a:effectLst/>
                        </a:rPr>
                        <a:t>YTD Actual = 0</a:t>
                      </a:r>
                    </a:p>
                    <a:p>
                      <a:pPr>
                        <a:lnSpc>
                          <a:spcPct val="115000"/>
                        </a:lnSpc>
                        <a:spcAft>
                          <a:spcPts val="0"/>
                        </a:spcAft>
                      </a:pPr>
                      <a:r>
                        <a:rPr lang="en-ZA" sz="1050" dirty="0">
                          <a:effectLst/>
                        </a:rPr>
                        <a:t>YTD Deviation = (7500)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extLst>
                  <a:ext uri="{0D108BD9-81ED-4DB2-BD59-A6C34878D82A}">
                    <a16:rowId xmlns:a16="http://schemas.microsoft.com/office/drawing/2014/main" xmlns="" val="3278284077"/>
                  </a:ext>
                </a:extLst>
              </a:tr>
              <a:tr h="1058538">
                <a:tc>
                  <a:txBody>
                    <a:bodyPr/>
                    <a:lstStyle/>
                    <a:p>
                      <a:pPr>
                        <a:lnSpc>
                          <a:spcPct val="115000"/>
                        </a:lnSpc>
                        <a:spcAft>
                          <a:spcPts val="0"/>
                        </a:spcAft>
                      </a:pPr>
                      <a:r>
                        <a:rPr lang="en-ZA" sz="1050" dirty="0">
                          <a:effectLst/>
                        </a:rPr>
                        <a:t>TAS</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gn="just">
                        <a:lnSpc>
                          <a:spcPct val="115000"/>
                        </a:lnSpc>
                        <a:spcAft>
                          <a:spcPts val="0"/>
                        </a:spcAft>
                      </a:pPr>
                      <a:r>
                        <a:rPr lang="en-ZA" sz="1050" kern="1200" dirty="0">
                          <a:effectLst/>
                        </a:rPr>
                        <a:t>Number of companies facing economic distress supported through Turn-around Strategies to retain jobs (nurturing)</a:t>
                      </a:r>
                      <a:endParaRPr lang="en-ZA" sz="1050" dirty="0">
                        <a:effectLst/>
                      </a:endParaRPr>
                    </a:p>
                    <a:p>
                      <a:pPr algn="just">
                        <a:lnSpc>
                          <a:spcPct val="115000"/>
                        </a:lnSpc>
                        <a:spcAft>
                          <a:spcPts val="0"/>
                        </a:spcAft>
                      </a:pPr>
                      <a:r>
                        <a:rPr lang="en-ZA" sz="1050" dirty="0">
                          <a:effectLst/>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150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050" dirty="0">
                          <a:effectLst/>
                        </a:rPr>
                        <a:t>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gn="just">
                        <a:lnSpc>
                          <a:spcPct val="115000"/>
                        </a:lnSpc>
                        <a:spcAft>
                          <a:spcPts val="0"/>
                        </a:spcAft>
                      </a:pPr>
                      <a:r>
                        <a:rPr lang="en-ZA" sz="1050" dirty="0">
                          <a:effectLst/>
                        </a:rPr>
                        <a:t>Funding for 2018/19 has not been received. The programme has been placed on hold until funding is received.</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vMerge="1">
                  <a:txBody>
                    <a:bodyPr/>
                    <a:lstStyle/>
                    <a:p>
                      <a:endParaRPr lang="en-ZA"/>
                    </a:p>
                  </a:txBody>
                  <a:tcPr/>
                </a:tc>
                <a:tc>
                  <a:txBody>
                    <a:bodyPr/>
                    <a:lstStyle/>
                    <a:p>
                      <a:pPr>
                        <a:lnSpc>
                          <a:spcPct val="115000"/>
                        </a:lnSpc>
                        <a:spcAft>
                          <a:spcPts val="0"/>
                        </a:spcAft>
                      </a:pPr>
                      <a:r>
                        <a:rPr lang="en-ZA" sz="1050" dirty="0">
                          <a:effectLst/>
                        </a:rPr>
                        <a:t>YTD Target = 150</a:t>
                      </a:r>
                    </a:p>
                    <a:p>
                      <a:pPr>
                        <a:lnSpc>
                          <a:spcPct val="115000"/>
                        </a:lnSpc>
                        <a:spcAft>
                          <a:spcPts val="0"/>
                        </a:spcAft>
                      </a:pPr>
                      <a:r>
                        <a:rPr lang="en-ZA" sz="1050" dirty="0">
                          <a:effectLst/>
                        </a:rPr>
                        <a:t>YTD Actual = 0</a:t>
                      </a:r>
                    </a:p>
                    <a:p>
                      <a:pPr>
                        <a:lnSpc>
                          <a:spcPct val="115000"/>
                        </a:lnSpc>
                        <a:spcAft>
                          <a:spcPts val="0"/>
                        </a:spcAft>
                      </a:pPr>
                      <a:r>
                        <a:rPr lang="en-ZA" sz="1050" dirty="0">
                          <a:effectLst/>
                        </a:rPr>
                        <a:t>YTD Deviation = (150)</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extLst>
                  <a:ext uri="{0D108BD9-81ED-4DB2-BD59-A6C34878D82A}">
                    <a16:rowId xmlns:a16="http://schemas.microsoft.com/office/drawing/2014/main" xmlns="" val="1771752564"/>
                  </a:ext>
                </a:extLst>
              </a:tr>
              <a:tr h="1463332">
                <a:tc>
                  <a:txBody>
                    <a:bodyPr/>
                    <a:lstStyle/>
                    <a:p>
                      <a:pPr>
                        <a:lnSpc>
                          <a:spcPct val="115000"/>
                        </a:lnSpc>
                        <a:spcAft>
                          <a:spcPts val="0"/>
                        </a:spcAft>
                      </a:pPr>
                      <a:r>
                        <a:rPr lang="en-ZA" sz="1100" dirty="0">
                          <a:effectLst/>
                        </a:rPr>
                        <a:t>TAS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gn="just">
                        <a:lnSpc>
                          <a:spcPct val="115000"/>
                        </a:lnSpc>
                        <a:spcAft>
                          <a:spcPts val="0"/>
                        </a:spcAft>
                      </a:pPr>
                      <a:r>
                        <a:rPr lang="en-ZA" sz="1100" kern="1200" dirty="0">
                          <a:effectLst/>
                        </a:rPr>
                        <a:t>Number of workplace / Future forums members trained and capacitated on productivity improvement solutions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100" dirty="0">
                          <a:effectLst/>
                        </a:rPr>
                        <a:t>450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nSpc>
                          <a:spcPct val="115000"/>
                        </a:lnSpc>
                        <a:spcAft>
                          <a:spcPts val="0"/>
                        </a:spcAft>
                      </a:pPr>
                      <a:r>
                        <a:rPr lang="en-ZA" sz="1100" dirty="0">
                          <a:effectLst/>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a:txBody>
                    <a:bodyPr/>
                    <a:lstStyle/>
                    <a:p>
                      <a:pPr algn="just">
                        <a:lnSpc>
                          <a:spcPct val="115000"/>
                        </a:lnSpc>
                        <a:spcAft>
                          <a:spcPts val="0"/>
                        </a:spcAft>
                      </a:pPr>
                      <a:r>
                        <a:rPr lang="en-ZA" sz="1100" dirty="0">
                          <a:effectLst/>
                        </a:rPr>
                        <a:t>Funding for 2018/19 has not been received. The programme has been placed on hold until funding is received.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tc vMerge="1">
                  <a:txBody>
                    <a:bodyPr/>
                    <a:lstStyle/>
                    <a:p>
                      <a:endParaRPr lang="en-ZA"/>
                    </a:p>
                  </a:txBody>
                  <a:tcPr/>
                </a:tc>
                <a:tc>
                  <a:txBody>
                    <a:bodyPr/>
                    <a:lstStyle/>
                    <a:p>
                      <a:pPr>
                        <a:lnSpc>
                          <a:spcPct val="115000"/>
                        </a:lnSpc>
                        <a:spcAft>
                          <a:spcPts val="0"/>
                        </a:spcAft>
                      </a:pPr>
                      <a:r>
                        <a:rPr lang="en-ZA" sz="1100" dirty="0">
                          <a:effectLst/>
                        </a:rPr>
                        <a:t>YTD Target = 450</a:t>
                      </a:r>
                    </a:p>
                    <a:p>
                      <a:pPr>
                        <a:lnSpc>
                          <a:spcPct val="115000"/>
                        </a:lnSpc>
                        <a:spcAft>
                          <a:spcPts val="0"/>
                        </a:spcAft>
                      </a:pPr>
                      <a:r>
                        <a:rPr lang="en-ZA" sz="1100" dirty="0">
                          <a:effectLst/>
                        </a:rPr>
                        <a:t>YTD Actual = 0</a:t>
                      </a:r>
                    </a:p>
                    <a:p>
                      <a:pPr>
                        <a:lnSpc>
                          <a:spcPct val="115000"/>
                        </a:lnSpc>
                        <a:spcAft>
                          <a:spcPts val="0"/>
                        </a:spcAft>
                      </a:pPr>
                      <a:r>
                        <a:rPr lang="en-ZA" sz="1100" dirty="0">
                          <a:effectLst/>
                        </a:rPr>
                        <a:t>YTD Deviation = (450)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35" marR="63035" marT="0" marB="0"/>
                </a:tc>
                <a:extLst>
                  <a:ext uri="{0D108BD9-81ED-4DB2-BD59-A6C34878D82A}">
                    <a16:rowId xmlns:a16="http://schemas.microsoft.com/office/drawing/2014/main" xmlns="" val="72373441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D2223296-4808-4B16-94B3-B5190506062E}"/>
              </a:ext>
            </a:extLst>
          </p:cNvPr>
          <p:cNvSpPr>
            <a:spLocks noGrp="1"/>
          </p:cNvSpPr>
          <p:nvPr>
            <p:ph type="title"/>
          </p:nvPr>
        </p:nvSpPr>
        <p:spPr/>
        <p:txBody>
          <a:bodyPr/>
          <a:lstStyle/>
          <a:p>
            <a:pPr defTabSz="685800" eaLnBrk="1" fontAlgn="auto" hangingPunct="1">
              <a:spcBef>
                <a:spcPts val="0"/>
              </a:spcBef>
              <a:spcAft>
                <a:spcPts val="0"/>
              </a:spcAft>
              <a:defRPr/>
            </a:pPr>
            <a:r>
              <a:rPr lang="en-ZA" sz="2000" b="1" dirty="0">
                <a:solidFill>
                  <a:prstClr val="black"/>
                </a:solidFill>
                <a:latin typeface="+mn-lt"/>
                <a:ea typeface="+mn-ea"/>
                <a:cs typeface="+mn-cs"/>
              </a:rPr>
              <a:t>MAJOR CHALLENGES DURING 2018/19</a:t>
            </a:r>
            <a:endParaRPr lang="en-US" altLang="en-US" sz="2000" dirty="0">
              <a:latin typeface="+mn-lt"/>
              <a:ea typeface="ＭＳ Ｐゴシック" pitchFamily="34" charset="-128"/>
            </a:endParaRPr>
          </a:p>
        </p:txBody>
      </p:sp>
      <p:sp>
        <p:nvSpPr>
          <p:cNvPr id="21507" name="Content Placeholder 2">
            <a:extLst>
              <a:ext uri="{FF2B5EF4-FFF2-40B4-BE49-F238E27FC236}">
                <a16:creationId xmlns:a16="http://schemas.microsoft.com/office/drawing/2014/main" xmlns="" id="{5410E367-0199-436C-8708-3FEEE42E7806}"/>
              </a:ext>
            </a:extLst>
          </p:cNvPr>
          <p:cNvSpPr>
            <a:spLocks noGrp="1"/>
          </p:cNvSpPr>
          <p:nvPr>
            <p:ph idx="1"/>
          </p:nvPr>
        </p:nvSpPr>
        <p:spPr>
          <a:xfrm>
            <a:off x="209550" y="1282700"/>
            <a:ext cx="8715375" cy="5300663"/>
          </a:xfrm>
        </p:spPr>
        <p:txBody>
          <a:bodyPr/>
          <a:lstStyle/>
          <a:p>
            <a:pPr marL="0" indent="0">
              <a:buNone/>
              <a:defRPr/>
            </a:pPr>
            <a:r>
              <a:rPr lang="en-GB" sz="1600" dirty="0"/>
              <a:t>Productivity SA’s business environment has since 2015 changed as a consequence of the promulgation of the Employment Services Act, with its mandate expanded to include (a) promoting employment growth; and (b) supporting initiatives aimed at preventing job losses. </a:t>
            </a:r>
          </a:p>
          <a:p>
            <a:pPr>
              <a:defRPr/>
            </a:pPr>
            <a:endParaRPr lang="en-GB" sz="1600" dirty="0"/>
          </a:p>
          <a:p>
            <a:pPr marL="0" indent="0">
              <a:buNone/>
              <a:defRPr/>
            </a:pPr>
            <a:r>
              <a:rPr lang="en-GB" sz="1600" b="1" dirty="0"/>
              <a:t>However </a:t>
            </a:r>
          </a:p>
          <a:p>
            <a:pPr marL="457200" indent="-457200">
              <a:buFont typeface="Arial" panose="020B0604020202020204" pitchFamily="34" charset="0"/>
              <a:buAutoNum type="alphaLcParenR"/>
              <a:defRPr/>
            </a:pPr>
            <a:r>
              <a:rPr lang="en-GB" sz="1600" dirty="0"/>
              <a:t>No additional funding was appropriated by Parliament for this purpose which is at the heart of the Entity’s financial woes; and</a:t>
            </a:r>
          </a:p>
          <a:p>
            <a:pPr marL="457200" indent="-457200">
              <a:buFont typeface="Arial" panose="020B0604020202020204" pitchFamily="34" charset="0"/>
              <a:buAutoNum type="alphaLcParenR"/>
              <a:defRPr/>
            </a:pPr>
            <a:r>
              <a:rPr lang="en-GB" sz="1600" dirty="0"/>
              <a:t>The funding for the core programmes (WPC and TAS) is not guaranteed. The TAS funding has over the past three years never been transferred in full and/or on time by the DEL/UIF; and funding for the WPC from </a:t>
            </a:r>
            <a:r>
              <a:rPr lang="en-GB" sz="1600" b="1" dirty="0"/>
              <a:t>the dti</a:t>
            </a:r>
            <a:r>
              <a:rPr lang="en-GB" sz="1600" dirty="0"/>
              <a:t> covers only 45% of the total operational costs of the programme with 55% of the expenditure unfunded.</a:t>
            </a:r>
          </a:p>
          <a:p>
            <a:pPr marL="457200" indent="-457200">
              <a:buFont typeface="Arial" panose="020B0604020202020204" pitchFamily="34" charset="0"/>
              <a:buAutoNum type="alphaLcParenR"/>
              <a:defRPr/>
            </a:pPr>
            <a:endParaRPr lang="en-GB" sz="1600" dirty="0"/>
          </a:p>
          <a:p>
            <a:pPr marL="0" indent="0">
              <a:buNone/>
              <a:defRPr/>
            </a:pPr>
            <a:r>
              <a:rPr lang="en-GB" sz="1600" b="1" dirty="0"/>
              <a:t>Consequence</a:t>
            </a:r>
          </a:p>
          <a:p>
            <a:pPr marL="457200" indent="-457200">
              <a:buFont typeface="Arial" panose="020B0604020202020204" pitchFamily="34" charset="0"/>
              <a:buAutoNum type="alphaLcParenR"/>
              <a:defRPr/>
            </a:pPr>
            <a:r>
              <a:rPr lang="en-GB" sz="1600" dirty="0"/>
              <a:t>Unable to deliver on the mandate, with TAS Programme suspended since 2017</a:t>
            </a:r>
          </a:p>
          <a:p>
            <a:pPr marL="457200" indent="-457200">
              <a:buFont typeface="Arial" panose="020B0604020202020204" pitchFamily="34" charset="0"/>
              <a:buAutoNum type="alphaLcParenR"/>
              <a:defRPr/>
            </a:pPr>
            <a:r>
              <a:rPr lang="en-GB" sz="1600" dirty="0"/>
              <a:t>The Entity is experiencing persistent financial deficit, threatening its going concern status.</a:t>
            </a:r>
          </a:p>
          <a:p>
            <a:pPr marL="457200" indent="-457200">
              <a:buFont typeface="Arial" panose="020B0604020202020204" pitchFamily="34" charset="0"/>
              <a:buAutoNum type="alphaLcParenR"/>
              <a:defRPr/>
            </a:pPr>
            <a:r>
              <a:rPr lang="en-GB" sz="1600" dirty="0"/>
              <a:t>Persistent applications for additional funds (bailout) to the DoL, and if not granted, risk of liquidation or restructuring and retrenchment of staff.</a:t>
            </a:r>
          </a:p>
          <a:p>
            <a:pPr marL="457200" indent="-457200">
              <a:buFont typeface="Arial" panose="020B0604020202020204" pitchFamily="34" charset="0"/>
              <a:buAutoNum type="alphaLcParenR"/>
              <a:defRPr/>
            </a:pPr>
            <a:r>
              <a:rPr lang="en-GB" sz="1600" dirty="0"/>
              <a:t>Inability to expand footprint and to deliver services equitably across all the Provinces</a:t>
            </a:r>
            <a:endParaRPr lang="en-ZA" sz="1600" dirty="0"/>
          </a:p>
          <a:p>
            <a:pPr marL="0" indent="0" eaLnBrk="1" fontAlgn="auto" hangingPunct="1">
              <a:spcAft>
                <a:spcPts val="0"/>
              </a:spcAft>
              <a:buFont typeface="Arial"/>
              <a:buNone/>
              <a:defRPr/>
            </a:pPr>
            <a:endParaRPr lang="en-US" altLang="en-US" sz="1400" dirty="0">
              <a:ea typeface="ＭＳ Ｐゴシック" panose="020B0600070205080204" pitchFamily="34" charset="-128"/>
            </a:endParaRPr>
          </a:p>
        </p:txBody>
      </p:sp>
      <p:sp>
        <p:nvSpPr>
          <p:cNvPr id="20484" name="Slide Number Placeholder 1">
            <a:extLst>
              <a:ext uri="{FF2B5EF4-FFF2-40B4-BE49-F238E27FC236}">
                <a16:creationId xmlns:a16="http://schemas.microsoft.com/office/drawing/2014/main" xmlns="" id="{BF557D9E-47E1-4C04-B657-EA7DF99A9546}"/>
              </a:ext>
            </a:extLst>
          </p:cNvPr>
          <p:cNvSpPr>
            <a:spLocks noGrp="1"/>
          </p:cNvSpPr>
          <p:nvPr>
            <p:ph type="sldNum" sz="quarter" idx="12"/>
          </p:nvPr>
        </p:nvSpPr>
        <p:spPr bwMode="auto">
          <a:xfrm>
            <a:off x="6791325" y="6470650"/>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02DEC7D-5E80-459C-82F1-87D027BA9698}" type="slidenum">
              <a:rPr lang="en-US" altLang="en-US" sz="1200" smtClean="0">
                <a:solidFill>
                  <a:srgbClr val="898989"/>
                </a:solidFill>
              </a:rPr>
              <a:pPr>
                <a:spcBef>
                  <a:spcPct val="0"/>
                </a:spcBef>
                <a:buFontTx/>
                <a:buNone/>
              </a:pPr>
              <a:t>13</a:t>
            </a:fld>
            <a:endParaRPr lang="en-US" altLang="en-US" sz="1200" dirty="0">
              <a:solidFill>
                <a:srgbClr val="898989"/>
              </a:solidFill>
            </a:endParaRPr>
          </a:p>
        </p:txBody>
      </p:sp>
    </p:spTree>
    <p:extLst>
      <p:ext uri="{BB962C8B-B14F-4D97-AF65-F5344CB8AC3E}">
        <p14:creationId xmlns:p14="http://schemas.microsoft.com/office/powerpoint/2010/main" xmlns="" val="429139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9FB1D086-642B-4C99-B7C6-4F9073AF183D}"/>
              </a:ext>
            </a:extLst>
          </p:cNvPr>
          <p:cNvSpPr>
            <a:spLocks noGrp="1"/>
          </p:cNvSpPr>
          <p:nvPr>
            <p:ph type="title"/>
          </p:nvPr>
        </p:nvSpPr>
        <p:spPr>
          <a:xfrm>
            <a:off x="654050" y="42863"/>
            <a:ext cx="8229600" cy="1143000"/>
          </a:xfrm>
        </p:spPr>
        <p:txBody>
          <a:bodyPr/>
          <a:lstStyle/>
          <a:p>
            <a:r>
              <a:rPr lang="en-ZA" altLang="en-US" sz="2000" b="1" dirty="0">
                <a:ea typeface="ＭＳ Ｐゴシック" panose="020B0600070205080204" pitchFamily="34" charset="-128"/>
                <a:cs typeface="Times New Roman" panose="02020603050405020304" pitchFamily="18" charset="0"/>
              </a:rPr>
              <a:t>PRAGRAMME 1: CORPORATE SERVICES</a:t>
            </a:r>
            <a:endParaRPr lang="en-US" altLang="en-US" sz="2000" dirty="0">
              <a:ea typeface="ＭＳ Ｐゴシック" panose="020B0600070205080204" pitchFamily="34" charset="-128"/>
            </a:endParaRPr>
          </a:p>
        </p:txBody>
      </p:sp>
      <p:graphicFrame>
        <p:nvGraphicFramePr>
          <p:cNvPr id="5" name="Content Placeholder 4">
            <a:extLst>
              <a:ext uri="{FF2B5EF4-FFF2-40B4-BE49-F238E27FC236}">
                <a16:creationId xmlns:a16="http://schemas.microsoft.com/office/drawing/2014/main" xmlns="" id="{5FE0111B-2983-4A3E-B979-13FE1283C436}"/>
              </a:ext>
            </a:extLst>
          </p:cNvPr>
          <p:cNvGraphicFramePr>
            <a:graphicFrameLocks noGrp="1"/>
          </p:cNvGraphicFramePr>
          <p:nvPr>
            <p:ph idx="1"/>
            <p:extLst>
              <p:ext uri="{D42A27DB-BD31-4B8C-83A1-F6EECF244321}">
                <p14:modId xmlns:p14="http://schemas.microsoft.com/office/powerpoint/2010/main" xmlns="" val="3790735439"/>
              </p:ext>
            </p:extLst>
          </p:nvPr>
        </p:nvGraphicFramePr>
        <p:xfrm>
          <a:off x="174625" y="1143000"/>
          <a:ext cx="8905875" cy="1793875"/>
        </p:xfrm>
        <a:graphic>
          <a:graphicData uri="http://schemas.openxmlformats.org/drawingml/2006/table">
            <a:tbl>
              <a:tblPr/>
              <a:tblGrid>
                <a:gridCol w="1915432">
                  <a:extLst>
                    <a:ext uri="{9D8B030D-6E8A-4147-A177-3AD203B41FA5}">
                      <a16:colId xmlns:a16="http://schemas.microsoft.com/office/drawing/2014/main" xmlns="" val="20000"/>
                    </a:ext>
                  </a:extLst>
                </a:gridCol>
                <a:gridCol w="1763486">
                  <a:extLst>
                    <a:ext uri="{9D8B030D-6E8A-4147-A177-3AD203B41FA5}">
                      <a16:colId xmlns:a16="http://schemas.microsoft.com/office/drawing/2014/main" xmlns="" val="20001"/>
                    </a:ext>
                  </a:extLst>
                </a:gridCol>
                <a:gridCol w="1959428">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gridCol w="1514929">
                  <a:extLst>
                    <a:ext uri="{9D8B030D-6E8A-4147-A177-3AD203B41FA5}">
                      <a16:colId xmlns:a16="http://schemas.microsoft.com/office/drawing/2014/main" xmlns="" val="20004"/>
                    </a:ext>
                  </a:extLst>
                </a:gridCol>
              </a:tblGrid>
              <a:tr h="736261">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pitchFamily="34" charset="-128"/>
                        </a:rPr>
                        <a:t>PROGRAMME PERFORMANCE INDICATOR </a:t>
                      </a:r>
                      <a:endParaRPr kumimoji="0" lang="en-ZA" sz="1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C00000"/>
                          </a:solidFill>
                          <a:effectLst/>
                          <a:latin typeface="Calibri" pitchFamily="34" charset="0"/>
                          <a:ea typeface="ＭＳ Ｐゴシック" pitchFamily="34" charset="-128"/>
                        </a:rPr>
                        <a:t>QUARTER 3 TARGET</a:t>
                      </a:r>
                      <a:endParaRPr kumimoji="0" lang="en-ZA" sz="1400" b="1" i="0" u="none" strike="noStrike" cap="none" normalizeH="0" baseline="0" dirty="0">
                        <a:ln>
                          <a:noFill/>
                        </a:ln>
                        <a:solidFill>
                          <a:srgbClr val="C00000"/>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Calibri" pitchFamily="34" charset="0"/>
                          <a:ea typeface="ＭＳ Ｐゴシック" pitchFamily="34" charset="-128"/>
                        </a:rPr>
                        <a:t>ACTUAL PERFORMANCE</a:t>
                      </a:r>
                      <a:endPar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REASON FOR VARIANCE</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REMEDIAL ACTION  </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xmlns="" val="10000"/>
                  </a:ext>
                </a:extLst>
              </a:tr>
              <a:tr h="1057614">
                <a:tc>
                  <a:txBody>
                    <a:bodyPr/>
                    <a:lstStyle/>
                    <a:p>
                      <a:pPr algn="l">
                        <a:spcAft>
                          <a:spcPts val="0"/>
                        </a:spcAft>
                      </a:pPr>
                      <a:r>
                        <a:rPr lang="en-ZA" sz="1400" kern="1200" dirty="0">
                          <a:solidFill>
                            <a:schemeClr val="tx1"/>
                          </a:solidFill>
                          <a:effectLst/>
                          <a:latin typeface="+mn-lt"/>
                          <a:ea typeface="+mn-ea"/>
                          <a:cs typeface="+mn-cs"/>
                        </a:rPr>
                        <a:t>Percentage of SMEs paid within 30 days of receipt of statement </a:t>
                      </a:r>
                      <a:r>
                        <a:rPr lang="en-US" sz="1400" dirty="0">
                          <a:effectLst/>
                          <a:latin typeface="+mn-lt"/>
                          <a:ea typeface="Times New Roman"/>
                          <a:cs typeface="Calibri"/>
                        </a:rPr>
                        <a:t> </a:t>
                      </a:r>
                      <a:endParaRPr lang="en-ZA" sz="1400" dirty="0">
                        <a:effectLst/>
                        <a:latin typeface="+mn-lt"/>
                        <a:ea typeface="Times New Roman"/>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l">
                        <a:spcAft>
                          <a:spcPts val="0"/>
                        </a:spcAft>
                      </a:pPr>
                      <a:r>
                        <a:rPr lang="en-ZA" sz="1400" b="0" dirty="0">
                          <a:solidFill>
                            <a:schemeClr val="tx1"/>
                          </a:solidFill>
                          <a:effectLst/>
                          <a:latin typeface="+mn-lt"/>
                          <a:ea typeface="Times New Roman"/>
                        </a:rPr>
                        <a:t>100%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ACHIEVED</a:t>
                      </a:r>
                    </a:p>
                    <a:p>
                      <a:pPr algn="l">
                        <a:spcAft>
                          <a:spcPts val="0"/>
                        </a:spcAft>
                      </a:pPr>
                      <a:endParaRPr lang="en-ZA" sz="1400" b="0" dirty="0">
                        <a:solidFill>
                          <a:schemeClr val="tx1"/>
                        </a:solidFill>
                        <a:effectLst/>
                        <a:latin typeface="+mn-lt"/>
                        <a:ea typeface="Times New Roman"/>
                        <a:cs typeface="Arial"/>
                      </a:endParaRPr>
                    </a:p>
                    <a:p>
                      <a:pPr algn="l">
                        <a:spcAft>
                          <a:spcPts val="0"/>
                        </a:spcAft>
                      </a:pPr>
                      <a:r>
                        <a:rPr lang="en-ZA" sz="1400" b="1" dirty="0">
                          <a:solidFill>
                            <a:schemeClr val="tx1"/>
                          </a:solidFill>
                          <a:effectLst/>
                          <a:latin typeface="+mn-lt"/>
                          <a:ea typeface="Times New Roman"/>
                          <a:cs typeface="Arial"/>
                        </a:rPr>
                        <a:t>100%</a:t>
                      </a:r>
                      <a:endParaRPr lang="en-ZA" sz="1400" b="0" dirty="0">
                        <a:solidFill>
                          <a:schemeClr val="tx1"/>
                        </a:solidFill>
                        <a:effectLst/>
                        <a:latin typeface="+mn-lt"/>
                        <a:ea typeface="Times New Roman"/>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r>
                        <a:rPr lang="en-US" sz="1400" kern="1200" dirty="0">
                          <a:solidFill>
                            <a:schemeClr val="tx1"/>
                          </a:solidFill>
                          <a:effectLst/>
                          <a:latin typeface="+mn-lt"/>
                          <a:ea typeface="+mn-ea"/>
                          <a:cs typeface="+mn-cs"/>
                        </a:rPr>
                        <a:t>N/a</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l">
                        <a:spcAft>
                          <a:spcPts val="0"/>
                        </a:spcAft>
                      </a:pPr>
                      <a:r>
                        <a:rPr lang="en-ZA" sz="1400" dirty="0">
                          <a:effectLst/>
                          <a:latin typeface="+mn-lt"/>
                          <a:ea typeface="Times New Roman"/>
                        </a:rPr>
                        <a:t>N/a</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extLst>
                  <a:ext uri="{0D108BD9-81ED-4DB2-BD59-A6C34878D82A}">
                    <a16:rowId xmlns:a16="http://schemas.microsoft.com/office/drawing/2014/main" xmlns="" val="10002"/>
                  </a:ext>
                </a:extLst>
              </a:tr>
            </a:tbl>
          </a:graphicData>
        </a:graphic>
      </p:graphicFrame>
      <p:sp>
        <p:nvSpPr>
          <p:cNvPr id="20503" name="Slide Number Placeholder 3">
            <a:extLst>
              <a:ext uri="{FF2B5EF4-FFF2-40B4-BE49-F238E27FC236}">
                <a16:creationId xmlns:a16="http://schemas.microsoft.com/office/drawing/2014/main" xmlns="" id="{CDC8D0D0-CE55-4AA2-8CB3-D717FF712274}"/>
              </a:ext>
            </a:extLst>
          </p:cNvPr>
          <p:cNvSpPr>
            <a:spLocks noGrp="1"/>
          </p:cNvSpPr>
          <p:nvPr>
            <p:ph type="sldNum" sz="quarter" idx="12"/>
          </p:nvPr>
        </p:nvSpPr>
        <p:spPr bwMode="auto">
          <a:xfrm>
            <a:off x="6946900" y="637698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870D954D-9FC1-44CF-9186-D7FF204D210E}" type="slidenum">
              <a:rPr lang="en-US" altLang="en-US" sz="1200" smtClean="0">
                <a:solidFill>
                  <a:srgbClr val="898989"/>
                </a:solidFill>
              </a:rPr>
              <a:pPr>
                <a:spcBef>
                  <a:spcPct val="0"/>
                </a:spcBef>
                <a:buFontTx/>
                <a:buNone/>
              </a:pPr>
              <a:t>14</a:t>
            </a:fld>
            <a:endParaRPr lang="en-US" altLang="en-US" sz="1200" dirty="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781E7BC4-6339-4DFD-A490-AF2A77A1266C}"/>
              </a:ext>
            </a:extLst>
          </p:cNvPr>
          <p:cNvSpPr>
            <a:spLocks noGrp="1"/>
          </p:cNvSpPr>
          <p:nvPr>
            <p:ph type="title"/>
          </p:nvPr>
        </p:nvSpPr>
        <p:spPr>
          <a:xfrm>
            <a:off x="654050" y="42863"/>
            <a:ext cx="8229600" cy="1143000"/>
          </a:xfrm>
        </p:spPr>
        <p:txBody>
          <a:bodyPr/>
          <a:lstStyle/>
          <a:p>
            <a:r>
              <a:rPr lang="en-ZA" altLang="en-US" sz="2000" b="1" dirty="0">
                <a:ea typeface="ＭＳ Ｐゴシック" panose="020B0600070205080204" pitchFamily="34" charset="-128"/>
                <a:cs typeface="Times New Roman" panose="02020603050405020304" pitchFamily="18" charset="0"/>
              </a:rPr>
              <a:t>PROGRAMME 3: MARKETING AND COMMUNCATIONS</a:t>
            </a:r>
            <a:endParaRPr lang="en-US" altLang="en-US" sz="2000" dirty="0">
              <a:ea typeface="ＭＳ Ｐゴシック" panose="020B0600070205080204" pitchFamily="34" charset="-128"/>
            </a:endParaRPr>
          </a:p>
        </p:txBody>
      </p:sp>
      <p:graphicFrame>
        <p:nvGraphicFramePr>
          <p:cNvPr id="5" name="Content Placeholder 4">
            <a:extLst>
              <a:ext uri="{FF2B5EF4-FFF2-40B4-BE49-F238E27FC236}">
                <a16:creationId xmlns:a16="http://schemas.microsoft.com/office/drawing/2014/main" xmlns="" id="{30C4070B-89FB-44F5-96E0-1B39A4728FEE}"/>
              </a:ext>
            </a:extLst>
          </p:cNvPr>
          <p:cNvGraphicFramePr>
            <a:graphicFrameLocks noGrp="1"/>
          </p:cNvGraphicFramePr>
          <p:nvPr>
            <p:ph idx="1"/>
            <p:extLst>
              <p:ext uri="{D42A27DB-BD31-4B8C-83A1-F6EECF244321}">
                <p14:modId xmlns:p14="http://schemas.microsoft.com/office/powerpoint/2010/main" xmlns="" val="1537045217"/>
              </p:ext>
            </p:extLst>
          </p:nvPr>
        </p:nvGraphicFramePr>
        <p:xfrm>
          <a:off x="174625" y="1143000"/>
          <a:ext cx="8905875" cy="4576763"/>
        </p:xfrm>
        <a:graphic>
          <a:graphicData uri="http://schemas.openxmlformats.org/drawingml/2006/table">
            <a:tbl>
              <a:tblPr/>
              <a:tblGrid>
                <a:gridCol w="1915432">
                  <a:extLst>
                    <a:ext uri="{9D8B030D-6E8A-4147-A177-3AD203B41FA5}">
                      <a16:colId xmlns:a16="http://schemas.microsoft.com/office/drawing/2014/main" xmlns="" val="20000"/>
                    </a:ext>
                  </a:extLst>
                </a:gridCol>
                <a:gridCol w="1763486">
                  <a:extLst>
                    <a:ext uri="{9D8B030D-6E8A-4147-A177-3AD203B41FA5}">
                      <a16:colId xmlns:a16="http://schemas.microsoft.com/office/drawing/2014/main" xmlns="" val="20001"/>
                    </a:ext>
                  </a:extLst>
                </a:gridCol>
                <a:gridCol w="1959428">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gridCol w="1514929">
                  <a:extLst>
                    <a:ext uri="{9D8B030D-6E8A-4147-A177-3AD203B41FA5}">
                      <a16:colId xmlns:a16="http://schemas.microsoft.com/office/drawing/2014/main" xmlns="" val="20004"/>
                    </a:ext>
                  </a:extLst>
                </a:gridCol>
              </a:tblGrid>
              <a:tr h="736133">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pitchFamily="34" charset="-128"/>
                        </a:rPr>
                        <a:t>PROGRAMME PERFORMANCE INDICATOR </a:t>
                      </a:r>
                      <a:endParaRPr kumimoji="0" lang="en-ZA" sz="1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C00000"/>
                          </a:solidFill>
                          <a:effectLst/>
                          <a:latin typeface="Calibri" pitchFamily="34" charset="0"/>
                          <a:ea typeface="ＭＳ Ｐゴシック" pitchFamily="34" charset="-128"/>
                        </a:rPr>
                        <a:t>QUARTER 3 TARGET</a:t>
                      </a:r>
                      <a:endParaRPr kumimoji="0" lang="en-ZA" sz="1400" b="1" i="0" u="none" strike="noStrike" cap="none" normalizeH="0" baseline="0" dirty="0">
                        <a:ln>
                          <a:noFill/>
                        </a:ln>
                        <a:solidFill>
                          <a:srgbClr val="C00000"/>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Calibri" pitchFamily="34" charset="0"/>
                          <a:ea typeface="ＭＳ Ｐゴシック" pitchFamily="34" charset="-128"/>
                        </a:rPr>
                        <a:t>ACTUAL PERFORMANCE</a:t>
                      </a:r>
                      <a:endPar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REASON FOR VARIANCE</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REMEDIAL ACTION  </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xmlns="" val="10000"/>
                  </a:ext>
                </a:extLst>
              </a:tr>
              <a:tr h="3840630">
                <a:tc>
                  <a:txBody>
                    <a:bodyPr/>
                    <a:lstStyle/>
                    <a:p>
                      <a:pPr algn="l">
                        <a:spcAft>
                          <a:spcPts val="0"/>
                        </a:spcAft>
                      </a:pPr>
                      <a:r>
                        <a:rPr lang="en-ZA" sz="1400" kern="1200" dirty="0">
                          <a:solidFill>
                            <a:schemeClr val="tx1"/>
                          </a:solidFill>
                          <a:effectLst/>
                          <a:latin typeface="+mn-lt"/>
                          <a:ea typeface="+mn-ea"/>
                          <a:cs typeface="+mn-cs"/>
                        </a:rPr>
                        <a:t>Number of productivity awards and regional milestone workshops hosted</a:t>
                      </a:r>
                      <a:endParaRPr lang="en-ZA" sz="1400" dirty="0">
                        <a:effectLst/>
                        <a:latin typeface="+mn-lt"/>
                        <a:ea typeface="Times New Roman"/>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l">
                        <a:spcAft>
                          <a:spcPts val="0"/>
                        </a:spcAft>
                      </a:pPr>
                      <a:r>
                        <a:rPr lang="en-ZA" sz="1400" b="0" dirty="0">
                          <a:solidFill>
                            <a:schemeClr val="tx1"/>
                          </a:solidFill>
                          <a:effectLst/>
                          <a:latin typeface="+mn-lt"/>
                          <a:ea typeface="Times New Roman"/>
                        </a:rPr>
                        <a:t>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baseline="0" dirty="0">
                          <a:solidFill>
                            <a:srgbClr val="00682F"/>
                          </a:solidFill>
                          <a:effectLst/>
                          <a:latin typeface="+mn-lt"/>
                          <a:ea typeface="Times New Roman"/>
                          <a:cs typeface="Arial"/>
                        </a:rPr>
                        <a:t>ACHIEVED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400" b="0" baseline="0" dirty="0">
                        <a:solidFill>
                          <a:schemeClr val="tx1"/>
                        </a:solidFill>
                        <a:effectLst/>
                        <a:latin typeface="+mn-lt"/>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400" b="0" baseline="0" dirty="0">
                          <a:solidFill>
                            <a:schemeClr val="tx1"/>
                          </a:solidFill>
                          <a:effectLst/>
                          <a:latin typeface="+mn-lt"/>
                          <a:ea typeface="Times New Roman"/>
                          <a:cs typeface="Arial"/>
                        </a:rPr>
                        <a:t>3</a:t>
                      </a:r>
                      <a:endParaRPr lang="en-ZA" sz="1400" b="0" dirty="0">
                        <a:solidFill>
                          <a:schemeClr val="tx1"/>
                        </a:solidFill>
                        <a:effectLst/>
                        <a:latin typeface="+mn-lt"/>
                        <a:ea typeface="Times New Roman"/>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r>
                        <a:rPr lang="en-ZA" sz="1400" b="1" kern="1200" dirty="0">
                          <a:solidFill>
                            <a:schemeClr val="tx1"/>
                          </a:solidFill>
                          <a:effectLst/>
                          <a:latin typeface="+mn-lt"/>
                          <a:ea typeface="+mn-ea"/>
                          <a:cs typeface="+mn-cs"/>
                        </a:rPr>
                        <a:t>2</a:t>
                      </a:r>
                      <a:r>
                        <a:rPr lang="en-ZA" sz="1400" kern="1200" dirty="0">
                          <a:solidFill>
                            <a:schemeClr val="tx1"/>
                          </a:solidFill>
                          <a:effectLst/>
                          <a:latin typeface="+mn-lt"/>
                          <a:ea typeface="+mn-ea"/>
                          <a:cs typeface="+mn-cs"/>
                        </a:rPr>
                        <a:t> Regional Awards held in Free State and KZN moved from quarter 2 and the  </a:t>
                      </a:r>
                    </a:p>
                    <a:p>
                      <a:r>
                        <a:rPr lang="en-ZA" sz="1400" b="1" kern="1200" dirty="0">
                          <a:solidFill>
                            <a:schemeClr val="tx1"/>
                          </a:solidFill>
                          <a:effectLst/>
                          <a:latin typeface="+mn-lt"/>
                          <a:ea typeface="+mn-ea"/>
                          <a:cs typeface="+mn-cs"/>
                        </a:rPr>
                        <a:t>1</a:t>
                      </a:r>
                      <a:r>
                        <a:rPr lang="en-ZA" sz="1400" kern="1200" dirty="0">
                          <a:solidFill>
                            <a:schemeClr val="tx1"/>
                          </a:solidFill>
                          <a:effectLst/>
                          <a:latin typeface="+mn-lt"/>
                          <a:ea typeface="+mn-ea"/>
                          <a:cs typeface="+mn-cs"/>
                        </a:rPr>
                        <a:t> National award held in October 2018</a:t>
                      </a: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spcAft>
                          <a:spcPts val="0"/>
                        </a:spcAft>
                      </a:pPr>
                      <a:endParaRPr lang="en-ZA" sz="1400" dirty="0">
                        <a:effectLst/>
                        <a:latin typeface="+mn-lt"/>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extLst>
                  <a:ext uri="{0D108BD9-81ED-4DB2-BD59-A6C34878D82A}">
                    <a16:rowId xmlns:a16="http://schemas.microsoft.com/office/drawing/2014/main" xmlns="" val="10002"/>
                  </a:ext>
                </a:extLst>
              </a:tr>
            </a:tbl>
          </a:graphicData>
        </a:graphic>
      </p:graphicFrame>
      <p:sp>
        <p:nvSpPr>
          <p:cNvPr id="22551" name="Slide Number Placeholder 3">
            <a:extLst>
              <a:ext uri="{FF2B5EF4-FFF2-40B4-BE49-F238E27FC236}">
                <a16:creationId xmlns:a16="http://schemas.microsoft.com/office/drawing/2014/main" xmlns="" id="{DFA5C32B-0E46-405A-9243-6338ADCC4077}"/>
              </a:ext>
            </a:extLst>
          </p:cNvPr>
          <p:cNvSpPr>
            <a:spLocks noGrp="1"/>
          </p:cNvSpPr>
          <p:nvPr>
            <p:ph type="sldNum" sz="quarter" idx="12"/>
          </p:nvPr>
        </p:nvSpPr>
        <p:spPr bwMode="auto">
          <a:xfrm>
            <a:off x="6946900" y="637698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8FBA970D-298A-46EF-ACCC-52BE8C857239}" type="slidenum">
              <a:rPr lang="en-US" altLang="en-US" sz="1200" smtClean="0">
                <a:solidFill>
                  <a:srgbClr val="898989"/>
                </a:solidFill>
              </a:rPr>
              <a:pPr>
                <a:spcBef>
                  <a:spcPct val="0"/>
                </a:spcBef>
                <a:buFontTx/>
                <a:buNone/>
              </a:pPr>
              <a:t>15</a:t>
            </a:fld>
            <a:endParaRPr lang="en-US" altLang="en-US" sz="1200" dirty="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75E0B1EE-87F5-4DFE-AA6D-9C4C54620BDB}"/>
              </a:ext>
            </a:extLst>
          </p:cNvPr>
          <p:cNvSpPr>
            <a:spLocks noGrp="1"/>
          </p:cNvSpPr>
          <p:nvPr>
            <p:ph type="title"/>
          </p:nvPr>
        </p:nvSpPr>
        <p:spPr>
          <a:xfrm>
            <a:off x="654050" y="42863"/>
            <a:ext cx="8229600" cy="1143000"/>
          </a:xfrm>
        </p:spPr>
        <p:txBody>
          <a:bodyPr/>
          <a:lstStyle/>
          <a:p>
            <a:r>
              <a:rPr lang="en-ZA" altLang="en-US" sz="2000" b="1" dirty="0">
                <a:ea typeface="ＭＳ Ｐゴシック" panose="020B0600070205080204" pitchFamily="34" charset="-128"/>
                <a:cs typeface="Times New Roman" panose="02020603050405020304" pitchFamily="18" charset="0"/>
              </a:rPr>
              <a:t>PRAGRAMME 4: PRODUCTIVITY ORGANISATIONAL SOLUTIONS</a:t>
            </a:r>
            <a:endParaRPr lang="en-US" altLang="en-US" sz="2000" dirty="0">
              <a:ea typeface="ＭＳ Ｐゴシック" panose="020B0600070205080204" pitchFamily="34" charset="-128"/>
            </a:endParaRPr>
          </a:p>
        </p:txBody>
      </p:sp>
      <p:graphicFrame>
        <p:nvGraphicFramePr>
          <p:cNvPr id="5" name="Content Placeholder 4">
            <a:extLst>
              <a:ext uri="{FF2B5EF4-FFF2-40B4-BE49-F238E27FC236}">
                <a16:creationId xmlns:a16="http://schemas.microsoft.com/office/drawing/2014/main" xmlns="" id="{27D7C654-DABD-4140-87C7-0C18C2B86E7B}"/>
              </a:ext>
            </a:extLst>
          </p:cNvPr>
          <p:cNvGraphicFramePr>
            <a:graphicFrameLocks noGrp="1"/>
          </p:cNvGraphicFramePr>
          <p:nvPr>
            <p:ph idx="1"/>
            <p:extLst>
              <p:ext uri="{D42A27DB-BD31-4B8C-83A1-F6EECF244321}">
                <p14:modId xmlns:p14="http://schemas.microsoft.com/office/powerpoint/2010/main" xmlns="" val="4109594146"/>
              </p:ext>
            </p:extLst>
          </p:nvPr>
        </p:nvGraphicFramePr>
        <p:xfrm>
          <a:off x="174625" y="1250950"/>
          <a:ext cx="8905875" cy="5508145"/>
        </p:xfrm>
        <a:graphic>
          <a:graphicData uri="http://schemas.openxmlformats.org/drawingml/2006/table">
            <a:tbl>
              <a:tblPr/>
              <a:tblGrid>
                <a:gridCol w="1915432">
                  <a:extLst>
                    <a:ext uri="{9D8B030D-6E8A-4147-A177-3AD203B41FA5}">
                      <a16:colId xmlns:a16="http://schemas.microsoft.com/office/drawing/2014/main" xmlns="" val="20000"/>
                    </a:ext>
                  </a:extLst>
                </a:gridCol>
                <a:gridCol w="1763486">
                  <a:extLst>
                    <a:ext uri="{9D8B030D-6E8A-4147-A177-3AD203B41FA5}">
                      <a16:colId xmlns:a16="http://schemas.microsoft.com/office/drawing/2014/main" xmlns="" val="20001"/>
                    </a:ext>
                  </a:extLst>
                </a:gridCol>
                <a:gridCol w="1959428">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gridCol w="1514929">
                  <a:extLst>
                    <a:ext uri="{9D8B030D-6E8A-4147-A177-3AD203B41FA5}">
                      <a16:colId xmlns:a16="http://schemas.microsoft.com/office/drawing/2014/main" xmlns="" val="20004"/>
                    </a:ext>
                  </a:extLst>
                </a:gridCol>
              </a:tblGrid>
              <a:tr h="736120">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pitchFamily="34" charset="-128"/>
                        </a:rPr>
                        <a:t>PROGRAMME PERFORMANCE INDICATOR </a:t>
                      </a:r>
                      <a:endParaRPr kumimoji="0" lang="en-ZA" sz="1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C00000"/>
                          </a:solidFill>
                          <a:effectLst/>
                          <a:latin typeface="Calibri" pitchFamily="34" charset="0"/>
                          <a:ea typeface="ＭＳ Ｐゴシック" pitchFamily="34" charset="-128"/>
                        </a:rPr>
                        <a:t>QUARTER 3 TARGET</a:t>
                      </a:r>
                      <a:endParaRPr kumimoji="0" lang="en-ZA" sz="1400" b="1" i="0" u="none" strike="noStrike" cap="none" normalizeH="0" baseline="0" dirty="0">
                        <a:ln>
                          <a:noFill/>
                        </a:ln>
                        <a:solidFill>
                          <a:srgbClr val="C00000"/>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Calibri" pitchFamily="34" charset="0"/>
                          <a:ea typeface="ＭＳ Ｐゴシック" pitchFamily="34" charset="-128"/>
                        </a:rPr>
                        <a:t>ACTUAL PERFORMANCE</a:t>
                      </a:r>
                      <a:endPar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REASON FOR VARIANCE</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REMEDIAL ACTION  </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xmlns="" val="10000"/>
                  </a:ext>
                </a:extLst>
              </a:tr>
              <a:tr h="2091039">
                <a:tc>
                  <a:txBody>
                    <a:bodyPr/>
                    <a:lstStyle/>
                    <a:p>
                      <a:pPr algn="just">
                        <a:lnSpc>
                          <a:spcPct val="115000"/>
                        </a:lnSpc>
                        <a:spcAft>
                          <a:spcPts val="1000"/>
                        </a:spcAft>
                      </a:pPr>
                      <a:r>
                        <a:rPr lang="en-ZA" sz="1200" kern="1200" dirty="0">
                          <a:solidFill>
                            <a:srgbClr val="000000"/>
                          </a:solidFill>
                          <a:effectLst/>
                          <a:latin typeface="+mn-lt"/>
                          <a:ea typeface="Times New Roman" panose="02020603050405020304" pitchFamily="18" charset="0"/>
                          <a:cs typeface="Arial" panose="020B0604020202020204" pitchFamily="34" charset="0"/>
                        </a:rPr>
                        <a:t>Number of Small and Medium Enterprises and Cooperatives on ESD programmes supported through Productivity and operational efficiency  enhancement programmes </a:t>
                      </a:r>
                      <a:endParaRPr lang="en-ZA" sz="1200" dirty="0">
                        <a:effectLst/>
                        <a:latin typeface="+mn-lt"/>
                        <a:ea typeface="Calibri" panose="020F0502020204030204" pitchFamily="34" charset="0"/>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spcAft>
                          <a:spcPts val="0"/>
                        </a:spcAft>
                      </a:pPr>
                      <a:r>
                        <a:rPr lang="en-ZA" sz="1400" b="0" dirty="0">
                          <a:solidFill>
                            <a:schemeClr val="tx1"/>
                          </a:solidFill>
                          <a:effectLst/>
                          <a:latin typeface="+mn-lt"/>
                          <a:ea typeface="Times New Roman"/>
                        </a:rPr>
                        <a:t>1600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400" b="1" dirty="0">
                          <a:solidFill>
                            <a:srgbClr val="FF0000"/>
                          </a:solidFill>
                          <a:effectLst/>
                          <a:latin typeface="+mn-lt"/>
                          <a:ea typeface="Times New Roman"/>
                          <a:cs typeface="Arial"/>
                        </a:rPr>
                        <a:t>NOT ACHIEVED</a:t>
                      </a: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400" b="0" dirty="0">
                        <a:solidFill>
                          <a:schemeClr val="tx1"/>
                        </a:solidFill>
                        <a:effectLst/>
                        <a:latin typeface="+mn-lt"/>
                        <a:ea typeface="Times New Roman"/>
                        <a:cs typeface="Arial"/>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ZA" sz="1400" b="0" dirty="0">
                          <a:solidFill>
                            <a:schemeClr val="tx1"/>
                          </a:solidFill>
                          <a:effectLst/>
                          <a:latin typeface="+mn-lt"/>
                          <a:ea typeface="Times New Roman"/>
                          <a:cs typeface="Arial"/>
                        </a:rPr>
                        <a:t>1024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r>
                        <a:rPr lang="en-ZA" sz="1200" kern="1200" dirty="0">
                          <a:solidFill>
                            <a:schemeClr val="tx1"/>
                          </a:solidFill>
                          <a:effectLst/>
                          <a:latin typeface="+mn-lt"/>
                          <a:ea typeface="+mn-ea"/>
                          <a:cs typeface="+mn-cs"/>
                        </a:rPr>
                        <a:t>Challenges during quarter 3 included resource constraints due to 1 going on maternity 1eave, 1 on retirement and 1 committed to international training opportunity. Year to date achievement: </a:t>
                      </a:r>
                      <a:r>
                        <a:rPr lang="en-ZA" sz="1200" b="1" kern="1200" dirty="0">
                          <a:solidFill>
                            <a:schemeClr val="tx1"/>
                          </a:solidFill>
                          <a:effectLst/>
                          <a:latin typeface="+mn-lt"/>
                          <a:ea typeface="+mn-ea"/>
                          <a:cs typeface="+mn-cs"/>
                        </a:rPr>
                        <a:t>3354 </a:t>
                      </a:r>
                      <a:r>
                        <a:rPr lang="en-ZA" sz="1200" kern="1200" dirty="0">
                          <a:solidFill>
                            <a:schemeClr val="tx1"/>
                          </a:solidFill>
                          <a:effectLst/>
                          <a:latin typeface="+mn-lt"/>
                          <a:ea typeface="+mn-ea"/>
                          <a:cs typeface="+mn-cs"/>
                        </a:rPr>
                        <a:t>against target of</a:t>
                      </a:r>
                      <a:r>
                        <a:rPr lang="en-ZA" sz="1200" b="1" kern="1200" dirty="0">
                          <a:solidFill>
                            <a:schemeClr val="tx1"/>
                          </a:solidFill>
                          <a:effectLst/>
                          <a:latin typeface="+mn-lt"/>
                          <a:ea typeface="+mn-ea"/>
                          <a:cs typeface="+mn-cs"/>
                        </a:rPr>
                        <a:t> 3900</a:t>
                      </a:r>
                      <a:r>
                        <a:rPr lang="en-ZA" sz="1800" kern="1200" dirty="0">
                          <a:solidFill>
                            <a:schemeClr val="tx1"/>
                          </a:solidFill>
                          <a:effectLst/>
                          <a:latin typeface="+mn-lt"/>
                          <a:ea typeface="+mn-ea"/>
                          <a:cs typeface="+mn-cs"/>
                        </a:rPr>
                        <a:t>.</a:t>
                      </a:r>
                      <a:endParaRPr lang="en-ZA" sz="1200" kern="1200" dirty="0">
                        <a:solidFill>
                          <a:schemeClr val="tx1"/>
                        </a:solidFill>
                        <a:effectLst/>
                        <a:latin typeface="+mn-lt"/>
                        <a:ea typeface="+mn-ea"/>
                        <a:cs typeface="+mn-cs"/>
                      </a:endParaRPr>
                    </a:p>
                    <a:p>
                      <a:pPr algn="just"/>
                      <a:endParaRPr lang="en-US" sz="1400" kern="1200" dirty="0">
                        <a:solidFill>
                          <a:schemeClr val="tx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spcAft>
                          <a:spcPts val="0"/>
                        </a:spcAft>
                      </a:pPr>
                      <a:r>
                        <a:rPr lang="en-ZA" sz="1200" kern="1200" dirty="0">
                          <a:solidFill>
                            <a:schemeClr val="tx1"/>
                          </a:solidFill>
                          <a:effectLst/>
                          <a:latin typeface="+mn-lt"/>
                          <a:ea typeface="+mn-ea"/>
                          <a:cs typeface="+mn-cs"/>
                        </a:rPr>
                        <a:t>One Senior Productivity Advisor position to be filled during next Quarter, and one resource to return from Maternity Leave. </a:t>
                      </a:r>
                      <a:endParaRPr lang="en-ZA" sz="1400" dirty="0">
                        <a:effectLst/>
                        <a:latin typeface="+mn-lt"/>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2"/>
                  </a:ext>
                </a:extLst>
              </a:tr>
              <a:tr h="2359204">
                <a:tc>
                  <a:txBody>
                    <a:bodyPr/>
                    <a:lstStyle/>
                    <a:p>
                      <a:pPr algn="just">
                        <a:lnSpc>
                          <a:spcPct val="115000"/>
                        </a:lnSpc>
                        <a:spcAft>
                          <a:spcPts val="1000"/>
                        </a:spcAft>
                      </a:pPr>
                      <a:r>
                        <a:rPr lang="en-ZA" sz="1200" kern="1200" dirty="0">
                          <a:solidFill>
                            <a:schemeClr val="tx1"/>
                          </a:solidFill>
                          <a:effectLst/>
                          <a:latin typeface="+mn-lt"/>
                          <a:ea typeface="+mn-ea"/>
                          <a:cs typeface="+mn-cs"/>
                        </a:rPr>
                        <a:t>Number of productivity champions, Education, Training and Skills Development Facilitators (ETDs) and beneficiaries trained</a:t>
                      </a:r>
                      <a:endParaRPr lang="en-ZA" sz="1200" dirty="0">
                        <a:effectLst/>
                        <a:latin typeface="+mn-lt"/>
                        <a:ea typeface="Calibri" panose="020F0502020204030204" pitchFamily="34" charset="0"/>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spcAft>
                          <a:spcPts val="0"/>
                        </a:spcAft>
                      </a:pPr>
                      <a:r>
                        <a:rPr lang="en-ZA" sz="1400" b="0" dirty="0">
                          <a:solidFill>
                            <a:schemeClr val="tx1"/>
                          </a:solidFill>
                          <a:effectLst/>
                          <a:latin typeface="+mn-lt"/>
                          <a:ea typeface="Times New Roman"/>
                        </a:rPr>
                        <a:t>40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400" b="1" dirty="0">
                          <a:solidFill>
                            <a:srgbClr val="00B050"/>
                          </a:solidFill>
                          <a:effectLst/>
                          <a:latin typeface="+mn-lt"/>
                          <a:ea typeface="Times New Roman"/>
                          <a:cs typeface="Arial"/>
                        </a:rPr>
                        <a:t>ACHIEVED</a:t>
                      </a: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400" b="0" dirty="0">
                        <a:solidFill>
                          <a:schemeClr val="tx1"/>
                        </a:solidFill>
                        <a:effectLst/>
                        <a:latin typeface="+mn-lt"/>
                        <a:ea typeface="Times New Roman"/>
                        <a:cs typeface="Arial"/>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ZA" sz="1400" b="0" dirty="0">
                          <a:solidFill>
                            <a:schemeClr val="tx1"/>
                          </a:solidFill>
                          <a:effectLst/>
                          <a:latin typeface="+mn-lt"/>
                          <a:ea typeface="Times New Roman"/>
                          <a:cs typeface="Arial"/>
                        </a:rPr>
                        <a:t>117</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lang="en-ZA" sz="1200" dirty="0">
                          <a:effectLst/>
                          <a:latin typeface="Maiandra GD" panose="020E0502030308020204" pitchFamily="34" charset="0"/>
                          <a:ea typeface="Calibri" panose="020F0502020204030204" pitchFamily="34" charset="0"/>
                        </a:rPr>
                        <a:t>There was a demand from our strategic partner SEDA for training of more beneficiaries and the internal MOUs with the Productivity SA HRM department for Staff training</a:t>
                      </a:r>
                      <a:r>
                        <a:rPr lang="en-ZA" sz="1200" dirty="0">
                          <a:effectLst/>
                          <a:latin typeface="Maiandra GD" panose="020E0502030308020204" pitchFamily="34" charset="0"/>
                          <a:ea typeface="Calibri" panose="020F0502020204030204" pitchFamily="34" charset="0"/>
                          <a:cs typeface="Arial" panose="020B0604020202020204" pitchFamily="34" charset="0"/>
                        </a:rPr>
                        <a:t>. </a:t>
                      </a:r>
                      <a:r>
                        <a:rPr lang="en-ZA" sz="1200" kern="1200" dirty="0">
                          <a:solidFill>
                            <a:schemeClr val="tx1"/>
                          </a:solidFill>
                          <a:effectLst/>
                          <a:latin typeface="+mn-lt"/>
                          <a:ea typeface="+mn-ea"/>
                          <a:cs typeface="+mn-cs"/>
                        </a:rPr>
                        <a:t>Year to date achievement</a:t>
                      </a:r>
                      <a:r>
                        <a:rPr lang="en-ZA" sz="1200" b="1" kern="1200" dirty="0">
                          <a:solidFill>
                            <a:schemeClr val="tx1"/>
                          </a:solidFill>
                          <a:effectLst/>
                          <a:latin typeface="+mn-lt"/>
                          <a:ea typeface="+mn-ea"/>
                          <a:cs typeface="+mn-cs"/>
                        </a:rPr>
                        <a:t>: 204 </a:t>
                      </a:r>
                      <a:r>
                        <a:rPr lang="en-ZA" sz="1200" kern="1200" dirty="0">
                          <a:solidFill>
                            <a:schemeClr val="tx1"/>
                          </a:solidFill>
                          <a:effectLst/>
                          <a:latin typeface="+mn-lt"/>
                          <a:ea typeface="+mn-ea"/>
                          <a:cs typeface="+mn-cs"/>
                        </a:rPr>
                        <a:t>against target of</a:t>
                      </a:r>
                      <a:r>
                        <a:rPr lang="en-ZA" sz="1200" b="1" kern="1200" dirty="0">
                          <a:solidFill>
                            <a:schemeClr val="tx1"/>
                          </a:solidFill>
                          <a:effectLst/>
                          <a:latin typeface="+mn-lt"/>
                          <a:ea typeface="+mn-ea"/>
                          <a:cs typeface="+mn-cs"/>
                        </a:rPr>
                        <a:t> 160</a:t>
                      </a:r>
                      <a:endParaRPr lang="en-ZA" sz="1200" dirty="0">
                        <a:effectLst/>
                        <a:latin typeface="+mn-lt"/>
                        <a:ea typeface="Times New Roman"/>
                      </a:endParaRPr>
                    </a:p>
                    <a:p>
                      <a:pPr algn="just">
                        <a:lnSpc>
                          <a:spcPct val="115000"/>
                        </a:lnSpc>
                        <a:spcAft>
                          <a:spcPts val="1000"/>
                        </a:spcAft>
                      </a:pPr>
                      <a:endParaRPr lang="en-ZA" sz="1200" dirty="0">
                        <a:effectLst/>
                        <a:latin typeface="Calibri" panose="020F0502020204030204" pitchFamily="34" charset="0"/>
                        <a:ea typeface="Calibri" panose="020F0502020204030204" pitchFamily="34" charset="0"/>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spcAft>
                          <a:spcPts val="0"/>
                        </a:spcAft>
                      </a:pPr>
                      <a:endParaRPr lang="en-ZA" sz="1200" dirty="0">
                        <a:effectLst/>
                        <a:latin typeface="+mn-lt"/>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extLst>
                  <a:ext uri="{0D108BD9-81ED-4DB2-BD59-A6C34878D82A}">
                    <a16:rowId xmlns:a16="http://schemas.microsoft.com/office/drawing/2014/main" xmlns="" val="1429219966"/>
                  </a:ext>
                </a:extLst>
              </a:tr>
            </a:tbl>
          </a:graphicData>
        </a:graphic>
      </p:graphicFrame>
      <p:sp>
        <p:nvSpPr>
          <p:cNvPr id="24605" name="Slide Number Placeholder 3">
            <a:extLst>
              <a:ext uri="{FF2B5EF4-FFF2-40B4-BE49-F238E27FC236}">
                <a16:creationId xmlns:a16="http://schemas.microsoft.com/office/drawing/2014/main" xmlns="" id="{68671C85-E885-4051-A9C1-8B1D2776B262}"/>
              </a:ext>
            </a:extLst>
          </p:cNvPr>
          <p:cNvSpPr>
            <a:spLocks noGrp="1"/>
          </p:cNvSpPr>
          <p:nvPr>
            <p:ph type="sldNum" sz="quarter" idx="12"/>
          </p:nvPr>
        </p:nvSpPr>
        <p:spPr bwMode="auto">
          <a:xfrm>
            <a:off x="6946900" y="637698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84C94521-18B6-4B2C-855F-27D4CB1FBE4C}" type="slidenum">
              <a:rPr lang="en-US" altLang="en-US" sz="1200" smtClean="0">
                <a:solidFill>
                  <a:srgbClr val="898989"/>
                </a:solidFill>
              </a:rPr>
              <a:pPr>
                <a:spcBef>
                  <a:spcPct val="0"/>
                </a:spcBef>
                <a:buFontTx/>
                <a:buNone/>
              </a:pPr>
              <a:t>16</a:t>
            </a:fld>
            <a:endParaRPr lang="en-US" altLang="en-US" sz="1200" dirty="0">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B0BC710A-F141-41D9-AA13-E8AE72BCF9B1}"/>
              </a:ext>
            </a:extLst>
          </p:cNvPr>
          <p:cNvSpPr>
            <a:spLocks noGrp="1"/>
          </p:cNvSpPr>
          <p:nvPr>
            <p:ph type="title"/>
          </p:nvPr>
        </p:nvSpPr>
        <p:spPr>
          <a:xfrm>
            <a:off x="654050" y="42863"/>
            <a:ext cx="8229600" cy="1143000"/>
          </a:xfrm>
        </p:spPr>
        <p:txBody>
          <a:bodyPr/>
          <a:lstStyle/>
          <a:p>
            <a:r>
              <a:rPr lang="en-ZA" altLang="en-US" sz="2000" b="1" dirty="0">
                <a:ea typeface="ＭＳ Ｐゴシック" panose="020B0600070205080204" pitchFamily="34" charset="-128"/>
                <a:cs typeface="Times New Roman" panose="02020603050405020304" pitchFamily="18" charset="0"/>
              </a:rPr>
              <a:t>PROGRAMME 5: </a:t>
            </a:r>
            <a:r>
              <a:rPr lang="en-ZA" altLang="en-US" sz="2000" b="1" dirty="0">
                <a:ea typeface="ＭＳ Ｐゴシック" panose="020B0600070205080204" pitchFamily="34" charset="-128"/>
              </a:rPr>
              <a:t>VALUE CHAIN COMPETITIVENESS</a:t>
            </a:r>
            <a:endParaRPr lang="en-US" altLang="en-US" sz="2000" b="1" dirty="0">
              <a:ea typeface="ＭＳ Ｐゴシック" panose="020B0600070205080204" pitchFamily="34" charset="-128"/>
            </a:endParaRPr>
          </a:p>
        </p:txBody>
      </p:sp>
      <p:graphicFrame>
        <p:nvGraphicFramePr>
          <p:cNvPr id="5" name="Content Placeholder 4">
            <a:extLst>
              <a:ext uri="{FF2B5EF4-FFF2-40B4-BE49-F238E27FC236}">
                <a16:creationId xmlns:a16="http://schemas.microsoft.com/office/drawing/2014/main" xmlns="" id="{91731C30-0EC4-4036-99CE-D63DF7B8D6A8}"/>
              </a:ext>
            </a:extLst>
          </p:cNvPr>
          <p:cNvGraphicFramePr>
            <a:graphicFrameLocks noGrp="1"/>
          </p:cNvGraphicFramePr>
          <p:nvPr>
            <p:ph idx="1"/>
            <p:extLst>
              <p:ext uri="{D42A27DB-BD31-4B8C-83A1-F6EECF244321}">
                <p14:modId xmlns:p14="http://schemas.microsoft.com/office/powerpoint/2010/main" xmlns="" val="488453938"/>
              </p:ext>
            </p:extLst>
          </p:nvPr>
        </p:nvGraphicFramePr>
        <p:xfrm>
          <a:off x="174625" y="1143000"/>
          <a:ext cx="8905875" cy="3082925"/>
        </p:xfrm>
        <a:graphic>
          <a:graphicData uri="http://schemas.openxmlformats.org/drawingml/2006/table">
            <a:tbl>
              <a:tblPr/>
              <a:tblGrid>
                <a:gridCol w="1915432">
                  <a:extLst>
                    <a:ext uri="{9D8B030D-6E8A-4147-A177-3AD203B41FA5}">
                      <a16:colId xmlns:a16="http://schemas.microsoft.com/office/drawing/2014/main" xmlns="" val="20000"/>
                    </a:ext>
                  </a:extLst>
                </a:gridCol>
                <a:gridCol w="1763486">
                  <a:extLst>
                    <a:ext uri="{9D8B030D-6E8A-4147-A177-3AD203B41FA5}">
                      <a16:colId xmlns:a16="http://schemas.microsoft.com/office/drawing/2014/main" xmlns="" val="20001"/>
                    </a:ext>
                  </a:extLst>
                </a:gridCol>
                <a:gridCol w="1959428">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gridCol w="1514929">
                  <a:extLst>
                    <a:ext uri="{9D8B030D-6E8A-4147-A177-3AD203B41FA5}">
                      <a16:colId xmlns:a16="http://schemas.microsoft.com/office/drawing/2014/main" xmlns="" val="20004"/>
                    </a:ext>
                  </a:extLst>
                </a:gridCol>
              </a:tblGrid>
              <a:tr h="736150">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pitchFamily="34" charset="-128"/>
                        </a:rPr>
                        <a:t>PROGRAMME PERFORMANCE INDICATOR </a:t>
                      </a:r>
                      <a:endParaRPr kumimoji="0" lang="en-ZA" sz="1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C00000"/>
                          </a:solidFill>
                          <a:effectLst/>
                          <a:latin typeface="Calibri" pitchFamily="34" charset="0"/>
                          <a:ea typeface="ＭＳ Ｐゴシック" pitchFamily="34" charset="-128"/>
                        </a:rPr>
                        <a:t>QUARTER 3 TARGET</a:t>
                      </a:r>
                      <a:endParaRPr kumimoji="0" lang="en-ZA" sz="1400" b="1" i="0" u="none" strike="noStrike" cap="none" normalizeH="0" baseline="0" dirty="0">
                        <a:ln>
                          <a:noFill/>
                        </a:ln>
                        <a:solidFill>
                          <a:srgbClr val="C00000"/>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Calibri" pitchFamily="34" charset="0"/>
                          <a:ea typeface="ＭＳ Ｐゴシック" pitchFamily="34" charset="-128"/>
                        </a:rPr>
                        <a:t>ACTUAL PERFORMANCE</a:t>
                      </a:r>
                      <a:endPar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REASON FOR VARIANCE</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REMEDIAL ACTION  </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xmlns="" val="10000"/>
                  </a:ext>
                </a:extLst>
              </a:tr>
              <a:tr h="2346775">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tx1"/>
                          </a:solidFill>
                          <a:effectLst/>
                          <a:latin typeface="+mn-lt"/>
                          <a:ea typeface="+mn-ea"/>
                          <a:cs typeface="+mn-cs"/>
                        </a:rPr>
                        <a:t>Number of companies capacitated to improve productivity and  Business  efficiency</a:t>
                      </a:r>
                      <a:endParaRPr kumimoji="0" lang="en-ZA" altLang="en-US" sz="1400" b="0" i="0" u="none" strike="noStrike" cap="none" normalizeH="0" baseline="0" dirty="0">
                        <a:ln>
                          <a:noFill/>
                        </a:ln>
                        <a:solidFill>
                          <a:schemeClr val="tx1"/>
                        </a:solidFill>
                        <a:effectLst/>
                        <a:latin typeface="+mn-lt"/>
                        <a:ea typeface="ＭＳ Ｐゴシック" pitchFamily="34"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altLang="en-US" sz="1400" b="1" i="0" u="none" strike="noStrike" cap="none" normalizeH="0" baseline="0" dirty="0">
                          <a:ln>
                            <a:noFill/>
                          </a:ln>
                          <a:solidFill>
                            <a:schemeClr val="tx1"/>
                          </a:solidFill>
                          <a:effectLst/>
                          <a:latin typeface="Calibri" pitchFamily="34" charset="0"/>
                          <a:ea typeface="Times New Roman" pitchFamily="18" charset="0"/>
                          <a:cs typeface="Arial" pitchFamily="34" charset="0"/>
                        </a:rPr>
                        <a:t>25</a:t>
                      </a:r>
                      <a:endParaRPr kumimoji="0" lang="en-ZA" altLang="en-US" sz="1400" b="0" i="0" u="none" strike="noStrike" cap="none" normalizeH="0" baseline="0" dirty="0">
                        <a:ln>
                          <a:noFill/>
                        </a:ln>
                        <a:solidFill>
                          <a:schemeClr val="tx1"/>
                        </a:solidFill>
                        <a:effectLst/>
                        <a:latin typeface="Calibri" pitchFamily="34" charset="0"/>
                        <a:ea typeface="Times New Roman" pitchFamily="18" charset="0"/>
                        <a:cs typeface="Arial" pitchFamily="34" charset="0"/>
                      </a:endParaRPr>
                    </a:p>
                    <a:p>
                      <a:pPr algn="l">
                        <a:spcAft>
                          <a:spcPts val="0"/>
                        </a:spcAft>
                      </a:pPr>
                      <a:endParaRPr lang="en-ZA" sz="1400" b="0" dirty="0">
                        <a:solidFill>
                          <a:schemeClr val="tx1"/>
                        </a:solidFill>
                        <a:effectLst/>
                        <a:latin typeface="+mn-lt"/>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B050"/>
                          </a:solidFill>
                          <a:effectLst/>
                          <a:latin typeface="Calibri" pitchFamily="34" charset="0"/>
                          <a:ea typeface="Times New Roman" pitchFamily="18" charset="0"/>
                          <a:cs typeface="Arial" pitchFamily="34" charset="0"/>
                        </a:rPr>
                        <a:t>ACHIEVED</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pitchFamily="34" charset="0"/>
                        </a:rPr>
                        <a:t> </a:t>
                      </a:r>
                      <a:r>
                        <a:rPr lang="en-US" sz="1400" b="1" dirty="0">
                          <a:solidFill>
                            <a:srgbClr val="FF0000"/>
                          </a:solidFill>
                          <a:effectLst/>
                          <a:latin typeface="+mn-lt"/>
                          <a:ea typeface="Times New Roman"/>
                          <a:cs typeface="Arial"/>
                        </a:rPr>
                        <a:t>48 </a:t>
                      </a:r>
                      <a:r>
                        <a:rPr lang="en-US" sz="1400" b="0" baseline="0" dirty="0">
                          <a:solidFill>
                            <a:schemeClr val="tx1"/>
                          </a:solidFill>
                          <a:effectLst/>
                          <a:latin typeface="+mn-lt"/>
                          <a:ea typeface="Times New Roman"/>
                          <a:cs typeface="Arial"/>
                        </a:rPr>
                        <a:t>companies capacitated </a:t>
                      </a:r>
                      <a:endParaRPr lang="en-ZA" sz="1400" b="0" dirty="0">
                        <a:solidFill>
                          <a:schemeClr val="tx1"/>
                        </a:solidFill>
                        <a:effectLst/>
                        <a:latin typeface="+mn-lt"/>
                        <a:ea typeface="Times New Roman"/>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just"/>
                      <a:r>
                        <a:rPr lang="en-ZA" sz="1400" kern="1200" dirty="0">
                          <a:solidFill>
                            <a:schemeClr val="tx1"/>
                          </a:solidFill>
                          <a:effectLst/>
                          <a:latin typeface="+mn-lt"/>
                          <a:ea typeface="+mn-ea"/>
                          <a:cs typeface="+mn-cs"/>
                        </a:rPr>
                        <a:t>Target has been exceeded by 23 due to implementation of accelerated plan.</a:t>
                      </a:r>
                    </a:p>
                    <a:p>
                      <a:pPr algn="just"/>
                      <a:r>
                        <a:rPr lang="en-ZA" sz="1400" kern="1200" dirty="0">
                          <a:solidFill>
                            <a:schemeClr val="tx1"/>
                          </a:solidFill>
                          <a:effectLst/>
                          <a:latin typeface="+mn-lt"/>
                          <a:ea typeface="+mn-ea"/>
                          <a:cs typeface="+mn-cs"/>
                        </a:rPr>
                        <a:t>Year to date achievement: </a:t>
                      </a:r>
                      <a:r>
                        <a:rPr lang="en-ZA" sz="1400" b="1" kern="1200" dirty="0">
                          <a:solidFill>
                            <a:schemeClr val="tx1"/>
                          </a:solidFill>
                          <a:effectLst/>
                          <a:latin typeface="+mn-lt"/>
                          <a:ea typeface="+mn-ea"/>
                          <a:cs typeface="+mn-cs"/>
                        </a:rPr>
                        <a:t>93 </a:t>
                      </a:r>
                      <a:r>
                        <a:rPr lang="en-ZA" sz="1400" kern="1200" dirty="0">
                          <a:solidFill>
                            <a:schemeClr val="tx1"/>
                          </a:solidFill>
                          <a:effectLst/>
                          <a:latin typeface="+mn-lt"/>
                          <a:ea typeface="+mn-ea"/>
                          <a:cs typeface="+mn-cs"/>
                        </a:rPr>
                        <a:t>against target of</a:t>
                      </a:r>
                      <a:r>
                        <a:rPr lang="en-ZA" sz="1400" b="1" kern="1200" dirty="0">
                          <a:solidFill>
                            <a:schemeClr val="tx1"/>
                          </a:solidFill>
                          <a:effectLst/>
                          <a:latin typeface="+mn-lt"/>
                          <a:ea typeface="+mn-ea"/>
                          <a:cs typeface="+mn-cs"/>
                        </a:rPr>
                        <a:t> 75</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200" dirty="0">
                        <a:effectLst/>
                        <a:latin typeface="+mn-lt"/>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extLst>
                  <a:ext uri="{0D108BD9-81ED-4DB2-BD59-A6C34878D82A}">
                    <a16:rowId xmlns:a16="http://schemas.microsoft.com/office/drawing/2014/main" xmlns="" val="10002"/>
                  </a:ext>
                </a:extLst>
              </a:tr>
            </a:tbl>
          </a:graphicData>
        </a:graphic>
      </p:graphicFrame>
      <p:sp>
        <p:nvSpPr>
          <p:cNvPr id="25623" name="Slide Number Placeholder 3">
            <a:extLst>
              <a:ext uri="{FF2B5EF4-FFF2-40B4-BE49-F238E27FC236}">
                <a16:creationId xmlns:a16="http://schemas.microsoft.com/office/drawing/2014/main" xmlns="" id="{BB221BD3-EB5E-4860-9A00-F9E35D23AC97}"/>
              </a:ext>
            </a:extLst>
          </p:cNvPr>
          <p:cNvSpPr>
            <a:spLocks noGrp="1"/>
          </p:cNvSpPr>
          <p:nvPr>
            <p:ph type="sldNum" sz="quarter" idx="12"/>
          </p:nvPr>
        </p:nvSpPr>
        <p:spPr bwMode="auto">
          <a:xfrm>
            <a:off x="6946900" y="637698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56EA537-AD95-451D-82B2-636F2EB6EE26}" type="slidenum">
              <a:rPr lang="en-US" altLang="en-US" sz="1200" smtClean="0">
                <a:solidFill>
                  <a:srgbClr val="898989"/>
                </a:solidFill>
              </a:rPr>
              <a:pPr>
                <a:spcBef>
                  <a:spcPct val="0"/>
                </a:spcBef>
                <a:buFontTx/>
                <a:buNone/>
              </a:pPr>
              <a:t>17</a:t>
            </a:fld>
            <a:endParaRPr lang="en-US" altLang="en-US" sz="1200" dirty="0">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67E9DD36-7667-47A3-90A8-A646428EE076}"/>
              </a:ext>
            </a:extLst>
          </p:cNvPr>
          <p:cNvSpPr>
            <a:spLocks noGrp="1"/>
          </p:cNvSpPr>
          <p:nvPr>
            <p:ph type="title"/>
          </p:nvPr>
        </p:nvSpPr>
        <p:spPr>
          <a:xfrm>
            <a:off x="654050" y="42863"/>
            <a:ext cx="8229600" cy="1143000"/>
          </a:xfrm>
        </p:spPr>
        <p:txBody>
          <a:bodyPr/>
          <a:lstStyle/>
          <a:p>
            <a:r>
              <a:rPr lang="en-ZA" altLang="en-US" sz="2000" b="1" dirty="0">
                <a:ea typeface="ＭＳ Ｐゴシック" panose="020B0600070205080204" pitchFamily="34" charset="-128"/>
                <a:cs typeface="Times New Roman" panose="02020603050405020304" pitchFamily="18" charset="0"/>
              </a:rPr>
              <a:t>PRPGROMME 6: TURNAROUND SOLUTIONS</a:t>
            </a:r>
            <a:br>
              <a:rPr lang="en-ZA" altLang="en-US" sz="2000" b="1" dirty="0">
                <a:ea typeface="ＭＳ Ｐゴシック" panose="020B0600070205080204" pitchFamily="34" charset="-128"/>
                <a:cs typeface="Times New Roman" panose="02020603050405020304" pitchFamily="18" charset="0"/>
              </a:rPr>
            </a:br>
            <a:endParaRPr lang="en-US" altLang="en-US" sz="2000" dirty="0">
              <a:ea typeface="ＭＳ Ｐゴシック" panose="020B0600070205080204" pitchFamily="34" charset="-128"/>
            </a:endParaRPr>
          </a:p>
        </p:txBody>
      </p:sp>
      <p:graphicFrame>
        <p:nvGraphicFramePr>
          <p:cNvPr id="5" name="Content Placeholder 4">
            <a:extLst>
              <a:ext uri="{FF2B5EF4-FFF2-40B4-BE49-F238E27FC236}">
                <a16:creationId xmlns:a16="http://schemas.microsoft.com/office/drawing/2014/main" xmlns="" id="{E54B8E55-5A86-469D-B66D-D2E9B22F68BF}"/>
              </a:ext>
            </a:extLst>
          </p:cNvPr>
          <p:cNvGraphicFramePr>
            <a:graphicFrameLocks noGrp="1"/>
          </p:cNvGraphicFramePr>
          <p:nvPr>
            <p:ph idx="1"/>
            <p:extLst>
              <p:ext uri="{D42A27DB-BD31-4B8C-83A1-F6EECF244321}">
                <p14:modId xmlns:p14="http://schemas.microsoft.com/office/powerpoint/2010/main" xmlns="" val="17098294"/>
              </p:ext>
            </p:extLst>
          </p:nvPr>
        </p:nvGraphicFramePr>
        <p:xfrm>
          <a:off x="0" y="992188"/>
          <a:ext cx="9143998" cy="5070475"/>
        </p:xfrm>
        <a:graphic>
          <a:graphicData uri="http://schemas.openxmlformats.org/drawingml/2006/table">
            <a:tbl>
              <a:tblPr/>
              <a:tblGrid>
                <a:gridCol w="1966646">
                  <a:extLst>
                    <a:ext uri="{9D8B030D-6E8A-4147-A177-3AD203B41FA5}">
                      <a16:colId xmlns:a16="http://schemas.microsoft.com/office/drawing/2014/main" xmlns="" val="20000"/>
                    </a:ext>
                  </a:extLst>
                </a:gridCol>
                <a:gridCol w="1538554">
                  <a:extLst>
                    <a:ext uri="{9D8B030D-6E8A-4147-A177-3AD203B41FA5}">
                      <a16:colId xmlns:a16="http://schemas.microsoft.com/office/drawing/2014/main" xmlns="" val="20001"/>
                    </a:ext>
                  </a:extLst>
                </a:gridCol>
                <a:gridCol w="1935480">
                  <a:extLst>
                    <a:ext uri="{9D8B030D-6E8A-4147-A177-3AD203B41FA5}">
                      <a16:colId xmlns:a16="http://schemas.microsoft.com/office/drawing/2014/main" xmlns="" val="20002"/>
                    </a:ext>
                  </a:extLst>
                </a:gridCol>
                <a:gridCol w="1630680">
                  <a:extLst>
                    <a:ext uri="{9D8B030D-6E8A-4147-A177-3AD203B41FA5}">
                      <a16:colId xmlns:a16="http://schemas.microsoft.com/office/drawing/2014/main" xmlns="" val="20003"/>
                    </a:ext>
                  </a:extLst>
                </a:gridCol>
                <a:gridCol w="2072638">
                  <a:extLst>
                    <a:ext uri="{9D8B030D-6E8A-4147-A177-3AD203B41FA5}">
                      <a16:colId xmlns:a16="http://schemas.microsoft.com/office/drawing/2014/main" xmlns="" val="20004"/>
                    </a:ext>
                  </a:extLst>
                </a:gridCol>
              </a:tblGrid>
              <a:tr h="736334">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pitchFamily="34" charset="-128"/>
                        </a:rPr>
                        <a:t>PROGRAMME PERFORMANCE INDICATOR </a:t>
                      </a:r>
                      <a:endParaRPr kumimoji="0" lang="en-ZA" sz="1400" b="1" i="0" u="none" strike="noStrike" cap="none" normalizeH="0" baseline="0" dirty="0">
                        <a:ln>
                          <a:noFill/>
                        </a:ln>
                        <a:solidFill>
                          <a:srgbClr val="FFFFFF"/>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rgbClr val="C00000"/>
                          </a:solidFill>
                          <a:effectLst/>
                          <a:latin typeface="Calibri" pitchFamily="34" charset="0"/>
                          <a:ea typeface="ＭＳ Ｐゴシック" pitchFamily="34" charset="-128"/>
                        </a:rPr>
                        <a:t>QUARTER 3 TARGET</a:t>
                      </a:r>
                      <a:endParaRPr kumimoji="0" lang="en-ZA" sz="1400" b="1" i="0" u="none" strike="noStrike" cap="none" normalizeH="0" baseline="0" dirty="0">
                        <a:ln>
                          <a:noFill/>
                        </a:ln>
                        <a:solidFill>
                          <a:srgbClr val="C00000"/>
                        </a:solidFill>
                        <a:effectLst/>
                        <a:latin typeface="Calibri" pitchFamily="34" charset="0"/>
                        <a:ea typeface="ＭＳ Ｐゴシック" pitchFamily="34" charset="-128"/>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Calibri" pitchFamily="34" charset="0"/>
                          <a:ea typeface="ＭＳ Ｐゴシック" pitchFamily="34" charset="-128"/>
                        </a:rPr>
                        <a:t>ACTUAL PERFORMANCE</a:t>
                      </a:r>
                      <a:endPar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endParaRP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REASON FOR VARIANCE</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sz="1400" b="1" i="0" u="none" strike="noStrike" cap="none" normalizeH="0" baseline="0" dirty="0">
                          <a:ln>
                            <a:noFill/>
                          </a:ln>
                          <a:solidFill>
                            <a:schemeClr val="bg1"/>
                          </a:solidFill>
                          <a:effectLst/>
                          <a:latin typeface="Calibri" pitchFamily="34" charset="0"/>
                          <a:ea typeface="Calibri" pitchFamily="34" charset="0"/>
                          <a:cs typeface="Times New Roman" pitchFamily="18" charset="0"/>
                        </a:rPr>
                        <a:t>REMEDIAL ACTION  </a:t>
                      </a:r>
                    </a:p>
                  </a:txBody>
                  <a:tcPr marL="18166" marR="1816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xmlns="" val="10000"/>
                  </a:ext>
                </a:extLst>
              </a:tr>
              <a:tr h="1280580">
                <a:tc>
                  <a:txBody>
                    <a:bodyPr/>
                    <a:lstStyle/>
                    <a:p>
                      <a:pPr algn="l">
                        <a:spcAft>
                          <a:spcPts val="0"/>
                        </a:spcAft>
                      </a:pPr>
                      <a:r>
                        <a:rPr lang="en-ZA" sz="1200" kern="1200" dirty="0">
                          <a:solidFill>
                            <a:schemeClr val="tx1"/>
                          </a:solidFill>
                          <a:effectLst/>
                          <a:latin typeface="+mn-lt"/>
                          <a:ea typeface="+mn-ea"/>
                          <a:cs typeface="+mn-cs"/>
                        </a:rPr>
                        <a:t>Number of jobs saved in companies facing economic distress </a:t>
                      </a:r>
                      <a:endParaRPr lang="en-ZA" sz="1200" dirty="0">
                        <a:effectLst/>
                        <a:latin typeface="+mn-lt"/>
                        <a:ea typeface="Times New Roman"/>
                      </a:endParaRPr>
                    </a:p>
                  </a:txBody>
                  <a:tcPr marL="114300" marR="11430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algn="l">
                        <a:spcAft>
                          <a:spcPts val="0"/>
                        </a:spcAft>
                      </a:pPr>
                      <a:endParaRPr lang="en-ZA" sz="1200" b="0" dirty="0">
                        <a:solidFill>
                          <a:schemeClr val="tx1"/>
                        </a:solidFill>
                        <a:effectLst/>
                        <a:latin typeface="+mn-lt"/>
                        <a:ea typeface="Times New Roman"/>
                      </a:endParaRPr>
                    </a:p>
                    <a:p>
                      <a:pPr algn="l">
                        <a:spcAft>
                          <a:spcPts val="0"/>
                        </a:spcAft>
                      </a:pPr>
                      <a:r>
                        <a:rPr lang="en-ZA" sz="1200" b="0" dirty="0">
                          <a:solidFill>
                            <a:schemeClr val="tx1"/>
                          </a:solidFill>
                          <a:effectLst/>
                          <a:latin typeface="+mn-lt"/>
                          <a:ea typeface="Times New Roman"/>
                        </a:rPr>
                        <a:t>7500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FF0000"/>
                          </a:solidFill>
                          <a:effectLst/>
                          <a:latin typeface="+mn-lt"/>
                          <a:ea typeface="+mn-ea"/>
                          <a:cs typeface="+mn-cs"/>
                        </a:rPr>
                        <a:t>NOT</a:t>
                      </a:r>
                      <a:r>
                        <a:rPr lang="en-US" sz="1200" b="1" kern="1200" baseline="0" dirty="0">
                          <a:solidFill>
                            <a:srgbClr val="FF0000"/>
                          </a:solidFill>
                          <a:effectLst/>
                          <a:latin typeface="+mn-lt"/>
                          <a:ea typeface="+mn-ea"/>
                          <a:cs typeface="+mn-cs"/>
                        </a:rPr>
                        <a:t> </a:t>
                      </a:r>
                      <a:r>
                        <a:rPr lang="en-US" sz="1200" b="1" kern="1200" dirty="0">
                          <a:solidFill>
                            <a:srgbClr val="FF0000"/>
                          </a:solidFill>
                          <a:effectLst/>
                          <a:latin typeface="+mn-lt"/>
                          <a:ea typeface="+mn-ea"/>
                          <a:cs typeface="+mn-cs"/>
                        </a:rPr>
                        <a:t>ACHIEVED</a:t>
                      </a:r>
                    </a:p>
                    <a:p>
                      <a:pPr algn="l">
                        <a:spcAft>
                          <a:spcPts val="0"/>
                        </a:spcAft>
                      </a:pPr>
                      <a:endParaRPr lang="en-ZA" sz="1200" b="0" dirty="0">
                        <a:solidFill>
                          <a:schemeClr val="tx1"/>
                        </a:solidFill>
                        <a:effectLst/>
                        <a:latin typeface="+mn-lt"/>
                        <a:ea typeface="Times New Roman"/>
                        <a:cs typeface="Arial"/>
                      </a:endParaRPr>
                    </a:p>
                    <a:p>
                      <a:pPr algn="l">
                        <a:spcAft>
                          <a:spcPts val="0"/>
                        </a:spcAft>
                      </a:pPr>
                      <a:r>
                        <a:rPr lang="en-ZA" sz="1200" b="0" dirty="0">
                          <a:solidFill>
                            <a:srgbClr val="FF0000"/>
                          </a:solidFill>
                          <a:effectLst/>
                          <a:latin typeface="+mn-lt"/>
                          <a:ea typeface="Times New Roman"/>
                          <a:cs typeface="Arial"/>
                        </a:rPr>
                        <a:t>0</a:t>
                      </a:r>
                      <a:r>
                        <a:rPr lang="en-ZA" sz="1200" b="0" dirty="0">
                          <a:solidFill>
                            <a:schemeClr val="tx1"/>
                          </a:solidFill>
                          <a:effectLst/>
                          <a:latin typeface="+mn-lt"/>
                          <a:ea typeface="Times New Roman"/>
                          <a:cs typeface="Arial"/>
                        </a:rPr>
                        <a:t> Jobs</a:t>
                      </a:r>
                      <a:r>
                        <a:rPr lang="en-ZA" sz="1200" b="0" baseline="0" dirty="0">
                          <a:solidFill>
                            <a:schemeClr val="tx1"/>
                          </a:solidFill>
                          <a:effectLst/>
                          <a:latin typeface="+mn-lt"/>
                          <a:ea typeface="Times New Roman"/>
                          <a:cs typeface="Arial"/>
                        </a:rPr>
                        <a:t> saved </a:t>
                      </a:r>
                      <a:endParaRPr lang="en-ZA" sz="1200" b="0" dirty="0">
                        <a:solidFill>
                          <a:schemeClr val="tx1"/>
                        </a:solidFill>
                        <a:effectLst/>
                        <a:latin typeface="+mn-lt"/>
                        <a:ea typeface="Times New Roman"/>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latin typeface="+mn-lt"/>
                          <a:ea typeface="+mn-ea"/>
                          <a:cs typeface="+mn-cs"/>
                        </a:rPr>
                        <a:t>Funding for 2018/19 has not been received. The programme is still been placed on hold. </a:t>
                      </a:r>
                      <a:endParaRPr lang="en-ZA" sz="1200" b="0" dirty="0">
                        <a:solidFill>
                          <a:schemeClr val="tx1"/>
                        </a:solidFill>
                        <a:latin typeface="+mn-lt"/>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rowSpan="3">
                  <a:txBody>
                    <a:bodyPr/>
                    <a:lstStyle/>
                    <a:p>
                      <a:pPr algn="just"/>
                      <a:r>
                        <a:rPr lang="en-ZA" sz="1200" kern="1200" dirty="0">
                          <a:solidFill>
                            <a:schemeClr val="tx1"/>
                          </a:solidFill>
                          <a:effectLst/>
                          <a:latin typeface="+mn-lt"/>
                          <a:ea typeface="+mn-ea"/>
                          <a:cs typeface="+mn-cs"/>
                        </a:rPr>
                        <a:t>A joint Board meeting between UIF and Productivity SA was held on 15</a:t>
                      </a:r>
                      <a:r>
                        <a:rPr lang="en-ZA" sz="1200" kern="1200" baseline="30000" dirty="0">
                          <a:solidFill>
                            <a:schemeClr val="tx1"/>
                          </a:solidFill>
                          <a:effectLst/>
                          <a:latin typeface="+mn-lt"/>
                          <a:ea typeface="+mn-ea"/>
                          <a:cs typeface="+mn-cs"/>
                        </a:rPr>
                        <a:t>th</a:t>
                      </a:r>
                      <a:r>
                        <a:rPr lang="en-ZA" sz="1200" kern="1200" dirty="0">
                          <a:solidFill>
                            <a:schemeClr val="tx1"/>
                          </a:solidFill>
                          <a:effectLst/>
                          <a:latin typeface="+mn-lt"/>
                          <a:ea typeface="+mn-ea"/>
                          <a:cs typeface="+mn-cs"/>
                        </a:rPr>
                        <a:t> October 2018. All matters raised regarding forensic report were addressed and accounted for. There has been engagements with DOL Legal Dept regarding the finalisation of the Funding Agreement. Follow up letters to the Chairperson of UIF Board and the Minister of Dept. of labour was submitted on 6 December 2018 regarding non-funding. We have also submitted request to the Minister of Labour to remove the TAS targets from the APP 2018/19.</a:t>
                      </a:r>
                      <a:endParaRPr lang="en-ZA"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2"/>
                  </a:ext>
                </a:extLst>
              </a:tr>
              <a:tr h="128058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200" kern="1200" dirty="0">
                          <a:solidFill>
                            <a:schemeClr val="tx1"/>
                          </a:solidFill>
                          <a:effectLst/>
                          <a:latin typeface="+mn-lt"/>
                          <a:ea typeface="+mn-ea"/>
                          <a:cs typeface="+mn-cs"/>
                        </a:rPr>
                        <a:t>Number of companies facing economic distress supported through Turn-around Strategies to retain jobs (nurturing)</a:t>
                      </a:r>
                      <a:endParaRPr kumimoji="0" lang="en-US" sz="12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endParaRPr>
                    </a:p>
                  </a:txBody>
                  <a:tcPr marL="68593" marR="6859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ea typeface="ＭＳ Ｐゴシック" pitchFamily="34" charset="-128"/>
                          <a:cs typeface="Times New Roman" pitchFamily="18" charset="0"/>
                        </a:rPr>
                        <a:t>150</a:t>
                      </a:r>
                    </a:p>
                  </a:txBody>
                  <a:tcPr marL="68593" marR="6859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FF0000"/>
                          </a:solidFill>
                          <a:effectLst/>
                          <a:latin typeface="+mn-lt"/>
                          <a:ea typeface="+mn-ea"/>
                          <a:cs typeface="+mn-cs"/>
                        </a:rPr>
                        <a:t>NOT</a:t>
                      </a:r>
                      <a:r>
                        <a:rPr lang="en-US" sz="1200" b="1" kern="1200" baseline="0" dirty="0">
                          <a:solidFill>
                            <a:srgbClr val="FF0000"/>
                          </a:solidFill>
                          <a:effectLst/>
                          <a:latin typeface="+mn-lt"/>
                          <a:ea typeface="+mn-ea"/>
                          <a:cs typeface="+mn-cs"/>
                        </a:rPr>
                        <a:t> </a:t>
                      </a:r>
                      <a:r>
                        <a:rPr lang="en-US" sz="1200" b="1" kern="1200" dirty="0">
                          <a:solidFill>
                            <a:srgbClr val="FF0000"/>
                          </a:solidFill>
                          <a:effectLst/>
                          <a:latin typeface="+mn-lt"/>
                          <a:ea typeface="+mn-ea"/>
                          <a:cs typeface="+mn-cs"/>
                        </a:rPr>
                        <a:t>ACHIEVED</a:t>
                      </a:r>
                    </a:p>
                    <a:p>
                      <a:pPr>
                        <a:spcAft>
                          <a:spcPts val="0"/>
                        </a:spcAft>
                      </a:pPr>
                      <a:endParaRPr lang="en-ZA" sz="1200" b="0" dirty="0">
                        <a:solidFill>
                          <a:schemeClr val="tx1"/>
                        </a:solidFill>
                        <a:effectLst/>
                        <a:latin typeface="+mn-lt"/>
                        <a:ea typeface="Times New Roman"/>
                      </a:endParaRPr>
                    </a:p>
                    <a:p>
                      <a:pPr>
                        <a:spcAft>
                          <a:spcPts val="0"/>
                        </a:spcAft>
                      </a:pPr>
                      <a:r>
                        <a:rPr lang="en-ZA" sz="1200" b="0" dirty="0">
                          <a:solidFill>
                            <a:srgbClr val="FF0000"/>
                          </a:solidFill>
                          <a:effectLst/>
                          <a:latin typeface="+mn-lt"/>
                          <a:ea typeface="Times New Roman"/>
                        </a:rPr>
                        <a:t>0</a:t>
                      </a:r>
                      <a:r>
                        <a:rPr lang="en-ZA" sz="1200" b="0" dirty="0">
                          <a:solidFill>
                            <a:schemeClr val="tx1"/>
                          </a:solidFill>
                          <a:effectLst/>
                          <a:latin typeface="+mn-lt"/>
                          <a:ea typeface="Times New Roman"/>
                        </a:rPr>
                        <a:t> companies nurtured</a:t>
                      </a:r>
                    </a:p>
                  </a:txBody>
                  <a:tcPr marL="68582" marR="6858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vMerge="1">
                  <a:txBody>
                    <a:bodyPr/>
                    <a:lstStyle/>
                    <a:p>
                      <a:pPr algn="l"/>
                      <a:endParaRPr lang="en-ZA" sz="1400" b="0" dirty="0">
                        <a:solidFill>
                          <a:schemeClr val="tx1"/>
                        </a:solidFill>
                        <a:latin typeface="+mn-lt"/>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extLst>
                  <a:ext uri="{0D108BD9-81ED-4DB2-BD59-A6C34878D82A}">
                    <a16:rowId xmlns:a16="http://schemas.microsoft.com/office/drawing/2014/main" xmlns="" val="10003"/>
                  </a:ext>
                </a:extLst>
              </a:tr>
              <a:tr h="177298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200" kern="1200" dirty="0">
                          <a:solidFill>
                            <a:schemeClr val="tx1"/>
                          </a:solidFill>
                          <a:effectLst/>
                          <a:latin typeface="+mn-lt"/>
                          <a:ea typeface="+mn-ea"/>
                          <a:cs typeface="+mn-cs"/>
                        </a:rPr>
                        <a:t>Number of workplace / Future forums members trained and capacitated on productivity improvement solutions</a:t>
                      </a:r>
                      <a:endParaRPr kumimoji="0" lang="en-US" sz="12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endParaRPr>
                    </a:p>
                  </a:txBody>
                  <a:tcPr marL="68593" marR="6859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ea typeface="ＭＳ Ｐゴシック" pitchFamily="34" charset="-128"/>
                          <a:cs typeface="Times New Roman" pitchFamily="18" charset="0"/>
                        </a:rPr>
                        <a:t>450</a:t>
                      </a:r>
                    </a:p>
                  </a:txBody>
                  <a:tcPr marL="68593" marR="6859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FF0000"/>
                          </a:solidFill>
                          <a:effectLst/>
                          <a:latin typeface="+mn-lt"/>
                          <a:ea typeface="+mn-ea"/>
                          <a:cs typeface="+mn-cs"/>
                        </a:rPr>
                        <a:t>NOT</a:t>
                      </a:r>
                      <a:r>
                        <a:rPr lang="en-US" sz="1200" b="1" kern="1200" baseline="0" dirty="0">
                          <a:solidFill>
                            <a:srgbClr val="FF0000"/>
                          </a:solidFill>
                          <a:effectLst/>
                          <a:latin typeface="+mn-lt"/>
                          <a:ea typeface="+mn-ea"/>
                          <a:cs typeface="+mn-cs"/>
                        </a:rPr>
                        <a:t> </a:t>
                      </a:r>
                      <a:r>
                        <a:rPr lang="en-US" sz="1200" b="1" kern="1200" dirty="0">
                          <a:solidFill>
                            <a:srgbClr val="FF0000"/>
                          </a:solidFill>
                          <a:effectLst/>
                          <a:latin typeface="+mn-lt"/>
                          <a:ea typeface="+mn-ea"/>
                          <a:cs typeface="+mn-cs"/>
                        </a:rPr>
                        <a:t>ACHIEVED</a:t>
                      </a:r>
                    </a:p>
                    <a:p>
                      <a:pPr>
                        <a:spcAft>
                          <a:spcPts val="0"/>
                        </a:spcAft>
                      </a:pPr>
                      <a:endParaRPr lang="en-ZA" sz="1200" b="0" dirty="0">
                        <a:solidFill>
                          <a:schemeClr val="tx1"/>
                        </a:solidFill>
                        <a:effectLst/>
                        <a:latin typeface="+mn-lt"/>
                        <a:ea typeface="Times New Roman"/>
                      </a:endParaRPr>
                    </a:p>
                    <a:p>
                      <a:pPr>
                        <a:spcAft>
                          <a:spcPts val="0"/>
                        </a:spcAft>
                      </a:pPr>
                      <a:r>
                        <a:rPr lang="en-ZA" sz="1200" b="0" dirty="0">
                          <a:solidFill>
                            <a:srgbClr val="FF0000"/>
                          </a:solidFill>
                          <a:effectLst/>
                          <a:latin typeface="+mn-lt"/>
                          <a:ea typeface="Times New Roman"/>
                        </a:rPr>
                        <a:t>0</a:t>
                      </a:r>
                      <a:r>
                        <a:rPr lang="en-ZA" sz="1200" b="0" dirty="0">
                          <a:solidFill>
                            <a:schemeClr val="tx1"/>
                          </a:solidFill>
                          <a:effectLst/>
                          <a:latin typeface="+mn-lt"/>
                          <a:ea typeface="Times New Roman"/>
                        </a:rPr>
                        <a:t> members trained</a:t>
                      </a:r>
                    </a:p>
                  </a:txBody>
                  <a:tcPr marL="68582" marR="6858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tc vMerge="1">
                  <a:txBody>
                    <a:bodyPr/>
                    <a:lstStyle/>
                    <a:p>
                      <a:pPr algn="l"/>
                      <a:endParaRPr lang="en-ZA" sz="1400" b="0" dirty="0">
                        <a:solidFill>
                          <a:schemeClr val="tx1"/>
                        </a:solidFill>
                        <a:latin typeface="+mn-lt"/>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BF4B"/>
                    </a:solidFill>
                  </a:tcPr>
                </a:tc>
                <a:extLst>
                  <a:ext uri="{0D108BD9-81ED-4DB2-BD59-A6C34878D82A}">
                    <a16:rowId xmlns:a16="http://schemas.microsoft.com/office/drawing/2014/main" xmlns="" val="10004"/>
                  </a:ext>
                </a:extLst>
              </a:tr>
            </a:tbl>
          </a:graphicData>
        </a:graphic>
      </p:graphicFrame>
      <p:sp>
        <p:nvSpPr>
          <p:cNvPr id="29727" name="Slide Number Placeholder 3">
            <a:extLst>
              <a:ext uri="{FF2B5EF4-FFF2-40B4-BE49-F238E27FC236}">
                <a16:creationId xmlns:a16="http://schemas.microsoft.com/office/drawing/2014/main" xmlns="" id="{CCFB17BE-3DF9-4867-869D-179EEDE38BE5}"/>
              </a:ext>
            </a:extLst>
          </p:cNvPr>
          <p:cNvSpPr>
            <a:spLocks noGrp="1"/>
          </p:cNvSpPr>
          <p:nvPr>
            <p:ph type="sldNum" sz="quarter" idx="12"/>
          </p:nvPr>
        </p:nvSpPr>
        <p:spPr bwMode="auto">
          <a:xfrm>
            <a:off x="6946900" y="637698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AD0A3FEE-F5E4-4732-AB7A-0CAA48513180}" type="slidenum">
              <a:rPr lang="en-US" altLang="en-US" sz="1200" smtClean="0">
                <a:solidFill>
                  <a:srgbClr val="898989"/>
                </a:solidFill>
              </a:rPr>
              <a:pPr>
                <a:spcBef>
                  <a:spcPct val="0"/>
                </a:spcBef>
                <a:buFontTx/>
                <a:buNone/>
              </a:pPr>
              <a:t>18</a:t>
            </a:fld>
            <a:endParaRPr lang="en-US" altLang="en-US" sz="1200" dirty="0">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84242775-0DB3-44C3-9F16-CAC7E0281504}"/>
              </a:ext>
            </a:extLst>
          </p:cNvPr>
          <p:cNvSpPr>
            <a:spLocks noGrp="1"/>
          </p:cNvSpPr>
          <p:nvPr>
            <p:ph type="title"/>
          </p:nvPr>
        </p:nvSpPr>
        <p:spPr/>
        <p:txBody>
          <a:bodyPr/>
          <a:lstStyle/>
          <a:p>
            <a:r>
              <a:rPr lang="en-ZA" altLang="en-US" sz="2400" b="1" dirty="0">
                <a:ea typeface="ＭＳ Ｐゴシック" panose="020B0600070205080204" pitchFamily="34" charset="-128"/>
              </a:rPr>
              <a:t/>
            </a:r>
            <a:br>
              <a:rPr lang="en-ZA" altLang="en-US" sz="2400" b="1" dirty="0">
                <a:ea typeface="ＭＳ Ｐゴシック" panose="020B0600070205080204" pitchFamily="34" charset="-128"/>
              </a:rPr>
            </a:br>
            <a:endParaRPr lang="en-ZA" altLang="en-US" sz="2400" dirty="0">
              <a:ea typeface="ＭＳ Ｐゴシック" panose="020B0600070205080204" pitchFamily="34" charset="-128"/>
            </a:endParaRPr>
          </a:p>
        </p:txBody>
      </p:sp>
      <p:sp>
        <p:nvSpPr>
          <p:cNvPr id="30723" name="Content Placeholder 2">
            <a:extLst>
              <a:ext uri="{FF2B5EF4-FFF2-40B4-BE49-F238E27FC236}">
                <a16:creationId xmlns:a16="http://schemas.microsoft.com/office/drawing/2014/main" xmlns="" id="{622E1955-5C10-42CC-A110-23199C5E329E}"/>
              </a:ext>
            </a:extLst>
          </p:cNvPr>
          <p:cNvSpPr>
            <a:spLocks noGrp="1"/>
          </p:cNvSpPr>
          <p:nvPr>
            <p:ph idx="1"/>
          </p:nvPr>
        </p:nvSpPr>
        <p:spPr/>
        <p:txBody>
          <a:bodyPr/>
          <a:lstStyle/>
          <a:p>
            <a:pPr marL="0" indent="0">
              <a:buFont typeface="Arial" panose="020B0604020202020204" pitchFamily="34" charset="0"/>
              <a:buNone/>
            </a:pPr>
            <a:endParaRPr lang="en-ZA" altLang="en-US" dirty="0">
              <a:ea typeface="ＭＳ Ｐゴシック" panose="020B0600070205080204" pitchFamily="34" charset="-128"/>
            </a:endParaRPr>
          </a:p>
          <a:p>
            <a:pPr marL="0" indent="0">
              <a:buFont typeface="Arial" panose="020B0604020202020204" pitchFamily="34" charset="0"/>
              <a:buNone/>
            </a:pPr>
            <a:endParaRPr lang="en-ZA" altLang="en-US" dirty="0">
              <a:ea typeface="ＭＳ Ｐゴシック" panose="020B0600070205080204" pitchFamily="34" charset="-128"/>
            </a:endParaRPr>
          </a:p>
          <a:p>
            <a:pPr marL="0" indent="0" algn="ctr">
              <a:buFont typeface="Arial" panose="020B0604020202020204" pitchFamily="34" charset="0"/>
              <a:buNone/>
            </a:pPr>
            <a:endParaRPr lang="en-ZA" altLang="en-US" sz="2000" b="1" dirty="0">
              <a:ea typeface="ＭＳ Ｐゴシック" panose="020B0600070205080204" pitchFamily="34" charset="-128"/>
            </a:endParaRPr>
          </a:p>
          <a:p>
            <a:pPr marL="0" indent="0" algn="ctr">
              <a:buFont typeface="Arial" panose="020B0604020202020204" pitchFamily="34" charset="0"/>
              <a:buNone/>
            </a:pPr>
            <a:r>
              <a:rPr lang="en-US" altLang="en-US" sz="2000" b="1" dirty="0">
                <a:solidFill>
                  <a:srgbClr val="000000"/>
                </a:solidFill>
                <a:ea typeface="ＭＳ Ｐゴシック" panose="020B0600070205080204" pitchFamily="34" charset="-128"/>
              </a:rPr>
              <a:t>FINANCIAL PERFORMANCE REPORT</a:t>
            </a:r>
          </a:p>
          <a:p>
            <a:pPr marL="0" indent="0" algn="ctr">
              <a:buFont typeface="Arial" panose="020B0604020202020204" pitchFamily="34" charset="0"/>
              <a:buNone/>
            </a:pPr>
            <a:r>
              <a:rPr lang="en-US" altLang="en-US" sz="2000" b="1" dirty="0">
                <a:solidFill>
                  <a:srgbClr val="000000"/>
                </a:solidFill>
                <a:ea typeface="ＭＳ Ｐゴシック" panose="020B0600070205080204" pitchFamily="34" charset="-128"/>
              </a:rPr>
              <a:t>OCTOBER – DECEMBER 2018</a:t>
            </a:r>
            <a:endParaRPr lang="en-ZA" altLang="en-US" sz="2400" b="1" dirty="0">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xmlns="" id="{AD3237FE-3E5A-4271-864A-9446EFD10C5F}"/>
              </a:ext>
            </a:extLst>
          </p:cNvPr>
          <p:cNvSpPr>
            <a:spLocks noGrp="1"/>
          </p:cNvSpPr>
          <p:nvPr>
            <p:ph type="sldNum" sz="quarter" idx="12"/>
          </p:nvPr>
        </p:nvSpPr>
        <p:spPr bwMode="auto">
          <a:xfrm>
            <a:off x="6824663" y="636587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E957575-B8FE-4070-84A4-97FCBD19352B}" type="slidenum">
              <a:rPr lang="en-US" altLang="en-US" sz="1200" smtClean="0">
                <a:solidFill>
                  <a:srgbClr val="898989"/>
                </a:solidFill>
              </a:rPr>
              <a:pPr>
                <a:spcBef>
                  <a:spcPct val="0"/>
                </a:spcBef>
                <a:buFontTx/>
                <a:buNone/>
              </a:pPr>
              <a:t>19</a:t>
            </a:fld>
            <a:endParaRPr lang="en-US" altLang="en-US" sz="1200"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5537200" y="6332538"/>
            <a:ext cx="3033713"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r>
              <a:rPr lang="en-US" altLang="en-US" sz="1000" dirty="0">
                <a:solidFill>
                  <a:srgbClr val="FFFFFF"/>
                </a:solidFill>
                <a:latin typeface="Arial" pitchFamily="34" charset="0"/>
                <a:cs typeface="Arial" pitchFamily="34" charset="0"/>
              </a:rPr>
              <a:t>Chief Directorate Communication  |  2011.00.00</a:t>
            </a:r>
          </a:p>
        </p:txBody>
      </p:sp>
      <p:sp>
        <p:nvSpPr>
          <p:cNvPr id="14339" name="Title 1"/>
          <p:cNvSpPr>
            <a:spLocks noGrp="1"/>
          </p:cNvSpPr>
          <p:nvPr>
            <p:ph type="title"/>
          </p:nvPr>
        </p:nvSpPr>
        <p:spPr>
          <a:xfrm>
            <a:off x="2373313" y="741363"/>
            <a:ext cx="4679950" cy="541337"/>
          </a:xfrm>
        </p:spPr>
        <p:txBody>
          <a:bodyPr/>
          <a:lstStyle/>
          <a:p>
            <a:pPr eaLnBrk="1" hangingPunct="1">
              <a:defRPr/>
            </a:pPr>
            <a:r>
              <a:rPr lang="en-US" sz="2400" b="1" dirty="0">
                <a:solidFill>
                  <a:prstClr val="black"/>
                </a:solidFill>
                <a:ea typeface="ＭＳ Ｐゴシック" pitchFamily="-80" charset="-128"/>
                <a:cs typeface="+mj-cs"/>
              </a:rPr>
              <a:t>TABLE OF CONTENTS</a:t>
            </a:r>
            <a:endParaRPr lang="en-US" sz="2400" b="1" u="sng" dirty="0">
              <a:solidFill>
                <a:schemeClr val="bg2"/>
              </a:solidFill>
              <a:latin typeface="Arial" charset="0"/>
              <a:cs typeface="Arial" charset="0"/>
            </a:endParaRPr>
          </a:p>
        </p:txBody>
      </p:sp>
      <p:sp>
        <p:nvSpPr>
          <p:cNvPr id="4" name="Content Placeholder 2"/>
          <p:cNvSpPr>
            <a:spLocks noGrp="1"/>
          </p:cNvSpPr>
          <p:nvPr>
            <p:ph idx="1"/>
          </p:nvPr>
        </p:nvSpPr>
        <p:spPr>
          <a:xfrm>
            <a:off x="265043" y="1346200"/>
            <a:ext cx="8540820" cy="4735513"/>
          </a:xfrm>
        </p:spPr>
        <p:txBody>
          <a:bodyPr>
            <a:normAutofit fontScale="92500" lnSpcReduction="20000"/>
          </a:bodyPr>
          <a:lstStyle/>
          <a:p>
            <a:pPr eaLnBrk="1" hangingPunct="1">
              <a:spcBef>
                <a:spcPct val="0"/>
              </a:spcBef>
              <a:buFont typeface="Wingdings" pitchFamily="2" charset="2"/>
              <a:buChar char="q"/>
              <a:defRPr/>
            </a:pPr>
            <a:r>
              <a:rPr lang="en-US" sz="1800" b="1" dirty="0">
                <a:solidFill>
                  <a:prstClr val="black"/>
                </a:solidFill>
                <a:ea typeface="+mn-ea"/>
                <a:cs typeface="Calibri" pitchFamily="34" charset="0"/>
              </a:rPr>
              <a:t>INTRODUCTION</a:t>
            </a:r>
          </a:p>
          <a:p>
            <a:pPr eaLnBrk="1" hangingPunct="1">
              <a:spcBef>
                <a:spcPct val="0"/>
              </a:spcBef>
              <a:buFont typeface="Wingdings" pitchFamily="2" charset="2"/>
              <a:buChar char="q"/>
              <a:defRPr/>
            </a:pPr>
            <a:endParaRPr lang="en-US" sz="1800" b="1" dirty="0">
              <a:solidFill>
                <a:prstClr val="black"/>
              </a:solidFill>
              <a:ea typeface="+mn-ea"/>
              <a:cs typeface="Calibri" pitchFamily="34" charset="0"/>
            </a:endParaRPr>
          </a:p>
          <a:p>
            <a:pPr eaLnBrk="1" hangingPunct="1">
              <a:spcBef>
                <a:spcPct val="0"/>
              </a:spcBef>
              <a:buFont typeface="Wingdings" pitchFamily="2" charset="2"/>
              <a:buChar char="q"/>
              <a:defRPr/>
            </a:pPr>
            <a:r>
              <a:rPr lang="en-ZA" sz="1800" b="1" dirty="0">
                <a:solidFill>
                  <a:prstClr val="black"/>
                </a:solidFill>
              </a:rPr>
              <a:t>THE MANDATE OF PRODUCTIVITY SA</a:t>
            </a:r>
          </a:p>
          <a:p>
            <a:pPr eaLnBrk="1" hangingPunct="1">
              <a:spcBef>
                <a:spcPct val="0"/>
              </a:spcBef>
              <a:buFont typeface="Wingdings" pitchFamily="2" charset="2"/>
              <a:buChar char="q"/>
              <a:defRPr/>
            </a:pPr>
            <a:endParaRPr lang="en-US" sz="1800" b="1" dirty="0">
              <a:solidFill>
                <a:prstClr val="black"/>
              </a:solidFill>
              <a:ea typeface="+mn-ea"/>
              <a:cs typeface="Calibri" pitchFamily="34" charset="0"/>
            </a:endParaRPr>
          </a:p>
          <a:p>
            <a:pPr eaLnBrk="1" hangingPunct="1">
              <a:spcBef>
                <a:spcPct val="0"/>
              </a:spcBef>
              <a:buFont typeface="Wingdings" pitchFamily="2" charset="2"/>
              <a:buChar char="q"/>
              <a:defRPr/>
            </a:pPr>
            <a:r>
              <a:rPr lang="en-GB" altLang="en-US" sz="1800" b="1" dirty="0">
                <a:ea typeface="ＭＳ Ｐゴシック" panose="020B0600070205080204" pitchFamily="34" charset="-128"/>
              </a:rPr>
              <a:t>THE PRODUCTIVITY VALUE PROPOSITION</a:t>
            </a:r>
          </a:p>
          <a:p>
            <a:pPr eaLnBrk="1" hangingPunct="1">
              <a:spcBef>
                <a:spcPct val="0"/>
              </a:spcBef>
              <a:buFont typeface="Wingdings" pitchFamily="2" charset="2"/>
              <a:buChar char="q"/>
              <a:defRPr/>
            </a:pPr>
            <a:endParaRPr lang="en-US" sz="1800" b="1" dirty="0">
              <a:solidFill>
                <a:prstClr val="black"/>
              </a:solidFill>
              <a:ea typeface="+mn-ea"/>
              <a:cs typeface="Calibri" pitchFamily="34" charset="0"/>
            </a:endParaRPr>
          </a:p>
          <a:p>
            <a:pPr eaLnBrk="1" hangingPunct="1">
              <a:spcBef>
                <a:spcPct val="0"/>
              </a:spcBef>
              <a:buFont typeface="Wingdings" pitchFamily="2" charset="2"/>
              <a:buChar char="q"/>
              <a:defRPr/>
            </a:pPr>
            <a:r>
              <a:rPr lang="en-US" sz="1800" b="1" dirty="0">
                <a:solidFill>
                  <a:prstClr val="black"/>
                </a:solidFill>
                <a:ea typeface="+mn-ea"/>
                <a:cs typeface="Calibri" pitchFamily="34" charset="0"/>
              </a:rPr>
              <a:t>LEGEND</a:t>
            </a:r>
          </a:p>
          <a:p>
            <a:pPr marL="0" indent="0" eaLnBrk="1" hangingPunct="1">
              <a:spcBef>
                <a:spcPct val="0"/>
              </a:spcBef>
              <a:buFont typeface="Arial" pitchFamily="34" charset="0"/>
              <a:buNone/>
              <a:defRPr/>
            </a:pPr>
            <a:endParaRPr lang="en-US" sz="1800" b="1" dirty="0">
              <a:solidFill>
                <a:prstClr val="black"/>
              </a:solidFill>
              <a:ea typeface="+mn-ea"/>
              <a:cs typeface="Calibri" pitchFamily="34" charset="0"/>
            </a:endParaRPr>
          </a:p>
          <a:p>
            <a:pPr eaLnBrk="1" hangingPunct="1">
              <a:spcBef>
                <a:spcPct val="0"/>
              </a:spcBef>
              <a:buFont typeface="Wingdings" pitchFamily="2" charset="2"/>
              <a:buChar char="q"/>
              <a:defRPr/>
            </a:pPr>
            <a:r>
              <a:rPr lang="en-US" sz="1800" b="1" dirty="0">
                <a:solidFill>
                  <a:prstClr val="black"/>
                </a:solidFill>
                <a:ea typeface="ＭＳ Ｐゴシック" pitchFamily="-80" charset="-128"/>
              </a:rPr>
              <a:t>OVERALL ACHIEVEMENTS PER STRATEGIC OBJECTIVE AND PER PROGRAMME  DURING </a:t>
            </a:r>
            <a:r>
              <a:rPr lang="en-US" sz="1800" b="1" u="sng" dirty="0">
                <a:solidFill>
                  <a:srgbClr val="FF0000"/>
                </a:solidFill>
                <a:ea typeface="ＭＳ Ｐゴシック" pitchFamily="-80" charset="-128"/>
              </a:rPr>
              <a:t>QUARTER 3 </a:t>
            </a:r>
            <a:r>
              <a:rPr lang="en-US" sz="1800" b="1" dirty="0">
                <a:solidFill>
                  <a:prstClr val="black"/>
                </a:solidFill>
                <a:ea typeface="ＭＳ Ｐゴシック" pitchFamily="-80" charset="-128"/>
              </a:rPr>
              <a:t>2018/19</a:t>
            </a:r>
            <a:br>
              <a:rPr lang="en-US" sz="1800" b="1" dirty="0">
                <a:solidFill>
                  <a:prstClr val="black"/>
                </a:solidFill>
                <a:ea typeface="ＭＳ Ｐゴシック" pitchFamily="-80" charset="-128"/>
              </a:rPr>
            </a:br>
            <a:endParaRPr lang="en-US" sz="1800" b="1" dirty="0">
              <a:solidFill>
                <a:prstClr val="black"/>
              </a:solidFill>
              <a:ea typeface="ＭＳ Ｐゴシック" pitchFamily="-80" charset="-128"/>
            </a:endParaRPr>
          </a:p>
          <a:p>
            <a:pPr eaLnBrk="1" hangingPunct="1">
              <a:spcBef>
                <a:spcPct val="0"/>
              </a:spcBef>
              <a:buFont typeface="Wingdings" pitchFamily="2" charset="2"/>
              <a:buChar char="q"/>
              <a:defRPr/>
            </a:pPr>
            <a:r>
              <a:rPr lang="en-ZA" altLang="en-US" sz="1800" b="1" dirty="0">
                <a:solidFill>
                  <a:srgbClr val="000000"/>
                </a:solidFill>
                <a:ea typeface="ＭＳ Ｐゴシック" pitchFamily="34" charset="-128"/>
              </a:rPr>
              <a:t>COMPARATIVE ANALYSIS PER PROGRAMME FOR </a:t>
            </a:r>
            <a:r>
              <a:rPr lang="en-ZA" altLang="en-US" sz="1800" b="1" dirty="0">
                <a:solidFill>
                  <a:srgbClr val="FF0000"/>
                </a:solidFill>
                <a:ea typeface="ＭＳ Ｐゴシック" pitchFamily="34" charset="-128"/>
              </a:rPr>
              <a:t>Q1</a:t>
            </a:r>
            <a:r>
              <a:rPr lang="en-ZA" altLang="en-US" sz="1800" b="1" dirty="0">
                <a:solidFill>
                  <a:srgbClr val="000000"/>
                </a:solidFill>
                <a:ea typeface="ＭＳ Ｐゴシック" pitchFamily="34" charset="-128"/>
              </a:rPr>
              <a:t> TO </a:t>
            </a:r>
            <a:r>
              <a:rPr lang="en-ZA" altLang="en-US" sz="1800" b="1" dirty="0">
                <a:solidFill>
                  <a:srgbClr val="FF0000"/>
                </a:solidFill>
                <a:ea typeface="ＭＳ Ｐゴシック" pitchFamily="34" charset="-128"/>
              </a:rPr>
              <a:t>Q3</a:t>
            </a:r>
            <a:r>
              <a:rPr lang="en-ZA" altLang="en-US" sz="1800" b="1" dirty="0">
                <a:solidFill>
                  <a:srgbClr val="000000"/>
                </a:solidFill>
                <a:ea typeface="ＭＳ Ｐゴシック" pitchFamily="34" charset="-128"/>
              </a:rPr>
              <a:t>  2018/19 </a:t>
            </a:r>
          </a:p>
          <a:p>
            <a:pPr marL="0" indent="0" eaLnBrk="1" hangingPunct="1">
              <a:spcBef>
                <a:spcPct val="0"/>
              </a:spcBef>
              <a:buFont typeface="Arial" pitchFamily="34" charset="0"/>
              <a:buNone/>
              <a:defRPr/>
            </a:pPr>
            <a:endParaRPr lang="en-ZA" altLang="en-US" sz="1800" b="1" dirty="0">
              <a:solidFill>
                <a:srgbClr val="000000"/>
              </a:solidFill>
              <a:ea typeface="ＭＳ Ｐゴシック" pitchFamily="34" charset="-128"/>
            </a:endParaRPr>
          </a:p>
          <a:p>
            <a:pPr eaLnBrk="1" hangingPunct="1">
              <a:spcBef>
                <a:spcPct val="0"/>
              </a:spcBef>
              <a:buFont typeface="Wingdings" pitchFamily="2" charset="2"/>
              <a:buChar char="q"/>
              <a:defRPr/>
            </a:pPr>
            <a:r>
              <a:rPr lang="en-ZA" altLang="en-US" sz="1800" b="1" dirty="0">
                <a:ea typeface="ＭＳ Ｐゴシック" pitchFamily="34" charset="-128"/>
              </a:rPr>
              <a:t>ACHIEVEMENTS DURING </a:t>
            </a:r>
            <a:r>
              <a:rPr lang="en-US" sz="1800" b="1" u="sng" dirty="0">
                <a:solidFill>
                  <a:srgbClr val="FF0000"/>
                </a:solidFill>
                <a:ea typeface="ＭＳ Ｐゴシック" pitchFamily="-80" charset="-128"/>
              </a:rPr>
              <a:t>QUARTER 3 </a:t>
            </a:r>
            <a:r>
              <a:rPr lang="en-US" sz="1800" b="1" dirty="0">
                <a:ea typeface="ＭＳ Ｐゴシック" pitchFamily="-80" charset="-128"/>
              </a:rPr>
              <a:t>2018/19</a:t>
            </a:r>
          </a:p>
          <a:p>
            <a:pPr eaLnBrk="1" hangingPunct="1">
              <a:spcBef>
                <a:spcPct val="0"/>
              </a:spcBef>
              <a:buFont typeface="Wingdings" pitchFamily="2" charset="2"/>
              <a:buChar char="q"/>
              <a:defRPr/>
            </a:pPr>
            <a:endParaRPr lang="en-US" sz="1800" b="1" dirty="0">
              <a:ea typeface="ＭＳ Ｐゴシック" pitchFamily="-80" charset="-128"/>
            </a:endParaRPr>
          </a:p>
          <a:p>
            <a:pPr eaLnBrk="1" hangingPunct="1">
              <a:spcBef>
                <a:spcPct val="0"/>
              </a:spcBef>
              <a:buFont typeface="Wingdings" pitchFamily="2" charset="2"/>
              <a:buChar char="q"/>
              <a:defRPr/>
            </a:pPr>
            <a:r>
              <a:rPr lang="en-ZA" sz="1800" b="1" dirty="0">
                <a:solidFill>
                  <a:prstClr val="black"/>
                </a:solidFill>
              </a:rPr>
              <a:t>AREAS OF NON-PERFORMANCE DURING </a:t>
            </a:r>
            <a:r>
              <a:rPr lang="en-ZA" sz="1800" b="1" u="sng" dirty="0">
                <a:solidFill>
                  <a:srgbClr val="FF0000"/>
                </a:solidFill>
              </a:rPr>
              <a:t>QUARTER 3</a:t>
            </a:r>
            <a:r>
              <a:rPr lang="en-ZA" sz="1800" b="1" dirty="0">
                <a:solidFill>
                  <a:prstClr val="black"/>
                </a:solidFill>
              </a:rPr>
              <a:t> 2018/19</a:t>
            </a:r>
            <a:endParaRPr lang="en-ZA" altLang="en-US" sz="1800" b="1" dirty="0">
              <a:ea typeface="ＭＳ Ｐゴシック" pitchFamily="34" charset="-128"/>
            </a:endParaRPr>
          </a:p>
          <a:p>
            <a:pPr eaLnBrk="1" hangingPunct="1">
              <a:spcBef>
                <a:spcPct val="0"/>
              </a:spcBef>
              <a:buFont typeface="Wingdings" pitchFamily="2" charset="2"/>
              <a:buChar char="q"/>
              <a:defRPr/>
            </a:pPr>
            <a:endParaRPr lang="en-ZA" altLang="en-US" sz="1800" b="1" dirty="0">
              <a:ea typeface="ＭＳ Ｐゴシック" pitchFamily="34" charset="-128"/>
            </a:endParaRPr>
          </a:p>
          <a:p>
            <a:pPr eaLnBrk="1" hangingPunct="1">
              <a:spcBef>
                <a:spcPct val="0"/>
              </a:spcBef>
              <a:buFont typeface="Wingdings" pitchFamily="2" charset="2"/>
              <a:buChar char="q"/>
              <a:defRPr/>
            </a:pPr>
            <a:r>
              <a:rPr lang="en-ZA" altLang="en-US" sz="1800" b="1" dirty="0">
                <a:ea typeface="ＭＳ Ｐゴシック" pitchFamily="34" charset="-128"/>
              </a:rPr>
              <a:t>MAJOR PERFORMANCE CHALLENGES ENCOUNTERED DURING </a:t>
            </a:r>
            <a:r>
              <a:rPr lang="en-US" sz="1800" b="1" u="sng" dirty="0">
                <a:solidFill>
                  <a:srgbClr val="FF0000"/>
                </a:solidFill>
                <a:ea typeface="ＭＳ Ｐゴシック" pitchFamily="-80" charset="-128"/>
              </a:rPr>
              <a:t>2018/19</a:t>
            </a:r>
          </a:p>
          <a:p>
            <a:pPr eaLnBrk="1" hangingPunct="1">
              <a:spcBef>
                <a:spcPct val="0"/>
              </a:spcBef>
              <a:buFont typeface="Wingdings" pitchFamily="2" charset="2"/>
              <a:buChar char="q"/>
              <a:defRPr/>
            </a:pPr>
            <a:endParaRPr lang="en-US" sz="1800" b="1" u="sng" dirty="0">
              <a:solidFill>
                <a:srgbClr val="FF0000"/>
              </a:solidFill>
              <a:ea typeface="ＭＳ Ｐゴシック" pitchFamily="-80" charset="-128"/>
            </a:endParaRPr>
          </a:p>
          <a:p>
            <a:pPr eaLnBrk="1" hangingPunct="1">
              <a:spcBef>
                <a:spcPct val="0"/>
              </a:spcBef>
              <a:buFont typeface="Wingdings" pitchFamily="2" charset="2"/>
              <a:buChar char="q"/>
              <a:defRPr/>
            </a:pPr>
            <a:r>
              <a:rPr lang="en-US" sz="1800" b="1" dirty="0">
                <a:ea typeface="ＭＳ Ｐゴシック" pitchFamily="-80" charset="-128"/>
              </a:rPr>
              <a:t>PERFORMANCE PER PROGRAMME DURING </a:t>
            </a:r>
            <a:r>
              <a:rPr lang="en-US" sz="1800" b="1" u="sng" dirty="0">
                <a:solidFill>
                  <a:srgbClr val="FF0000"/>
                </a:solidFill>
                <a:ea typeface="ＭＳ Ｐゴシック" pitchFamily="-80" charset="-128"/>
              </a:rPr>
              <a:t>QUARTER 3 </a:t>
            </a:r>
            <a:r>
              <a:rPr lang="en-US" sz="1800" b="1" dirty="0">
                <a:ea typeface="ＭＳ Ｐゴシック" pitchFamily="-80" charset="-128"/>
              </a:rPr>
              <a:t>2018/19</a:t>
            </a:r>
            <a:endParaRPr lang="en-US" sz="1800" b="1" u="sng" dirty="0">
              <a:solidFill>
                <a:srgbClr val="FF0000"/>
              </a:solidFill>
              <a:ea typeface="ＭＳ Ｐゴシック" pitchFamily="-80" charset="-128"/>
            </a:endParaRPr>
          </a:p>
          <a:p>
            <a:pPr marL="0" indent="0" eaLnBrk="1" hangingPunct="1">
              <a:spcBef>
                <a:spcPct val="0"/>
              </a:spcBef>
              <a:buNone/>
              <a:defRPr/>
            </a:pPr>
            <a:endParaRPr lang="en-US" sz="1800" b="1" u="sng" dirty="0">
              <a:solidFill>
                <a:srgbClr val="FF0000"/>
              </a:solidFill>
              <a:ea typeface="ＭＳ Ｐゴシック" pitchFamily="-80" charset="-128"/>
            </a:endParaRPr>
          </a:p>
          <a:p>
            <a:pPr eaLnBrk="1" hangingPunct="1">
              <a:spcBef>
                <a:spcPct val="0"/>
              </a:spcBef>
              <a:buFont typeface="Wingdings" pitchFamily="2" charset="2"/>
              <a:buChar char="q"/>
              <a:defRPr/>
            </a:pPr>
            <a:r>
              <a:rPr lang="en-US" sz="1800" b="1" dirty="0">
                <a:ea typeface="ＭＳ Ｐゴシック" pitchFamily="-80" charset="-128"/>
              </a:rPr>
              <a:t>FINANCIAL REPORT DURING </a:t>
            </a:r>
            <a:r>
              <a:rPr lang="en-US" sz="1800" b="1" u="sng" dirty="0">
                <a:solidFill>
                  <a:srgbClr val="FF0000"/>
                </a:solidFill>
                <a:ea typeface="ＭＳ Ｐゴシック" pitchFamily="-80" charset="-128"/>
              </a:rPr>
              <a:t>QUARTER 3</a:t>
            </a:r>
            <a:r>
              <a:rPr lang="en-US" sz="1800" b="1" dirty="0">
                <a:ea typeface="ＭＳ Ｐゴシック" pitchFamily="-80" charset="-128"/>
              </a:rPr>
              <a:t>  2018/19</a:t>
            </a:r>
          </a:p>
          <a:p>
            <a:pPr marL="0" indent="0" eaLnBrk="1" hangingPunct="1">
              <a:spcBef>
                <a:spcPct val="0"/>
              </a:spcBef>
              <a:buFont typeface="Arial" pitchFamily="34" charset="0"/>
              <a:buNone/>
              <a:defRPr/>
            </a:pPr>
            <a:endParaRPr lang="en-US" sz="1800" b="1" u="sng" dirty="0">
              <a:solidFill>
                <a:srgbClr val="FF0000"/>
              </a:solidFill>
              <a:ea typeface="ＭＳ Ｐゴシック" pitchFamily="-80" charset="-128"/>
            </a:endParaRPr>
          </a:p>
          <a:p>
            <a:pPr eaLnBrk="1" hangingPunct="1">
              <a:spcBef>
                <a:spcPct val="0"/>
              </a:spcBef>
              <a:buFont typeface="Wingdings" pitchFamily="2" charset="2"/>
              <a:buChar char="q"/>
              <a:defRPr/>
            </a:pPr>
            <a:endParaRPr lang="en-US" sz="1600" b="1" dirty="0">
              <a:solidFill>
                <a:prstClr val="black"/>
              </a:solidFill>
              <a:ea typeface="+mn-ea"/>
              <a:cs typeface="Calibri" pitchFamily="34" charset="0"/>
            </a:endParaRPr>
          </a:p>
          <a:p>
            <a:pPr marL="0" indent="0" eaLnBrk="1" hangingPunct="1">
              <a:spcBef>
                <a:spcPct val="0"/>
              </a:spcBef>
              <a:buFont typeface="Arial" charset="0"/>
              <a:buNone/>
              <a:defRPr/>
            </a:pPr>
            <a:endParaRPr lang="en-US" sz="1600" b="1" dirty="0">
              <a:solidFill>
                <a:prstClr val="black"/>
              </a:solidFill>
              <a:latin typeface="Maiandra GD" pitchFamily="34" charset="0"/>
              <a:ea typeface="+mn-ea"/>
              <a:cs typeface="+mn-cs"/>
            </a:endParaRPr>
          </a:p>
        </p:txBody>
      </p:sp>
      <p:sp>
        <p:nvSpPr>
          <p:cNvPr id="16389" name="Title 1"/>
          <p:cNvSpPr txBox="1">
            <a:spLocks/>
          </p:cNvSpPr>
          <p:nvPr/>
        </p:nvSpPr>
        <p:spPr bwMode="auto">
          <a:xfrm>
            <a:off x="5973763" y="989013"/>
            <a:ext cx="30337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endParaRPr lang="en-US" altLang="en-US" sz="1000" dirty="0">
              <a:solidFill>
                <a:srgbClr val="FFFFFF"/>
              </a:solidFill>
              <a:latin typeface="Arial" pitchFamily="34" charset="0"/>
              <a:cs typeface="Arial" pitchFamily="34" charset="0"/>
            </a:endParaRPr>
          </a:p>
        </p:txBody>
      </p:sp>
      <p:sp>
        <p:nvSpPr>
          <p:cNvPr id="16390" name="Slide Number Placeholder 1"/>
          <p:cNvSpPr>
            <a:spLocks noGrp="1"/>
          </p:cNvSpPr>
          <p:nvPr>
            <p:ph type="sldNum" sz="quarter" idx="12"/>
          </p:nvPr>
        </p:nvSpPr>
        <p:spPr bwMode="auto">
          <a:xfrm>
            <a:off x="6677025" y="63420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fld id="{BA8AA3E9-385C-4AEB-B349-8A9626E30B0E}" type="slidenum">
              <a:rPr lang="en-US" altLang="en-US" sz="1200" smtClean="0">
                <a:solidFill>
                  <a:srgbClr val="898989"/>
                </a:solidFill>
              </a:rPr>
              <a:pPr/>
              <a:t>2</a:t>
            </a:fld>
            <a:endParaRPr lang="en-US" altLang="en-US" sz="1200" dirty="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F5651-754D-477B-9DC4-EB04F74172AC}"/>
              </a:ext>
            </a:extLst>
          </p:cNvPr>
          <p:cNvSpPr>
            <a:spLocks noGrp="1"/>
          </p:cNvSpPr>
          <p:nvPr>
            <p:ph type="title"/>
          </p:nvPr>
        </p:nvSpPr>
        <p:spPr/>
        <p:txBody>
          <a:bodyPr/>
          <a:lstStyle/>
          <a:p>
            <a:endParaRPr lang="en-ZA" dirty="0"/>
          </a:p>
        </p:txBody>
      </p:sp>
      <p:graphicFrame>
        <p:nvGraphicFramePr>
          <p:cNvPr id="6" name="Content Placeholder 5">
            <a:extLst>
              <a:ext uri="{FF2B5EF4-FFF2-40B4-BE49-F238E27FC236}">
                <a16:creationId xmlns:a16="http://schemas.microsoft.com/office/drawing/2014/main" xmlns="" id="{F6944814-46BF-4984-8EE8-AF0A86457B5F}"/>
              </a:ext>
            </a:extLst>
          </p:cNvPr>
          <p:cNvGraphicFramePr>
            <a:graphicFrameLocks noGrp="1"/>
          </p:cNvGraphicFramePr>
          <p:nvPr>
            <p:ph idx="1"/>
            <p:extLst>
              <p:ext uri="{D42A27DB-BD31-4B8C-83A1-F6EECF244321}">
                <p14:modId xmlns:p14="http://schemas.microsoft.com/office/powerpoint/2010/main" xmlns="" val="871099998"/>
              </p:ext>
            </p:extLst>
          </p:nvPr>
        </p:nvGraphicFramePr>
        <p:xfrm>
          <a:off x="159026" y="1346604"/>
          <a:ext cx="8799442" cy="5088005"/>
        </p:xfrm>
        <a:graphic>
          <a:graphicData uri="http://schemas.openxmlformats.org/drawingml/2006/table">
            <a:tbl>
              <a:tblPr firstRow="1" bandRow="1"/>
              <a:tblGrid>
                <a:gridCol w="3286749">
                  <a:extLst>
                    <a:ext uri="{9D8B030D-6E8A-4147-A177-3AD203B41FA5}">
                      <a16:colId xmlns:a16="http://schemas.microsoft.com/office/drawing/2014/main" xmlns="" val="267433094"/>
                    </a:ext>
                  </a:extLst>
                </a:gridCol>
                <a:gridCol w="2121604">
                  <a:extLst>
                    <a:ext uri="{9D8B030D-6E8A-4147-A177-3AD203B41FA5}">
                      <a16:colId xmlns:a16="http://schemas.microsoft.com/office/drawing/2014/main" xmlns="" val="2786353875"/>
                    </a:ext>
                  </a:extLst>
                </a:gridCol>
                <a:gridCol w="1669459">
                  <a:extLst>
                    <a:ext uri="{9D8B030D-6E8A-4147-A177-3AD203B41FA5}">
                      <a16:colId xmlns:a16="http://schemas.microsoft.com/office/drawing/2014/main" xmlns="" val="3928615360"/>
                    </a:ext>
                  </a:extLst>
                </a:gridCol>
                <a:gridCol w="1721630">
                  <a:extLst>
                    <a:ext uri="{9D8B030D-6E8A-4147-A177-3AD203B41FA5}">
                      <a16:colId xmlns:a16="http://schemas.microsoft.com/office/drawing/2014/main" xmlns="" val="1004448299"/>
                    </a:ext>
                  </a:extLst>
                </a:gridCol>
              </a:tblGrid>
              <a:tr h="445659">
                <a:tc>
                  <a:txBody>
                    <a:bodyPr/>
                    <a:lstStyle/>
                    <a:p>
                      <a:pPr algn="ctr" fontAlgn="ctr">
                        <a:lnSpc>
                          <a:spcPct val="150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FINANCIAL PERFORMANCE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gridSpan="3">
                  <a:txBody>
                    <a:bodyPr/>
                    <a:lstStyle/>
                    <a:p>
                      <a:pPr algn="ctr" fontAlgn="ctr">
                        <a:lnSpc>
                          <a:spcPct val="150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Quarter 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925284174"/>
                  </a:ext>
                </a:extLst>
              </a:tr>
              <a:tr h="520800">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Actual</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R’000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Budget R’000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Var.</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R’000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4073681122"/>
                  </a:ext>
                </a:extLst>
              </a:tr>
              <a:tr h="354741">
                <a:tc>
                  <a:txBody>
                    <a:bodyPr/>
                    <a:lstStyle/>
                    <a:p>
                      <a:pPr font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Revenue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60 633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104 240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fontAlgn="b">
                        <a:lnSpc>
                          <a:spcPct val="107000"/>
                        </a:lnSpc>
                        <a:spcAft>
                          <a:spcPts val="0"/>
                        </a:spcAft>
                      </a:pPr>
                      <a:r>
                        <a:rPr lang="en-ZA"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( 43 607)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xmlns="" val="1659814683"/>
                  </a:ext>
                </a:extLst>
              </a:tr>
              <a:tr h="386096">
                <a:tc>
                  <a:txBody>
                    <a:bodyPr/>
                    <a:lstStyle/>
                    <a:p>
                      <a:pPr fontAlgn="ctr">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Non-exchange Revenue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52 980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94 451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Aft>
                          <a:spcPts val="0"/>
                        </a:spcAft>
                      </a:pPr>
                      <a:r>
                        <a:rPr lang="en-ZA"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(41 471)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3281165115"/>
                  </a:ext>
                </a:extLst>
              </a:tr>
              <a:tr h="280965">
                <a:tc>
                  <a:txBody>
                    <a:bodyPr/>
                    <a:lstStyle/>
                    <a:p>
                      <a:pP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Administration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39 975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39 975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fontAlgn="b">
                        <a:lnSpc>
                          <a:spcPct val="107000"/>
                        </a:lnSpc>
                        <a:spcAft>
                          <a:spcPts val="0"/>
                        </a:spcAft>
                      </a:pPr>
                      <a:r>
                        <a:rPr lang="en-ZA"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xmlns="" val="1218241148"/>
                  </a:ext>
                </a:extLst>
              </a:tr>
              <a:tr h="353512">
                <a:tc>
                  <a:txBody>
                    <a:bodyPr/>
                    <a:lstStyle/>
                    <a:p>
                      <a:pP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Turnaround Solutions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3 774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45 245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Aft>
                          <a:spcPts val="0"/>
                        </a:spcAft>
                      </a:pPr>
                      <a:r>
                        <a:rPr lang="en-ZA"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(41 471)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1855806023"/>
                  </a:ext>
                </a:extLst>
              </a:tr>
              <a:tr h="372570">
                <a:tc>
                  <a:txBody>
                    <a:bodyPr/>
                    <a:lstStyle/>
                    <a:p>
                      <a:pP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Workplace Challenge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9 231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9 231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fontAlgn="b">
                        <a:lnSpc>
                          <a:spcPct val="107000"/>
                        </a:lnSpc>
                        <a:spcAft>
                          <a:spcPts val="0"/>
                        </a:spcAft>
                      </a:pPr>
                      <a:r>
                        <a:rPr lang="en-ZA"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xmlns="" val="4197334501"/>
                  </a:ext>
                </a:extLst>
              </a:tr>
              <a:tr h="319697">
                <a:tc>
                  <a:txBody>
                    <a:bodyPr/>
                    <a:lstStyle/>
                    <a:p>
                      <a:pPr font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 Revenue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7 653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9 789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Aft>
                          <a:spcPts val="0"/>
                        </a:spcAft>
                      </a:pPr>
                      <a:r>
                        <a:rPr lang="en-ZA"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(2 136)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385659494"/>
                  </a:ext>
                </a:extLst>
              </a:tr>
              <a:tr h="254528">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xmlns="" val="137469703"/>
                  </a:ext>
                </a:extLst>
              </a:tr>
              <a:tr h="387940">
                <a:tc>
                  <a:txBody>
                    <a:bodyPr/>
                    <a:lstStyle/>
                    <a:p>
                      <a:pPr fontAlgn="ctr">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Expenditure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66 167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109 535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43 368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219110118"/>
                  </a:ext>
                </a:extLst>
              </a:tr>
              <a:tr h="352282">
                <a:tc>
                  <a:txBody>
                    <a:bodyPr/>
                    <a:lstStyle/>
                    <a:p>
                      <a:pP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Employment Costs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48 608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48 312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fontAlgn="b">
                        <a:lnSpc>
                          <a:spcPct val="107000"/>
                        </a:lnSpc>
                        <a:spcAft>
                          <a:spcPts val="0"/>
                        </a:spcAft>
                      </a:pPr>
                      <a:r>
                        <a:rPr lang="en-ZA"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(296)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xmlns="" val="3652699883"/>
                  </a:ext>
                </a:extLst>
              </a:tr>
              <a:tr h="300638">
                <a:tc>
                  <a:txBody>
                    <a:bodyPr/>
                    <a:lstStyle/>
                    <a:p>
                      <a:pP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 Expenses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17 559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61 223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Aft>
                          <a:spcPts val="0"/>
                        </a:spcAft>
                      </a:pPr>
                      <a:r>
                        <a:rPr lang="en-ZA"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43 664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2688873734"/>
                  </a:ext>
                </a:extLst>
              </a:tr>
              <a:tr h="0">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864" marR="8864" marT="886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n-ZA" sz="1600" dirty="0">
                        <a:effectLst/>
                        <a:latin typeface="Calibri" panose="020F0502020204030204" pitchFamily="34" charset="0"/>
                        <a:cs typeface="Times New Roman" panose="02020603050405020304" pitchFamily="18" charset="0"/>
                      </a:endParaRPr>
                    </a:p>
                  </a:txBody>
                  <a:tcPr marL="85099" marR="85099" marT="42549" marB="42549"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xmlns="" val="3629422034"/>
                  </a:ext>
                </a:extLst>
              </a:tr>
              <a:tr h="230244">
                <a:tc>
                  <a:txBody>
                    <a:bodyPr/>
                    <a:lstStyle/>
                    <a:p>
                      <a:pPr algn="l" fontAlgn="ctr">
                        <a:lnSpc>
                          <a:spcPct val="107000"/>
                        </a:lnSpc>
                        <a:spcBef>
                          <a:spcPts val="1200"/>
                        </a:spcBef>
                        <a:spcAft>
                          <a:spcPts val="0"/>
                        </a:spcAft>
                      </a:pPr>
                      <a:r>
                        <a:rPr lang="en-ZA"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Surplus/(Deficit)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864" marR="8864" marT="88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Bef>
                          <a:spcPts val="1200"/>
                        </a:spcBef>
                        <a:spcAft>
                          <a:spcPts val="0"/>
                        </a:spcAft>
                      </a:pPr>
                      <a:r>
                        <a:rPr lang="en-ZA"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(5 534)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Bef>
                          <a:spcPts val="1200"/>
                        </a:spcBef>
                        <a:spcAft>
                          <a:spcPts val="0"/>
                        </a:spcAft>
                      </a:pPr>
                      <a:r>
                        <a:rPr lang="en-ZA"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(5 295)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fontAlgn="b">
                        <a:lnSpc>
                          <a:spcPct val="107000"/>
                        </a:lnSpc>
                        <a:spcBef>
                          <a:spcPts val="1200"/>
                        </a:spcBef>
                        <a:spcAft>
                          <a:spcPts val="0"/>
                        </a:spcAft>
                      </a:pPr>
                      <a:r>
                        <a:rPr lang="en-ZA"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(239)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xmlns="" val="4144740785"/>
                  </a:ext>
                </a:extLst>
              </a:tr>
            </a:tbl>
          </a:graphicData>
        </a:graphic>
      </p:graphicFrame>
      <p:sp>
        <p:nvSpPr>
          <p:cNvPr id="4" name="Slide Number Placeholder 3">
            <a:extLst>
              <a:ext uri="{FF2B5EF4-FFF2-40B4-BE49-F238E27FC236}">
                <a16:creationId xmlns:a16="http://schemas.microsoft.com/office/drawing/2014/main" xmlns="" id="{99610304-734C-4B68-8C53-74D7733A7997}"/>
              </a:ext>
            </a:extLst>
          </p:cNvPr>
          <p:cNvSpPr>
            <a:spLocks noGrp="1"/>
          </p:cNvSpPr>
          <p:nvPr>
            <p:ph type="sldNum" sz="quarter" idx="12"/>
          </p:nvPr>
        </p:nvSpPr>
        <p:spPr/>
        <p:txBody>
          <a:bodyPr/>
          <a:lstStyle/>
          <a:p>
            <a:pPr>
              <a:defRPr/>
            </a:pPr>
            <a:fld id="{A79B0E16-3B21-4DA7-809D-032F5E4D0A06}" type="slidenum">
              <a:rPr lang="en-US" smtClean="0"/>
              <a:pPr>
                <a:defRPr/>
              </a:pPr>
              <a:t>20</a:t>
            </a:fld>
            <a:endParaRPr lang="en-US" dirty="0"/>
          </a:p>
        </p:txBody>
      </p:sp>
    </p:spTree>
    <p:extLst>
      <p:ext uri="{BB962C8B-B14F-4D97-AF65-F5344CB8AC3E}">
        <p14:creationId xmlns:p14="http://schemas.microsoft.com/office/powerpoint/2010/main" xmlns="" val="4060090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9" descr="Extra3_3-01.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5539" name="Title 1"/>
          <p:cNvSpPr txBox="1">
            <a:spLocks/>
          </p:cNvSpPr>
          <p:nvPr/>
        </p:nvSpPr>
        <p:spPr bwMode="auto">
          <a:xfrm>
            <a:off x="6772275" y="4321175"/>
            <a:ext cx="2252663" cy="54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r>
              <a:rPr lang="en-US" altLang="en-US" sz="2000" b="1" dirty="0">
                <a:solidFill>
                  <a:srgbClr val="FFAB16"/>
                </a:solidFill>
                <a:latin typeface="Arial" pitchFamily="34" charset="0"/>
                <a:cs typeface="Arial" pitchFamily="34" charset="0"/>
              </a:rPr>
              <a:t>Thank </a:t>
            </a:r>
            <a:r>
              <a:rPr lang="en-US" altLang="en-US" sz="2000" b="1" dirty="0">
                <a:solidFill>
                  <a:schemeClr val="bg1"/>
                </a:solidFill>
                <a:latin typeface="Arial" pitchFamily="34" charset="0"/>
                <a:cs typeface="Arial" pitchFamily="34" charset="0"/>
              </a:rPr>
              <a:t>You</a:t>
            </a:r>
            <a:r>
              <a:rPr lang="en-US" altLang="en-US" sz="2000" b="1" dirty="0">
                <a:solidFill>
                  <a:srgbClr val="FFAB16"/>
                </a:solidFill>
                <a:latin typeface="Arial" pitchFamily="34" charset="0"/>
                <a:cs typeface="Arial" pitchFamily="34" charset="0"/>
              </a:rPr>
              <a:t>…</a:t>
            </a:r>
          </a:p>
        </p:txBody>
      </p:sp>
      <p:sp>
        <p:nvSpPr>
          <p:cNvPr id="65540"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fld id="{34D20C3F-5868-49E4-8475-32A7B1F69933}" type="slidenum">
              <a:rPr lang="en-US" altLang="en-US" sz="1200" smtClean="0">
                <a:solidFill>
                  <a:srgbClr val="898989"/>
                </a:solidFill>
              </a:rPr>
              <a:pPr/>
              <a:t>21</a:t>
            </a:fld>
            <a:endParaRPr lang="en-US" altLang="en-US" sz="1200" dirty="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D405566C-E2BE-42A9-92F8-365270793664}"/>
              </a:ext>
            </a:extLst>
          </p:cNvPr>
          <p:cNvSpPr txBox="1">
            <a:spLocks/>
          </p:cNvSpPr>
          <p:nvPr/>
        </p:nvSpPr>
        <p:spPr bwMode="auto">
          <a:xfrm>
            <a:off x="5537200" y="6332538"/>
            <a:ext cx="3033713"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000" dirty="0">
                <a:solidFill>
                  <a:srgbClr val="FFFFFF"/>
                </a:solidFill>
                <a:latin typeface="Arial" panose="020B0604020202020204" pitchFamily="34" charset="0"/>
                <a:cs typeface="Arial" panose="020B0604020202020204" pitchFamily="34" charset="0"/>
              </a:rPr>
              <a:t>Chief Directorate Communication  |  2011.00.00</a:t>
            </a:r>
          </a:p>
        </p:txBody>
      </p:sp>
      <p:sp>
        <p:nvSpPr>
          <p:cNvPr id="14339" name="Title 1">
            <a:extLst>
              <a:ext uri="{FF2B5EF4-FFF2-40B4-BE49-F238E27FC236}">
                <a16:creationId xmlns:a16="http://schemas.microsoft.com/office/drawing/2014/main" xmlns="" id="{321DC567-067C-4BC7-8239-B201DF97CB0B}"/>
              </a:ext>
            </a:extLst>
          </p:cNvPr>
          <p:cNvSpPr>
            <a:spLocks noGrp="1"/>
          </p:cNvSpPr>
          <p:nvPr>
            <p:ph type="title"/>
          </p:nvPr>
        </p:nvSpPr>
        <p:spPr>
          <a:xfrm>
            <a:off x="855663" y="398463"/>
            <a:ext cx="7580312" cy="884237"/>
          </a:xfrm>
        </p:spPr>
        <p:txBody>
          <a:bodyPr/>
          <a:lstStyle/>
          <a:p>
            <a:pPr eaLnBrk="1" hangingPunct="1">
              <a:defRPr/>
            </a:pPr>
            <a:r>
              <a:rPr lang="en-ZA" altLang="en-US" sz="2000" b="1" dirty="0">
                <a:solidFill>
                  <a:srgbClr val="000000"/>
                </a:solidFill>
                <a:latin typeface="+mn-lt"/>
              </a:rPr>
              <a:t>LOCATING PRODUCTIVITY SA WITHIN THE LEGISLATIVE MANDATE OF THE </a:t>
            </a:r>
            <a:r>
              <a:rPr lang="en-ZA" altLang="en-US" sz="2000" b="1" dirty="0">
                <a:solidFill>
                  <a:srgbClr val="000000"/>
                </a:solidFill>
              </a:rPr>
              <a:t>DEPARTMENT OF EMPLOYMENT AND LABOUR </a:t>
            </a:r>
            <a:endParaRPr lang="en-ZA" altLang="en-US" sz="2000" b="1" dirty="0">
              <a:solidFill>
                <a:srgbClr val="000000"/>
              </a:solidFill>
              <a:latin typeface="+mn-lt"/>
            </a:endParaRPr>
          </a:p>
        </p:txBody>
      </p:sp>
      <p:sp>
        <p:nvSpPr>
          <p:cNvPr id="4" name="Content Placeholder 2">
            <a:extLst>
              <a:ext uri="{FF2B5EF4-FFF2-40B4-BE49-F238E27FC236}">
                <a16:creationId xmlns:a16="http://schemas.microsoft.com/office/drawing/2014/main" xmlns="" id="{84091ED8-690D-468A-86D3-EA621DC98388}"/>
              </a:ext>
            </a:extLst>
          </p:cNvPr>
          <p:cNvSpPr>
            <a:spLocks noGrp="1"/>
          </p:cNvSpPr>
          <p:nvPr>
            <p:ph idx="1"/>
          </p:nvPr>
        </p:nvSpPr>
        <p:spPr>
          <a:xfrm>
            <a:off x="396875" y="1346200"/>
            <a:ext cx="8610600" cy="5160963"/>
          </a:xfrm>
        </p:spPr>
        <p:txBody>
          <a:bodyPr>
            <a:normAutofit/>
          </a:bodyPr>
          <a:lstStyle/>
          <a:p>
            <a:pPr marL="0" indent="0" algn="just" eaLnBrk="1" hangingPunct="1">
              <a:buFont typeface="Arial" panose="020B0604020202020204" pitchFamily="34" charset="0"/>
              <a:buNone/>
              <a:defRPr/>
            </a:pPr>
            <a:endParaRPr lang="en-ZA" altLang="en-US" sz="1600" dirty="0"/>
          </a:p>
          <a:p>
            <a:pPr marL="0" indent="0" algn="just" eaLnBrk="1" hangingPunct="1">
              <a:buFont typeface="Arial" panose="020B0604020202020204" pitchFamily="34" charset="0"/>
              <a:buNone/>
              <a:defRPr/>
            </a:pPr>
            <a:r>
              <a:rPr lang="en-ZA" altLang="en-US" sz="1600" dirty="0"/>
              <a:t>The mandate of the Department is: To regulate the labour market through policies and programmes developed in consultation with social partners, which are aimed at:</a:t>
            </a:r>
          </a:p>
          <a:p>
            <a:pPr algn="just" eaLnBrk="1" hangingPunct="1">
              <a:defRPr/>
            </a:pPr>
            <a:endParaRPr lang="en-ZA" altLang="en-US" sz="1600" dirty="0"/>
          </a:p>
          <a:p>
            <a:pPr algn="just" eaLnBrk="1" hangingPunct="1">
              <a:defRPr/>
            </a:pPr>
            <a:r>
              <a:rPr lang="en-ZA" altLang="en-US" sz="1600" dirty="0">
                <a:solidFill>
                  <a:srgbClr val="FF0000"/>
                </a:solidFill>
              </a:rPr>
              <a:t>Improved economic efficiency and productivity.</a:t>
            </a:r>
          </a:p>
          <a:p>
            <a:pPr algn="just" eaLnBrk="1" hangingPunct="1">
              <a:defRPr/>
            </a:pPr>
            <a:r>
              <a:rPr lang="en-ZA" altLang="en-US" sz="1600" dirty="0">
                <a:solidFill>
                  <a:srgbClr val="FF0000"/>
                </a:solidFill>
              </a:rPr>
              <a:t>Creation of decent employment.</a:t>
            </a:r>
          </a:p>
          <a:p>
            <a:pPr algn="just" eaLnBrk="1" hangingPunct="1">
              <a:defRPr/>
            </a:pPr>
            <a:r>
              <a:rPr lang="en-ZA" altLang="en-US" sz="1600" dirty="0"/>
              <a:t>Promoting labour standards and fundamental rights at work.</a:t>
            </a:r>
          </a:p>
          <a:p>
            <a:pPr algn="just" eaLnBrk="1" hangingPunct="1">
              <a:defRPr/>
            </a:pPr>
            <a:r>
              <a:rPr lang="en-ZA" altLang="en-US" sz="1600" dirty="0"/>
              <a:t>Providing adequate social safety nets to protect vulnerable workers</a:t>
            </a:r>
          </a:p>
          <a:p>
            <a:pPr algn="just" eaLnBrk="1" hangingPunct="1">
              <a:defRPr/>
            </a:pPr>
            <a:r>
              <a:rPr lang="en-ZA" altLang="en-US" sz="1600" dirty="0"/>
              <a:t>Sound labour relations.</a:t>
            </a:r>
          </a:p>
          <a:p>
            <a:pPr algn="just" eaLnBrk="1" hangingPunct="1">
              <a:defRPr/>
            </a:pPr>
            <a:r>
              <a:rPr lang="en-ZA" altLang="en-US" sz="1600" dirty="0"/>
              <a:t>Eliminating inequality and discrimination in the workplace.</a:t>
            </a:r>
          </a:p>
          <a:p>
            <a:pPr algn="just" eaLnBrk="1" hangingPunct="1">
              <a:defRPr/>
            </a:pPr>
            <a:r>
              <a:rPr lang="en-ZA" altLang="en-US" sz="1600" dirty="0"/>
              <a:t>Enhancing occupational health </a:t>
            </a:r>
            <a:r>
              <a:rPr lang="en-ZA" altLang="en-US" sz="1600" dirty="0">
                <a:solidFill>
                  <a:srgbClr val="FFFFFF"/>
                </a:solidFill>
              </a:rPr>
              <a:t>and safety awareness and compliance in the workplace.</a:t>
            </a:r>
          </a:p>
          <a:p>
            <a:pPr algn="just" eaLnBrk="1" hangingPunct="1">
              <a:defRPr/>
            </a:pPr>
            <a:r>
              <a:rPr lang="en-ZA" altLang="en-US" sz="1600" dirty="0">
                <a:solidFill>
                  <a:srgbClr val="FF0000"/>
                </a:solidFill>
              </a:rPr>
              <a:t>Give value to social dialogue in the formulation of sound and responsive legislation and policies to attain labour market flexibility for competitiveness of enterprises which is balanced with the promotion of decent employment</a:t>
            </a:r>
          </a:p>
          <a:p>
            <a:pPr eaLnBrk="1" hangingPunct="1">
              <a:spcBef>
                <a:spcPct val="0"/>
              </a:spcBef>
              <a:buFont typeface="Wingdings" pitchFamily="2" charset="2"/>
              <a:buChar char="q"/>
              <a:defRPr/>
            </a:pPr>
            <a:endParaRPr lang="en-US" sz="1600" b="1" dirty="0">
              <a:ea typeface="+mn-ea"/>
              <a:cs typeface="Calibri" pitchFamily="34" charset="0"/>
            </a:endParaRPr>
          </a:p>
          <a:p>
            <a:pPr marL="0" indent="0" eaLnBrk="1" hangingPunct="1">
              <a:spcBef>
                <a:spcPct val="0"/>
              </a:spcBef>
              <a:buFont typeface="Arial" charset="0"/>
              <a:buNone/>
              <a:defRPr/>
            </a:pPr>
            <a:endParaRPr lang="en-US" sz="1600" b="1" dirty="0">
              <a:latin typeface="Maiandra GD" pitchFamily="34" charset="0"/>
              <a:ea typeface="+mn-ea"/>
              <a:cs typeface="+mn-cs"/>
            </a:endParaRPr>
          </a:p>
        </p:txBody>
      </p:sp>
      <p:sp>
        <p:nvSpPr>
          <p:cNvPr id="7173" name="Title 1">
            <a:extLst>
              <a:ext uri="{FF2B5EF4-FFF2-40B4-BE49-F238E27FC236}">
                <a16:creationId xmlns:a16="http://schemas.microsoft.com/office/drawing/2014/main" xmlns="" id="{60F3A1F9-12F6-43DA-A4B8-1A590CFCA59C}"/>
              </a:ext>
            </a:extLst>
          </p:cNvPr>
          <p:cNvSpPr txBox="1">
            <a:spLocks/>
          </p:cNvSpPr>
          <p:nvPr/>
        </p:nvSpPr>
        <p:spPr bwMode="auto">
          <a:xfrm>
            <a:off x="6030913" y="998538"/>
            <a:ext cx="30337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000" dirty="0">
              <a:solidFill>
                <a:srgbClr val="FFFFFF"/>
              </a:solidFill>
              <a:latin typeface="Arial" panose="020B0604020202020204" pitchFamily="34" charset="0"/>
              <a:cs typeface="Arial" panose="020B0604020202020204" pitchFamily="34" charset="0"/>
            </a:endParaRPr>
          </a:p>
        </p:txBody>
      </p:sp>
      <p:sp>
        <p:nvSpPr>
          <p:cNvPr id="7174" name="Slide Number Placeholder 1">
            <a:extLst>
              <a:ext uri="{FF2B5EF4-FFF2-40B4-BE49-F238E27FC236}">
                <a16:creationId xmlns:a16="http://schemas.microsoft.com/office/drawing/2014/main" xmlns="" id="{44055C09-6354-4678-A673-B5B0FD4F72EB}"/>
              </a:ext>
            </a:extLst>
          </p:cNvPr>
          <p:cNvSpPr>
            <a:spLocks noGrp="1"/>
          </p:cNvSpPr>
          <p:nvPr>
            <p:ph type="sldNum" sz="quarter" idx="12"/>
          </p:nvPr>
        </p:nvSpPr>
        <p:spPr bwMode="auto">
          <a:xfrm>
            <a:off x="6677025" y="63420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A2A6970-3506-4B14-9E42-65F4A37860BF}" type="slidenum">
              <a:rPr lang="en-US" altLang="en-US" sz="1200" smtClean="0">
                <a:solidFill>
                  <a:srgbClr val="898989"/>
                </a:solidFill>
              </a:rPr>
              <a:pPr>
                <a:spcBef>
                  <a:spcPct val="0"/>
                </a:spcBef>
                <a:buFontTx/>
                <a:buNone/>
              </a:pPr>
              <a:t>3</a:t>
            </a:fld>
            <a:endParaRPr lang="en-US" altLang="en-US" sz="1200" dirty="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E4132A89-8CB8-4064-B131-9E0746ECC9DE}"/>
              </a:ext>
            </a:extLst>
          </p:cNvPr>
          <p:cNvSpPr>
            <a:spLocks noGrp="1"/>
          </p:cNvSpPr>
          <p:nvPr>
            <p:ph type="title"/>
          </p:nvPr>
        </p:nvSpPr>
        <p:spPr/>
        <p:txBody>
          <a:bodyPr/>
          <a:lstStyle/>
          <a:p>
            <a:pPr defTabSz="685800" eaLnBrk="1" fontAlgn="auto" hangingPunct="1">
              <a:spcBef>
                <a:spcPts val="0"/>
              </a:spcBef>
              <a:spcAft>
                <a:spcPts val="0"/>
              </a:spcAft>
              <a:defRPr/>
            </a:pPr>
            <a:r>
              <a:rPr lang="en-ZA" sz="2400" b="1" dirty="0">
                <a:solidFill>
                  <a:prstClr val="black"/>
                </a:solidFill>
                <a:latin typeface="Arial Rounded MT Bold" panose="020F0704030504030204" pitchFamily="34" charset="0"/>
                <a:ea typeface="+mn-ea"/>
                <a:cs typeface="+mn-cs"/>
              </a:rPr>
              <a:t/>
            </a:r>
            <a:br>
              <a:rPr lang="en-ZA" sz="2400" b="1" dirty="0">
                <a:solidFill>
                  <a:prstClr val="black"/>
                </a:solidFill>
                <a:latin typeface="Arial Rounded MT Bold" panose="020F0704030504030204" pitchFamily="34" charset="0"/>
                <a:ea typeface="+mn-ea"/>
                <a:cs typeface="+mn-cs"/>
              </a:rPr>
            </a:br>
            <a:r>
              <a:rPr lang="en-ZA" sz="2000" b="1" dirty="0">
                <a:solidFill>
                  <a:prstClr val="black"/>
                </a:solidFill>
                <a:latin typeface="+mn-lt"/>
                <a:ea typeface="+mn-ea"/>
                <a:cs typeface="+mn-cs"/>
              </a:rPr>
              <a:t>THE MANDATE OF PRODUCTIVITY SA</a:t>
            </a:r>
            <a:br>
              <a:rPr lang="en-ZA" sz="2000" b="1" dirty="0">
                <a:solidFill>
                  <a:prstClr val="black"/>
                </a:solidFill>
                <a:latin typeface="+mn-lt"/>
                <a:ea typeface="+mn-ea"/>
                <a:cs typeface="+mn-cs"/>
              </a:rPr>
            </a:br>
            <a:endParaRPr lang="en-US" altLang="en-US" sz="2000" dirty="0">
              <a:latin typeface="+mn-lt"/>
              <a:ea typeface="ＭＳ Ｐゴシック" pitchFamily="34" charset="-128"/>
            </a:endParaRPr>
          </a:p>
        </p:txBody>
      </p:sp>
      <p:sp>
        <p:nvSpPr>
          <p:cNvPr id="21507" name="Content Placeholder 2">
            <a:extLst>
              <a:ext uri="{FF2B5EF4-FFF2-40B4-BE49-F238E27FC236}">
                <a16:creationId xmlns:a16="http://schemas.microsoft.com/office/drawing/2014/main" xmlns="" id="{55FF208B-5B9E-4C0D-B28E-BD23DD67A488}"/>
              </a:ext>
            </a:extLst>
          </p:cNvPr>
          <p:cNvSpPr>
            <a:spLocks noGrp="1"/>
          </p:cNvSpPr>
          <p:nvPr>
            <p:ph idx="1"/>
          </p:nvPr>
        </p:nvSpPr>
        <p:spPr>
          <a:xfrm>
            <a:off x="295275" y="1417638"/>
            <a:ext cx="8629650" cy="5053012"/>
          </a:xfrm>
        </p:spPr>
        <p:txBody>
          <a:bodyPr/>
          <a:lstStyle/>
          <a:p>
            <a:pPr marL="0" indent="0" algn="just">
              <a:buFont typeface="Arial" panose="020B0604020202020204" pitchFamily="34" charset="0"/>
              <a:buNone/>
              <a:defRPr/>
            </a:pPr>
            <a:r>
              <a:rPr lang="en-ZA" altLang="en-US" sz="1600" dirty="0">
                <a:ea typeface="ＭＳ Ｐゴシック" panose="020B0600070205080204" pitchFamily="34" charset="-128"/>
                <a:cs typeface="Arial" panose="020B0604020202020204" pitchFamily="34" charset="0"/>
              </a:rPr>
              <a:t>Productivity SA is established in terms of s31 of the Employment Services Act, No. 4 of 2014, </a:t>
            </a:r>
            <a:r>
              <a:rPr lang="en-ZA" sz="1600" dirty="0">
                <a:ea typeface="Calibri" panose="020F0502020204030204" pitchFamily="34" charset="0"/>
                <a:cs typeface="Times New Roman" panose="02020603050405020304" pitchFamily="18" charset="0"/>
              </a:rPr>
              <a:t>with the mandate to fulfil an economic or social responsibility of government. Its </a:t>
            </a:r>
            <a:r>
              <a:rPr lang="en-ZA" sz="1600" b="1" dirty="0">
                <a:ea typeface="Calibri" panose="020F0502020204030204" pitchFamily="34" charset="0"/>
                <a:cs typeface="Times New Roman" panose="02020603050405020304" pitchFamily="18" charset="0"/>
              </a:rPr>
              <a:t>mandate</a:t>
            </a:r>
            <a:r>
              <a:rPr lang="en-ZA" sz="1600" dirty="0">
                <a:ea typeface="Calibri" panose="020F0502020204030204" pitchFamily="34" charset="0"/>
                <a:cs typeface="Times New Roman" panose="02020603050405020304" pitchFamily="18" charset="0"/>
              </a:rPr>
              <a:t> is </a:t>
            </a:r>
            <a:r>
              <a:rPr lang="en-ZA" sz="1600" dirty="0">
                <a:ea typeface="Calibri" panose="020F0502020204030204" pitchFamily="34" charset="0"/>
              </a:rPr>
              <a:t>to </a:t>
            </a:r>
            <a:r>
              <a:rPr lang="en-ZA" sz="1600" i="1" dirty="0">
                <a:ea typeface="Calibri" panose="020F0502020204030204" pitchFamily="34" charset="0"/>
              </a:rPr>
              <a:t>promote employment growth and productivity thereby contributing to South Africa’s socio-economic development and competitiveness. </a:t>
            </a:r>
          </a:p>
          <a:p>
            <a:pPr marL="0" indent="0" algn="just">
              <a:buFont typeface="Arial" panose="020B0604020202020204" pitchFamily="34" charset="0"/>
              <a:buNone/>
              <a:defRPr/>
            </a:pPr>
            <a:endParaRPr lang="en-ZA" altLang="en-US" sz="1600" dirty="0"/>
          </a:p>
          <a:p>
            <a:pPr marL="0" indent="0" algn="just">
              <a:buFont typeface="Arial" panose="020B0604020202020204" pitchFamily="34" charset="0"/>
              <a:buNone/>
              <a:defRPr/>
            </a:pPr>
            <a:r>
              <a:rPr lang="en-ZA" altLang="en-US" sz="1600" b="1" u="sng" dirty="0">
                <a:solidFill>
                  <a:prstClr val="black"/>
                </a:solidFill>
              </a:rPr>
              <a:t>Vision</a:t>
            </a:r>
            <a:r>
              <a:rPr lang="en-ZA" altLang="en-US" sz="1600" b="1" dirty="0">
                <a:solidFill>
                  <a:prstClr val="black"/>
                </a:solidFill>
              </a:rPr>
              <a:t>:</a:t>
            </a:r>
            <a:r>
              <a:rPr lang="en-ZA" altLang="en-US" sz="1600" dirty="0">
                <a:solidFill>
                  <a:prstClr val="black"/>
                </a:solidFill>
              </a:rPr>
              <a:t> To lead and inspire a productive and competitive South Africa.</a:t>
            </a:r>
          </a:p>
          <a:p>
            <a:pPr marL="0" indent="0" algn="just">
              <a:buFont typeface="Arial" panose="020B0604020202020204" pitchFamily="34" charset="0"/>
              <a:buNone/>
              <a:defRPr/>
            </a:pPr>
            <a:endParaRPr lang="en-ZA" altLang="en-US" sz="1600" dirty="0">
              <a:solidFill>
                <a:prstClr val="black"/>
              </a:solidFill>
            </a:endParaRPr>
          </a:p>
          <a:p>
            <a:pPr marL="0" indent="0" algn="just">
              <a:buFont typeface="Arial" panose="020B0604020202020204" pitchFamily="34" charset="0"/>
              <a:buNone/>
              <a:defRPr/>
            </a:pPr>
            <a:r>
              <a:rPr lang="en-ZA" altLang="en-US" sz="1600" b="1" dirty="0"/>
              <a:t>Governance and control</a:t>
            </a:r>
            <a:r>
              <a:rPr lang="en-ZA" altLang="en-US" sz="1600" dirty="0"/>
              <a:t>: Governed by a Tripartite Board consisting of 7 Members appointed in terms of s33 of the Act - </a:t>
            </a:r>
            <a:r>
              <a:rPr lang="en-ZA" sz="1600" dirty="0">
                <a:ea typeface="Calibri" panose="020F0502020204030204" pitchFamily="34" charset="0"/>
              </a:rPr>
              <a:t>Chairperson and 6 members (4 drawn from NEDLAC - 2 representing Organised Labour and 2 Organised Business), and 2 members representing the Government. And Executive Committee comprising of 8 Members.</a:t>
            </a:r>
            <a:endParaRPr lang="en-ZA" altLang="en-US" sz="1600" dirty="0"/>
          </a:p>
          <a:p>
            <a:pPr marL="0" indent="0" algn="just">
              <a:buFont typeface="Arial" panose="020B0604020202020204" pitchFamily="34" charset="0"/>
              <a:buNone/>
              <a:defRPr/>
            </a:pPr>
            <a:endParaRPr lang="en-ZA" altLang="en-US" sz="1600" dirty="0"/>
          </a:p>
          <a:p>
            <a:pPr marL="0" indent="0" algn="just">
              <a:buFont typeface="Arial" panose="020B0604020202020204" pitchFamily="34" charset="0"/>
              <a:buNone/>
              <a:defRPr/>
            </a:pPr>
            <a:r>
              <a:rPr lang="en-ZA" sz="1600" b="1" dirty="0"/>
              <a:t>The</a:t>
            </a:r>
            <a:r>
              <a:rPr lang="en-ZA" sz="1600" dirty="0"/>
              <a:t> </a:t>
            </a:r>
            <a:r>
              <a:rPr lang="en-ZA" sz="1600" b="1" dirty="0"/>
              <a:t>footprint:</a:t>
            </a:r>
            <a:r>
              <a:rPr lang="en-ZA" sz="1600" dirty="0"/>
              <a:t> Productivity SA operations are  reorganised into three (3) Regional Offices: </a:t>
            </a:r>
          </a:p>
          <a:p>
            <a:pPr marL="0" indent="0" algn="just">
              <a:buFont typeface="Arial" panose="020B0604020202020204" pitchFamily="34" charset="0"/>
              <a:buNone/>
              <a:defRPr/>
            </a:pPr>
            <a:endParaRPr lang="en-ZA" sz="1600" dirty="0"/>
          </a:p>
          <a:p>
            <a:pPr algn="just">
              <a:defRPr/>
            </a:pPr>
            <a:r>
              <a:rPr lang="en-ZA" sz="1600" b="1" dirty="0"/>
              <a:t>Johannesburg/Midrand</a:t>
            </a:r>
            <a:r>
              <a:rPr lang="en-ZA" sz="1600" dirty="0"/>
              <a:t> which is the head office and also servicing Gauteng, North West and Limpopo;</a:t>
            </a:r>
          </a:p>
          <a:p>
            <a:pPr algn="just">
              <a:defRPr/>
            </a:pPr>
            <a:r>
              <a:rPr lang="en-ZA" sz="1600" dirty="0"/>
              <a:t> </a:t>
            </a:r>
            <a:r>
              <a:rPr lang="en-ZA" sz="1600" b="1" dirty="0"/>
              <a:t>eThekwini/Durban</a:t>
            </a:r>
            <a:r>
              <a:rPr lang="en-ZA" sz="1600" dirty="0"/>
              <a:t> servicing Kwa-Zulu Natal, the Eastern Cape and Mpumalanga; and </a:t>
            </a:r>
          </a:p>
          <a:p>
            <a:pPr algn="just">
              <a:defRPr/>
            </a:pPr>
            <a:r>
              <a:rPr lang="en-ZA" sz="1600" b="1" dirty="0"/>
              <a:t>Cape Town</a:t>
            </a:r>
            <a:r>
              <a:rPr lang="en-ZA" sz="1600" dirty="0"/>
              <a:t> servicing the Western Cape, Northern Cape and Free State. </a:t>
            </a:r>
          </a:p>
          <a:p>
            <a:pPr marL="0" indent="0" algn="just">
              <a:buFont typeface="Arial" panose="020B0604020202020204" pitchFamily="34" charset="0"/>
              <a:buNone/>
              <a:defRPr/>
            </a:pPr>
            <a:endParaRPr lang="en-ZA" altLang="en-US" sz="1800" dirty="0">
              <a:ea typeface="ＭＳ Ｐゴシック" panose="020B0600070205080204" pitchFamily="34" charset="-128"/>
              <a:cs typeface="Arial" panose="020B0604020202020204" pitchFamily="34" charset="0"/>
            </a:endParaRPr>
          </a:p>
          <a:p>
            <a:pPr marL="0" indent="0" algn="just">
              <a:buFont typeface="Arial" panose="020B0604020202020204" pitchFamily="34" charset="0"/>
              <a:buNone/>
              <a:defRPr/>
            </a:pPr>
            <a:endParaRPr lang="en-US" altLang="en-US" sz="1800" dirty="0">
              <a:ea typeface="ＭＳ Ｐゴシック" panose="020B0600070205080204" pitchFamily="34" charset="-128"/>
            </a:endParaRPr>
          </a:p>
          <a:p>
            <a:pPr marL="0" indent="0" algn="just">
              <a:buFont typeface="Arial" panose="020B0604020202020204" pitchFamily="34" charset="0"/>
              <a:buNone/>
              <a:defRPr/>
            </a:pPr>
            <a:endParaRPr lang="en-US" altLang="en-US" sz="1800" dirty="0">
              <a:ea typeface="ＭＳ Ｐゴシック" panose="020B0600070205080204" pitchFamily="34" charset="-128"/>
            </a:endParaRPr>
          </a:p>
        </p:txBody>
      </p:sp>
      <p:sp>
        <p:nvSpPr>
          <p:cNvPr id="9220" name="Slide Number Placeholder 1">
            <a:extLst>
              <a:ext uri="{FF2B5EF4-FFF2-40B4-BE49-F238E27FC236}">
                <a16:creationId xmlns:a16="http://schemas.microsoft.com/office/drawing/2014/main" xmlns="" id="{EC81D8F7-E922-4CAB-92D6-77225342F127}"/>
              </a:ext>
            </a:extLst>
          </p:cNvPr>
          <p:cNvSpPr>
            <a:spLocks noGrp="1"/>
          </p:cNvSpPr>
          <p:nvPr>
            <p:ph type="sldNum" sz="quarter" idx="12"/>
          </p:nvPr>
        </p:nvSpPr>
        <p:spPr bwMode="auto">
          <a:xfrm>
            <a:off x="6791325" y="6470650"/>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9D56712-801D-41FE-9094-9A5E20CD5B39}" type="slidenum">
              <a:rPr lang="en-US" altLang="en-US" sz="1200" smtClean="0">
                <a:solidFill>
                  <a:srgbClr val="898989"/>
                </a:solidFill>
              </a:rPr>
              <a:pPr>
                <a:spcBef>
                  <a:spcPct val="0"/>
                </a:spcBef>
                <a:buFontTx/>
                <a:buNone/>
              </a:pPr>
              <a:t>4</a:t>
            </a:fld>
            <a:endParaRPr lang="en-US" altLang="en-US" sz="1200" dirty="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52815001-EBAC-41FE-A433-9D19BA1DF3C3}"/>
              </a:ext>
            </a:extLst>
          </p:cNvPr>
          <p:cNvSpPr>
            <a:spLocks noGrp="1"/>
          </p:cNvSpPr>
          <p:nvPr>
            <p:ph type="title"/>
          </p:nvPr>
        </p:nvSpPr>
        <p:spPr/>
        <p:txBody>
          <a:bodyPr/>
          <a:lstStyle/>
          <a:p>
            <a:r>
              <a:rPr lang="en-GB" altLang="en-US" sz="2000" b="1" dirty="0">
                <a:ea typeface="ＭＳ Ｐゴシック" panose="020B0600070205080204" pitchFamily="34" charset="-128"/>
              </a:rPr>
              <a:t>THE PRODUCTIVITY VALUE PROPOSITION</a:t>
            </a:r>
            <a:endParaRPr lang="en-ZA" altLang="en-US" sz="2000" b="1" dirty="0">
              <a:ea typeface="ＭＳ Ｐゴシック" panose="020B0600070205080204" pitchFamily="34" charset="-128"/>
            </a:endParaRPr>
          </a:p>
        </p:txBody>
      </p:sp>
      <p:sp>
        <p:nvSpPr>
          <p:cNvPr id="10243" name="Content Placeholder 2">
            <a:extLst>
              <a:ext uri="{FF2B5EF4-FFF2-40B4-BE49-F238E27FC236}">
                <a16:creationId xmlns:a16="http://schemas.microsoft.com/office/drawing/2014/main" xmlns="" id="{E0ACF97B-7E3A-4228-9182-F073B4C6684D}"/>
              </a:ext>
            </a:extLst>
          </p:cNvPr>
          <p:cNvSpPr>
            <a:spLocks noGrp="1"/>
          </p:cNvSpPr>
          <p:nvPr>
            <p:ph idx="1"/>
          </p:nvPr>
        </p:nvSpPr>
        <p:spPr>
          <a:xfrm>
            <a:off x="274638" y="1417638"/>
            <a:ext cx="8412162" cy="4708525"/>
          </a:xfrm>
        </p:spPr>
        <p:txBody>
          <a:bodyPr/>
          <a:lstStyle/>
          <a:p>
            <a:pPr algn="just"/>
            <a:r>
              <a:rPr lang="en-GB" altLang="en-US" sz="1600" dirty="0">
                <a:ea typeface="ＭＳ Ｐゴシック" panose="020B0600070205080204" pitchFamily="34" charset="-128"/>
              </a:rPr>
              <a:t>Productivity entails the </a:t>
            </a:r>
            <a:r>
              <a:rPr lang="en-GB" altLang="en-US" sz="1600" dirty="0">
                <a:solidFill>
                  <a:srgbClr val="FF0000"/>
                </a:solidFill>
                <a:ea typeface="ＭＳ Ｐゴシック" panose="020B0600070205080204" pitchFamily="34" charset="-128"/>
              </a:rPr>
              <a:t>optimal conversion of resources (inputs) to create and deliver value / outputs </a:t>
            </a:r>
            <a:r>
              <a:rPr lang="en-GB" altLang="en-US" sz="1600" dirty="0">
                <a:ea typeface="ＭＳ Ｐゴシック" panose="020B0600070205080204" pitchFamily="34" charset="-128"/>
              </a:rPr>
              <a:t>(products and services) </a:t>
            </a:r>
            <a:r>
              <a:rPr lang="en-GB" altLang="en-US" sz="1600" dirty="0">
                <a:solidFill>
                  <a:srgbClr val="FF0000"/>
                </a:solidFill>
                <a:ea typeface="ＭＳ Ｐゴシック" panose="020B0600070205080204" pitchFamily="34" charset="-128"/>
              </a:rPr>
              <a:t>efficiently and effectively </a:t>
            </a:r>
            <a:r>
              <a:rPr lang="en-GB" altLang="en-US" sz="1600" dirty="0">
                <a:ea typeface="ＭＳ Ｐゴシック" panose="020B0600070205080204" pitchFamily="34" charset="-128"/>
              </a:rPr>
              <a:t>for the benefit of business, society, the economy and the environment. </a:t>
            </a:r>
          </a:p>
          <a:p>
            <a:pPr algn="just"/>
            <a:endParaRPr lang="en-GB" altLang="en-US" sz="900" dirty="0">
              <a:ea typeface="ＭＳ Ｐゴシック" panose="020B0600070205080204" pitchFamily="34" charset="-128"/>
            </a:endParaRPr>
          </a:p>
          <a:p>
            <a:pPr algn="just"/>
            <a:r>
              <a:rPr lang="en-GB" altLang="en-US" sz="1600" dirty="0">
                <a:ea typeface="ＭＳ Ｐゴシック" panose="020B0600070205080204" pitchFamily="34" charset="-128"/>
              </a:rPr>
              <a:t>Productivity is a mindset that embraces the </a:t>
            </a:r>
            <a:r>
              <a:rPr lang="en-GB" altLang="en-US" sz="1600" dirty="0">
                <a:solidFill>
                  <a:srgbClr val="FF0000"/>
                </a:solidFill>
                <a:ea typeface="ＭＳ Ｐゴシック" panose="020B0600070205080204" pitchFamily="34" charset="-128"/>
              </a:rPr>
              <a:t>value of “doing what I do today better than I did yesterday, and even better tomorrow”. </a:t>
            </a:r>
            <a:r>
              <a:rPr lang="en-GB" altLang="en-US" sz="1600" dirty="0">
                <a:ea typeface="ＭＳ Ｐゴシック" panose="020B0600070205080204" pitchFamily="34" charset="-128"/>
              </a:rPr>
              <a:t>A mind-set that continuously aspires to better ways of accomplishing tasks and conducting business.. </a:t>
            </a:r>
          </a:p>
          <a:p>
            <a:pPr algn="just"/>
            <a:endParaRPr lang="en-GB" altLang="en-US" sz="900" dirty="0">
              <a:ea typeface="ＭＳ Ｐゴシック" panose="020B0600070205080204" pitchFamily="34" charset="-128"/>
            </a:endParaRPr>
          </a:p>
          <a:p>
            <a:pPr algn="just"/>
            <a:r>
              <a:rPr lang="en-GB" altLang="en-US" sz="1600" dirty="0">
                <a:ea typeface="ＭＳ Ｐゴシック" panose="020B0600070205080204" pitchFamily="34" charset="-128"/>
              </a:rPr>
              <a:t>It is widely accepted that continuous productivity growth in entities is a significant determinant </a:t>
            </a:r>
            <a:r>
              <a:rPr lang="en-GB" altLang="en-US" sz="1600" dirty="0">
                <a:solidFill>
                  <a:srgbClr val="FF0000"/>
                </a:solidFill>
                <a:ea typeface="ＭＳ Ｐゴシック" panose="020B0600070205080204" pitchFamily="34" charset="-128"/>
              </a:rPr>
              <a:t>of sustained output growth </a:t>
            </a:r>
            <a:r>
              <a:rPr lang="en-GB" altLang="en-US" sz="1600" dirty="0">
                <a:ea typeface="ＭＳ Ｐゴシック" panose="020B0600070205080204" pitchFamily="34" charset="-128"/>
              </a:rPr>
              <a:t>and as a consequence can lead to </a:t>
            </a:r>
            <a:r>
              <a:rPr lang="en-GB" altLang="en-US" sz="1600" dirty="0">
                <a:solidFill>
                  <a:srgbClr val="FF0000"/>
                </a:solidFill>
                <a:ea typeface="ＭＳ Ｐゴシック" panose="020B0600070205080204" pitchFamily="34" charset="-128"/>
              </a:rPr>
              <a:t>employment creation, higher labour compensation, improvements in living standards and alleviation of poverty and inequality. </a:t>
            </a:r>
          </a:p>
          <a:p>
            <a:pPr algn="just"/>
            <a:endParaRPr lang="en-GB" altLang="en-US" sz="900" dirty="0">
              <a:ea typeface="ＭＳ Ｐゴシック" panose="020B0600070205080204" pitchFamily="34" charset="-128"/>
            </a:endParaRPr>
          </a:p>
          <a:p>
            <a:pPr algn="just"/>
            <a:r>
              <a:rPr lang="en-GB" altLang="en-US" sz="1600" dirty="0">
                <a:ea typeface="ＭＳ Ｐゴシック" panose="020B0600070205080204" pitchFamily="34" charset="-128"/>
              </a:rPr>
              <a:t>A more competitive economy is one that is likely to grow faster over time, therefore, an </a:t>
            </a:r>
            <a:r>
              <a:rPr lang="en-GB" altLang="en-US" sz="1600" dirty="0">
                <a:solidFill>
                  <a:srgbClr val="FF0000"/>
                </a:solidFill>
                <a:ea typeface="ＭＳ Ｐゴシック" panose="020B0600070205080204" pitchFamily="34" charset="-128"/>
              </a:rPr>
              <a:t>economy’s level of productivity </a:t>
            </a:r>
            <a:r>
              <a:rPr lang="en-GB" altLang="en-US" sz="1600" dirty="0">
                <a:ea typeface="ＭＳ Ｐゴシック" panose="020B0600070205080204" pitchFamily="34" charset="-128"/>
              </a:rPr>
              <a:t>sets the level of </a:t>
            </a:r>
            <a:r>
              <a:rPr lang="en-GB" altLang="en-US" sz="1600" dirty="0">
                <a:solidFill>
                  <a:srgbClr val="FF0000"/>
                </a:solidFill>
                <a:ea typeface="ＭＳ Ｐゴシック" panose="020B0600070205080204" pitchFamily="34" charset="-128"/>
              </a:rPr>
              <a:t>potential prosperity </a:t>
            </a:r>
            <a:r>
              <a:rPr lang="en-GB" altLang="en-US" sz="1600" dirty="0">
                <a:ea typeface="ＭＳ Ｐゴシック" panose="020B0600070205080204" pitchFamily="34" charset="-128"/>
              </a:rPr>
              <a:t>for that economy. </a:t>
            </a:r>
          </a:p>
          <a:p>
            <a:pPr algn="just"/>
            <a:endParaRPr lang="en-GB" altLang="en-US" sz="900" dirty="0">
              <a:ea typeface="ＭＳ Ｐゴシック" panose="020B0600070205080204" pitchFamily="34" charset="-128"/>
            </a:endParaRPr>
          </a:p>
          <a:p>
            <a:pPr algn="just"/>
            <a:r>
              <a:rPr lang="en-GB" altLang="en-US" sz="1600" dirty="0">
                <a:ea typeface="ＭＳ Ｐゴシック" panose="020B0600070205080204" pitchFamily="34" charset="-128"/>
              </a:rPr>
              <a:t>At the heart of productivity is the individual, therefore, an organisation can only become more productive through continuous upgrading of knowledge, skills, discipline, effort and collaboration. </a:t>
            </a:r>
          </a:p>
          <a:p>
            <a:pPr algn="just"/>
            <a:endParaRPr lang="en-GB" altLang="en-US" sz="1400" dirty="0">
              <a:ea typeface="ＭＳ Ｐゴシック" panose="020B0600070205080204" pitchFamily="34" charset="-128"/>
            </a:endParaRPr>
          </a:p>
          <a:p>
            <a:endParaRPr lang="en-ZA" altLang="en-US" sz="1400" dirty="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xmlns="" id="{929ADA14-74BF-41A3-9845-583B0474542A}"/>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BDAB6292-C6EB-4474-9EBB-F807BA7B32E1}" type="slidenum">
              <a:rPr lang="en-US" altLang="en-US" sz="1200" smtClean="0">
                <a:solidFill>
                  <a:srgbClr val="898989"/>
                </a:solidFill>
              </a:rPr>
              <a:pPr>
                <a:spcBef>
                  <a:spcPct val="0"/>
                </a:spcBef>
                <a:buFontTx/>
                <a:buNone/>
              </a:pPr>
              <a:t>5</a:t>
            </a:fld>
            <a:endParaRPr lang="en-US" altLang="en-US" sz="1200" dirty="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20875"/>
            <a:ext cx="7543800" cy="1200150"/>
          </a:xfrm>
          <a:prstGeom prst="rect">
            <a:avLst/>
          </a:prstGeom>
          <a:solidFill>
            <a:schemeClr val="accent6">
              <a:lumMod val="40000"/>
              <a:lumOff val="60000"/>
            </a:schemeClr>
          </a:solidFill>
          <a:ln>
            <a:solidFill>
              <a:schemeClr val="tx1"/>
            </a:solidFill>
          </a:ln>
        </p:spPr>
        <p:txBody>
          <a:bodyPr>
            <a:spAutoFit/>
          </a:bodyPr>
          <a:lstStyle/>
          <a:p>
            <a:pPr>
              <a:defRPr/>
            </a:pPr>
            <a:endParaRPr lang="en-ZA" dirty="0">
              <a:latin typeface="Arial" charset="0"/>
              <a:ea typeface="ＭＳ Ｐゴシック" pitchFamily="80" charset="-128"/>
            </a:endParaRPr>
          </a:p>
          <a:p>
            <a:pPr>
              <a:defRPr/>
            </a:pPr>
            <a:endParaRPr lang="en-ZA" dirty="0">
              <a:latin typeface="Arial" charset="0"/>
              <a:ea typeface="ＭＳ Ｐゴシック" pitchFamily="80" charset="-128"/>
            </a:endParaRPr>
          </a:p>
          <a:p>
            <a:pPr>
              <a:defRPr/>
            </a:pPr>
            <a:endParaRPr lang="en-ZA" dirty="0">
              <a:latin typeface="Arial" charset="0"/>
              <a:ea typeface="ＭＳ Ｐゴシック" pitchFamily="80" charset="-128"/>
            </a:endParaRPr>
          </a:p>
          <a:p>
            <a:pPr>
              <a:defRPr/>
            </a:pPr>
            <a:endParaRPr lang="en-ZA" dirty="0">
              <a:latin typeface="Arial" charset="0"/>
              <a:ea typeface="ＭＳ Ｐゴシック" pitchFamily="80" charset="-128"/>
            </a:endParaRPr>
          </a:p>
        </p:txBody>
      </p:sp>
      <p:sp>
        <p:nvSpPr>
          <p:cNvPr id="3" name="TextBox 2"/>
          <p:cNvSpPr txBox="1"/>
          <p:nvPr/>
        </p:nvSpPr>
        <p:spPr>
          <a:xfrm>
            <a:off x="914400" y="3687763"/>
            <a:ext cx="7543800" cy="1200150"/>
          </a:xfrm>
          <a:prstGeom prst="rect">
            <a:avLst/>
          </a:prstGeom>
          <a:solidFill>
            <a:schemeClr val="accent6">
              <a:lumMod val="40000"/>
              <a:lumOff val="60000"/>
            </a:schemeClr>
          </a:solidFill>
          <a:ln>
            <a:solidFill>
              <a:schemeClr val="tx1"/>
            </a:solidFill>
          </a:ln>
        </p:spPr>
        <p:txBody>
          <a:bodyPr>
            <a:spAutoFit/>
          </a:bodyPr>
          <a:lstStyle/>
          <a:p>
            <a:pPr>
              <a:defRPr/>
            </a:pPr>
            <a:endParaRPr lang="en-ZA" dirty="0">
              <a:latin typeface="Arial" charset="0"/>
              <a:ea typeface="ＭＳ Ｐゴシック" pitchFamily="80" charset="-128"/>
            </a:endParaRPr>
          </a:p>
          <a:p>
            <a:pPr>
              <a:defRPr/>
            </a:pPr>
            <a:endParaRPr lang="en-ZA" dirty="0">
              <a:latin typeface="Arial" charset="0"/>
              <a:ea typeface="ＭＳ Ｐゴシック" pitchFamily="80" charset="-128"/>
            </a:endParaRPr>
          </a:p>
          <a:p>
            <a:pPr>
              <a:defRPr/>
            </a:pPr>
            <a:endParaRPr lang="en-ZA" dirty="0">
              <a:latin typeface="Arial" charset="0"/>
              <a:ea typeface="ＭＳ Ｐゴシック" pitchFamily="80" charset="-128"/>
            </a:endParaRPr>
          </a:p>
          <a:p>
            <a:pPr>
              <a:defRPr/>
            </a:pPr>
            <a:endParaRPr lang="en-ZA" dirty="0">
              <a:latin typeface="Arial" charset="0"/>
              <a:ea typeface="ＭＳ Ｐゴシック" pitchFamily="80" charset="-128"/>
            </a:endParaRPr>
          </a:p>
        </p:txBody>
      </p:sp>
      <p:sp>
        <p:nvSpPr>
          <p:cNvPr id="4" name="Oval 3"/>
          <p:cNvSpPr/>
          <p:nvPr/>
        </p:nvSpPr>
        <p:spPr>
          <a:xfrm>
            <a:off x="1104900" y="2124075"/>
            <a:ext cx="838200" cy="792163"/>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ZA" dirty="0"/>
          </a:p>
        </p:txBody>
      </p:sp>
      <p:sp>
        <p:nvSpPr>
          <p:cNvPr id="5" name="Oval 4"/>
          <p:cNvSpPr/>
          <p:nvPr/>
        </p:nvSpPr>
        <p:spPr>
          <a:xfrm>
            <a:off x="1104900" y="3892550"/>
            <a:ext cx="838200" cy="792163"/>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ZA" dirty="0"/>
          </a:p>
        </p:txBody>
      </p:sp>
      <p:sp>
        <p:nvSpPr>
          <p:cNvPr id="20486" name="TextBox 5"/>
          <p:cNvSpPr txBox="1">
            <a:spLocks noChangeArrowheads="1"/>
          </p:cNvSpPr>
          <p:nvPr/>
        </p:nvSpPr>
        <p:spPr bwMode="auto">
          <a:xfrm>
            <a:off x="2057400" y="1935163"/>
            <a:ext cx="6202363" cy="1262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r>
              <a:rPr lang="en-US" altLang="en-US" sz="1800" b="1" u="sng" dirty="0">
                <a:solidFill>
                  <a:srgbClr val="000000"/>
                </a:solidFill>
                <a:cs typeface="Times New Roman" pitchFamily="18" charset="0"/>
              </a:rPr>
              <a:t>Implication</a:t>
            </a:r>
            <a:r>
              <a:rPr lang="en-US" altLang="en-US" sz="1800" b="1" dirty="0">
                <a:solidFill>
                  <a:srgbClr val="000000"/>
                </a:solidFill>
                <a:cs typeface="Times New Roman" pitchFamily="18" charset="0"/>
              </a:rPr>
              <a:t>:  </a:t>
            </a:r>
            <a:r>
              <a:rPr lang="en-US" altLang="en-US" sz="1800" b="1" dirty="0">
                <a:solidFill>
                  <a:srgbClr val="00B050"/>
                </a:solidFill>
                <a:cs typeface="Times New Roman" pitchFamily="18" charset="0"/>
              </a:rPr>
              <a:t>ACHIEVED </a:t>
            </a:r>
          </a:p>
          <a:p>
            <a:r>
              <a:rPr lang="en-ZA" altLang="en-US" sz="2000" b="1" dirty="0">
                <a:solidFill>
                  <a:srgbClr val="000000"/>
                </a:solidFill>
                <a:cs typeface="Times New Roman" pitchFamily="18" charset="0"/>
              </a:rPr>
              <a:t>Performance Indicator is on track  or reflects complete implementation. Target achieved</a:t>
            </a:r>
          </a:p>
          <a:p>
            <a:r>
              <a:rPr lang="en-US" altLang="en-US" sz="1800" b="1" dirty="0">
                <a:solidFill>
                  <a:srgbClr val="000000"/>
                </a:solidFill>
                <a:cs typeface="Times New Roman" pitchFamily="18" charset="0"/>
              </a:rPr>
              <a:t> </a:t>
            </a:r>
            <a:r>
              <a:rPr lang="en-US" altLang="en-US" sz="1800" b="1" u="sng" dirty="0">
                <a:solidFill>
                  <a:srgbClr val="00B050"/>
                </a:solidFill>
                <a:cs typeface="Times New Roman" pitchFamily="18" charset="0"/>
              </a:rPr>
              <a:t>100% +  Complete</a:t>
            </a:r>
            <a:endParaRPr lang="en-ZA" altLang="en-US" sz="1800" dirty="0">
              <a:latin typeface="Times New Roman" pitchFamily="18" charset="0"/>
              <a:cs typeface="Times New Roman" pitchFamily="18" charset="0"/>
            </a:endParaRPr>
          </a:p>
        </p:txBody>
      </p:sp>
      <p:sp>
        <p:nvSpPr>
          <p:cNvPr id="20487" name="TextBox 6"/>
          <p:cNvSpPr txBox="1">
            <a:spLocks noChangeArrowheads="1"/>
          </p:cNvSpPr>
          <p:nvPr/>
        </p:nvSpPr>
        <p:spPr bwMode="auto">
          <a:xfrm>
            <a:off x="1997075" y="3687763"/>
            <a:ext cx="6384925" cy="1262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r>
              <a:rPr lang="en-US" altLang="en-US" sz="1800" b="1" u="sng" dirty="0">
                <a:solidFill>
                  <a:srgbClr val="000000"/>
                </a:solidFill>
                <a:cs typeface="Times New Roman" pitchFamily="18" charset="0"/>
              </a:rPr>
              <a:t>Implication</a:t>
            </a:r>
            <a:r>
              <a:rPr lang="en-US" altLang="en-US" sz="1800" b="1" dirty="0">
                <a:solidFill>
                  <a:srgbClr val="000000"/>
                </a:solidFill>
                <a:cs typeface="Times New Roman" pitchFamily="18" charset="0"/>
              </a:rPr>
              <a:t>:     </a:t>
            </a:r>
            <a:r>
              <a:rPr lang="en-US" altLang="en-US" sz="1800" b="1" dirty="0">
                <a:solidFill>
                  <a:srgbClr val="FF0000"/>
                </a:solidFill>
                <a:cs typeface="Times New Roman" pitchFamily="18" charset="0"/>
              </a:rPr>
              <a:t>NOT ACHIEVED </a:t>
            </a:r>
          </a:p>
          <a:p>
            <a:r>
              <a:rPr lang="en-ZA" altLang="en-US" sz="2000" b="1" dirty="0">
                <a:solidFill>
                  <a:srgbClr val="000000"/>
                </a:solidFill>
                <a:cs typeface="Times New Roman" pitchFamily="18" charset="0"/>
              </a:rPr>
              <a:t>Performance Indicator behind schedule. Target not achieved</a:t>
            </a:r>
          </a:p>
          <a:p>
            <a:r>
              <a:rPr lang="en-US" altLang="en-US" sz="1800" b="1" dirty="0">
                <a:solidFill>
                  <a:srgbClr val="000000"/>
                </a:solidFill>
                <a:cs typeface="Times New Roman" pitchFamily="18" charset="0"/>
              </a:rPr>
              <a:t> </a:t>
            </a:r>
            <a:r>
              <a:rPr lang="en-US" altLang="en-US" sz="1800" b="1" u="sng" dirty="0">
                <a:solidFill>
                  <a:srgbClr val="FF0000"/>
                </a:solidFill>
                <a:cs typeface="Times New Roman" pitchFamily="18" charset="0"/>
              </a:rPr>
              <a:t>0% - 99% Complete</a:t>
            </a:r>
            <a:endParaRPr lang="en-ZA" altLang="en-US" sz="1800" dirty="0">
              <a:latin typeface="Arial" pitchFamily="34" charset="0"/>
              <a:cs typeface="Times New Roman" pitchFamily="18" charset="0"/>
            </a:endParaRPr>
          </a:p>
        </p:txBody>
      </p:sp>
      <p:sp>
        <p:nvSpPr>
          <p:cNvPr id="20488" name="Title 1"/>
          <p:cNvSpPr txBox="1">
            <a:spLocks/>
          </p:cNvSpPr>
          <p:nvPr/>
        </p:nvSpPr>
        <p:spPr bwMode="auto">
          <a:xfrm>
            <a:off x="457200" y="447675"/>
            <a:ext cx="8229600" cy="882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0" hangingPunct="0"/>
            <a:r>
              <a:rPr lang="en-US" altLang="en-US" sz="2400" b="1" dirty="0"/>
              <a:t>LEGEND</a:t>
            </a:r>
          </a:p>
        </p:txBody>
      </p:sp>
      <p:sp>
        <p:nvSpPr>
          <p:cNvPr id="20489" name="Slide Number Placeholder 5"/>
          <p:cNvSpPr>
            <a:spLocks noGrp="1"/>
          </p:cNvSpPr>
          <p:nvPr>
            <p:ph type="sldNum" sz="quarter" idx="12"/>
          </p:nvPr>
        </p:nvSpPr>
        <p:spPr bwMode="auto">
          <a:xfrm>
            <a:off x="6727825" y="639921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fld id="{05A1E5BE-B0D0-4DBE-87AC-F9180240E92E}" type="slidenum">
              <a:rPr lang="en-US" altLang="en-US" sz="1200" smtClean="0">
                <a:solidFill>
                  <a:srgbClr val="898989"/>
                </a:solidFill>
              </a:rPr>
              <a:pPr/>
              <a:t>6</a:t>
            </a:fld>
            <a:endParaRPr lang="en-US" altLang="en-US" sz="1200" dirty="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2400" b="1" dirty="0">
                <a:ea typeface="ＭＳ Ｐゴシック" pitchFamily="34" charset="-128"/>
              </a:rPr>
              <a:t>QUARTER 3 OVERALL PERFORMANCE</a:t>
            </a:r>
          </a:p>
        </p:txBody>
      </p:sp>
      <p:sp>
        <p:nvSpPr>
          <p:cNvPr id="3" name="Content Placeholder 2"/>
          <p:cNvSpPr>
            <a:spLocks noGrp="1"/>
          </p:cNvSpPr>
          <p:nvPr>
            <p:ph idx="1"/>
          </p:nvPr>
        </p:nvSpPr>
        <p:spPr/>
        <p:txBody>
          <a:bodyPr/>
          <a:lstStyle/>
          <a:p>
            <a:pPr>
              <a:buFont typeface="Arial" charset="0"/>
              <a:buChar char="•"/>
              <a:defRPr/>
            </a:pPr>
            <a:endParaRPr lang="en-US" sz="2400" b="1" dirty="0">
              <a:solidFill>
                <a:prstClr val="black"/>
              </a:solidFill>
              <a:ea typeface="ＭＳ Ｐゴシック" pitchFamily="-80" charset="-128"/>
              <a:cs typeface="+mj-cs"/>
            </a:endParaRPr>
          </a:p>
          <a:p>
            <a:pPr>
              <a:buFont typeface="Arial" charset="0"/>
              <a:buChar char="•"/>
              <a:defRPr/>
            </a:pPr>
            <a:endParaRPr lang="en-US" sz="2400" b="1" dirty="0">
              <a:solidFill>
                <a:prstClr val="black"/>
              </a:solidFill>
              <a:ea typeface="ＭＳ Ｐゴシック" pitchFamily="-80" charset="-128"/>
              <a:cs typeface="+mj-cs"/>
            </a:endParaRPr>
          </a:p>
          <a:p>
            <a:pPr marL="0" indent="0" algn="ctr">
              <a:buNone/>
              <a:defRPr/>
            </a:pPr>
            <a:r>
              <a:rPr lang="en-US" sz="2400" b="1" dirty="0">
                <a:solidFill>
                  <a:prstClr val="black"/>
                </a:solidFill>
                <a:ea typeface="ＭＳ Ｐゴシック" pitchFamily="-80" charset="-128"/>
                <a:cs typeface="+mj-cs"/>
              </a:rPr>
              <a:t>OVERALL ACHIEVEMENTS PER STRATEGIC OBJECTIVE AND PER PROGRAMME DURING </a:t>
            </a:r>
            <a:r>
              <a:rPr lang="en-US" sz="2400" b="1" u="sng" dirty="0">
                <a:solidFill>
                  <a:srgbClr val="FF0000"/>
                </a:solidFill>
                <a:ea typeface="ＭＳ Ｐゴシック" pitchFamily="-80" charset="-128"/>
                <a:cs typeface="+mj-cs"/>
              </a:rPr>
              <a:t>QUARTER 3 </a:t>
            </a:r>
          </a:p>
          <a:p>
            <a:pPr marL="0" indent="0" algn="ctr">
              <a:buNone/>
              <a:defRPr/>
            </a:pPr>
            <a:r>
              <a:rPr lang="en-US" sz="2400" b="1" dirty="0">
                <a:solidFill>
                  <a:prstClr val="black"/>
                </a:solidFill>
                <a:ea typeface="ＭＳ Ｐゴシック" pitchFamily="-80" charset="-128"/>
                <a:cs typeface="+mj-cs"/>
              </a:rPr>
              <a:t>OCTOBER TO DECEMBER 2018-19</a:t>
            </a:r>
            <a:br>
              <a:rPr lang="en-US" sz="2400" b="1" dirty="0">
                <a:solidFill>
                  <a:prstClr val="black"/>
                </a:solidFill>
                <a:ea typeface="ＭＳ Ｐゴシック" pitchFamily="-80" charset="-128"/>
                <a:cs typeface="+mj-cs"/>
              </a:rPr>
            </a:br>
            <a:r>
              <a:rPr lang="en-US" sz="2400" b="1" dirty="0">
                <a:solidFill>
                  <a:prstClr val="black"/>
                </a:solidFill>
                <a:ea typeface="ＭＳ Ｐゴシック" pitchFamily="-80" charset="-128"/>
                <a:cs typeface="+mj-cs"/>
              </a:rPr>
              <a:t/>
            </a:r>
            <a:br>
              <a:rPr lang="en-US" sz="2400" b="1" dirty="0">
                <a:solidFill>
                  <a:prstClr val="black"/>
                </a:solidFill>
                <a:ea typeface="ＭＳ Ｐゴシック" pitchFamily="-80" charset="-128"/>
                <a:cs typeface="+mj-cs"/>
              </a:rPr>
            </a:br>
            <a:endParaRPr lang="en-US" sz="2400" b="1" dirty="0">
              <a:solidFill>
                <a:prstClr val="black"/>
              </a:solidFill>
              <a:ea typeface="ＭＳ Ｐゴシック" pitchFamily="-80" charset="-128"/>
              <a:cs typeface="+mj-cs"/>
            </a:endParaRPr>
          </a:p>
          <a:p>
            <a:pPr marL="0" indent="0">
              <a:buFont typeface="Arial" charset="0"/>
              <a:buNone/>
              <a:defRPr/>
            </a:pPr>
            <a:endParaRPr lang="en-US" sz="2400" b="1" dirty="0">
              <a:solidFill>
                <a:prstClr val="black"/>
              </a:solidFill>
              <a:ea typeface="ＭＳ Ｐゴシック" pitchFamily="-80" charset="-128"/>
              <a:cs typeface="+mj-cs"/>
            </a:endParaRPr>
          </a:p>
        </p:txBody>
      </p:sp>
      <p:sp>
        <p:nvSpPr>
          <p:cNvPr id="27652" name="Slide Number Placeholder 1"/>
          <p:cNvSpPr>
            <a:spLocks noGrp="1"/>
          </p:cNvSpPr>
          <p:nvPr>
            <p:ph type="sldNum" sz="quarter" idx="12"/>
          </p:nvPr>
        </p:nvSpPr>
        <p:spPr bwMode="auto">
          <a:xfrm>
            <a:off x="6705600" y="639921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fld id="{DFE62AF5-5E40-40C7-9DE2-F9B43721FE9F}" type="slidenum">
              <a:rPr lang="en-US" altLang="en-US" sz="1200" smtClean="0">
                <a:solidFill>
                  <a:srgbClr val="898989"/>
                </a:solidFill>
              </a:rPr>
              <a:pPr/>
              <a:t>7</a:t>
            </a:fld>
            <a:endParaRPr lang="en-US" altLang="en-US" sz="1200" dirty="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8"/>
            <a:ext cx="8229600" cy="1058862"/>
          </a:xfrm>
        </p:spPr>
        <p:txBody>
          <a:bodyPr/>
          <a:lstStyle/>
          <a:p>
            <a:pPr>
              <a:defRPr/>
            </a:pPr>
            <a:r>
              <a:rPr lang="en-US" sz="2000" b="1" dirty="0">
                <a:solidFill>
                  <a:prstClr val="black"/>
                </a:solidFill>
                <a:ea typeface="ＭＳ Ｐゴシック" pitchFamily="-80" charset="-128"/>
                <a:cs typeface="+mj-cs"/>
              </a:rPr>
              <a:t>QUARTER 3 PERFORMANCE PER STRATEGIC OBJECTIVE 2018/19</a:t>
            </a:r>
            <a:endParaRPr lang="en-ZA" sz="2000" dirty="0"/>
          </a:p>
        </p:txBody>
      </p:sp>
      <p:sp>
        <p:nvSpPr>
          <p:cNvPr id="28675" name="Slide Number Placeholder 5"/>
          <p:cNvSpPr>
            <a:spLocks noGrp="1"/>
          </p:cNvSpPr>
          <p:nvPr>
            <p:ph type="sldNum" sz="quarter" idx="12"/>
          </p:nvPr>
        </p:nvSpPr>
        <p:spPr bwMode="auto">
          <a:xfrm>
            <a:off x="6831013" y="642461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954FD14-77EA-4DAE-BA84-E6F311BA9C63}" type="slidenum">
              <a:rPr kumimoji="0" lang="en-US" altLang="en-US" sz="1200" b="0" i="0" u="none" strike="noStrike" kern="1200" cap="none" spc="0" normalizeH="0" baseline="0" noProof="0" smtClean="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xmlns="" val="1590420026"/>
              </p:ext>
            </p:extLst>
          </p:nvPr>
        </p:nvGraphicFramePr>
        <p:xfrm>
          <a:off x="264974" y="1110686"/>
          <a:ext cx="8699639" cy="5223786"/>
        </p:xfrm>
        <a:graphic>
          <a:graphicData uri="http://schemas.openxmlformats.org/drawingml/2006/table">
            <a:tbl>
              <a:tblPr/>
              <a:tblGrid>
                <a:gridCol w="3330921">
                  <a:extLst>
                    <a:ext uri="{9D8B030D-6E8A-4147-A177-3AD203B41FA5}">
                      <a16:colId xmlns:a16="http://schemas.microsoft.com/office/drawing/2014/main" xmlns="" val="20000"/>
                    </a:ext>
                  </a:extLst>
                </a:gridCol>
                <a:gridCol w="946176">
                  <a:extLst>
                    <a:ext uri="{9D8B030D-6E8A-4147-A177-3AD203B41FA5}">
                      <a16:colId xmlns:a16="http://schemas.microsoft.com/office/drawing/2014/main" xmlns="" val="20001"/>
                    </a:ext>
                  </a:extLst>
                </a:gridCol>
                <a:gridCol w="1524397">
                  <a:extLst>
                    <a:ext uri="{9D8B030D-6E8A-4147-A177-3AD203B41FA5}">
                      <a16:colId xmlns:a16="http://schemas.microsoft.com/office/drawing/2014/main" xmlns="" val="20002"/>
                    </a:ext>
                  </a:extLst>
                </a:gridCol>
                <a:gridCol w="841046">
                  <a:extLst>
                    <a:ext uri="{9D8B030D-6E8A-4147-A177-3AD203B41FA5}">
                      <a16:colId xmlns:a16="http://schemas.microsoft.com/office/drawing/2014/main" xmlns="" val="20003"/>
                    </a:ext>
                  </a:extLst>
                </a:gridCol>
                <a:gridCol w="749057">
                  <a:extLst>
                    <a:ext uri="{9D8B030D-6E8A-4147-A177-3AD203B41FA5}">
                      <a16:colId xmlns:a16="http://schemas.microsoft.com/office/drawing/2014/main" xmlns="" val="20004"/>
                    </a:ext>
                  </a:extLst>
                </a:gridCol>
                <a:gridCol w="1308042">
                  <a:extLst>
                    <a:ext uri="{9D8B030D-6E8A-4147-A177-3AD203B41FA5}">
                      <a16:colId xmlns:a16="http://schemas.microsoft.com/office/drawing/2014/main" xmlns="" val="20005"/>
                    </a:ext>
                  </a:extLst>
                </a:gridCol>
              </a:tblGrid>
              <a:tr h="637069">
                <a:tc>
                  <a:txBody>
                    <a:bodyPr/>
                    <a:lstStyle/>
                    <a:p>
                      <a:pPr marL="0" marR="0" algn="ctr" fontAlgn="b">
                        <a:spcBef>
                          <a:spcPts val="0"/>
                        </a:spcBef>
                        <a:spcAft>
                          <a:spcPts val="0"/>
                        </a:spcAft>
                      </a:pPr>
                      <a:endParaRPr lang="en-GB" sz="1400" b="1" kern="1200" dirty="0">
                        <a:solidFill>
                          <a:srgbClr val="000000"/>
                        </a:solidFill>
                        <a:effectLst/>
                        <a:latin typeface="+mn-lt"/>
                        <a:ea typeface="Times New Roman"/>
                        <a:cs typeface="Arial" pitchFamily="34" charset="0"/>
                      </a:endParaRPr>
                    </a:p>
                    <a:p>
                      <a:pPr marL="0" marR="0" algn="ctr" fontAlgn="b">
                        <a:spcBef>
                          <a:spcPts val="0"/>
                        </a:spcBef>
                        <a:spcAft>
                          <a:spcPts val="0"/>
                        </a:spcAft>
                      </a:pPr>
                      <a:r>
                        <a:rPr lang="en-GB" sz="1400" b="1" kern="1200" dirty="0">
                          <a:solidFill>
                            <a:srgbClr val="000000"/>
                          </a:solidFill>
                          <a:effectLst/>
                          <a:latin typeface="+mn-lt"/>
                          <a:ea typeface="Times New Roman"/>
                          <a:cs typeface="Arial" pitchFamily="34" charset="0"/>
                        </a:rPr>
                        <a:t>Strategic  Objectives</a:t>
                      </a:r>
                      <a:endParaRPr lang="en-US" sz="1400" b="1" dirty="0">
                        <a:effectLst/>
                        <a:latin typeface="+mn-lt"/>
                        <a:ea typeface="Times New Roman"/>
                        <a:cs typeface="Arial" pitchFamily="34" charset="0"/>
                      </a:endParaRPr>
                    </a:p>
                  </a:txBody>
                  <a:tcPr marL="8889" marR="8889" marT="88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fontAlgn="b">
                        <a:spcBef>
                          <a:spcPts val="0"/>
                        </a:spcBef>
                        <a:spcAft>
                          <a:spcPts val="0"/>
                        </a:spcAft>
                      </a:pPr>
                      <a:r>
                        <a:rPr lang="en-GB" sz="1400" b="1" kern="1200" dirty="0">
                          <a:solidFill>
                            <a:srgbClr val="000000"/>
                          </a:solidFill>
                          <a:effectLst/>
                          <a:latin typeface="+mn-lt"/>
                          <a:ea typeface="Times New Roman"/>
                          <a:cs typeface="Arial" pitchFamily="34" charset="0"/>
                        </a:rPr>
                        <a:t>Annual Planned Indictors</a:t>
                      </a:r>
                      <a:endParaRPr lang="en-US" sz="1400" b="1" dirty="0">
                        <a:effectLst/>
                        <a:latin typeface="+mn-lt"/>
                        <a:ea typeface="Times New Roman"/>
                        <a:cs typeface="Arial" pitchFamily="34" charset="0"/>
                      </a:endParaRPr>
                    </a:p>
                  </a:txBody>
                  <a:tcPr marL="8889" marR="8889" marT="88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fontAlgn="b">
                        <a:spcBef>
                          <a:spcPts val="0"/>
                        </a:spcBef>
                        <a:spcAft>
                          <a:spcPts val="0"/>
                        </a:spcAft>
                      </a:pPr>
                      <a:r>
                        <a:rPr lang="en-GB" sz="1400" b="1" kern="1200" dirty="0">
                          <a:effectLst/>
                          <a:latin typeface="+mn-lt"/>
                          <a:ea typeface="Times New Roman"/>
                          <a:cs typeface="Arial" pitchFamily="34" charset="0"/>
                        </a:rPr>
                        <a:t>Indicators with targets reporting in </a:t>
                      </a:r>
                      <a:r>
                        <a:rPr lang="en-GB" sz="1400" b="1" u="sng" kern="1200" dirty="0">
                          <a:solidFill>
                            <a:srgbClr val="C00000"/>
                          </a:solidFill>
                          <a:effectLst/>
                          <a:latin typeface="+mn-lt"/>
                          <a:ea typeface="Times New Roman"/>
                          <a:cs typeface="Arial" pitchFamily="34" charset="0"/>
                        </a:rPr>
                        <a:t>Q3</a:t>
                      </a:r>
                      <a:r>
                        <a:rPr lang="en-GB" sz="1400" b="1" u="sng" kern="1200" dirty="0">
                          <a:solidFill>
                            <a:srgbClr val="FFFF00"/>
                          </a:solidFill>
                          <a:effectLst/>
                          <a:latin typeface="+mn-lt"/>
                          <a:ea typeface="Times New Roman"/>
                          <a:cs typeface="Arial" pitchFamily="34" charset="0"/>
                        </a:rPr>
                        <a:t> </a:t>
                      </a:r>
                      <a:endParaRPr lang="en-US" sz="1400" b="1" u="sng" dirty="0">
                        <a:solidFill>
                          <a:srgbClr val="FFFF00"/>
                        </a:solidFill>
                        <a:effectLst/>
                        <a:latin typeface="+mn-lt"/>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fontAlgn="b">
                        <a:spcBef>
                          <a:spcPts val="0"/>
                        </a:spcBef>
                        <a:spcAft>
                          <a:spcPts val="0"/>
                        </a:spcAft>
                      </a:pPr>
                      <a:r>
                        <a:rPr lang="en-GB" sz="1400" b="1" kern="1200" dirty="0">
                          <a:solidFill>
                            <a:srgbClr val="008000"/>
                          </a:solidFill>
                          <a:effectLst/>
                          <a:latin typeface="+mn-lt"/>
                          <a:ea typeface="Times New Roman"/>
                          <a:cs typeface="Arial" pitchFamily="34" charset="0"/>
                        </a:rPr>
                        <a:t>Achieved</a:t>
                      </a:r>
                      <a:endParaRPr lang="en-US" sz="1400" b="1" dirty="0">
                        <a:effectLst/>
                        <a:latin typeface="+mn-lt"/>
                        <a:ea typeface="Times New Roman"/>
                        <a:cs typeface="Arial" pitchFamily="34" charset="0"/>
                      </a:endParaRPr>
                    </a:p>
                  </a:txBody>
                  <a:tcPr marL="8889" marR="8889" marT="88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fontAlgn="b">
                        <a:spcBef>
                          <a:spcPts val="0"/>
                        </a:spcBef>
                        <a:spcAft>
                          <a:spcPts val="0"/>
                        </a:spcAft>
                      </a:pPr>
                      <a:r>
                        <a:rPr lang="en-GB" sz="1400" b="1" kern="1200" dirty="0">
                          <a:solidFill>
                            <a:srgbClr val="FF0000"/>
                          </a:solidFill>
                          <a:effectLst/>
                          <a:latin typeface="+mn-lt"/>
                          <a:ea typeface="Times New Roman"/>
                          <a:cs typeface="Arial" pitchFamily="34" charset="0"/>
                        </a:rPr>
                        <a:t>Not Achieved</a:t>
                      </a:r>
                      <a:endParaRPr lang="en-US" sz="1400" b="1" dirty="0">
                        <a:effectLst/>
                        <a:latin typeface="+mn-lt"/>
                        <a:ea typeface="Times New Roman"/>
                        <a:cs typeface="Arial" pitchFamily="34" charset="0"/>
                      </a:endParaRPr>
                    </a:p>
                  </a:txBody>
                  <a:tcPr marL="8889" marR="8889" marT="88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fontAlgn="b">
                        <a:spcBef>
                          <a:spcPts val="0"/>
                        </a:spcBef>
                        <a:spcAft>
                          <a:spcPts val="0"/>
                        </a:spcAft>
                      </a:pPr>
                      <a:r>
                        <a:rPr lang="en-GB" sz="1400" b="1" kern="1200" dirty="0">
                          <a:solidFill>
                            <a:srgbClr val="000000"/>
                          </a:solidFill>
                          <a:effectLst/>
                          <a:latin typeface="+mn-lt"/>
                          <a:ea typeface="Times New Roman"/>
                          <a:cs typeface="Arial" pitchFamily="34" charset="0"/>
                        </a:rPr>
                        <a:t>Overall Achievement %</a:t>
                      </a:r>
                      <a:endParaRPr lang="en-US" sz="1400" b="1" dirty="0">
                        <a:effectLst/>
                        <a:latin typeface="+mn-lt"/>
                        <a:ea typeface="Times New Roman"/>
                        <a:cs typeface="Arial" pitchFamily="34" charset="0"/>
                      </a:endParaRPr>
                    </a:p>
                  </a:txBody>
                  <a:tcPr marL="8889" marR="8889" marT="888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00"/>
                  </a:ext>
                </a:extLst>
              </a:tr>
              <a:tr h="637069">
                <a:tc>
                  <a:txBody>
                    <a:bodyPr/>
                    <a:lstStyle/>
                    <a:p>
                      <a:pPr marL="0" marR="0" algn="l" fontAlgn="b">
                        <a:spcBef>
                          <a:spcPts val="0"/>
                        </a:spcBef>
                        <a:spcAft>
                          <a:spcPts val="0"/>
                        </a:spcAft>
                      </a:pPr>
                      <a:r>
                        <a:rPr lang="en-ZA" sz="1400" b="0" kern="1200" dirty="0">
                          <a:solidFill>
                            <a:schemeClr val="tx1"/>
                          </a:solidFill>
                          <a:effectLst/>
                          <a:latin typeface="+mn-lt"/>
                          <a:ea typeface="+mn-ea"/>
                          <a:cs typeface="+mn-cs"/>
                        </a:rPr>
                        <a:t>Strengthen the institutional capacity of Productivity SA to deliver on its mandate and be financially sustainable</a:t>
                      </a:r>
                    </a:p>
                    <a:p>
                      <a:pPr marL="0" marR="0" algn="l" fontAlgn="b">
                        <a:spcBef>
                          <a:spcPts val="0"/>
                        </a:spcBef>
                        <a:spcAft>
                          <a:spcPts val="0"/>
                        </a:spcAft>
                      </a:pPr>
                      <a:endParaRPr lang="en-US" sz="1400" b="0" dirty="0">
                        <a:solidFill>
                          <a:srgbClr val="FF0000"/>
                        </a:solidFill>
                        <a:effectLst/>
                        <a:latin typeface="+mn-lt"/>
                        <a:ea typeface="Times New Roman"/>
                      </a:endParaRPr>
                    </a:p>
                  </a:txBody>
                  <a:tcPr marL="8889" marR="8889" marT="88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4</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1</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solidFill>
                            <a:srgbClr val="00B050"/>
                          </a:solidFill>
                          <a:effectLst/>
                          <a:latin typeface="Calibri"/>
                          <a:ea typeface="Times New Roman"/>
                          <a:cs typeface="Arial"/>
                        </a:rPr>
                        <a:t>1</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0</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00B050"/>
                          </a:solidFill>
                          <a:effectLst/>
                          <a:latin typeface="Calibri"/>
                          <a:ea typeface="Times New Roman"/>
                          <a:cs typeface="Arial"/>
                        </a:rPr>
                        <a:t>100%</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8528">
                <a:tc>
                  <a:txBody>
                    <a:bodyPr/>
                    <a:lstStyle/>
                    <a:p>
                      <a:pPr marL="0" marR="0" algn="l" fontAlgn="b">
                        <a:spcBef>
                          <a:spcPts val="0"/>
                        </a:spcBef>
                        <a:spcAft>
                          <a:spcPts val="0"/>
                        </a:spcAft>
                      </a:pPr>
                      <a:r>
                        <a:rPr lang="en-ZA" sz="1400" b="0" kern="1200" dirty="0">
                          <a:solidFill>
                            <a:schemeClr val="tx1"/>
                          </a:solidFill>
                          <a:effectLst/>
                          <a:latin typeface="+mn-lt"/>
                          <a:ea typeface="+mn-ea"/>
                          <a:cs typeface="+mn-cs"/>
                        </a:rPr>
                        <a:t>Provide support to programmes aimed at sustainable employment and income growth</a:t>
                      </a:r>
                    </a:p>
                    <a:p>
                      <a:pPr marL="0" marR="0" algn="l" fontAlgn="b">
                        <a:spcBef>
                          <a:spcPts val="0"/>
                        </a:spcBef>
                        <a:spcAft>
                          <a:spcPts val="0"/>
                        </a:spcAft>
                      </a:pPr>
                      <a:r>
                        <a:rPr lang="en-ZA" sz="1400" b="0" kern="1200" dirty="0">
                          <a:solidFill>
                            <a:schemeClr val="tx1"/>
                          </a:solidFill>
                          <a:effectLst/>
                          <a:latin typeface="+mn-lt"/>
                          <a:ea typeface="+mn-ea"/>
                          <a:cs typeface="+mn-cs"/>
                        </a:rPr>
                        <a:t> </a:t>
                      </a:r>
                      <a:endParaRPr lang="en-US" sz="1400" b="0" dirty="0">
                        <a:solidFill>
                          <a:srgbClr val="FF0000"/>
                        </a:solidFill>
                        <a:effectLst/>
                        <a:latin typeface="+mn-lt"/>
                        <a:ea typeface="Times New Roman"/>
                      </a:endParaRPr>
                    </a:p>
                  </a:txBody>
                  <a:tcPr marL="8889" marR="8889" marT="88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2</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2</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solidFill>
                            <a:srgbClr val="00B050"/>
                          </a:solidFill>
                          <a:effectLst/>
                          <a:latin typeface="Calibri"/>
                          <a:ea typeface="Times New Roman"/>
                          <a:cs typeface="Arial"/>
                        </a:rPr>
                        <a:t>1</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1</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50%</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27621">
                <a:tc>
                  <a:txBody>
                    <a:bodyPr/>
                    <a:lstStyle/>
                    <a:p>
                      <a:pPr marL="0" marR="0" algn="l" fontAlgn="b">
                        <a:spcBef>
                          <a:spcPts val="0"/>
                        </a:spcBef>
                        <a:spcAft>
                          <a:spcPts val="0"/>
                        </a:spcAft>
                      </a:pPr>
                      <a:r>
                        <a:rPr lang="en-US" sz="1400" b="0" kern="1200" dirty="0">
                          <a:solidFill>
                            <a:schemeClr val="tx1"/>
                          </a:solidFill>
                          <a:effectLst/>
                          <a:latin typeface="+mn-lt"/>
                          <a:ea typeface="+mn-ea"/>
                          <a:cs typeface="+mn-cs"/>
                        </a:rPr>
                        <a:t>Provide </a:t>
                      </a:r>
                      <a:r>
                        <a:rPr lang="en-ZA" sz="1400" b="0" kern="1200" dirty="0">
                          <a:solidFill>
                            <a:schemeClr val="tx1"/>
                          </a:solidFill>
                          <a:effectLst/>
                          <a:latin typeface="+mn-lt"/>
                          <a:ea typeface="+mn-ea"/>
                          <a:cs typeface="+mn-cs"/>
                        </a:rPr>
                        <a:t>support to companies facing economic distress to retain jobs</a:t>
                      </a:r>
                    </a:p>
                    <a:p>
                      <a:pPr marL="0" marR="0" algn="l" fontAlgn="b">
                        <a:spcBef>
                          <a:spcPts val="0"/>
                        </a:spcBef>
                        <a:spcAft>
                          <a:spcPts val="0"/>
                        </a:spcAft>
                      </a:pPr>
                      <a:endParaRPr lang="en-US" sz="1400" b="0" dirty="0">
                        <a:effectLst/>
                        <a:latin typeface="+mn-lt"/>
                        <a:ea typeface="Times New Roman"/>
                      </a:endParaRPr>
                    </a:p>
                  </a:txBody>
                  <a:tcPr marL="8889" marR="8889" marT="88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3</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3</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solidFill>
                            <a:srgbClr val="00B050"/>
                          </a:solidFill>
                          <a:effectLst/>
                          <a:latin typeface="Calibri"/>
                          <a:ea typeface="Times New Roman"/>
                          <a:cs typeface="Arial"/>
                        </a:rPr>
                        <a:t>0</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3</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0%</a:t>
                      </a:r>
                      <a:endParaRPr lang="en-ZA" sz="1600" dirty="0">
                        <a:solidFill>
                          <a:srgbClr val="FF0000"/>
                        </a:solidFill>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37069">
                <a:tc>
                  <a:txBody>
                    <a:bodyPr/>
                    <a:lstStyle/>
                    <a:p>
                      <a:pPr marL="0" marR="0" algn="l" fontAlgn="b">
                        <a:spcBef>
                          <a:spcPts val="0"/>
                        </a:spcBef>
                        <a:spcAft>
                          <a:spcPts val="0"/>
                        </a:spcAft>
                      </a:pPr>
                      <a:r>
                        <a:rPr lang="en-ZA" sz="1400" b="0" kern="1200" dirty="0">
                          <a:solidFill>
                            <a:schemeClr val="tx1"/>
                          </a:solidFill>
                          <a:effectLst/>
                          <a:latin typeface="+mn-lt"/>
                          <a:ea typeface="+mn-ea"/>
                          <a:cs typeface="+mn-cs"/>
                        </a:rPr>
                        <a:t>Contribute to employment and income growth through research, information generation and dissemination </a:t>
                      </a:r>
                      <a:endParaRPr lang="en-US" sz="1400" b="0" dirty="0">
                        <a:effectLst/>
                        <a:latin typeface="+mn-lt"/>
                        <a:ea typeface="Times New Roman"/>
                      </a:endParaRPr>
                    </a:p>
                  </a:txBody>
                  <a:tcPr marL="8889" marR="8889" marT="88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2</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solidFill>
                            <a:srgbClr val="00B050"/>
                          </a:solidFill>
                          <a:effectLst/>
                          <a:latin typeface="Calibri"/>
                          <a:ea typeface="Times New Roman"/>
                          <a:cs typeface="Arial"/>
                        </a:rPr>
                        <a:t>-</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37069">
                <a:tc>
                  <a:txBody>
                    <a:bodyPr/>
                    <a:lstStyle/>
                    <a:p>
                      <a:pPr marL="0" marR="0" algn="l" fontAlgn="b">
                        <a:spcBef>
                          <a:spcPts val="0"/>
                        </a:spcBef>
                        <a:spcAft>
                          <a:spcPts val="0"/>
                        </a:spcAft>
                      </a:pPr>
                      <a:r>
                        <a:rPr lang="en-ZA" sz="1400" b="0" kern="1200" dirty="0">
                          <a:solidFill>
                            <a:schemeClr val="tx1"/>
                          </a:solidFill>
                          <a:effectLst/>
                          <a:latin typeface="+mn-lt"/>
                          <a:ea typeface="+mn-ea"/>
                          <a:cs typeface="+mn-cs"/>
                        </a:rPr>
                        <a:t>Promote social dialogue and a culture of productivity and competitiveness in the workplace and community life </a:t>
                      </a:r>
                      <a:endParaRPr lang="en-US" sz="1400" b="0" dirty="0">
                        <a:effectLst/>
                        <a:latin typeface="+mn-lt"/>
                        <a:ea typeface="Times New Roman"/>
                      </a:endParaRPr>
                    </a:p>
                  </a:txBody>
                  <a:tcPr marL="8889" marR="8889" marT="88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2</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effectLst/>
                          <a:latin typeface="Calibri"/>
                          <a:ea typeface="Times New Roman"/>
                          <a:cs typeface="Arial"/>
                        </a:rPr>
                        <a:t>2</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b="1" dirty="0">
                          <a:solidFill>
                            <a:srgbClr val="00B050"/>
                          </a:solidFill>
                          <a:effectLst/>
                          <a:latin typeface="Calibri"/>
                          <a:ea typeface="Times New Roman"/>
                          <a:cs typeface="Arial"/>
                        </a:rPr>
                        <a:t>2</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FF0000"/>
                          </a:solidFill>
                          <a:effectLst/>
                          <a:latin typeface="Calibri"/>
                          <a:ea typeface="Times New Roman"/>
                          <a:cs typeface="Arial"/>
                        </a:rPr>
                        <a:t>0</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0" fontAlgn="b" hangingPunct="0">
                        <a:spcAft>
                          <a:spcPts val="0"/>
                        </a:spcAft>
                      </a:pPr>
                      <a:r>
                        <a:rPr lang="en-US" sz="1600" b="1" dirty="0">
                          <a:solidFill>
                            <a:srgbClr val="00B050"/>
                          </a:solidFill>
                          <a:effectLst/>
                          <a:latin typeface="Calibri"/>
                          <a:ea typeface="Times New Roman"/>
                          <a:cs typeface="Arial"/>
                        </a:rPr>
                        <a:t>100%</a:t>
                      </a:r>
                      <a:endParaRPr lang="en-ZA" sz="1600" dirty="0">
                        <a:effectLst/>
                        <a:latin typeface="Calibri"/>
                        <a:ea typeface="Times New Roman"/>
                      </a:endParaRPr>
                    </a:p>
                  </a:txBody>
                  <a:tcPr marL="8890" marR="7747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88900">
                <a:tc>
                  <a:txBody>
                    <a:bodyPr/>
                    <a:lstStyle/>
                    <a:p>
                      <a:pPr marL="0" marR="0" algn="l" fontAlgn="b">
                        <a:spcBef>
                          <a:spcPts val="0"/>
                        </a:spcBef>
                        <a:spcAft>
                          <a:spcPts val="0"/>
                        </a:spcAft>
                      </a:pPr>
                      <a:r>
                        <a:rPr lang="en-GB" sz="1400" b="1" dirty="0">
                          <a:effectLst/>
                          <a:latin typeface="+mn-lt"/>
                          <a:ea typeface="Times New Roman"/>
                        </a:rPr>
                        <a:t>Total number of Indicators</a:t>
                      </a:r>
                      <a:endParaRPr lang="en-US" sz="1400" b="1" dirty="0">
                        <a:effectLst/>
                        <a:latin typeface="+mn-lt"/>
                        <a:ea typeface="Times New Roman"/>
                      </a:endParaRPr>
                    </a:p>
                  </a:txBody>
                  <a:tcPr marL="8889" marR="8889" marT="88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spcAft>
                          <a:spcPts val="0"/>
                        </a:spcAft>
                      </a:pPr>
                      <a:r>
                        <a:rPr lang="en-US" sz="1600" b="1" dirty="0">
                          <a:effectLst/>
                          <a:latin typeface="Calibri"/>
                          <a:ea typeface="Times New Roman"/>
                          <a:cs typeface="Arial"/>
                        </a:rPr>
                        <a:t>13</a:t>
                      </a:r>
                      <a:endParaRPr lang="en-ZA" sz="1600" dirty="0">
                        <a:effectLst/>
                        <a:latin typeface="Calibri"/>
                        <a:ea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spcAft>
                          <a:spcPts val="0"/>
                        </a:spcAft>
                      </a:pPr>
                      <a:r>
                        <a:rPr lang="en-US" sz="1600" b="1" dirty="0">
                          <a:effectLst/>
                          <a:latin typeface="Calibri"/>
                          <a:ea typeface="Times New Roman"/>
                          <a:cs typeface="Arial"/>
                        </a:rPr>
                        <a:t>8</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spcAft>
                          <a:spcPts val="0"/>
                        </a:spcAft>
                      </a:pPr>
                      <a:r>
                        <a:rPr lang="en-US" sz="1600" b="1" kern="1200" dirty="0">
                          <a:solidFill>
                            <a:srgbClr val="000000"/>
                          </a:solidFill>
                          <a:effectLst/>
                          <a:latin typeface="Calibri"/>
                          <a:ea typeface="Times New Roman"/>
                          <a:cs typeface="Calibri"/>
                        </a:rPr>
                        <a:t>4</a:t>
                      </a:r>
                      <a:endParaRPr lang="en-ZA" sz="1600" dirty="0">
                        <a:effectLst/>
                        <a:latin typeface="Calibri"/>
                        <a:ea typeface="Times New Roman"/>
                      </a:endParaRPr>
                    </a:p>
                  </a:txBody>
                  <a:tcPr marL="8890" marR="8890" marT="8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spcAft>
                          <a:spcPts val="0"/>
                        </a:spcAft>
                      </a:pPr>
                      <a:r>
                        <a:rPr lang="en-US" sz="1600" b="1" kern="1200" dirty="0">
                          <a:solidFill>
                            <a:srgbClr val="000000"/>
                          </a:solidFill>
                          <a:effectLst/>
                          <a:latin typeface="Calibri"/>
                          <a:ea typeface="Times New Roman"/>
                        </a:rPr>
                        <a:t>4</a:t>
                      </a:r>
                      <a:endParaRPr lang="en-ZA" sz="1600" dirty="0">
                        <a:effectLst/>
                        <a:latin typeface="Calibri"/>
                        <a:ea typeface="Times New Roman"/>
                      </a:endParaRPr>
                    </a:p>
                  </a:txBody>
                  <a:tcPr marL="8890" marR="8890" marT="889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fontAlgn="b">
                        <a:spcAft>
                          <a:spcPts val="0"/>
                        </a:spcAft>
                      </a:pPr>
                      <a:r>
                        <a:rPr lang="en-US" sz="2000" b="1" kern="1200" dirty="0">
                          <a:solidFill>
                            <a:srgbClr val="FF0000"/>
                          </a:solidFill>
                          <a:effectLst/>
                          <a:latin typeface="Calibri"/>
                          <a:ea typeface="Times New Roman"/>
                          <a:cs typeface="Calibri"/>
                        </a:rPr>
                        <a:t>50%</a:t>
                      </a:r>
                      <a:endParaRPr lang="en-ZA" sz="2000" dirty="0">
                        <a:effectLst/>
                        <a:latin typeface="Calibri"/>
                        <a:ea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bg1"/>
                    </a:solidFill>
                  </a:tcPr>
                </a:tc>
                <a:extLst>
                  <a:ext uri="{0D108BD9-81ED-4DB2-BD59-A6C34878D82A}">
                    <a16:rowId xmlns:a16="http://schemas.microsoft.com/office/drawing/2014/main" xmlns="" val="10009"/>
                  </a:ext>
                </a:extLst>
              </a:tr>
              <a:tr h="627724">
                <a:tc>
                  <a:txBody>
                    <a:bodyPr/>
                    <a:lstStyle/>
                    <a:p>
                      <a:pPr marL="0" marR="0" algn="l" fontAlgn="b">
                        <a:spcBef>
                          <a:spcPts val="0"/>
                        </a:spcBef>
                        <a:spcAft>
                          <a:spcPts val="0"/>
                        </a:spcAft>
                      </a:pPr>
                      <a:r>
                        <a:rPr lang="en-GB" sz="1400" b="1" kern="1200" dirty="0">
                          <a:solidFill>
                            <a:srgbClr val="000000"/>
                          </a:solidFill>
                          <a:effectLst/>
                          <a:latin typeface="+mn-lt"/>
                          <a:ea typeface="Times New Roman"/>
                        </a:rPr>
                        <a:t>Overall  Performance</a:t>
                      </a:r>
                      <a:endParaRPr lang="en-US" sz="1400" b="1" dirty="0">
                        <a:effectLst/>
                        <a:latin typeface="+mn-lt"/>
                        <a:ea typeface="Times New Roman"/>
                      </a:endParaRPr>
                    </a:p>
                  </a:txBody>
                  <a:tcPr marL="8889" marR="8889" marT="88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l" fontAlgn="b">
                        <a:spcBef>
                          <a:spcPts val="0"/>
                        </a:spcBef>
                        <a:spcAft>
                          <a:spcPts val="0"/>
                        </a:spcAft>
                      </a:pPr>
                      <a:r>
                        <a:rPr lang="en-ZA" sz="1100" b="1" dirty="0">
                          <a:effectLst/>
                          <a:latin typeface="+mn-lt"/>
                          <a:ea typeface="Times New Roman"/>
                        </a:rPr>
                        <a:t> </a:t>
                      </a:r>
                    </a:p>
                  </a:txBody>
                  <a:tcPr marL="8889" marR="77464" marT="8887"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l" fontAlgn="b">
                        <a:spcBef>
                          <a:spcPts val="0"/>
                        </a:spcBef>
                        <a:spcAft>
                          <a:spcPts val="0"/>
                        </a:spcAft>
                      </a:pPr>
                      <a:endParaRPr lang="en-ZA" sz="1100" b="1" dirty="0">
                        <a:effectLst/>
                        <a:latin typeface="+mn-lt"/>
                        <a:ea typeface="Times New Roman"/>
                      </a:endParaRPr>
                    </a:p>
                  </a:txBody>
                  <a:tcPr marL="8889" marR="77464" marT="888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en-ZA" sz="1800" b="1" dirty="0">
                          <a:effectLst/>
                          <a:latin typeface="Calibri"/>
                          <a:ea typeface="Calibri"/>
                          <a:cs typeface="Times New Roman"/>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800" b="1" dirty="0">
                          <a:effectLst/>
                          <a:latin typeface="Calibri"/>
                          <a:ea typeface="Calibri"/>
                          <a:cs typeface="Times New Roman"/>
                        </a:rPr>
                        <a:t>50%</a:t>
                      </a:r>
                    </a:p>
                  </a:txBody>
                  <a:tcPr marL="9524" marR="9524" marT="9524" marB="0" anchor="ctr">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endParaRPr lang="en-US" dirty="0"/>
                    </a:p>
                  </a:txBody>
                  <a:tcPr>
                    <a:solidFill>
                      <a:schemeClr val="bg1"/>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146145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938"/>
            <a:ext cx="8229600" cy="1143000"/>
          </a:xfrm>
        </p:spPr>
        <p:txBody>
          <a:bodyPr/>
          <a:lstStyle/>
          <a:p>
            <a:pPr>
              <a:defRPr/>
            </a:pPr>
            <a:r>
              <a:rPr lang="en-US" sz="2000" b="1" dirty="0">
                <a:solidFill>
                  <a:prstClr val="black"/>
                </a:solidFill>
                <a:ea typeface="ＭＳ Ｐゴシック" pitchFamily="-80" charset="-128"/>
                <a:cs typeface="+mj-cs"/>
              </a:rPr>
              <a:t>QUARTER 3 PERFORMANCE PER PROGRAMME 2018/19</a:t>
            </a:r>
            <a:endParaRPr lang="en-ZA" sz="2000" dirty="0"/>
          </a:p>
        </p:txBody>
      </p:sp>
      <p:sp>
        <p:nvSpPr>
          <p:cNvPr id="29699" name="Slide Number Placeholder 4"/>
          <p:cNvSpPr>
            <a:spLocks noGrp="1"/>
          </p:cNvSpPr>
          <p:nvPr>
            <p:ph type="sldNum" sz="quarter" idx="12"/>
          </p:nvPr>
        </p:nvSpPr>
        <p:spPr bwMode="auto">
          <a:xfrm>
            <a:off x="6738938" y="649287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fld id="{4C31F17A-3748-41D8-8DE2-B3C3F3DF3DC2}" type="slidenum">
              <a:rPr lang="en-US" altLang="en-US" sz="1200" smtClean="0">
                <a:solidFill>
                  <a:srgbClr val="898989"/>
                </a:solidFill>
              </a:rPr>
              <a:pPr/>
              <a:t>9</a:t>
            </a:fld>
            <a:endParaRPr lang="en-US" altLang="en-US" sz="1200" dirty="0">
              <a:solidFill>
                <a:srgbClr val="898989"/>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24639286"/>
              </p:ext>
            </p:extLst>
          </p:nvPr>
        </p:nvGraphicFramePr>
        <p:xfrm>
          <a:off x="174625" y="1308100"/>
          <a:ext cx="8794749" cy="5156310"/>
        </p:xfrm>
        <a:graphic>
          <a:graphicData uri="http://schemas.openxmlformats.org/drawingml/2006/table">
            <a:tbl>
              <a:tblPr firstRow="1" firstCol="1" bandRow="1"/>
              <a:tblGrid>
                <a:gridCol w="3098662">
                  <a:extLst>
                    <a:ext uri="{9D8B030D-6E8A-4147-A177-3AD203B41FA5}">
                      <a16:colId xmlns:a16="http://schemas.microsoft.com/office/drawing/2014/main" xmlns="" val="20000"/>
                    </a:ext>
                  </a:extLst>
                </a:gridCol>
                <a:gridCol w="1086678">
                  <a:extLst>
                    <a:ext uri="{9D8B030D-6E8A-4147-A177-3AD203B41FA5}">
                      <a16:colId xmlns:a16="http://schemas.microsoft.com/office/drawing/2014/main" xmlns="" val="20001"/>
                    </a:ext>
                  </a:extLst>
                </a:gridCol>
                <a:gridCol w="1192696">
                  <a:extLst>
                    <a:ext uri="{9D8B030D-6E8A-4147-A177-3AD203B41FA5}">
                      <a16:colId xmlns:a16="http://schemas.microsoft.com/office/drawing/2014/main" xmlns="" val="20002"/>
                    </a:ext>
                  </a:extLst>
                </a:gridCol>
                <a:gridCol w="1007165">
                  <a:extLst>
                    <a:ext uri="{9D8B030D-6E8A-4147-A177-3AD203B41FA5}">
                      <a16:colId xmlns:a16="http://schemas.microsoft.com/office/drawing/2014/main" xmlns="" val="20003"/>
                    </a:ext>
                  </a:extLst>
                </a:gridCol>
                <a:gridCol w="1071759">
                  <a:extLst>
                    <a:ext uri="{9D8B030D-6E8A-4147-A177-3AD203B41FA5}">
                      <a16:colId xmlns:a16="http://schemas.microsoft.com/office/drawing/2014/main" xmlns="" val="20004"/>
                    </a:ext>
                  </a:extLst>
                </a:gridCol>
                <a:gridCol w="1337789">
                  <a:extLst>
                    <a:ext uri="{9D8B030D-6E8A-4147-A177-3AD203B41FA5}">
                      <a16:colId xmlns:a16="http://schemas.microsoft.com/office/drawing/2014/main" xmlns="" val="20005"/>
                    </a:ext>
                  </a:extLst>
                </a:gridCol>
              </a:tblGrid>
              <a:tr h="1025308">
                <a:tc>
                  <a:txBody>
                    <a:bodyPr/>
                    <a:lstStyle/>
                    <a:p>
                      <a:pPr marL="0" marR="0" fontAlgn="b">
                        <a:spcBef>
                          <a:spcPts val="0"/>
                        </a:spcBef>
                        <a:spcAft>
                          <a:spcPts val="0"/>
                        </a:spcAft>
                      </a:pPr>
                      <a:endParaRPr lang="en-GB" sz="1600" b="1" kern="1200" dirty="0">
                        <a:solidFill>
                          <a:srgbClr val="000000"/>
                        </a:solidFill>
                        <a:effectLst/>
                        <a:latin typeface="+mn-lt"/>
                        <a:ea typeface="Times New Roman"/>
                        <a:cs typeface="Times New Roman"/>
                      </a:endParaRPr>
                    </a:p>
                    <a:p>
                      <a:pPr marL="0" marR="0" fontAlgn="b">
                        <a:spcBef>
                          <a:spcPts val="0"/>
                        </a:spcBef>
                        <a:spcAft>
                          <a:spcPts val="0"/>
                        </a:spcAft>
                      </a:pPr>
                      <a:r>
                        <a:rPr lang="en-GB" sz="1600" b="1" kern="1200" dirty="0">
                          <a:solidFill>
                            <a:srgbClr val="000000"/>
                          </a:solidFill>
                          <a:effectLst/>
                          <a:latin typeface="+mn-lt"/>
                          <a:ea typeface="Times New Roman"/>
                          <a:cs typeface="Times New Roman"/>
                        </a:rPr>
                        <a:t>Programme</a:t>
                      </a:r>
                      <a:endParaRPr lang="en-US" sz="1600" b="1" dirty="0">
                        <a:effectLst/>
                        <a:latin typeface="+mn-lt"/>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fontAlgn="b">
                        <a:spcBef>
                          <a:spcPts val="0"/>
                        </a:spcBef>
                        <a:spcAft>
                          <a:spcPts val="0"/>
                        </a:spcAft>
                      </a:pPr>
                      <a:r>
                        <a:rPr lang="en-GB" sz="1600" b="1" kern="1200" dirty="0">
                          <a:solidFill>
                            <a:srgbClr val="000000"/>
                          </a:solidFill>
                          <a:effectLst/>
                          <a:latin typeface="+mn-lt"/>
                          <a:ea typeface="Times New Roman"/>
                          <a:cs typeface="Times New Roman"/>
                        </a:rPr>
                        <a:t>Annual Planned Indicators</a:t>
                      </a:r>
                      <a:endParaRPr lang="en-US" sz="1600" b="1" dirty="0">
                        <a:effectLst/>
                        <a:latin typeface="+mn-lt"/>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fontAlgn="b">
                        <a:spcBef>
                          <a:spcPts val="0"/>
                        </a:spcBef>
                        <a:spcAft>
                          <a:spcPts val="0"/>
                        </a:spcAft>
                      </a:pPr>
                      <a:r>
                        <a:rPr lang="en-GB" sz="1600" b="1" kern="1200" dirty="0">
                          <a:solidFill>
                            <a:srgbClr val="000000"/>
                          </a:solidFill>
                          <a:effectLst/>
                          <a:latin typeface="+mn-lt"/>
                          <a:ea typeface="Times New Roman"/>
                          <a:cs typeface="Times New Roman"/>
                        </a:rPr>
                        <a:t>Indicators with targets   reporting in </a:t>
                      </a:r>
                      <a:r>
                        <a:rPr lang="en-GB" sz="1600" b="1" kern="1200" dirty="0">
                          <a:solidFill>
                            <a:srgbClr val="C00000"/>
                          </a:solidFill>
                          <a:effectLst/>
                          <a:latin typeface="+mn-lt"/>
                          <a:ea typeface="Times New Roman"/>
                          <a:cs typeface="Times New Roman"/>
                        </a:rPr>
                        <a:t>Quarter 3</a:t>
                      </a:r>
                      <a:endParaRPr lang="en-US" sz="1600" b="1" dirty="0">
                        <a:solidFill>
                          <a:srgbClr val="C00000"/>
                        </a:solidFill>
                        <a:effectLst/>
                        <a:latin typeface="+mn-lt"/>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fontAlgn="b">
                        <a:spcBef>
                          <a:spcPts val="0"/>
                        </a:spcBef>
                        <a:spcAft>
                          <a:spcPts val="0"/>
                        </a:spcAft>
                      </a:pPr>
                      <a:r>
                        <a:rPr lang="en-GB" sz="1600" b="1" kern="1200" dirty="0">
                          <a:solidFill>
                            <a:srgbClr val="00B050"/>
                          </a:solidFill>
                          <a:effectLst/>
                          <a:latin typeface="+mn-lt"/>
                          <a:ea typeface="Times New Roman"/>
                          <a:cs typeface="Times New Roman"/>
                        </a:rPr>
                        <a:t>Achieved</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fontAlgn="b">
                        <a:spcBef>
                          <a:spcPts val="0"/>
                        </a:spcBef>
                        <a:spcAft>
                          <a:spcPts val="0"/>
                        </a:spcAft>
                      </a:pPr>
                      <a:r>
                        <a:rPr lang="en-GB" sz="1600" b="1" kern="1200" dirty="0">
                          <a:solidFill>
                            <a:srgbClr val="FF0000"/>
                          </a:solidFill>
                          <a:effectLst/>
                          <a:latin typeface="+mn-lt"/>
                          <a:ea typeface="Times New Roman"/>
                          <a:cs typeface="Times New Roman"/>
                        </a:rPr>
                        <a:t>Not Achieved</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fontAlgn="b">
                        <a:spcBef>
                          <a:spcPts val="0"/>
                        </a:spcBef>
                        <a:spcAft>
                          <a:spcPts val="0"/>
                        </a:spcAft>
                      </a:pPr>
                      <a:r>
                        <a:rPr lang="en-GB" sz="1600" b="1" kern="1200" dirty="0">
                          <a:solidFill>
                            <a:srgbClr val="000000"/>
                          </a:solidFill>
                          <a:effectLst/>
                          <a:latin typeface="+mn-lt"/>
                          <a:ea typeface="Times New Roman"/>
                          <a:cs typeface="Times New Roman"/>
                        </a:rPr>
                        <a:t>Overall % Achievement</a:t>
                      </a:r>
                      <a:endParaRPr lang="en-US" sz="1600" b="1" dirty="0">
                        <a:effectLst/>
                        <a:latin typeface="+mn-lt"/>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00"/>
                  </a:ext>
                </a:extLst>
              </a:tr>
              <a:tr h="476053">
                <a:tc>
                  <a:txBody>
                    <a:bodyPr/>
                    <a:lstStyle/>
                    <a:p>
                      <a:pPr marL="0" marR="0" fontAlgn="b">
                        <a:spcBef>
                          <a:spcPts val="0"/>
                        </a:spcBef>
                        <a:spcAft>
                          <a:spcPts val="0"/>
                        </a:spcAft>
                      </a:pPr>
                      <a:r>
                        <a:rPr lang="en-GB" sz="1600" b="1" kern="1200" dirty="0">
                          <a:solidFill>
                            <a:srgbClr val="000000"/>
                          </a:solidFill>
                          <a:effectLst/>
                          <a:latin typeface="+mn-lt"/>
                          <a:ea typeface="Times New Roman"/>
                          <a:cs typeface="Times New Roman"/>
                        </a:rPr>
                        <a:t> </a:t>
                      </a:r>
                      <a:r>
                        <a:rPr lang="en-ZA" sz="1600" b="1" kern="1200" dirty="0">
                          <a:solidFill>
                            <a:schemeClr val="tx1"/>
                          </a:solidFill>
                          <a:effectLst/>
                          <a:latin typeface="+mn-lt"/>
                          <a:ea typeface="+mn-ea"/>
                          <a:cs typeface="+mn-cs"/>
                        </a:rPr>
                        <a:t>Corporate Services</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2</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1</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00B050"/>
                          </a:solidFill>
                          <a:effectLst/>
                          <a:latin typeface="Calibri"/>
                          <a:ea typeface="Times New Roman"/>
                          <a:cs typeface="Calibri"/>
                        </a:rPr>
                        <a:t>1</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FF0000"/>
                          </a:solidFill>
                          <a:effectLst/>
                          <a:latin typeface="Calibri"/>
                          <a:ea typeface="Times New Roman"/>
                          <a:cs typeface="Calibri"/>
                        </a:rPr>
                        <a:t>0</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00B050"/>
                          </a:solidFill>
                          <a:effectLst/>
                          <a:latin typeface="Calibri"/>
                          <a:ea typeface="Times New Roman"/>
                          <a:cs typeface="Calibri"/>
                        </a:rPr>
                        <a:t>100%</a:t>
                      </a:r>
                      <a:endParaRPr lang="en-ZA" sz="1600" dirty="0">
                        <a:solidFill>
                          <a:srgbClr val="00B050"/>
                        </a:solidFill>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83096">
                <a:tc>
                  <a:txBody>
                    <a:bodyPr/>
                    <a:lstStyle/>
                    <a:p>
                      <a:pPr marL="0" marR="0" fontAlgn="b">
                        <a:spcBef>
                          <a:spcPts val="0"/>
                        </a:spcBef>
                        <a:spcAft>
                          <a:spcPts val="0"/>
                        </a:spcAft>
                      </a:pPr>
                      <a:r>
                        <a:rPr lang="en-ZA" sz="1600" b="1" kern="1200" dirty="0">
                          <a:solidFill>
                            <a:schemeClr val="tx1"/>
                          </a:solidFill>
                          <a:effectLst/>
                          <a:latin typeface="+mn-lt"/>
                          <a:ea typeface="+mn-ea"/>
                          <a:cs typeface="+mn-cs"/>
                        </a:rPr>
                        <a:t>Human Resource Management</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1</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00B050"/>
                          </a:solidFill>
                          <a:effectLst/>
                          <a:latin typeface="Calibri"/>
                          <a:ea typeface="Times New Roman"/>
                        </a:rPr>
                        <a:t>-</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FF0000"/>
                          </a:solidFill>
                          <a:effectLst/>
                          <a:latin typeface="Calibri"/>
                          <a:ea typeface="Times New Roman"/>
                        </a:rPr>
                        <a:t>-</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FF0000"/>
                          </a:solidFill>
                          <a:effectLst/>
                          <a:latin typeface="Calibri"/>
                          <a:ea typeface="Times New Roman"/>
                          <a:cs typeface="Calibri"/>
                        </a:rPr>
                        <a:t>-</a:t>
                      </a:r>
                      <a:endParaRPr lang="en-ZA" sz="1600" dirty="0">
                        <a:solidFill>
                          <a:srgbClr val="FF0000"/>
                        </a:solidFill>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03582">
                <a:tc>
                  <a:txBody>
                    <a:bodyPr/>
                    <a:lstStyle/>
                    <a:p>
                      <a:pPr marL="0" marR="0" fontAlgn="b">
                        <a:spcBef>
                          <a:spcPts val="0"/>
                        </a:spcBef>
                        <a:spcAft>
                          <a:spcPts val="0"/>
                        </a:spcAft>
                      </a:pPr>
                      <a:r>
                        <a:rPr lang="en-ZA" sz="1600" b="1" kern="1200" dirty="0">
                          <a:solidFill>
                            <a:schemeClr val="tx1"/>
                          </a:solidFill>
                          <a:effectLst/>
                          <a:latin typeface="+mn-lt"/>
                          <a:ea typeface="+mn-ea"/>
                          <a:cs typeface="+mn-cs"/>
                        </a:rPr>
                        <a:t>Marketing and Communication </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1</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1</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00B050"/>
                          </a:solidFill>
                          <a:effectLst/>
                          <a:latin typeface="Calibri"/>
                          <a:ea typeface="Times New Roman"/>
                          <a:cs typeface="Calibri"/>
                        </a:rPr>
                        <a:t>1</a:t>
                      </a:r>
                      <a:endParaRPr lang="en-ZA" sz="1600" dirty="0">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FF0000"/>
                          </a:solidFill>
                          <a:effectLst/>
                          <a:latin typeface="Calibri"/>
                          <a:ea typeface="Times New Roman"/>
                          <a:cs typeface="Calibri"/>
                        </a:rPr>
                        <a:t>0</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00B050"/>
                          </a:solidFill>
                          <a:effectLst/>
                          <a:latin typeface="Calibri"/>
                          <a:ea typeface="Times New Roman"/>
                          <a:cs typeface="Calibri"/>
                        </a:rPr>
                        <a:t>100%</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75861">
                <a:tc>
                  <a:txBody>
                    <a:bodyPr/>
                    <a:lstStyle/>
                    <a:p>
                      <a:pPr marL="0" marR="0" fontAlgn="b">
                        <a:spcBef>
                          <a:spcPts val="0"/>
                        </a:spcBef>
                        <a:spcAft>
                          <a:spcPts val="0"/>
                        </a:spcAft>
                      </a:pPr>
                      <a:r>
                        <a:rPr lang="en-ZA" sz="1600" b="1" kern="1200" dirty="0">
                          <a:solidFill>
                            <a:schemeClr val="tx1"/>
                          </a:solidFill>
                          <a:effectLst/>
                          <a:latin typeface="+mn-lt"/>
                          <a:ea typeface="+mn-ea"/>
                          <a:cs typeface="+mn-cs"/>
                        </a:rPr>
                        <a:t>Productivity Organisational Solutions</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2</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effectLst/>
                          <a:latin typeface="Calibri"/>
                          <a:ea typeface="Times New Roman"/>
                          <a:cs typeface="Calibri"/>
                        </a:rPr>
                        <a:t>2</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339966"/>
                          </a:solidFill>
                          <a:effectLst/>
                          <a:latin typeface="Calibri"/>
                          <a:ea typeface="Times New Roman"/>
                          <a:cs typeface="Calibri"/>
                        </a:rPr>
                        <a:t>1</a:t>
                      </a:r>
                      <a:endParaRPr lang="en-ZA" sz="1600" b="1" dirty="0">
                        <a:solidFill>
                          <a:srgbClr val="339966"/>
                        </a:solidFill>
                        <a:effectLst/>
                        <a:latin typeface="Calibri"/>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FF0000"/>
                          </a:solidFill>
                          <a:effectLst/>
                          <a:latin typeface="Calibri"/>
                          <a:ea typeface="Times New Roman"/>
                          <a:cs typeface="Calibri"/>
                        </a:rPr>
                        <a:t>1</a:t>
                      </a:r>
                      <a:endParaRPr lang="en-ZA" sz="1600" b="1" dirty="0">
                        <a:solidFill>
                          <a:srgbClr val="FF0000"/>
                        </a:solidFill>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solidFill>
                            <a:srgbClr val="FF0000"/>
                          </a:solidFill>
                          <a:effectLst/>
                          <a:latin typeface="Calibri"/>
                          <a:ea typeface="Times New Roman"/>
                          <a:cs typeface="Calibri"/>
                        </a:rPr>
                        <a:t>50%</a:t>
                      </a:r>
                      <a:endParaRPr lang="en-ZA" sz="1600" dirty="0">
                        <a:effectLst/>
                        <a:latin typeface="Calibri"/>
                        <a:ea typeface="Times New Roman"/>
                      </a:endParaRP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50574">
                <a:tc>
                  <a:txBody>
                    <a:bodyPr/>
                    <a:lstStyle/>
                    <a:p>
                      <a:pPr marL="0" marR="0" fontAlgn="b">
                        <a:spcBef>
                          <a:spcPts val="0"/>
                        </a:spcBef>
                        <a:spcAft>
                          <a:spcPts val="0"/>
                        </a:spcAft>
                      </a:pPr>
                      <a:r>
                        <a:rPr lang="en-ZA" sz="1600" b="1" kern="1200" dirty="0">
                          <a:solidFill>
                            <a:schemeClr val="tx1"/>
                          </a:solidFill>
                          <a:effectLst/>
                          <a:latin typeface="+mn-lt"/>
                          <a:ea typeface="+mn-ea"/>
                          <a:cs typeface="+mn-cs"/>
                        </a:rPr>
                        <a:t>Value Chain Competitiveness</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effectLst/>
                          <a:latin typeface="Calibri"/>
                          <a:ea typeface="Times New Roman"/>
                        </a:rPr>
                        <a:t>4</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effectLst/>
                          <a:latin typeface="Calibri"/>
                          <a:ea typeface="Times New Roman"/>
                        </a:rPr>
                        <a:t>1</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solidFill>
                            <a:srgbClr val="339966"/>
                          </a:solidFill>
                          <a:effectLst/>
                          <a:latin typeface="Calibri"/>
                          <a:ea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solidFill>
                            <a:srgbClr val="FF0000"/>
                          </a:solidFill>
                          <a:effectLst/>
                          <a:latin typeface="Calibri"/>
                          <a:ea typeface="Times New Roman"/>
                        </a:rPr>
                        <a:t>0</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solidFill>
                            <a:srgbClr val="00682F"/>
                          </a:solidFill>
                          <a:effectLst/>
                          <a:latin typeface="Calibri"/>
                          <a:ea typeface="Times New Roman"/>
                        </a:rPr>
                        <a:t>100%</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84467324"/>
                  </a:ext>
                </a:extLst>
              </a:tr>
              <a:tr h="437322">
                <a:tc>
                  <a:txBody>
                    <a:bodyPr/>
                    <a:lstStyle/>
                    <a:p>
                      <a:pPr marL="0" marR="0" fontAlgn="b">
                        <a:spcBef>
                          <a:spcPts val="0"/>
                        </a:spcBef>
                        <a:spcAft>
                          <a:spcPts val="0"/>
                        </a:spcAft>
                      </a:pPr>
                      <a:r>
                        <a:rPr lang="en-ZA" sz="1600" b="1" kern="1200" dirty="0">
                          <a:solidFill>
                            <a:schemeClr val="tx1"/>
                          </a:solidFill>
                          <a:effectLst/>
                          <a:latin typeface="+mn-lt"/>
                          <a:ea typeface="+mn-ea"/>
                          <a:cs typeface="+mn-cs"/>
                        </a:rPr>
                        <a:t>Turnaround Solutions</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effectLst/>
                          <a:latin typeface="Calibri"/>
                          <a:ea typeface="Times New Roman"/>
                        </a:rPr>
                        <a:t>3</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effectLst/>
                          <a:latin typeface="Calibri"/>
                          <a:ea typeface="Times New Roman"/>
                        </a:rPr>
                        <a:t>3</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solidFill>
                            <a:srgbClr val="339966"/>
                          </a:solidFill>
                          <a:effectLst/>
                          <a:latin typeface="Calibri"/>
                          <a:ea typeface="Times New Roman"/>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solidFill>
                            <a:srgbClr val="FF0000"/>
                          </a:solidFill>
                          <a:effectLst/>
                          <a:latin typeface="Calibri"/>
                          <a:ea typeface="Times New Roman"/>
                        </a:rPr>
                        <a:t>3</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1600" b="1" dirty="0">
                          <a:solidFill>
                            <a:srgbClr val="FF0000"/>
                          </a:solidFill>
                          <a:effectLst/>
                          <a:latin typeface="Calibri"/>
                          <a:ea typeface="Times New Roman"/>
                        </a:rPr>
                        <a:t>0%</a:t>
                      </a:r>
                    </a:p>
                  </a:txBody>
                  <a:tcPr marL="9525" marR="8318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84712864"/>
                  </a:ext>
                </a:extLst>
              </a:tr>
              <a:tr h="516834">
                <a:tc>
                  <a:txBody>
                    <a:bodyPr/>
                    <a:lstStyle/>
                    <a:p>
                      <a:pPr marL="0" marR="0" fontAlgn="b">
                        <a:spcBef>
                          <a:spcPts val="0"/>
                        </a:spcBef>
                        <a:spcAft>
                          <a:spcPts val="0"/>
                        </a:spcAft>
                      </a:pPr>
                      <a:r>
                        <a:rPr lang="en-GB" sz="1600" b="1" kern="1200" dirty="0">
                          <a:solidFill>
                            <a:srgbClr val="000000"/>
                          </a:solidFill>
                          <a:effectLst/>
                          <a:latin typeface="+mn-lt"/>
                          <a:ea typeface="Times New Roman"/>
                          <a:cs typeface="Times New Roman"/>
                        </a:rPr>
                        <a:t>Total number of Indicators</a:t>
                      </a:r>
                      <a:endParaRPr lang="en-US" sz="1600" b="1" dirty="0">
                        <a:effectLst/>
                        <a:latin typeface="+mn-lt"/>
                        <a:ea typeface="Times New Roman"/>
                        <a:cs typeface="Times New Roman"/>
                      </a:endParaRPr>
                    </a:p>
                  </a:txBody>
                  <a:tcPr marL="68574" marR="6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a:spcAft>
                          <a:spcPts val="0"/>
                        </a:spcAft>
                      </a:pPr>
                      <a:endParaRPr lang="en-US" sz="1600" b="1" dirty="0">
                        <a:effectLst/>
                        <a:latin typeface="Calibri"/>
                        <a:ea typeface="Times New Roman"/>
                        <a:cs typeface="Calibri"/>
                      </a:endParaRPr>
                    </a:p>
                    <a:p>
                      <a:pPr algn="ctr">
                        <a:spcAft>
                          <a:spcPts val="0"/>
                        </a:spcAft>
                      </a:pPr>
                      <a:r>
                        <a:rPr lang="en-US" sz="1600" b="1" dirty="0">
                          <a:effectLst/>
                          <a:latin typeface="Calibri"/>
                          <a:ea typeface="Times New Roman"/>
                          <a:cs typeface="Calibri"/>
                        </a:rPr>
                        <a:t>13</a:t>
                      </a:r>
                      <a:endParaRPr lang="en-ZA" sz="1600" dirty="0">
                        <a:effectLst/>
                        <a:latin typeface="Calibri"/>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a:spcAft>
                          <a:spcPts val="0"/>
                        </a:spcAft>
                      </a:pPr>
                      <a:endParaRPr lang="en-US" sz="1600" b="1" dirty="0">
                        <a:effectLst/>
                        <a:latin typeface="Calibri"/>
                        <a:ea typeface="Times New Roman"/>
                        <a:cs typeface="Calibri"/>
                      </a:endParaRPr>
                    </a:p>
                    <a:p>
                      <a:pPr algn="ctr">
                        <a:spcAft>
                          <a:spcPts val="0"/>
                        </a:spcAft>
                      </a:pPr>
                      <a:r>
                        <a:rPr lang="en-US" sz="1600" b="1" dirty="0">
                          <a:effectLst/>
                          <a:latin typeface="Calibri"/>
                          <a:ea typeface="Times New Roman"/>
                          <a:cs typeface="Calibri"/>
                        </a:rPr>
                        <a:t>8</a:t>
                      </a:r>
                      <a:endParaRPr lang="en-ZA" sz="1600" dirty="0">
                        <a:effectLst/>
                        <a:latin typeface="Calibri"/>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a:spcAft>
                          <a:spcPts val="0"/>
                        </a:spcAft>
                      </a:pPr>
                      <a:endParaRPr lang="en-US" sz="1600" b="1" dirty="0">
                        <a:effectLst/>
                        <a:latin typeface="Calibri"/>
                        <a:ea typeface="Times New Roman"/>
                        <a:cs typeface="Calibri"/>
                      </a:endParaRPr>
                    </a:p>
                    <a:p>
                      <a:pPr algn="ctr">
                        <a:spcAft>
                          <a:spcPts val="0"/>
                        </a:spcAft>
                      </a:pPr>
                      <a:r>
                        <a:rPr lang="en-US" sz="1600" b="1" dirty="0">
                          <a:effectLst/>
                          <a:latin typeface="Calibri"/>
                          <a:ea typeface="Times New Roman"/>
                          <a:cs typeface="Calibri"/>
                        </a:rPr>
                        <a:t>4</a:t>
                      </a:r>
                      <a:endParaRPr lang="en-ZA" sz="1600" dirty="0">
                        <a:effectLst/>
                        <a:latin typeface="Calibri"/>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endParaRPr lang="en-US" sz="1600" b="1" dirty="0">
                        <a:effectLst/>
                        <a:latin typeface="Calibri"/>
                        <a:ea typeface="Times New Roman"/>
                        <a:cs typeface="Calibri"/>
                      </a:endParaRPr>
                    </a:p>
                    <a:p>
                      <a:pPr algn="ctr">
                        <a:spcAft>
                          <a:spcPts val="0"/>
                        </a:spcAft>
                      </a:pPr>
                      <a:r>
                        <a:rPr lang="en-US" sz="1600" b="1" dirty="0">
                          <a:effectLst/>
                          <a:latin typeface="Calibri"/>
                          <a:ea typeface="Times New Roman"/>
                        </a:rPr>
                        <a:t>4</a:t>
                      </a:r>
                      <a:endParaRPr lang="en-ZA" sz="1600" dirty="0">
                        <a:effectLst/>
                        <a:latin typeface="Calibri"/>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a:spcAft>
                          <a:spcPts val="0"/>
                        </a:spcAft>
                      </a:pPr>
                      <a:endParaRPr lang="en-US" sz="2000" b="1" dirty="0">
                        <a:solidFill>
                          <a:srgbClr val="FF0000"/>
                        </a:solidFill>
                        <a:effectLst/>
                        <a:latin typeface="Calibri"/>
                        <a:ea typeface="Times New Roman"/>
                        <a:cs typeface="Calibri"/>
                      </a:endParaRPr>
                    </a:p>
                    <a:p>
                      <a:pPr algn="ctr">
                        <a:spcAft>
                          <a:spcPts val="0"/>
                        </a:spcAft>
                      </a:pPr>
                      <a:r>
                        <a:rPr lang="en-US" sz="2000" b="1" dirty="0">
                          <a:solidFill>
                            <a:srgbClr val="FF0000"/>
                          </a:solidFill>
                          <a:effectLst/>
                          <a:latin typeface="Calibri"/>
                          <a:ea typeface="Times New Roman"/>
                          <a:cs typeface="Calibri"/>
                        </a:rPr>
                        <a:t>50%</a:t>
                      </a:r>
                      <a:endParaRPr lang="en-ZA" sz="2000" dirty="0">
                        <a:effectLst/>
                        <a:latin typeface="Calibri"/>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437322">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600" b="1" kern="1200" dirty="0">
                          <a:solidFill>
                            <a:srgbClr val="000000"/>
                          </a:solidFill>
                          <a:effectLst/>
                          <a:latin typeface="+mn-lt"/>
                          <a:ea typeface="Times New Roman"/>
                        </a:rPr>
                        <a:t>Overall  Performance</a:t>
                      </a:r>
                      <a:endParaRPr lang="en-US" sz="1600" b="1" dirty="0">
                        <a:effectLst/>
                        <a:latin typeface="+mn-lt"/>
                        <a:ea typeface="Times New Roman"/>
                      </a:endParaRPr>
                    </a:p>
                    <a:p>
                      <a:pPr marL="0" marR="0" fontAlgn="b">
                        <a:spcBef>
                          <a:spcPts val="0"/>
                        </a:spcBef>
                        <a:spcAft>
                          <a:spcPts val="0"/>
                        </a:spcAft>
                      </a:pPr>
                      <a:endParaRPr lang="en-US" sz="1600" b="1" dirty="0">
                        <a:effectLst/>
                        <a:latin typeface="+mn-lt"/>
                        <a:ea typeface="Times New Roman"/>
                        <a:cs typeface="Times New Roman"/>
                      </a:endParaRPr>
                    </a:p>
                  </a:txBody>
                  <a:tcPr marL="68574" marR="685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gridSpan="2">
                  <a:txBody>
                    <a:bodyPr/>
                    <a:lstStyle/>
                    <a:p>
                      <a:pPr algn="ctr">
                        <a:lnSpc>
                          <a:spcPct val="115000"/>
                        </a:lnSpc>
                        <a:spcAft>
                          <a:spcPts val="0"/>
                        </a:spcAft>
                      </a:pPr>
                      <a:endParaRPr lang="en-ZA" sz="1100" dirty="0">
                        <a:effectLst/>
                        <a:latin typeface="Calibri"/>
                        <a:ea typeface="Calibri"/>
                        <a:cs typeface="Times New Roman"/>
                      </a:endParaRPr>
                    </a:p>
                  </a:txBody>
                  <a:tcPr marL="9524" marR="9524"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pPr algn="ctr">
                        <a:lnSpc>
                          <a:spcPct val="115000"/>
                        </a:lnSpc>
                        <a:spcAft>
                          <a:spcPts val="0"/>
                        </a:spcAft>
                      </a:pPr>
                      <a:endParaRPr lang="en-ZA" sz="1100" dirty="0">
                        <a:effectLst/>
                        <a:latin typeface="Calibri"/>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a:lnSpc>
                          <a:spcPct val="115000"/>
                        </a:lnSpc>
                        <a:spcAft>
                          <a:spcPts val="0"/>
                        </a:spcAft>
                      </a:pPr>
                      <a:r>
                        <a:rPr lang="en-ZA" sz="1800" b="1" dirty="0">
                          <a:effectLst/>
                          <a:latin typeface="Calibri"/>
                          <a:ea typeface="Calibri"/>
                          <a:cs typeface="Times New Roman"/>
                        </a:rPr>
                        <a:t>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800" b="1" dirty="0">
                          <a:effectLst/>
                          <a:latin typeface="Calibri"/>
                          <a:ea typeface="Calibri"/>
                          <a:cs typeface="Times New Roman"/>
                        </a:rPr>
                        <a:t>50%</a:t>
                      </a:r>
                    </a:p>
                  </a:txBody>
                  <a:tcPr marL="9524" marR="9524"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pPr algn="ctr" fontAlgn="b">
                        <a:spcAft>
                          <a:spcPts val="0"/>
                        </a:spcAft>
                      </a:pPr>
                      <a:endParaRPr lang="en-ZA" sz="1600" b="1" dirty="0">
                        <a:effectLst/>
                        <a:latin typeface="Calibri"/>
                        <a:ea typeface="DengXian"/>
                        <a:cs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625601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5269</TotalTime>
  <Words>2160</Words>
  <Application>Microsoft Office PowerPoint</Application>
  <PresentationFormat>On-screen Show (4:3)</PresentationFormat>
  <Paragraphs>520</Paragraphs>
  <Slides>21</Slides>
  <Notes>3</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1_Office Theme</vt:lpstr>
      <vt:lpstr>.</vt:lpstr>
      <vt:lpstr>TABLE OF CONTENTS</vt:lpstr>
      <vt:lpstr>LOCATING PRODUCTIVITY SA WITHIN THE LEGISLATIVE MANDATE OF THE DEPARTMENT OF EMPLOYMENT AND LABOUR </vt:lpstr>
      <vt:lpstr> THE MANDATE OF PRODUCTIVITY SA </vt:lpstr>
      <vt:lpstr>THE PRODUCTIVITY VALUE PROPOSITION</vt:lpstr>
      <vt:lpstr>Slide 6</vt:lpstr>
      <vt:lpstr>QUARTER 3 OVERALL PERFORMANCE</vt:lpstr>
      <vt:lpstr>QUARTER 3 PERFORMANCE PER STRATEGIC OBJECTIVE 2018/19</vt:lpstr>
      <vt:lpstr>QUARTER 3 PERFORMANCE PER PROGRAMME 2018/19</vt:lpstr>
      <vt:lpstr>  COMPARATIVE ANALYSIS PER PROGRAMME FOR Q1 TO Q3  2018/2019  </vt:lpstr>
      <vt:lpstr>ACHIEVEMENTS DURING QUARTER 3</vt:lpstr>
      <vt:lpstr>AREAS OF NON-PERFORMANCE DURING QUARTER 3</vt:lpstr>
      <vt:lpstr>MAJOR CHALLENGES DURING 2018/19</vt:lpstr>
      <vt:lpstr>PRAGRAMME 1: CORPORATE SERVICES</vt:lpstr>
      <vt:lpstr>PROGRAMME 3: MARKETING AND COMMUNCATIONS</vt:lpstr>
      <vt:lpstr>PRAGRAMME 4: PRODUCTIVITY ORGANISATIONAL SOLUTIONS</vt:lpstr>
      <vt:lpstr>PROGRAMME 5: VALUE CHAIN COMPETITIVENESS</vt:lpstr>
      <vt:lpstr>PRPGROMME 6: TURNAROUND SOLUTIONS </vt:lpstr>
      <vt:lpstr> </vt:lpstr>
      <vt:lpstr>Slide 20</vt:lpstr>
      <vt:lpstr>Slide 21</vt:lpstr>
    </vt:vector>
  </TitlesOfParts>
  <Company>Dept Labour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CHIEF DIRECTORATE OF COMMUNICATION</dc:title>
  <dc:creator>..</dc:creator>
  <cp:lastModifiedBy>PUMZA</cp:lastModifiedBy>
  <cp:revision>1273</cp:revision>
  <cp:lastPrinted>2019-08-05T08:01:20Z</cp:lastPrinted>
  <dcterms:created xsi:type="dcterms:W3CDTF">2013-03-07T12:06:52Z</dcterms:created>
  <dcterms:modified xsi:type="dcterms:W3CDTF">2019-08-23T10:09:10Z</dcterms:modified>
</cp:coreProperties>
</file>