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0"/>
  </p:notesMasterIdLst>
  <p:sldIdLst>
    <p:sldId id="256" r:id="rId2"/>
    <p:sldId id="257" r:id="rId3"/>
    <p:sldId id="259" r:id="rId4"/>
    <p:sldId id="281" r:id="rId5"/>
    <p:sldId id="283" r:id="rId6"/>
    <p:sldId id="285" r:id="rId7"/>
    <p:sldId id="279" r:id="rId8"/>
    <p:sldId id="280" r:id="rId9"/>
    <p:sldId id="282" r:id="rId10"/>
    <p:sldId id="284" r:id="rId11"/>
    <p:sldId id="303" r:id="rId12"/>
    <p:sldId id="261" r:id="rId13"/>
    <p:sldId id="302" r:id="rId14"/>
    <p:sldId id="304" r:id="rId15"/>
    <p:sldId id="278" r:id="rId16"/>
    <p:sldId id="276" r:id="rId17"/>
    <p:sldId id="292" r:id="rId18"/>
    <p:sldId id="291" r:id="rId19"/>
    <p:sldId id="296" r:id="rId20"/>
    <p:sldId id="297" r:id="rId21"/>
    <p:sldId id="299" r:id="rId22"/>
    <p:sldId id="290" r:id="rId23"/>
    <p:sldId id="300" r:id="rId24"/>
    <p:sldId id="293" r:id="rId25"/>
    <p:sldId id="294" r:id="rId26"/>
    <p:sldId id="298" r:id="rId27"/>
    <p:sldId id="286" r:id="rId28"/>
    <p:sldId id="301" r:id="rId29"/>
    <p:sldId id="273" r:id="rId30"/>
    <p:sldId id="305" r:id="rId31"/>
    <p:sldId id="307" r:id="rId32"/>
    <p:sldId id="323" r:id="rId33"/>
    <p:sldId id="321" r:id="rId34"/>
    <p:sldId id="277" r:id="rId35"/>
    <p:sldId id="318" r:id="rId36"/>
    <p:sldId id="309" r:id="rId37"/>
    <p:sldId id="312" r:id="rId38"/>
    <p:sldId id="313" r:id="rId39"/>
    <p:sldId id="319" r:id="rId40"/>
    <p:sldId id="322" r:id="rId41"/>
    <p:sldId id="320" r:id="rId42"/>
    <p:sldId id="315" r:id="rId43"/>
    <p:sldId id="316" r:id="rId44"/>
    <p:sldId id="317" r:id="rId45"/>
    <p:sldId id="306" r:id="rId46"/>
    <p:sldId id="314" r:id="rId47"/>
    <p:sldId id="288" r:id="rId48"/>
    <p:sldId id="308" r:id="rId4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snapToObjects="1">
      <p:cViewPr varScale="1">
        <p:scale>
          <a:sx n="63" d="100"/>
          <a:sy n="63" d="100"/>
        </p:scale>
        <p:origin x="-192" y="-10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8838"/>
    </p:cViewPr>
  </p:sorterViewPr>
  <p:notesViewPr>
    <p:cSldViewPr snapToGrid="0" snapToObjects="1">
      <p:cViewPr varScale="1">
        <p:scale>
          <a:sx n="93" d="100"/>
          <a:sy n="93" d="100"/>
        </p:scale>
        <p:origin x="-3672" y="-11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mmaleka\Documents\2018\Persona\ICT%20Proliferation\New%20folder\Statistics%20South%20Afric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j-lt"/>
                <a:ea typeface="+mn-ea"/>
                <a:cs typeface="+mn-cs"/>
              </a:defRPr>
            </a:pPr>
            <a:r>
              <a:rPr lang="en-US" sz="3200">
                <a:latin typeface="+mj-lt"/>
              </a:rPr>
              <a:t>Telecoms Provincial Breakdown of Connected Schools</a:t>
            </a:r>
          </a:p>
        </c:rich>
      </c:tx>
      <c:spPr>
        <a:noFill/>
        <a:ln>
          <a:noFill/>
        </a:ln>
        <a:effectLst/>
      </c:spPr>
    </c:title>
    <c:plotArea>
      <c:layout/>
      <c:barChart>
        <c:barDir val="col"/>
        <c:grouping val="clustered"/>
        <c:ser>
          <c:idx val="0"/>
          <c:order val="0"/>
          <c:tx>
            <c:strRef>
              <c:f>Sheet8!$C$2</c:f>
              <c:strCache>
                <c:ptCount val="1"/>
                <c:pt idx="0">
                  <c:v>MTN</c:v>
                </c:pt>
              </c:strCache>
            </c:strRef>
          </c:tx>
          <c:spPr>
            <a:solidFill>
              <a:schemeClr val="accent1"/>
            </a:solidFill>
            <a:ln>
              <a:noFill/>
            </a:ln>
            <a:effectLst/>
          </c:spPr>
          <c:cat>
            <c:strRef>
              <c:f>Sheet8!$B$3:$B$12</c:f>
              <c:strCache>
                <c:ptCount val="10"/>
                <c:pt idx="0">
                  <c:v>EC</c:v>
                </c:pt>
                <c:pt idx="1">
                  <c:v>FS</c:v>
                </c:pt>
                <c:pt idx="2">
                  <c:v>GP</c:v>
                </c:pt>
                <c:pt idx="3">
                  <c:v>KZN</c:v>
                </c:pt>
                <c:pt idx="4">
                  <c:v>LP</c:v>
                </c:pt>
                <c:pt idx="5">
                  <c:v>NW</c:v>
                </c:pt>
                <c:pt idx="6">
                  <c:v>NC</c:v>
                </c:pt>
                <c:pt idx="7">
                  <c:v>WC</c:v>
                </c:pt>
                <c:pt idx="8">
                  <c:v>MP</c:v>
                </c:pt>
                <c:pt idx="9">
                  <c:v>Total</c:v>
                </c:pt>
              </c:strCache>
            </c:strRef>
          </c:cat>
          <c:val>
            <c:numRef>
              <c:f>Sheet8!$C$3:$C$12</c:f>
              <c:numCache>
                <c:formatCode>General</c:formatCode>
                <c:ptCount val="10"/>
                <c:pt idx="0">
                  <c:v>204</c:v>
                </c:pt>
                <c:pt idx="1">
                  <c:v>166</c:v>
                </c:pt>
                <c:pt idx="2">
                  <c:v>72</c:v>
                </c:pt>
                <c:pt idx="3">
                  <c:v>358</c:v>
                </c:pt>
                <c:pt idx="4">
                  <c:v>205</c:v>
                </c:pt>
                <c:pt idx="5">
                  <c:v>70</c:v>
                </c:pt>
                <c:pt idx="6">
                  <c:v>141</c:v>
                </c:pt>
                <c:pt idx="7">
                  <c:v>101</c:v>
                </c:pt>
                <c:pt idx="8">
                  <c:v>43</c:v>
                </c:pt>
                <c:pt idx="9">
                  <c:v>1360</c:v>
                </c:pt>
              </c:numCache>
            </c:numRef>
          </c:val>
          <c:extLst xmlns:c16r2="http://schemas.microsoft.com/office/drawing/2015/06/chart">
            <c:ext xmlns:c16="http://schemas.microsoft.com/office/drawing/2014/chart" uri="{C3380CC4-5D6E-409C-BE32-E72D297353CC}">
              <c16:uniqueId val="{00000000-F601-4846-B33A-8D312FECC9FF}"/>
            </c:ext>
          </c:extLst>
        </c:ser>
        <c:ser>
          <c:idx val="1"/>
          <c:order val="1"/>
          <c:tx>
            <c:strRef>
              <c:f>Sheet8!$D$2</c:f>
              <c:strCache>
                <c:ptCount val="1"/>
                <c:pt idx="0">
                  <c:v>Cell C</c:v>
                </c:pt>
              </c:strCache>
            </c:strRef>
          </c:tx>
          <c:spPr>
            <a:solidFill>
              <a:schemeClr val="accent2"/>
            </a:solidFill>
            <a:ln>
              <a:noFill/>
            </a:ln>
            <a:effectLst/>
          </c:spPr>
          <c:cat>
            <c:strRef>
              <c:f>Sheet8!$B$3:$B$12</c:f>
              <c:strCache>
                <c:ptCount val="10"/>
                <c:pt idx="0">
                  <c:v>EC</c:v>
                </c:pt>
                <c:pt idx="1">
                  <c:v>FS</c:v>
                </c:pt>
                <c:pt idx="2">
                  <c:v>GP</c:v>
                </c:pt>
                <c:pt idx="3">
                  <c:v>KZN</c:v>
                </c:pt>
                <c:pt idx="4">
                  <c:v>LP</c:v>
                </c:pt>
                <c:pt idx="5">
                  <c:v>NW</c:v>
                </c:pt>
                <c:pt idx="6">
                  <c:v>NC</c:v>
                </c:pt>
                <c:pt idx="7">
                  <c:v>WC</c:v>
                </c:pt>
                <c:pt idx="8">
                  <c:v>MP</c:v>
                </c:pt>
                <c:pt idx="9">
                  <c:v>Total</c:v>
                </c:pt>
              </c:strCache>
            </c:strRef>
          </c:cat>
          <c:val>
            <c:numRef>
              <c:f>Sheet8!$D$3:$D$12</c:f>
              <c:numCache>
                <c:formatCode>General</c:formatCode>
                <c:ptCount val="10"/>
                <c:pt idx="0">
                  <c:v>201</c:v>
                </c:pt>
                <c:pt idx="1">
                  <c:v>21</c:v>
                </c:pt>
                <c:pt idx="2">
                  <c:v>53</c:v>
                </c:pt>
                <c:pt idx="3">
                  <c:v>218</c:v>
                </c:pt>
                <c:pt idx="4">
                  <c:v>261</c:v>
                </c:pt>
                <c:pt idx="5">
                  <c:v>86</c:v>
                </c:pt>
                <c:pt idx="6">
                  <c:v>76</c:v>
                </c:pt>
                <c:pt idx="7">
                  <c:v>96</c:v>
                </c:pt>
                <c:pt idx="8">
                  <c:v>190</c:v>
                </c:pt>
                <c:pt idx="9">
                  <c:v>1202</c:v>
                </c:pt>
              </c:numCache>
            </c:numRef>
          </c:val>
          <c:extLst xmlns:c16r2="http://schemas.microsoft.com/office/drawing/2015/06/chart">
            <c:ext xmlns:c16="http://schemas.microsoft.com/office/drawing/2014/chart" uri="{C3380CC4-5D6E-409C-BE32-E72D297353CC}">
              <c16:uniqueId val="{00000001-F601-4846-B33A-8D312FECC9FF}"/>
            </c:ext>
          </c:extLst>
        </c:ser>
        <c:ser>
          <c:idx val="2"/>
          <c:order val="2"/>
          <c:tx>
            <c:strRef>
              <c:f>Sheet8!$E$2</c:f>
              <c:strCache>
                <c:ptCount val="1"/>
                <c:pt idx="0">
                  <c:v>Vodacom</c:v>
                </c:pt>
              </c:strCache>
            </c:strRef>
          </c:tx>
          <c:spPr>
            <a:solidFill>
              <a:schemeClr val="accent3"/>
            </a:solidFill>
            <a:ln>
              <a:noFill/>
            </a:ln>
            <a:effectLst/>
          </c:spPr>
          <c:cat>
            <c:strRef>
              <c:f>Sheet8!$B$3:$B$12</c:f>
              <c:strCache>
                <c:ptCount val="10"/>
                <c:pt idx="0">
                  <c:v>EC</c:v>
                </c:pt>
                <c:pt idx="1">
                  <c:v>FS</c:v>
                </c:pt>
                <c:pt idx="2">
                  <c:v>GP</c:v>
                </c:pt>
                <c:pt idx="3">
                  <c:v>KZN</c:v>
                </c:pt>
                <c:pt idx="4">
                  <c:v>LP</c:v>
                </c:pt>
                <c:pt idx="5">
                  <c:v>NW</c:v>
                </c:pt>
                <c:pt idx="6">
                  <c:v>NC</c:v>
                </c:pt>
                <c:pt idx="7">
                  <c:v>WC</c:v>
                </c:pt>
                <c:pt idx="8">
                  <c:v>MP</c:v>
                </c:pt>
                <c:pt idx="9">
                  <c:v>Total</c:v>
                </c:pt>
              </c:strCache>
            </c:strRef>
          </c:cat>
          <c:val>
            <c:numRef>
              <c:f>Sheet8!$E$3:$E$12</c:f>
              <c:numCache>
                <c:formatCode>General</c:formatCode>
                <c:ptCount val="10"/>
                <c:pt idx="0">
                  <c:v>367</c:v>
                </c:pt>
                <c:pt idx="1">
                  <c:v>233</c:v>
                </c:pt>
                <c:pt idx="2">
                  <c:v>0</c:v>
                </c:pt>
                <c:pt idx="3">
                  <c:v>300</c:v>
                </c:pt>
                <c:pt idx="4">
                  <c:v>50</c:v>
                </c:pt>
                <c:pt idx="5">
                  <c:v>97</c:v>
                </c:pt>
                <c:pt idx="6">
                  <c:v>217</c:v>
                </c:pt>
                <c:pt idx="7">
                  <c:v>62</c:v>
                </c:pt>
                <c:pt idx="8">
                  <c:v>107</c:v>
                </c:pt>
                <c:pt idx="9">
                  <c:v>1433</c:v>
                </c:pt>
              </c:numCache>
            </c:numRef>
          </c:val>
          <c:extLst xmlns:c16r2="http://schemas.microsoft.com/office/drawing/2015/06/chart">
            <c:ext xmlns:c16="http://schemas.microsoft.com/office/drawing/2014/chart" uri="{C3380CC4-5D6E-409C-BE32-E72D297353CC}">
              <c16:uniqueId val="{00000002-F601-4846-B33A-8D312FECC9FF}"/>
            </c:ext>
          </c:extLst>
        </c:ser>
        <c:ser>
          <c:idx val="3"/>
          <c:order val="3"/>
          <c:tx>
            <c:strRef>
              <c:f>Sheet8!$F$2</c:f>
              <c:strCache>
                <c:ptCount val="1"/>
                <c:pt idx="0">
                  <c:v>Neotel</c:v>
                </c:pt>
              </c:strCache>
            </c:strRef>
          </c:tx>
          <c:spPr>
            <a:solidFill>
              <a:schemeClr val="accent4"/>
            </a:solidFill>
            <a:ln>
              <a:noFill/>
            </a:ln>
            <a:effectLst/>
          </c:spPr>
          <c:cat>
            <c:strRef>
              <c:f>Sheet8!$B$3:$B$12</c:f>
              <c:strCache>
                <c:ptCount val="10"/>
                <c:pt idx="0">
                  <c:v>EC</c:v>
                </c:pt>
                <c:pt idx="1">
                  <c:v>FS</c:v>
                </c:pt>
                <c:pt idx="2">
                  <c:v>GP</c:v>
                </c:pt>
                <c:pt idx="3">
                  <c:v>KZN</c:v>
                </c:pt>
                <c:pt idx="4">
                  <c:v>LP</c:v>
                </c:pt>
                <c:pt idx="5">
                  <c:v>NW</c:v>
                </c:pt>
                <c:pt idx="6">
                  <c:v>NC</c:v>
                </c:pt>
                <c:pt idx="7">
                  <c:v>WC</c:v>
                </c:pt>
                <c:pt idx="8">
                  <c:v>MP</c:v>
                </c:pt>
                <c:pt idx="9">
                  <c:v>Total</c:v>
                </c:pt>
              </c:strCache>
            </c:strRef>
          </c:cat>
          <c:val>
            <c:numRef>
              <c:f>Sheet8!$F$3:$F$12</c:f>
              <c:numCache>
                <c:formatCode>General</c:formatCode>
                <c:ptCount val="10"/>
                <c:pt idx="3">
                  <c:v>186</c:v>
                </c:pt>
                <c:pt idx="7">
                  <c:v>185</c:v>
                </c:pt>
                <c:pt idx="9">
                  <c:v>371</c:v>
                </c:pt>
              </c:numCache>
            </c:numRef>
          </c:val>
          <c:extLst xmlns:c16r2="http://schemas.microsoft.com/office/drawing/2015/06/chart">
            <c:ext xmlns:c16="http://schemas.microsoft.com/office/drawing/2014/chart" uri="{C3380CC4-5D6E-409C-BE32-E72D297353CC}">
              <c16:uniqueId val="{00000003-F601-4846-B33A-8D312FECC9FF}"/>
            </c:ext>
          </c:extLst>
        </c:ser>
        <c:ser>
          <c:idx val="4"/>
          <c:order val="4"/>
          <c:tx>
            <c:strRef>
              <c:f>Sheet8!$G$2</c:f>
              <c:strCache>
                <c:ptCount val="1"/>
                <c:pt idx="0">
                  <c:v>Total</c:v>
                </c:pt>
              </c:strCache>
            </c:strRef>
          </c:tx>
          <c:spPr>
            <a:solidFill>
              <a:schemeClr val="accent5"/>
            </a:solidFill>
            <a:ln>
              <a:noFill/>
            </a:ln>
            <a:effectLst/>
          </c:spPr>
          <c:cat>
            <c:strRef>
              <c:f>Sheet8!$B$3:$B$12</c:f>
              <c:strCache>
                <c:ptCount val="10"/>
                <c:pt idx="0">
                  <c:v>EC</c:v>
                </c:pt>
                <c:pt idx="1">
                  <c:v>FS</c:v>
                </c:pt>
                <c:pt idx="2">
                  <c:v>GP</c:v>
                </c:pt>
                <c:pt idx="3">
                  <c:v>KZN</c:v>
                </c:pt>
                <c:pt idx="4">
                  <c:v>LP</c:v>
                </c:pt>
                <c:pt idx="5">
                  <c:v>NW</c:v>
                </c:pt>
                <c:pt idx="6">
                  <c:v>NC</c:v>
                </c:pt>
                <c:pt idx="7">
                  <c:v>WC</c:v>
                </c:pt>
                <c:pt idx="8">
                  <c:v>MP</c:v>
                </c:pt>
                <c:pt idx="9">
                  <c:v>Total</c:v>
                </c:pt>
              </c:strCache>
            </c:strRef>
          </c:cat>
          <c:val>
            <c:numRef>
              <c:f>Sheet8!$G$3:$G$12</c:f>
              <c:numCache>
                <c:formatCode>General</c:formatCode>
                <c:ptCount val="10"/>
                <c:pt idx="0">
                  <c:v>772</c:v>
                </c:pt>
                <c:pt idx="1">
                  <c:v>420</c:v>
                </c:pt>
                <c:pt idx="2">
                  <c:v>125</c:v>
                </c:pt>
                <c:pt idx="3">
                  <c:v>1062</c:v>
                </c:pt>
                <c:pt idx="4">
                  <c:v>516</c:v>
                </c:pt>
                <c:pt idx="5">
                  <c:v>253</c:v>
                </c:pt>
                <c:pt idx="6">
                  <c:v>434</c:v>
                </c:pt>
                <c:pt idx="7">
                  <c:v>444</c:v>
                </c:pt>
                <c:pt idx="8">
                  <c:v>340</c:v>
                </c:pt>
                <c:pt idx="9">
                  <c:v>4366</c:v>
                </c:pt>
              </c:numCache>
            </c:numRef>
          </c:val>
          <c:extLst xmlns:c16r2="http://schemas.microsoft.com/office/drawing/2015/06/chart">
            <c:ext xmlns:c16="http://schemas.microsoft.com/office/drawing/2014/chart" uri="{C3380CC4-5D6E-409C-BE32-E72D297353CC}">
              <c16:uniqueId val="{00000004-F601-4846-B33A-8D312FECC9FF}"/>
            </c:ext>
          </c:extLst>
        </c:ser>
        <c:dLbls/>
        <c:gapWidth val="219"/>
        <c:overlap val="-27"/>
        <c:axId val="99748480"/>
        <c:axId val="99766656"/>
      </c:barChart>
      <c:catAx>
        <c:axId val="99748480"/>
        <c:scaling>
          <c:orientation val="minMax"/>
        </c:scaling>
        <c:delete val="1"/>
        <c:axPos val="b"/>
        <c:numFmt formatCode="General" sourceLinked="1"/>
        <c:majorTickMark val="none"/>
        <c:tickLblPos val="none"/>
        <c:crossAx val="99766656"/>
        <c:crosses val="autoZero"/>
        <c:auto val="1"/>
        <c:lblAlgn val="ctr"/>
        <c:lblOffset val="100"/>
      </c:catAx>
      <c:valAx>
        <c:axId val="997666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tickLblPos val="none"/>
        <c:crossAx val="997484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t"/>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7876930-757D-A342-8E93-6BAFFAB2D2B2}" type="datetimeFigureOut">
              <a:rPr lang="en-US" smtClean="0"/>
              <a:pPr/>
              <a:t>8/23/2019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21D9EC5-C8F2-A64E-A09D-4191C8F45953}" type="slidenum">
              <a:rPr lang="en-US" smtClean="0"/>
              <a:pPr/>
              <a:t>‹#›</a:t>
            </a:fld>
            <a:endParaRPr lang="en-US"/>
          </a:p>
        </p:txBody>
      </p:sp>
    </p:spTree>
    <p:extLst>
      <p:ext uri="{BB962C8B-B14F-4D97-AF65-F5344CB8AC3E}">
        <p14:creationId xmlns:p14="http://schemas.microsoft.com/office/powerpoint/2010/main" xmlns="" val="2858476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e.co.za/article/south-africa-must-reorganise-for-future-world-radio-conferences.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project-syndicate.org/commentary/africa-digital-revolution-adaptive-government-by-kartik-akileswaran-1-and-georgina-hutchinson-1-2019-0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roject-syndicate.org/commentary/africa-digital-revolution-adaptive-government-by-kartik-akileswaran-1-and-georgina-hutchinson-1-2019-0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globalfindex.worldbank.org/sites/globalfindex/files/chapters/2017%20Findex%20full%20report_chapter2.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tatssa.gov.za/publications/P0211/P02114thQuarter2018.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1</a:t>
            </a:fld>
            <a:endParaRPr lang="en-US"/>
          </a:p>
        </p:txBody>
      </p:sp>
    </p:spTree>
    <p:extLst>
      <p:ext uri="{BB962C8B-B14F-4D97-AF65-F5344CB8AC3E}">
        <p14:creationId xmlns:p14="http://schemas.microsoft.com/office/powerpoint/2010/main" xmlns="" val="395761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According to National Treasury, policy inertia, poor implementation capacity and a deterioration in the relationship between government and the private sector have reduced South Africa’s global competitiveness. </a:t>
            </a:r>
          </a:p>
          <a:p>
            <a:r>
              <a:rPr lang="en-US" sz="1200" b="0" i="0" u="none" strike="noStrike" kern="1200" baseline="0" dirty="0" smtClean="0">
                <a:solidFill>
                  <a:schemeClr val="tx1"/>
                </a:solidFill>
                <a:latin typeface="+mn-lt"/>
                <a:ea typeface="+mn-ea"/>
                <a:cs typeface="+mn-cs"/>
              </a:rPr>
              <a:t>South Africa has fallen from 44th (2007) to 67th (2018) on the Global Competitiveness Index. And between 2008 and 2018, South Africa’s ranking fell from 35th to 82nd in the World Bank’s Ease of Doing Business report.</a:t>
            </a:r>
          </a:p>
          <a:p>
            <a:r>
              <a:rPr lang="en-ZA" sz="1200" b="0" i="0" u="none" strike="noStrike" kern="1200" baseline="0" dirty="0" smtClean="0">
                <a:solidFill>
                  <a:schemeClr val="tx1"/>
                </a:solidFill>
                <a:latin typeface="+mn-lt"/>
                <a:ea typeface="+mn-ea"/>
                <a:cs typeface="+mn-cs"/>
              </a:rPr>
              <a:t>Rapid Reforms are key and for RSA it is a reflection of the inability to implement key reforms, i.e. spectrum policy</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10</a:t>
            </a:fld>
            <a:endParaRPr lang="en-US"/>
          </a:p>
        </p:txBody>
      </p:sp>
    </p:spTree>
    <p:extLst>
      <p:ext uri="{BB962C8B-B14F-4D97-AF65-F5344CB8AC3E}">
        <p14:creationId xmlns:p14="http://schemas.microsoft.com/office/powerpoint/2010/main" xmlns="" val="398711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ZA" sz="120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11</a:t>
            </a:fld>
            <a:endParaRPr lang="en-US"/>
          </a:p>
        </p:txBody>
      </p:sp>
    </p:spTree>
    <p:extLst>
      <p:ext uri="{BB962C8B-B14F-4D97-AF65-F5344CB8AC3E}">
        <p14:creationId xmlns:p14="http://schemas.microsoft.com/office/powerpoint/2010/main" xmlns="" val="31676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t>worst performance in a decade</a:t>
            </a:r>
            <a:r>
              <a:rPr lang="en-ZA" sz="1200" dirty="0" smtClean="0"/>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ZA" sz="1200" dirty="0" smtClean="0"/>
              <a:t>Source: Stats SA and South African Reserve Bank</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National Treasury said in its 2019/20 annual performance report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ZA" sz="120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12</a:t>
            </a:fld>
            <a:endParaRPr lang="en-US"/>
          </a:p>
        </p:txBody>
      </p:sp>
    </p:spTree>
    <p:extLst>
      <p:ext uri="{BB962C8B-B14F-4D97-AF65-F5344CB8AC3E}">
        <p14:creationId xmlns:p14="http://schemas.microsoft.com/office/powerpoint/2010/main" xmlns="" val="274605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ZA" sz="120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13</a:t>
            </a:fld>
            <a:endParaRPr lang="en-US"/>
          </a:p>
        </p:txBody>
      </p:sp>
    </p:spTree>
    <p:extLst>
      <p:ext uri="{BB962C8B-B14F-4D97-AF65-F5344CB8AC3E}">
        <p14:creationId xmlns:p14="http://schemas.microsoft.com/office/powerpoint/2010/main" xmlns="" val="407759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t>Budget Vote Speech by Minister of Finance </a:t>
            </a:r>
            <a:r>
              <a:rPr lang="en-US" sz="1200" dirty="0" err="1" smtClean="0"/>
              <a:t>Mr</a:t>
            </a:r>
            <a:r>
              <a:rPr lang="en-US" sz="1200" dirty="0" smtClean="0"/>
              <a:t> Tito </a:t>
            </a:r>
            <a:r>
              <a:rPr lang="en-US" sz="1200" dirty="0" err="1" smtClean="0"/>
              <a:t>Mboweni</a:t>
            </a:r>
            <a:r>
              <a:rPr lang="en-US" sz="1200" dirty="0" smtClean="0"/>
              <a:t>,</a:t>
            </a:r>
            <a:r>
              <a:rPr lang="en-US" sz="1200" baseline="0" dirty="0" smtClean="0"/>
              <a:t> </a:t>
            </a:r>
            <a:r>
              <a:rPr lang="en-US" sz="1200" dirty="0" smtClean="0"/>
              <a:t>11 July 2019</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ZA" sz="120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14</a:t>
            </a:fld>
            <a:endParaRPr lang="en-US"/>
          </a:p>
        </p:txBody>
      </p:sp>
    </p:spTree>
    <p:extLst>
      <p:ext uri="{BB962C8B-B14F-4D97-AF65-F5344CB8AC3E}">
        <p14:creationId xmlns:p14="http://schemas.microsoft.com/office/powerpoint/2010/main" xmlns="" val="234196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ZA" dirty="0" smtClean="0"/>
              <a:t>While</a:t>
            </a:r>
            <a:r>
              <a:rPr lang="en-ZA" baseline="0" dirty="0" smtClean="0"/>
              <a:t> it is the largest economy of the region, South Africa lags far behind other countries in terms of GDP growth in the selected SADC  countries</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15</a:t>
            </a:fld>
            <a:endParaRPr lang="en-US"/>
          </a:p>
        </p:txBody>
      </p:sp>
    </p:spTree>
    <p:extLst>
      <p:ext uri="{BB962C8B-B14F-4D97-AF65-F5344CB8AC3E}">
        <p14:creationId xmlns:p14="http://schemas.microsoft.com/office/powerpoint/2010/main" xmlns="" val="230781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mn-ea"/>
                <a:cs typeface="+mn-cs"/>
              </a:rPr>
              <a:t>Following the general elections in May 2014, President Jacob Zuma announced the establishment of a new Ministry of Communications.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mn-ea"/>
                <a:cs typeface="+mn-cs"/>
              </a:rPr>
              <a:t>The proclamation also referred to the reshuffling of the entities that historically reported to one Department while other entities reported different Departments during 4th Parliament.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DoC was to be responsible for overarching communications policy and strategy, information dissemination and publicity as well as the branding of the country abroad. Improved communication and marketing will promote an informed citizenry and also assist the country to promote investments, economic growth and job creation</a:t>
            </a:r>
            <a:endParaRPr lang="en-ZA" sz="1200" kern="1200" dirty="0" smtClean="0">
              <a:solidFill>
                <a:srgbClr val="000000"/>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16</a:t>
            </a:fld>
            <a:endParaRPr lang="en-US"/>
          </a:p>
        </p:txBody>
      </p:sp>
    </p:spTree>
    <p:extLst>
      <p:ext uri="{BB962C8B-B14F-4D97-AF65-F5344CB8AC3E}">
        <p14:creationId xmlns:p14="http://schemas.microsoft.com/office/powerpoint/2010/main" xmlns="" val="426755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t>Effected in April 2015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terms of the Proclamation</a:t>
            </a:r>
            <a:r>
              <a:rPr lang="en-US" sz="1200" kern="1200" baseline="0" dirty="0" smtClean="0">
                <a:solidFill>
                  <a:schemeClr val="tx1"/>
                </a:solidFill>
                <a:effectLst/>
                <a:latin typeface="+mn-lt"/>
                <a:ea typeface="+mn-ea"/>
                <a:cs typeface="+mn-cs"/>
              </a:rPr>
              <a:t> DoC</a:t>
            </a:r>
            <a:r>
              <a:rPr lang="en-US" sz="1200" kern="1200" dirty="0" smtClean="0">
                <a:solidFill>
                  <a:schemeClr val="tx1"/>
                </a:solidFill>
                <a:effectLst/>
                <a:latin typeface="+mn-lt"/>
                <a:ea typeface="+mn-ea"/>
                <a:cs typeface="+mn-cs"/>
              </a:rPr>
              <a:t> assumed the functions and budget vote of the former Government Communications and Information Systems (GCIS)</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GCIS was re-established as a schedule 1 national Department from 1 April 2015</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Film and Publications Board (FPB) which formerly reported to the Department of Home Affairs and was under Budget Vote Four (4) </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Brand SA (BSA) which was located in the Presidency under Budget Vote One (1), were integrated to form part of the new Department of Communications (DoC)</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SITA reported to the DPSA</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17</a:t>
            </a:fld>
            <a:endParaRPr lang="en-US"/>
          </a:p>
        </p:txBody>
      </p:sp>
    </p:spTree>
    <p:extLst>
      <p:ext uri="{BB962C8B-B14F-4D97-AF65-F5344CB8AC3E}">
        <p14:creationId xmlns:p14="http://schemas.microsoft.com/office/powerpoint/2010/main" xmlns="" val="123337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18</a:t>
            </a:fld>
            <a:endParaRPr lang="en-US"/>
          </a:p>
        </p:txBody>
      </p:sp>
    </p:spTree>
    <p:extLst>
      <p:ext uri="{BB962C8B-B14F-4D97-AF65-F5344CB8AC3E}">
        <p14:creationId xmlns:p14="http://schemas.microsoft.com/office/powerpoint/2010/main" xmlns="" val="4115924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19</a:t>
            </a:fld>
            <a:endParaRPr lang="en-US"/>
          </a:p>
        </p:txBody>
      </p:sp>
    </p:spTree>
    <p:extLst>
      <p:ext uri="{BB962C8B-B14F-4D97-AF65-F5344CB8AC3E}">
        <p14:creationId xmlns:p14="http://schemas.microsoft.com/office/powerpoint/2010/main" xmlns="" val="191786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2</a:t>
            </a:fld>
            <a:endParaRPr lang="en-US"/>
          </a:p>
        </p:txBody>
      </p:sp>
    </p:spTree>
    <p:extLst>
      <p:ext uri="{BB962C8B-B14F-4D97-AF65-F5344CB8AC3E}">
        <p14:creationId xmlns:p14="http://schemas.microsoft.com/office/powerpoint/2010/main" xmlns="" val="1014087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committee adopted the following two international agreements on 24 January 2017</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20</a:t>
            </a:fld>
            <a:endParaRPr lang="en-US"/>
          </a:p>
        </p:txBody>
      </p:sp>
    </p:spTree>
    <p:extLst>
      <p:ext uri="{BB962C8B-B14F-4D97-AF65-F5344CB8AC3E}">
        <p14:creationId xmlns:p14="http://schemas.microsoft.com/office/powerpoint/2010/main" xmlns="" val="2089281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21</a:t>
            </a:fld>
            <a:endParaRPr lang="en-US"/>
          </a:p>
        </p:txBody>
      </p:sp>
    </p:spTree>
    <p:extLst>
      <p:ext uri="{BB962C8B-B14F-4D97-AF65-F5344CB8AC3E}">
        <p14:creationId xmlns:p14="http://schemas.microsoft.com/office/powerpoint/2010/main" xmlns="" val="1704535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rgbClr val="000000"/>
                </a:solidFill>
                <a:latin typeface="+mn-lt"/>
                <a:ea typeface="+mn-ea"/>
                <a:cs typeface="+mn-cs"/>
              </a:rPr>
              <a:t>Made it difficult for the Committees to conduct thorough oversight of all the entities</a:t>
            </a:r>
            <a:r>
              <a:rPr lang="en-US" sz="1200" kern="1200" baseline="0" dirty="0" smtClean="0">
                <a:solidFill>
                  <a:srgbClr val="000000"/>
                </a:solidFill>
                <a:latin typeface="+mn-lt"/>
                <a:ea typeface="+mn-ea"/>
                <a:cs typeface="+mn-cs"/>
              </a:rPr>
              <a:t> </a:t>
            </a:r>
            <a:r>
              <a:rPr lang="en-US" sz="1200" kern="1200" dirty="0" smtClean="0">
                <a:solidFill>
                  <a:srgbClr val="000000"/>
                </a:solidFill>
                <a:latin typeface="+mn-lt"/>
                <a:ea typeface="+mn-ea"/>
                <a:cs typeface="+mn-cs"/>
              </a:rPr>
              <a:t>albeit that for the PCC, the SABC received far more attention than other entities because of their dire financial position.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rgbClr val="000000"/>
                </a:solidFill>
                <a:latin typeface="+mn-lt"/>
                <a:ea typeface="+mn-ea"/>
                <a:cs typeface="+mn-cs"/>
              </a:rPr>
              <a:t>was a culmination of extensive engagement between the Department, SABC and the Committee. To this end, and even after the successful inquiry, the SABC remains in a compromised state to deliver on its mandate. For 6th Parliament, it will be important that the recommendations stemming from the inquiry are responded to in full so that the Committee can report back to National Assembly.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smtClean="0">
                <a:solidFill>
                  <a:srgbClr val="000000"/>
                </a:solidFill>
                <a:latin typeface="+mn-lt"/>
                <a:ea typeface="+mn-ea"/>
                <a:cs typeface="+mn-cs"/>
              </a:rPr>
              <a:t>Only 2 Joint Committee Meetings were hosted during the Term</a:t>
            </a:r>
            <a:endParaRPr lang="en-US" sz="1200" kern="1200" dirty="0" smtClean="0">
              <a:solidFill>
                <a:srgbClr val="000000"/>
              </a:solidFill>
              <a:latin typeface="+mn-lt"/>
              <a:ea typeface="+mn-ea"/>
              <a:cs typeface="+mn-cs"/>
            </a:endParaRPr>
          </a:p>
        </p:txBody>
      </p:sp>
      <p:sp>
        <p:nvSpPr>
          <p:cNvPr id="4" name="Slide Number Placeholder 3"/>
          <p:cNvSpPr>
            <a:spLocks noGrp="1"/>
          </p:cNvSpPr>
          <p:nvPr>
            <p:ph type="sldNum" sz="quarter" idx="10"/>
          </p:nvPr>
        </p:nvSpPr>
        <p:spPr/>
        <p:txBody>
          <a:bodyPr/>
          <a:lstStyle/>
          <a:p>
            <a:fld id="{D21D9EC5-C8F2-A64E-A09D-4191C8F45953}" type="slidenum">
              <a:rPr lang="en-US" smtClean="0"/>
              <a:pPr/>
              <a:t>22</a:t>
            </a:fld>
            <a:endParaRPr lang="en-US"/>
          </a:p>
        </p:txBody>
      </p:sp>
    </p:spTree>
    <p:extLst>
      <p:ext uri="{BB962C8B-B14F-4D97-AF65-F5344CB8AC3E}">
        <p14:creationId xmlns:p14="http://schemas.microsoft.com/office/powerpoint/2010/main" xmlns="" val="3605563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rgbClr val="000000"/>
                </a:solidFill>
                <a:latin typeface="+mn-lt"/>
                <a:ea typeface="+mn-ea"/>
                <a:cs typeface="+mn-cs"/>
              </a:rPr>
              <a:t>A challenging period of operating without adequate tools of trade and support staff such as a researcher, a dedicated communications officer and a dedicated Law Advisor made it difficult for the committees to conduct their work, PCTPS did not have a CAD for a long period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smtClean="0">
                <a:solidFill>
                  <a:srgbClr val="000000"/>
                </a:solidFill>
                <a:latin typeface="+mn-lt"/>
                <a:ea typeface="+mn-ea"/>
                <a:cs typeface="+mn-cs"/>
              </a:rPr>
              <a:t>The PCC had a total 5 Chairpersons</a:t>
            </a:r>
            <a:r>
              <a:rPr lang="en-ZA" sz="1200" kern="1200" baseline="0" dirty="0" smtClean="0">
                <a:solidFill>
                  <a:srgbClr val="000000"/>
                </a:solidFill>
                <a:latin typeface="+mn-lt"/>
                <a:ea typeface="+mn-ea"/>
                <a:cs typeface="+mn-cs"/>
              </a:rPr>
              <a:t> during 5</a:t>
            </a:r>
            <a:r>
              <a:rPr lang="en-ZA" sz="1200" kern="1200" baseline="30000" dirty="0" smtClean="0">
                <a:solidFill>
                  <a:srgbClr val="000000"/>
                </a:solidFill>
                <a:latin typeface="+mn-lt"/>
                <a:ea typeface="+mn-ea"/>
                <a:cs typeface="+mn-cs"/>
              </a:rPr>
              <a:t>th</a:t>
            </a:r>
            <a:r>
              <a:rPr lang="en-ZA" sz="1200" kern="1200" baseline="0" dirty="0" smtClean="0">
                <a:solidFill>
                  <a:srgbClr val="000000"/>
                </a:solidFill>
                <a:latin typeface="+mn-lt"/>
                <a:ea typeface="+mn-ea"/>
                <a:cs typeface="+mn-cs"/>
              </a:rPr>
              <a:t> Parliament, an indication reflective of the instability of leadership. PCTPS had 3 in total of which 1 was in acting capacity for a very long time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baseline="0" dirty="0" smtClean="0">
                <a:solidFill>
                  <a:srgbClr val="000000"/>
                </a:solidFill>
                <a:latin typeface="+mn-lt"/>
                <a:ea typeface="+mn-ea"/>
                <a:cs typeface="+mn-cs"/>
              </a:rPr>
              <a:t>The South African legislative and regulatory environment need to be responsive to the ICT sector. And the legislative burden will continue to grow as the sector evolves. It is important for members to evaluate how Parliament can be conducive to supporting the growth of this important sector, especially with 4IR as a future economic driver. The purpose of a Study Tour therefore would be to gain further insight on how to transform legislative environment to be efficiently responsive to the ever-evolving sector such as the ICT.</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23</a:t>
            </a:fld>
            <a:endParaRPr lang="en-US"/>
          </a:p>
        </p:txBody>
      </p:sp>
    </p:spTree>
    <p:extLst>
      <p:ext uri="{BB962C8B-B14F-4D97-AF65-F5344CB8AC3E}">
        <p14:creationId xmlns:p14="http://schemas.microsoft.com/office/powerpoint/2010/main" xmlns="" val="42119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6 and 7 September 2018 the Department of Communications hosted the South African public broadcasting policy review colloquium, bringing together government stakeholders, public and private sector interest groups and civil society organisations to engage on issues impacting the SABC and provide insights into policy recommendations ahead of planned changes to the SABC.</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24</a:t>
            </a:fld>
            <a:endParaRPr lang="en-US"/>
          </a:p>
        </p:txBody>
      </p:sp>
    </p:spTree>
    <p:extLst>
      <p:ext uri="{BB962C8B-B14F-4D97-AF65-F5344CB8AC3E}">
        <p14:creationId xmlns:p14="http://schemas.microsoft.com/office/powerpoint/2010/main" xmlns="" val="82639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25</a:t>
            </a:fld>
            <a:endParaRPr lang="en-US"/>
          </a:p>
        </p:txBody>
      </p:sp>
    </p:spTree>
    <p:extLst>
      <p:ext uri="{BB962C8B-B14F-4D97-AF65-F5344CB8AC3E}">
        <p14:creationId xmlns:p14="http://schemas.microsoft.com/office/powerpoint/2010/main" xmlns="" val="415863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Particular</a:t>
            </a:r>
            <a:r>
              <a:rPr lang="en-ZA" baseline="0" dirty="0" smtClean="0"/>
              <a:t> focus on </a:t>
            </a:r>
            <a:r>
              <a:rPr lang="en-ZA" sz="1200" kern="1200" dirty="0" smtClean="0">
                <a:solidFill>
                  <a:srgbClr val="000000"/>
                </a:solidFill>
                <a:latin typeface="+mn-lt"/>
                <a:ea typeface="+mn-ea"/>
                <a:cs typeface="+mn-cs"/>
              </a:rPr>
              <a:t>Oversight visits at USAASA project sites by PCTPS during</a:t>
            </a:r>
            <a:r>
              <a:rPr lang="en-ZA" sz="1200" kern="1200" baseline="0" dirty="0" smtClean="0">
                <a:solidFill>
                  <a:srgbClr val="000000"/>
                </a:solidFill>
                <a:latin typeface="+mn-lt"/>
                <a:ea typeface="+mn-ea"/>
                <a:cs typeface="+mn-cs"/>
              </a:rPr>
              <a:t> 5</a:t>
            </a:r>
            <a:r>
              <a:rPr lang="en-ZA" sz="1200" kern="1200" baseline="30000" dirty="0" smtClean="0">
                <a:solidFill>
                  <a:srgbClr val="000000"/>
                </a:solidFill>
                <a:latin typeface="+mn-lt"/>
                <a:ea typeface="+mn-ea"/>
                <a:cs typeface="+mn-cs"/>
              </a:rPr>
              <a:t>th</a:t>
            </a:r>
            <a:r>
              <a:rPr lang="en-ZA" sz="1200" kern="1200" baseline="0" dirty="0" smtClean="0">
                <a:solidFill>
                  <a:srgbClr val="000000"/>
                </a:solidFill>
                <a:latin typeface="+mn-lt"/>
                <a:ea typeface="+mn-ea"/>
                <a:cs typeface="+mn-cs"/>
              </a:rPr>
              <a:t> Parliament (Uptake and Usage)</a:t>
            </a:r>
          </a:p>
          <a:p>
            <a:r>
              <a:rPr lang="en-ZA" sz="1200" kern="1200" baseline="0" dirty="0" smtClean="0">
                <a:solidFill>
                  <a:srgbClr val="000000"/>
                </a:solidFill>
                <a:latin typeface="+mn-lt"/>
                <a:ea typeface="+mn-ea"/>
                <a:cs typeface="+mn-cs"/>
              </a:rPr>
              <a:t>Study tour among other priorities to support Parliament’s state of readiness towards stimulating 4IR</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26</a:t>
            </a:fld>
            <a:endParaRPr lang="en-US"/>
          </a:p>
        </p:txBody>
      </p:sp>
    </p:spTree>
    <p:extLst>
      <p:ext uri="{BB962C8B-B14F-4D97-AF65-F5344CB8AC3E}">
        <p14:creationId xmlns:p14="http://schemas.microsoft.com/office/powerpoint/2010/main" xmlns="" val="2510553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27</a:t>
            </a:fld>
            <a:endParaRPr lang="en-US"/>
          </a:p>
        </p:txBody>
      </p:sp>
    </p:spTree>
    <p:extLst>
      <p:ext uri="{BB962C8B-B14F-4D97-AF65-F5344CB8AC3E}">
        <p14:creationId xmlns:p14="http://schemas.microsoft.com/office/powerpoint/2010/main" xmlns="" val="177896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D9EC5-C8F2-A64E-A09D-4191C8F45953}" type="slidenum">
              <a:rPr lang="en-US" smtClean="0"/>
              <a:pPr/>
              <a:t>28</a:t>
            </a:fld>
            <a:endParaRPr lang="en-US"/>
          </a:p>
        </p:txBody>
      </p:sp>
    </p:spTree>
    <p:extLst>
      <p:ext uri="{BB962C8B-B14F-4D97-AF65-F5344CB8AC3E}">
        <p14:creationId xmlns:p14="http://schemas.microsoft.com/office/powerpoint/2010/main" xmlns="" val="3331499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29</a:t>
            </a:fld>
            <a:endParaRPr lang="en-US"/>
          </a:p>
        </p:txBody>
      </p:sp>
    </p:spTree>
    <p:extLst>
      <p:ext uri="{BB962C8B-B14F-4D97-AF65-F5344CB8AC3E}">
        <p14:creationId xmlns:p14="http://schemas.microsoft.com/office/powerpoint/2010/main" xmlns="" val="195100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3</a:t>
            </a:fld>
            <a:endParaRPr lang="en-US"/>
          </a:p>
        </p:txBody>
      </p:sp>
    </p:spTree>
    <p:extLst>
      <p:ext uri="{BB962C8B-B14F-4D97-AF65-F5344CB8AC3E}">
        <p14:creationId xmlns:p14="http://schemas.microsoft.com/office/powerpoint/2010/main" xmlns="" val="2746054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kern="1200" dirty="0" smtClean="0">
                <a:solidFill>
                  <a:srgbClr val="80746A"/>
                </a:solidFill>
                <a:latin typeface="+mn-lt"/>
                <a:ea typeface="+mn-ea"/>
                <a:cs typeface="Arial" panose="020B0604020202020204" pitchFamily="34" charset="0"/>
              </a:rPr>
              <a:t>Entrepreneurship is fundamental to 4IR in as far as creativity, innovation,</a:t>
            </a:r>
            <a:r>
              <a:rPr lang="en-ZA" sz="1200" kern="1200" baseline="0" dirty="0" smtClean="0">
                <a:solidFill>
                  <a:srgbClr val="80746A"/>
                </a:solidFill>
                <a:latin typeface="+mn-lt"/>
                <a:ea typeface="+mn-ea"/>
                <a:cs typeface="Arial" panose="020B0604020202020204" pitchFamily="34" charset="0"/>
              </a:rPr>
              <a:t> localisation</a:t>
            </a:r>
            <a:r>
              <a:rPr lang="en-ZA" sz="1200" kern="1200" dirty="0" smtClean="0">
                <a:solidFill>
                  <a:srgbClr val="80746A"/>
                </a:solidFill>
                <a:latin typeface="+mn-lt"/>
                <a:ea typeface="+mn-ea"/>
                <a:cs typeface="Arial" panose="020B0604020202020204" pitchFamily="34" charset="0"/>
              </a:rPr>
              <a:t> and adoption of technological solutions. Thereby developing a localised</a:t>
            </a:r>
            <a:r>
              <a:rPr lang="en-ZA" sz="1200" kern="1200" baseline="0" dirty="0" smtClean="0">
                <a:solidFill>
                  <a:srgbClr val="80746A"/>
                </a:solidFill>
                <a:latin typeface="+mn-lt"/>
                <a:ea typeface="+mn-ea"/>
                <a:cs typeface="Arial" panose="020B0604020202020204" pitchFamily="34" charset="0"/>
              </a:rPr>
              <a:t> </a:t>
            </a:r>
            <a:r>
              <a:rPr lang="en-US" sz="1200" b="0" i="0" u="none" strike="noStrike" kern="1200" baseline="0" dirty="0" smtClean="0">
                <a:solidFill>
                  <a:schemeClr val="tx1"/>
                </a:solidFill>
                <a:latin typeface="+mn-lt"/>
                <a:ea typeface="+mn-ea"/>
                <a:cs typeface="+mn-cs"/>
              </a:rPr>
              <a:t>digital ecosystem. This will require our government and policy makers to be both innovative and experimental in order to navigate between opportunities and challenges of the digital age .</a:t>
            </a:r>
            <a:endParaRPr lang="en-ZA" sz="1200" kern="1200" dirty="0" smtClean="0">
              <a:solidFill>
                <a:srgbClr val="80746A"/>
              </a:solidFill>
              <a:latin typeface="+mn-lt"/>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The growth and influence of the open source community have driven software to the centre of global innovation. Africa should invest more in open source software expertise and skills. India and China employed this strategy and have been catapulted into the global technology ecosystem</a:t>
            </a:r>
            <a:r>
              <a:rPr lang="en-US" sz="1200" b="0" i="0" kern="1200" dirty="0" smtClean="0">
                <a:solidFill>
                  <a:schemeClr val="tx1"/>
                </a:solidFill>
                <a:effectLst/>
                <a:latin typeface="+mn-lt"/>
                <a:ea typeface="+mn-ea"/>
                <a:cs typeface="+mn-cs"/>
              </a:rPr>
              <a:t>.’ </a:t>
            </a:r>
            <a:r>
              <a:rPr lang="en-US" dirty="0" smtClean="0">
                <a:hlinkClick r:id="rId3"/>
              </a:rPr>
              <a:t>https://www.ee.co.za/article/south-africa-must-reorganise-for-future-world-radio-conferences.html</a:t>
            </a:r>
            <a:r>
              <a:rPr lang="en-US" dirty="0" smtClean="0"/>
              <a:t>. Sout</a:t>
            </a:r>
            <a:r>
              <a:rPr lang="en-US" baseline="0" dirty="0" smtClean="0"/>
              <a:t>h Africa is part of the Brics, and has reputable bilateral agreements with countries such as Brazil with a strong focus on promoting FOSS technologies. Fully interoperability and open systems to foster innovation is paramount.  Also to avoid incompatibility as an indirect benefit. </a:t>
            </a:r>
            <a:r>
              <a:rPr lang="en-ZA" sz="1200" b="1" kern="1200" dirty="0" smtClean="0">
                <a:solidFill>
                  <a:srgbClr val="80746A"/>
                </a:solidFill>
                <a:latin typeface="+mn-lt"/>
                <a:ea typeface="+mn-ea"/>
                <a:cs typeface="Arial" panose="020B0604020202020204" pitchFamily="34" charset="0"/>
              </a:rPr>
              <a:t/>
            </a:r>
            <a:br>
              <a:rPr lang="en-ZA" sz="1200" b="1" kern="1200" dirty="0" smtClean="0">
                <a:solidFill>
                  <a:srgbClr val="80746A"/>
                </a:solidFill>
                <a:latin typeface="+mn-lt"/>
                <a:ea typeface="+mn-ea"/>
                <a:cs typeface="Arial" panose="020B0604020202020204" pitchFamily="34" charset="0"/>
              </a:rPr>
            </a:br>
            <a:r>
              <a:rPr lang="en-US" sz="1200" b="0" i="0" kern="1200" dirty="0" smtClean="0">
                <a:solidFill>
                  <a:schemeClr val="tx1"/>
                </a:solidFill>
                <a:effectLst/>
                <a:latin typeface="+mn-lt"/>
                <a:ea typeface="+mn-ea"/>
                <a:cs typeface="+mn-cs"/>
              </a:rPr>
              <a:t>According the Institute of </a:t>
            </a:r>
            <a:r>
              <a:rPr lang="en-US" sz="1200" b="1" i="0" kern="1200" dirty="0" smtClean="0">
                <a:solidFill>
                  <a:schemeClr val="tx1"/>
                </a:solidFill>
                <a:effectLst/>
                <a:latin typeface="+mn-lt"/>
                <a:ea typeface="+mn-ea"/>
                <a:cs typeface="+mn-cs"/>
              </a:rPr>
              <a:t>Information Technology Professionals South Africa (IITPSA) </a:t>
            </a:r>
            <a:r>
              <a:rPr lang="en-US" sz="1200" b="0" i="0" kern="1200" dirty="0" smtClean="0">
                <a:solidFill>
                  <a:schemeClr val="tx1"/>
                </a:solidFill>
                <a:effectLst/>
                <a:latin typeface="+mn-lt"/>
                <a:ea typeface="+mn-ea"/>
                <a:cs typeface="+mn-cs"/>
              </a:rPr>
              <a:t>only 20% of the overall number of employees working across all levels of the ICT sector are women</a:t>
            </a: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1D9EC5-C8F2-A64E-A09D-4191C8F45953}" type="slidenum">
              <a:rPr lang="en-US" smtClean="0"/>
              <a:pPr/>
              <a:t>30</a:t>
            </a:fld>
            <a:endParaRPr lang="en-US"/>
          </a:p>
        </p:txBody>
      </p:sp>
    </p:spTree>
    <p:extLst>
      <p:ext uri="{BB962C8B-B14F-4D97-AF65-F5344CB8AC3E}">
        <p14:creationId xmlns:p14="http://schemas.microsoft.com/office/powerpoint/2010/main" xmlns="" val="2021088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31</a:t>
            </a:fld>
            <a:endParaRPr lang="en-US"/>
          </a:p>
        </p:txBody>
      </p:sp>
    </p:spTree>
    <p:extLst>
      <p:ext uri="{BB962C8B-B14F-4D97-AF65-F5344CB8AC3E}">
        <p14:creationId xmlns:p14="http://schemas.microsoft.com/office/powerpoint/2010/main" xmlns="" val="2032133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Wealth inequality is worsening, and new technologies threaten to aggravate that trend. </a:t>
            </a: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The Fourth Industrial Revolution represents a fundamental change in the way we live, work, and relate to one another. </a:t>
            </a:r>
            <a:endParaRPr lang="en-US" sz="1000" dirty="0" smtClean="0">
              <a:hlinkClick r:id="rId3"/>
            </a:endParaRPr>
          </a:p>
          <a:p>
            <a:pPr marL="0" indent="0">
              <a:buFont typeface="Arial" panose="020B0604020202020204" pitchFamily="34" charset="0"/>
              <a:buNone/>
            </a:pPr>
            <a:r>
              <a:rPr lang="en-US" sz="1000" dirty="0" smtClean="0">
                <a:hlinkClick r:id="rId3"/>
              </a:rPr>
              <a:t>https://www.project-syndicate.org/commentary/africa-digital-revolution-adaptive-government-by-kartik-akileswaran-1-and-georgina-hutchinson-1-2019-08</a:t>
            </a:r>
            <a:endParaRPr lang="en-US" sz="1000" dirty="0" smtClean="0"/>
          </a:p>
          <a:p>
            <a:pPr marL="0" indent="0">
              <a:buFont typeface="Arial" panose="020B0604020202020204" pitchFamily="34" charset="0"/>
              <a:buNone/>
            </a:pPr>
            <a:r>
              <a:rPr lang="en-US" sz="1200" b="0" i="0" kern="1200" dirty="0" smtClean="0">
                <a:solidFill>
                  <a:schemeClr val="tx1"/>
                </a:solidFill>
                <a:effectLst/>
                <a:latin typeface="+mn-lt"/>
                <a:ea typeface="+mn-ea"/>
                <a:cs typeface="+mn-cs"/>
              </a:rPr>
              <a:t>Policy intended effects in practice is difficult because the problems</a:t>
            </a:r>
            <a:r>
              <a:rPr lang="en-US" sz="1200" b="0" i="0" kern="1200" baseline="0" dirty="0" smtClean="0">
                <a:solidFill>
                  <a:schemeClr val="tx1"/>
                </a:solidFill>
                <a:effectLst/>
                <a:latin typeface="+mn-lt"/>
                <a:ea typeface="+mn-ea"/>
                <a:cs typeface="+mn-cs"/>
              </a:rPr>
              <a:t> are complex in nature and policy implementation cannot be preceded by uncertainty. </a:t>
            </a:r>
            <a:endParaRPr lang="en-ZA" sz="1000"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32</a:t>
            </a:fld>
            <a:endParaRPr lang="en-US"/>
          </a:p>
        </p:txBody>
      </p:sp>
    </p:spTree>
    <p:extLst>
      <p:ext uri="{BB962C8B-B14F-4D97-AF65-F5344CB8AC3E}">
        <p14:creationId xmlns:p14="http://schemas.microsoft.com/office/powerpoint/2010/main" xmlns="" val="3785492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33</a:t>
            </a:fld>
            <a:endParaRPr lang="en-US"/>
          </a:p>
        </p:txBody>
      </p:sp>
    </p:spTree>
    <p:extLst>
      <p:ext uri="{BB962C8B-B14F-4D97-AF65-F5344CB8AC3E}">
        <p14:creationId xmlns:p14="http://schemas.microsoft.com/office/powerpoint/2010/main" xmlns="" val="3929536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baseline="0" dirty="0" smtClean="0"/>
              <a:t>https://www.newframe.com/writer/carlos-amato/</a:t>
            </a:r>
          </a:p>
        </p:txBody>
      </p:sp>
      <p:sp>
        <p:nvSpPr>
          <p:cNvPr id="4" name="Slide Number Placeholder 3"/>
          <p:cNvSpPr>
            <a:spLocks noGrp="1"/>
          </p:cNvSpPr>
          <p:nvPr>
            <p:ph type="sldNum" sz="quarter" idx="10"/>
          </p:nvPr>
        </p:nvSpPr>
        <p:spPr/>
        <p:txBody>
          <a:bodyPr/>
          <a:lstStyle/>
          <a:p>
            <a:fld id="{D21D9EC5-C8F2-A64E-A09D-4191C8F45953}" type="slidenum">
              <a:rPr lang="en-US" smtClean="0"/>
              <a:pPr/>
              <a:t>34</a:t>
            </a:fld>
            <a:endParaRPr lang="en-US"/>
          </a:p>
        </p:txBody>
      </p:sp>
    </p:spTree>
    <p:extLst>
      <p:ext uri="{BB962C8B-B14F-4D97-AF65-F5344CB8AC3E}">
        <p14:creationId xmlns:p14="http://schemas.microsoft.com/office/powerpoint/2010/main" xmlns="" val="4027230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baseline="0" dirty="0" smtClean="0"/>
              <a:t>Local economic reality</a:t>
            </a:r>
          </a:p>
        </p:txBody>
      </p:sp>
      <p:sp>
        <p:nvSpPr>
          <p:cNvPr id="4" name="Slide Number Placeholder 3"/>
          <p:cNvSpPr>
            <a:spLocks noGrp="1"/>
          </p:cNvSpPr>
          <p:nvPr>
            <p:ph type="sldNum" sz="quarter" idx="10"/>
          </p:nvPr>
        </p:nvSpPr>
        <p:spPr/>
        <p:txBody>
          <a:bodyPr/>
          <a:lstStyle/>
          <a:p>
            <a:fld id="{D21D9EC5-C8F2-A64E-A09D-4191C8F45953}" type="slidenum">
              <a:rPr lang="en-US" smtClean="0"/>
              <a:pPr/>
              <a:t>35</a:t>
            </a:fld>
            <a:endParaRPr lang="en-US"/>
          </a:p>
        </p:txBody>
      </p:sp>
    </p:spTree>
    <p:extLst>
      <p:ext uri="{BB962C8B-B14F-4D97-AF65-F5344CB8AC3E}">
        <p14:creationId xmlns:p14="http://schemas.microsoft.com/office/powerpoint/2010/main" xmlns="" val="1743086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baseline="0" dirty="0" smtClean="0"/>
              <a:t>Rural provinces are taking a backdrop in ICT adoption</a:t>
            </a:r>
          </a:p>
        </p:txBody>
      </p:sp>
      <p:sp>
        <p:nvSpPr>
          <p:cNvPr id="4" name="Slide Number Placeholder 3"/>
          <p:cNvSpPr>
            <a:spLocks noGrp="1"/>
          </p:cNvSpPr>
          <p:nvPr>
            <p:ph type="sldNum" sz="quarter" idx="10"/>
          </p:nvPr>
        </p:nvSpPr>
        <p:spPr/>
        <p:txBody>
          <a:bodyPr/>
          <a:lstStyle/>
          <a:p>
            <a:fld id="{D21D9EC5-C8F2-A64E-A09D-4191C8F45953}" type="slidenum">
              <a:rPr lang="en-US" smtClean="0"/>
              <a:pPr/>
              <a:t>36</a:t>
            </a:fld>
            <a:endParaRPr lang="en-US"/>
          </a:p>
        </p:txBody>
      </p:sp>
    </p:spTree>
    <p:extLst>
      <p:ext uri="{BB962C8B-B14F-4D97-AF65-F5344CB8AC3E}">
        <p14:creationId xmlns:p14="http://schemas.microsoft.com/office/powerpoint/2010/main" xmlns="" val="739955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In terms of Broadband Infrastructure (BBI), there is 4 692km of fibre layout across South Africa</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37</a:t>
            </a:fld>
            <a:endParaRPr lang="en-US"/>
          </a:p>
        </p:txBody>
      </p:sp>
    </p:spTree>
    <p:extLst>
      <p:ext uri="{BB962C8B-B14F-4D97-AF65-F5344CB8AC3E}">
        <p14:creationId xmlns:p14="http://schemas.microsoft.com/office/powerpoint/2010/main" xmlns="" val="219057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For one thing, any attempt to embrace new technologies requires super-fast, reliable, and affordable connectivity – including for those at the bottom of the pyramid,</a:t>
            </a:r>
            <a:r>
              <a:rPr lang="en-US" sz="1200" b="0" i="0" kern="1200" baseline="0" dirty="0" smtClean="0">
                <a:solidFill>
                  <a:schemeClr val="tx1"/>
                </a:solidFill>
                <a:effectLst/>
                <a:latin typeface="+mn-lt"/>
                <a:ea typeface="+mn-ea"/>
                <a:cs typeface="+mn-cs"/>
              </a:rPr>
              <a:t> (</a:t>
            </a:r>
            <a:r>
              <a:rPr lang="en-US" dirty="0" smtClean="0">
                <a:hlinkClick r:id="rId3"/>
              </a:rPr>
              <a:t>https://www.project-syndicate.org/commentary/africa-digital-revolution-adaptive-government-by-kartik-akileswaran-1-and-georgina-hutchinson-1-2019-08</a:t>
            </a:r>
            <a:r>
              <a:rPr lang="en-US" dirty="0" smtClean="0"/>
              <a:t>)</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38</a:t>
            </a:fld>
            <a:endParaRPr lang="en-US"/>
          </a:p>
        </p:txBody>
      </p:sp>
    </p:spTree>
    <p:extLst>
      <p:ext uri="{BB962C8B-B14F-4D97-AF65-F5344CB8AC3E}">
        <p14:creationId xmlns:p14="http://schemas.microsoft.com/office/powerpoint/2010/main" xmlns="" val="1887671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err="1" smtClean="0"/>
              <a:t>MyBroadband</a:t>
            </a:r>
            <a:r>
              <a:rPr lang="en-US" baseline="0" dirty="0" smtClean="0"/>
              <a:t>, Internet penetration in South Africa, 9 February 2018 </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39</a:t>
            </a:fld>
            <a:endParaRPr lang="en-US"/>
          </a:p>
        </p:txBody>
      </p:sp>
    </p:spTree>
    <p:extLst>
      <p:ext uri="{BB962C8B-B14F-4D97-AF65-F5344CB8AC3E}">
        <p14:creationId xmlns:p14="http://schemas.microsoft.com/office/powerpoint/2010/main" xmlns="" val="133523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youth aged 15–24 years are the most vulnerable in the South African labour market.</a:t>
            </a:r>
            <a:r>
              <a:rPr lang="en-US" baseline="0" dirty="0" smtClean="0"/>
              <a:t> </a:t>
            </a:r>
            <a:r>
              <a:rPr lang="en-US" dirty="0" smtClean="0"/>
              <a:t>In the 1</a:t>
            </a:r>
            <a:r>
              <a:rPr lang="en-US" baseline="30000" dirty="0" smtClean="0"/>
              <a:t>st</a:t>
            </a:r>
            <a:r>
              <a:rPr lang="en-US" dirty="0" smtClean="0"/>
              <a:t> quarter of 2019, the unemployment rate among this age group was 55,2%</a:t>
            </a:r>
          </a:p>
          <a:p>
            <a:r>
              <a:rPr lang="en-US" sz="1200" b="0" i="0" kern="1200" dirty="0" smtClean="0">
                <a:solidFill>
                  <a:schemeClr val="tx1"/>
                </a:solidFill>
                <a:effectLst/>
                <a:latin typeface="+mn-lt"/>
                <a:ea typeface="+mn-ea"/>
                <a:cs typeface="+mn-cs"/>
              </a:rPr>
              <a:t>Youth aged 15–34 years account for 63,4% of the total number of unemployed persons</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4</a:t>
            </a:fld>
            <a:endParaRPr lang="en-US"/>
          </a:p>
        </p:txBody>
      </p:sp>
    </p:spTree>
    <p:extLst>
      <p:ext uri="{BB962C8B-B14F-4D97-AF65-F5344CB8AC3E}">
        <p14:creationId xmlns:p14="http://schemas.microsoft.com/office/powerpoint/2010/main" xmlns="" val="1423866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2018 Study by ITU: Economic contribution of broadband, digitization and ICT regulation Econometric modelling for Africa </a:t>
            </a:r>
          </a:p>
          <a:p>
            <a:pPr marL="0" indent="0">
              <a:buFont typeface="Arial" panose="020B0604020202020204" pitchFamily="34" charset="0"/>
              <a:buNone/>
            </a:pPr>
            <a:r>
              <a:rPr lang="en-US" sz="1200" b="0" i="0" u="none" strike="noStrike" kern="1200" baseline="0" dirty="0" err="1" smtClean="0">
                <a:solidFill>
                  <a:schemeClr val="tx1"/>
                </a:solidFill>
                <a:latin typeface="+mn-lt"/>
                <a:ea typeface="+mn-ea"/>
                <a:cs typeface="+mn-cs"/>
              </a:rPr>
              <a:t>Corporación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Andina</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Fomento</a:t>
            </a:r>
            <a:r>
              <a:rPr lang="en-US" sz="1200" b="0" i="0" u="none" strike="noStrike" kern="1200" baseline="0" dirty="0" smtClean="0">
                <a:solidFill>
                  <a:schemeClr val="tx1"/>
                </a:solidFill>
                <a:latin typeface="+mn-lt"/>
                <a:ea typeface="+mn-ea"/>
                <a:cs typeface="+mn-cs"/>
              </a:rPr>
              <a:t> (CAF) Development Bank of Latin America</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40</a:t>
            </a:fld>
            <a:endParaRPr lang="en-US"/>
          </a:p>
        </p:txBody>
      </p:sp>
    </p:spTree>
    <p:extLst>
      <p:ext uri="{BB962C8B-B14F-4D97-AF65-F5344CB8AC3E}">
        <p14:creationId xmlns:p14="http://schemas.microsoft.com/office/powerpoint/2010/main" xmlns="" val="531421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With approximately over 26 000 schools in South Africa, this number of school connected is not significant enough to can have an impact. It is evident that there needs to be a concerted effort to connect more schools, especially those located in rural areas</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41</a:t>
            </a:fld>
            <a:endParaRPr lang="en-US"/>
          </a:p>
        </p:txBody>
      </p:sp>
    </p:spTree>
    <p:extLst>
      <p:ext uri="{BB962C8B-B14F-4D97-AF65-F5344CB8AC3E}">
        <p14:creationId xmlns:p14="http://schemas.microsoft.com/office/powerpoint/2010/main" xmlns="" val="754783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Source: RAMP Index, 2018: </a:t>
            </a:r>
            <a:r>
              <a:rPr lang="en-US" sz="1200" b="0" dirty="0" smtClean="0"/>
              <a:t>According to </a:t>
            </a:r>
            <a:r>
              <a:rPr lang="en-US" sz="1200" kern="1200" dirty="0" smtClean="0">
                <a:solidFill>
                  <a:schemeClr val="tx1"/>
                </a:solidFill>
                <a:effectLst/>
                <a:latin typeface="+mn-lt"/>
                <a:ea typeface="+mn-ea"/>
                <a:cs typeface="+mn-cs"/>
              </a:rPr>
              <a:t>State of ICT in South Africa Report by Gilwald, South Africa performed poorly in prepaid mobile 1GB data prices, coming 35th out of 49 African countries in Q1 2018, five spots lower than its ranking in Q3 2017</a:t>
            </a:r>
            <a:endParaRPr lang="en-US" sz="1200" b="1" dirty="0" smtClean="0"/>
          </a:p>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42</a:t>
            </a:fld>
            <a:endParaRPr lang="en-US"/>
          </a:p>
        </p:txBody>
      </p:sp>
    </p:spTree>
    <p:extLst>
      <p:ext uri="{BB962C8B-B14F-4D97-AF65-F5344CB8AC3E}">
        <p14:creationId xmlns:p14="http://schemas.microsoft.com/office/powerpoint/2010/main" xmlns="" val="1156598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The price to communicate in South Africa, is not affordable to the majority and is divided along income. Even those with access are limited to use the Internet because of the costs associated with Internet access, (Gilwald et al., 2018).</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Century Gothic" panose="020B0502020202020204" pitchFamily="34" charset="0"/>
              </a:rPr>
              <a:t>There is a significand and direct correlation between smartphones and the Internet; and individuals from wealthy households are more likely to own and use ICT devices.  It is clear from the Table on next page that inequality continues to be fueled by income disparities with the poor being the hardest. (Gilwald 2018) </a:t>
            </a:r>
            <a:endParaRPr lang="en-US"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21D9EC5-C8F2-A64E-A09D-4191C8F45953}" type="slidenum">
              <a:rPr lang="en-US" smtClean="0"/>
              <a:pPr/>
              <a:t>43</a:t>
            </a:fld>
            <a:endParaRPr lang="en-US"/>
          </a:p>
        </p:txBody>
      </p:sp>
    </p:spTree>
    <p:extLst>
      <p:ext uri="{BB962C8B-B14F-4D97-AF65-F5344CB8AC3E}">
        <p14:creationId xmlns:p14="http://schemas.microsoft.com/office/powerpoint/2010/main" xmlns="" val="1336678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Furthermore, there exists a gap between individuals in rural and urban areas in terms of Internet Activities with urban dwellers dominating use. There is also a gender gap in Internet related activities with more females using the Internet for social networking and job searching, (Gilwald, 2018).</a:t>
            </a:r>
          </a:p>
          <a:p>
            <a:r>
              <a:rPr lang="en-US" sz="1200" b="0" i="0" kern="1200" dirty="0" smtClean="0">
                <a:solidFill>
                  <a:schemeClr val="tx1"/>
                </a:solidFill>
                <a:effectLst/>
                <a:latin typeface="+mn-lt"/>
                <a:ea typeface="+mn-ea"/>
                <a:cs typeface="+mn-cs"/>
              </a:rPr>
              <a:t>Only 20% of the overall number of employees working across all levels of the ICT sector are women, according the</a:t>
            </a:r>
            <a:r>
              <a:rPr lang="en-US" sz="1200" b="1" i="0" kern="1200" dirty="0" smtClean="0">
                <a:solidFill>
                  <a:schemeClr val="tx1"/>
                </a:solidFill>
                <a:effectLst/>
                <a:latin typeface="+mn-lt"/>
                <a:ea typeface="+mn-ea"/>
                <a:cs typeface="+mn-cs"/>
              </a:rPr>
              <a:t> Institute of Information Technology Professionals South Africa (IITPSA),</a:t>
            </a:r>
            <a:r>
              <a:rPr lang="en-US" sz="1200" b="1"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(Sibahle </a:t>
            </a:r>
            <a:r>
              <a:rPr lang="en-US" sz="1200" b="0" i="0" kern="1200" baseline="0" dirty="0" err="1" smtClean="0">
                <a:solidFill>
                  <a:schemeClr val="tx1"/>
                </a:solidFill>
                <a:effectLst/>
                <a:latin typeface="+mn-lt"/>
                <a:ea typeface="+mn-ea"/>
                <a:cs typeface="+mn-cs"/>
              </a:rPr>
              <a:t>Malinga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ITWeb</a:t>
            </a:r>
            <a:r>
              <a:rPr lang="en-US" sz="1200" b="0" i="0" kern="1200" baseline="0" dirty="0" smtClean="0">
                <a:solidFill>
                  <a:schemeClr val="tx1"/>
                </a:solidFill>
                <a:effectLst/>
                <a:latin typeface="+mn-lt"/>
                <a:ea typeface="+mn-ea"/>
                <a:cs typeface="+mn-cs"/>
              </a:rPr>
              <a:t> 08 August 2019)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1D9EC5-C8F2-A64E-A09D-4191C8F45953}" type="slidenum">
              <a:rPr lang="en-US" smtClean="0"/>
              <a:pPr/>
              <a:t>44</a:t>
            </a:fld>
            <a:endParaRPr lang="en-US"/>
          </a:p>
        </p:txBody>
      </p:sp>
    </p:spTree>
    <p:extLst>
      <p:ext uri="{BB962C8B-B14F-4D97-AF65-F5344CB8AC3E}">
        <p14:creationId xmlns:p14="http://schemas.microsoft.com/office/powerpoint/2010/main" xmlns="" val="2924281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45</a:t>
            </a:fld>
            <a:endParaRPr lang="en-US"/>
          </a:p>
        </p:txBody>
      </p:sp>
    </p:spTree>
    <p:extLst>
      <p:ext uri="{BB962C8B-B14F-4D97-AF65-F5344CB8AC3E}">
        <p14:creationId xmlns:p14="http://schemas.microsoft.com/office/powerpoint/2010/main" xmlns="" val="2381137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46</a:t>
            </a:fld>
            <a:endParaRPr lang="en-US"/>
          </a:p>
        </p:txBody>
      </p:sp>
    </p:spTree>
    <p:extLst>
      <p:ext uri="{BB962C8B-B14F-4D97-AF65-F5344CB8AC3E}">
        <p14:creationId xmlns:p14="http://schemas.microsoft.com/office/powerpoint/2010/main" xmlns="" val="2191170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The past four years have seen cryptocurrencies become ubiquitous, prompting more national and regional authorities to grapple with their regulation especially when considering opportunities that cryptocurrencies may create for illegal activities, such as money laundering and terrorism</a:t>
            </a: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Globally, </a:t>
            </a:r>
            <a:r>
              <a:rPr lang="en-US" sz="1200" b="0" i="0" u="none" strike="noStrike" kern="1200" dirty="0" smtClean="0">
                <a:solidFill>
                  <a:schemeClr val="tx1"/>
                </a:solidFill>
                <a:effectLst/>
                <a:latin typeface="+mn-lt"/>
                <a:ea typeface="+mn-ea"/>
                <a:cs typeface="+mn-cs"/>
                <a:hlinkClick r:id="rId3"/>
              </a:rPr>
              <a:t>about 1.7 billion adults</a:t>
            </a:r>
            <a:r>
              <a:rPr lang="en-US" sz="1200" b="0" i="0" kern="1200" dirty="0" smtClean="0">
                <a:solidFill>
                  <a:schemeClr val="tx1"/>
                </a:solidFill>
                <a:effectLst/>
                <a:latin typeface="+mn-lt"/>
                <a:ea typeface="+mn-ea"/>
                <a:cs typeface="+mn-cs"/>
              </a:rPr>
              <a:t> remain unbanked, technology firms are in the driver’s seat now, policymakers and regulators should prepare accordingly</a:t>
            </a:r>
            <a:r>
              <a:rPr lang="en-US" sz="1200" b="0" i="0" kern="1200" baseline="0" dirty="0" smtClean="0">
                <a:solidFill>
                  <a:schemeClr val="tx1"/>
                </a:solidFill>
                <a:effectLst/>
                <a:latin typeface="+mn-lt"/>
                <a:ea typeface="+mn-ea"/>
                <a:cs typeface="+mn-cs"/>
              </a:rPr>
              <a:t> and use digital currencies to bank the poor</a:t>
            </a: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47</a:t>
            </a:fld>
            <a:endParaRPr lang="en-US"/>
          </a:p>
        </p:txBody>
      </p:sp>
    </p:spTree>
    <p:extLst>
      <p:ext uri="{BB962C8B-B14F-4D97-AF65-F5344CB8AC3E}">
        <p14:creationId xmlns:p14="http://schemas.microsoft.com/office/powerpoint/2010/main" xmlns="" val="3414506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48</a:t>
            </a:fld>
            <a:endParaRPr lang="en-US"/>
          </a:p>
        </p:txBody>
      </p:sp>
    </p:spTree>
    <p:extLst>
      <p:ext uri="{BB962C8B-B14F-4D97-AF65-F5344CB8AC3E}">
        <p14:creationId xmlns:p14="http://schemas.microsoft.com/office/powerpoint/2010/main" xmlns="" val="208337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Unemployment rate last hit over 28% in 2003. </a:t>
            </a:r>
            <a:r>
              <a:rPr lang="en-US" sz="1200" b="0" i="0" kern="1200" dirty="0" smtClean="0">
                <a:solidFill>
                  <a:schemeClr val="tx1"/>
                </a:solidFill>
                <a:effectLst/>
                <a:latin typeface="+mn-lt"/>
                <a:ea typeface="+mn-ea"/>
                <a:cs typeface="+mn-cs"/>
              </a:rPr>
              <a:t>An unemployment </a:t>
            </a:r>
            <a:r>
              <a:rPr lang="en-US" sz="1200" b="0" i="0" u="sng" kern="1200" dirty="0" smtClean="0">
                <a:solidFill>
                  <a:schemeClr val="tx1"/>
                </a:solidFill>
                <a:effectLst/>
                <a:latin typeface="+mn-lt"/>
                <a:ea typeface="+mn-ea"/>
                <a:cs typeface="+mn-cs"/>
                <a:hlinkClick r:id="rId3"/>
              </a:rPr>
              <a:t>rate of 27.1%</a:t>
            </a:r>
            <a:r>
              <a:rPr lang="en-US" sz="1200" b="0" i="0" kern="1200" dirty="0" smtClean="0">
                <a:solidFill>
                  <a:schemeClr val="tx1"/>
                </a:solidFill>
                <a:effectLst/>
                <a:latin typeface="+mn-lt"/>
                <a:ea typeface="+mn-ea"/>
                <a:cs typeface="+mn-cs"/>
              </a:rPr>
              <a:t>, which is one of the highest rates in the world (2018)</a:t>
            </a:r>
            <a:endParaRPr lang="en-US" dirty="0" smtClean="0"/>
          </a:p>
          <a:p>
            <a:r>
              <a:rPr lang="en-US" sz="1200" b="0" i="0" kern="1200" dirty="0" smtClean="0">
                <a:solidFill>
                  <a:schemeClr val="tx1"/>
                </a:solidFill>
                <a:effectLst/>
                <a:latin typeface="+mn-lt"/>
                <a:ea typeface="+mn-ea"/>
                <a:cs typeface="+mn-cs"/>
              </a:rPr>
              <a:t>What must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country do more to absorb young people into the workforce?</a:t>
            </a:r>
          </a:p>
          <a:p>
            <a:r>
              <a:rPr lang="en-ZA" sz="1200" b="0" i="0" kern="1200" dirty="0" smtClean="0">
                <a:solidFill>
                  <a:schemeClr val="tx1"/>
                </a:solidFill>
                <a:effectLst/>
                <a:latin typeface="+mn-lt"/>
                <a:ea typeface="+mn-ea"/>
                <a:cs typeface="+mn-cs"/>
              </a:rPr>
              <a:t>Is the country prepared for a technology-driven</a:t>
            </a:r>
            <a:r>
              <a:rPr lang="en-ZA" sz="1200" b="0" i="0" kern="1200" baseline="0" dirty="0" smtClean="0">
                <a:solidFill>
                  <a:schemeClr val="tx1"/>
                </a:solidFill>
                <a:effectLst/>
                <a:latin typeface="+mn-lt"/>
                <a:ea typeface="+mn-ea"/>
                <a:cs typeface="+mn-cs"/>
              </a:rPr>
              <a:t> world?</a:t>
            </a:r>
          </a:p>
          <a:p>
            <a:r>
              <a:rPr lang="en-US" sz="1200" b="0" i="0" kern="1200" dirty="0" smtClean="0">
                <a:solidFill>
                  <a:schemeClr val="tx1"/>
                </a:solidFill>
                <a:effectLst/>
                <a:latin typeface="+mn-lt"/>
                <a:ea typeface="+mn-ea"/>
                <a:cs typeface="+mn-cs"/>
              </a:rPr>
              <a:t>There</a:t>
            </a:r>
            <a:r>
              <a:rPr lang="en-US" sz="1200" b="0" i="0" kern="1200" baseline="0" dirty="0" smtClean="0">
                <a:solidFill>
                  <a:schemeClr val="tx1"/>
                </a:solidFill>
                <a:effectLst/>
                <a:latin typeface="+mn-lt"/>
                <a:ea typeface="+mn-ea"/>
                <a:cs typeface="+mn-cs"/>
              </a:rPr>
              <a:t> is a need for a </a:t>
            </a:r>
            <a:r>
              <a:rPr lang="en-US" sz="1200" b="0" i="0" kern="1200" dirty="0" smtClean="0">
                <a:solidFill>
                  <a:schemeClr val="tx1"/>
                </a:solidFill>
                <a:effectLst/>
                <a:latin typeface="+mn-lt"/>
                <a:ea typeface="+mn-ea"/>
                <a:cs typeface="+mn-cs"/>
              </a:rPr>
              <a:t>significant revaluation of the current education system to ensure necessary skills are produced for a 4IR economy.</a:t>
            </a:r>
            <a:endParaRPr lang="en-ZA" sz="1200" b="0" i="0" kern="1200" baseline="0" dirty="0" smtClean="0">
              <a:solidFill>
                <a:schemeClr val="tx1"/>
              </a:solidFill>
              <a:effectLst/>
              <a:latin typeface="+mn-lt"/>
              <a:ea typeface="+mn-ea"/>
              <a:cs typeface="+mn-cs"/>
            </a:endParaRPr>
          </a:p>
          <a:p>
            <a:r>
              <a:rPr lang="en-ZA" sz="1200" b="0" i="0" kern="1200" baseline="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he labour force is currently growing by around 101,000 people per quarter, whereas the economy is creating on average 53,000 jobs per quarter.</a:t>
            </a:r>
          </a:p>
          <a:p>
            <a:r>
              <a:rPr lang="en-US" sz="1200" b="0" i="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21D9EC5-C8F2-A64E-A09D-4191C8F45953}" type="slidenum">
              <a:rPr lang="en-US" smtClean="0"/>
              <a:pPr/>
              <a:t>5</a:t>
            </a:fld>
            <a:endParaRPr lang="en-US"/>
          </a:p>
        </p:txBody>
      </p:sp>
    </p:spTree>
    <p:extLst>
      <p:ext uri="{BB962C8B-B14F-4D97-AF65-F5344CB8AC3E}">
        <p14:creationId xmlns:p14="http://schemas.microsoft.com/office/powerpoint/2010/main" xmlns="" val="321420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Approximately half (49,2%) of the adult population are living below the upper-bound poverty line (Statistics South Africa, 2019). That is 1 in 3 South Africans that live in poverty.</a:t>
            </a:r>
            <a:r>
              <a:rPr lang="en-US" baseline="0" dirty="0" smtClean="0"/>
              <a:t> </a:t>
            </a:r>
            <a:r>
              <a:rPr lang="en-US" sz="1200" b="0" i="0" kern="1200" dirty="0" smtClean="0">
                <a:solidFill>
                  <a:schemeClr val="tx1"/>
                </a:solidFill>
                <a:effectLst/>
                <a:latin typeface="+mn-lt"/>
                <a:ea typeface="+mn-ea"/>
                <a:cs typeface="+mn-cs"/>
              </a:rPr>
              <a:t>Severity of poverty measures were larger for female-headed households compared to households headed by males. This is despite that women</a:t>
            </a:r>
            <a:r>
              <a:rPr lang="en-US" sz="1200" b="0" i="0" kern="1200" baseline="0" dirty="0" smtClean="0">
                <a:solidFill>
                  <a:schemeClr val="tx1"/>
                </a:solidFill>
                <a:effectLst/>
                <a:latin typeface="+mn-lt"/>
                <a:ea typeface="+mn-ea"/>
                <a:cs typeface="+mn-cs"/>
              </a:rPr>
              <a:t> make up a larger percentage of </a:t>
            </a:r>
            <a:r>
              <a:rPr lang="en-US" sz="1200" b="0" i="0" kern="1200" dirty="0" smtClean="0">
                <a:solidFill>
                  <a:schemeClr val="tx1"/>
                </a:solidFill>
                <a:effectLst/>
                <a:latin typeface="+mn-lt"/>
                <a:ea typeface="+mn-ea"/>
                <a:cs typeface="+mn-cs"/>
              </a:rPr>
              <a:t>RSA population. The value of diversity is even more important aside from this statistic.</a:t>
            </a:r>
            <a:endParaRPr lang="en-US" dirty="0" smtClean="0"/>
          </a:p>
        </p:txBody>
      </p:sp>
      <p:sp>
        <p:nvSpPr>
          <p:cNvPr id="4" name="Slide Number Placeholder 3"/>
          <p:cNvSpPr>
            <a:spLocks noGrp="1"/>
          </p:cNvSpPr>
          <p:nvPr>
            <p:ph type="sldNum" sz="quarter" idx="10"/>
          </p:nvPr>
        </p:nvSpPr>
        <p:spPr/>
        <p:txBody>
          <a:bodyPr/>
          <a:lstStyle/>
          <a:p>
            <a:fld id="{D21D9EC5-C8F2-A64E-A09D-4191C8F45953}" type="slidenum">
              <a:rPr lang="en-US" smtClean="0"/>
              <a:pPr/>
              <a:t>6</a:t>
            </a:fld>
            <a:endParaRPr lang="en-US"/>
          </a:p>
        </p:txBody>
      </p:sp>
    </p:spTree>
    <p:extLst>
      <p:ext uri="{BB962C8B-B14F-4D97-AF65-F5344CB8AC3E}">
        <p14:creationId xmlns:p14="http://schemas.microsoft.com/office/powerpoint/2010/main" xmlns="" val="425161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BusinessTech</a:t>
            </a:r>
            <a:r>
              <a:rPr lang="en-US" dirty="0" smtClean="0"/>
              <a:t> Article January 2019: (https://businesstech.co.za/news/business/292530/south-africas-economic-forecast-for-2019-and-whats-driving-the-rand-right-now/)</a:t>
            </a:r>
          </a:p>
          <a:p>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7</a:t>
            </a:fld>
            <a:endParaRPr lang="en-US"/>
          </a:p>
        </p:txBody>
      </p:sp>
    </p:spTree>
    <p:extLst>
      <p:ext uri="{BB962C8B-B14F-4D97-AF65-F5344CB8AC3E}">
        <p14:creationId xmlns:p14="http://schemas.microsoft.com/office/powerpoint/2010/main" xmlns="" val="311585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8</a:t>
            </a:fld>
            <a:endParaRPr lang="en-US"/>
          </a:p>
        </p:txBody>
      </p:sp>
    </p:spTree>
    <p:extLst>
      <p:ext uri="{BB962C8B-B14F-4D97-AF65-F5344CB8AC3E}">
        <p14:creationId xmlns:p14="http://schemas.microsoft.com/office/powerpoint/2010/main" xmlns="" val="80031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formal business sector</a:t>
            </a:r>
            <a:r>
              <a:rPr lang="en-US" baseline="0" dirty="0" smtClean="0"/>
              <a:t> </a:t>
            </a:r>
            <a:r>
              <a:rPr lang="en-US" dirty="0" smtClean="0"/>
              <a:t>generated </a:t>
            </a:r>
            <a:r>
              <a:rPr lang="en-US" b="1" dirty="0" smtClean="0"/>
              <a:t>R2,39 trillion </a:t>
            </a:r>
            <a:r>
              <a:rPr lang="en-US" dirty="0" smtClean="0"/>
              <a:t>in turnover in Q1: 2019. Out of this amount, large businesses contributed 62%, followed </a:t>
            </a:r>
            <a:r>
              <a:rPr lang="en-US" b="1" dirty="0" smtClean="0"/>
              <a:t>by small (29%) </a:t>
            </a:r>
            <a:r>
              <a:rPr lang="en-US" dirty="0" smtClean="0"/>
              <a:t>and medium sized businesses (10%)</a:t>
            </a:r>
            <a:endParaRPr lang="en-US" dirty="0"/>
          </a:p>
        </p:txBody>
      </p:sp>
      <p:sp>
        <p:nvSpPr>
          <p:cNvPr id="4" name="Slide Number Placeholder 3"/>
          <p:cNvSpPr>
            <a:spLocks noGrp="1"/>
          </p:cNvSpPr>
          <p:nvPr>
            <p:ph type="sldNum" sz="quarter" idx="10"/>
          </p:nvPr>
        </p:nvSpPr>
        <p:spPr/>
        <p:txBody>
          <a:bodyPr/>
          <a:lstStyle/>
          <a:p>
            <a:fld id="{D21D9EC5-C8F2-A64E-A09D-4191C8F45953}" type="slidenum">
              <a:rPr lang="en-US" smtClean="0"/>
              <a:pPr/>
              <a:t>9</a:t>
            </a:fld>
            <a:endParaRPr lang="en-US"/>
          </a:p>
        </p:txBody>
      </p:sp>
    </p:spTree>
    <p:extLst>
      <p:ext uri="{BB962C8B-B14F-4D97-AF65-F5344CB8AC3E}">
        <p14:creationId xmlns:p14="http://schemas.microsoft.com/office/powerpoint/2010/main" xmlns="" val="425624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71D6D8-9AE2-4C68-8457-28D5E71D517D}" type="datetime1">
              <a:rPr lang="en-US" smtClean="0"/>
              <a:pPr/>
              <a:t>8/23/2019</a:t>
            </a:fld>
            <a:endParaRPr lang="en-US" dirty="0"/>
          </a:p>
        </p:txBody>
      </p:sp>
      <p:sp>
        <p:nvSpPr>
          <p:cNvPr id="5" name="Footer Placeholder 4"/>
          <p:cNvSpPr>
            <a:spLocks noGrp="1"/>
          </p:cNvSpPr>
          <p:nvPr>
            <p:ph type="ftr" sz="quarter" idx="11"/>
          </p:nvPr>
        </p:nvSpPr>
        <p:spPr/>
        <p:txBody>
          <a:bodyPr/>
          <a:lstStyle/>
          <a:p>
            <a:r>
              <a:rPr lang="en-US"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extLst>
      <p:ext uri="{BB962C8B-B14F-4D97-AF65-F5344CB8AC3E}">
        <p14:creationId xmlns:p14="http://schemas.microsoft.com/office/powerpoint/2010/main" xmlns="" val="331529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6A8AA-B19F-48A0-9B09-326EDC440AEA}" type="datetime1">
              <a:rPr lang="en-US" smtClean="0"/>
              <a:pPr/>
              <a:t>8/23/2019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54718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1AB4C-5281-42F9-BC48-A58BBAA95BD4}" type="datetime1">
              <a:rPr lang="en-US" smtClean="0"/>
              <a:pPr/>
              <a:t>8/23/2019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278205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C9900-4F28-4D4B-ABB4-7F63B3C1B596}" type="datetime1">
              <a:rPr lang="en-US" smtClean="0"/>
              <a:pPr/>
              <a:t>8/23/2019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7404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267B00-B038-4A27-8711-F761F2E38716}" type="datetime1">
              <a:rPr lang="en-US" smtClean="0"/>
              <a:pPr/>
              <a:t>8/23/2019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337202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530FB-7612-4BE2-A1F4-91CDCE458E4D}" type="datetime1">
              <a:rPr lang="en-US" smtClean="0"/>
              <a:pPr/>
              <a:t>8/23/2019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295340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19866-2F13-4042-A28E-1F453A092447}" type="datetime1">
              <a:rPr lang="en-US" smtClean="0"/>
              <a:pPr/>
              <a:t>8/23/2019</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75127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7B61AC-C09F-4EA4-896C-B56D00D7896C}" type="datetime1">
              <a:rPr lang="en-US" smtClean="0"/>
              <a:pPr/>
              <a:t>8/23/2019</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3430881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190B8-418C-4F0D-93F3-B8B572E60222}" type="datetime1">
              <a:rPr lang="en-US" smtClean="0"/>
              <a:pPr/>
              <a:t>8/23/2019</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161471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2F4C023-C53F-4693-9C87-5F47B2776A72}" type="datetime1">
              <a:rPr lang="en-US" smtClean="0"/>
              <a:pPr/>
              <a:t>8/23/2019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423092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9AED9F3-55CC-4006-91DC-A8D149C65EF4}" type="datetime1">
              <a:rPr lang="en-US" smtClean="0"/>
              <a:pPr/>
              <a:t>8/23/2019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xmlns="" val="2574167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D14600-F902-4BCD-A752-CDF6396B9807}" type="datetime1">
              <a:rPr lang="en-US" smtClean="0"/>
              <a:pPr/>
              <a:t>8/23/2019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Footer Text</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9B540C-44DA-4F69-89C9-7C84606640D3}" type="slidenum">
              <a:rPr lang="en-US" smtClean="0"/>
              <a:pPr/>
              <a:t>‹#›</a:t>
            </a:fld>
            <a:endParaRPr lang="en-US" dirty="0"/>
          </a:p>
        </p:txBody>
      </p:sp>
    </p:spTree>
    <p:extLst>
      <p:ext uri="{BB962C8B-B14F-4D97-AF65-F5344CB8AC3E}">
        <p14:creationId xmlns:p14="http://schemas.microsoft.com/office/powerpoint/2010/main" xmlns="" val="3242027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0.png"/><Relationship Id="rId4" Type="http://schemas.microsoft.com/office/2007/relationships/media" Target="../media/media1.mp4"/></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4455498"/>
            <a:ext cx="6858000" cy="2387600"/>
          </a:xfrm>
        </p:spPr>
        <p:txBody>
          <a:bodyPr>
            <a:normAutofit/>
          </a:bodyPr>
          <a:lstStyle/>
          <a:p>
            <a:pPr algn="r"/>
            <a:r>
              <a:rPr lang="en-US" sz="3200" b="1" dirty="0" smtClean="0">
                <a:solidFill>
                  <a:schemeClr val="bg2">
                    <a:lumMod val="50000"/>
                  </a:schemeClr>
                </a:solidFill>
              </a:rPr>
              <a:t/>
            </a:r>
            <a:br>
              <a:rPr lang="en-US" sz="3200" b="1" dirty="0" smtClean="0">
                <a:solidFill>
                  <a:schemeClr val="bg2">
                    <a:lumMod val="50000"/>
                  </a:schemeClr>
                </a:solidFill>
              </a:rPr>
            </a:br>
            <a:r>
              <a:rPr lang="en-US" sz="3200" b="1" dirty="0">
                <a:solidFill>
                  <a:schemeClr val="bg2">
                    <a:lumMod val="50000"/>
                  </a:schemeClr>
                </a:solidFill>
              </a:rPr>
              <a:t/>
            </a:r>
            <a:br>
              <a:rPr lang="en-US" sz="3200" b="1" dirty="0">
                <a:solidFill>
                  <a:schemeClr val="bg2">
                    <a:lumMod val="50000"/>
                  </a:schemeClr>
                </a:solidFill>
              </a:rPr>
            </a:br>
            <a:r>
              <a:rPr lang="en-US" sz="3200" b="1" dirty="0" smtClean="0">
                <a:solidFill>
                  <a:schemeClr val="bg2">
                    <a:lumMod val="50000"/>
                  </a:schemeClr>
                </a:solidFill>
              </a:rPr>
              <a:t>Portfolio Committee on Communications</a:t>
            </a:r>
            <a:endParaRPr lang="en-US" sz="3200" b="1" dirty="0">
              <a:solidFill>
                <a:schemeClr val="bg2">
                  <a:lumMod val="50000"/>
                </a:schemeClr>
              </a:solidFill>
            </a:endParaRPr>
          </a:p>
        </p:txBody>
      </p:sp>
      <p:sp>
        <p:nvSpPr>
          <p:cNvPr id="3" name="Subtitle 2"/>
          <p:cNvSpPr>
            <a:spLocks noGrp="1"/>
          </p:cNvSpPr>
          <p:nvPr>
            <p:ph type="subTitle" idx="1"/>
          </p:nvPr>
        </p:nvSpPr>
        <p:spPr>
          <a:xfrm>
            <a:off x="0" y="2799736"/>
            <a:ext cx="9144000" cy="1655762"/>
          </a:xfrm>
        </p:spPr>
        <p:txBody>
          <a:bodyPr>
            <a:noAutofit/>
          </a:bodyPr>
          <a:lstStyle/>
          <a:p>
            <a:r>
              <a:rPr lang="en-US" sz="3600" b="1" dirty="0" smtClean="0">
                <a:effectLst>
                  <a:outerShdw blurRad="38100" dist="38100" dir="2700000" algn="tl">
                    <a:srgbClr val="000000">
                      <a:alpha val="43137"/>
                    </a:srgbClr>
                  </a:outerShdw>
                </a:effectLst>
                <a:latin typeface="Century Gothic" panose="020B0502020202020204" pitchFamily="34" charset="0"/>
              </a:rPr>
              <a:t>A Presentation on 5</a:t>
            </a:r>
            <a:r>
              <a:rPr lang="en-US" sz="3600" b="1" baseline="30000" dirty="0" smtClean="0">
                <a:effectLst>
                  <a:outerShdw blurRad="38100" dist="38100" dir="2700000" algn="tl">
                    <a:srgbClr val="000000">
                      <a:alpha val="43137"/>
                    </a:srgbClr>
                  </a:outerShdw>
                </a:effectLst>
                <a:latin typeface="Century Gothic" panose="020B0502020202020204" pitchFamily="34" charset="0"/>
              </a:rPr>
              <a:t>th</a:t>
            </a:r>
            <a:r>
              <a:rPr lang="en-US" sz="3600" b="1" dirty="0" smtClean="0">
                <a:effectLst>
                  <a:outerShdw blurRad="38100" dist="38100" dir="2700000" algn="tl">
                    <a:srgbClr val="000000">
                      <a:alpha val="43137"/>
                    </a:srgbClr>
                  </a:outerShdw>
                </a:effectLst>
                <a:latin typeface="Century Gothic" panose="020B0502020202020204" pitchFamily="34" charset="0"/>
              </a:rPr>
              <a:t> Parliament Legacy Reports</a:t>
            </a:r>
          </a:p>
          <a:p>
            <a:r>
              <a:rPr lang="en-US" sz="3600" b="1" dirty="0" smtClean="0">
                <a:effectLst>
                  <a:outerShdw blurRad="38100" dist="38100" dir="2700000" algn="tl">
                    <a:srgbClr val="000000">
                      <a:alpha val="43137"/>
                    </a:srgbClr>
                  </a:outerShdw>
                </a:effectLst>
                <a:latin typeface="Century Gothic" panose="020B0502020202020204" pitchFamily="34" charset="0"/>
              </a:rPr>
              <a:t>20 August 2019</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591457" y="880638"/>
            <a:ext cx="3961085" cy="1323268"/>
          </a:xfrm>
          <a:prstGeom prst="rect">
            <a:avLst/>
          </a:prstGeom>
          <a:noFill/>
          <a:ln>
            <a:noFill/>
          </a:ln>
        </p:spPr>
      </p:pic>
    </p:spTree>
    <p:extLst>
      <p:ext uri="{BB962C8B-B14F-4D97-AF65-F5344CB8AC3E}">
        <p14:creationId xmlns:p14="http://schemas.microsoft.com/office/powerpoint/2010/main" xmlns="" val="2354452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600" b="1" dirty="0" smtClean="0">
                <a:effectLst>
                  <a:outerShdw blurRad="38100" dist="38100" dir="2700000" algn="tl">
                    <a:srgbClr val="000000">
                      <a:alpha val="43137"/>
                    </a:srgbClr>
                  </a:outerShdw>
                </a:effectLst>
              </a:rPr>
              <a:t>Global Competitive Index</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stretch>
            <a:fillRect/>
          </a:stretch>
        </p:blipFill>
        <p:spPr>
          <a:xfrm>
            <a:off x="88396" y="1687265"/>
            <a:ext cx="8967208" cy="4976294"/>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mtClean="0"/>
              <a:pPr/>
              <a:t>10</a:t>
            </a:fld>
            <a:endParaRPr lang="en-US"/>
          </a:p>
        </p:txBody>
      </p:sp>
    </p:spTree>
    <p:extLst>
      <p:ext uri="{BB962C8B-B14F-4D97-AF65-F5344CB8AC3E}">
        <p14:creationId xmlns:p14="http://schemas.microsoft.com/office/powerpoint/2010/main" xmlns="" val="2902288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767"/>
            <a:ext cx="9144000" cy="892277"/>
          </a:xfrm>
        </p:spPr>
        <p:txBody>
          <a:bodyPr/>
          <a:lstStyle/>
          <a:p>
            <a:pPr>
              <a:lnSpc>
                <a:spcPct val="100000"/>
              </a:lnSpc>
            </a:pPr>
            <a:r>
              <a:rPr lang="en-US" sz="3600" b="1" dirty="0" smtClean="0">
                <a:effectLst>
                  <a:outerShdw blurRad="38100" dist="38100" dir="2700000" algn="tl">
                    <a:srgbClr val="000000">
                      <a:alpha val="43137"/>
                    </a:srgbClr>
                  </a:outerShdw>
                </a:effectLst>
              </a:rPr>
              <a:t>Economic Downturn</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14748" y="1212904"/>
            <a:ext cx="9144000" cy="6271460"/>
          </a:xfrm>
          <a:prstGeom prst="rect">
            <a:avLst/>
          </a:prstGeom>
        </p:spPr>
        <p:txBody>
          <a:bodyPr wrap="square">
            <a:spAutoFit/>
          </a:bodyPr>
          <a:lstStyle/>
          <a:p>
            <a:pPr marL="571500" indent="-571500">
              <a:lnSpc>
                <a:spcPct val="150000"/>
              </a:lnSpc>
              <a:buFont typeface="Arial" panose="020B0604020202020204" pitchFamily="34" charset="0"/>
              <a:buChar char="•"/>
            </a:pPr>
            <a:r>
              <a:rPr lang="en-US" sz="3300" dirty="0" smtClean="0">
                <a:latin typeface="+mj-lt"/>
              </a:rPr>
              <a:t>In </a:t>
            </a:r>
            <a:r>
              <a:rPr lang="en-US" sz="3300" dirty="0">
                <a:latin typeface="+mj-lt"/>
              </a:rPr>
              <a:t>the last few years‚ the South African economy has significantly </a:t>
            </a:r>
            <a:r>
              <a:rPr lang="en-US" sz="3300" dirty="0" smtClean="0">
                <a:latin typeface="+mj-lt"/>
              </a:rPr>
              <a:t>underperformed</a:t>
            </a:r>
          </a:p>
          <a:p>
            <a:pPr marL="571500" indent="-571500">
              <a:lnSpc>
                <a:spcPct val="150000"/>
              </a:lnSpc>
              <a:buFont typeface="Arial" panose="020B0604020202020204" pitchFamily="34" charset="0"/>
              <a:buChar char="•"/>
            </a:pPr>
            <a:r>
              <a:rPr lang="en-US" sz="3300" dirty="0" smtClean="0">
                <a:latin typeface="+mj-lt"/>
              </a:rPr>
              <a:t>Growth </a:t>
            </a:r>
            <a:r>
              <a:rPr lang="en-US" sz="3300" dirty="0">
                <a:latin typeface="+mj-lt"/>
              </a:rPr>
              <a:t>has lagged behind global and other emerging </a:t>
            </a:r>
            <a:r>
              <a:rPr lang="en-US" sz="3300" dirty="0" smtClean="0">
                <a:latin typeface="+mj-lt"/>
              </a:rPr>
              <a:t>markets</a:t>
            </a:r>
          </a:p>
          <a:p>
            <a:pPr marL="571500" indent="-571500">
              <a:lnSpc>
                <a:spcPct val="150000"/>
              </a:lnSpc>
              <a:buFont typeface="Arial" panose="020B0604020202020204" pitchFamily="34" charset="0"/>
              <a:buChar char="•"/>
            </a:pPr>
            <a:r>
              <a:rPr lang="en-US" sz="3300" dirty="0" smtClean="0">
                <a:latin typeface="+mj-lt"/>
              </a:rPr>
              <a:t> </a:t>
            </a:r>
            <a:r>
              <a:rPr lang="en-US" sz="3300" dirty="0">
                <a:latin typeface="+mj-lt"/>
              </a:rPr>
              <a:t>GDP has grown slower than the population growth for five consecutive </a:t>
            </a:r>
            <a:r>
              <a:rPr lang="en-US" sz="3300" dirty="0" smtClean="0">
                <a:latin typeface="+mj-lt"/>
              </a:rPr>
              <a:t>years</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11</a:t>
            </a:fld>
            <a:endParaRPr lang="en-US" sz="2400" dirty="0"/>
          </a:p>
        </p:txBody>
      </p:sp>
    </p:spTree>
    <p:extLst>
      <p:ext uri="{BB962C8B-B14F-4D97-AF65-F5344CB8AC3E}">
        <p14:creationId xmlns:p14="http://schemas.microsoft.com/office/powerpoint/2010/main" xmlns="" val="1084430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715" y="1286635"/>
            <a:ext cx="8524569" cy="5262979"/>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3200" dirty="0">
                <a:solidFill>
                  <a:srgbClr val="000000"/>
                </a:solidFill>
                <a:latin typeface="+mj-lt"/>
                <a:cs typeface="Arial" panose="020B0604020202020204" pitchFamily="34" charset="0"/>
              </a:rPr>
              <a:t>The South African </a:t>
            </a:r>
            <a:r>
              <a:rPr lang="en-US" sz="3200" dirty="0" smtClean="0">
                <a:solidFill>
                  <a:srgbClr val="000000"/>
                </a:solidFill>
                <a:latin typeface="+mj-lt"/>
                <a:cs typeface="Arial" panose="020B0604020202020204" pitchFamily="34" charset="0"/>
              </a:rPr>
              <a:t>economy experienced </a:t>
            </a:r>
            <a:r>
              <a:rPr lang="en-US" sz="3200" dirty="0">
                <a:latin typeface="+mj-lt"/>
                <a:cs typeface="Arial" panose="020B0604020202020204" pitchFamily="34" charset="0"/>
              </a:rPr>
              <a:t>sharpest quarterly decline since Q1 </a:t>
            </a:r>
            <a:r>
              <a:rPr lang="en-US" sz="3200" dirty="0" smtClean="0">
                <a:latin typeface="+mj-lt"/>
                <a:cs typeface="Arial" panose="020B0604020202020204" pitchFamily="34" charset="0"/>
              </a:rPr>
              <a:t>2009 mainly </a:t>
            </a:r>
            <a:r>
              <a:rPr lang="en-US" sz="3200" dirty="0">
                <a:latin typeface="+mj-lt"/>
                <a:cs typeface="Arial" panose="020B0604020202020204" pitchFamily="34" charset="0"/>
              </a:rPr>
              <a:t>reflecting the effects </a:t>
            </a:r>
            <a:r>
              <a:rPr lang="en-US" sz="3200" dirty="0" smtClean="0">
                <a:latin typeface="+mj-lt"/>
                <a:cs typeface="Arial" panose="020B0604020202020204" pitchFamily="34" charset="0"/>
              </a:rPr>
              <a:t>of Eskom's </a:t>
            </a:r>
            <a:r>
              <a:rPr lang="en-US" sz="3200" dirty="0">
                <a:latin typeface="+mj-lt"/>
                <a:cs typeface="Arial" panose="020B0604020202020204" pitchFamily="34" charset="0"/>
              </a:rPr>
              <a:t>power cuts on manufacturing and mining </a:t>
            </a:r>
            <a:endParaRPr lang="en-ZA" sz="3200" b="0" i="0" dirty="0">
              <a:solidFill>
                <a:srgbClr val="000000"/>
              </a:solidFill>
              <a:effectLst/>
              <a:latin typeface="+mj-lt"/>
              <a:cs typeface="Arial" panose="020B0604020202020204" pitchFamily="34" charset="0"/>
            </a:endParaRPr>
          </a:p>
          <a:p>
            <a:pPr marL="342900" indent="-342900" algn="just">
              <a:lnSpc>
                <a:spcPct val="150000"/>
              </a:lnSpc>
              <a:buFont typeface="Arial" panose="020B0604020202020204" pitchFamily="34" charset="0"/>
              <a:buChar char="•"/>
            </a:pPr>
            <a:r>
              <a:rPr lang="en-US" sz="3200" dirty="0" smtClean="0">
                <a:latin typeface="+mj-lt"/>
              </a:rPr>
              <a:t>Weak </a:t>
            </a:r>
            <a:r>
              <a:rPr lang="en-US" sz="3200" dirty="0">
                <a:latin typeface="+mj-lt"/>
              </a:rPr>
              <a:t>economic growth and uncertain revenue </a:t>
            </a:r>
            <a:r>
              <a:rPr lang="en-US" sz="3200" dirty="0" smtClean="0">
                <a:latin typeface="+mj-lt"/>
              </a:rPr>
              <a:t>collection</a:t>
            </a:r>
          </a:p>
        </p:txBody>
      </p:sp>
      <p:sp>
        <p:nvSpPr>
          <p:cNvPr id="7" name="Title 1"/>
          <p:cNvSpPr txBox="1">
            <a:spLocks/>
          </p:cNvSpPr>
          <p:nvPr/>
        </p:nvSpPr>
        <p:spPr>
          <a:xfrm>
            <a:off x="0" y="106767"/>
            <a:ext cx="9144000" cy="8922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sz="3600" b="1" dirty="0" smtClean="0">
                <a:effectLst>
                  <a:outerShdw blurRad="38100" dist="38100" dir="2700000" algn="tl">
                    <a:srgbClr val="000000">
                      <a:alpha val="43137"/>
                    </a:srgbClr>
                  </a:outerShdw>
                </a:effectLst>
              </a:rPr>
              <a:t>Economic Downturn</a:t>
            </a:r>
            <a:endParaRPr lang="en-US" sz="3600" b="1" dirty="0">
              <a:effectLst>
                <a:outerShdw blurRad="38100" dist="38100" dir="2700000" algn="tl">
                  <a:srgbClr val="000000">
                    <a:alpha val="43137"/>
                  </a:srgbClr>
                </a:outerShdw>
              </a:effectLs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12</a:t>
            </a:fld>
            <a:endParaRPr lang="en-US" sz="2400"/>
          </a:p>
        </p:txBody>
      </p:sp>
    </p:spTree>
    <p:extLst>
      <p:ext uri="{BB962C8B-B14F-4D97-AF65-F5344CB8AC3E}">
        <p14:creationId xmlns:p14="http://schemas.microsoft.com/office/powerpoint/2010/main" xmlns="" val="3803495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230" y="1950315"/>
            <a:ext cx="8524569" cy="3785652"/>
          </a:xfrm>
          <a:prstGeom prst="rect">
            <a:avLst/>
          </a:prstGeom>
        </p:spPr>
        <p:txBody>
          <a:bodyPr wrap="square">
            <a:spAutoFit/>
          </a:bodyPr>
          <a:lstStyle/>
          <a:p>
            <a:pPr algn="just">
              <a:lnSpc>
                <a:spcPct val="150000"/>
              </a:lnSpc>
            </a:pPr>
            <a:r>
              <a:rPr lang="en-US" sz="3200" dirty="0" smtClean="0">
                <a:latin typeface="+mj-lt"/>
              </a:rPr>
              <a:t>State-owned </a:t>
            </a:r>
            <a:r>
              <a:rPr lang="en-US" sz="3200" dirty="0">
                <a:latin typeface="+mj-lt"/>
              </a:rPr>
              <a:t>companies including power utility Eskom, arms-maker </a:t>
            </a:r>
            <a:r>
              <a:rPr lang="en-US" sz="3200" dirty="0" smtClean="0">
                <a:latin typeface="+mj-lt"/>
              </a:rPr>
              <a:t>Denel, SABC </a:t>
            </a:r>
            <a:r>
              <a:rPr lang="en-US" sz="3200" dirty="0">
                <a:latin typeface="+mj-lt"/>
              </a:rPr>
              <a:t>and airline SAA have asked the government for additional bailouts to ensure they can continue </a:t>
            </a:r>
            <a:r>
              <a:rPr lang="en-US" sz="3200" dirty="0" smtClean="0">
                <a:latin typeface="+mj-lt"/>
              </a:rPr>
              <a:t>operating</a:t>
            </a:r>
          </a:p>
        </p:txBody>
      </p:sp>
      <p:sp>
        <p:nvSpPr>
          <p:cNvPr id="5" name="Title 1"/>
          <p:cNvSpPr>
            <a:spLocks noGrp="1"/>
          </p:cNvSpPr>
          <p:nvPr>
            <p:ph type="title"/>
          </p:nvPr>
        </p:nvSpPr>
        <p:spPr>
          <a:xfrm>
            <a:off x="0" y="106767"/>
            <a:ext cx="9144000" cy="892277"/>
          </a:xfrm>
        </p:spPr>
        <p:txBody>
          <a:bodyPr/>
          <a:lstStyle/>
          <a:p>
            <a:pPr>
              <a:lnSpc>
                <a:spcPct val="100000"/>
              </a:lnSpc>
            </a:pPr>
            <a:r>
              <a:rPr lang="en-US" sz="3600" b="1" dirty="0" smtClean="0">
                <a:effectLst>
                  <a:outerShdw blurRad="38100" dist="38100" dir="2700000" algn="tl">
                    <a:srgbClr val="000000">
                      <a:alpha val="43137"/>
                    </a:srgbClr>
                  </a:outerShdw>
                </a:effectLst>
              </a:rPr>
              <a:t>Economic Downturn</a:t>
            </a:r>
            <a:endParaRPr lang="en-US" sz="3600" b="1" dirty="0">
              <a:effectLst>
                <a:outerShdw blurRad="38100" dist="38100" dir="2700000" algn="tl">
                  <a:srgbClr val="000000">
                    <a:alpha val="43137"/>
                  </a:srgbClr>
                </a:outerShdw>
              </a:effectLs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13</a:t>
            </a:fld>
            <a:endParaRPr lang="en-US" sz="2400" dirty="0"/>
          </a:p>
        </p:txBody>
      </p:sp>
    </p:spTree>
    <p:extLst>
      <p:ext uri="{BB962C8B-B14F-4D97-AF65-F5344CB8AC3E}">
        <p14:creationId xmlns:p14="http://schemas.microsoft.com/office/powerpoint/2010/main" xmlns="" val="1292997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27654"/>
            <a:ext cx="9144000" cy="3888372"/>
          </a:xfrm>
          <a:prstGeom prst="rect">
            <a:avLst/>
          </a:prstGeom>
        </p:spPr>
        <p:txBody>
          <a:bodyPr wrap="square">
            <a:spAutoFit/>
          </a:bodyPr>
          <a:lstStyle/>
          <a:p>
            <a:pPr algn="ctr">
              <a:lnSpc>
                <a:spcPct val="150000"/>
              </a:lnSpc>
            </a:pPr>
            <a:r>
              <a:rPr lang="en-US" sz="2800" i="1" dirty="0" smtClean="0">
                <a:latin typeface="+mj-lt"/>
              </a:rPr>
              <a:t>"</a:t>
            </a:r>
            <a:r>
              <a:rPr lang="en-US" sz="2800" i="1" dirty="0">
                <a:latin typeface="+mj-lt"/>
              </a:rPr>
              <a:t>Inefficient and poor-quality service delivery‚ poor education outcomes‚ poor productivity‚ inequality and unemployment. The recent economic performance requires an acceleration of government's efforts to address constraints to growth."</a:t>
            </a:r>
            <a:endParaRPr lang="en-US" sz="2800" b="0" i="1" dirty="0">
              <a:solidFill>
                <a:srgbClr val="000000"/>
              </a:solidFill>
              <a:effectLst/>
              <a:latin typeface="+mj-lt"/>
              <a:cs typeface="Arial" panose="020B0604020202020204" pitchFamily="34" charset="0"/>
            </a:endParaRPr>
          </a:p>
        </p:txBody>
      </p:sp>
      <p:sp>
        <p:nvSpPr>
          <p:cNvPr id="4" name="Rectangle 3"/>
          <p:cNvSpPr/>
          <p:nvPr/>
        </p:nvSpPr>
        <p:spPr>
          <a:xfrm>
            <a:off x="5174227" y="5116026"/>
            <a:ext cx="3375796" cy="369332"/>
          </a:xfrm>
          <a:prstGeom prst="rect">
            <a:avLst/>
          </a:prstGeom>
        </p:spPr>
        <p:txBody>
          <a:bodyPr wrap="none">
            <a:spAutoFit/>
          </a:bodyPr>
          <a:lstStyle/>
          <a:p>
            <a:r>
              <a:rPr lang="en-US" i="1" dirty="0">
                <a:solidFill>
                  <a:srgbClr val="767676"/>
                </a:solidFill>
                <a:latin typeface="Helvetica Neue"/>
              </a:rPr>
              <a:t>Finance </a:t>
            </a:r>
            <a:r>
              <a:rPr lang="en-US" i="1" dirty="0" smtClean="0">
                <a:solidFill>
                  <a:srgbClr val="767676"/>
                </a:solidFill>
                <a:latin typeface="Helvetica Neue"/>
              </a:rPr>
              <a:t>Minister </a:t>
            </a:r>
            <a:r>
              <a:rPr lang="en-US" i="1" dirty="0">
                <a:solidFill>
                  <a:srgbClr val="767676"/>
                </a:solidFill>
                <a:latin typeface="Helvetica Neue"/>
              </a:rPr>
              <a:t>Tito </a:t>
            </a:r>
            <a:r>
              <a:rPr lang="en-US" i="1" dirty="0" err="1">
                <a:solidFill>
                  <a:srgbClr val="767676"/>
                </a:solidFill>
                <a:latin typeface="Helvetica Neue"/>
              </a:rPr>
              <a:t>Mboweni</a:t>
            </a:r>
            <a:r>
              <a:rPr lang="en-US" i="1" dirty="0">
                <a:solidFill>
                  <a:srgbClr val="767676"/>
                </a:solidFill>
                <a:latin typeface="Helvetica Neue"/>
              </a:rPr>
              <a:t> </a:t>
            </a:r>
            <a:endParaRPr lang="en-US" i="1" dirty="0"/>
          </a:p>
        </p:txBody>
      </p:sp>
      <p:sp>
        <p:nvSpPr>
          <p:cNvPr id="6" name="Title 1"/>
          <p:cNvSpPr>
            <a:spLocks noGrp="1"/>
          </p:cNvSpPr>
          <p:nvPr>
            <p:ph type="title"/>
          </p:nvPr>
        </p:nvSpPr>
        <p:spPr>
          <a:xfrm>
            <a:off x="0" y="106767"/>
            <a:ext cx="9144000" cy="892277"/>
          </a:xfrm>
        </p:spPr>
        <p:txBody>
          <a:bodyPr/>
          <a:lstStyle/>
          <a:p>
            <a:pPr>
              <a:lnSpc>
                <a:spcPct val="100000"/>
              </a:lnSpc>
            </a:pPr>
            <a:r>
              <a:rPr lang="en-US" sz="3600" b="1" dirty="0" smtClean="0">
                <a:effectLst>
                  <a:outerShdw blurRad="38100" dist="38100" dir="2700000" algn="tl">
                    <a:srgbClr val="000000">
                      <a:alpha val="43137"/>
                    </a:srgbClr>
                  </a:outerShdw>
                </a:effectLst>
              </a:rPr>
              <a:t>Economic Downturn</a:t>
            </a:r>
            <a:endParaRPr lang="en-US" sz="3600" b="1" dirty="0">
              <a:effectLst>
                <a:outerShdw blurRad="38100" dist="38100" dir="2700000" algn="tl">
                  <a:srgbClr val="000000">
                    <a:alpha val="43137"/>
                  </a:srgbClr>
                </a:outerShdw>
              </a:effectLst>
            </a:endParaRPr>
          </a:p>
        </p:txBody>
      </p:sp>
      <p:pic>
        <p:nvPicPr>
          <p:cNvPr id="5" name="Picture 4"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14</a:t>
            </a:fld>
            <a:endParaRPr lang="en-US" sz="2400"/>
          </a:p>
        </p:txBody>
      </p:sp>
    </p:spTree>
    <p:extLst>
      <p:ext uri="{BB962C8B-B14F-4D97-AF65-F5344CB8AC3E}">
        <p14:creationId xmlns:p14="http://schemas.microsoft.com/office/powerpoint/2010/main" xmlns="" val="3641427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Economic Downturn</a:t>
            </a:r>
            <a:br>
              <a:rPr lang="en-US" dirty="0" smtClean="0"/>
            </a:br>
            <a:r>
              <a:rPr lang="en-ZA" sz="2000" dirty="0">
                <a:effectLst/>
              </a:rPr>
              <a:t>Economic and employment growth rates compared to National Development Plan targets (2000 to 2016) </a:t>
            </a:r>
            <a:endParaRPr lang="en-US" sz="2000" dirty="0"/>
          </a:p>
        </p:txBody>
      </p:sp>
      <p:sp>
        <p:nvSpPr>
          <p:cNvPr id="3" name="Rectangle 2"/>
          <p:cNvSpPr/>
          <p:nvPr/>
        </p:nvSpPr>
        <p:spPr>
          <a:xfrm>
            <a:off x="353960" y="2381460"/>
            <a:ext cx="8524569" cy="1477328"/>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The South African </a:t>
            </a:r>
            <a:r>
              <a:rPr lang="en-US" dirty="0" smtClean="0">
                <a:solidFill>
                  <a:srgbClr val="000000"/>
                </a:solidFill>
                <a:latin typeface="Arial" panose="020B0604020202020204" pitchFamily="34" charset="0"/>
                <a:cs typeface="Arial" panose="020B0604020202020204" pitchFamily="34" charset="0"/>
              </a:rPr>
              <a:t>economy experienced </a:t>
            </a:r>
            <a:r>
              <a:rPr lang="en-US" dirty="0">
                <a:latin typeface="Arial" panose="020B0604020202020204" pitchFamily="34" charset="0"/>
                <a:cs typeface="Arial" panose="020B0604020202020204" pitchFamily="34" charset="0"/>
              </a:rPr>
              <a:t>sharpest quarterly decline since Q1 2009mainly reflecting the effects </a:t>
            </a:r>
            <a:r>
              <a:rPr lang="en-US" dirty="0" smtClean="0">
                <a:latin typeface="Arial" panose="020B0604020202020204" pitchFamily="34" charset="0"/>
                <a:cs typeface="Arial" panose="020B0604020202020204" pitchFamily="34" charset="0"/>
              </a:rPr>
              <a:t>of Eskom's </a:t>
            </a:r>
            <a:r>
              <a:rPr lang="en-US" dirty="0">
                <a:latin typeface="Arial" panose="020B0604020202020204" pitchFamily="34" charset="0"/>
                <a:cs typeface="Arial" panose="020B0604020202020204" pitchFamily="34" charset="0"/>
              </a:rPr>
              <a:t>power cuts on manufacturing and mining </a:t>
            </a:r>
            <a:endParaRPr lang="en-US" dirty="0" smtClean="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an </a:t>
            </a:r>
            <a:r>
              <a:rPr lang="en-US" i="1" dirty="0">
                <a:latin typeface="Arial" panose="020B0604020202020204" pitchFamily="34" charset="0"/>
                <a:cs typeface="Arial" panose="020B0604020202020204" pitchFamily="34" charset="0"/>
              </a:rPr>
              <a:t>annualized </a:t>
            </a:r>
            <a:r>
              <a:rPr lang="en-US" i="1" dirty="0" smtClean="0">
                <a:latin typeface="Arial" panose="020B0604020202020204" pitchFamily="34" charset="0"/>
                <a:cs typeface="Arial" panose="020B0604020202020204" pitchFamily="34" charset="0"/>
              </a:rPr>
              <a:t>3.2% on </a:t>
            </a:r>
            <a:r>
              <a:rPr lang="en-US" i="1" dirty="0">
                <a:latin typeface="Arial" panose="020B0604020202020204" pitchFamily="34" charset="0"/>
                <a:cs typeface="Arial" panose="020B0604020202020204" pitchFamily="34" charset="0"/>
              </a:rPr>
              <a:t>quarter in the three months to March of </a:t>
            </a:r>
            <a:r>
              <a:rPr lang="en-US" i="1" dirty="0" smtClean="0">
                <a:latin typeface="Arial" panose="020B0604020202020204" pitchFamily="34" charset="0"/>
                <a:cs typeface="Arial" panose="020B0604020202020204" pitchFamily="34" charset="0"/>
              </a:rPr>
              <a:t>2019</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r>
              <a:rPr lang="en-US" dirty="0">
                <a:solidFill>
                  <a:srgbClr val="000000"/>
                </a:solidFill>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stretch>
            <a:fillRect/>
          </a:stretch>
        </p:blipFill>
        <p:spPr>
          <a:xfrm>
            <a:off x="74755" y="104079"/>
            <a:ext cx="8994490" cy="6032090"/>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z="2400" smtClean="0"/>
              <a:pPr/>
              <a:t>15</a:t>
            </a:fld>
            <a:endParaRPr lang="en-US" sz="2400"/>
          </a:p>
        </p:txBody>
      </p:sp>
    </p:spTree>
    <p:extLst>
      <p:ext uri="{BB962C8B-B14F-4D97-AF65-F5344CB8AC3E}">
        <p14:creationId xmlns:p14="http://schemas.microsoft.com/office/powerpoint/2010/main" xmlns="" val="1218551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PCC 5</a:t>
            </a:r>
            <a:r>
              <a:rPr lang="en-ZA" sz="3600" b="1" baseline="30000" dirty="0" smtClean="0">
                <a:solidFill>
                  <a:srgbClr val="000000"/>
                </a:solidFill>
                <a:effectLst>
                  <a:outerShdw blurRad="38100" dist="38100" dir="2700000" algn="tl">
                    <a:srgbClr val="000000">
                      <a:alpha val="43137"/>
                    </a:srgbClr>
                  </a:outerShdw>
                </a:effectLst>
              </a:rPr>
              <a:t>th</a:t>
            </a:r>
            <a:r>
              <a:rPr lang="en-ZA" sz="3600" b="1" dirty="0" smtClean="0">
                <a:solidFill>
                  <a:srgbClr val="000000"/>
                </a:solidFill>
                <a:effectLst>
                  <a:outerShdw blurRad="38100" dist="38100" dir="2700000" algn="tl">
                    <a:srgbClr val="000000">
                      <a:alpha val="43137"/>
                    </a:srgbClr>
                  </a:outerShdw>
                </a:effectLst>
              </a:rPr>
              <a:t> Parliament</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538316" y="886208"/>
            <a:ext cx="8067368" cy="6473695"/>
          </a:xfrm>
          <a:prstGeom prst="rect">
            <a:avLst/>
          </a:prstGeom>
        </p:spPr>
        <p:txBody>
          <a:bodyPr wrap="square">
            <a:spAutoFit/>
          </a:bodyPr>
          <a:lstStyle/>
          <a:p>
            <a:pPr marL="457200" indent="-457200">
              <a:lnSpc>
                <a:spcPct val="150000"/>
              </a:lnSpc>
              <a:buFont typeface="Arial" panose="020B0604020202020204" pitchFamily="34" charset="0"/>
              <a:buChar char="•"/>
            </a:pPr>
            <a:r>
              <a:rPr lang="en-US" sz="2800" dirty="0" smtClean="0">
                <a:solidFill>
                  <a:srgbClr val="000000"/>
                </a:solidFill>
                <a:latin typeface="+mj-lt"/>
              </a:rPr>
              <a:t>Proclamation No. 43 </a:t>
            </a:r>
            <a:r>
              <a:rPr lang="en-US" sz="2800" dirty="0">
                <a:solidFill>
                  <a:srgbClr val="000000"/>
                </a:solidFill>
                <a:latin typeface="+mj-lt"/>
              </a:rPr>
              <a:t>of </a:t>
            </a:r>
            <a:r>
              <a:rPr lang="en-US" sz="2800" dirty="0" smtClean="0">
                <a:solidFill>
                  <a:srgbClr val="000000"/>
                </a:solidFill>
                <a:latin typeface="+mj-lt"/>
              </a:rPr>
              <a:t>8 July 2014 </a:t>
            </a:r>
            <a:r>
              <a:rPr lang="en-US" sz="2800" dirty="0">
                <a:solidFill>
                  <a:srgbClr val="000000"/>
                </a:solidFill>
                <a:latin typeface="+mj-lt"/>
              </a:rPr>
              <a:t>gave effect to the establishment of the new Department of </a:t>
            </a:r>
            <a:r>
              <a:rPr lang="en-US" sz="2800" dirty="0" smtClean="0">
                <a:solidFill>
                  <a:srgbClr val="000000"/>
                </a:solidFill>
                <a:latin typeface="+mj-lt"/>
              </a:rPr>
              <a:t>Communications;</a:t>
            </a:r>
          </a:p>
          <a:p>
            <a:pPr marL="457200" indent="-457200">
              <a:lnSpc>
                <a:spcPct val="150000"/>
              </a:lnSpc>
              <a:buFont typeface="Arial" panose="020B0604020202020204" pitchFamily="34" charset="0"/>
              <a:buChar char="•"/>
            </a:pPr>
            <a:r>
              <a:rPr lang="en-US" sz="2800" dirty="0">
                <a:solidFill>
                  <a:srgbClr val="000000"/>
                </a:solidFill>
                <a:latin typeface="+mj-lt"/>
              </a:rPr>
              <a:t>Proclamation No. 47 of 15 July 2014 to transfer the administration of legislation and entities from one Minister to another in terms of section 97 of the </a:t>
            </a:r>
            <a:r>
              <a:rPr lang="en-US" sz="2800" dirty="0" smtClean="0">
                <a:solidFill>
                  <a:srgbClr val="000000"/>
                </a:solidFill>
                <a:latin typeface="+mj-lt"/>
              </a:rPr>
              <a:t>Constitution; and</a:t>
            </a:r>
          </a:p>
          <a:p>
            <a:pPr marL="457200" indent="-457200">
              <a:lnSpc>
                <a:spcPct val="150000"/>
              </a:lnSpc>
              <a:buFont typeface="Arial" panose="020B0604020202020204" pitchFamily="34" charset="0"/>
              <a:buChar char="•"/>
            </a:pPr>
            <a:r>
              <a:rPr lang="en-US" sz="2800" dirty="0" smtClean="0">
                <a:solidFill>
                  <a:srgbClr val="000000"/>
                </a:solidFill>
                <a:latin typeface="+mj-lt"/>
              </a:rPr>
              <a:t>The </a:t>
            </a:r>
            <a:r>
              <a:rPr lang="en-US" sz="2800" dirty="0">
                <a:solidFill>
                  <a:srgbClr val="000000"/>
                </a:solidFill>
                <a:latin typeface="+mj-lt"/>
              </a:rPr>
              <a:t>new Department was established or formed predominantly out of the old </a:t>
            </a:r>
            <a:r>
              <a:rPr lang="en-US" sz="2800" dirty="0" smtClean="0">
                <a:solidFill>
                  <a:srgbClr val="000000"/>
                </a:solidFill>
                <a:latin typeface="+mj-lt"/>
              </a:rPr>
              <a:t>GCIS</a:t>
            </a:r>
          </a:p>
          <a:p>
            <a:pPr marL="457200" indent="-457200">
              <a:lnSpc>
                <a:spcPct val="150000"/>
              </a:lnSpc>
              <a:buFont typeface="Arial" panose="020B0604020202020204" pitchFamily="34" charset="0"/>
              <a:buChar char="•"/>
            </a:pPr>
            <a:endParaRPr lang="en-US" sz="2800" dirty="0" smtClean="0">
              <a:solidFill>
                <a:srgbClr val="000000"/>
              </a:solidFill>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16</a:t>
            </a:fld>
            <a:endParaRPr lang="en-US" sz="2400"/>
          </a:p>
        </p:txBody>
      </p:sp>
    </p:spTree>
    <p:extLst>
      <p:ext uri="{BB962C8B-B14F-4D97-AF65-F5344CB8AC3E}">
        <p14:creationId xmlns:p14="http://schemas.microsoft.com/office/powerpoint/2010/main" xmlns="" val="2848266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Sector During 5</a:t>
            </a:r>
            <a:r>
              <a:rPr lang="en-ZA" sz="3600" b="1" baseline="30000" dirty="0" smtClean="0">
                <a:solidFill>
                  <a:srgbClr val="000000"/>
                </a:solidFill>
                <a:effectLst>
                  <a:outerShdw blurRad="38100" dist="38100" dir="2700000" algn="tl">
                    <a:srgbClr val="000000">
                      <a:alpha val="43137"/>
                    </a:srgbClr>
                  </a:outerShdw>
                </a:effectLst>
              </a:rPr>
              <a:t>th</a:t>
            </a:r>
            <a:r>
              <a:rPr lang="en-ZA" sz="3600" b="1" dirty="0" smtClean="0">
                <a:solidFill>
                  <a:srgbClr val="000000"/>
                </a:solidFill>
                <a:effectLst>
                  <a:outerShdw blurRad="38100" dist="38100" dir="2700000" algn="tl">
                    <a:srgbClr val="000000">
                      <a:alpha val="43137"/>
                    </a:srgbClr>
                  </a:outerShdw>
                </a:effectLst>
              </a:rPr>
              <a:t> Parliament</a:t>
            </a:r>
            <a:endParaRPr lang="en-US" sz="3600" b="1" dirty="0">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xmlns="" val="4035296244"/>
              </p:ext>
            </p:extLst>
          </p:nvPr>
        </p:nvGraphicFramePr>
        <p:xfrm>
          <a:off x="162231" y="988143"/>
          <a:ext cx="8627808" cy="5770727"/>
        </p:xfrm>
        <a:graphic>
          <a:graphicData uri="http://schemas.openxmlformats.org/drawingml/2006/table">
            <a:tbl>
              <a:tblPr firstRow="1" firstCol="1" bandRow="1">
                <a:tableStyleId>{5C22544A-7EE6-4342-B048-85BDC9FD1C3A}</a:tableStyleId>
              </a:tblPr>
              <a:tblGrid>
                <a:gridCol w="4313904">
                  <a:extLst>
                    <a:ext uri="{9D8B030D-6E8A-4147-A177-3AD203B41FA5}">
                      <a16:colId xmlns:a16="http://schemas.microsoft.com/office/drawing/2014/main" xmlns="" val="3717239076"/>
                    </a:ext>
                  </a:extLst>
                </a:gridCol>
                <a:gridCol w="4313904">
                  <a:extLst>
                    <a:ext uri="{9D8B030D-6E8A-4147-A177-3AD203B41FA5}">
                      <a16:colId xmlns:a16="http://schemas.microsoft.com/office/drawing/2014/main" xmlns="" val="204209333"/>
                    </a:ext>
                  </a:extLst>
                </a:gridCol>
              </a:tblGrid>
              <a:tr h="801569">
                <a:tc>
                  <a:txBody>
                    <a:bodyPr/>
                    <a:lstStyle/>
                    <a:p>
                      <a:pPr marL="0" marR="0" algn="ctr">
                        <a:lnSpc>
                          <a:spcPct val="150000"/>
                        </a:lnSpc>
                        <a:spcBef>
                          <a:spcPts val="600"/>
                        </a:spcBef>
                        <a:spcAft>
                          <a:spcPts val="600"/>
                        </a:spcAft>
                      </a:pPr>
                      <a:r>
                        <a:rPr lang="en-ZA" sz="1800" dirty="0">
                          <a:effectLst/>
                          <a:latin typeface="+mj-lt"/>
                        </a:rPr>
                        <a:t>GCIS (Department of Communications)</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marL="0" marR="0" algn="ctr">
                        <a:lnSpc>
                          <a:spcPct val="150000"/>
                        </a:lnSpc>
                        <a:spcBef>
                          <a:spcPts val="600"/>
                        </a:spcBef>
                        <a:spcAft>
                          <a:spcPts val="600"/>
                        </a:spcAft>
                      </a:pPr>
                      <a:r>
                        <a:rPr lang="en-ZA" sz="1800" dirty="0">
                          <a:effectLst/>
                          <a:latin typeface="+mj-lt"/>
                        </a:rPr>
                        <a:t>Department of Telecommunications and Postal Services</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extLst>
                  <a:ext uri="{0D108BD9-81ED-4DB2-BD59-A6C34878D82A}">
                    <a16:rowId xmlns:a16="http://schemas.microsoft.com/office/drawing/2014/main" xmlns="" val="3456480195"/>
                  </a:ext>
                </a:extLst>
              </a:tr>
              <a:tr h="766500">
                <a:tc>
                  <a:txBody>
                    <a:bodyPr/>
                    <a:lstStyle/>
                    <a:p>
                      <a:pPr marL="0" marR="0" algn="just">
                        <a:lnSpc>
                          <a:spcPct val="150000"/>
                        </a:lnSpc>
                        <a:spcBef>
                          <a:spcPts val="600"/>
                        </a:spcBef>
                        <a:spcAft>
                          <a:spcPts val="600"/>
                        </a:spcAft>
                      </a:pPr>
                      <a:r>
                        <a:rPr lang="en-ZA" sz="1800">
                          <a:effectLst/>
                          <a:latin typeface="+mj-lt"/>
                        </a:rPr>
                        <a:t>South African Broadcasting Corporation (SABC)</a:t>
                      </a:r>
                      <a:endParaRPr lang="en-US"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600"/>
                        </a:spcBef>
                        <a:spcAft>
                          <a:spcPts val="600"/>
                        </a:spcAft>
                      </a:pPr>
                      <a:r>
                        <a:rPr lang="en-ZA" sz="1800">
                          <a:effectLst/>
                          <a:latin typeface="+mj-lt"/>
                        </a:rPr>
                        <a:t>SAPO</a:t>
                      </a:r>
                      <a:endParaRPr lang="en-US"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71108986"/>
                  </a:ext>
                </a:extLst>
              </a:tr>
              <a:tr h="1011879">
                <a:tc>
                  <a:txBody>
                    <a:bodyPr/>
                    <a:lstStyle/>
                    <a:p>
                      <a:pPr marL="0" marR="0" algn="just">
                        <a:lnSpc>
                          <a:spcPct val="150000"/>
                        </a:lnSpc>
                        <a:spcBef>
                          <a:spcPts val="600"/>
                        </a:spcBef>
                        <a:spcAft>
                          <a:spcPts val="600"/>
                        </a:spcAft>
                      </a:pPr>
                      <a:r>
                        <a:rPr lang="en-ZA" sz="1800">
                          <a:effectLst/>
                          <a:latin typeface="+mj-lt"/>
                        </a:rPr>
                        <a:t>Film and Publications Board (FPB)</a:t>
                      </a:r>
                      <a:endParaRPr lang="en-US" sz="1800">
                        <a:effectLst/>
                        <a:latin typeface="+mj-lt"/>
                      </a:endParaRPr>
                    </a:p>
                    <a:p>
                      <a:pPr marL="0" marR="0" algn="just">
                        <a:lnSpc>
                          <a:spcPct val="150000"/>
                        </a:lnSpc>
                        <a:spcBef>
                          <a:spcPts val="600"/>
                        </a:spcBef>
                        <a:spcAft>
                          <a:spcPts val="600"/>
                        </a:spcAft>
                      </a:pPr>
                      <a:r>
                        <a:rPr lang="en-ZA" sz="18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600"/>
                        </a:spcBef>
                        <a:spcAft>
                          <a:spcPts val="600"/>
                        </a:spcAft>
                      </a:pPr>
                      <a:r>
                        <a:rPr lang="en-ZA" sz="1800">
                          <a:effectLst/>
                          <a:latin typeface="+mj-lt"/>
                        </a:rPr>
                        <a:t>SENTECH</a:t>
                      </a:r>
                      <a:endParaRPr lang="en-US"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95347833"/>
                  </a:ext>
                </a:extLst>
              </a:tr>
              <a:tr h="1416752">
                <a:tc>
                  <a:txBody>
                    <a:bodyPr/>
                    <a:lstStyle/>
                    <a:p>
                      <a:pPr marL="0" marR="0" algn="just">
                        <a:lnSpc>
                          <a:spcPct val="150000"/>
                        </a:lnSpc>
                        <a:spcBef>
                          <a:spcPts val="600"/>
                        </a:spcBef>
                        <a:spcAft>
                          <a:spcPts val="600"/>
                        </a:spcAft>
                      </a:pPr>
                      <a:r>
                        <a:rPr lang="en-ZA" sz="1800">
                          <a:effectLst/>
                          <a:latin typeface="+mj-lt"/>
                        </a:rPr>
                        <a:t>Media Development and Diversity Agency (MDDA)</a:t>
                      </a:r>
                      <a:endParaRPr lang="en-US" sz="1800">
                        <a:effectLst/>
                        <a:latin typeface="+mj-lt"/>
                      </a:endParaRPr>
                    </a:p>
                    <a:p>
                      <a:pPr marL="0" marR="0" algn="just">
                        <a:lnSpc>
                          <a:spcPct val="150000"/>
                        </a:lnSpc>
                        <a:spcBef>
                          <a:spcPts val="600"/>
                        </a:spcBef>
                        <a:spcAft>
                          <a:spcPts val="600"/>
                        </a:spcAft>
                      </a:pPr>
                      <a:r>
                        <a:rPr lang="en-ZA" sz="1800">
                          <a:effectLst/>
                          <a:latin typeface="+mj-lt"/>
                        </a:rPr>
                        <a:t>(MDDA)</a:t>
                      </a:r>
                      <a:endParaRPr lang="en-US"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600"/>
                        </a:spcBef>
                        <a:spcAft>
                          <a:spcPts val="600"/>
                        </a:spcAft>
                      </a:pPr>
                      <a:r>
                        <a:rPr lang="en-ZA" sz="1800">
                          <a:effectLst/>
                          <a:latin typeface="+mj-lt"/>
                        </a:rPr>
                        <a:t>USAASA</a:t>
                      </a:r>
                      <a:endParaRPr lang="en-US"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06579217"/>
                  </a:ext>
                </a:extLst>
              </a:tr>
              <a:tr h="562325">
                <a:tc rowSpan="2">
                  <a:txBody>
                    <a:bodyPr/>
                    <a:lstStyle/>
                    <a:p>
                      <a:pPr marL="0" marR="0" algn="just">
                        <a:lnSpc>
                          <a:spcPct val="150000"/>
                        </a:lnSpc>
                        <a:spcBef>
                          <a:spcPts val="600"/>
                        </a:spcBef>
                        <a:spcAft>
                          <a:spcPts val="600"/>
                        </a:spcAft>
                      </a:pPr>
                      <a:r>
                        <a:rPr lang="en-ZA" sz="1800">
                          <a:effectLst/>
                          <a:latin typeface="+mj-lt"/>
                        </a:rPr>
                        <a:t>Independent Communications Authority of South Africa (ICASA)</a:t>
                      </a:r>
                      <a:endParaRPr lang="en-US"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600"/>
                        </a:spcBef>
                        <a:spcAft>
                          <a:spcPts val="600"/>
                        </a:spcAft>
                      </a:pPr>
                      <a:r>
                        <a:rPr lang="en-ZA" sz="1800">
                          <a:effectLst/>
                          <a:latin typeface="+mj-lt"/>
                        </a:rPr>
                        <a:t>Ikamva e-Skills Institute</a:t>
                      </a:r>
                      <a:endParaRPr lang="en-US"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63160216"/>
                  </a:ext>
                </a:extLst>
              </a:tr>
              <a:tr h="553122">
                <a:tc vMerge="1">
                  <a:txBody>
                    <a:bodyPr/>
                    <a:lstStyle/>
                    <a:p>
                      <a:endParaRPr lang="en-US"/>
                    </a:p>
                  </a:txBody>
                  <a:tcPr/>
                </a:tc>
                <a:tc>
                  <a:txBody>
                    <a:bodyPr/>
                    <a:lstStyle/>
                    <a:p>
                      <a:pPr marL="0" marR="0" algn="just">
                        <a:lnSpc>
                          <a:spcPct val="150000"/>
                        </a:lnSpc>
                        <a:spcBef>
                          <a:spcPts val="600"/>
                        </a:spcBef>
                        <a:spcAft>
                          <a:spcPts val="600"/>
                        </a:spcAft>
                      </a:pPr>
                      <a:r>
                        <a:rPr lang="en-ZA" sz="1800">
                          <a:effectLst/>
                          <a:latin typeface="+mj-lt"/>
                        </a:rPr>
                        <a:t>SITA</a:t>
                      </a:r>
                      <a:endParaRPr lang="en-US"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64259923"/>
                  </a:ext>
                </a:extLst>
              </a:tr>
              <a:tr h="580729">
                <a:tc>
                  <a:txBody>
                    <a:bodyPr/>
                    <a:lstStyle/>
                    <a:p>
                      <a:pPr marL="0" marR="0" algn="just">
                        <a:lnSpc>
                          <a:spcPct val="150000"/>
                        </a:lnSpc>
                        <a:spcBef>
                          <a:spcPts val="600"/>
                        </a:spcBef>
                        <a:spcAft>
                          <a:spcPts val="600"/>
                        </a:spcAft>
                      </a:pPr>
                      <a:r>
                        <a:rPr lang="en-ZA" sz="1800" dirty="0">
                          <a:effectLst/>
                          <a:latin typeface="+mj-lt"/>
                        </a:rPr>
                        <a:t> </a:t>
                      </a:r>
                      <a:r>
                        <a:rPr lang="en-ZA" sz="1800" dirty="0" smtClean="0">
                          <a:effectLst/>
                          <a:latin typeface="+mj-lt"/>
                        </a:rPr>
                        <a:t>BrandSA</a:t>
                      </a:r>
                      <a:r>
                        <a:rPr lang="en-ZA" sz="1800" baseline="0" dirty="0" smtClean="0">
                          <a:effectLst/>
                          <a:latin typeface="+mj-lt"/>
                        </a:rPr>
                        <a:t> (BSA)</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600"/>
                        </a:spcBef>
                        <a:spcAft>
                          <a:spcPts val="600"/>
                        </a:spcAft>
                      </a:pPr>
                      <a:r>
                        <a:rPr lang="en-ZA" sz="1800" dirty="0">
                          <a:effectLst/>
                          <a:latin typeface="+mj-lt"/>
                        </a:rPr>
                        <a:t>.ZDNA</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12838735"/>
                  </a:ext>
                </a:extLst>
              </a:tr>
            </a:tbl>
          </a:graphicData>
        </a:graphic>
      </p:graphicFrame>
      <p:pic>
        <p:nvPicPr>
          <p:cNvPr id="5" name="Picture 4"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6232"/>
            <a:ext cx="2828925" cy="906351"/>
          </a:xfrm>
          <a:prstGeom prst="rect">
            <a:avLst/>
          </a:prstGeom>
          <a:noFill/>
          <a:ln>
            <a:noFill/>
          </a:ln>
        </p:spPr>
      </p:pic>
      <p:sp>
        <p:nvSpPr>
          <p:cNvPr id="3" name="Slide Number Placeholder 2"/>
          <p:cNvSpPr>
            <a:spLocks noGrp="1"/>
          </p:cNvSpPr>
          <p:nvPr>
            <p:ph type="sldNum" sz="quarter" idx="12"/>
          </p:nvPr>
        </p:nvSpPr>
        <p:spPr/>
        <p:txBody>
          <a:bodyPr/>
          <a:lstStyle/>
          <a:p>
            <a:fld id="{BA9B540C-44DA-4F69-89C9-7C84606640D3}" type="slidenum">
              <a:rPr lang="en-US" sz="2400" smtClean="0"/>
              <a:pPr/>
              <a:t>17</a:t>
            </a:fld>
            <a:endParaRPr lang="en-US" sz="2400" dirty="0"/>
          </a:p>
        </p:txBody>
      </p:sp>
    </p:spTree>
    <p:extLst>
      <p:ext uri="{BB962C8B-B14F-4D97-AF65-F5344CB8AC3E}">
        <p14:creationId xmlns:p14="http://schemas.microsoft.com/office/powerpoint/2010/main" xmlns="" val="2184211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PCC </a:t>
            </a:r>
            <a:r>
              <a:rPr lang="en-ZA" sz="3600" b="1" dirty="0">
                <a:solidFill>
                  <a:srgbClr val="000000"/>
                </a:solidFill>
                <a:effectLst>
                  <a:outerShdw blurRad="38100" dist="38100" dir="2700000" algn="tl">
                    <a:srgbClr val="000000">
                      <a:alpha val="43137"/>
                    </a:srgbClr>
                  </a:outerShdw>
                </a:effectLst>
              </a:rPr>
              <a:t>Key </a:t>
            </a:r>
            <a:r>
              <a:rPr lang="en-ZA" sz="3600" b="1" dirty="0" smtClean="0">
                <a:solidFill>
                  <a:srgbClr val="000000"/>
                </a:solidFill>
                <a:effectLst>
                  <a:outerShdw blurRad="38100" dist="38100" dir="2700000" algn="tl">
                    <a:srgbClr val="000000">
                      <a:alpha val="43137"/>
                    </a:srgbClr>
                  </a:outerShdw>
                </a:effectLst>
              </a:rPr>
              <a:t>Highlights</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0" y="694481"/>
            <a:ext cx="9144000" cy="4031873"/>
          </a:xfrm>
          <a:prstGeom prst="rect">
            <a:avLst/>
          </a:prstGeom>
        </p:spPr>
        <p:txBody>
          <a:bodyPr wrap="square">
            <a:spAutoFit/>
          </a:bodyPr>
          <a:lstStyle/>
          <a:p>
            <a:pPr marL="457200" indent="-457200" algn="just">
              <a:buFont typeface="Arial" panose="020B0604020202020204" pitchFamily="34" charset="0"/>
              <a:buChar char="•"/>
            </a:pPr>
            <a:endParaRPr lang="en-ZA" sz="3200" dirty="0" smtClean="0">
              <a:solidFill>
                <a:srgbClr val="000000"/>
              </a:solidFill>
              <a:latin typeface="+mj-lt"/>
            </a:endParaRPr>
          </a:p>
          <a:p>
            <a:pPr marL="457200" indent="-457200" algn="just">
              <a:buFont typeface="Arial" panose="020B0604020202020204" pitchFamily="34" charset="0"/>
              <a:buChar char="•"/>
            </a:pPr>
            <a:endParaRPr lang="en-ZA" sz="3200" dirty="0" smtClean="0">
              <a:solidFill>
                <a:srgbClr val="000000"/>
              </a:solidFill>
              <a:latin typeface="+mj-lt"/>
            </a:endParaRPr>
          </a:p>
          <a:p>
            <a:pPr algn="just">
              <a:lnSpc>
                <a:spcPct val="150000"/>
              </a:lnSpc>
            </a:pPr>
            <a:r>
              <a:rPr lang="en-US" sz="3200" dirty="0">
                <a:solidFill>
                  <a:srgbClr val="000000"/>
                </a:solidFill>
                <a:latin typeface="+mj-lt"/>
              </a:rPr>
              <a:t>The Committee held an inquiry and resolved that Ms Tshabalala be removed as a member and Chairperson of the SABC Board. Ms Tshabalala resigned as a Board member on 17 December </a:t>
            </a:r>
            <a:r>
              <a:rPr lang="en-US" sz="3200" dirty="0" smtClean="0">
                <a:solidFill>
                  <a:srgbClr val="000000"/>
                </a:solidFill>
                <a:latin typeface="+mj-lt"/>
              </a:rPr>
              <a:t>2014</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18</a:t>
            </a:fld>
            <a:endParaRPr lang="en-US" sz="2400" dirty="0"/>
          </a:p>
        </p:txBody>
      </p:sp>
    </p:spTree>
    <p:extLst>
      <p:ext uri="{BB962C8B-B14F-4D97-AF65-F5344CB8AC3E}">
        <p14:creationId xmlns:p14="http://schemas.microsoft.com/office/powerpoint/2010/main" xmlns="" val="3822217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PCC </a:t>
            </a:r>
            <a:r>
              <a:rPr lang="en-ZA" sz="3600" b="1" dirty="0">
                <a:solidFill>
                  <a:srgbClr val="000000"/>
                </a:solidFill>
                <a:effectLst>
                  <a:outerShdw blurRad="38100" dist="38100" dir="2700000" algn="tl">
                    <a:srgbClr val="000000">
                      <a:alpha val="43137"/>
                    </a:srgbClr>
                  </a:outerShdw>
                </a:effectLst>
              </a:rPr>
              <a:t>Key </a:t>
            </a:r>
            <a:r>
              <a:rPr lang="en-ZA" sz="3600" b="1" dirty="0" smtClean="0">
                <a:solidFill>
                  <a:srgbClr val="000000"/>
                </a:solidFill>
                <a:effectLst>
                  <a:outerShdw blurRad="38100" dist="38100" dir="2700000" algn="tl">
                    <a:srgbClr val="000000">
                      <a:alpha val="43137"/>
                    </a:srgbClr>
                  </a:outerShdw>
                </a:effectLst>
              </a:rPr>
              <a:t>Highlights</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0" y="871466"/>
            <a:ext cx="9144000" cy="5101397"/>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ZA" sz="3100" dirty="0" smtClean="0">
                <a:solidFill>
                  <a:srgbClr val="000000"/>
                </a:solidFill>
                <a:latin typeface="+mj-lt"/>
              </a:rPr>
              <a:t>Concluded the </a:t>
            </a:r>
            <a:r>
              <a:rPr lang="en-US" sz="3100" dirty="0">
                <a:solidFill>
                  <a:srgbClr val="000000"/>
                </a:solidFill>
                <a:latin typeface="+mj-lt"/>
              </a:rPr>
              <a:t>Films and Publications Amendment Bill (</a:t>
            </a:r>
            <a:r>
              <a:rPr lang="en-US" sz="3100" dirty="0" smtClean="0">
                <a:solidFill>
                  <a:srgbClr val="000000"/>
                </a:solidFill>
                <a:latin typeface="+mj-lt"/>
              </a:rPr>
              <a:t>2016/17)</a:t>
            </a:r>
            <a:endParaRPr lang="en-ZA" sz="3100" dirty="0" smtClean="0">
              <a:solidFill>
                <a:srgbClr val="000000"/>
              </a:solidFill>
              <a:latin typeface="+mj-lt"/>
            </a:endParaRPr>
          </a:p>
          <a:p>
            <a:pPr marL="457200" indent="-457200" algn="just">
              <a:lnSpc>
                <a:spcPct val="150000"/>
              </a:lnSpc>
              <a:buFont typeface="Arial" panose="020B0604020202020204" pitchFamily="34" charset="0"/>
              <a:buChar char="•"/>
            </a:pPr>
            <a:r>
              <a:rPr lang="en-ZA" sz="3100" dirty="0" smtClean="0">
                <a:solidFill>
                  <a:srgbClr val="000000"/>
                </a:solidFill>
                <a:latin typeface="+mj-lt"/>
              </a:rPr>
              <a:t>Established the SABC Adhoc Committee</a:t>
            </a:r>
          </a:p>
          <a:p>
            <a:pPr marL="457200" indent="-457200" algn="just">
              <a:lnSpc>
                <a:spcPct val="150000"/>
              </a:lnSpc>
              <a:buFont typeface="Arial" panose="020B0604020202020204" pitchFamily="34" charset="0"/>
              <a:buChar char="•"/>
            </a:pPr>
            <a:r>
              <a:rPr lang="en-US" sz="3100" dirty="0">
                <a:solidFill>
                  <a:srgbClr val="000000"/>
                </a:solidFill>
                <a:latin typeface="+mj-lt"/>
              </a:rPr>
              <a:t>The Committee recommended that </a:t>
            </a:r>
            <a:r>
              <a:rPr lang="en-US" sz="3100" dirty="0" err="1">
                <a:solidFill>
                  <a:srgbClr val="000000"/>
                </a:solidFill>
                <a:latin typeface="+mj-lt"/>
              </a:rPr>
              <a:t>Mr</a:t>
            </a:r>
            <a:r>
              <a:rPr lang="en-US" sz="3100" dirty="0">
                <a:solidFill>
                  <a:srgbClr val="000000"/>
                </a:solidFill>
                <a:latin typeface="+mj-lt"/>
              </a:rPr>
              <a:t> Mohlaloga be removed as a </a:t>
            </a:r>
            <a:r>
              <a:rPr lang="en-US" sz="3100" dirty="0" err="1">
                <a:solidFill>
                  <a:srgbClr val="000000"/>
                </a:solidFill>
                <a:latin typeface="+mj-lt"/>
              </a:rPr>
              <a:t>Councillor</a:t>
            </a:r>
            <a:r>
              <a:rPr lang="en-US" sz="3100" dirty="0">
                <a:solidFill>
                  <a:srgbClr val="000000"/>
                </a:solidFill>
                <a:latin typeface="+mj-lt"/>
              </a:rPr>
              <a:t> and Council Chairperson of ICASA and he was accordingly removed on 19 March </a:t>
            </a:r>
            <a:r>
              <a:rPr lang="en-US" sz="3100" dirty="0" smtClean="0">
                <a:solidFill>
                  <a:srgbClr val="000000"/>
                </a:solidFill>
                <a:latin typeface="+mj-lt"/>
              </a:rPr>
              <a:t>2019</a:t>
            </a:r>
            <a:endParaRPr lang="en-ZA" sz="3100" dirty="0" smtClean="0">
              <a:solidFill>
                <a:srgbClr val="000000"/>
              </a:solidFill>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19</a:t>
            </a:fld>
            <a:endParaRPr lang="en-US" sz="2400"/>
          </a:p>
        </p:txBody>
      </p:sp>
    </p:spTree>
    <p:extLst>
      <p:ext uri="{BB962C8B-B14F-4D97-AF65-F5344CB8AC3E}">
        <p14:creationId xmlns:p14="http://schemas.microsoft.com/office/powerpoint/2010/main" xmlns="" val="3120532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3531"/>
            <a:ext cx="9144000" cy="4351338"/>
          </a:xfrm>
        </p:spPr>
        <p:txBody>
          <a:bodyPr>
            <a:noAutofit/>
          </a:bodyPr>
          <a:lstStyle/>
          <a:p>
            <a:pPr marL="693738" indent="-635000">
              <a:lnSpc>
                <a:spcPct val="170000"/>
              </a:lnSpc>
            </a:pPr>
            <a:r>
              <a:rPr lang="en-US" sz="2800" dirty="0" smtClean="0">
                <a:latin typeface="Century Gothic" panose="020B0502020202020204" pitchFamily="34" charset="0"/>
              </a:rPr>
              <a:t>Economic Outlook</a:t>
            </a:r>
          </a:p>
          <a:p>
            <a:pPr marL="693738" indent="-693738">
              <a:lnSpc>
                <a:spcPct val="170000"/>
              </a:lnSpc>
            </a:pPr>
            <a:r>
              <a:rPr lang="en-US" sz="2800" dirty="0" smtClean="0">
                <a:latin typeface="Century Gothic" panose="020B0502020202020204" pitchFamily="34" charset="0"/>
              </a:rPr>
              <a:t>Legacy</a:t>
            </a:r>
          </a:p>
          <a:p>
            <a:pPr marL="1254125" lvl="1" indent="-574675">
              <a:lnSpc>
                <a:spcPct val="170000"/>
              </a:lnSpc>
            </a:pPr>
            <a:r>
              <a:rPr lang="en-US" sz="2800" dirty="0" smtClean="0">
                <a:latin typeface="Century Gothic" panose="020B0502020202020204" pitchFamily="34" charset="0"/>
              </a:rPr>
              <a:t>Emerging Challenges</a:t>
            </a:r>
          </a:p>
          <a:p>
            <a:pPr marL="1254125" lvl="1" indent="-574675">
              <a:lnSpc>
                <a:spcPct val="170000"/>
              </a:lnSpc>
            </a:pPr>
            <a:r>
              <a:rPr lang="en-ZA" sz="2800" dirty="0" smtClean="0">
                <a:latin typeface="Century Gothic" panose="020B0502020202020204" pitchFamily="34" charset="0"/>
              </a:rPr>
              <a:t>Issues for Follow-up</a:t>
            </a:r>
          </a:p>
          <a:p>
            <a:pPr marL="1254125" lvl="1" indent="-574675">
              <a:lnSpc>
                <a:spcPct val="170000"/>
              </a:lnSpc>
            </a:pPr>
            <a:r>
              <a:rPr lang="en-ZA" sz="2800" dirty="0" smtClean="0">
                <a:latin typeface="Century Gothic" panose="020B0502020202020204" pitchFamily="34" charset="0"/>
              </a:rPr>
              <a:t>Going Forward</a:t>
            </a:r>
          </a:p>
          <a:p>
            <a:pPr marL="693738" indent="-693738">
              <a:lnSpc>
                <a:spcPct val="170000"/>
              </a:lnSpc>
            </a:pPr>
            <a:r>
              <a:rPr lang="en-ZA" sz="2800" dirty="0">
                <a:latin typeface="Century Gothic" panose="020B0502020202020204" pitchFamily="34" charset="0"/>
              </a:rPr>
              <a:t>4</a:t>
            </a:r>
            <a:r>
              <a:rPr lang="en-ZA" sz="2800" baseline="30000" dirty="0">
                <a:latin typeface="Century Gothic" panose="020B0502020202020204" pitchFamily="34" charset="0"/>
              </a:rPr>
              <a:t>th</a:t>
            </a:r>
            <a:r>
              <a:rPr lang="en-ZA" sz="2800" dirty="0">
                <a:latin typeface="Century Gothic" panose="020B0502020202020204" pitchFamily="34" charset="0"/>
              </a:rPr>
              <a:t> Industrial Revolution </a:t>
            </a:r>
            <a:r>
              <a:rPr lang="en-ZA" sz="2800" dirty="0" smtClean="0">
                <a:latin typeface="Century Gothic" panose="020B0502020202020204" pitchFamily="34" charset="0"/>
              </a:rPr>
              <a:t>(Video)</a:t>
            </a:r>
            <a:endParaRPr lang="en-US" sz="2800" dirty="0">
              <a:latin typeface="Century Gothic" panose="020B0502020202020204" pitchFamily="34" charset="0"/>
            </a:endParaRPr>
          </a:p>
          <a:p>
            <a:pPr marL="693738" indent="-693738">
              <a:lnSpc>
                <a:spcPct val="170000"/>
              </a:lnSpc>
            </a:pPr>
            <a:r>
              <a:rPr lang="en-ZA" sz="2800" dirty="0" smtClean="0">
                <a:latin typeface="Century Gothic" panose="020B0502020202020204" pitchFamily="34" charset="0"/>
              </a:rPr>
              <a:t>Country ICT Statistics</a:t>
            </a:r>
          </a:p>
          <a:p>
            <a:pPr>
              <a:lnSpc>
                <a:spcPct val="170000"/>
              </a:lnSpc>
            </a:pPr>
            <a:endParaRPr lang="en-US" sz="2800" dirty="0">
              <a:latin typeface="Century Gothic" panose="020B0502020202020204" pitchFamily="34" charset="0"/>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459794" y="230190"/>
            <a:ext cx="2684206" cy="906351"/>
          </a:xfrm>
          <a:prstGeom prst="rect">
            <a:avLst/>
          </a:prstGeom>
          <a:noFill/>
          <a:ln>
            <a:noFill/>
          </a:ln>
        </p:spPr>
      </p:pic>
      <p:sp>
        <p:nvSpPr>
          <p:cNvPr id="5" name="Title 1"/>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smtClean="0">
                <a:effectLst>
                  <a:outerShdw blurRad="38100" dist="38100" dir="2700000" algn="tl">
                    <a:srgbClr val="000000">
                      <a:alpha val="43137"/>
                    </a:srgbClr>
                  </a:outerShdw>
                </a:effectLst>
              </a:rPr>
              <a:t>Contents</a:t>
            </a:r>
            <a:endParaRPr lang="en-US" sz="4400"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BA9B540C-44DA-4F69-89C9-7C84606640D3}" type="slidenum">
              <a:rPr lang="en-US" sz="2000" b="1" smtClean="0"/>
              <a:pPr/>
              <a:t>2</a:t>
            </a:fld>
            <a:endParaRPr lang="en-US" sz="2000" b="1" dirty="0"/>
          </a:p>
        </p:txBody>
      </p:sp>
    </p:spTree>
    <p:extLst>
      <p:ext uri="{BB962C8B-B14F-4D97-AF65-F5344CB8AC3E}">
        <p14:creationId xmlns:p14="http://schemas.microsoft.com/office/powerpoint/2010/main" xmlns="" val="2192497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PCTPS </a:t>
            </a:r>
            <a:r>
              <a:rPr lang="en-ZA" sz="3600" b="1" dirty="0">
                <a:solidFill>
                  <a:srgbClr val="000000"/>
                </a:solidFill>
                <a:effectLst>
                  <a:outerShdw blurRad="38100" dist="38100" dir="2700000" algn="tl">
                    <a:srgbClr val="000000">
                      <a:alpha val="43137"/>
                    </a:srgbClr>
                  </a:outerShdw>
                </a:effectLst>
              </a:rPr>
              <a:t>Key </a:t>
            </a:r>
            <a:r>
              <a:rPr lang="en-ZA" sz="3600" b="1" dirty="0" smtClean="0">
                <a:solidFill>
                  <a:srgbClr val="000000"/>
                </a:solidFill>
                <a:effectLst>
                  <a:outerShdw blurRad="38100" dist="38100" dir="2700000" algn="tl">
                    <a:srgbClr val="000000">
                      <a:alpha val="43137"/>
                    </a:srgbClr>
                  </a:outerShdw>
                </a:effectLst>
              </a:rPr>
              <a:t>Highlights</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0" y="1431901"/>
            <a:ext cx="9144000" cy="3785652"/>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smtClean="0">
                <a:solidFill>
                  <a:srgbClr val="000000"/>
                </a:solidFill>
                <a:latin typeface="+mj-lt"/>
              </a:rPr>
              <a:t>Convention </a:t>
            </a:r>
            <a:r>
              <a:rPr lang="en-US" sz="3200" dirty="0">
                <a:solidFill>
                  <a:srgbClr val="000000"/>
                </a:solidFill>
                <a:latin typeface="+mj-lt"/>
              </a:rPr>
              <a:t>of African Telecommunications Union (ATU</a:t>
            </a:r>
            <a:r>
              <a:rPr lang="en-US" sz="3200" dirty="0" smtClean="0">
                <a:solidFill>
                  <a:srgbClr val="000000"/>
                </a:solidFill>
                <a:latin typeface="+mj-lt"/>
              </a:rPr>
              <a:t>)</a:t>
            </a:r>
            <a:endParaRPr lang="en-US" sz="3200" dirty="0">
              <a:solidFill>
                <a:srgbClr val="000000"/>
              </a:solidFill>
              <a:latin typeface="+mj-lt"/>
            </a:endParaRPr>
          </a:p>
          <a:p>
            <a:pPr marL="457200" indent="-457200" algn="just">
              <a:lnSpc>
                <a:spcPct val="150000"/>
              </a:lnSpc>
              <a:buFont typeface="Arial" panose="020B0604020202020204" pitchFamily="34" charset="0"/>
              <a:buChar char="•"/>
            </a:pPr>
            <a:r>
              <a:rPr lang="en-US" sz="3200" dirty="0" smtClean="0">
                <a:solidFill>
                  <a:srgbClr val="000000"/>
                </a:solidFill>
                <a:latin typeface="+mj-lt"/>
              </a:rPr>
              <a:t>Final </a:t>
            </a:r>
            <a:r>
              <a:rPr lang="en-US" sz="3200" dirty="0">
                <a:solidFill>
                  <a:srgbClr val="000000"/>
                </a:solidFill>
                <a:latin typeface="+mj-lt"/>
              </a:rPr>
              <a:t>Acts of the Plenipotentiary Conference on the International Telecommunications Union (ITU</a:t>
            </a:r>
            <a:r>
              <a:rPr lang="en-US" sz="3200" dirty="0" smtClean="0">
                <a:solidFill>
                  <a:srgbClr val="000000"/>
                </a:solidFill>
                <a:latin typeface="+mj-lt"/>
              </a:rPr>
              <a:t>) (2017)</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20</a:t>
            </a:fld>
            <a:endParaRPr lang="en-US" sz="2400"/>
          </a:p>
        </p:txBody>
      </p:sp>
    </p:spTree>
    <p:extLst>
      <p:ext uri="{BB962C8B-B14F-4D97-AF65-F5344CB8AC3E}">
        <p14:creationId xmlns:p14="http://schemas.microsoft.com/office/powerpoint/2010/main" xmlns="" val="2650354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04197"/>
            <a:ext cx="9144000" cy="5262979"/>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smtClean="0">
                <a:solidFill>
                  <a:srgbClr val="000000"/>
                </a:solidFill>
                <a:latin typeface="+mj-lt"/>
              </a:rPr>
              <a:t>Electronic Communications Amendment Bill (2018) (withdrawn)</a:t>
            </a:r>
          </a:p>
          <a:p>
            <a:pPr marL="457200" indent="-457200">
              <a:lnSpc>
                <a:spcPct val="150000"/>
              </a:lnSpc>
              <a:buFont typeface="Arial" panose="020B0604020202020204" pitchFamily="34" charset="0"/>
              <a:buChar char="•"/>
            </a:pPr>
            <a:r>
              <a:rPr lang="en-US" sz="3200" dirty="0">
                <a:solidFill>
                  <a:srgbClr val="000000"/>
                </a:solidFill>
                <a:latin typeface="+mj-lt"/>
              </a:rPr>
              <a:t>Postal Services Amendment Bill  (2018) (not completed) </a:t>
            </a:r>
            <a:endParaRPr lang="en-US" sz="3200" dirty="0" smtClean="0">
              <a:solidFill>
                <a:srgbClr val="000000"/>
              </a:solidFill>
              <a:latin typeface="+mj-lt"/>
            </a:endParaRPr>
          </a:p>
          <a:p>
            <a:pPr marL="457200" indent="-457200">
              <a:lnSpc>
                <a:spcPct val="150000"/>
              </a:lnSpc>
              <a:buFont typeface="Arial" panose="020B0604020202020204" pitchFamily="34" charset="0"/>
              <a:buChar char="•"/>
            </a:pPr>
            <a:r>
              <a:rPr lang="en-US" sz="3200" dirty="0">
                <a:solidFill>
                  <a:srgbClr val="000000"/>
                </a:solidFill>
                <a:latin typeface="+mj-lt"/>
              </a:rPr>
              <a:t>The Committee processed the </a:t>
            </a:r>
            <a:r>
              <a:rPr lang="en-US" sz="3200" dirty="0" err="1">
                <a:solidFill>
                  <a:srgbClr val="000000"/>
                </a:solidFill>
                <a:latin typeface="+mj-lt"/>
              </a:rPr>
              <a:t>iKamva</a:t>
            </a:r>
            <a:r>
              <a:rPr lang="en-US" sz="3200" dirty="0">
                <a:solidFill>
                  <a:srgbClr val="000000"/>
                </a:solidFill>
                <a:latin typeface="+mj-lt"/>
              </a:rPr>
              <a:t> National e-Skills Institute Bill (2018</a:t>
            </a:r>
            <a:r>
              <a:rPr lang="en-US" sz="3200" dirty="0" smtClean="0">
                <a:solidFill>
                  <a:srgbClr val="000000"/>
                </a:solidFill>
                <a:latin typeface="+mj-lt"/>
              </a:rPr>
              <a:t>)</a:t>
            </a:r>
          </a:p>
          <a:p>
            <a:pPr marL="457200" indent="-457200">
              <a:lnSpc>
                <a:spcPct val="150000"/>
              </a:lnSpc>
              <a:buFont typeface="Arial" panose="020B0604020202020204" pitchFamily="34" charset="0"/>
              <a:buChar char="•"/>
            </a:pPr>
            <a:endParaRPr lang="en-US" sz="3200" dirty="0" smtClean="0">
              <a:solidFill>
                <a:srgbClr val="000000"/>
              </a:solidFill>
              <a:latin typeface="+mj-lt"/>
            </a:endParaRPr>
          </a:p>
        </p:txBody>
      </p:sp>
      <p:sp>
        <p:nvSpPr>
          <p:cNvPr id="5"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PCTPS </a:t>
            </a:r>
            <a:r>
              <a:rPr lang="en-ZA" sz="3600" b="1" dirty="0">
                <a:solidFill>
                  <a:srgbClr val="000000"/>
                </a:solidFill>
                <a:effectLst>
                  <a:outerShdw blurRad="38100" dist="38100" dir="2700000" algn="tl">
                    <a:srgbClr val="000000">
                      <a:alpha val="43137"/>
                    </a:srgbClr>
                  </a:outerShdw>
                </a:effectLst>
              </a:rPr>
              <a:t>Key </a:t>
            </a:r>
            <a:r>
              <a:rPr lang="en-ZA" sz="3600" b="1" dirty="0" smtClean="0">
                <a:solidFill>
                  <a:srgbClr val="000000"/>
                </a:solidFill>
                <a:effectLst>
                  <a:outerShdw blurRad="38100" dist="38100" dir="2700000" algn="tl">
                    <a:srgbClr val="000000">
                      <a:alpha val="43137"/>
                    </a:srgbClr>
                  </a:outerShdw>
                </a:effectLst>
              </a:rPr>
              <a:t>Highlights</a:t>
            </a:r>
            <a:endParaRPr lang="en-US" sz="3600" b="1" dirty="0">
              <a:effectLst>
                <a:outerShdw blurRad="38100" dist="38100" dir="2700000" algn="tl">
                  <a:srgbClr val="000000">
                    <a:alpha val="43137"/>
                  </a:srgbClr>
                </a:outerShdw>
              </a:effectLs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21</a:t>
            </a:fld>
            <a:endParaRPr lang="en-US" sz="2400" dirty="0"/>
          </a:p>
        </p:txBody>
      </p:sp>
    </p:spTree>
    <p:extLst>
      <p:ext uri="{BB962C8B-B14F-4D97-AF65-F5344CB8AC3E}">
        <p14:creationId xmlns:p14="http://schemas.microsoft.com/office/powerpoint/2010/main" xmlns="" val="3185658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lstStyle/>
          <a:p>
            <a:pPr>
              <a:lnSpc>
                <a:spcPct val="100000"/>
              </a:lnSpc>
            </a:pPr>
            <a:r>
              <a:rPr lang="en-ZA" sz="3600" b="1" dirty="0" smtClean="0">
                <a:solidFill>
                  <a:srgbClr val="000000"/>
                </a:solidFill>
                <a:effectLst>
                  <a:outerShdw blurRad="38100" dist="38100" dir="2700000" algn="tl">
                    <a:srgbClr val="000000">
                      <a:alpha val="43137"/>
                    </a:srgbClr>
                  </a:outerShdw>
                </a:effectLst>
              </a:rPr>
              <a:t>PCC Key Emerging Challenges</a:t>
            </a:r>
            <a:endParaRPr lang="en-US" sz="3600" b="1" dirty="0">
              <a:effectLst>
                <a:outerShdw blurRad="38100" dist="38100" dir="2700000" algn="tl">
                  <a:srgbClr val="000000">
                    <a:alpha val="43137"/>
                  </a:srgbClr>
                </a:outerShdw>
              </a:effectLst>
            </a:endParaRPr>
          </a:p>
        </p:txBody>
      </p:sp>
      <p:sp>
        <p:nvSpPr>
          <p:cNvPr id="3" name="Rectangle 2"/>
          <p:cNvSpPr/>
          <p:nvPr/>
        </p:nvSpPr>
        <p:spPr>
          <a:xfrm>
            <a:off x="0" y="694481"/>
            <a:ext cx="9144000" cy="5016758"/>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sz="3200" dirty="0" smtClean="0">
                <a:solidFill>
                  <a:srgbClr val="000000"/>
                </a:solidFill>
                <a:latin typeface="+mj-lt"/>
              </a:rPr>
              <a:t>Parliament tight </a:t>
            </a:r>
            <a:r>
              <a:rPr lang="en-US" sz="3200" dirty="0">
                <a:solidFill>
                  <a:srgbClr val="000000"/>
                </a:solidFill>
                <a:latin typeface="+mj-lt"/>
              </a:rPr>
              <a:t>programming </a:t>
            </a:r>
            <a:endParaRPr lang="en-US" sz="3200" dirty="0" smtClean="0">
              <a:solidFill>
                <a:srgbClr val="000000"/>
              </a:solidFill>
              <a:latin typeface="+mj-lt"/>
            </a:endParaRPr>
          </a:p>
          <a:p>
            <a:pPr marL="285750" indent="-285750" algn="just">
              <a:lnSpc>
                <a:spcPct val="200000"/>
              </a:lnSpc>
              <a:buFont typeface="Arial" panose="020B0604020202020204" pitchFamily="34" charset="0"/>
              <a:buChar char="•"/>
            </a:pPr>
            <a:r>
              <a:rPr lang="en-US" sz="3200" dirty="0" smtClean="0">
                <a:solidFill>
                  <a:srgbClr val="000000"/>
                </a:solidFill>
                <a:latin typeface="+mj-lt"/>
              </a:rPr>
              <a:t>The </a:t>
            </a:r>
            <a:r>
              <a:rPr lang="en-US" sz="3200" dirty="0">
                <a:solidFill>
                  <a:srgbClr val="000000"/>
                </a:solidFill>
                <a:latin typeface="+mj-lt"/>
              </a:rPr>
              <a:t>Ad hoc Committee into the Fitness of the SABC </a:t>
            </a:r>
            <a:r>
              <a:rPr lang="en-US" sz="3200" dirty="0" smtClean="0">
                <a:solidFill>
                  <a:srgbClr val="000000"/>
                </a:solidFill>
                <a:latin typeface="+mj-lt"/>
              </a:rPr>
              <a:t>Board</a:t>
            </a:r>
          </a:p>
          <a:p>
            <a:pPr marL="285750" indent="-285750" algn="just">
              <a:lnSpc>
                <a:spcPct val="200000"/>
              </a:lnSpc>
              <a:buFont typeface="Arial" panose="020B0604020202020204" pitchFamily="34" charset="0"/>
              <a:buChar char="•"/>
            </a:pPr>
            <a:r>
              <a:rPr lang="en-ZA" sz="3200" dirty="0" smtClean="0">
                <a:solidFill>
                  <a:srgbClr val="000000"/>
                </a:solidFill>
                <a:latin typeface="+mj-lt"/>
              </a:rPr>
              <a:t>Digital Terrestrial Television (DTT)</a:t>
            </a:r>
          </a:p>
          <a:p>
            <a:pPr marL="285750" indent="-285750" algn="just">
              <a:lnSpc>
                <a:spcPct val="200000"/>
              </a:lnSpc>
              <a:buFont typeface="Arial" panose="020B0604020202020204" pitchFamily="34" charset="0"/>
              <a:buChar char="•"/>
            </a:pPr>
            <a:r>
              <a:rPr lang="en-ZA" sz="3200" dirty="0" smtClean="0">
                <a:solidFill>
                  <a:srgbClr val="000000"/>
                </a:solidFill>
                <a:latin typeface="+mj-lt"/>
              </a:rPr>
              <a:t>Leadership instability at both departments</a:t>
            </a:r>
            <a:endParaRPr lang="en-US" sz="3200" dirty="0" smtClean="0">
              <a:solidFill>
                <a:srgbClr val="000000"/>
              </a:solidFill>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22</a:t>
            </a:fld>
            <a:endParaRPr lang="en-US" sz="2400" dirty="0"/>
          </a:p>
        </p:txBody>
      </p:sp>
    </p:spTree>
    <p:extLst>
      <p:ext uri="{BB962C8B-B14F-4D97-AF65-F5344CB8AC3E}">
        <p14:creationId xmlns:p14="http://schemas.microsoft.com/office/powerpoint/2010/main" xmlns="" val="3444345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2" name="Title 1"/>
          <p:cNvSpPr>
            <a:spLocks noGrp="1"/>
          </p:cNvSpPr>
          <p:nvPr>
            <p:ph type="title"/>
          </p:nvPr>
        </p:nvSpPr>
        <p:spPr>
          <a:xfrm>
            <a:off x="0" y="0"/>
            <a:ext cx="9144000" cy="694481"/>
          </a:xfrm>
        </p:spPr>
        <p:txBody>
          <a:bodyPr>
            <a:noAutofit/>
          </a:bodyPr>
          <a:lstStyle/>
          <a:p>
            <a:pPr>
              <a:lnSpc>
                <a:spcPct val="100000"/>
              </a:lnSpc>
            </a:pPr>
            <a:r>
              <a:rPr lang="en-ZA" sz="3800" b="1" dirty="0" smtClean="0">
                <a:solidFill>
                  <a:srgbClr val="000000"/>
                </a:solidFill>
                <a:effectLst>
                  <a:outerShdw blurRad="38100" dist="38100" dir="2700000" algn="tl">
                    <a:srgbClr val="000000">
                      <a:alpha val="43137"/>
                    </a:srgbClr>
                  </a:outerShdw>
                </a:effectLst>
              </a:rPr>
              <a:t>PCC</a:t>
            </a:r>
            <a:r>
              <a:rPr lang="en-ZA" sz="4000" b="1" dirty="0" smtClean="0">
                <a:solidFill>
                  <a:srgbClr val="000000"/>
                </a:solidFill>
                <a:effectLst>
                  <a:outerShdw blurRad="38100" dist="38100" dir="2700000" algn="tl">
                    <a:srgbClr val="000000">
                      <a:alpha val="43137"/>
                    </a:srgbClr>
                  </a:outerShdw>
                </a:effectLst>
              </a:rPr>
              <a:t> Key Emerging Challenges</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0" y="1254922"/>
            <a:ext cx="9144000" cy="4031873"/>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sz="3200" dirty="0" smtClean="0">
                <a:solidFill>
                  <a:srgbClr val="000000"/>
                </a:solidFill>
                <a:latin typeface="+mj-lt"/>
              </a:rPr>
              <a:t>Tools </a:t>
            </a:r>
            <a:r>
              <a:rPr lang="en-US" sz="3200" dirty="0">
                <a:solidFill>
                  <a:srgbClr val="000000"/>
                </a:solidFill>
                <a:latin typeface="+mj-lt"/>
              </a:rPr>
              <a:t>of </a:t>
            </a:r>
            <a:r>
              <a:rPr lang="en-US" sz="3200" dirty="0" smtClean="0">
                <a:solidFill>
                  <a:srgbClr val="000000"/>
                </a:solidFill>
                <a:latin typeface="+mj-lt"/>
              </a:rPr>
              <a:t>Trade </a:t>
            </a:r>
          </a:p>
          <a:p>
            <a:pPr marL="285750" indent="-285750">
              <a:lnSpc>
                <a:spcPct val="200000"/>
              </a:lnSpc>
              <a:buFont typeface="Arial" panose="020B0604020202020204" pitchFamily="34" charset="0"/>
              <a:buChar char="•"/>
            </a:pPr>
            <a:r>
              <a:rPr lang="en-ZA" sz="3200" dirty="0" smtClean="0">
                <a:solidFill>
                  <a:srgbClr val="000000"/>
                </a:solidFill>
                <a:latin typeface="+mj-lt"/>
              </a:rPr>
              <a:t>Effective tracking of Committee recommendations</a:t>
            </a:r>
            <a:endParaRPr lang="en-US" sz="3200" dirty="0" smtClean="0">
              <a:solidFill>
                <a:srgbClr val="000000"/>
              </a:solidFill>
              <a:latin typeface="+mj-lt"/>
            </a:endParaRPr>
          </a:p>
          <a:p>
            <a:pPr marL="285750" indent="-285750" algn="just">
              <a:lnSpc>
                <a:spcPct val="200000"/>
              </a:lnSpc>
              <a:buFont typeface="Arial" panose="020B0604020202020204" pitchFamily="34" charset="0"/>
              <a:buChar char="•"/>
            </a:pPr>
            <a:r>
              <a:rPr lang="en-ZA" sz="3200" dirty="0" smtClean="0">
                <a:solidFill>
                  <a:srgbClr val="000000"/>
                </a:solidFill>
                <a:latin typeface="+mj-lt"/>
              </a:rPr>
              <a:t>Change of Committee Members</a:t>
            </a:r>
          </a:p>
          <a:p>
            <a:pPr marL="285750" indent="-285750" algn="just">
              <a:lnSpc>
                <a:spcPct val="200000"/>
              </a:lnSpc>
              <a:buFont typeface="Arial" panose="020B0604020202020204" pitchFamily="34" charset="0"/>
              <a:buChar char="•"/>
            </a:pPr>
            <a:r>
              <a:rPr lang="en-ZA" sz="3200" dirty="0" smtClean="0">
                <a:solidFill>
                  <a:srgbClr val="000000"/>
                </a:solidFill>
                <a:latin typeface="+mj-lt"/>
              </a:rPr>
              <a:t>Study Tour</a:t>
            </a:r>
            <a:endParaRPr lang="en-US" sz="3200" dirty="0">
              <a:solidFill>
                <a:srgbClr val="000000"/>
              </a:solidFill>
              <a:latin typeface="+mj-lt"/>
            </a:endParaRPr>
          </a:p>
        </p:txBody>
      </p:sp>
      <p:sp>
        <p:nvSpPr>
          <p:cNvPr id="5" name="Slide Number Placeholder 4"/>
          <p:cNvSpPr>
            <a:spLocks noGrp="1"/>
          </p:cNvSpPr>
          <p:nvPr>
            <p:ph type="sldNum" sz="quarter" idx="12"/>
          </p:nvPr>
        </p:nvSpPr>
        <p:spPr/>
        <p:txBody>
          <a:bodyPr/>
          <a:lstStyle/>
          <a:p>
            <a:fld id="{BA9B540C-44DA-4F69-89C9-7C84606640D3}" type="slidenum">
              <a:rPr lang="en-US" sz="2400" smtClean="0"/>
              <a:pPr/>
              <a:t>23</a:t>
            </a:fld>
            <a:endParaRPr lang="en-US" sz="2400" dirty="0"/>
          </a:p>
        </p:txBody>
      </p:sp>
    </p:spTree>
    <p:extLst>
      <p:ext uri="{BB962C8B-B14F-4D97-AF65-F5344CB8AC3E}">
        <p14:creationId xmlns:p14="http://schemas.microsoft.com/office/powerpoint/2010/main" xmlns="" val="3775190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noAutofit/>
          </a:bodyPr>
          <a:lstStyle/>
          <a:p>
            <a:pPr>
              <a:lnSpc>
                <a:spcPct val="100000"/>
              </a:lnSpc>
            </a:pPr>
            <a:r>
              <a:rPr lang="en-ZA" sz="4000" b="1" dirty="0" smtClean="0">
                <a:solidFill>
                  <a:srgbClr val="000000"/>
                </a:solidFill>
                <a:effectLst>
                  <a:outerShdw blurRad="38100" dist="38100" dir="2700000" algn="tl">
                    <a:srgbClr val="000000">
                      <a:alpha val="43137"/>
                    </a:srgbClr>
                  </a:outerShdw>
                </a:effectLst>
              </a:rPr>
              <a:t>Issues for Follow-up</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0" y="1844855"/>
            <a:ext cx="9144000" cy="4524315"/>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200" dirty="0" smtClean="0">
                <a:solidFill>
                  <a:srgbClr val="000000"/>
                </a:solidFill>
                <a:latin typeface="+mj-lt"/>
              </a:rPr>
              <a:t>Monitoring </a:t>
            </a:r>
            <a:r>
              <a:rPr lang="en-US" sz="3200" dirty="0">
                <a:solidFill>
                  <a:srgbClr val="000000"/>
                </a:solidFill>
                <a:latin typeface="+mj-lt"/>
              </a:rPr>
              <a:t>of the change in institutional arrangements of the Department and its entities and the impact to sector legislative, policy and regulatory instruments.</a:t>
            </a:r>
          </a:p>
          <a:p>
            <a:pPr marL="457200" indent="-457200" algn="just">
              <a:lnSpc>
                <a:spcPct val="150000"/>
              </a:lnSpc>
              <a:buFont typeface="Arial" panose="020B0604020202020204" pitchFamily="34" charset="0"/>
              <a:buChar char="•"/>
            </a:pPr>
            <a:r>
              <a:rPr lang="en-US" sz="3200" dirty="0" smtClean="0">
                <a:solidFill>
                  <a:srgbClr val="000000"/>
                </a:solidFill>
                <a:latin typeface="+mj-lt"/>
              </a:rPr>
              <a:t>Review </a:t>
            </a:r>
            <a:r>
              <a:rPr lang="en-US" sz="3200" dirty="0">
                <a:solidFill>
                  <a:srgbClr val="000000"/>
                </a:solidFill>
                <a:latin typeface="+mj-lt"/>
              </a:rPr>
              <a:t>of the Broadcasting policy for the </a:t>
            </a:r>
            <a:r>
              <a:rPr lang="en-US" sz="3200" dirty="0" smtClean="0">
                <a:solidFill>
                  <a:srgbClr val="000000"/>
                </a:solidFill>
                <a:latin typeface="+mj-lt"/>
              </a:rPr>
              <a:t>country (in support of public broadcasting)</a:t>
            </a:r>
            <a:endParaRPr lang="en-US" sz="3200" dirty="0">
              <a:solidFill>
                <a:srgbClr val="000000"/>
              </a:solidFill>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24</a:t>
            </a:fld>
            <a:endParaRPr lang="en-US" sz="2400" dirty="0"/>
          </a:p>
        </p:txBody>
      </p:sp>
    </p:spTree>
    <p:extLst>
      <p:ext uri="{BB962C8B-B14F-4D97-AF65-F5344CB8AC3E}">
        <p14:creationId xmlns:p14="http://schemas.microsoft.com/office/powerpoint/2010/main" xmlns="" val="326836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noAutofit/>
          </a:bodyPr>
          <a:lstStyle/>
          <a:p>
            <a:pPr>
              <a:lnSpc>
                <a:spcPct val="100000"/>
              </a:lnSpc>
            </a:pPr>
            <a:r>
              <a:rPr lang="en-ZA" sz="4000" b="1" dirty="0" smtClean="0">
                <a:solidFill>
                  <a:srgbClr val="000000"/>
                </a:solidFill>
                <a:effectLst>
                  <a:outerShdw blurRad="38100" dist="38100" dir="2700000" algn="tl">
                    <a:srgbClr val="000000">
                      <a:alpha val="43137"/>
                    </a:srgbClr>
                  </a:outerShdw>
                </a:effectLst>
              </a:rPr>
              <a:t>Issues for Follow-up</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0" y="2036585"/>
            <a:ext cx="9144000" cy="3785652"/>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200" dirty="0" smtClean="0">
                <a:solidFill>
                  <a:srgbClr val="000000"/>
                </a:solidFill>
                <a:latin typeface="+mj-lt"/>
              </a:rPr>
              <a:t>Oversight on the review </a:t>
            </a:r>
            <a:r>
              <a:rPr lang="en-US" sz="3200" dirty="0">
                <a:solidFill>
                  <a:srgbClr val="000000"/>
                </a:solidFill>
                <a:latin typeface="+mj-lt"/>
              </a:rPr>
              <a:t>of the Digital Terrestrial Television Policy for South Africa</a:t>
            </a:r>
          </a:p>
          <a:p>
            <a:pPr marL="457200" indent="-457200" algn="just">
              <a:lnSpc>
                <a:spcPct val="150000"/>
              </a:lnSpc>
              <a:buFont typeface="Arial" panose="020B0604020202020204" pitchFamily="34" charset="0"/>
              <a:buChar char="•"/>
            </a:pPr>
            <a:r>
              <a:rPr lang="en-US" sz="3200" dirty="0">
                <a:solidFill>
                  <a:srgbClr val="000000"/>
                </a:solidFill>
                <a:latin typeface="+mj-lt"/>
              </a:rPr>
              <a:t>Oversight on </a:t>
            </a:r>
            <a:r>
              <a:rPr lang="en-US" sz="3200" dirty="0" smtClean="0">
                <a:solidFill>
                  <a:srgbClr val="000000"/>
                </a:solidFill>
                <a:latin typeface="+mj-lt"/>
              </a:rPr>
              <a:t>general review </a:t>
            </a:r>
            <a:r>
              <a:rPr lang="en-US" sz="3200" dirty="0">
                <a:solidFill>
                  <a:srgbClr val="000000"/>
                </a:solidFill>
                <a:latin typeface="+mj-lt"/>
              </a:rPr>
              <a:t>of the </a:t>
            </a:r>
            <a:r>
              <a:rPr lang="en-US" sz="3200" dirty="0" smtClean="0">
                <a:solidFill>
                  <a:srgbClr val="000000"/>
                </a:solidFill>
                <a:latin typeface="+mj-lt"/>
              </a:rPr>
              <a:t>sector policy and regulatory </a:t>
            </a:r>
            <a:r>
              <a:rPr lang="en-US" sz="3200" dirty="0">
                <a:solidFill>
                  <a:srgbClr val="000000"/>
                </a:solidFill>
                <a:latin typeface="+mj-lt"/>
              </a:rPr>
              <a:t>regime in light of the ongoing disruptive technologies </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25</a:t>
            </a:fld>
            <a:endParaRPr lang="en-US" sz="2400" dirty="0"/>
          </a:p>
        </p:txBody>
      </p:sp>
    </p:spTree>
    <p:extLst>
      <p:ext uri="{BB962C8B-B14F-4D97-AF65-F5344CB8AC3E}">
        <p14:creationId xmlns:p14="http://schemas.microsoft.com/office/powerpoint/2010/main" xmlns="" val="3138545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noAutofit/>
          </a:bodyPr>
          <a:lstStyle/>
          <a:p>
            <a:pPr>
              <a:lnSpc>
                <a:spcPct val="100000"/>
              </a:lnSpc>
            </a:pPr>
            <a:r>
              <a:rPr lang="en-ZA" sz="4000" b="1" dirty="0" smtClean="0">
                <a:solidFill>
                  <a:srgbClr val="000000"/>
                </a:solidFill>
                <a:effectLst>
                  <a:outerShdw blurRad="38100" dist="38100" dir="2700000" algn="tl">
                    <a:srgbClr val="000000">
                      <a:alpha val="43137"/>
                    </a:srgbClr>
                  </a:outerShdw>
                </a:effectLst>
              </a:rPr>
              <a:t>Issues for Follow-up</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1" y="1210674"/>
            <a:ext cx="9143999" cy="4939814"/>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000" dirty="0" smtClean="0">
                <a:solidFill>
                  <a:srgbClr val="000000"/>
                </a:solidFill>
                <a:latin typeface="+mj-lt"/>
              </a:rPr>
              <a:t>The </a:t>
            </a:r>
            <a:r>
              <a:rPr lang="en-US" sz="3000" dirty="0">
                <a:solidFill>
                  <a:srgbClr val="000000"/>
                </a:solidFill>
                <a:latin typeface="+mj-lt"/>
              </a:rPr>
              <a:t>ECA Bill has many technical issues </a:t>
            </a:r>
            <a:endParaRPr lang="en-US" sz="3000" dirty="0" smtClean="0">
              <a:solidFill>
                <a:srgbClr val="000000"/>
              </a:solidFill>
              <a:latin typeface="+mj-lt"/>
            </a:endParaRPr>
          </a:p>
          <a:p>
            <a:pPr marL="914400" lvl="1" indent="-457200" algn="just">
              <a:lnSpc>
                <a:spcPct val="150000"/>
              </a:lnSpc>
              <a:buFont typeface="Arial" panose="020B0604020202020204" pitchFamily="34" charset="0"/>
              <a:buChar char="•"/>
            </a:pPr>
            <a:r>
              <a:rPr lang="en-US" sz="3000" dirty="0" smtClean="0">
                <a:solidFill>
                  <a:srgbClr val="000000"/>
                </a:solidFill>
                <a:latin typeface="+mj-lt"/>
              </a:rPr>
              <a:t>Workshops and a study tour to </a:t>
            </a:r>
            <a:r>
              <a:rPr lang="en-US" sz="3000" dirty="0">
                <a:solidFill>
                  <a:srgbClr val="000000"/>
                </a:solidFill>
                <a:latin typeface="+mj-lt"/>
              </a:rPr>
              <a:t>ensure that members are familiar with the </a:t>
            </a:r>
            <a:r>
              <a:rPr lang="en-US" sz="3000" dirty="0" smtClean="0">
                <a:solidFill>
                  <a:srgbClr val="000000"/>
                </a:solidFill>
                <a:latin typeface="+mj-lt"/>
              </a:rPr>
              <a:t>content. </a:t>
            </a:r>
          </a:p>
          <a:p>
            <a:pPr marL="457200" indent="-457200">
              <a:lnSpc>
                <a:spcPct val="150000"/>
              </a:lnSpc>
              <a:buFont typeface="Arial" panose="020B0604020202020204" pitchFamily="34" charset="0"/>
              <a:buChar char="•"/>
            </a:pPr>
            <a:r>
              <a:rPr lang="en-ZA" sz="3000" dirty="0" smtClean="0">
                <a:solidFill>
                  <a:srgbClr val="000000"/>
                </a:solidFill>
                <a:latin typeface="+mj-lt"/>
              </a:rPr>
              <a:t>Oversight on Broadband For All policy targets</a:t>
            </a:r>
          </a:p>
          <a:p>
            <a:pPr marL="457200" indent="-457200">
              <a:lnSpc>
                <a:spcPct val="150000"/>
              </a:lnSpc>
              <a:buFont typeface="Arial" panose="020B0604020202020204" pitchFamily="34" charset="0"/>
              <a:buChar char="•"/>
            </a:pPr>
            <a:r>
              <a:rPr lang="en-ZA" sz="3000" dirty="0">
                <a:solidFill>
                  <a:srgbClr val="000000"/>
                </a:solidFill>
                <a:latin typeface="+mj-lt"/>
              </a:rPr>
              <a:t>Oversight</a:t>
            </a:r>
            <a:r>
              <a:rPr lang="en-ZA" sz="3000" dirty="0">
                <a:solidFill>
                  <a:srgbClr val="000000"/>
                </a:solidFill>
              </a:rPr>
              <a:t> </a:t>
            </a:r>
            <a:r>
              <a:rPr lang="en-ZA" sz="3000" dirty="0" smtClean="0">
                <a:solidFill>
                  <a:srgbClr val="000000"/>
                </a:solidFill>
                <a:latin typeface="+mj-lt"/>
              </a:rPr>
              <a:t>on</a:t>
            </a:r>
            <a:r>
              <a:rPr lang="en-ZA" sz="3000" dirty="0" smtClean="0">
                <a:solidFill>
                  <a:srgbClr val="000000"/>
                </a:solidFill>
              </a:rPr>
              <a:t> </a:t>
            </a:r>
            <a:r>
              <a:rPr lang="en-US" sz="3000" dirty="0" smtClean="0">
                <a:solidFill>
                  <a:srgbClr val="000000"/>
                </a:solidFill>
                <a:latin typeface="+mj-lt"/>
              </a:rPr>
              <a:t>Audio-visual </a:t>
            </a:r>
            <a:r>
              <a:rPr lang="en-US" sz="3000" dirty="0">
                <a:solidFill>
                  <a:srgbClr val="000000"/>
                </a:solidFill>
                <a:latin typeface="+mj-lt"/>
              </a:rPr>
              <a:t>and digital content strategy</a:t>
            </a:r>
            <a:endParaRPr lang="en-US" sz="3000" dirty="0" smtClean="0">
              <a:solidFill>
                <a:srgbClr val="000000"/>
              </a:solidFill>
              <a:latin typeface="+mj-lt"/>
            </a:endParaRPr>
          </a:p>
          <a:p>
            <a:pPr marL="457200" indent="-457200">
              <a:lnSpc>
                <a:spcPct val="150000"/>
              </a:lnSpc>
              <a:buFont typeface="Arial" panose="020B0604020202020204" pitchFamily="34" charset="0"/>
              <a:buChar char="•"/>
            </a:pPr>
            <a:r>
              <a:rPr lang="en-US" sz="3000" dirty="0" smtClean="0">
                <a:solidFill>
                  <a:srgbClr val="000000"/>
                </a:solidFill>
                <a:latin typeface="+mj-lt"/>
              </a:rPr>
              <a:t>Adequate </a:t>
            </a:r>
            <a:r>
              <a:rPr lang="en-US" sz="3000" dirty="0">
                <a:solidFill>
                  <a:srgbClr val="000000"/>
                </a:solidFill>
                <a:latin typeface="+mj-lt"/>
              </a:rPr>
              <a:t>support staff, including a Researcher, </a:t>
            </a:r>
            <a:r>
              <a:rPr lang="en-US" sz="3000" dirty="0" smtClean="0">
                <a:solidFill>
                  <a:srgbClr val="000000"/>
                </a:solidFill>
                <a:latin typeface="+mj-lt"/>
              </a:rPr>
              <a:t>dedicated Communications Officer and Legal </a:t>
            </a:r>
            <a:r>
              <a:rPr lang="en-US" sz="3000" dirty="0">
                <a:solidFill>
                  <a:srgbClr val="000000"/>
                </a:solidFill>
                <a:latin typeface="+mj-lt"/>
              </a:rPr>
              <a:t>Adviser</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26</a:t>
            </a:fld>
            <a:endParaRPr lang="en-US" sz="2400"/>
          </a:p>
        </p:txBody>
      </p:sp>
    </p:spTree>
    <p:extLst>
      <p:ext uri="{BB962C8B-B14F-4D97-AF65-F5344CB8AC3E}">
        <p14:creationId xmlns:p14="http://schemas.microsoft.com/office/powerpoint/2010/main" xmlns="" val="1579107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56"/>
            <a:ext cx="9144000" cy="694481"/>
          </a:xfrm>
        </p:spPr>
        <p:txBody>
          <a:bodyPr>
            <a:noAutofit/>
          </a:bodyPr>
          <a:lstStyle/>
          <a:p>
            <a:pPr>
              <a:lnSpc>
                <a:spcPct val="100000"/>
              </a:lnSpc>
            </a:pPr>
            <a:r>
              <a:rPr lang="en-ZA" sz="4000" b="1" dirty="0" smtClean="0">
                <a:effectLst>
                  <a:outerShdw blurRad="38100" dist="38100" dir="2700000" algn="tl">
                    <a:srgbClr val="000000">
                      <a:alpha val="43137"/>
                    </a:srgbClr>
                  </a:outerShdw>
                </a:effectLst>
              </a:rPr>
              <a:t>PCC Going Forward</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0" y="915714"/>
            <a:ext cx="9144000" cy="4893647"/>
          </a:xfrm>
          <a:prstGeom prst="rect">
            <a:avLst/>
          </a:prstGeom>
        </p:spPr>
        <p:txBody>
          <a:bodyPr wrap="square">
            <a:spAutoFit/>
          </a:bodyPr>
          <a:lstStyle/>
          <a:p>
            <a:pPr algn="ctr"/>
            <a:r>
              <a:rPr lang="en-ZA" sz="3200" u="sng" dirty="0">
                <a:solidFill>
                  <a:srgbClr val="000000"/>
                </a:solidFill>
                <a:latin typeface="+mj-lt"/>
              </a:rPr>
              <a:t>Systematization of </a:t>
            </a:r>
            <a:r>
              <a:rPr lang="en-ZA" sz="3200" u="sng" dirty="0" smtClean="0">
                <a:solidFill>
                  <a:srgbClr val="000000"/>
                </a:solidFill>
                <a:latin typeface="+mj-lt"/>
              </a:rPr>
              <a:t>Tracking</a:t>
            </a:r>
          </a:p>
          <a:p>
            <a:pPr algn="ctr"/>
            <a:endParaRPr lang="en-US" sz="3200" b="1" dirty="0">
              <a:latin typeface="+mj-lt"/>
            </a:endParaRPr>
          </a:p>
          <a:p>
            <a:pPr marL="285750" indent="-285750" algn="just">
              <a:lnSpc>
                <a:spcPct val="150000"/>
              </a:lnSpc>
              <a:buFont typeface="Arial" panose="020B0604020202020204" pitchFamily="34" charset="0"/>
              <a:buChar char="•"/>
            </a:pPr>
            <a:r>
              <a:rPr lang="en-US" sz="3200" dirty="0" smtClean="0">
                <a:solidFill>
                  <a:srgbClr val="000000"/>
                </a:solidFill>
                <a:latin typeface="+mj-lt"/>
              </a:rPr>
              <a:t>Recommendations must </a:t>
            </a:r>
            <a:r>
              <a:rPr lang="en-US" sz="3200" u="sng" dirty="0" smtClean="0">
                <a:solidFill>
                  <a:srgbClr val="000000"/>
                </a:solidFill>
                <a:latin typeface="+mj-lt"/>
              </a:rPr>
              <a:t>always</a:t>
            </a:r>
            <a:r>
              <a:rPr lang="en-US" sz="3200" dirty="0" smtClean="0">
                <a:solidFill>
                  <a:srgbClr val="000000"/>
                </a:solidFill>
                <a:latin typeface="+mj-lt"/>
              </a:rPr>
              <a:t> be time-bound</a:t>
            </a:r>
          </a:p>
          <a:p>
            <a:pPr marL="285750" indent="-285750">
              <a:lnSpc>
                <a:spcPct val="150000"/>
              </a:lnSpc>
              <a:buFont typeface="Arial" panose="020B0604020202020204" pitchFamily="34" charset="0"/>
              <a:buChar char="•"/>
            </a:pPr>
            <a:r>
              <a:rPr lang="en-ZA" sz="3200" dirty="0" smtClean="0">
                <a:solidFill>
                  <a:srgbClr val="000000"/>
                </a:solidFill>
                <a:latin typeface="+mj-lt"/>
              </a:rPr>
              <a:t>Programming of PCCDT meetings must include presentation of responses to Committee recommendations in a systematic manner</a:t>
            </a:r>
          </a:p>
          <a:p>
            <a:pPr algn="just"/>
            <a:endParaRPr lang="en-ZA" sz="2800" dirty="0" smtClean="0">
              <a:solidFill>
                <a:srgbClr val="000000"/>
              </a:solidFill>
              <a:latin typeface="+mj-lt"/>
            </a:endParaRPr>
          </a:p>
          <a:p>
            <a:endParaRPr lang="en-US" sz="2800" dirty="0">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27</a:t>
            </a:fld>
            <a:endParaRPr lang="en-US" sz="2400"/>
          </a:p>
        </p:txBody>
      </p:sp>
    </p:spTree>
    <p:extLst>
      <p:ext uri="{BB962C8B-B14F-4D97-AF65-F5344CB8AC3E}">
        <p14:creationId xmlns:p14="http://schemas.microsoft.com/office/powerpoint/2010/main" xmlns="" val="3832497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481"/>
          </a:xfrm>
        </p:spPr>
        <p:txBody>
          <a:bodyPr>
            <a:noAutofit/>
          </a:bodyPr>
          <a:lstStyle/>
          <a:p>
            <a:pPr>
              <a:lnSpc>
                <a:spcPct val="100000"/>
              </a:lnSpc>
            </a:pPr>
            <a:r>
              <a:rPr lang="en-ZA" sz="4000" b="1" dirty="0" smtClean="0">
                <a:effectLst>
                  <a:outerShdw blurRad="38100" dist="38100" dir="2700000" algn="tl">
                    <a:srgbClr val="000000">
                      <a:alpha val="43137"/>
                    </a:srgbClr>
                  </a:outerShdw>
                </a:effectLst>
              </a:rPr>
              <a:t>PCC Going Forward</a:t>
            </a:r>
            <a:endParaRPr lang="en-US" sz="4000" b="1" dirty="0">
              <a:effectLst>
                <a:outerShdw blurRad="38100" dist="38100" dir="2700000" algn="tl">
                  <a:srgbClr val="000000">
                    <a:alpha val="43137"/>
                  </a:srgbClr>
                </a:outerShdw>
              </a:effectLst>
            </a:endParaRPr>
          </a:p>
        </p:txBody>
      </p:sp>
      <p:sp>
        <p:nvSpPr>
          <p:cNvPr id="3" name="Rectangle 2"/>
          <p:cNvSpPr/>
          <p:nvPr/>
        </p:nvSpPr>
        <p:spPr>
          <a:xfrm>
            <a:off x="0" y="1269669"/>
            <a:ext cx="9144000" cy="4770537"/>
          </a:xfrm>
          <a:prstGeom prst="rect">
            <a:avLst/>
          </a:prstGeom>
        </p:spPr>
        <p:txBody>
          <a:bodyPr wrap="square">
            <a:spAutoFit/>
          </a:bodyPr>
          <a:lstStyle/>
          <a:p>
            <a:pPr algn="ctr"/>
            <a:r>
              <a:rPr lang="en-ZA" sz="3200" u="sng" dirty="0">
                <a:latin typeface="+mj-lt"/>
              </a:rPr>
              <a:t>Systematization of </a:t>
            </a:r>
            <a:r>
              <a:rPr lang="en-ZA" sz="3200" u="sng" dirty="0" smtClean="0">
                <a:latin typeface="+mj-lt"/>
              </a:rPr>
              <a:t>Tracking</a:t>
            </a:r>
          </a:p>
          <a:p>
            <a:pPr algn="ctr"/>
            <a:endParaRPr lang="en-US" sz="3200" b="1" dirty="0">
              <a:latin typeface="+mj-lt"/>
            </a:endParaRPr>
          </a:p>
          <a:p>
            <a:pPr marL="285750" indent="-285750" algn="just">
              <a:lnSpc>
                <a:spcPct val="150000"/>
              </a:lnSpc>
              <a:buFont typeface="Arial" panose="020B0604020202020204" pitchFamily="34" charset="0"/>
              <a:buChar char="•"/>
            </a:pPr>
            <a:r>
              <a:rPr lang="en-ZA" sz="3200" dirty="0" smtClean="0">
                <a:latin typeface="+mj-lt"/>
              </a:rPr>
              <a:t>Department </a:t>
            </a:r>
            <a:r>
              <a:rPr lang="en-ZA" sz="3200" u="sng" dirty="0" smtClean="0">
                <a:latin typeface="+mj-lt"/>
              </a:rPr>
              <a:t>must</a:t>
            </a:r>
            <a:r>
              <a:rPr lang="en-ZA" sz="3200" dirty="0" smtClean="0">
                <a:latin typeface="+mj-lt"/>
              </a:rPr>
              <a:t> provide extensive reporting on recommendations of Committee oversight trips</a:t>
            </a:r>
          </a:p>
          <a:p>
            <a:pPr marL="285750" indent="-285750" algn="just">
              <a:lnSpc>
                <a:spcPct val="150000"/>
              </a:lnSpc>
              <a:buFont typeface="Arial" panose="020B0604020202020204" pitchFamily="34" charset="0"/>
              <a:buChar char="•"/>
            </a:pPr>
            <a:r>
              <a:rPr lang="en-ZA" sz="3200" dirty="0" smtClean="0">
                <a:latin typeface="+mj-lt"/>
              </a:rPr>
              <a:t>Development of an ICT-based tracking system</a:t>
            </a:r>
          </a:p>
          <a:p>
            <a:pPr marL="285750" indent="-285750" algn="just">
              <a:lnSpc>
                <a:spcPct val="150000"/>
              </a:lnSpc>
              <a:buFont typeface="Arial" panose="020B0604020202020204" pitchFamily="34" charset="0"/>
              <a:buChar char="•"/>
            </a:pPr>
            <a:r>
              <a:rPr lang="en-ZA" sz="3200" dirty="0" smtClean="0">
                <a:latin typeface="+mj-lt"/>
              </a:rPr>
              <a:t>Extend invite to Committee on all public hearings of Department</a:t>
            </a:r>
            <a:endParaRPr lang="en-US" sz="2800" dirty="0">
              <a:latin typeface="+mj-lt"/>
            </a:endParaRP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28</a:t>
            </a:fld>
            <a:endParaRPr lang="en-US" sz="2400" dirty="0"/>
          </a:p>
        </p:txBody>
      </p:sp>
    </p:spTree>
    <p:extLst>
      <p:ext uri="{BB962C8B-B14F-4D97-AF65-F5344CB8AC3E}">
        <p14:creationId xmlns:p14="http://schemas.microsoft.com/office/powerpoint/2010/main" xmlns="" val="3581760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481"/>
            <a:ext cx="9144000" cy="5966481"/>
          </a:xfrm>
        </p:spPr>
        <p:txBody>
          <a:bodyPr>
            <a:normAutofit/>
          </a:bodyPr>
          <a:lstStyle/>
          <a:p>
            <a:pPr>
              <a:lnSpc>
                <a:spcPct val="150000"/>
              </a:lnSpc>
            </a:pPr>
            <a:r>
              <a:rPr lang="en-ZA" sz="3600" dirty="0" smtClean="0">
                <a:latin typeface="+mj-lt"/>
                <a:cs typeface="Arial" panose="020B0604020202020204" pitchFamily="34" charset="0"/>
              </a:rPr>
              <a:t>Oversee the implementation of the Spectrum policy directives</a:t>
            </a:r>
            <a:br>
              <a:rPr lang="en-ZA" sz="3600" dirty="0" smtClean="0">
                <a:latin typeface="+mj-lt"/>
                <a:cs typeface="Arial" panose="020B0604020202020204" pitchFamily="34" charset="0"/>
              </a:rPr>
            </a:br>
            <a:r>
              <a:rPr lang="en-ZA" sz="3600" dirty="0" smtClean="0">
                <a:cs typeface="Arial" panose="020B0604020202020204" pitchFamily="34" charset="0"/>
              </a:rPr>
              <a:t>Protect the </a:t>
            </a:r>
            <a:r>
              <a:rPr lang="en-ZA" sz="3600" dirty="0" smtClean="0">
                <a:latin typeface="+mj-lt"/>
                <a:cs typeface="Arial" panose="020B0604020202020204" pitchFamily="34" charset="0"/>
              </a:rPr>
              <a:t>independence of the Regulator, </a:t>
            </a:r>
            <a:r>
              <a:rPr lang="en-ZA" sz="3600" i="1" dirty="0" smtClean="0">
                <a:latin typeface="+mj-lt"/>
                <a:cs typeface="Arial" panose="020B0604020202020204" pitchFamily="34" charset="0"/>
              </a:rPr>
              <a:t>(efficiency and funding)</a:t>
            </a:r>
            <a:r>
              <a:rPr lang="en-ZA" sz="3600" dirty="0">
                <a:latin typeface="+mj-lt"/>
                <a:cs typeface="Arial" panose="020B0604020202020204" pitchFamily="34" charset="0"/>
              </a:rPr>
              <a:t/>
            </a:r>
            <a:br>
              <a:rPr lang="en-ZA" sz="3600" dirty="0">
                <a:latin typeface="+mj-lt"/>
                <a:cs typeface="Arial" panose="020B0604020202020204" pitchFamily="34" charset="0"/>
              </a:rPr>
            </a:br>
            <a:r>
              <a:rPr lang="en-US" sz="3600" dirty="0" smtClean="0">
                <a:latin typeface="+mj-lt"/>
                <a:cs typeface="Arial" panose="020B0604020202020204" pitchFamily="34" charset="0"/>
              </a:rPr>
              <a:t>Strive </a:t>
            </a:r>
            <a:r>
              <a:rPr lang="en-US" sz="3600" dirty="0">
                <a:latin typeface="+mj-lt"/>
                <a:cs typeface="Arial" panose="020B0604020202020204" pitchFamily="34" charset="0"/>
              </a:rPr>
              <a:t>for a clean </a:t>
            </a:r>
            <a:r>
              <a:rPr lang="en-US" sz="3600" dirty="0" smtClean="0">
                <a:latin typeface="+mj-lt"/>
                <a:cs typeface="Arial" panose="020B0604020202020204" pitchFamily="34" charset="0"/>
              </a:rPr>
              <a:t>audits </a:t>
            </a:r>
            <a:r>
              <a:rPr lang="en-ZA" sz="3600" dirty="0" smtClean="0">
                <a:latin typeface="+mj-lt"/>
                <a:cs typeface="Arial" panose="020B0604020202020204" pitchFamily="34" charset="0"/>
              </a:rPr>
              <a:t/>
            </a:r>
            <a:br>
              <a:rPr lang="en-ZA" sz="3600" dirty="0" smtClean="0">
                <a:latin typeface="+mj-lt"/>
                <a:cs typeface="Arial" panose="020B0604020202020204" pitchFamily="34" charset="0"/>
              </a:rPr>
            </a:br>
            <a:endParaRPr lang="en-US" sz="3600" dirty="0">
              <a:latin typeface="+mj-lt"/>
            </a:endParaRPr>
          </a:p>
        </p:txBody>
      </p:sp>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8" name="Title 1"/>
          <p:cNvSpPr txBox="1">
            <a:spLocks/>
          </p:cNvSpPr>
          <p:nvPr/>
        </p:nvSpPr>
        <p:spPr>
          <a:xfrm>
            <a:off x="0" y="0"/>
            <a:ext cx="9144000" cy="69448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ZA" sz="4000" b="1" dirty="0" smtClean="0">
                <a:effectLst>
                  <a:outerShdw blurRad="38100" dist="38100" dir="2700000" algn="tl">
                    <a:srgbClr val="000000">
                      <a:alpha val="43137"/>
                    </a:srgbClr>
                  </a:outerShdw>
                </a:effectLst>
              </a:rPr>
              <a:t>PCC Going Forward</a:t>
            </a:r>
            <a:endParaRPr lang="en-US" sz="4000" b="1" dirty="0">
              <a:effectLst>
                <a:outerShdw blurRad="38100" dist="38100" dir="2700000" algn="tl">
                  <a:srgbClr val="000000">
                    <a:alpha val="43137"/>
                  </a:srgbClr>
                </a:outerShdw>
              </a:effectLst>
            </a:endParaRPr>
          </a:p>
        </p:txBody>
      </p:sp>
      <p:pic>
        <p:nvPicPr>
          <p:cNvPr id="10" name="Picture 9"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3" name="Slide Number Placeholder 2"/>
          <p:cNvSpPr>
            <a:spLocks noGrp="1"/>
          </p:cNvSpPr>
          <p:nvPr>
            <p:ph type="sldNum" sz="quarter" idx="12"/>
          </p:nvPr>
        </p:nvSpPr>
        <p:spPr/>
        <p:txBody>
          <a:bodyPr/>
          <a:lstStyle/>
          <a:p>
            <a:fld id="{BA9B540C-44DA-4F69-89C9-7C84606640D3}" type="slidenum">
              <a:rPr lang="en-US" sz="2400" smtClean="0"/>
              <a:pPr/>
              <a:t>29</a:t>
            </a:fld>
            <a:endParaRPr lang="en-US" sz="2400"/>
          </a:p>
        </p:txBody>
      </p:sp>
    </p:spTree>
    <p:extLst>
      <p:ext uri="{BB962C8B-B14F-4D97-AF65-F5344CB8AC3E}">
        <p14:creationId xmlns:p14="http://schemas.microsoft.com/office/powerpoint/2010/main" xmlns="" val="3744827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4000" b="1" dirty="0" smtClean="0">
                <a:effectLst>
                  <a:outerShdw blurRad="38100" dist="38100" dir="2700000" algn="tl">
                    <a:srgbClr val="000000">
                      <a:alpha val="43137"/>
                    </a:srgbClr>
                  </a:outerShdw>
                </a:effectLst>
              </a:rPr>
              <a:t>Economic Outlook</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866979"/>
            <a:ext cx="9144000" cy="5032375"/>
          </a:xfrm>
        </p:spPr>
        <p:txBody>
          <a:bodyPr>
            <a:noAutofit/>
          </a:bodyPr>
          <a:lstStyle/>
          <a:p>
            <a:pPr>
              <a:lnSpc>
                <a:spcPct val="150000"/>
              </a:lnSpc>
            </a:pPr>
            <a:r>
              <a:rPr lang="en-US" sz="3600" dirty="0">
                <a:latin typeface="Century Gothic" panose="020B0502020202020204" pitchFamily="34" charset="0"/>
              </a:rPr>
              <a:t>South Africa's unemployment rate has increased by 1.4% in the second quarter of 2019 to 29%, the highest level </a:t>
            </a:r>
            <a:r>
              <a:rPr lang="en-US" sz="3600" dirty="0" smtClean="0">
                <a:latin typeface="Century Gothic" panose="020B0502020202020204" pitchFamily="34" charset="0"/>
              </a:rPr>
              <a:t>since </a:t>
            </a:r>
            <a:r>
              <a:rPr lang="en-US" sz="3600" dirty="0">
                <a:latin typeface="Century Gothic" panose="020B0502020202020204" pitchFamily="34" charset="0"/>
              </a:rPr>
              <a:t>the first quarter of 2008,</a:t>
            </a:r>
            <a:endParaRPr lang="en-US" sz="3600" dirty="0" smtClean="0">
              <a:latin typeface="Century Gothic" panose="020B0502020202020204" pitchFamily="34" charset="0"/>
            </a:endParaRPr>
          </a:p>
          <a:p>
            <a:pPr>
              <a:lnSpc>
                <a:spcPct val="150000"/>
              </a:lnSpc>
            </a:pPr>
            <a:r>
              <a:rPr lang="en-US" sz="3600" dirty="0">
                <a:latin typeface="Century Gothic" panose="020B0502020202020204" pitchFamily="34" charset="0"/>
              </a:rPr>
              <a:t>The unemployment rate for females was 31,3% and remains higher than that of </a:t>
            </a:r>
            <a:r>
              <a:rPr lang="en-US" sz="3600" dirty="0" smtClean="0">
                <a:latin typeface="Century Gothic" panose="020B0502020202020204" pitchFamily="34" charset="0"/>
              </a:rPr>
              <a:t>males</a:t>
            </a:r>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3</a:t>
            </a:fld>
            <a:endParaRPr lang="en-US" sz="2400" dirty="0"/>
          </a:p>
        </p:txBody>
      </p:sp>
    </p:spTree>
    <p:extLst>
      <p:ext uri="{BB962C8B-B14F-4D97-AF65-F5344CB8AC3E}">
        <p14:creationId xmlns:p14="http://schemas.microsoft.com/office/powerpoint/2010/main" xmlns="" val="1081269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1948"/>
            <a:ext cx="9144000" cy="5282567"/>
          </a:xfrm>
        </p:spPr>
        <p:txBody>
          <a:bodyPr>
            <a:noAutofit/>
          </a:bodyPr>
          <a:lstStyle/>
          <a:p>
            <a:pPr>
              <a:lnSpc>
                <a:spcPct val="150000"/>
              </a:lnSpc>
            </a:pPr>
            <a:r>
              <a:rPr lang="en-ZA" sz="3600" dirty="0" smtClean="0">
                <a:cs typeface="Arial" panose="020B0604020202020204" pitchFamily="34" charset="0"/>
              </a:rPr>
              <a:t>Education, re-education </a:t>
            </a:r>
            <a:r>
              <a:rPr lang="en-ZA" sz="3600" dirty="0">
                <a:cs typeface="Arial" panose="020B0604020202020204" pitchFamily="34" charset="0"/>
              </a:rPr>
              <a:t>and </a:t>
            </a:r>
            <a:r>
              <a:rPr lang="en-ZA" sz="3600" dirty="0" smtClean="0">
                <a:cs typeface="Arial" panose="020B0604020202020204" pitchFamily="34" charset="0"/>
              </a:rPr>
              <a:t>skills development</a:t>
            </a:r>
            <a:r>
              <a:rPr lang="en-ZA" sz="3600" dirty="0">
                <a:cs typeface="Arial" panose="020B0604020202020204" pitchFamily="34" charset="0"/>
              </a:rPr>
              <a:t>, </a:t>
            </a:r>
            <a:r>
              <a:rPr lang="en-ZA" sz="3600" dirty="0" smtClean="0">
                <a:cs typeface="Arial" panose="020B0604020202020204" pitchFamily="34" charset="0"/>
              </a:rPr>
              <a:t>	reskilling</a:t>
            </a:r>
            <a:r>
              <a:rPr lang="en-ZA" sz="3600" dirty="0">
                <a:cs typeface="Arial" panose="020B0604020202020204" pitchFamily="34" charset="0"/>
              </a:rPr>
              <a:t/>
            </a:r>
            <a:br>
              <a:rPr lang="en-ZA" sz="3600" dirty="0">
                <a:cs typeface="Arial" panose="020B0604020202020204" pitchFamily="34" charset="0"/>
              </a:rPr>
            </a:br>
            <a:r>
              <a:rPr lang="en-ZA" sz="3600" dirty="0" smtClean="0">
                <a:cs typeface="Arial" panose="020B0604020202020204" pitchFamily="34" charset="0"/>
              </a:rPr>
              <a:t>Pooling of State resources</a:t>
            </a:r>
            <a:br>
              <a:rPr lang="en-ZA" sz="3600" dirty="0" smtClean="0">
                <a:cs typeface="Arial" panose="020B0604020202020204" pitchFamily="34" charset="0"/>
              </a:rPr>
            </a:br>
            <a:r>
              <a:rPr lang="en-ZA" sz="3600" dirty="0" smtClean="0">
                <a:cs typeface="Arial" panose="020B0604020202020204" pitchFamily="34" charset="0"/>
              </a:rPr>
              <a:t>Promote entrepreneurship to promote innovation </a:t>
            </a:r>
            <a:br>
              <a:rPr lang="en-ZA" sz="3600" dirty="0" smtClean="0">
                <a:cs typeface="Arial" panose="020B0604020202020204" pitchFamily="34" charset="0"/>
              </a:rPr>
            </a:br>
            <a:r>
              <a:rPr lang="en-ZA" sz="3600" dirty="0" smtClean="0">
                <a:cs typeface="Arial" panose="020B0604020202020204" pitchFamily="34" charset="0"/>
              </a:rPr>
              <a:t>Gender balance in the sector</a:t>
            </a:r>
            <a:br>
              <a:rPr lang="en-ZA" sz="3600" dirty="0" smtClean="0">
                <a:cs typeface="Arial" panose="020B0604020202020204" pitchFamily="34" charset="0"/>
              </a:rPr>
            </a:br>
            <a:r>
              <a:rPr lang="en-US" sz="3600" dirty="0" smtClean="0">
                <a:cs typeface="Arial" panose="020B0604020202020204" pitchFamily="34" charset="0"/>
              </a:rPr>
              <a:t>Encourage (incentivize) corporate </a:t>
            </a:r>
            <a:r>
              <a:rPr lang="en-US" sz="3600" dirty="0">
                <a:cs typeface="Arial" panose="020B0604020202020204" pitchFamily="34" charset="0"/>
              </a:rPr>
              <a:t>investment in rural </a:t>
            </a:r>
            <a:r>
              <a:rPr lang="en-US" sz="3600" dirty="0" smtClean="0">
                <a:cs typeface="Arial" panose="020B0604020202020204" pitchFamily="34" charset="0"/>
              </a:rPr>
              <a:t>areas</a:t>
            </a:r>
            <a:endParaRPr lang="en-US" sz="3600" dirty="0"/>
          </a:p>
        </p:txBody>
      </p:sp>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8" name="Title 1"/>
          <p:cNvSpPr txBox="1">
            <a:spLocks/>
          </p:cNvSpPr>
          <p:nvPr/>
        </p:nvSpPr>
        <p:spPr>
          <a:xfrm>
            <a:off x="0" y="0"/>
            <a:ext cx="9144000" cy="69448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ZA" sz="4000" b="1" dirty="0" smtClean="0">
                <a:effectLst>
                  <a:outerShdw blurRad="38100" dist="38100" dir="2700000" algn="tl">
                    <a:srgbClr val="000000">
                      <a:alpha val="43137"/>
                    </a:srgbClr>
                  </a:outerShdw>
                </a:effectLst>
              </a:rPr>
              <a:t>PCC Going Forward</a:t>
            </a:r>
            <a:endParaRPr lang="en-US" sz="40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BA9B540C-44DA-4F69-89C9-7C84606640D3}" type="slidenum">
              <a:rPr lang="en-US" sz="2400" smtClean="0"/>
              <a:pPr/>
              <a:t>30</a:t>
            </a:fld>
            <a:endParaRPr lang="en-US" sz="2400" dirty="0"/>
          </a:p>
        </p:txBody>
      </p:sp>
    </p:spTree>
    <p:extLst>
      <p:ext uri="{BB962C8B-B14F-4D97-AF65-F5344CB8AC3E}">
        <p14:creationId xmlns:p14="http://schemas.microsoft.com/office/powerpoint/2010/main" xmlns="" val="1177676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4" name="Rectangle 3"/>
          <p:cNvSpPr/>
          <p:nvPr/>
        </p:nvSpPr>
        <p:spPr>
          <a:xfrm>
            <a:off x="-73038" y="0"/>
            <a:ext cx="9144000" cy="646331"/>
          </a:xfrm>
          <a:prstGeom prst="rect">
            <a:avLst/>
          </a:prstGeom>
        </p:spPr>
        <p:txBody>
          <a:bodyPr wrap="square">
            <a:spAutoFit/>
          </a:bodyPr>
          <a:lstStyle/>
          <a:p>
            <a:r>
              <a:rPr lang="en-US" sz="3600" b="1" dirty="0" smtClean="0">
                <a:effectLst>
                  <a:outerShdw blurRad="38100" dist="38100" dir="2700000" algn="tl">
                    <a:srgbClr val="000000">
                      <a:alpha val="43137"/>
                    </a:srgbClr>
                  </a:outerShdw>
                </a:effectLst>
                <a:latin typeface="+mj-lt"/>
              </a:rPr>
              <a:t>What is 4IR?</a:t>
            </a:r>
            <a:endParaRPr lang="en-US" sz="3600" b="1"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cstate="print"/>
          <a:stretch>
            <a:fillRect/>
          </a:stretch>
        </p:blipFill>
        <p:spPr>
          <a:xfrm>
            <a:off x="385763" y="734284"/>
            <a:ext cx="8443912" cy="6036906"/>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z="2400" smtClean="0"/>
              <a:pPr/>
              <a:t>31</a:t>
            </a:fld>
            <a:endParaRPr lang="en-US" sz="2400" dirty="0"/>
          </a:p>
        </p:txBody>
      </p:sp>
    </p:spTree>
    <p:extLst>
      <p:ext uri="{BB962C8B-B14F-4D97-AF65-F5344CB8AC3E}">
        <p14:creationId xmlns:p14="http://schemas.microsoft.com/office/powerpoint/2010/main" xmlns="" val="330833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4" name="Rectangle 3"/>
          <p:cNvSpPr/>
          <p:nvPr/>
        </p:nvSpPr>
        <p:spPr>
          <a:xfrm>
            <a:off x="-73038" y="0"/>
            <a:ext cx="9144000" cy="646331"/>
          </a:xfrm>
          <a:prstGeom prst="rect">
            <a:avLst/>
          </a:prstGeom>
        </p:spPr>
        <p:txBody>
          <a:bodyPr wrap="square">
            <a:spAutoFit/>
          </a:bodyPr>
          <a:lstStyle/>
          <a:p>
            <a:r>
              <a:rPr lang="en-US" sz="3600" b="1" dirty="0" smtClean="0">
                <a:effectLst>
                  <a:outerShdw blurRad="38100" dist="38100" dir="2700000" algn="tl">
                    <a:srgbClr val="000000">
                      <a:alpha val="43137"/>
                    </a:srgbClr>
                  </a:outerShdw>
                </a:effectLst>
                <a:latin typeface="+mj-lt"/>
              </a:rPr>
              <a:t>What is 4IR?</a:t>
            </a:r>
            <a:endParaRPr lang="en-US" sz="3600" b="1"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BA9B540C-44DA-4F69-89C9-7C84606640D3}" type="slidenum">
              <a:rPr lang="en-US" sz="2400" smtClean="0"/>
              <a:pPr/>
              <a:t>32</a:t>
            </a:fld>
            <a:endParaRPr lang="en-US" sz="2400" dirty="0"/>
          </a:p>
        </p:txBody>
      </p:sp>
      <p:sp>
        <p:nvSpPr>
          <p:cNvPr id="6" name="Rectangle 5"/>
          <p:cNvSpPr/>
          <p:nvPr/>
        </p:nvSpPr>
        <p:spPr>
          <a:xfrm>
            <a:off x="0" y="1997839"/>
            <a:ext cx="9144000" cy="3539430"/>
          </a:xfrm>
          <a:prstGeom prst="rect">
            <a:avLst/>
          </a:prstGeom>
        </p:spPr>
        <p:txBody>
          <a:bodyPr wrap="square">
            <a:spAutoFit/>
          </a:bodyPr>
          <a:lstStyle/>
          <a:p>
            <a:pPr algn="ctr"/>
            <a:r>
              <a:rPr lang="en-US" sz="2800" i="1" dirty="0"/>
              <a:t>African policymakers must therefore strike a balance between managing the impact of new technologies in order to benefit as much as possible from traditional manufacturing-based development models, and embracing the new opportunities that stem from technological advances. Identifying the right mix of policies for each country will be critical, particularly in view of Africa’s economic, political, and demographic diversity.</a:t>
            </a:r>
          </a:p>
        </p:txBody>
      </p:sp>
    </p:spTree>
    <p:extLst>
      <p:ext uri="{BB962C8B-B14F-4D97-AF65-F5344CB8AC3E}">
        <p14:creationId xmlns:p14="http://schemas.microsoft.com/office/powerpoint/2010/main" xmlns="" val="2059175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4" name="Rectangle 3"/>
          <p:cNvSpPr/>
          <p:nvPr/>
        </p:nvSpPr>
        <p:spPr>
          <a:xfrm>
            <a:off x="2836378" y="604372"/>
            <a:ext cx="2528256" cy="584775"/>
          </a:xfrm>
          <a:prstGeom prst="rect">
            <a:avLst/>
          </a:prstGeom>
        </p:spPr>
        <p:txBody>
          <a:bodyPr wrap="none">
            <a:spAutoFit/>
          </a:bodyPr>
          <a:lstStyle/>
          <a:p>
            <a:r>
              <a:rPr lang="en-US" sz="3200" dirty="0" smtClean="0">
                <a:latin typeface="+mj-lt"/>
              </a:rPr>
              <a:t>What is 4IR?</a:t>
            </a:r>
            <a:endParaRPr lang="en-US" sz="3200" dirty="0">
              <a:latin typeface="+mj-lt"/>
            </a:endParaRPr>
          </a:p>
        </p:txBody>
      </p:sp>
      <p:pic>
        <p:nvPicPr>
          <p:cNvPr id="5" name="y2mate.com - the_fourth_industrial_revolution_SCGV1tNBoeU_1080p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9144000" cy="6228374"/>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z="2400" smtClean="0"/>
              <a:pPr/>
              <a:t>33</a:t>
            </a:fld>
            <a:endParaRPr lang="en-US" sz="2400" dirty="0"/>
          </a:p>
        </p:txBody>
      </p:sp>
    </p:spTree>
    <p:extLst>
      <p:ext uri="{BB962C8B-B14F-4D97-AF65-F5344CB8AC3E}">
        <p14:creationId xmlns:p14="http://schemas.microsoft.com/office/powerpoint/2010/main" xmlns="" val="2995472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6790"/>
          </a:xfrm>
        </p:spPr>
        <p:txBody>
          <a:bodyPr/>
          <a:lstStyle/>
          <a:p>
            <a:pPr>
              <a:lnSpc>
                <a:spcPct val="100000"/>
              </a:lnSpc>
            </a:pPr>
            <a:r>
              <a:rPr lang="en-ZA" sz="2800" dirty="0" smtClean="0">
                <a:solidFill>
                  <a:srgbClr val="80746A"/>
                </a:solidFill>
                <a:latin typeface="Arial" panose="020B0604020202020204" pitchFamily="34" charset="0"/>
                <a:cs typeface="Arial" panose="020B0604020202020204" pitchFamily="34" charset="0"/>
              </a:rPr>
              <a:t>Corporate investment in rural areas</a:t>
            </a:r>
            <a:endParaRPr lang="en-US" sz="2800" dirty="0"/>
          </a:p>
        </p:txBody>
      </p:sp>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69673" y="0"/>
            <a:ext cx="8804654" cy="6858000"/>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z="2400" smtClean="0"/>
              <a:pPr/>
              <a:t>34</a:t>
            </a:fld>
            <a:endParaRPr lang="en-US" sz="2400" dirty="0"/>
          </a:p>
        </p:txBody>
      </p:sp>
    </p:spTree>
    <p:extLst>
      <p:ext uri="{BB962C8B-B14F-4D97-AF65-F5344CB8AC3E}">
        <p14:creationId xmlns:p14="http://schemas.microsoft.com/office/powerpoint/2010/main" xmlns="" val="1053889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10" name="Picture 9"/>
          <p:cNvPicPr/>
          <p:nvPr/>
        </p:nvPicPr>
        <p:blipFill>
          <a:blip r:embed="rId3" cstate="email">
            <a:extLst>
              <a:ext uri="{28A0092B-C50C-407E-A947-70E740481C1C}">
                <a14:useLocalDpi xmlns:a14="http://schemas.microsoft.com/office/drawing/2010/main" xmlns="" val="0"/>
              </a:ext>
            </a:extLst>
          </a:blip>
          <a:stretch>
            <a:fillRect/>
          </a:stretch>
        </p:blipFill>
        <p:spPr>
          <a:xfrm>
            <a:off x="239711" y="215085"/>
            <a:ext cx="8329612" cy="6500812"/>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z="2400" smtClean="0"/>
              <a:pPr/>
              <a:t>35</a:t>
            </a:fld>
            <a:endParaRPr lang="en-US" sz="2400" dirty="0"/>
          </a:p>
        </p:txBody>
      </p:sp>
    </p:spTree>
    <p:extLst>
      <p:ext uri="{BB962C8B-B14F-4D97-AF65-F5344CB8AC3E}">
        <p14:creationId xmlns:p14="http://schemas.microsoft.com/office/powerpoint/2010/main" xmlns="" val="1792958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10" name="Picture 9"/>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98" y="2271251"/>
            <a:ext cx="8942415" cy="2890683"/>
          </a:xfrm>
          <a:prstGeom prst="rect">
            <a:avLst/>
          </a:prstGeom>
          <a:noFill/>
          <a:ln>
            <a:noFill/>
          </a:ln>
        </p:spPr>
      </p:pic>
      <p:sp>
        <p:nvSpPr>
          <p:cNvPr id="5" name="Rectangle 4"/>
          <p:cNvSpPr/>
          <p:nvPr/>
        </p:nvSpPr>
        <p:spPr>
          <a:xfrm>
            <a:off x="6626194" y="5552920"/>
            <a:ext cx="2121093" cy="507831"/>
          </a:xfrm>
          <a:prstGeom prst="rect">
            <a:avLst/>
          </a:prstGeom>
        </p:spPr>
        <p:txBody>
          <a:bodyPr wrap="none">
            <a:spAutoFit/>
          </a:bodyPr>
          <a:lstStyle/>
          <a:p>
            <a:pPr algn="r">
              <a:lnSpc>
                <a:spcPct val="150000"/>
              </a:lnSpc>
            </a:pPr>
            <a:r>
              <a:rPr lang="en-US" dirty="0">
                <a:latin typeface="Century Gothic" panose="020B0502020202020204" pitchFamily="34" charset="0"/>
                <a:ea typeface="Calibri" panose="020F0502020204030204" pitchFamily="34" charset="0"/>
                <a:cs typeface="Times New Roman" panose="02020603050405020304" pitchFamily="18" charset="0"/>
              </a:rPr>
              <a:t>Source: GHS 2019</a:t>
            </a: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A9B540C-44DA-4F69-89C9-7C84606640D3}" type="slidenum">
              <a:rPr lang="en-US" sz="2400" smtClean="0"/>
              <a:pPr/>
              <a:t>36</a:t>
            </a:fld>
            <a:endParaRPr lang="en-US" sz="2400" dirty="0"/>
          </a:p>
        </p:txBody>
      </p:sp>
    </p:spTree>
    <p:extLst>
      <p:ext uri="{BB962C8B-B14F-4D97-AF65-F5344CB8AC3E}">
        <p14:creationId xmlns:p14="http://schemas.microsoft.com/office/powerpoint/2010/main" xmlns="" val="2329966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8" name="Picture 7"/>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71449" y="707389"/>
            <a:ext cx="9315449" cy="5779136"/>
          </a:xfrm>
          <a:prstGeom prst="rect">
            <a:avLst/>
          </a:prstGeom>
          <a:noFill/>
        </p:spPr>
      </p:pic>
      <p:sp>
        <p:nvSpPr>
          <p:cNvPr id="2" name="Rectangle 1"/>
          <p:cNvSpPr/>
          <p:nvPr/>
        </p:nvSpPr>
        <p:spPr>
          <a:xfrm>
            <a:off x="6626194" y="6366630"/>
            <a:ext cx="2250937" cy="369332"/>
          </a:xfrm>
          <a:prstGeom prst="rect">
            <a:avLst/>
          </a:prstGeom>
        </p:spPr>
        <p:txBody>
          <a:bodyPr wrap="none">
            <a:spAutoFit/>
          </a:bodyPr>
          <a:lstStyle/>
          <a:p>
            <a:r>
              <a:rPr lang="en-US" dirty="0">
                <a:latin typeface="Century Gothic" panose="020B0502020202020204" pitchFamily="34" charset="0"/>
              </a:rPr>
              <a:t>Source: DTPS, 2018</a:t>
            </a:r>
          </a:p>
        </p:txBody>
      </p:sp>
      <p:sp>
        <p:nvSpPr>
          <p:cNvPr id="3" name="Slide Number Placeholder 2"/>
          <p:cNvSpPr>
            <a:spLocks noGrp="1"/>
          </p:cNvSpPr>
          <p:nvPr>
            <p:ph type="sldNum" sz="quarter" idx="12"/>
          </p:nvPr>
        </p:nvSpPr>
        <p:spPr/>
        <p:txBody>
          <a:bodyPr/>
          <a:lstStyle/>
          <a:p>
            <a:fld id="{BA9B540C-44DA-4F69-89C9-7C84606640D3}" type="slidenum">
              <a:rPr lang="en-US" sz="2400" smtClean="0"/>
              <a:pPr/>
              <a:t>37</a:t>
            </a:fld>
            <a:endParaRPr lang="en-US" sz="2400" dirty="0"/>
          </a:p>
        </p:txBody>
      </p:sp>
    </p:spTree>
    <p:extLst>
      <p:ext uri="{BB962C8B-B14F-4D97-AF65-F5344CB8AC3E}">
        <p14:creationId xmlns:p14="http://schemas.microsoft.com/office/powerpoint/2010/main" xmlns="" val="2928992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408210"/>
            <a:ext cx="9143999"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2" name="Rectangle 1"/>
          <p:cNvSpPr/>
          <p:nvPr/>
        </p:nvSpPr>
        <p:spPr>
          <a:xfrm>
            <a:off x="6626194" y="6366630"/>
            <a:ext cx="2204450" cy="369332"/>
          </a:xfrm>
          <a:prstGeom prst="rect">
            <a:avLst/>
          </a:prstGeom>
        </p:spPr>
        <p:txBody>
          <a:bodyPr wrap="none">
            <a:spAutoFit/>
          </a:bodyPr>
          <a:lstStyle/>
          <a:p>
            <a:r>
              <a:rPr lang="en-US" dirty="0">
                <a:latin typeface="Century Gothic" panose="020B0502020202020204" pitchFamily="34" charset="0"/>
              </a:rPr>
              <a:t>Source: </a:t>
            </a:r>
            <a:r>
              <a:rPr lang="en-US" dirty="0" smtClean="0">
                <a:latin typeface="Century Gothic" panose="020B0502020202020204" pitchFamily="34" charset="0"/>
              </a:rPr>
              <a:t>GHS, </a:t>
            </a:r>
            <a:r>
              <a:rPr lang="en-US" dirty="0">
                <a:latin typeface="Century Gothic" panose="020B0502020202020204" pitchFamily="34" charset="0"/>
              </a:rPr>
              <a:t>2018</a:t>
            </a:r>
          </a:p>
        </p:txBody>
      </p:sp>
      <p:pic>
        <p:nvPicPr>
          <p:cNvPr id="10" name="Picture 9"/>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39706"/>
            <a:ext cx="9144000" cy="4138295"/>
          </a:xfrm>
          <a:prstGeom prst="rect">
            <a:avLst/>
          </a:prstGeom>
          <a:noFill/>
          <a:ln>
            <a:noFill/>
          </a:ln>
        </p:spPr>
      </p:pic>
      <p:sp>
        <p:nvSpPr>
          <p:cNvPr id="3" name="Rectangle 2"/>
          <p:cNvSpPr/>
          <p:nvPr/>
        </p:nvSpPr>
        <p:spPr>
          <a:xfrm>
            <a:off x="1" y="78740"/>
            <a:ext cx="9143998" cy="1384995"/>
          </a:xfrm>
          <a:prstGeom prst="rect">
            <a:avLst/>
          </a:prstGeom>
        </p:spPr>
        <p:txBody>
          <a:bodyPr wrap="square">
            <a:spAutoFit/>
          </a:bodyPr>
          <a:lstStyle/>
          <a:p>
            <a:pPr algn="ctr"/>
            <a:r>
              <a:rPr lang="en-US" sz="2800" dirty="0" smtClean="0">
                <a:latin typeface="+mj-lt"/>
              </a:rPr>
              <a:t>Percentage </a:t>
            </a:r>
            <a:r>
              <a:rPr lang="en-US" sz="2800" dirty="0">
                <a:latin typeface="+mj-lt"/>
              </a:rPr>
              <a:t>of Households with Access to the Internet at Home, or for Which at Least One Member has Access to, or Used the Internet by Province, 2017</a:t>
            </a:r>
          </a:p>
        </p:txBody>
      </p:sp>
      <p:sp>
        <p:nvSpPr>
          <p:cNvPr id="4" name="Slide Number Placeholder 3"/>
          <p:cNvSpPr>
            <a:spLocks noGrp="1"/>
          </p:cNvSpPr>
          <p:nvPr>
            <p:ph type="sldNum" sz="quarter" idx="12"/>
          </p:nvPr>
        </p:nvSpPr>
        <p:spPr/>
        <p:txBody>
          <a:bodyPr/>
          <a:lstStyle/>
          <a:p>
            <a:fld id="{BA9B540C-44DA-4F69-89C9-7C84606640D3}" type="slidenum">
              <a:rPr lang="en-US" sz="2400" smtClean="0"/>
              <a:pPr/>
              <a:t>38</a:t>
            </a:fld>
            <a:endParaRPr lang="en-US" sz="2400" dirty="0"/>
          </a:p>
        </p:txBody>
      </p:sp>
    </p:spTree>
    <p:extLst>
      <p:ext uri="{BB962C8B-B14F-4D97-AF65-F5344CB8AC3E}">
        <p14:creationId xmlns:p14="http://schemas.microsoft.com/office/powerpoint/2010/main" xmlns="" val="4133522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5" name="Rectangle 4"/>
          <p:cNvSpPr/>
          <p:nvPr/>
        </p:nvSpPr>
        <p:spPr>
          <a:xfrm>
            <a:off x="6671848" y="6059915"/>
            <a:ext cx="2472152" cy="507831"/>
          </a:xfrm>
          <a:prstGeom prst="rect">
            <a:avLst/>
          </a:prstGeom>
        </p:spPr>
        <p:txBody>
          <a:bodyPr wrap="none">
            <a:spAutoFit/>
          </a:bodyPr>
          <a:lstStyle/>
          <a:p>
            <a:pPr algn="r">
              <a:lnSpc>
                <a:spcPct val="150000"/>
              </a:lnSpc>
            </a:pPr>
            <a:r>
              <a:rPr lang="en-US" dirty="0">
                <a:latin typeface="Century Gothic" panose="020B0502020202020204" pitchFamily="34" charset="0"/>
                <a:ea typeface="Calibri" panose="020F0502020204030204" pitchFamily="34" charset="0"/>
                <a:cs typeface="Times New Roman" panose="02020603050405020304" pitchFamily="18" charset="0"/>
              </a:rPr>
              <a:t>Source: </a:t>
            </a:r>
            <a:r>
              <a:rPr lang="en-US" dirty="0" smtClean="0">
                <a:latin typeface="Century Gothic" panose="020B0502020202020204" pitchFamily="34" charset="0"/>
                <a:ea typeface="Calibri" panose="020F0502020204030204" pitchFamily="34" charset="0"/>
                <a:cs typeface="Times New Roman" panose="02020603050405020304" pitchFamily="18" charset="0"/>
              </a:rPr>
              <a:t>StatsSA 2017</a:t>
            </a: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3" cstate="print">
            <a:extLst>
              <a:ext uri="{28A0092B-C50C-407E-A947-70E740481C1C}">
                <a14:useLocalDpi xmlns:a14="http://schemas.microsoft.com/office/drawing/2010/main" xmlns="" val="0"/>
              </a:ext>
            </a:extLst>
          </a:blip>
          <a:stretch>
            <a:fillRect/>
          </a:stretch>
        </p:blipFill>
        <p:spPr>
          <a:xfrm>
            <a:off x="0" y="-27781"/>
            <a:ext cx="9144000" cy="6885781"/>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mtClean="0"/>
              <a:pPr/>
              <a:t>39</a:t>
            </a:fld>
            <a:endParaRPr lang="en-US"/>
          </a:p>
        </p:txBody>
      </p:sp>
    </p:spTree>
    <p:extLst>
      <p:ext uri="{BB962C8B-B14F-4D97-AF65-F5344CB8AC3E}">
        <p14:creationId xmlns:p14="http://schemas.microsoft.com/office/powerpoint/2010/main" xmlns="" val="6392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Outlook</a:t>
            </a:r>
            <a:endParaRPr lang="en-US" dirty="0"/>
          </a:p>
        </p:txBody>
      </p:sp>
      <p:pic>
        <p:nvPicPr>
          <p:cNvPr id="2050" name="Picture 2" descr="http://www.statssa.gov.za/wp-content/uploads/2019/05/Youthdatastorygraph.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0450" y="340519"/>
            <a:ext cx="8316350" cy="62372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BA9B540C-44DA-4F69-89C9-7C84606640D3}" type="slidenum">
              <a:rPr lang="en-US" sz="2400" smtClean="0"/>
              <a:pPr/>
              <a:t>4</a:t>
            </a:fld>
            <a:endParaRPr lang="en-US" sz="2400" dirty="0"/>
          </a:p>
        </p:txBody>
      </p:sp>
    </p:spTree>
    <p:extLst>
      <p:ext uri="{BB962C8B-B14F-4D97-AF65-F5344CB8AC3E}">
        <p14:creationId xmlns:p14="http://schemas.microsoft.com/office/powerpoint/2010/main" xmlns="" val="1238077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0" y="0"/>
            <a:ext cx="9146477" cy="6858000"/>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z="2400" smtClean="0"/>
              <a:pPr/>
              <a:t>40</a:t>
            </a:fld>
            <a:endParaRPr lang="en-US" sz="2400" dirty="0"/>
          </a:p>
        </p:txBody>
      </p:sp>
    </p:spTree>
    <p:extLst>
      <p:ext uri="{BB962C8B-B14F-4D97-AF65-F5344CB8AC3E}">
        <p14:creationId xmlns:p14="http://schemas.microsoft.com/office/powerpoint/2010/main" xmlns="" val="1725041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graphicFrame>
        <p:nvGraphicFramePr>
          <p:cNvPr id="8" name="Chart 7"/>
          <p:cNvGraphicFramePr/>
          <p:nvPr>
            <p:extLst>
              <p:ext uri="{D42A27DB-BD31-4B8C-83A1-F6EECF244321}">
                <p14:modId xmlns:p14="http://schemas.microsoft.com/office/powerpoint/2010/main" xmlns="" val="415930182"/>
              </p:ext>
            </p:extLst>
          </p:nvPr>
        </p:nvGraphicFramePr>
        <p:xfrm>
          <a:off x="0" y="271463"/>
          <a:ext cx="9144000" cy="6586537"/>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BA9B540C-44DA-4F69-89C9-7C84606640D3}" type="slidenum">
              <a:rPr lang="en-US" sz="2400" smtClean="0"/>
              <a:pPr/>
              <a:t>41</a:t>
            </a:fld>
            <a:endParaRPr lang="en-US" sz="2400" dirty="0"/>
          </a:p>
        </p:txBody>
      </p:sp>
    </p:spTree>
    <p:extLst>
      <p:ext uri="{BB962C8B-B14F-4D97-AF65-F5344CB8AC3E}">
        <p14:creationId xmlns:p14="http://schemas.microsoft.com/office/powerpoint/2010/main" xmlns="" val="1707095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10" name="Title 1"/>
          <p:cNvSpPr txBox="1">
            <a:spLocks/>
          </p:cNvSpPr>
          <p:nvPr/>
        </p:nvSpPr>
        <p:spPr>
          <a:xfrm>
            <a:off x="0" y="0"/>
            <a:ext cx="9144000" cy="694481"/>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SA’s cheapest prepaid mobile 1GB baskets compared to Africa’s top performers (USD</a:t>
            </a:r>
            <a:r>
              <a:rPr lang="en-US" sz="3600" b="1" dirty="0" smtClean="0"/>
              <a:t>)</a:t>
            </a:r>
            <a:endParaRPr lang="en-US" sz="3600" b="1" dirty="0"/>
          </a:p>
        </p:txBody>
      </p:sp>
      <p:pic>
        <p:nvPicPr>
          <p:cNvPr id="8" name="Picture 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42988"/>
            <a:ext cx="9143999" cy="5229225"/>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42</a:t>
            </a:fld>
            <a:endParaRPr lang="en-US" sz="2400" dirty="0"/>
          </a:p>
        </p:txBody>
      </p:sp>
    </p:spTree>
    <p:extLst>
      <p:ext uri="{BB962C8B-B14F-4D97-AF65-F5344CB8AC3E}">
        <p14:creationId xmlns:p14="http://schemas.microsoft.com/office/powerpoint/2010/main" xmlns="" val="902429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10" name="Title 1"/>
          <p:cNvSpPr txBox="1">
            <a:spLocks/>
          </p:cNvSpPr>
          <p:nvPr/>
        </p:nvSpPr>
        <p:spPr>
          <a:xfrm>
            <a:off x="0" y="0"/>
            <a:ext cx="9144000" cy="694481"/>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Percentage of individuals who do not have access to the Internet, by income group (ZAR)</a:t>
            </a:r>
            <a:endParaRPr lang="en-US" sz="3600" b="1" dirty="0"/>
          </a:p>
        </p:txBody>
      </p:sp>
      <p:pic>
        <p:nvPicPr>
          <p:cNvPr id="14" name="Picture 1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00263"/>
            <a:ext cx="9143999" cy="4029075"/>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43</a:t>
            </a:fld>
            <a:endParaRPr lang="en-US" sz="2400" dirty="0"/>
          </a:p>
        </p:txBody>
      </p:sp>
    </p:spTree>
    <p:extLst>
      <p:ext uri="{BB962C8B-B14F-4D97-AF65-F5344CB8AC3E}">
        <p14:creationId xmlns:p14="http://schemas.microsoft.com/office/powerpoint/2010/main" xmlns="" val="9123266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8" name="Picture 7"/>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1257301"/>
            <a:ext cx="9144000" cy="5029200"/>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z="2400" smtClean="0"/>
              <a:pPr/>
              <a:t>44</a:t>
            </a:fld>
            <a:endParaRPr lang="en-US" sz="2400"/>
          </a:p>
        </p:txBody>
      </p:sp>
    </p:spTree>
    <p:extLst>
      <p:ext uri="{BB962C8B-B14F-4D97-AF65-F5344CB8AC3E}">
        <p14:creationId xmlns:p14="http://schemas.microsoft.com/office/powerpoint/2010/main" xmlns="" val="23343121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pic>
        <p:nvPicPr>
          <p:cNvPr id="2" name="Picture 1"/>
          <p:cNvPicPr>
            <a:picLocks noChangeAspect="1"/>
          </p:cNvPicPr>
          <p:nvPr/>
        </p:nvPicPr>
        <p:blipFill>
          <a:blip r:embed="rId3" cstate="print"/>
          <a:stretch>
            <a:fillRect/>
          </a:stretch>
        </p:blipFill>
        <p:spPr>
          <a:xfrm>
            <a:off x="239711" y="133105"/>
            <a:ext cx="8804787" cy="6610491"/>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45</a:t>
            </a:fld>
            <a:endParaRPr lang="en-US"/>
          </a:p>
        </p:txBody>
      </p:sp>
    </p:spTree>
    <p:extLst>
      <p:ext uri="{BB962C8B-B14F-4D97-AF65-F5344CB8AC3E}">
        <p14:creationId xmlns:p14="http://schemas.microsoft.com/office/powerpoint/2010/main" xmlns="" val="19827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5" name="Rectangle 4"/>
          <p:cNvSpPr/>
          <p:nvPr/>
        </p:nvSpPr>
        <p:spPr>
          <a:xfrm>
            <a:off x="113095" y="2551837"/>
            <a:ext cx="8839176" cy="3323987"/>
          </a:xfrm>
          <a:prstGeom prst="rect">
            <a:avLst/>
          </a:prstGeom>
        </p:spPr>
        <p:txBody>
          <a:bodyPr wrap="square">
            <a:spAutoFit/>
          </a:bodyPr>
          <a:lstStyle/>
          <a:p>
            <a:pPr marL="457200" indent="-457200">
              <a:buFont typeface="Arial" panose="020B0604020202020204" pitchFamily="34" charset="0"/>
              <a:buChar char="•"/>
            </a:pPr>
            <a:r>
              <a:rPr lang="en-ZA" sz="3200" dirty="0" smtClean="0">
                <a:latin typeface="+mj-lt"/>
              </a:rPr>
              <a:t>Automotive: Uber/Taxify/In-Driver/driverless cars</a:t>
            </a:r>
          </a:p>
          <a:p>
            <a:pPr marL="457200" indent="-457200">
              <a:buFont typeface="Arial" panose="020B0604020202020204" pitchFamily="34" charset="0"/>
              <a:buChar char="•"/>
            </a:pPr>
            <a:r>
              <a:rPr lang="en-ZA" sz="3200" dirty="0" smtClean="0">
                <a:latin typeface="+mj-lt"/>
              </a:rPr>
              <a:t>Financial: Bitcoin/Libra/TurboTax/PayPal</a:t>
            </a:r>
          </a:p>
          <a:p>
            <a:pPr marL="457200" indent="-457200">
              <a:buFont typeface="Arial" panose="020B0604020202020204" pitchFamily="34" charset="0"/>
              <a:buChar char="•"/>
            </a:pPr>
            <a:r>
              <a:rPr lang="en-ZA" sz="3200" dirty="0" smtClean="0">
                <a:latin typeface="+mj-lt"/>
              </a:rPr>
              <a:t>Human </a:t>
            </a:r>
            <a:r>
              <a:rPr lang="en-ZA" sz="3200" dirty="0">
                <a:latin typeface="+mj-lt"/>
              </a:rPr>
              <a:t>travel </a:t>
            </a:r>
            <a:r>
              <a:rPr lang="en-ZA" sz="3200" dirty="0" smtClean="0">
                <a:latin typeface="+mj-lt"/>
              </a:rPr>
              <a:t>agents: Expedia</a:t>
            </a:r>
          </a:p>
          <a:p>
            <a:pPr marL="457200" indent="-457200">
              <a:buFont typeface="Arial" panose="020B0604020202020204" pitchFamily="34" charset="0"/>
              <a:buChar char="•"/>
            </a:pPr>
            <a:r>
              <a:rPr lang="en-ZA" sz="3200" dirty="0" smtClean="0">
                <a:latin typeface="+mj-lt"/>
              </a:rPr>
              <a:t>Print Media: digital media i.e. blogs as new form of journalism, Wikipedia etc.</a:t>
            </a:r>
          </a:p>
          <a:p>
            <a:pPr marL="457200" indent="-457200">
              <a:buFont typeface="Arial" panose="020B0604020202020204" pitchFamily="34" charset="0"/>
              <a:buChar char="•"/>
            </a:pPr>
            <a:r>
              <a:rPr lang="en-ZA" sz="3200" dirty="0" smtClean="0">
                <a:latin typeface="+mj-lt"/>
              </a:rPr>
              <a:t>Health</a:t>
            </a:r>
          </a:p>
          <a:p>
            <a:pPr algn="ctr"/>
            <a:endParaRPr lang="en-US" dirty="0">
              <a:latin typeface="+mj-lt"/>
            </a:endParaRPr>
          </a:p>
        </p:txBody>
      </p:sp>
      <p:sp>
        <p:nvSpPr>
          <p:cNvPr id="10" name="Title 1"/>
          <p:cNvSpPr txBox="1">
            <a:spLocks/>
          </p:cNvSpPr>
          <p:nvPr/>
        </p:nvSpPr>
        <p:spPr>
          <a:xfrm>
            <a:off x="0" y="0"/>
            <a:ext cx="9144000" cy="6944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Disrupted Industries</a:t>
            </a:r>
          </a:p>
        </p:txBody>
      </p:sp>
      <p:sp>
        <p:nvSpPr>
          <p:cNvPr id="2" name="Slide Number Placeholder 1"/>
          <p:cNvSpPr>
            <a:spLocks noGrp="1"/>
          </p:cNvSpPr>
          <p:nvPr>
            <p:ph type="sldNum" sz="quarter" idx="12"/>
          </p:nvPr>
        </p:nvSpPr>
        <p:spPr/>
        <p:txBody>
          <a:bodyPr/>
          <a:lstStyle/>
          <a:p>
            <a:fld id="{BA9B540C-44DA-4F69-89C9-7C84606640D3}" type="slidenum">
              <a:rPr lang="en-US" sz="2400" smtClean="0"/>
              <a:pPr/>
              <a:t>46</a:t>
            </a:fld>
            <a:endParaRPr lang="en-US" sz="2400" dirty="0"/>
          </a:p>
        </p:txBody>
      </p:sp>
    </p:spTree>
    <p:extLst>
      <p:ext uri="{BB962C8B-B14F-4D97-AF65-F5344CB8AC3E}">
        <p14:creationId xmlns:p14="http://schemas.microsoft.com/office/powerpoint/2010/main" xmlns="" val="767695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5" name="Rectangle 4"/>
          <p:cNvSpPr/>
          <p:nvPr/>
        </p:nvSpPr>
        <p:spPr>
          <a:xfrm>
            <a:off x="191729" y="660381"/>
            <a:ext cx="8952271" cy="5878532"/>
          </a:xfrm>
          <a:prstGeom prst="rect">
            <a:avLst/>
          </a:prstGeom>
        </p:spPr>
        <p:txBody>
          <a:bodyPr wrap="square">
            <a:spAutoFit/>
          </a:bodyPr>
          <a:lstStyle/>
          <a:p>
            <a:pPr algn="ctr"/>
            <a:r>
              <a:rPr lang="en-US" sz="4000" b="1" dirty="0" smtClean="0">
                <a:latin typeface="+mj-lt"/>
              </a:rPr>
              <a:t>Cryptocurrency</a:t>
            </a:r>
            <a:r>
              <a:rPr lang="en-US" dirty="0" smtClean="0">
                <a:latin typeface="+mj-lt"/>
              </a:rPr>
              <a:t> </a:t>
            </a:r>
          </a:p>
          <a:p>
            <a:pPr algn="ctr"/>
            <a:r>
              <a:rPr lang="en-US" i="1" dirty="0" smtClean="0">
                <a:latin typeface="+mj-lt"/>
              </a:rPr>
              <a:t> </a:t>
            </a:r>
            <a:r>
              <a:rPr lang="en-US" sz="2800" i="1" dirty="0">
                <a:latin typeface="+mj-lt"/>
              </a:rPr>
              <a:t>an online payment system</a:t>
            </a:r>
            <a:r>
              <a:rPr lang="en-US" sz="2800" dirty="0">
                <a:solidFill>
                  <a:srgbClr val="888888"/>
                </a:solidFill>
                <a:latin typeface="+mj-lt"/>
              </a:rPr>
              <a:t> </a:t>
            </a:r>
            <a:endParaRPr lang="en-US" sz="2800" dirty="0" smtClean="0">
              <a:solidFill>
                <a:srgbClr val="888888"/>
              </a:solidFill>
              <a:latin typeface="+mj-lt"/>
            </a:endParaRPr>
          </a:p>
          <a:p>
            <a:pPr algn="just"/>
            <a:r>
              <a:rPr lang="en-US" sz="2800" dirty="0" smtClean="0">
                <a:solidFill>
                  <a:srgbClr val="888888"/>
                </a:solidFill>
                <a:latin typeface="+mj-lt"/>
              </a:rPr>
              <a:t>The </a:t>
            </a:r>
            <a:r>
              <a:rPr lang="en-US" sz="2800" u="sng" dirty="0">
                <a:solidFill>
                  <a:srgbClr val="888888"/>
                </a:solidFill>
                <a:latin typeface="+mj-lt"/>
              </a:rPr>
              <a:t>bitcoin</a:t>
            </a:r>
            <a:r>
              <a:rPr lang="en-US" sz="2800" dirty="0">
                <a:solidFill>
                  <a:srgbClr val="888888"/>
                </a:solidFill>
                <a:latin typeface="+mj-lt"/>
              </a:rPr>
              <a:t> system works without a central repository or single administrator, so is the worlds first decentralized digital currency, and it is the largest of its kind in terms of total market value. </a:t>
            </a:r>
            <a:r>
              <a:rPr lang="en-US" sz="2800" u="sng" dirty="0">
                <a:solidFill>
                  <a:srgbClr val="888888"/>
                </a:solidFill>
                <a:latin typeface="+mj-lt"/>
              </a:rPr>
              <a:t>There is no company or entity controlling bitcoin.</a:t>
            </a:r>
            <a:endParaRPr lang="en-US" sz="2800" u="sng" dirty="0">
              <a:latin typeface="+mj-lt"/>
            </a:endParaRPr>
          </a:p>
          <a:p>
            <a:pPr algn="just"/>
            <a:endParaRPr lang="en-US" sz="2800" dirty="0" smtClean="0">
              <a:solidFill>
                <a:srgbClr val="888888"/>
              </a:solidFill>
              <a:latin typeface="+mj-lt"/>
            </a:endParaRPr>
          </a:p>
          <a:p>
            <a:pPr algn="just"/>
            <a:r>
              <a:rPr lang="en-US" sz="2800" dirty="0">
                <a:solidFill>
                  <a:srgbClr val="888888"/>
                </a:solidFill>
                <a:latin typeface="+mj-lt"/>
              </a:rPr>
              <a:t>Facebook promises that the </a:t>
            </a:r>
            <a:r>
              <a:rPr lang="en-US" sz="2800" u="sng" dirty="0">
                <a:solidFill>
                  <a:srgbClr val="888888"/>
                </a:solidFill>
                <a:latin typeface="+mj-lt"/>
              </a:rPr>
              <a:t>Libra</a:t>
            </a:r>
            <a:r>
              <a:rPr lang="en-US" sz="2800" dirty="0">
                <a:solidFill>
                  <a:srgbClr val="888888"/>
                </a:solidFill>
                <a:latin typeface="+mj-lt"/>
              </a:rPr>
              <a:t> system will be able to process 1,000 transactions per second, be user-friendly, and have a transaction cost of virtually zero. </a:t>
            </a:r>
            <a:r>
              <a:rPr lang="en-US" sz="2800" u="sng" dirty="0" smtClean="0">
                <a:solidFill>
                  <a:srgbClr val="888888"/>
                </a:solidFill>
                <a:latin typeface="+mj-lt"/>
              </a:rPr>
              <a:t>Run </a:t>
            </a:r>
            <a:r>
              <a:rPr lang="en-US" sz="2800" u="sng" dirty="0">
                <a:solidFill>
                  <a:srgbClr val="888888"/>
                </a:solidFill>
                <a:latin typeface="+mj-lt"/>
              </a:rPr>
              <a:t>by a corporation, not a central bank</a:t>
            </a:r>
            <a:endParaRPr lang="en-US" sz="2800" u="sng" dirty="0" smtClean="0">
              <a:solidFill>
                <a:srgbClr val="888888"/>
              </a:solidFill>
              <a:latin typeface="+mj-lt"/>
            </a:endParaRPr>
          </a:p>
          <a:p>
            <a:pPr algn="just"/>
            <a:endParaRPr lang="en-US" sz="2800" dirty="0" smtClean="0">
              <a:solidFill>
                <a:srgbClr val="888888"/>
              </a:solidFill>
              <a:latin typeface="+mj-lt"/>
            </a:endParaRPr>
          </a:p>
        </p:txBody>
      </p:sp>
      <p:sp>
        <p:nvSpPr>
          <p:cNvPr id="2" name="Slide Number Placeholder 1"/>
          <p:cNvSpPr>
            <a:spLocks noGrp="1"/>
          </p:cNvSpPr>
          <p:nvPr>
            <p:ph type="sldNum" sz="quarter" idx="12"/>
          </p:nvPr>
        </p:nvSpPr>
        <p:spPr/>
        <p:txBody>
          <a:bodyPr/>
          <a:lstStyle/>
          <a:p>
            <a:fld id="{BA9B540C-44DA-4F69-89C9-7C84606640D3}" type="slidenum">
              <a:rPr lang="en-US" sz="2400" smtClean="0"/>
              <a:pPr/>
              <a:t>47</a:t>
            </a:fld>
            <a:endParaRPr lang="en-US" sz="2400"/>
          </a:p>
        </p:txBody>
      </p:sp>
    </p:spTree>
    <p:extLst>
      <p:ext uri="{BB962C8B-B14F-4D97-AF65-F5344CB8AC3E}">
        <p14:creationId xmlns:p14="http://schemas.microsoft.com/office/powerpoint/2010/main" xmlns="" val="2579075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9711" y="-27781"/>
            <a:ext cx="7162801" cy="485733"/>
          </a:xfrm>
          <a:prstGeom prst="rect">
            <a:avLst/>
          </a:prstGeom>
        </p:spPr>
        <p:txBody>
          <a:bodyPr vert="horz" lIns="159554" tIns="119666" rIns="0" bIns="0" rtlCol="0" anchor="t" anchorCtr="0">
            <a:noAutofit/>
          </a:bodyPr>
          <a:lstStyle/>
          <a:p>
            <a:pPr>
              <a:spcBef>
                <a:spcPct val="0"/>
              </a:spcBef>
              <a:spcAft>
                <a:spcPts val="1200"/>
              </a:spcAft>
            </a:pPr>
            <a:endParaRPr lang="en-US" sz="2400" dirty="0">
              <a:solidFill>
                <a:srgbClr val="80746A"/>
              </a:solidFill>
              <a:latin typeface="Arial" panose="020B0604020202020204" pitchFamily="34" charset="0"/>
              <a:cs typeface="Arial" panose="020B0604020202020204" pitchFamily="34" charset="0"/>
            </a:endParaRPr>
          </a:p>
        </p:txBody>
      </p:sp>
      <p:sp>
        <p:nvSpPr>
          <p:cNvPr id="11" name="TextBox 10"/>
          <p:cNvSpPr txBox="1"/>
          <p:nvPr/>
        </p:nvSpPr>
        <p:spPr>
          <a:xfrm>
            <a:off x="798500"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7 auditees</a:t>
            </a:r>
            <a:endParaRPr lang="en-ZA" sz="1400" b="1" dirty="0">
              <a:solidFill>
                <a:schemeClr val="tx1">
                  <a:lumMod val="65000"/>
                  <a:lumOff val="35000"/>
                </a:schemeClr>
              </a:solidFill>
              <a:latin typeface="Arial Narrow" panose="020B0606020202030204" pitchFamily="34" charset="0"/>
            </a:endParaRPr>
          </a:p>
        </p:txBody>
      </p:sp>
      <p:sp>
        <p:nvSpPr>
          <p:cNvPr id="12" name="TextBox 11"/>
          <p:cNvSpPr txBox="1"/>
          <p:nvPr/>
        </p:nvSpPr>
        <p:spPr>
          <a:xfrm>
            <a:off x="3324189" y="6959569"/>
            <a:ext cx="1552635" cy="307777"/>
          </a:xfrm>
          <a:prstGeom prst="rect">
            <a:avLst/>
          </a:prstGeom>
          <a:noFill/>
        </p:spPr>
        <p:txBody>
          <a:bodyPr wrap="square" rtlCol="0">
            <a:spAutoFit/>
          </a:bodyPr>
          <a:lstStyle/>
          <a:p>
            <a:pPr algn="ctr"/>
            <a:r>
              <a:rPr lang="en-ZA" sz="1400" b="1" dirty="0" smtClean="0">
                <a:solidFill>
                  <a:schemeClr val="tx1">
                    <a:lumMod val="65000"/>
                    <a:lumOff val="35000"/>
                  </a:schemeClr>
                </a:solidFill>
                <a:latin typeface="Arial Narrow" panose="020B0606020202030204" pitchFamily="34" charset="0"/>
              </a:rPr>
              <a:t>6 auditees</a:t>
            </a:r>
            <a:endParaRPr lang="en-ZA" sz="1400" b="1" dirty="0">
              <a:solidFill>
                <a:schemeClr val="tx1">
                  <a:lumMod val="65000"/>
                  <a:lumOff val="35000"/>
                </a:schemeClr>
              </a:solidFill>
              <a:latin typeface="Arial Narrow" panose="020B0606020202030204" pitchFamily="34" charset="0"/>
            </a:endParaRPr>
          </a:p>
        </p:txBody>
      </p:sp>
      <p:sp>
        <p:nvSpPr>
          <p:cNvPr id="13" name="TextBox 12"/>
          <p:cNvSpPr txBox="1"/>
          <p:nvPr/>
        </p:nvSpPr>
        <p:spPr>
          <a:xfrm>
            <a:off x="5849877" y="6959569"/>
            <a:ext cx="1552635" cy="307777"/>
          </a:xfrm>
          <a:prstGeom prst="rect">
            <a:avLst/>
          </a:prstGeom>
          <a:noFill/>
        </p:spPr>
        <p:txBody>
          <a:bodyPr wrap="square" rtlCol="0">
            <a:spAutoFit/>
          </a:bodyPr>
          <a:lstStyle/>
          <a:p>
            <a:pPr algn="ctr"/>
            <a:r>
              <a:rPr lang="en-ZA" sz="1400" b="1" dirty="0">
                <a:solidFill>
                  <a:schemeClr val="tx1">
                    <a:lumMod val="65000"/>
                    <a:lumOff val="35000"/>
                  </a:schemeClr>
                </a:solidFill>
                <a:latin typeface="Arial Narrow" panose="020B0606020202030204" pitchFamily="34" charset="0"/>
              </a:rPr>
              <a:t>6</a:t>
            </a:r>
            <a:r>
              <a:rPr lang="en-ZA" sz="1400" b="1" dirty="0" smtClean="0">
                <a:solidFill>
                  <a:schemeClr val="tx1">
                    <a:lumMod val="65000"/>
                    <a:lumOff val="35000"/>
                  </a:schemeClr>
                </a:solidFill>
                <a:latin typeface="Arial Narrow" panose="020B0606020202030204" pitchFamily="34" charset="0"/>
              </a:rPr>
              <a:t> auditees</a:t>
            </a:r>
            <a:endParaRPr lang="en-ZA" sz="1400" b="1" dirty="0">
              <a:solidFill>
                <a:schemeClr val="tx1">
                  <a:lumMod val="65000"/>
                  <a:lumOff val="35000"/>
                </a:schemeClr>
              </a:solidFill>
              <a:latin typeface="Arial Narrow" panose="020B0606020202030204" pitchFamily="34" charset="0"/>
            </a:endParaRPr>
          </a:p>
        </p:txBody>
      </p:sp>
      <p:sp>
        <p:nvSpPr>
          <p:cNvPr id="3" name="Rectangle 2"/>
          <p:cNvSpPr/>
          <p:nvPr/>
        </p:nvSpPr>
        <p:spPr>
          <a:xfrm>
            <a:off x="1" y="3105835"/>
            <a:ext cx="9144000" cy="738664"/>
          </a:xfrm>
          <a:prstGeom prst="rect">
            <a:avLst/>
          </a:prstGeom>
        </p:spPr>
        <p:txBody>
          <a:bodyPr wrap="square">
            <a:spAutoFit/>
          </a:bodyPr>
          <a:lstStyle/>
          <a:p>
            <a:pPr algn="ctr"/>
            <a:r>
              <a:rPr lang="en-US" sz="2400" dirty="0" smtClean="0">
                <a:latin typeface="+mj-lt"/>
              </a:rPr>
              <a:t>Mbombo Maleka (CAD)</a:t>
            </a:r>
          </a:p>
          <a:p>
            <a:pPr algn="ctr"/>
            <a:r>
              <a:rPr lang="en-ZA" dirty="0" smtClean="0">
                <a:latin typeface="+mj-lt"/>
              </a:rPr>
              <a:t>mmaleka@parliament.gov.za</a:t>
            </a:r>
            <a:endParaRPr lang="en-US" dirty="0">
              <a:latin typeface="+mj-lt"/>
            </a:endParaRPr>
          </a:p>
        </p:txBody>
      </p:sp>
      <p:sp>
        <p:nvSpPr>
          <p:cNvPr id="2" name="Slide Number Placeholder 1"/>
          <p:cNvSpPr>
            <a:spLocks noGrp="1"/>
          </p:cNvSpPr>
          <p:nvPr>
            <p:ph type="sldNum" sz="quarter" idx="12"/>
          </p:nvPr>
        </p:nvSpPr>
        <p:spPr/>
        <p:txBody>
          <a:bodyPr/>
          <a:lstStyle/>
          <a:p>
            <a:fld id="{BA9B540C-44DA-4F69-89C9-7C84606640D3}" type="slidenum">
              <a:rPr lang="en-US" sz="2400" smtClean="0"/>
              <a:pPr/>
              <a:t>48</a:t>
            </a:fld>
            <a:endParaRPr lang="en-US" sz="2400" dirty="0"/>
          </a:p>
        </p:txBody>
      </p:sp>
    </p:spTree>
    <p:extLst>
      <p:ext uri="{BB962C8B-B14F-4D97-AF65-F5344CB8AC3E}">
        <p14:creationId xmlns:p14="http://schemas.microsoft.com/office/powerpoint/2010/main" xmlns="" val="3613216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600" b="1" dirty="0" smtClean="0">
                <a:effectLst>
                  <a:outerShdw blurRad="38100" dist="38100" dir="2700000" algn="tl">
                    <a:srgbClr val="000000">
                      <a:alpha val="43137"/>
                    </a:srgbClr>
                  </a:outerShdw>
                </a:effectLst>
              </a:rPr>
              <a:t>Unemployment</a:t>
            </a:r>
            <a:endParaRPr lang="en-US" sz="3600" b="1" dirty="0">
              <a:effectLst>
                <a:outerShdw blurRad="38100" dist="38100" dir="2700000" algn="tl">
                  <a:srgbClr val="000000">
                    <a:alpha val="43137"/>
                  </a:srgbClr>
                </a:outerShdw>
              </a:effectLst>
            </a:endParaRPr>
          </a:p>
        </p:txBody>
      </p:sp>
      <p:pic>
        <p:nvPicPr>
          <p:cNvPr id="4098" name="Picture 2" descr="https://businesstech.co.za/news/wp-content/uploads/2019/07/Unemployment.pn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1001099"/>
            <a:ext cx="9144000" cy="451183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0" y="5424444"/>
            <a:ext cx="9222718" cy="1477328"/>
          </a:xfrm>
          <a:prstGeom prst="rect">
            <a:avLst/>
          </a:prstGeom>
        </p:spPr>
        <p:txBody>
          <a:bodyPr wrap="square">
            <a:spAutoFit/>
          </a:bodyPr>
          <a:lstStyle/>
          <a:p>
            <a:pPr algn="ctr">
              <a:lnSpc>
                <a:spcPct val="150000"/>
              </a:lnSpc>
            </a:pPr>
            <a:r>
              <a:rPr lang="en-US" sz="2000" dirty="0" smtClean="0">
                <a:latin typeface="+mj-lt"/>
              </a:rPr>
              <a:t>‘the </a:t>
            </a:r>
            <a:r>
              <a:rPr lang="en-US" sz="2000" dirty="0">
                <a:latin typeface="+mj-lt"/>
              </a:rPr>
              <a:t>economy is generally absorbing only one in two potential workers (52.5%), </a:t>
            </a:r>
            <a:r>
              <a:rPr lang="en-US" sz="2000" dirty="0" smtClean="0">
                <a:latin typeface="+mj-lt"/>
              </a:rPr>
              <a:t>if </a:t>
            </a:r>
            <a:r>
              <a:rPr lang="en-US" sz="2000" dirty="0">
                <a:latin typeface="+mj-lt"/>
              </a:rPr>
              <a:t>the economy’s current malaise persists, the unemployment rate will continue to </a:t>
            </a:r>
            <a:r>
              <a:rPr lang="en-US" sz="2000" dirty="0" smtClean="0">
                <a:latin typeface="+mj-lt"/>
              </a:rPr>
              <a:t>rise’ (</a:t>
            </a:r>
            <a:r>
              <a:rPr lang="en-US" sz="2000" dirty="0" err="1">
                <a:latin typeface="+mj-lt"/>
              </a:rPr>
              <a:t>Adcorp</a:t>
            </a:r>
            <a:r>
              <a:rPr lang="en-US" sz="2000" dirty="0">
                <a:latin typeface="+mj-lt"/>
              </a:rPr>
              <a:t> </a:t>
            </a:r>
            <a:r>
              <a:rPr lang="en-US" sz="2000" dirty="0" smtClean="0">
                <a:latin typeface="+mj-lt"/>
              </a:rPr>
              <a:t>CEO, </a:t>
            </a:r>
            <a:r>
              <a:rPr lang="en-US" sz="2000" dirty="0">
                <a:latin typeface="+mj-lt"/>
              </a:rPr>
              <a:t>Innocent </a:t>
            </a:r>
            <a:r>
              <a:rPr lang="en-US" sz="2000" dirty="0" err="1" smtClean="0">
                <a:latin typeface="+mj-lt"/>
              </a:rPr>
              <a:t>Dutiro</a:t>
            </a:r>
            <a:r>
              <a:rPr lang="en-US" sz="2000" dirty="0" smtClean="0">
                <a:latin typeface="+mj-lt"/>
              </a:rPr>
              <a:t>)</a:t>
            </a:r>
            <a:endParaRPr lang="en-US" sz="2000" dirty="0">
              <a:latin typeface="+mj-lt"/>
            </a:endParaRPr>
          </a:p>
        </p:txBody>
      </p:sp>
      <p:sp>
        <p:nvSpPr>
          <p:cNvPr id="4" name="Slide Number Placeholder 3"/>
          <p:cNvSpPr>
            <a:spLocks noGrp="1"/>
          </p:cNvSpPr>
          <p:nvPr>
            <p:ph type="sldNum" sz="quarter" idx="12"/>
          </p:nvPr>
        </p:nvSpPr>
        <p:spPr/>
        <p:txBody>
          <a:bodyPr/>
          <a:lstStyle/>
          <a:p>
            <a:fld id="{BA9B540C-44DA-4F69-89C9-7C84606640D3}" type="slidenum">
              <a:rPr lang="en-US" sz="2400" smtClean="0"/>
              <a:pPr/>
              <a:t>5</a:t>
            </a:fld>
            <a:endParaRPr lang="en-US" sz="2400" dirty="0"/>
          </a:p>
        </p:txBody>
      </p:sp>
    </p:spTree>
    <p:extLst>
      <p:ext uri="{BB962C8B-B14F-4D97-AF65-F5344CB8AC3E}">
        <p14:creationId xmlns:p14="http://schemas.microsoft.com/office/powerpoint/2010/main" xmlns="" val="2348556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Unemployment</a:t>
            </a:r>
            <a:endParaRPr lang="en-US" dirty="0"/>
          </a:p>
        </p:txBody>
      </p:sp>
      <p:pic>
        <p:nvPicPr>
          <p:cNvPr id="3" name="Picture 2"/>
          <p:cNvPicPr>
            <a:picLocks noChangeAspect="1"/>
          </p:cNvPicPr>
          <p:nvPr/>
        </p:nvPicPr>
        <p:blipFill>
          <a:blip r:embed="rId3" cstate="print"/>
          <a:stretch>
            <a:fillRect/>
          </a:stretch>
        </p:blipFill>
        <p:spPr>
          <a:xfrm>
            <a:off x="77304" y="226695"/>
            <a:ext cx="8989391" cy="6631305"/>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z="2400" smtClean="0"/>
              <a:pPr/>
              <a:t>6</a:t>
            </a:fld>
            <a:endParaRPr lang="en-US" sz="2400" dirty="0"/>
          </a:p>
        </p:txBody>
      </p:sp>
    </p:spTree>
    <p:extLst>
      <p:ext uri="{BB962C8B-B14F-4D97-AF65-F5344CB8AC3E}">
        <p14:creationId xmlns:p14="http://schemas.microsoft.com/office/powerpoint/2010/main" xmlns="" val="1597565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600" b="1" dirty="0" smtClean="0">
                <a:effectLst>
                  <a:outerShdw blurRad="38100" dist="38100" dir="2700000" algn="tl">
                    <a:srgbClr val="000000">
                      <a:alpha val="43137"/>
                    </a:srgbClr>
                  </a:outerShdw>
                </a:effectLst>
              </a:rPr>
              <a:t>Economic Downturn</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sz="3200" dirty="0" smtClean="0">
                <a:latin typeface="+mj-lt"/>
              </a:rPr>
              <a:t>Greater </a:t>
            </a:r>
            <a:r>
              <a:rPr lang="en-US" sz="3200" dirty="0">
                <a:latin typeface="+mj-lt"/>
              </a:rPr>
              <a:t>political stability </a:t>
            </a:r>
            <a:r>
              <a:rPr lang="en-US" sz="3200" dirty="0" smtClean="0">
                <a:latin typeface="+mj-lt"/>
              </a:rPr>
              <a:t>under </a:t>
            </a:r>
            <a:r>
              <a:rPr lang="en-US" sz="3200" dirty="0">
                <a:latin typeface="+mj-lt"/>
              </a:rPr>
              <a:t>the leadership of Cyril Ramaphosa </a:t>
            </a:r>
            <a:r>
              <a:rPr lang="en-US" sz="3200" dirty="0" smtClean="0">
                <a:latin typeface="+mj-lt"/>
              </a:rPr>
              <a:t>and his reforms coupled with strong </a:t>
            </a:r>
            <a:r>
              <a:rPr lang="en-US" sz="3200" dirty="0">
                <a:latin typeface="+mj-lt"/>
              </a:rPr>
              <a:t>global </a:t>
            </a:r>
            <a:r>
              <a:rPr lang="en-US" sz="3200" dirty="0" smtClean="0">
                <a:latin typeface="+mj-lt"/>
              </a:rPr>
              <a:t>growth is expected to grow the local </a:t>
            </a:r>
            <a:r>
              <a:rPr lang="en-US" sz="3200" dirty="0">
                <a:latin typeface="+mj-lt"/>
              </a:rPr>
              <a:t>economy to </a:t>
            </a:r>
            <a:r>
              <a:rPr lang="en-US" sz="3200" dirty="0" smtClean="0">
                <a:latin typeface="+mj-lt"/>
              </a:rPr>
              <a:t>almost </a:t>
            </a:r>
            <a:r>
              <a:rPr lang="en-US" sz="3200" dirty="0">
                <a:latin typeface="+mj-lt"/>
              </a:rPr>
              <a:t>3</a:t>
            </a:r>
            <a:r>
              <a:rPr lang="en-US" sz="3200" dirty="0" smtClean="0">
                <a:latin typeface="+mj-lt"/>
              </a:rPr>
              <a:t>% </a:t>
            </a:r>
          </a:p>
          <a:p>
            <a:r>
              <a:rPr lang="en-US" sz="3200" dirty="0" smtClean="0">
                <a:latin typeface="+mj-lt"/>
              </a:rPr>
              <a:t>The </a:t>
            </a:r>
            <a:r>
              <a:rPr lang="en-US" sz="3200" dirty="0">
                <a:latin typeface="+mj-lt"/>
              </a:rPr>
              <a:t>South African economy slumped sharply in the first three months of 2019, contracting by 3,2</a:t>
            </a:r>
            <a:r>
              <a:rPr lang="en-US" sz="3200" dirty="0" smtClean="0">
                <a:latin typeface="+mj-lt"/>
              </a:rPr>
              <a:t>%.</a:t>
            </a:r>
          </a:p>
          <a:p>
            <a:endParaRPr lang="en-ZA" sz="1600" dirty="0"/>
          </a:p>
          <a:p>
            <a:endParaRPr lang="en-ZA" sz="1600" dirty="0" smtClean="0"/>
          </a:p>
          <a:p>
            <a:pPr marL="0" indent="0" algn="ctr">
              <a:buNone/>
            </a:pPr>
            <a:r>
              <a:rPr lang="en-ZA" sz="2800" b="1" dirty="0" smtClean="0"/>
              <a:t>RECESSION???</a:t>
            </a:r>
            <a:endParaRPr lang="en-US" sz="1600" dirty="0"/>
          </a:p>
        </p:txBody>
      </p:sp>
      <p:pic>
        <p:nvPicPr>
          <p:cNvPr id="4" name="Picture 3" descr="logo"/>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15075" y="230190"/>
            <a:ext cx="2828925" cy="906351"/>
          </a:xfrm>
          <a:prstGeom prst="rect">
            <a:avLst/>
          </a:prstGeom>
          <a:noFill/>
          <a:ln>
            <a:noFill/>
          </a:ln>
        </p:spPr>
      </p:pic>
      <p:sp>
        <p:nvSpPr>
          <p:cNvPr id="5" name="Slide Number Placeholder 4"/>
          <p:cNvSpPr>
            <a:spLocks noGrp="1"/>
          </p:cNvSpPr>
          <p:nvPr>
            <p:ph type="sldNum" sz="quarter" idx="12"/>
          </p:nvPr>
        </p:nvSpPr>
        <p:spPr/>
        <p:txBody>
          <a:bodyPr/>
          <a:lstStyle/>
          <a:p>
            <a:fld id="{BA9B540C-44DA-4F69-89C9-7C84606640D3}" type="slidenum">
              <a:rPr lang="en-US" sz="2400" smtClean="0"/>
              <a:pPr/>
              <a:t>7</a:t>
            </a:fld>
            <a:endParaRPr lang="en-US" sz="2400"/>
          </a:p>
        </p:txBody>
      </p:sp>
    </p:spTree>
    <p:extLst>
      <p:ext uri="{BB962C8B-B14F-4D97-AF65-F5344CB8AC3E}">
        <p14:creationId xmlns:p14="http://schemas.microsoft.com/office/powerpoint/2010/main" xmlns="" val="1456980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Downturn</a:t>
            </a:r>
            <a:endParaRPr lang="en-US" dirty="0"/>
          </a:p>
        </p:txBody>
      </p:sp>
      <p:pic>
        <p:nvPicPr>
          <p:cNvPr id="1026" name="Picture 2" descr="http://www.statssa.gov.za/wp-content/uploads/2019/06/dt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35466" y="108108"/>
            <a:ext cx="8856134" cy="64196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BA9B540C-44DA-4F69-89C9-7C84606640D3}" type="slidenum">
              <a:rPr lang="en-US" sz="2400" smtClean="0"/>
              <a:pPr/>
              <a:t>8</a:t>
            </a:fld>
            <a:endParaRPr lang="en-US" sz="2400" dirty="0"/>
          </a:p>
        </p:txBody>
      </p:sp>
    </p:spTree>
    <p:extLst>
      <p:ext uri="{BB962C8B-B14F-4D97-AF65-F5344CB8AC3E}">
        <p14:creationId xmlns:p14="http://schemas.microsoft.com/office/powerpoint/2010/main" xmlns="" val="2220867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Downturn</a:t>
            </a:r>
            <a:endParaRPr lang="en-US" dirty="0"/>
          </a:p>
        </p:txBody>
      </p:sp>
      <p:pic>
        <p:nvPicPr>
          <p:cNvPr id="3074" name="Picture 2" descr="http://www.statssa.gov.za/wp-content/uploads/2019/06/sma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32509" y="0"/>
            <a:ext cx="8478982" cy="66927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BA9B540C-44DA-4F69-89C9-7C84606640D3}" type="slidenum">
              <a:rPr lang="en-US" sz="2400" smtClean="0"/>
              <a:pPr/>
              <a:t>9</a:t>
            </a:fld>
            <a:endParaRPr lang="en-US" sz="2400" dirty="0"/>
          </a:p>
        </p:txBody>
      </p:sp>
    </p:spTree>
    <p:extLst>
      <p:ext uri="{BB962C8B-B14F-4D97-AF65-F5344CB8AC3E}">
        <p14:creationId xmlns:p14="http://schemas.microsoft.com/office/powerpoint/2010/main" xmlns="" val="1710332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46933</TotalTime>
  <Words>2814</Words>
  <Application>Microsoft Office PowerPoint</Application>
  <PresentationFormat>On-screen Show (4:3)</PresentationFormat>
  <Paragraphs>344</Paragraphs>
  <Slides>48</Slides>
  <Notes>48</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  Portfolio Committee on Communications</vt:lpstr>
      <vt:lpstr>Slide 2</vt:lpstr>
      <vt:lpstr>Economic Outlook</vt:lpstr>
      <vt:lpstr>Economic Outlook</vt:lpstr>
      <vt:lpstr>Unemployment</vt:lpstr>
      <vt:lpstr>Unemployment</vt:lpstr>
      <vt:lpstr>Economic Downturn</vt:lpstr>
      <vt:lpstr>Economic Downturn</vt:lpstr>
      <vt:lpstr>Economic Downturn</vt:lpstr>
      <vt:lpstr>Global Competitive Index</vt:lpstr>
      <vt:lpstr>Economic Downturn</vt:lpstr>
      <vt:lpstr>Slide 12</vt:lpstr>
      <vt:lpstr>Economic Downturn</vt:lpstr>
      <vt:lpstr>Economic Downturn</vt:lpstr>
      <vt:lpstr>Economic Downturn Economic and employment growth rates compared to National Development Plan targets (2000 to 2016) </vt:lpstr>
      <vt:lpstr>PCC 5th Parliament</vt:lpstr>
      <vt:lpstr>Sector During 5th Parliament</vt:lpstr>
      <vt:lpstr>PCC Key Highlights</vt:lpstr>
      <vt:lpstr>PCC Key Highlights</vt:lpstr>
      <vt:lpstr>PCTPS Key Highlights</vt:lpstr>
      <vt:lpstr>PCTPS Key Highlights</vt:lpstr>
      <vt:lpstr>PCC Key Emerging Challenges</vt:lpstr>
      <vt:lpstr>PCC Key Emerging Challenges</vt:lpstr>
      <vt:lpstr>Issues for Follow-up</vt:lpstr>
      <vt:lpstr>Issues for Follow-up</vt:lpstr>
      <vt:lpstr>Issues for Follow-up</vt:lpstr>
      <vt:lpstr>PCC Going Forward</vt:lpstr>
      <vt:lpstr>PCC Going Forward</vt:lpstr>
      <vt:lpstr>Oversee the implementation of the Spectrum policy directives Protect the independence of the Regulator, (efficiency and funding) Strive for a clean audits  </vt:lpstr>
      <vt:lpstr>Education, re-education and skills development,  reskilling Pooling of State resources Promote entrepreneurship to promote innovation  Gender balance in the sector Encourage (incentivize) corporate investment in rural areas</vt:lpstr>
      <vt:lpstr>Slide 31</vt:lpstr>
      <vt:lpstr>Slide 32</vt:lpstr>
      <vt:lpstr>Slide 33</vt:lpstr>
      <vt:lpstr>Corporate investment in rural areas</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slf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Committee on Communications 2016/17 Annual Reports</dc:title>
  <dc:creator>mbombo maleka</dc:creator>
  <cp:lastModifiedBy>Windows User</cp:lastModifiedBy>
  <cp:revision>148</cp:revision>
  <cp:lastPrinted>2019-08-13T08:27:15Z</cp:lastPrinted>
  <dcterms:created xsi:type="dcterms:W3CDTF">2017-09-30T13:12:34Z</dcterms:created>
  <dcterms:modified xsi:type="dcterms:W3CDTF">2019-08-23T09:06:50Z</dcterms:modified>
</cp:coreProperties>
</file>