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885" r:id="rId3"/>
  </p:sldMasterIdLst>
  <p:notesMasterIdLst>
    <p:notesMasterId r:id="rId17"/>
  </p:notesMasterIdLst>
  <p:handoutMasterIdLst>
    <p:handoutMasterId r:id="rId18"/>
  </p:handoutMasterIdLst>
  <p:sldIdLst>
    <p:sldId id="532" r:id="rId4"/>
    <p:sldId id="528" r:id="rId5"/>
    <p:sldId id="529" r:id="rId6"/>
    <p:sldId id="530" r:id="rId7"/>
    <p:sldId id="514" r:id="rId8"/>
    <p:sldId id="526" r:id="rId9"/>
    <p:sldId id="515" r:id="rId10"/>
    <p:sldId id="516" r:id="rId11"/>
    <p:sldId id="499" r:id="rId12"/>
    <p:sldId id="509" r:id="rId13"/>
    <p:sldId id="522" r:id="rId14"/>
    <p:sldId id="531" r:id="rId15"/>
    <p:sldId id="525" r:id="rId16"/>
  </p:sldIdLst>
  <p:sldSz cx="9144000" cy="6858000" type="screen4x3"/>
  <p:notesSz cx="6797675" cy="98726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AAC46"/>
    <a:srgbClr val="556A2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97" autoAdjust="0"/>
    <p:restoredTop sz="94434" autoAdjust="0"/>
  </p:normalViewPr>
  <p:slideViewPr>
    <p:cSldViewPr>
      <p:cViewPr varScale="1">
        <p:scale>
          <a:sx n="71" d="100"/>
          <a:sy n="71" d="100"/>
        </p:scale>
        <p:origin x="-136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526" y="-96"/>
      </p:cViewPr>
      <p:guideLst>
        <p:guide orient="horz" pos="3110"/>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557" cy="493297"/>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850584" y="0"/>
            <a:ext cx="2945557" cy="493297"/>
          </a:xfrm>
          <a:prstGeom prst="rect">
            <a:avLst/>
          </a:prstGeom>
        </p:spPr>
        <p:txBody>
          <a:bodyPr vert="horz" lIns="91440" tIns="45720" rIns="91440" bIns="45720" rtlCol="0"/>
          <a:lstStyle>
            <a:lvl1pPr algn="r">
              <a:defRPr sz="1200">
                <a:latin typeface="Arial" charset="0"/>
                <a:cs typeface="+mn-cs"/>
              </a:defRPr>
            </a:lvl1pPr>
          </a:lstStyle>
          <a:p>
            <a:pPr>
              <a:defRPr/>
            </a:pPr>
            <a:fld id="{1D6D0384-EBDB-44BA-8C35-8978A0376C94}" type="datetimeFigureOut">
              <a:rPr lang="en-US"/>
              <a:pPr>
                <a:defRPr/>
              </a:pPr>
              <a:t>8/23/2019</a:t>
            </a:fld>
            <a:endParaRPr lang="en-US"/>
          </a:p>
        </p:txBody>
      </p:sp>
      <p:sp>
        <p:nvSpPr>
          <p:cNvPr id="4" name="Footer Placeholder 3"/>
          <p:cNvSpPr>
            <a:spLocks noGrp="1"/>
          </p:cNvSpPr>
          <p:nvPr>
            <p:ph type="ftr" sz="quarter" idx="2"/>
          </p:nvPr>
        </p:nvSpPr>
        <p:spPr>
          <a:xfrm>
            <a:off x="2" y="9377683"/>
            <a:ext cx="2945557" cy="493297"/>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850584" y="9377683"/>
            <a:ext cx="2945557" cy="493297"/>
          </a:xfrm>
          <a:prstGeom prst="rect">
            <a:avLst/>
          </a:prstGeom>
        </p:spPr>
        <p:txBody>
          <a:bodyPr vert="horz" lIns="91440" tIns="45720" rIns="91440" bIns="45720" rtlCol="0" anchor="b"/>
          <a:lstStyle>
            <a:lvl1pPr algn="r">
              <a:defRPr sz="1200">
                <a:latin typeface="Arial" charset="0"/>
                <a:cs typeface="+mn-cs"/>
              </a:defRPr>
            </a:lvl1pPr>
          </a:lstStyle>
          <a:p>
            <a:pPr>
              <a:defRPr/>
            </a:pPr>
            <a:fld id="{7CCDB665-7BAA-47AA-9251-1B3E6BA34D67}" type="slidenum">
              <a:rPr lang="en-US"/>
              <a:pPr>
                <a:defRPr/>
              </a:pPr>
              <a:t>‹#›</a:t>
            </a:fld>
            <a:endParaRPr lang="en-US"/>
          </a:p>
        </p:txBody>
      </p:sp>
    </p:spTree>
    <p:extLst>
      <p:ext uri="{BB962C8B-B14F-4D97-AF65-F5344CB8AC3E}">
        <p14:creationId xmlns:p14="http://schemas.microsoft.com/office/powerpoint/2010/main" xmlns="" val="688604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557" cy="493297"/>
          </a:xfrm>
          <a:prstGeom prst="rect">
            <a:avLst/>
          </a:prstGeom>
        </p:spPr>
        <p:txBody>
          <a:bodyPr vert="horz" lIns="91440" tIns="45720" rIns="91440" bIns="45720" rtlCol="0"/>
          <a:lstStyle>
            <a:lvl1pPr algn="l">
              <a:defRPr sz="1200">
                <a:latin typeface="Arial" charset="0"/>
                <a:cs typeface="+mn-cs"/>
              </a:defRPr>
            </a:lvl1pPr>
          </a:lstStyle>
          <a:p>
            <a:pPr>
              <a:defRPr/>
            </a:pPr>
            <a:endParaRPr lang="en-ZA"/>
          </a:p>
        </p:txBody>
      </p:sp>
      <p:sp>
        <p:nvSpPr>
          <p:cNvPr id="3" name="Date Placeholder 2"/>
          <p:cNvSpPr>
            <a:spLocks noGrp="1"/>
          </p:cNvSpPr>
          <p:nvPr>
            <p:ph type="dt" idx="1"/>
          </p:nvPr>
        </p:nvSpPr>
        <p:spPr>
          <a:xfrm>
            <a:off x="3850584" y="0"/>
            <a:ext cx="2945557" cy="493297"/>
          </a:xfrm>
          <a:prstGeom prst="rect">
            <a:avLst/>
          </a:prstGeom>
        </p:spPr>
        <p:txBody>
          <a:bodyPr vert="horz" lIns="91440" tIns="45720" rIns="91440" bIns="45720" rtlCol="0"/>
          <a:lstStyle>
            <a:lvl1pPr algn="r">
              <a:defRPr sz="1200">
                <a:latin typeface="Arial" charset="0"/>
                <a:cs typeface="+mn-cs"/>
              </a:defRPr>
            </a:lvl1pPr>
          </a:lstStyle>
          <a:p>
            <a:pPr>
              <a:defRPr/>
            </a:pPr>
            <a:fld id="{3A0B623B-77C5-40F5-B77A-314CD6F1F750}" type="datetimeFigureOut">
              <a:rPr lang="en-US"/>
              <a:pPr>
                <a:defRPr/>
              </a:pPr>
              <a:t>8/23/2019</a:t>
            </a:fld>
            <a:endParaRPr lang="en-ZA"/>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79153" y="4688843"/>
            <a:ext cx="5439369" cy="444303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2" y="9377683"/>
            <a:ext cx="2945557" cy="493297"/>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ZA"/>
          </a:p>
        </p:txBody>
      </p:sp>
      <p:sp>
        <p:nvSpPr>
          <p:cNvPr id="7" name="Slide Number Placeholder 6"/>
          <p:cNvSpPr>
            <a:spLocks noGrp="1"/>
          </p:cNvSpPr>
          <p:nvPr>
            <p:ph type="sldNum" sz="quarter" idx="5"/>
          </p:nvPr>
        </p:nvSpPr>
        <p:spPr>
          <a:xfrm>
            <a:off x="3850584" y="9377683"/>
            <a:ext cx="2945557" cy="493297"/>
          </a:xfrm>
          <a:prstGeom prst="rect">
            <a:avLst/>
          </a:prstGeom>
        </p:spPr>
        <p:txBody>
          <a:bodyPr vert="horz" lIns="91440" tIns="45720" rIns="91440" bIns="45720" rtlCol="0" anchor="b"/>
          <a:lstStyle>
            <a:lvl1pPr algn="r">
              <a:defRPr sz="1200">
                <a:latin typeface="Arial" charset="0"/>
                <a:cs typeface="+mn-cs"/>
              </a:defRPr>
            </a:lvl1pPr>
          </a:lstStyle>
          <a:p>
            <a:pPr>
              <a:defRPr/>
            </a:pPr>
            <a:fld id="{667E0073-7B59-484B-9FB5-D94494655D15}" type="slidenum">
              <a:rPr lang="en-ZA"/>
              <a:pPr>
                <a:defRPr/>
              </a:pPr>
              <a:t>‹#›</a:t>
            </a:fld>
            <a:endParaRPr lang="en-ZA"/>
          </a:p>
        </p:txBody>
      </p:sp>
    </p:spTree>
    <p:extLst>
      <p:ext uri="{BB962C8B-B14F-4D97-AF65-F5344CB8AC3E}">
        <p14:creationId xmlns:p14="http://schemas.microsoft.com/office/powerpoint/2010/main" xmlns="" val="3499069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CDE4E3-1E92-49F2-ADEE-83AF3CC53B72}" type="slidenum">
              <a:rPr kumimoji="0" lang="en-US" sz="1200" b="0" i="0" u="none" strike="noStrike" kern="1200" cap="none" spc="0" normalizeH="0" baseline="0" noProof="0">
                <a:ln>
                  <a:noFill/>
                </a:ln>
                <a:solidFill>
                  <a:srgbClr val="000000"/>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pitchFamily="34" charset="0"/>
              <a:ea typeface="ＭＳ Ｐゴシック" pitchFamily="34" charset="-128"/>
              <a:cs typeface="+mn-cs"/>
            </a:endParaRPr>
          </a:p>
        </p:txBody>
      </p:sp>
    </p:spTree>
    <p:extLst>
      <p:ext uri="{BB962C8B-B14F-4D97-AF65-F5344CB8AC3E}">
        <p14:creationId xmlns:p14="http://schemas.microsoft.com/office/powerpoint/2010/main" xmlns="" val="2948665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67E0073-7B59-484B-9FB5-D94494655D15}" type="slidenum">
              <a:rPr lang="en-ZA" smtClean="0"/>
              <a:pPr>
                <a:defRPr/>
              </a:pPr>
              <a:t>5</a:t>
            </a:fld>
            <a:endParaRPr lang="en-ZA" dirty="0"/>
          </a:p>
        </p:txBody>
      </p:sp>
    </p:spTree>
    <p:extLst>
      <p:ext uri="{BB962C8B-B14F-4D97-AF65-F5344CB8AC3E}">
        <p14:creationId xmlns:p14="http://schemas.microsoft.com/office/powerpoint/2010/main" xmlns="" val="3210553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67E0073-7B59-484B-9FB5-D94494655D15}" type="slidenum">
              <a:rPr lang="en-ZA" smtClean="0"/>
              <a:pPr>
                <a:defRPr/>
              </a:pPr>
              <a:t>6</a:t>
            </a:fld>
            <a:endParaRPr lang="en-ZA" dirty="0"/>
          </a:p>
        </p:txBody>
      </p:sp>
    </p:spTree>
    <p:extLst>
      <p:ext uri="{BB962C8B-B14F-4D97-AF65-F5344CB8AC3E}">
        <p14:creationId xmlns:p14="http://schemas.microsoft.com/office/powerpoint/2010/main" xmlns="" val="3340082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CA10DF9-017F-43E5-AF1C-C169F68CF73C}" type="datetime1">
              <a:rPr lang="en-US"/>
              <a:pPr>
                <a:defRPr/>
              </a:pPr>
              <a:t>8/23/2019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D289BD-37CA-4786-8727-D8E724EDA37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25167C-6C7F-4C71-8436-C4F90D49C9EA}" type="datetime1">
              <a:rPr lang="en-US"/>
              <a:pPr>
                <a:defRPr/>
              </a:pPr>
              <a:t>8/23/2019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679390-6D25-47B1-9627-4D159633361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B346C0-0166-4AEE-B32F-F67B02096169}" type="datetime1">
              <a:rPr lang="en-US"/>
              <a:pPr>
                <a:defRPr/>
              </a:pPr>
              <a:t>8/23/2019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0635B9-2533-482A-AF33-91E602A0831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DEE84DF-5E23-43E7-AA3B-FE24CE8E9AB9}" type="datetime1">
              <a:rPr lang="en-US"/>
              <a:pPr>
                <a:defRPr/>
              </a:pPr>
              <a:t>8/23/2019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98FB32-FAD1-43A7-B59C-40738029B53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3DF29D-BD56-4219-949B-6C0899A53FF3}" type="datetime1">
              <a:rPr lang="en-US"/>
              <a:pPr>
                <a:defRPr/>
              </a:pPr>
              <a:t>8/23/2019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6F8ED7-CFEA-4935-8518-A2DDB8A3D59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5BDD253-099A-4B40-ABF0-EFB9635052E7}" type="datetime1">
              <a:rPr lang="en-US"/>
              <a:pPr>
                <a:defRPr/>
              </a:pPr>
              <a:t>8/23/2019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3936B1-C9AF-4727-B929-AF48E56CF6B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32B0C78-F20A-401A-885B-C11A3D34548B}" type="datetime1">
              <a:rPr lang="en-US"/>
              <a:pPr>
                <a:defRPr/>
              </a:pPr>
              <a:t>8/23/2019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90A52E0-0763-48D7-AAFF-D648D9C602F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6CA4D60-35E3-46C4-AC9A-CE401B2C51BB}" type="datetime1">
              <a:rPr lang="en-US"/>
              <a:pPr>
                <a:defRPr/>
              </a:pPr>
              <a:t>8/23/2019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E0FF100-DE6D-4C99-B31F-B0B59DC235C8}"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AE63780-AF65-42A9-A508-B7B9E0C1BF0C}" type="datetime1">
              <a:rPr lang="en-US"/>
              <a:pPr>
                <a:defRPr/>
              </a:pPr>
              <a:t>8/23/2019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A9B166B-A89E-40BE-84C8-99B8612B9E22}"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7386C6-5EE0-400C-86B0-BC15FA89C96B}" type="datetime1">
              <a:rPr lang="en-US"/>
              <a:pPr>
                <a:defRPr/>
              </a:pPr>
              <a:t>8/23/2019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1356DD6-98D1-4F34-B62B-EDB6FB60D736}"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70D451-8A18-48EE-A4AB-C9365310B215}" type="datetime1">
              <a:rPr lang="en-US"/>
              <a:pPr>
                <a:defRPr/>
              </a:pPr>
              <a:t>8/23/2019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CB6632E-C4EC-4DF3-8DA7-F2EBB496888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6" descr="SLIDE LAYOUT.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EF1944-228D-4C46-9C43-DD12E6DAAC77}" type="datetime1">
              <a:rPr lang="en-US"/>
              <a:pPr>
                <a:defRPr/>
              </a:pPr>
              <a:t>8/23/2019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5675E6-4467-4D48-A8CB-FF1805D7E59A}"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A25675-A5FD-48CF-9129-1CEECC82B345}" type="datetime1">
              <a:rPr lang="en-US"/>
              <a:pPr>
                <a:defRPr/>
              </a:pPr>
              <a:t>8/23/2019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138022-11DB-456C-8A3E-F312275F8DA4}"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BFE76A-795A-4DC0-8717-28A80A5C89F5}" type="datetime1">
              <a:rPr lang="en-US"/>
              <a:pPr>
                <a:defRPr/>
              </a:pPr>
              <a:t>8/23/2019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F1BE98-E8A9-4970-AA40-9239722A6E2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CEF4411-92A4-400E-8307-48B50E85D8B4}" type="datetime1">
              <a:rPr lang="en-US"/>
              <a:pPr>
                <a:defRPr/>
              </a:pPr>
              <a:t>8/23/2019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522EAD8-FEE7-4C94-8962-E16E1EAE8C1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C0D2D15-DA28-4CD1-884A-55178A5347E5}" type="slidenum">
              <a:rPr lang="en-US"/>
              <a:pPr>
                <a:defRPr/>
              </a:pPr>
              <a:t>‹#›</a:t>
            </a:fld>
            <a:endParaRPr lang="en-US" dirty="0"/>
          </a:p>
        </p:txBody>
      </p:sp>
    </p:spTree>
    <p:extLst>
      <p:ext uri="{BB962C8B-B14F-4D97-AF65-F5344CB8AC3E}">
        <p14:creationId xmlns:p14="http://schemas.microsoft.com/office/powerpoint/2010/main" xmlns="" val="14682101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050C896-E679-41A6-B0EB-E9E94A21234B}" type="slidenum">
              <a:rPr lang="en-US"/>
              <a:pPr>
                <a:defRPr/>
              </a:pPr>
              <a:t>‹#›</a:t>
            </a:fld>
            <a:endParaRPr lang="en-US" dirty="0"/>
          </a:p>
        </p:txBody>
      </p:sp>
    </p:spTree>
    <p:extLst>
      <p:ext uri="{BB962C8B-B14F-4D97-AF65-F5344CB8AC3E}">
        <p14:creationId xmlns:p14="http://schemas.microsoft.com/office/powerpoint/2010/main" xmlns="" val="8810300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38646A8-6895-48F9-A304-1377D7A97703}" type="slidenum">
              <a:rPr lang="en-US"/>
              <a:pPr>
                <a:defRPr/>
              </a:pPr>
              <a:t>‹#›</a:t>
            </a:fld>
            <a:endParaRPr lang="en-US" dirty="0"/>
          </a:p>
        </p:txBody>
      </p:sp>
    </p:spTree>
    <p:extLst>
      <p:ext uri="{BB962C8B-B14F-4D97-AF65-F5344CB8AC3E}">
        <p14:creationId xmlns:p14="http://schemas.microsoft.com/office/powerpoint/2010/main" xmlns="" val="34798572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6A843F6-7212-4BC3-BD2E-93F9255C5278}" type="slidenum">
              <a:rPr lang="en-US"/>
              <a:pPr>
                <a:defRPr/>
              </a:pPr>
              <a:t>‹#›</a:t>
            </a:fld>
            <a:endParaRPr lang="en-US" dirty="0"/>
          </a:p>
        </p:txBody>
      </p:sp>
    </p:spTree>
    <p:extLst>
      <p:ext uri="{BB962C8B-B14F-4D97-AF65-F5344CB8AC3E}">
        <p14:creationId xmlns:p14="http://schemas.microsoft.com/office/powerpoint/2010/main" xmlns="" val="10081680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DC8486D3-2E63-431E-B22F-3541680AA719}" type="slidenum">
              <a:rPr lang="en-US"/>
              <a:pPr>
                <a:defRPr/>
              </a:pPr>
              <a:t>‹#›</a:t>
            </a:fld>
            <a:endParaRPr lang="en-US" dirty="0"/>
          </a:p>
        </p:txBody>
      </p:sp>
    </p:spTree>
    <p:extLst>
      <p:ext uri="{BB962C8B-B14F-4D97-AF65-F5344CB8AC3E}">
        <p14:creationId xmlns:p14="http://schemas.microsoft.com/office/powerpoint/2010/main" xmlns="" val="20701728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CF67A36-5B23-4764-989A-9012C69579EC}" type="slidenum">
              <a:rPr lang="en-US"/>
              <a:pPr>
                <a:defRPr/>
              </a:pPr>
              <a:t>‹#›</a:t>
            </a:fld>
            <a:endParaRPr lang="en-US" dirty="0"/>
          </a:p>
        </p:txBody>
      </p:sp>
    </p:spTree>
    <p:extLst>
      <p:ext uri="{BB962C8B-B14F-4D97-AF65-F5344CB8AC3E}">
        <p14:creationId xmlns:p14="http://schemas.microsoft.com/office/powerpoint/2010/main" xmlns="" val="30409379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D881190-D350-45FF-AA29-EA5D442E5E3C}" type="slidenum">
              <a:rPr lang="en-US"/>
              <a:pPr>
                <a:defRPr/>
              </a:pPr>
              <a:t>‹#›</a:t>
            </a:fld>
            <a:endParaRPr lang="en-US" dirty="0"/>
          </a:p>
        </p:txBody>
      </p:sp>
    </p:spTree>
    <p:extLst>
      <p:ext uri="{BB962C8B-B14F-4D97-AF65-F5344CB8AC3E}">
        <p14:creationId xmlns:p14="http://schemas.microsoft.com/office/powerpoint/2010/main" xmlns="" val="339463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6759D76-0095-44C0-8E25-B84F0F72FF7C}" type="datetime1">
              <a:rPr lang="en-US"/>
              <a:pPr>
                <a:defRPr/>
              </a:pPr>
              <a:t>8/23/2019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7BF324-7DA9-4D87-BB86-4CC3E1BC19F0}"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A72CA47-67E2-4C64-9E8B-CE22AE7A597F}" type="slidenum">
              <a:rPr lang="en-US"/>
              <a:pPr>
                <a:defRPr/>
              </a:pPr>
              <a:t>‹#›</a:t>
            </a:fld>
            <a:endParaRPr lang="en-US" dirty="0"/>
          </a:p>
        </p:txBody>
      </p:sp>
    </p:spTree>
    <p:extLst>
      <p:ext uri="{BB962C8B-B14F-4D97-AF65-F5344CB8AC3E}">
        <p14:creationId xmlns:p14="http://schemas.microsoft.com/office/powerpoint/2010/main" xmlns="" val="14453320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5B7D518-8202-46C1-8758-3CC59B278EA4}" type="slidenum">
              <a:rPr lang="en-US"/>
              <a:pPr>
                <a:defRPr/>
              </a:pPr>
              <a:t>‹#›</a:t>
            </a:fld>
            <a:endParaRPr lang="en-US" dirty="0"/>
          </a:p>
        </p:txBody>
      </p:sp>
    </p:spTree>
    <p:extLst>
      <p:ext uri="{BB962C8B-B14F-4D97-AF65-F5344CB8AC3E}">
        <p14:creationId xmlns:p14="http://schemas.microsoft.com/office/powerpoint/2010/main" xmlns="" val="1392179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6F5F5D6-9CB8-41EC-864A-C8A8AA33FCB6}" type="slidenum">
              <a:rPr lang="en-US"/>
              <a:pPr>
                <a:defRPr/>
              </a:pPr>
              <a:t>‹#›</a:t>
            </a:fld>
            <a:endParaRPr lang="en-US" dirty="0"/>
          </a:p>
        </p:txBody>
      </p:sp>
    </p:spTree>
    <p:extLst>
      <p:ext uri="{BB962C8B-B14F-4D97-AF65-F5344CB8AC3E}">
        <p14:creationId xmlns:p14="http://schemas.microsoft.com/office/powerpoint/2010/main" xmlns="" val="14329908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3F34392-6F64-427E-94C7-2350A03B33D6}" type="slidenum">
              <a:rPr lang="en-US"/>
              <a:pPr>
                <a:defRPr/>
              </a:pPr>
              <a:t>‹#›</a:t>
            </a:fld>
            <a:endParaRPr lang="en-US" dirty="0"/>
          </a:p>
        </p:txBody>
      </p:sp>
    </p:spTree>
    <p:extLst>
      <p:ext uri="{BB962C8B-B14F-4D97-AF65-F5344CB8AC3E}">
        <p14:creationId xmlns:p14="http://schemas.microsoft.com/office/powerpoint/2010/main" xmlns="" val="1641600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GB" smtClean="0"/>
              <a:t>Portfolio Committee meeting - 21 August 2019</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48E9B5E-6974-40CF-AD87-989A69B291BA}" type="slidenum">
              <a:rPr lang="en-US"/>
              <a:pPr>
                <a:defRPr/>
              </a:pPr>
              <a:t>‹#›</a:t>
            </a:fld>
            <a:endParaRPr lang="en-US" dirty="0"/>
          </a:p>
        </p:txBody>
      </p:sp>
    </p:spTree>
    <p:extLst>
      <p:ext uri="{BB962C8B-B14F-4D97-AF65-F5344CB8AC3E}">
        <p14:creationId xmlns:p14="http://schemas.microsoft.com/office/powerpoint/2010/main" xmlns="" val="41575888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a:p>
        </p:txBody>
      </p:sp>
    </p:spTree>
    <p:extLst>
      <p:ext uri="{BB962C8B-B14F-4D97-AF65-F5344CB8AC3E}">
        <p14:creationId xmlns:p14="http://schemas.microsoft.com/office/powerpoint/2010/main" xmlns="" val="164477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A9FB844-800F-4B40-8190-5F12A11DF75F}" type="datetime1">
              <a:rPr lang="en-US"/>
              <a:pPr>
                <a:defRPr/>
              </a:pPr>
              <a:t>8/23/2019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13DF2F-B47B-4904-875E-E23586DCF1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79EBC5F-F7E1-4698-AE1C-3DC554CA943B}" type="datetime1">
              <a:rPr lang="en-US"/>
              <a:pPr>
                <a:defRPr/>
              </a:pPr>
              <a:t>8/23/2019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CEF6B4E-5729-4B6D-AD5A-B57B15217B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7400B8B-486F-49B0-A2E5-5A3756E1401A}" type="datetime1">
              <a:rPr lang="en-US"/>
              <a:pPr>
                <a:defRPr/>
              </a:pPr>
              <a:t>8/23/2019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4AA51A9-46EA-4398-BD3A-2843BD3C58E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DC19EC-ACCD-4CB5-B254-194AD8915578}" type="datetime1">
              <a:rPr lang="en-US"/>
              <a:pPr>
                <a:defRPr/>
              </a:pPr>
              <a:t>8/23/2019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FF2FFD9-663A-4F4C-BC3B-5455A9B40DC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97099C-DCB2-4756-87C6-9AD8663E9406}" type="datetime1">
              <a:rPr lang="en-US"/>
              <a:pPr>
                <a:defRPr/>
              </a:pPr>
              <a:t>8/23/2019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50995A-E3ED-4953-AFA8-434AEF2FAE4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08B88C0-AC9B-485A-81AB-09EFE5602C44}" type="datetime1">
              <a:rPr lang="en-US"/>
              <a:pPr>
                <a:defRPr/>
              </a:pPr>
              <a:t>8/23/2019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759575" y="6524625"/>
            <a:ext cx="2133600" cy="365125"/>
          </a:xfrm>
        </p:spPr>
        <p:txBody>
          <a:bodyPr/>
          <a:lstStyle>
            <a:lvl1pPr>
              <a:defRPr>
                <a:solidFill>
                  <a:schemeClr val="tx1"/>
                </a:solidFill>
              </a:defRPr>
            </a:lvl1pPr>
          </a:lstStyle>
          <a:p>
            <a:pPr>
              <a:defRPr/>
            </a:pPr>
            <a:fld id="{B7A00FCF-D5F1-40E5-BA7B-2DAACB1D27D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0082575-B73A-4441-BE0B-7E430552EA9B}" type="datetime1">
              <a:rPr lang="en-US"/>
              <a:pPr>
                <a:defRPr/>
              </a:pPr>
              <a:t>8/23/2019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1A4FD9C-5E8E-445F-8E40-295326C90295}" type="slidenum">
              <a:rPr lang="en-US"/>
              <a:pPr>
                <a:defRPr/>
              </a:pPr>
              <a:t>‹#›</a:t>
            </a:fld>
            <a:endParaRPr lang="en-US"/>
          </a:p>
        </p:txBody>
      </p:sp>
      <p:pic>
        <p:nvPicPr>
          <p:cNvPr id="2055" name="Picture 2"/>
          <p:cNvPicPr>
            <a:picLocks noChangeAspect="1" noChangeArrowheads="1"/>
          </p:cNvPicPr>
          <p:nvPr userDrawn="1"/>
        </p:nvPicPr>
        <p:blipFill>
          <a:blip r:embed="rId13" cstate="print"/>
          <a:srcRect/>
          <a:stretch>
            <a:fillRect/>
          </a:stretch>
        </p:blipFill>
        <p:spPr bwMode="auto">
          <a:xfrm>
            <a:off x="0" y="-7938"/>
            <a:ext cx="9144000" cy="68738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63" r:id="rId1"/>
    <p:sldLayoutId id="2147483883" r:id="rId2"/>
    <p:sldLayoutId id="2147483864" r:id="rId3"/>
    <p:sldLayoutId id="2147483865" r:id="rId4"/>
    <p:sldLayoutId id="2147483866" r:id="rId5"/>
    <p:sldLayoutId id="2147483867" r:id="rId6"/>
    <p:sldLayoutId id="2147483868" r:id="rId7"/>
    <p:sldLayoutId id="2147483869" r:id="rId8"/>
    <p:sldLayoutId id="2147483884" r:id="rId9"/>
    <p:sldLayoutId id="2147483870" r:id="rId10"/>
    <p:sldLayoutId id="2147483871"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9A14228-D359-45A8-9F9B-0A1E7473C792}" type="datetime1">
              <a:rPr lang="en-US"/>
              <a:pPr>
                <a:defRPr/>
              </a:pPr>
              <a:t>8/23/2019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3490177-11F5-4719-B1B8-650DBD9556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defRPr>
            </a:lvl1pPr>
          </a:lstStyle>
          <a:p>
            <a:pPr>
              <a:defRPr/>
            </a:pPr>
            <a:r>
              <a:rPr lang="en-GB" smtClean="0"/>
              <a:t>Portfolio Committee meeting - 21 August 2019</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pitchFamily="34" charset="0"/>
              </a:defRPr>
            </a:lvl1pPr>
          </a:lstStyle>
          <a:p>
            <a:pPr>
              <a:defRPr/>
            </a:pPr>
            <a:fld id="{5223E309-A705-4134-A5E0-2B3F7E2E2852}" type="slidenum">
              <a:rPr lang="en-US"/>
              <a:pPr>
                <a:defRPr/>
              </a:pPr>
              <a:t>‹#›</a:t>
            </a:fld>
            <a:endParaRPr lang="en-US" dirty="0"/>
          </a:p>
        </p:txBody>
      </p:sp>
    </p:spTree>
    <p:extLst>
      <p:ext uri="{BB962C8B-B14F-4D97-AF65-F5344CB8AC3E}">
        <p14:creationId xmlns:p14="http://schemas.microsoft.com/office/powerpoint/2010/main" xmlns="" val="2122406743"/>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697179" y="4953000"/>
            <a:ext cx="1446821" cy="17462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Arial"/>
                <a:ea typeface="ＭＳ Ｐゴシック" pitchFamily="34" charset="-128"/>
                <a:cs typeface="Calibri" pitchFamily="34" charset="0"/>
              </a:rPr>
              <a:t>DEPARTMENT OF HIGHER EDUCATION AND TRAINING</a:t>
            </a:r>
          </a:p>
          <a:p>
            <a:pPr marL="342900" marR="0" lvl="0" indent="-342900" algn="ctr" defTabSz="914400" rtl="0" eaLnBrk="1" fontAlgn="base" latinLnBrk="0" hangingPunct="1">
              <a:lnSpc>
                <a:spcPct val="90000"/>
              </a:lnSpc>
              <a:spcBef>
                <a:spcPct val="20000"/>
              </a:spcBef>
              <a:spcAft>
                <a:spcPct val="0"/>
              </a:spcAft>
              <a:buClrTx/>
              <a:buSzTx/>
              <a:buFontTx/>
              <a:buNone/>
              <a:tabLst/>
              <a:defRPr/>
            </a:pPr>
            <a:endParaRPr kumimoji="0" lang="en-US" sz="3200" b="1" i="0" u="none" strike="noStrike" kern="0" cap="none" spc="0" normalizeH="0" baseline="0" noProof="0" dirty="0" smtClean="0">
              <a:ln>
                <a:noFill/>
              </a:ln>
              <a:solidFill>
                <a:srgbClr val="FF0000"/>
              </a:solidFill>
              <a:effectLst/>
              <a:uLnTx/>
              <a:uFillTx/>
              <a:latin typeface="Arial"/>
              <a:ea typeface="ＭＳ Ｐゴシック" pitchFamily="34" charset="-128"/>
              <a:cs typeface="Calibri" pitchFamily="34" charset="0"/>
            </a:endParaRPr>
          </a:p>
          <a:p>
            <a:pPr marL="342900" marR="0" lvl="0" indent="-342900" algn="ctr" defTabSz="914400" rtl="0" eaLnBrk="1" fontAlgn="base" latinLnBrk="0" hangingPunct="1">
              <a:lnSpc>
                <a:spcPct val="90000"/>
              </a:lnSpc>
              <a:spcBef>
                <a:spcPct val="20000"/>
              </a:spcBef>
              <a:spcAft>
                <a:spcPct val="0"/>
              </a:spcAft>
              <a:buClrTx/>
              <a:buSzTx/>
              <a:buFontTx/>
              <a:buNone/>
              <a:tabLst/>
              <a:defRPr/>
            </a:pPr>
            <a:endParaRPr kumimoji="0" lang="en-US" sz="3200" b="1" i="0" u="none" strike="noStrike" kern="0" cap="none" spc="0" normalizeH="0" baseline="0" noProof="0" dirty="0">
              <a:ln>
                <a:noFill/>
              </a:ln>
              <a:solidFill>
                <a:srgbClr val="000000"/>
              </a:solidFill>
              <a:effectLst/>
              <a:uLnTx/>
              <a:uFillTx/>
              <a:latin typeface="Arial"/>
              <a:ea typeface="ＭＳ Ｐゴシック" pitchFamily="34" charset="-128"/>
              <a:cs typeface="Calibri" pitchFamily="34" charset="0"/>
            </a:endParaRPr>
          </a:p>
        </p:txBody>
      </p:sp>
      <p:sp>
        <p:nvSpPr>
          <p:cNvPr id="6" name="Rectangle 3"/>
          <p:cNvSpPr txBox="1">
            <a:spLocks/>
          </p:cNvSpPr>
          <p:nvPr/>
        </p:nvSpPr>
        <p:spPr bwMode="auto">
          <a:xfrm>
            <a:off x="762000" y="1828800"/>
            <a:ext cx="7696200" cy="4337050"/>
          </a:xfrm>
          <a:prstGeom prst="rect">
            <a:avLst/>
          </a:prstGeom>
          <a:noFill/>
          <a:ln w="9525">
            <a:noFill/>
            <a:miter lim="800000"/>
            <a:headEnd/>
            <a:tailEnd/>
          </a:ln>
        </p:spPr>
        <p:txBody>
          <a:bodyPr/>
          <a:lstStyle/>
          <a:p>
            <a:pPr marL="342900" marR="0" lvl="0" indent="-34290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C00000"/>
              </a:solidFill>
              <a:effectLst/>
              <a:uLnTx/>
              <a:uFillTx/>
              <a:latin typeface="Arial Black" panose="020B0A04020102020204" pitchFamily="34" charset="0"/>
              <a:ea typeface="ＭＳ Ｐゴシック" pitchFamily="34" charset="-128"/>
              <a:cs typeface="+mn-cs"/>
            </a:endParaRPr>
          </a:p>
          <a:p>
            <a:pPr marL="342900" marR="0" lvl="0" indent="-342900" algn="ctr" defTabSz="914400" rtl="0" eaLnBrk="1" fontAlgn="base" latinLnBrk="0" hangingPunct="1">
              <a:lnSpc>
                <a:spcPct val="100000"/>
              </a:lnSpc>
              <a:spcBef>
                <a:spcPct val="0"/>
              </a:spcBef>
              <a:spcAft>
                <a:spcPct val="0"/>
              </a:spcAft>
              <a:buClrTx/>
              <a:buSzTx/>
              <a:buFontTx/>
              <a:buNone/>
              <a:tabLst/>
              <a:defRPr/>
            </a:pPr>
            <a:endParaRPr kumimoji="0" lang="en-US" sz="2800" b="1" i="0" u="none" strike="noStrike" kern="1200" cap="none" spc="0" normalizeH="0" baseline="0" noProof="0" dirty="0" smtClean="0">
              <a:ln>
                <a:noFill/>
              </a:ln>
              <a:solidFill>
                <a:srgbClr val="FF0000"/>
              </a:solidFill>
              <a:effectLst/>
              <a:uLnTx/>
              <a:uFillTx/>
              <a:latin typeface="Arial"/>
              <a:ea typeface="ＭＳ Ｐゴシック" pitchFamily="34" charset="-128"/>
              <a:cs typeface="+mn-cs"/>
            </a:endParaRPr>
          </a:p>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1200" cap="none" spc="0" normalizeH="0" baseline="0" noProof="0" dirty="0" smtClean="0">
                <a:ln>
                  <a:noFill/>
                </a:ln>
                <a:solidFill>
                  <a:srgbClr val="FF0000"/>
                </a:solidFill>
                <a:effectLst/>
                <a:uLnTx/>
                <a:uFillTx/>
                <a:latin typeface="Arial"/>
                <a:ea typeface="ＭＳ Ｐゴシック" pitchFamily="34" charset="-128"/>
                <a:cs typeface="+mn-cs"/>
              </a:rPr>
              <a:t>Office</a:t>
            </a:r>
            <a:r>
              <a:rPr kumimoji="0" lang="en-US" sz="3200" b="1" i="0" u="none" strike="noStrike" kern="1200" cap="none" spc="0" normalizeH="0" noProof="0" dirty="0" smtClean="0">
                <a:ln>
                  <a:noFill/>
                </a:ln>
                <a:solidFill>
                  <a:srgbClr val="FF0000"/>
                </a:solidFill>
                <a:effectLst/>
                <a:uLnTx/>
                <a:uFillTx/>
                <a:latin typeface="Arial"/>
                <a:ea typeface="ＭＳ Ｐゴシック" pitchFamily="34" charset="-128"/>
                <a:cs typeface="+mn-cs"/>
              </a:rPr>
              <a:t> of the Chief Financial Officer</a:t>
            </a:r>
            <a:endParaRPr kumimoji="0" lang="en-US" sz="3200" b="1" i="0" u="none" strike="noStrike" kern="1200" cap="none" spc="0" normalizeH="0" baseline="0" noProof="0" dirty="0" smtClean="0">
              <a:ln>
                <a:noFill/>
              </a:ln>
              <a:solidFill>
                <a:srgbClr val="FF0000"/>
              </a:solidFill>
              <a:effectLst/>
              <a:uLnTx/>
              <a:uFillTx/>
              <a:latin typeface="Arial"/>
              <a:ea typeface="ＭＳ Ｐゴシック" pitchFamily="34" charset="-128"/>
              <a:cs typeface="+mn-cs"/>
            </a:endParaRPr>
          </a:p>
          <a:p>
            <a:pPr marL="342900" marR="0" lvl="0" indent="-342900" algn="ctr" defTabSz="914400" rtl="0" eaLnBrk="1" fontAlgn="base" latinLnBrk="0" hangingPunct="1">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srgbClr val="C00000"/>
              </a:solidFill>
              <a:effectLst/>
              <a:uLnTx/>
              <a:uFillTx/>
              <a:latin typeface="Arial"/>
              <a:ea typeface="ＭＳ Ｐゴシック" pitchFamily="34" charset="-128"/>
              <a:cs typeface="+mn-cs"/>
            </a:endParaRPr>
          </a:p>
          <a:p>
            <a:pPr marL="342900" marR="0" lvl="0" indent="-342900" algn="ctr" defTabSz="914400" rtl="0" eaLnBrk="1" fontAlgn="base" latinLnBrk="0" hangingPunct="1">
              <a:lnSpc>
                <a:spcPct val="100000"/>
              </a:lnSpc>
              <a:spcBef>
                <a:spcPct val="0"/>
              </a:spcBef>
              <a:spcAft>
                <a:spcPct val="0"/>
              </a:spcAft>
              <a:buClrTx/>
              <a:buSzTx/>
              <a:buFontTx/>
              <a:buNone/>
              <a:tabLst/>
              <a:defRPr/>
            </a:pPr>
            <a:endParaRPr kumimoji="0" lang="en-ZA" sz="2400" b="1" i="0" u="none" strike="noStrike" kern="1200" cap="none" spc="0" normalizeH="0" baseline="0" noProof="0" dirty="0">
              <a:ln>
                <a:noFill/>
              </a:ln>
              <a:solidFill>
                <a:srgbClr val="000000"/>
              </a:solidFill>
              <a:effectLst/>
              <a:uLnTx/>
              <a:uFillTx/>
              <a:latin typeface="Arial"/>
              <a:ea typeface="ＭＳ Ｐゴシック" pitchFamily="34" charset="-128"/>
              <a:cs typeface="+mn-cs"/>
            </a:endParaRPr>
          </a:p>
          <a:p>
            <a:pPr marL="342900" marR="0" lvl="0" indent="-342900" algn="ctr" defTabSz="914400" rtl="0" eaLnBrk="1" fontAlgn="base" latinLnBrk="0" hangingPunct="1">
              <a:lnSpc>
                <a:spcPct val="100000"/>
              </a:lnSpc>
              <a:spcBef>
                <a:spcPct val="0"/>
              </a:spcBef>
              <a:spcAft>
                <a:spcPct val="0"/>
              </a:spcAft>
              <a:buClrTx/>
              <a:buSzTx/>
              <a:buFontTx/>
              <a:buNone/>
              <a:tabLst/>
              <a:defRPr/>
            </a:pPr>
            <a:endParaRPr kumimoji="0" lang="en-ZA" sz="2400" b="1" i="0" u="none" strike="noStrike" kern="1200" cap="none" spc="0" normalizeH="0" baseline="0" noProof="0" dirty="0" smtClean="0">
              <a:ln>
                <a:noFill/>
              </a:ln>
              <a:solidFill>
                <a:srgbClr val="000000"/>
              </a:solidFill>
              <a:effectLst/>
              <a:uLnTx/>
              <a:uFillTx/>
              <a:latin typeface="Arial"/>
              <a:ea typeface="ＭＳ Ｐゴシック" pitchFamily="34" charset="-128"/>
              <a:cs typeface="+mn-cs"/>
            </a:endParaRPr>
          </a:p>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ZA" sz="2400" b="1" i="0" u="none" strike="noStrike" kern="1200" cap="none" spc="0" normalizeH="0" baseline="0" noProof="0" dirty="0" smtClean="0">
                <a:ln>
                  <a:noFill/>
                </a:ln>
                <a:solidFill>
                  <a:srgbClr val="000000"/>
                </a:solidFill>
                <a:effectLst/>
                <a:uLnTx/>
                <a:uFillTx/>
                <a:latin typeface="Arial"/>
                <a:ea typeface="ＭＳ Ｐゴシック" pitchFamily="34" charset="-128"/>
                <a:cs typeface="+mn-cs"/>
              </a:rPr>
              <a:t>Portfolio Committee</a:t>
            </a:r>
          </a:p>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smtClean="0">
                <a:ln>
                  <a:noFill/>
                </a:ln>
                <a:solidFill>
                  <a:srgbClr val="000000"/>
                </a:solidFill>
                <a:effectLst/>
                <a:uLnTx/>
                <a:uFillTx/>
                <a:latin typeface="Arial"/>
                <a:ea typeface="ＭＳ Ｐゴシック" pitchFamily="34" charset="-128"/>
                <a:cs typeface="+mn-cs"/>
              </a:rPr>
              <a:t>21 August 2019 </a:t>
            </a:r>
          </a:p>
          <a:p>
            <a:pPr marL="342900" marR="0" lvl="0" indent="-342900" algn="ctr"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srgbClr val="C00000"/>
              </a:solidFill>
              <a:effectLst/>
              <a:uLnTx/>
              <a:uFillTx/>
              <a:latin typeface="Arial"/>
              <a:ea typeface="ＭＳ Ｐゴシック" pitchFamily="34" charset="-128"/>
              <a:cs typeface="+mn-cs"/>
            </a:endParaRPr>
          </a:p>
        </p:txBody>
      </p:sp>
    </p:spTree>
    <p:extLst>
      <p:ext uri="{BB962C8B-B14F-4D97-AF65-F5344CB8AC3E}">
        <p14:creationId xmlns:p14="http://schemas.microsoft.com/office/powerpoint/2010/main" xmlns="" val="2814160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3" name="Content Placeholder 2"/>
          <p:cNvSpPr>
            <a:spLocks noGrp="1"/>
          </p:cNvSpPr>
          <p:nvPr>
            <p:ph idx="1"/>
          </p:nvPr>
        </p:nvSpPr>
        <p:spPr>
          <a:xfrm>
            <a:off x="571500" y="1023938"/>
            <a:ext cx="7929563" cy="5213350"/>
          </a:xfrm>
        </p:spPr>
        <p:txBody>
          <a:bodyPr/>
          <a:lstStyle/>
          <a:p>
            <a:pPr marL="0" indent="0">
              <a:buNone/>
              <a:defRPr/>
            </a:pPr>
            <a:r>
              <a:rPr lang="en-US" sz="2000" dirty="0" smtClean="0">
                <a:cs typeface="Arial" pitchFamily="34" charset="0"/>
              </a:rPr>
              <a:t>Within the Department the funding distribution is as follows:</a:t>
            </a:r>
          </a:p>
          <a:p>
            <a:pPr marL="0" indent="0">
              <a:buNone/>
              <a:defRPr/>
            </a:pPr>
            <a:endParaRPr lang="en-US" sz="2000" dirty="0" smtClean="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2997783"/>
              </p:ext>
            </p:extLst>
          </p:nvPr>
        </p:nvGraphicFramePr>
        <p:xfrm>
          <a:off x="500065" y="1447795"/>
          <a:ext cx="8186735" cy="4964978"/>
        </p:xfrm>
        <a:graphic>
          <a:graphicData uri="http://schemas.openxmlformats.org/drawingml/2006/table">
            <a:tbl>
              <a:tblPr firstRow="1" bandRow="1">
                <a:tableStyleId>{F5AB1C69-6EDB-4FF4-983F-18BD219EF322}</a:tableStyleId>
              </a:tblPr>
              <a:tblGrid>
                <a:gridCol w="2341327">
                  <a:extLst>
                    <a:ext uri="{9D8B030D-6E8A-4147-A177-3AD203B41FA5}">
                      <a16:colId xmlns:a16="http://schemas.microsoft.com/office/drawing/2014/main" xmlns="" val="20000"/>
                    </a:ext>
                  </a:extLst>
                </a:gridCol>
                <a:gridCol w="3788008">
                  <a:extLst>
                    <a:ext uri="{9D8B030D-6E8A-4147-A177-3AD203B41FA5}">
                      <a16:colId xmlns:a16="http://schemas.microsoft.com/office/drawing/2014/main" xmlns="" val="20004"/>
                    </a:ext>
                  </a:extLst>
                </a:gridCol>
                <a:gridCol w="947513">
                  <a:extLst>
                    <a:ext uri="{9D8B030D-6E8A-4147-A177-3AD203B41FA5}">
                      <a16:colId xmlns:a16="http://schemas.microsoft.com/office/drawing/2014/main" xmlns="" val="20005"/>
                    </a:ext>
                  </a:extLst>
                </a:gridCol>
                <a:gridCol w="1109887">
                  <a:extLst>
                    <a:ext uri="{9D8B030D-6E8A-4147-A177-3AD203B41FA5}">
                      <a16:colId xmlns:a16="http://schemas.microsoft.com/office/drawing/2014/main" xmlns="" val="20003"/>
                    </a:ext>
                  </a:extLst>
                </a:gridCol>
              </a:tblGrid>
              <a:tr h="353786">
                <a:tc gridSpan="3">
                  <a:txBody>
                    <a:bodyPr/>
                    <a:lstStyle/>
                    <a:p>
                      <a:endParaRPr lang="en-ZA" dirty="0"/>
                    </a:p>
                  </a:txBody>
                  <a:tcPr/>
                </a:tc>
                <a:tc hMerge="1">
                  <a:txBody>
                    <a:bodyPr/>
                    <a:lstStyle/>
                    <a:p>
                      <a:endParaRPr lang="en-US"/>
                    </a:p>
                  </a:txBody>
                  <a:tcPr/>
                </a:tc>
                <a:tc hMerge="1">
                  <a:txBody>
                    <a:bodyPr/>
                    <a:lstStyle/>
                    <a:p>
                      <a:endParaRPr lang="en-US"/>
                    </a:p>
                  </a:txBody>
                  <a:tcPr/>
                </a:tc>
                <a:tc>
                  <a:txBody>
                    <a:bodyPr/>
                    <a:lstStyle/>
                    <a:p>
                      <a:pPr algn="r"/>
                      <a:r>
                        <a:rPr lang="en-ZA" dirty="0" err="1" smtClean="0"/>
                        <a:t>R’million</a:t>
                      </a:r>
                      <a:endParaRPr lang="en-ZA" dirty="0"/>
                    </a:p>
                  </a:txBody>
                  <a:tcPr anchor="ctr"/>
                </a:tc>
                <a:extLst>
                  <a:ext uri="{0D108BD9-81ED-4DB2-BD59-A6C34878D82A}">
                    <a16:rowId xmlns:a16="http://schemas.microsoft.com/office/drawing/2014/main" xmlns="" val="10000"/>
                  </a:ext>
                </a:extLst>
              </a:tr>
              <a:tr h="353786">
                <a:tc gridSpan="3">
                  <a:txBody>
                    <a:bodyPr/>
                    <a:lstStyle/>
                    <a:p>
                      <a:r>
                        <a:rPr lang="en-ZA" sz="1600" dirty="0" smtClean="0"/>
                        <a:t>Total Voted Funds</a:t>
                      </a:r>
                      <a:endParaRPr lang="en-ZA" sz="1600" b="1" dirty="0"/>
                    </a:p>
                  </a:txBody>
                  <a:tcPr/>
                </a:tc>
                <a:tc hMerge="1">
                  <a:txBody>
                    <a:bodyPr/>
                    <a:lstStyle/>
                    <a:p>
                      <a:endParaRPr lang="en-US"/>
                    </a:p>
                  </a:txBody>
                  <a:tcPr/>
                </a:tc>
                <a:tc hMerge="1">
                  <a:txBody>
                    <a:bodyPr/>
                    <a:lstStyle/>
                    <a:p>
                      <a:endParaRPr lang="en-US"/>
                    </a:p>
                  </a:txBody>
                  <a:tcPr/>
                </a:tc>
                <a:tc>
                  <a:txBody>
                    <a:bodyPr/>
                    <a:lstStyle/>
                    <a:p>
                      <a:pPr algn="r"/>
                      <a:r>
                        <a:rPr lang="en-ZA" sz="1600" dirty="0" smtClean="0"/>
                        <a:t>108 257</a:t>
                      </a:r>
                      <a:endParaRPr lang="en-ZA" sz="1600" b="1" dirty="0"/>
                    </a:p>
                  </a:txBody>
                  <a:tcPr anchor="ctr"/>
                </a:tc>
                <a:extLst>
                  <a:ext uri="{0D108BD9-81ED-4DB2-BD59-A6C34878D82A}">
                    <a16:rowId xmlns:a16="http://schemas.microsoft.com/office/drawing/2014/main" xmlns="" val="10001"/>
                  </a:ext>
                </a:extLst>
              </a:tr>
              <a:tr h="353786">
                <a:tc gridSpan="3">
                  <a:txBody>
                    <a:bodyPr/>
                    <a:lstStyle/>
                    <a:p>
                      <a:r>
                        <a:rPr lang="en-ZA" sz="1600" b="1" dirty="0" smtClean="0"/>
                        <a:t>Less: </a:t>
                      </a:r>
                      <a:r>
                        <a:rPr lang="en-ZA" sz="1600" dirty="0" smtClean="0"/>
                        <a:t>Direct Charges</a:t>
                      </a:r>
                      <a:r>
                        <a:rPr lang="en-ZA" sz="1600" baseline="0" dirty="0" smtClean="0"/>
                        <a:t> (Skills levy to </a:t>
                      </a:r>
                      <a:r>
                        <a:rPr lang="en-ZA" sz="1600" baseline="0" dirty="0" err="1" smtClean="0"/>
                        <a:t>SETAs</a:t>
                      </a:r>
                      <a:r>
                        <a:rPr lang="en-ZA" sz="1600" baseline="0" dirty="0" smtClean="0"/>
                        <a:t> and NSF)</a:t>
                      </a:r>
                      <a:endParaRPr lang="en-ZA" sz="1600" dirty="0"/>
                    </a:p>
                  </a:txBody>
                  <a:tcPr/>
                </a:tc>
                <a:tc hMerge="1">
                  <a:txBody>
                    <a:bodyPr/>
                    <a:lstStyle/>
                    <a:p>
                      <a:endParaRPr lang="en-US"/>
                    </a:p>
                  </a:txBody>
                  <a:tcPr/>
                </a:tc>
                <a:tc hMerge="1">
                  <a:txBody>
                    <a:bodyPr/>
                    <a:lstStyle/>
                    <a:p>
                      <a:endParaRPr lang="en-US"/>
                    </a:p>
                  </a:txBody>
                  <a:tcPr/>
                </a:tc>
                <a:tc>
                  <a:txBody>
                    <a:bodyPr/>
                    <a:lstStyle/>
                    <a:p>
                      <a:pPr algn="r"/>
                      <a:r>
                        <a:rPr lang="en-ZA" sz="1600" u="none" dirty="0" smtClean="0"/>
                        <a:t>18 759</a:t>
                      </a:r>
                      <a:endParaRPr lang="en-ZA" sz="1600" u="none" dirty="0"/>
                    </a:p>
                  </a:txBody>
                  <a:tcPr anchor="ctr"/>
                </a:tc>
                <a:extLst>
                  <a:ext uri="{0D108BD9-81ED-4DB2-BD59-A6C34878D82A}">
                    <a16:rowId xmlns:a16="http://schemas.microsoft.com/office/drawing/2014/main" xmlns="" val="10002"/>
                  </a:ext>
                </a:extLst>
              </a:tr>
              <a:tr h="353786">
                <a:tc gridSpan="3">
                  <a:txBody>
                    <a:bodyPr/>
                    <a:lstStyle/>
                    <a:p>
                      <a:r>
                        <a:rPr lang="en-ZA" sz="1600" u="sng" dirty="0" smtClean="0"/>
                        <a:t>Balance</a:t>
                      </a:r>
                      <a:r>
                        <a:rPr lang="en-ZA" sz="1600" dirty="0" smtClean="0"/>
                        <a:t> of Voted funds</a:t>
                      </a:r>
                      <a:endParaRPr lang="en-ZA" sz="1600" b="1" dirty="0"/>
                    </a:p>
                  </a:txBody>
                  <a:tcPr/>
                </a:tc>
                <a:tc hMerge="1">
                  <a:txBody>
                    <a:bodyPr/>
                    <a:lstStyle/>
                    <a:p>
                      <a:endParaRPr lang="en-ZA" sz="1600" b="1" dirty="0"/>
                    </a:p>
                  </a:txBody>
                  <a:tcPr/>
                </a:tc>
                <a:tc hMerge="1">
                  <a:txBody>
                    <a:bodyPr/>
                    <a:lstStyle/>
                    <a:p>
                      <a:endParaRPr lang="en-US"/>
                    </a:p>
                  </a:txBody>
                  <a:tcPr/>
                </a:tc>
                <a:tc>
                  <a:txBody>
                    <a:bodyPr/>
                    <a:lstStyle/>
                    <a:p>
                      <a:pPr algn="r"/>
                      <a:r>
                        <a:rPr lang="en-ZA" sz="1600" dirty="0" smtClean="0"/>
                        <a:t>89 498</a:t>
                      </a:r>
                      <a:endParaRPr lang="en-ZA" sz="1600" b="1" dirty="0"/>
                    </a:p>
                  </a:txBody>
                  <a:tcPr anchor="ctr"/>
                </a:tc>
                <a:extLst>
                  <a:ext uri="{0D108BD9-81ED-4DB2-BD59-A6C34878D82A}">
                    <a16:rowId xmlns:a16="http://schemas.microsoft.com/office/drawing/2014/main" xmlns="" val="10003"/>
                  </a:ext>
                </a:extLst>
              </a:tr>
              <a:tr h="353786">
                <a:tc gridSpan="3">
                  <a:txBody>
                    <a:bodyPr/>
                    <a:lstStyle/>
                    <a:p>
                      <a:r>
                        <a:rPr lang="en-ZA" sz="1600" b="1" dirty="0" smtClean="0"/>
                        <a:t>Less: </a:t>
                      </a:r>
                      <a:r>
                        <a:rPr lang="en-ZA" sz="1600" dirty="0" smtClean="0"/>
                        <a:t>Transfers:</a:t>
                      </a:r>
                      <a:endParaRPr lang="en-ZA" sz="1600" dirty="0"/>
                    </a:p>
                  </a:txBody>
                  <a:tcPr/>
                </a:tc>
                <a:tc hMerge="1">
                  <a:txBody>
                    <a:bodyPr/>
                    <a:lstStyle/>
                    <a:p>
                      <a:endParaRPr lang="en-ZA" sz="1600" dirty="0"/>
                    </a:p>
                  </a:txBody>
                  <a:tcPr/>
                </a:tc>
                <a:tc hMerge="1">
                  <a:txBody>
                    <a:bodyPr/>
                    <a:lstStyle/>
                    <a:p>
                      <a:endParaRPr lang="en-US"/>
                    </a:p>
                  </a:txBody>
                  <a:tcPr/>
                </a:tc>
                <a:tc>
                  <a:txBody>
                    <a:bodyPr/>
                    <a:lstStyle/>
                    <a:p>
                      <a:pPr algn="r"/>
                      <a:r>
                        <a:rPr lang="en-ZA" sz="1600" dirty="0" smtClean="0"/>
                        <a:t>79 186</a:t>
                      </a:r>
                      <a:endParaRPr lang="en-ZA" sz="1600" dirty="0"/>
                    </a:p>
                  </a:txBody>
                  <a:tcPr anchor="ctr"/>
                </a:tc>
                <a:extLst>
                  <a:ext uri="{0D108BD9-81ED-4DB2-BD59-A6C34878D82A}">
                    <a16:rowId xmlns:a16="http://schemas.microsoft.com/office/drawing/2014/main" xmlns="" val="10004"/>
                  </a:ext>
                </a:extLst>
              </a:tr>
              <a:tr h="353786">
                <a:tc>
                  <a:txBody>
                    <a:bodyPr/>
                    <a:lstStyle/>
                    <a:p>
                      <a:endParaRPr lang="en-ZA"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600" i="1" dirty="0" smtClean="0"/>
                        <a:t>Universities</a:t>
                      </a:r>
                      <a:endParaRPr lang="en-ZA" sz="1600" i="1"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sz="1600" i="1" dirty="0" smtClean="0"/>
                        <a:t>42 307</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ZA" sz="1600" dirty="0" smtClean="0"/>
                    </a:p>
                  </a:txBody>
                  <a:tcPr anchor="ctr"/>
                </a:tc>
                <a:extLst>
                  <a:ext uri="{0D108BD9-81ED-4DB2-BD59-A6C34878D82A}">
                    <a16:rowId xmlns:a16="http://schemas.microsoft.com/office/drawing/2014/main" xmlns="" val="10013"/>
                  </a:ext>
                </a:extLst>
              </a:tr>
              <a:tr h="353786">
                <a:tc>
                  <a:txBody>
                    <a:bodyPr/>
                    <a:lstStyle/>
                    <a:p>
                      <a:endParaRPr lang="en-ZA" sz="1600" dirty="0"/>
                    </a:p>
                  </a:txBody>
                  <a:tcPr/>
                </a:tc>
                <a:tc>
                  <a:txBody>
                    <a:bodyPr/>
                    <a:lstStyle/>
                    <a:p>
                      <a:r>
                        <a:rPr lang="en-ZA" sz="1600" i="1" dirty="0" smtClean="0"/>
                        <a:t>NSFAS</a:t>
                      </a:r>
                      <a:endParaRPr lang="en-ZA" sz="1600" i="1" dirty="0"/>
                    </a:p>
                  </a:txBody>
                  <a:tcPr/>
                </a:tc>
                <a:tc>
                  <a:txBody>
                    <a:bodyPr/>
                    <a:lstStyle/>
                    <a:p>
                      <a:pPr algn="r"/>
                      <a:r>
                        <a:rPr lang="en-ZA" sz="1600" i="1" dirty="0" smtClean="0"/>
                        <a:t>30 822</a:t>
                      </a:r>
                      <a:endParaRPr lang="en-ZA" sz="1600" i="1" dirty="0"/>
                    </a:p>
                  </a:txBody>
                  <a:tcPr/>
                </a:tc>
                <a:tc>
                  <a:txBody>
                    <a:bodyPr/>
                    <a:lstStyle/>
                    <a:p>
                      <a:pPr algn="r"/>
                      <a:endParaRPr lang="en-ZA" sz="1600" dirty="0"/>
                    </a:p>
                  </a:txBody>
                  <a:tcPr anchor="ctr"/>
                </a:tc>
                <a:extLst>
                  <a:ext uri="{0D108BD9-81ED-4DB2-BD59-A6C34878D82A}">
                    <a16:rowId xmlns:a16="http://schemas.microsoft.com/office/drawing/2014/main" xmlns="" val="10005"/>
                  </a:ext>
                </a:extLst>
              </a:tr>
              <a:tr h="353786">
                <a:tc>
                  <a:txBody>
                    <a:bodyPr/>
                    <a:lstStyle/>
                    <a:p>
                      <a:endParaRPr lang="en-ZA" sz="1600" dirty="0"/>
                    </a:p>
                  </a:txBody>
                  <a:tcPr/>
                </a:tc>
                <a:tc>
                  <a:txBody>
                    <a:bodyPr/>
                    <a:lstStyle/>
                    <a:p>
                      <a:r>
                        <a:rPr lang="en-ZA" sz="1600" i="1" dirty="0" smtClean="0"/>
                        <a:t>Public</a:t>
                      </a:r>
                      <a:r>
                        <a:rPr lang="en-ZA" sz="1600" i="1" baseline="0" dirty="0" smtClean="0"/>
                        <a:t> Entities (CHE/SAQA/QCTO/PSETA)</a:t>
                      </a:r>
                      <a:endParaRPr lang="en-ZA" sz="1600" i="1" dirty="0"/>
                    </a:p>
                  </a:txBody>
                  <a:tcPr/>
                </a:tc>
                <a:tc>
                  <a:txBody>
                    <a:bodyPr/>
                    <a:lstStyle/>
                    <a:p>
                      <a:pPr algn="r"/>
                      <a:r>
                        <a:rPr lang="en-ZA" sz="1600" i="1" dirty="0" smtClean="0"/>
                        <a:t>261</a:t>
                      </a:r>
                      <a:endParaRPr lang="en-ZA" sz="1600" i="1" dirty="0"/>
                    </a:p>
                  </a:txBody>
                  <a:tcPr/>
                </a:tc>
                <a:tc>
                  <a:txBody>
                    <a:bodyPr/>
                    <a:lstStyle/>
                    <a:p>
                      <a:pPr algn="r"/>
                      <a:endParaRPr lang="en-ZA" sz="1600" dirty="0"/>
                    </a:p>
                  </a:txBody>
                  <a:tcPr anchor="ctr"/>
                </a:tc>
                <a:extLst>
                  <a:ext uri="{0D108BD9-81ED-4DB2-BD59-A6C34878D82A}">
                    <a16:rowId xmlns:a16="http://schemas.microsoft.com/office/drawing/2014/main" xmlns="" val="10006"/>
                  </a:ext>
                </a:extLst>
              </a:tr>
              <a:tr h="353786">
                <a:tc>
                  <a:txBody>
                    <a:bodyPr/>
                    <a:lstStyle/>
                    <a:p>
                      <a:endParaRPr lang="en-ZA" sz="1600" dirty="0"/>
                    </a:p>
                  </a:txBody>
                  <a:tcPr/>
                </a:tc>
                <a:tc>
                  <a:txBody>
                    <a:bodyPr/>
                    <a:lstStyle/>
                    <a:p>
                      <a:r>
                        <a:rPr lang="en-ZA" sz="1600" i="1" dirty="0" smtClean="0"/>
                        <a:t>TVET Colleges</a:t>
                      </a:r>
                      <a:endParaRPr lang="en-ZA" sz="1600" i="1" dirty="0"/>
                    </a:p>
                  </a:txBody>
                  <a:tcPr/>
                </a:tc>
                <a:tc>
                  <a:txBody>
                    <a:bodyPr/>
                    <a:lstStyle/>
                    <a:p>
                      <a:pPr algn="r"/>
                      <a:r>
                        <a:rPr lang="en-ZA" sz="1600" i="1" dirty="0" smtClean="0"/>
                        <a:t>5 569</a:t>
                      </a:r>
                      <a:endParaRPr lang="en-ZA" sz="1600" i="1" dirty="0"/>
                    </a:p>
                  </a:txBody>
                  <a:tcPr/>
                </a:tc>
                <a:tc>
                  <a:txBody>
                    <a:bodyPr/>
                    <a:lstStyle/>
                    <a:p>
                      <a:pPr algn="r"/>
                      <a:endParaRPr lang="en-ZA" sz="1600" dirty="0"/>
                    </a:p>
                  </a:txBody>
                  <a:tcPr anchor="ctr"/>
                </a:tc>
                <a:extLst>
                  <a:ext uri="{0D108BD9-81ED-4DB2-BD59-A6C34878D82A}">
                    <a16:rowId xmlns:a16="http://schemas.microsoft.com/office/drawing/2014/main" xmlns="" val="10007"/>
                  </a:ext>
                </a:extLst>
              </a:tr>
              <a:tr h="353786">
                <a:tc>
                  <a:txBody>
                    <a:bodyPr/>
                    <a:lstStyle/>
                    <a:p>
                      <a:endParaRPr lang="en-ZA" sz="1600" dirty="0"/>
                    </a:p>
                  </a:txBody>
                  <a:tcPr/>
                </a:tc>
                <a:tc>
                  <a:txBody>
                    <a:bodyPr/>
                    <a:lstStyle/>
                    <a:p>
                      <a:r>
                        <a:rPr lang="en-ZA" sz="1600" i="1" dirty="0" smtClean="0"/>
                        <a:t>CET Colleges</a:t>
                      </a:r>
                      <a:endParaRPr lang="en-ZA" sz="1600" i="1" dirty="0"/>
                    </a:p>
                  </a:txBody>
                  <a:tcPr/>
                </a:tc>
                <a:tc>
                  <a:txBody>
                    <a:bodyPr/>
                    <a:lstStyle/>
                    <a:p>
                      <a:pPr algn="r"/>
                      <a:r>
                        <a:rPr lang="en-ZA" sz="1600" i="1" dirty="0" smtClean="0"/>
                        <a:t>149</a:t>
                      </a:r>
                      <a:endParaRPr lang="en-ZA" sz="1600" i="1" dirty="0"/>
                    </a:p>
                  </a:txBody>
                  <a:tcPr/>
                </a:tc>
                <a:tc>
                  <a:txBody>
                    <a:bodyPr/>
                    <a:lstStyle/>
                    <a:p>
                      <a:pPr algn="r"/>
                      <a:endParaRPr lang="en-ZA" sz="1600" dirty="0"/>
                    </a:p>
                  </a:txBody>
                  <a:tcPr anchor="ctr"/>
                </a:tc>
                <a:extLst>
                  <a:ext uri="{0D108BD9-81ED-4DB2-BD59-A6C34878D82A}">
                    <a16:rowId xmlns:a16="http://schemas.microsoft.com/office/drawing/2014/main" xmlns="" val="10008"/>
                  </a:ext>
                </a:extLst>
              </a:tr>
              <a:tr h="353786">
                <a:tc>
                  <a:txBody>
                    <a:bodyPr/>
                    <a:lstStyle/>
                    <a:p>
                      <a:endParaRPr lang="en-ZA" sz="1600" dirty="0"/>
                    </a:p>
                  </a:txBody>
                  <a:tcPr/>
                </a:tc>
                <a:tc>
                  <a:txBody>
                    <a:bodyPr/>
                    <a:lstStyle/>
                    <a:p>
                      <a:r>
                        <a:rPr lang="en-ZA" sz="1600" i="1" dirty="0" smtClean="0"/>
                        <a:t>Other</a:t>
                      </a:r>
                      <a:endParaRPr lang="en-ZA" sz="1600" i="1" dirty="0"/>
                    </a:p>
                  </a:txBody>
                  <a:tcPr/>
                </a:tc>
                <a:tc>
                  <a:txBody>
                    <a:bodyPr/>
                    <a:lstStyle/>
                    <a:p>
                      <a:pPr algn="r"/>
                      <a:r>
                        <a:rPr lang="en-ZA" sz="1600" i="1" dirty="0" smtClean="0"/>
                        <a:t>78</a:t>
                      </a:r>
                      <a:endParaRPr lang="en-ZA" sz="1600" i="1" dirty="0">
                        <a:solidFill>
                          <a:schemeClr val="tx1"/>
                        </a:solidFill>
                      </a:endParaRPr>
                    </a:p>
                  </a:txBody>
                  <a:tcPr/>
                </a:tc>
                <a:tc>
                  <a:txBody>
                    <a:bodyPr/>
                    <a:lstStyle/>
                    <a:p>
                      <a:pPr algn="r"/>
                      <a:endParaRPr lang="en-ZA" sz="1600" dirty="0">
                        <a:solidFill>
                          <a:schemeClr val="tx1"/>
                        </a:solidFill>
                      </a:endParaRPr>
                    </a:p>
                  </a:txBody>
                  <a:tcPr anchor="ctr"/>
                </a:tc>
                <a:extLst>
                  <a:ext uri="{0D108BD9-81ED-4DB2-BD59-A6C34878D82A}">
                    <a16:rowId xmlns:a16="http://schemas.microsoft.com/office/drawing/2014/main" xmlns="" val="10009"/>
                  </a:ext>
                </a:extLst>
              </a:tr>
              <a:tr h="353786">
                <a:tc gridSpan="3">
                  <a:txBody>
                    <a:bodyPr/>
                    <a:lstStyle/>
                    <a:p>
                      <a:r>
                        <a:rPr lang="en-ZA" sz="1600" b="1" dirty="0" smtClean="0"/>
                        <a:t>Less: </a:t>
                      </a:r>
                      <a:r>
                        <a:rPr lang="en-ZA" sz="1600" dirty="0" smtClean="0"/>
                        <a:t>Compensation of Employees</a:t>
                      </a:r>
                      <a:endParaRPr lang="en-ZA" sz="1600" b="1" dirty="0">
                        <a:solidFill>
                          <a:srgbClr val="FF0000"/>
                        </a:solidFill>
                      </a:endParaRPr>
                    </a:p>
                  </a:txBody>
                  <a:tcPr/>
                </a:tc>
                <a:tc hMerge="1">
                  <a:txBody>
                    <a:bodyPr/>
                    <a:lstStyle/>
                    <a:p>
                      <a:endParaRPr lang="en-US"/>
                    </a:p>
                  </a:txBody>
                  <a:tcPr/>
                </a:tc>
                <a:tc hMerge="1">
                  <a:txBody>
                    <a:bodyPr/>
                    <a:lstStyle/>
                    <a:p>
                      <a:endParaRPr lang="en-US"/>
                    </a:p>
                  </a:txBody>
                  <a:tcPr/>
                </a:tc>
                <a:tc>
                  <a:txBody>
                    <a:bodyPr/>
                    <a:lstStyle/>
                    <a:p>
                      <a:pPr algn="r"/>
                      <a:r>
                        <a:rPr lang="en-ZA" sz="1600" dirty="0" smtClean="0"/>
                        <a:t>9 638</a:t>
                      </a:r>
                      <a:endParaRPr lang="en-ZA" sz="1600" dirty="0"/>
                    </a:p>
                  </a:txBody>
                  <a:tcPr anchor="ctr"/>
                </a:tc>
                <a:extLst>
                  <a:ext uri="{0D108BD9-81ED-4DB2-BD59-A6C34878D82A}">
                    <a16:rowId xmlns:a16="http://schemas.microsoft.com/office/drawing/2014/main" xmlns="" val="10010"/>
                  </a:ext>
                </a:extLst>
              </a:tr>
              <a:tr h="353786">
                <a:tc gridSpan="3">
                  <a:txBody>
                    <a:bodyPr/>
                    <a:lstStyle/>
                    <a:p>
                      <a:r>
                        <a:rPr lang="en-ZA" sz="1600" b="1" dirty="0" smtClean="0"/>
                        <a:t>Less:</a:t>
                      </a:r>
                      <a:r>
                        <a:rPr lang="en-ZA" sz="1600" dirty="0" smtClean="0"/>
                        <a:t> Earmarked</a:t>
                      </a:r>
                      <a:r>
                        <a:rPr lang="en-ZA" sz="1600" baseline="0" dirty="0" smtClean="0"/>
                        <a:t> funds</a:t>
                      </a:r>
                      <a:endParaRPr lang="en-ZA" sz="1600" dirty="0"/>
                    </a:p>
                  </a:txBody>
                  <a:tcPr/>
                </a:tc>
                <a:tc hMerge="1">
                  <a:txBody>
                    <a:bodyPr/>
                    <a:lstStyle/>
                    <a:p>
                      <a:endParaRPr lang="en-US"/>
                    </a:p>
                  </a:txBody>
                  <a:tcPr/>
                </a:tc>
                <a:tc hMerge="1">
                  <a:txBody>
                    <a:bodyPr/>
                    <a:lstStyle/>
                    <a:p>
                      <a:endParaRPr lang="en-US"/>
                    </a:p>
                  </a:txBody>
                  <a:tcPr/>
                </a:tc>
                <a:tc>
                  <a:txBody>
                    <a:bodyPr/>
                    <a:lstStyle/>
                    <a:p>
                      <a:pPr algn="r"/>
                      <a:r>
                        <a:rPr lang="en-ZA" sz="1600" dirty="0" smtClean="0"/>
                        <a:t>72</a:t>
                      </a:r>
                      <a:endParaRPr lang="en-ZA" sz="1600" dirty="0"/>
                    </a:p>
                  </a:txBody>
                  <a:tcPr anchor="ctr"/>
                </a:tc>
                <a:extLst>
                  <a:ext uri="{0D108BD9-81ED-4DB2-BD59-A6C34878D82A}">
                    <a16:rowId xmlns:a16="http://schemas.microsoft.com/office/drawing/2014/main" xmlns="" val="10011"/>
                  </a:ext>
                </a:extLst>
              </a:tr>
              <a:tr h="353786">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u="sng" dirty="0" smtClean="0"/>
                        <a:t>Balance</a:t>
                      </a:r>
                      <a:r>
                        <a:rPr lang="en-ZA" sz="1600" baseline="0" dirty="0" smtClean="0"/>
                        <a:t> available for operational costs</a:t>
                      </a:r>
                      <a:endParaRPr lang="en-ZA" sz="1600" b="1" dirty="0"/>
                    </a:p>
                  </a:txBody>
                  <a:tcPr/>
                </a:tc>
                <a:tc hMerge="1">
                  <a:txBody>
                    <a:bodyPr/>
                    <a:lstStyle/>
                    <a:p>
                      <a:endParaRPr lang="en-US"/>
                    </a:p>
                  </a:txBody>
                  <a:tcPr/>
                </a:tc>
                <a:tc hMerge="1">
                  <a:txBody>
                    <a:bodyPr/>
                    <a:lstStyle/>
                    <a:p>
                      <a:endParaRPr lang="en-US"/>
                    </a:p>
                  </a:txBody>
                  <a:tcPr/>
                </a:tc>
                <a:tc>
                  <a:txBody>
                    <a:bodyPr/>
                    <a:lstStyle/>
                    <a:p>
                      <a:pPr algn="r"/>
                      <a:r>
                        <a:rPr lang="en-ZA" sz="1600" dirty="0" smtClean="0"/>
                        <a:t>602</a:t>
                      </a:r>
                      <a:endParaRPr lang="en-ZA" sz="1600" b="1" dirty="0"/>
                    </a:p>
                  </a:txBody>
                  <a:tcPr anchor="ctr"/>
                </a:tc>
                <a:extLst>
                  <a:ext uri="{0D108BD9-81ED-4DB2-BD59-A6C34878D82A}">
                    <a16:rowId xmlns:a16="http://schemas.microsoft.com/office/drawing/2014/main" xmlns="" val="10012"/>
                  </a:ext>
                </a:extLst>
              </a:tr>
            </a:tbl>
          </a:graphicData>
        </a:graphic>
      </p:graphicFrame>
      <p:sp>
        <p:nvSpPr>
          <p:cNvPr id="7" name="Slide Number Placeholder 7"/>
          <p:cNvSpPr>
            <a:spLocks noGrp="1"/>
          </p:cNvSpPr>
          <p:nvPr>
            <p:ph type="sldNum" sz="quarter" idx="12"/>
          </p:nvPr>
        </p:nvSpPr>
        <p:spPr bwMode="auto">
          <a:xfrm>
            <a:off x="7010400" y="6524625"/>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0A1E1878-521B-409B-812E-B77555A814EC}" type="slidenum">
              <a:rPr lang="en-US" sz="1400" b="1" smtClean="0">
                <a:solidFill>
                  <a:schemeClr val="tx1"/>
                </a:solidFill>
              </a:rPr>
              <a:pPr fontAlgn="base">
                <a:spcBef>
                  <a:spcPct val="0"/>
                </a:spcBef>
                <a:spcAft>
                  <a:spcPct val="0"/>
                </a:spcAft>
                <a:defRPr/>
              </a:pPr>
              <a:t>10</a:t>
            </a:fld>
            <a:endParaRPr lang="en-US" sz="1400" b="1" dirty="0" smtClean="0">
              <a:solidFill>
                <a:schemeClr val="tx1"/>
              </a:solidFill>
            </a:endParaRPr>
          </a:p>
        </p:txBody>
      </p:sp>
      <p:sp>
        <p:nvSpPr>
          <p:cNvPr id="9" name="TextBox 8"/>
          <p:cNvSpPr txBox="1"/>
          <p:nvPr/>
        </p:nvSpPr>
        <p:spPr>
          <a:xfrm>
            <a:off x="571500" y="500063"/>
            <a:ext cx="8001000"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smtClean="0"/>
              <a:t>2019/20</a:t>
            </a:r>
            <a:r>
              <a:rPr lang="en-ZA" sz="2800" b="1" dirty="0" smtClean="0"/>
              <a:t> </a:t>
            </a:r>
            <a:r>
              <a:rPr lang="en-US" sz="2800" b="1" dirty="0" smtClean="0"/>
              <a:t>Budget</a:t>
            </a:r>
            <a:endParaRPr lang="en-ZA" sz="2800" b="1" dirty="0">
              <a:cs typeface="Calibri" pitchFamily="34" charset="0"/>
            </a:endParaRPr>
          </a:p>
        </p:txBody>
      </p:sp>
    </p:spTree>
    <p:extLst>
      <p:ext uri="{BB962C8B-B14F-4D97-AF65-F5344CB8AC3E}">
        <p14:creationId xmlns:p14="http://schemas.microsoft.com/office/powerpoint/2010/main" xmlns="" val="3191526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srcRect/>
          <a:stretch>
            <a:fillRect/>
          </a:stretch>
        </p:blipFill>
        <p:spPr bwMode="auto">
          <a:xfrm>
            <a:off x="0" y="-7938"/>
            <a:ext cx="9144000" cy="6873876"/>
          </a:xfrm>
          <a:prstGeom prst="rect">
            <a:avLst/>
          </a:prstGeom>
          <a:noFill/>
          <a:ln w="9525">
            <a:noFill/>
            <a:miter lim="800000"/>
            <a:headEnd/>
            <a:tailEnd/>
          </a:ln>
        </p:spPr>
      </p:pic>
      <p:sp>
        <p:nvSpPr>
          <p:cNvPr id="8" name="Rectangle 3"/>
          <p:cNvSpPr txBox="1">
            <a:spLocks noChangeArrowheads="1"/>
          </p:cNvSpPr>
          <p:nvPr/>
        </p:nvSpPr>
        <p:spPr bwMode="auto">
          <a:xfrm>
            <a:off x="571499" y="1075997"/>
            <a:ext cx="7997825" cy="5248603"/>
          </a:xfrm>
          <a:prstGeom prst="rect">
            <a:avLst/>
          </a:prstGeom>
          <a:noFill/>
          <a:ln w="9525">
            <a:noFill/>
            <a:miter lim="800000"/>
            <a:headEnd/>
            <a:tailEnd/>
          </a:ln>
        </p:spPr>
        <p:txBody>
          <a:bodyPr/>
          <a:lstStyle/>
          <a:p>
            <a:pPr marL="285750" indent="-285750">
              <a:lnSpc>
                <a:spcPct val="80000"/>
              </a:lnSpc>
              <a:spcBef>
                <a:spcPts val="600"/>
              </a:spcBef>
              <a:buFont typeface="Arial" panose="020B0604020202020204" pitchFamily="34" charset="0"/>
              <a:buChar char="•"/>
              <a:defRPr/>
            </a:pPr>
            <a:r>
              <a:rPr lang="en-US" sz="1600" kern="0" dirty="0" smtClean="0"/>
              <a:t>The overall spending of the Department for 2018/19 amounted to </a:t>
            </a:r>
            <a:r>
              <a:rPr lang="en-US" sz="1600" b="1" kern="0" dirty="0" smtClean="0"/>
              <a:t>R72.924</a:t>
            </a:r>
            <a:r>
              <a:rPr lang="en-US" sz="1600" kern="0" dirty="0" smtClean="0"/>
              <a:t> billion</a:t>
            </a:r>
          </a:p>
          <a:p>
            <a:pPr marL="285750" indent="-285750">
              <a:lnSpc>
                <a:spcPct val="80000"/>
              </a:lnSpc>
              <a:spcBef>
                <a:spcPts val="600"/>
              </a:spcBef>
              <a:buFont typeface="Arial" panose="020B0604020202020204" pitchFamily="34" charset="0"/>
              <a:buChar char="•"/>
              <a:defRPr/>
            </a:pPr>
            <a:r>
              <a:rPr lang="en-US" sz="1600" kern="0" dirty="0" smtClean="0"/>
              <a:t>This results in an underspending of R200.335 million (0.27%). During 2017/18, this amounted to R12.019 million (0.02%)). Underspending will be surrendered to National Treasury in accordance with the PFMA</a:t>
            </a:r>
          </a:p>
          <a:p>
            <a:pPr marL="285750" indent="-285750">
              <a:lnSpc>
                <a:spcPct val="80000"/>
              </a:lnSpc>
              <a:spcBef>
                <a:spcPts val="600"/>
              </a:spcBef>
              <a:buFont typeface="Arial" panose="020B0604020202020204" pitchFamily="34" charset="0"/>
              <a:buChar char="•"/>
              <a:defRPr/>
            </a:pPr>
            <a:r>
              <a:rPr lang="en-US" sz="1600" kern="0" dirty="0" smtClean="0"/>
              <a:t>The underspending was mainly as follows:</a:t>
            </a:r>
          </a:p>
          <a:p>
            <a:pPr marL="271463">
              <a:lnSpc>
                <a:spcPct val="80000"/>
              </a:lnSpc>
              <a:spcBef>
                <a:spcPts val="600"/>
              </a:spcBef>
              <a:defRPr/>
            </a:pPr>
            <a:r>
              <a:rPr lang="en-ZA" sz="1600" b="1" dirty="0" smtClean="0"/>
              <a:t>A    Compensation (</a:t>
            </a:r>
            <a:r>
              <a:rPr lang="en-ZA" sz="1600" b="1" dirty="0" err="1" smtClean="0"/>
              <a:t>CoE</a:t>
            </a:r>
            <a:r>
              <a:rPr lang="en-ZA" sz="1600" b="1" dirty="0" smtClean="0"/>
              <a:t>)</a:t>
            </a:r>
            <a:r>
              <a:rPr lang="en-ZA" sz="1600" dirty="0" smtClean="0"/>
              <a:t>: </a:t>
            </a:r>
            <a:endParaRPr lang="en-ZA" sz="1600" dirty="0"/>
          </a:p>
          <a:p>
            <a:pPr marL="271463">
              <a:lnSpc>
                <a:spcPct val="80000"/>
              </a:lnSpc>
              <a:spcBef>
                <a:spcPts val="600"/>
              </a:spcBef>
              <a:defRPr/>
            </a:pPr>
            <a:r>
              <a:rPr lang="en-ZA" sz="1600" dirty="0" smtClean="0"/>
              <a:t>The underspending on </a:t>
            </a:r>
            <a:r>
              <a:rPr lang="en-ZA" sz="1600" dirty="0" err="1" smtClean="0"/>
              <a:t>CoE</a:t>
            </a:r>
            <a:r>
              <a:rPr lang="en-ZA" sz="1600" dirty="0" smtClean="0"/>
              <a:t> (R193.011 million) is mainly due to: </a:t>
            </a:r>
          </a:p>
          <a:p>
            <a:pPr marL="671513" indent="-400050">
              <a:lnSpc>
                <a:spcPct val="80000"/>
              </a:lnSpc>
              <a:spcBef>
                <a:spcPts val="600"/>
              </a:spcBef>
              <a:buFont typeface="+mj-lt"/>
              <a:buAutoNum type="arabicPeriod"/>
              <a:defRPr/>
            </a:pPr>
            <a:r>
              <a:rPr lang="en-ZA" sz="1600" dirty="0" smtClean="0"/>
              <a:t>posts on the staff establishment that were not filled as projected</a:t>
            </a:r>
          </a:p>
          <a:p>
            <a:pPr marL="671513" indent="-400050">
              <a:lnSpc>
                <a:spcPct val="80000"/>
              </a:lnSpc>
              <a:spcBef>
                <a:spcPts val="600"/>
              </a:spcBef>
              <a:buFont typeface="+mj-lt"/>
              <a:buAutoNum type="arabicPeriod"/>
              <a:defRPr/>
            </a:pPr>
            <a:r>
              <a:rPr lang="en-ZA" sz="1600" dirty="0" smtClean="0"/>
              <a:t>posts that became vacant during the year that could not be filled as projected</a:t>
            </a:r>
          </a:p>
          <a:p>
            <a:pPr marL="671513" indent="-400050">
              <a:lnSpc>
                <a:spcPct val="80000"/>
              </a:lnSpc>
              <a:spcBef>
                <a:spcPts val="600"/>
              </a:spcBef>
              <a:buFont typeface="+mj-lt"/>
              <a:buAutoNum type="arabicPeriod"/>
              <a:defRPr/>
            </a:pPr>
            <a:r>
              <a:rPr lang="en-ZA" sz="1600" dirty="0" smtClean="0"/>
              <a:t>projected claims for examiners and moderators in respect of the February/ March 2019 examinations that were not received as planned</a:t>
            </a:r>
          </a:p>
          <a:p>
            <a:pPr marL="671513" indent="-400050">
              <a:lnSpc>
                <a:spcPct val="80000"/>
              </a:lnSpc>
              <a:spcBef>
                <a:spcPts val="600"/>
              </a:spcBef>
              <a:buFont typeface="+mj-lt"/>
              <a:buAutoNum type="arabicPeriod"/>
              <a:defRPr/>
            </a:pPr>
            <a:r>
              <a:rPr lang="en-ZA" sz="1600" dirty="0" smtClean="0"/>
              <a:t>claims in respect of Community Education and Training lecturers that were not received as projected</a:t>
            </a:r>
          </a:p>
          <a:p>
            <a:pPr marL="614363" indent="-342900">
              <a:lnSpc>
                <a:spcPct val="80000"/>
              </a:lnSpc>
              <a:spcBef>
                <a:spcPts val="600"/>
              </a:spcBef>
              <a:buAutoNum type="alphaUcPeriod" startAt="2"/>
              <a:defRPr/>
            </a:pPr>
            <a:r>
              <a:rPr lang="en-ZA" sz="1600" b="1" dirty="0" smtClean="0"/>
              <a:t>Operational activities</a:t>
            </a:r>
            <a:r>
              <a:rPr lang="en-ZA" sz="1600" dirty="0" smtClean="0"/>
              <a:t>: </a:t>
            </a:r>
          </a:p>
          <a:p>
            <a:pPr marL="271463">
              <a:lnSpc>
                <a:spcPct val="80000"/>
              </a:lnSpc>
              <a:spcBef>
                <a:spcPts val="600"/>
              </a:spcBef>
              <a:defRPr/>
            </a:pPr>
            <a:r>
              <a:rPr lang="en-ZA" sz="1600" dirty="0" smtClean="0"/>
              <a:t>An amount of R2.383 million remained unspent by the end of the financial year due to cost saving measures put in place with regards to the replacement of computer equipment. Of this, R1.841 million was for equipment</a:t>
            </a:r>
          </a:p>
          <a:p>
            <a:pPr marL="614363" indent="-342900">
              <a:lnSpc>
                <a:spcPct val="80000"/>
              </a:lnSpc>
              <a:spcBef>
                <a:spcPts val="600"/>
              </a:spcBef>
              <a:buAutoNum type="alphaUcPeriod" startAt="3"/>
              <a:defRPr/>
            </a:pPr>
            <a:r>
              <a:rPr lang="en-ZA" sz="1600" b="1" dirty="0" smtClean="0"/>
              <a:t>Transfer payments</a:t>
            </a:r>
            <a:r>
              <a:rPr lang="en-ZA" sz="1600" dirty="0" smtClean="0"/>
              <a:t>: </a:t>
            </a:r>
          </a:p>
          <a:p>
            <a:pPr marL="271463">
              <a:lnSpc>
                <a:spcPct val="80000"/>
              </a:lnSpc>
              <a:spcBef>
                <a:spcPts val="600"/>
              </a:spcBef>
              <a:defRPr/>
            </a:pPr>
            <a:r>
              <a:rPr lang="en-ZA" sz="1600" dirty="0" smtClean="0"/>
              <a:t>An amount of R4.941 million remained unspent regarding an exchange rate saving on the Commonwealth of Learning membership fee (R336 000); The provision for the India-Brazil-South Africa tri-lateral commission (R585 000) for which no invoices were received; Unclaimed ad hoc grants by universities (R3.934 million).</a:t>
            </a:r>
          </a:p>
        </p:txBody>
      </p:sp>
      <p:sp>
        <p:nvSpPr>
          <p:cNvPr id="9" name="Slide Number Placeholder 7"/>
          <p:cNvSpPr>
            <a:spLocks noGrp="1"/>
          </p:cNvSpPr>
          <p:nvPr>
            <p:ph type="sldNum" sz="quarter" idx="12"/>
          </p:nvPr>
        </p:nvSpPr>
        <p:spPr bwMode="auto">
          <a:xfrm>
            <a:off x="7010400" y="6524625"/>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0A1E1878-521B-409B-812E-B77555A814EC}" type="slidenum">
              <a:rPr lang="en-US" sz="1400" b="1" smtClean="0">
                <a:solidFill>
                  <a:schemeClr val="tx1"/>
                </a:solidFill>
              </a:rPr>
              <a:pPr fontAlgn="base">
                <a:spcBef>
                  <a:spcPct val="0"/>
                </a:spcBef>
                <a:spcAft>
                  <a:spcPct val="0"/>
                </a:spcAft>
                <a:defRPr/>
              </a:pPr>
              <a:t>11</a:t>
            </a:fld>
            <a:endParaRPr lang="en-US" sz="1400" b="1" dirty="0" smtClean="0">
              <a:solidFill>
                <a:schemeClr val="tx1"/>
              </a:solidFill>
            </a:endParaRPr>
          </a:p>
        </p:txBody>
      </p:sp>
      <p:sp>
        <p:nvSpPr>
          <p:cNvPr id="10" name="TextBox 9"/>
          <p:cNvSpPr txBox="1"/>
          <p:nvPr/>
        </p:nvSpPr>
        <p:spPr>
          <a:xfrm>
            <a:off x="571500" y="500063"/>
            <a:ext cx="8001000"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a:defRPr/>
            </a:pPr>
            <a:r>
              <a:rPr lang="en-US" sz="2800" b="1" dirty="0" smtClean="0">
                <a:cs typeface="Arial" pitchFamily="34" charset="0"/>
              </a:rPr>
              <a:t>2018/19 Financial Overview</a:t>
            </a:r>
            <a:endParaRPr lang="en-ZA" sz="2800" b="1" dirty="0">
              <a:cs typeface="Arial" pitchFamily="34" charset="0"/>
            </a:endParaRPr>
          </a:p>
        </p:txBody>
      </p:sp>
    </p:spTree>
    <p:extLst>
      <p:ext uri="{BB962C8B-B14F-4D97-AF65-F5344CB8AC3E}">
        <p14:creationId xmlns:p14="http://schemas.microsoft.com/office/powerpoint/2010/main" xmlns="" val="344365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0" y="-7938"/>
            <a:ext cx="9144000" cy="6873876"/>
          </a:xfrm>
          <a:prstGeom prst="rect">
            <a:avLst/>
          </a:prstGeom>
          <a:noFill/>
          <a:ln w="9525">
            <a:noFill/>
            <a:miter lim="800000"/>
            <a:headEnd/>
            <a:tailEnd/>
          </a:ln>
        </p:spPr>
      </p:pic>
      <p:sp>
        <p:nvSpPr>
          <p:cNvPr id="9219" name="Content Placeholder 2"/>
          <p:cNvSpPr>
            <a:spLocks noGrp="1"/>
          </p:cNvSpPr>
          <p:nvPr>
            <p:ph idx="1"/>
          </p:nvPr>
        </p:nvSpPr>
        <p:spPr>
          <a:xfrm>
            <a:off x="571500" y="1085850"/>
            <a:ext cx="7929563" cy="5086350"/>
          </a:xfrm>
        </p:spPr>
        <p:txBody>
          <a:bodyPr/>
          <a:lstStyle/>
          <a:p>
            <a:pPr>
              <a:spcBef>
                <a:spcPts val="0"/>
              </a:spcBef>
              <a:spcAft>
                <a:spcPts val="600"/>
              </a:spcAft>
              <a:buFont typeface="Arial" panose="020B0604020202020204" pitchFamily="34" charset="0"/>
              <a:buChar char="•"/>
            </a:pPr>
            <a:r>
              <a:rPr lang="en-ZA" sz="2000" dirty="0" smtClean="0">
                <a:solidFill>
                  <a:srgbClr val="000000"/>
                </a:solidFill>
                <a:latin typeface="Calibri" panose="020F0502020204030204" pitchFamily="34" charset="0"/>
              </a:rPr>
              <a:t>The Department successfully closed the books of the Department for the 2018/19 financial year</a:t>
            </a:r>
          </a:p>
          <a:p>
            <a:pPr>
              <a:spcBef>
                <a:spcPts val="0"/>
              </a:spcBef>
              <a:spcAft>
                <a:spcPts val="600"/>
              </a:spcAft>
              <a:buFont typeface="Arial" panose="020B0604020202020204" pitchFamily="34" charset="0"/>
              <a:buChar char="•"/>
            </a:pPr>
            <a:r>
              <a:rPr lang="en-ZA" sz="2000" dirty="0" smtClean="0">
                <a:solidFill>
                  <a:srgbClr val="000000"/>
                </a:solidFill>
                <a:latin typeface="Calibri" panose="020F0502020204030204" pitchFamily="34" charset="0"/>
              </a:rPr>
              <a:t>Audited Annual Financial Statements and Annual Report are in the process of being finalised</a:t>
            </a:r>
          </a:p>
          <a:p>
            <a:pPr>
              <a:spcBef>
                <a:spcPts val="0"/>
              </a:spcBef>
              <a:spcAft>
                <a:spcPts val="600"/>
              </a:spcAft>
              <a:buFont typeface="Arial" panose="020B0604020202020204" pitchFamily="34" charset="0"/>
              <a:buChar char="•"/>
            </a:pPr>
            <a:r>
              <a:rPr lang="en-ZA" sz="2000" dirty="0" smtClean="0">
                <a:solidFill>
                  <a:srgbClr val="000000"/>
                </a:solidFill>
                <a:latin typeface="Calibri" panose="020F0502020204030204" pitchFamily="34" charset="0"/>
              </a:rPr>
              <a:t>The Department received an unqualified </a:t>
            </a:r>
            <a:r>
              <a:rPr lang="en-ZA" sz="2000" dirty="0">
                <a:solidFill>
                  <a:srgbClr val="000000"/>
                </a:solidFill>
                <a:latin typeface="Calibri" panose="020F0502020204030204" pitchFamily="34" charset="0"/>
              </a:rPr>
              <a:t>a</a:t>
            </a:r>
            <a:r>
              <a:rPr lang="en-ZA" sz="2000" dirty="0" smtClean="0">
                <a:solidFill>
                  <a:srgbClr val="000000"/>
                </a:solidFill>
                <a:latin typeface="Calibri" panose="020F0502020204030204" pitchFamily="34" charset="0"/>
              </a:rPr>
              <a:t>udit opinion on the </a:t>
            </a:r>
            <a:r>
              <a:rPr lang="en-ZA" sz="2000" dirty="0">
                <a:solidFill>
                  <a:srgbClr val="000000"/>
                </a:solidFill>
                <a:latin typeface="Calibri" panose="020F0502020204030204" pitchFamily="34" charset="0"/>
              </a:rPr>
              <a:t>f</a:t>
            </a:r>
            <a:r>
              <a:rPr lang="en-ZA" sz="2000" dirty="0" smtClean="0">
                <a:solidFill>
                  <a:srgbClr val="000000"/>
                </a:solidFill>
                <a:latin typeface="Calibri" panose="020F0502020204030204" pitchFamily="34" charset="0"/>
              </a:rPr>
              <a:t>inancial statements for the 2018/19 financial year</a:t>
            </a:r>
          </a:p>
          <a:p>
            <a:pPr marL="0" indent="0" eaLnBrk="1" fontAlgn="t" hangingPunct="1">
              <a:spcBef>
                <a:spcPts val="0"/>
              </a:spcBef>
              <a:spcAft>
                <a:spcPts val="1200"/>
              </a:spcAft>
              <a:buNone/>
            </a:pPr>
            <a:endParaRPr lang="en-US" sz="2000" dirty="0" smtClean="0"/>
          </a:p>
        </p:txBody>
      </p:sp>
      <p:sp>
        <p:nvSpPr>
          <p:cNvPr id="9" name="Slide Number Placeholder 7"/>
          <p:cNvSpPr>
            <a:spLocks noGrp="1"/>
          </p:cNvSpPr>
          <p:nvPr>
            <p:ph type="sldNum" sz="quarter" idx="12"/>
          </p:nvPr>
        </p:nvSpPr>
        <p:spPr bwMode="auto">
          <a:xfrm>
            <a:off x="7010400" y="6524625"/>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0A1E1878-521B-409B-812E-B77555A814EC}" type="slidenum">
              <a:rPr lang="en-US" sz="1400" b="1" smtClean="0">
                <a:solidFill>
                  <a:schemeClr val="tx1"/>
                </a:solidFill>
              </a:rPr>
              <a:pPr fontAlgn="base">
                <a:spcBef>
                  <a:spcPct val="0"/>
                </a:spcBef>
                <a:spcAft>
                  <a:spcPct val="0"/>
                </a:spcAft>
                <a:defRPr/>
              </a:pPr>
              <a:t>12</a:t>
            </a:fld>
            <a:endParaRPr lang="en-US" sz="1400" b="1" dirty="0" smtClean="0">
              <a:solidFill>
                <a:schemeClr val="tx1"/>
              </a:solidFill>
            </a:endParaRPr>
          </a:p>
        </p:txBody>
      </p:sp>
      <p:sp>
        <p:nvSpPr>
          <p:cNvPr id="10" name="TextBox 9"/>
          <p:cNvSpPr txBox="1"/>
          <p:nvPr/>
        </p:nvSpPr>
        <p:spPr>
          <a:xfrm>
            <a:off x="571500" y="500063"/>
            <a:ext cx="8001000"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a:defRPr/>
            </a:pPr>
            <a:r>
              <a:rPr lang="en-US" sz="2800" b="1" dirty="0" smtClean="0">
                <a:cs typeface="Arial" pitchFamily="34" charset="0"/>
              </a:rPr>
              <a:t>2018/19 Financial Overview</a:t>
            </a:r>
            <a:endParaRPr lang="en-ZA" sz="2800" b="1" dirty="0">
              <a:cs typeface="Arial" pitchFamily="34" charset="0"/>
            </a:endParaRPr>
          </a:p>
        </p:txBody>
      </p:sp>
    </p:spTree>
    <p:extLst>
      <p:ext uri="{BB962C8B-B14F-4D97-AF65-F5344CB8AC3E}">
        <p14:creationId xmlns:p14="http://schemas.microsoft.com/office/powerpoint/2010/main" xmlns="" val="1216778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0" y="-7938"/>
            <a:ext cx="9144000" cy="6873876"/>
          </a:xfrm>
          <a:prstGeom prst="rect">
            <a:avLst/>
          </a:prstGeom>
          <a:noFill/>
          <a:ln w="9525">
            <a:noFill/>
            <a:miter lim="800000"/>
            <a:headEnd/>
            <a:tailEnd/>
          </a:ln>
        </p:spPr>
      </p:pic>
      <p:sp>
        <p:nvSpPr>
          <p:cNvPr id="9219" name="Content Placeholder 2"/>
          <p:cNvSpPr>
            <a:spLocks noGrp="1"/>
          </p:cNvSpPr>
          <p:nvPr>
            <p:ph idx="1"/>
          </p:nvPr>
        </p:nvSpPr>
        <p:spPr>
          <a:xfrm>
            <a:off x="571500" y="1085850"/>
            <a:ext cx="7929563" cy="5162550"/>
          </a:xfrm>
        </p:spPr>
        <p:txBody>
          <a:bodyPr/>
          <a:lstStyle/>
          <a:p>
            <a:pPr marL="614363" eaLnBrk="1" fontAlgn="t" hangingPunct="1">
              <a:spcBef>
                <a:spcPts val="0"/>
              </a:spcBef>
              <a:spcAft>
                <a:spcPts val="600"/>
              </a:spcAft>
              <a:buFont typeface="Arial" panose="020B0604020202020204" pitchFamily="34" charset="0"/>
              <a:buChar char="•"/>
            </a:pPr>
            <a:r>
              <a:rPr lang="en-US" sz="2000" dirty="0" smtClean="0"/>
              <a:t>Limited Departmental baseline for normal operational activities (R602million)</a:t>
            </a:r>
          </a:p>
          <a:p>
            <a:pPr marL="614363" eaLnBrk="1" fontAlgn="t" hangingPunct="1">
              <a:spcBef>
                <a:spcPts val="0"/>
              </a:spcBef>
              <a:spcAft>
                <a:spcPts val="600"/>
              </a:spcAft>
              <a:buFont typeface="Arial" panose="020B0604020202020204" pitchFamily="34" charset="0"/>
              <a:buChar char="•"/>
            </a:pPr>
            <a:r>
              <a:rPr lang="en-US" sz="2000" dirty="0" smtClean="0"/>
              <a:t>Current reliance on NSF for operations. </a:t>
            </a:r>
            <a:r>
              <a:rPr lang="en-US" sz="2000" dirty="0"/>
              <a:t>E</a:t>
            </a:r>
            <a:r>
              <a:rPr lang="en-US" sz="2000" dirty="0" smtClean="0"/>
              <a:t>ngaging NSF on exit strategies for operational funding </a:t>
            </a:r>
          </a:p>
          <a:p>
            <a:pPr marL="614363" eaLnBrk="1" fontAlgn="t" hangingPunct="1">
              <a:spcBef>
                <a:spcPts val="0"/>
              </a:spcBef>
              <a:spcAft>
                <a:spcPts val="600"/>
              </a:spcAft>
              <a:buFont typeface="Arial" panose="020B0604020202020204" pitchFamily="34" charset="0"/>
              <a:buChar char="•"/>
            </a:pPr>
            <a:r>
              <a:rPr lang="en-US" sz="2000" dirty="0" smtClean="0"/>
              <a:t>Key risk remains non-compliance to legislative requirements</a:t>
            </a:r>
          </a:p>
          <a:p>
            <a:pPr marL="614363" eaLnBrk="1" fontAlgn="t" hangingPunct="1">
              <a:spcBef>
                <a:spcPts val="0"/>
              </a:spcBef>
              <a:spcAft>
                <a:spcPts val="600"/>
              </a:spcAft>
              <a:buFont typeface="Arial" panose="020B0604020202020204" pitchFamily="34" charset="0"/>
              <a:buChar char="•"/>
            </a:pPr>
            <a:r>
              <a:rPr lang="en-US" sz="2000" dirty="0" smtClean="0"/>
              <a:t>Though drastically reduced, isolated cases of non-compliance to       30 days payments (to be replaced by electronic invoice system) </a:t>
            </a:r>
            <a:endParaRPr lang="en-US" sz="2000" dirty="0"/>
          </a:p>
          <a:p>
            <a:pPr marL="614363" eaLnBrk="1" fontAlgn="t" hangingPunct="1">
              <a:spcBef>
                <a:spcPts val="0"/>
              </a:spcBef>
              <a:spcAft>
                <a:spcPts val="0"/>
              </a:spcAft>
            </a:pPr>
            <a:endParaRPr lang="en-US" sz="2000" dirty="0"/>
          </a:p>
        </p:txBody>
      </p:sp>
      <p:sp>
        <p:nvSpPr>
          <p:cNvPr id="9" name="Slide Number Placeholder 7"/>
          <p:cNvSpPr>
            <a:spLocks noGrp="1"/>
          </p:cNvSpPr>
          <p:nvPr>
            <p:ph type="sldNum" sz="quarter" idx="12"/>
          </p:nvPr>
        </p:nvSpPr>
        <p:spPr bwMode="auto">
          <a:xfrm>
            <a:off x="7010400" y="6524625"/>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0A1E1878-521B-409B-812E-B77555A814EC}" type="slidenum">
              <a:rPr lang="en-US" sz="1400" b="1" smtClean="0">
                <a:solidFill>
                  <a:schemeClr val="tx1"/>
                </a:solidFill>
              </a:rPr>
              <a:pPr fontAlgn="base">
                <a:spcBef>
                  <a:spcPct val="0"/>
                </a:spcBef>
                <a:spcAft>
                  <a:spcPct val="0"/>
                </a:spcAft>
                <a:defRPr/>
              </a:pPr>
              <a:t>13</a:t>
            </a:fld>
            <a:endParaRPr lang="en-US" sz="1400" b="1" dirty="0" smtClean="0">
              <a:solidFill>
                <a:schemeClr val="tx1"/>
              </a:solidFill>
            </a:endParaRPr>
          </a:p>
        </p:txBody>
      </p:sp>
      <p:sp>
        <p:nvSpPr>
          <p:cNvPr id="10" name="TextBox 9"/>
          <p:cNvSpPr txBox="1"/>
          <p:nvPr/>
        </p:nvSpPr>
        <p:spPr>
          <a:xfrm>
            <a:off x="571500" y="500063"/>
            <a:ext cx="8001000" cy="523220"/>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a:t>Challenges</a:t>
            </a:r>
            <a:endParaRPr lang="en-ZA" sz="2800" b="1" dirty="0">
              <a:cs typeface="Calibri" pitchFamily="34" charset="0"/>
            </a:endParaRPr>
          </a:p>
        </p:txBody>
      </p:sp>
    </p:spTree>
    <p:extLst>
      <p:ext uri="{BB962C8B-B14F-4D97-AF65-F5344CB8AC3E}">
        <p14:creationId xmlns:p14="http://schemas.microsoft.com/office/powerpoint/2010/main" xmlns="" val="3021648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0" y="-7938"/>
            <a:ext cx="9144000" cy="6873876"/>
          </a:xfrm>
          <a:prstGeom prst="rect">
            <a:avLst/>
          </a:prstGeom>
          <a:noFill/>
          <a:ln w="9525">
            <a:noFill/>
            <a:miter lim="800000"/>
            <a:headEnd/>
            <a:tailEnd/>
          </a:ln>
        </p:spPr>
      </p:pic>
      <p:sp>
        <p:nvSpPr>
          <p:cNvPr id="46083" name="Content Placeholder 2"/>
          <p:cNvSpPr>
            <a:spLocks noGrp="1"/>
          </p:cNvSpPr>
          <p:nvPr>
            <p:ph idx="1"/>
          </p:nvPr>
        </p:nvSpPr>
        <p:spPr>
          <a:xfrm>
            <a:off x="571500" y="1044308"/>
            <a:ext cx="7929563" cy="5356492"/>
          </a:xfrm>
        </p:spPr>
        <p:txBody>
          <a:bodyPr/>
          <a:lstStyle/>
          <a:p>
            <a:pPr marL="0" indent="0" algn="just">
              <a:buNone/>
              <a:defRPr/>
            </a:pPr>
            <a:r>
              <a:rPr lang="en-US" sz="1800" dirty="0">
                <a:cs typeface="Arial" pitchFamily="34" charset="0"/>
              </a:rPr>
              <a:t>The budget </a:t>
            </a:r>
            <a:r>
              <a:rPr lang="en-US" sz="1800" dirty="0" smtClean="0">
                <a:cs typeface="Arial" pitchFamily="34" charset="0"/>
              </a:rPr>
              <a:t>structure for the Department remained unchanged:</a:t>
            </a:r>
            <a:endParaRPr lang="en-US" sz="1800" dirty="0">
              <a:cs typeface="Arial" pitchFamily="34" charset="0"/>
            </a:endParaRPr>
          </a:p>
          <a:p>
            <a:pPr marL="400050" lvl="1" indent="0">
              <a:spcBef>
                <a:spcPts val="0"/>
              </a:spcBef>
              <a:buFont typeface="Arial" pitchFamily="34" charset="0"/>
              <a:buNone/>
              <a:tabLst>
                <a:tab pos="463550" algn="l"/>
              </a:tabLst>
              <a:defRPr/>
            </a:pPr>
            <a:r>
              <a:rPr lang="en-US" sz="2000" b="1" dirty="0" smtClean="0">
                <a:cs typeface="Arial" pitchFamily="34" charset="0"/>
              </a:rPr>
              <a:t>PROGRAMME 1</a:t>
            </a:r>
            <a:r>
              <a:rPr lang="en-US" sz="2000" b="1" dirty="0">
                <a:cs typeface="Arial" pitchFamily="34" charset="0"/>
              </a:rPr>
              <a:t>:</a:t>
            </a:r>
            <a:r>
              <a:rPr lang="en-US" sz="2000" b="1" dirty="0" smtClean="0">
                <a:cs typeface="Arial" pitchFamily="34" charset="0"/>
              </a:rPr>
              <a:t> </a:t>
            </a:r>
            <a:r>
              <a:rPr lang="en-US" sz="2000" b="1" dirty="0">
                <a:cs typeface="Arial" pitchFamily="34" charset="0"/>
              </a:rPr>
              <a:t>Administration</a:t>
            </a:r>
          </a:p>
          <a:p>
            <a:pPr marL="628650" lvl="1" indent="-228600">
              <a:spcBef>
                <a:spcPts val="0"/>
              </a:spcBef>
              <a:buFont typeface="Arial" pitchFamily="34" charset="0"/>
              <a:buNone/>
              <a:tabLst>
                <a:tab pos="628650" algn="l"/>
              </a:tabLst>
              <a:defRPr/>
            </a:pPr>
            <a:r>
              <a:rPr lang="en-US" sz="1800" i="1" dirty="0" smtClean="0">
                <a:cs typeface="Arial" pitchFamily="34" charset="0"/>
              </a:rPr>
              <a:t>The Office of the Director-General and Departmental support functions</a:t>
            </a:r>
            <a:endParaRPr lang="en-US" sz="1800" i="1" dirty="0">
              <a:cs typeface="Arial" pitchFamily="34" charset="0"/>
            </a:endParaRPr>
          </a:p>
          <a:p>
            <a:pPr marL="400050" lvl="1" indent="0">
              <a:spcBef>
                <a:spcPts val="0"/>
              </a:spcBef>
              <a:buFont typeface="Arial" pitchFamily="34" charset="0"/>
              <a:buNone/>
              <a:defRPr/>
            </a:pPr>
            <a:r>
              <a:rPr lang="en-US" sz="2000" b="1" dirty="0">
                <a:cs typeface="Arial" pitchFamily="34" charset="0"/>
              </a:rPr>
              <a:t>PROGRAMME </a:t>
            </a:r>
            <a:r>
              <a:rPr lang="en-US" sz="2000" b="1" dirty="0" smtClean="0">
                <a:cs typeface="Arial" pitchFamily="34" charset="0"/>
              </a:rPr>
              <a:t>2: </a:t>
            </a:r>
            <a:r>
              <a:rPr lang="en-US" sz="2000" b="1" dirty="0"/>
              <a:t>Planning, Policy and Strategy</a:t>
            </a:r>
          </a:p>
          <a:p>
            <a:pPr marL="400050" lvl="1" indent="0">
              <a:spcBef>
                <a:spcPts val="0"/>
              </a:spcBef>
              <a:buFont typeface="Arial" pitchFamily="34" charset="0"/>
              <a:buNone/>
              <a:defRPr/>
            </a:pPr>
            <a:r>
              <a:rPr lang="en-US" sz="1800" i="1" dirty="0" smtClean="0">
                <a:cs typeface="Arial" pitchFamily="34" charset="0"/>
              </a:rPr>
              <a:t>Responsible for </a:t>
            </a:r>
            <a:r>
              <a:rPr lang="en-US" sz="1800" i="1" dirty="0">
                <a:cs typeface="Arial" pitchFamily="34" charset="0"/>
              </a:rPr>
              <a:t>the development, implementation and monitoring of </a:t>
            </a:r>
            <a:r>
              <a:rPr lang="en-US" sz="1800" i="1" dirty="0" smtClean="0">
                <a:cs typeface="Arial" pitchFamily="34" charset="0"/>
              </a:rPr>
              <a:t>Departmental Policies, International Relations, Legal Services </a:t>
            </a:r>
            <a:r>
              <a:rPr lang="en-US" sz="1800" i="1" dirty="0">
                <a:cs typeface="Arial" pitchFamily="34" charset="0"/>
              </a:rPr>
              <a:t>and </a:t>
            </a:r>
            <a:r>
              <a:rPr lang="en-US" sz="1800" i="1" dirty="0" smtClean="0">
                <a:cs typeface="Arial" pitchFamily="34" charset="0"/>
              </a:rPr>
              <a:t>the </a:t>
            </a:r>
            <a:r>
              <a:rPr lang="en-US" sz="1800" i="1" dirty="0">
                <a:cs typeface="Arial" pitchFamily="34" charset="0"/>
              </a:rPr>
              <a:t>HRD </a:t>
            </a:r>
            <a:r>
              <a:rPr lang="en-US" sz="1800" i="1" dirty="0" smtClean="0">
                <a:cs typeface="Arial" pitchFamily="34" charset="0"/>
              </a:rPr>
              <a:t>Strategy </a:t>
            </a:r>
            <a:r>
              <a:rPr lang="en-US" sz="1800" i="1" dirty="0">
                <a:cs typeface="Arial" pitchFamily="34" charset="0"/>
              </a:rPr>
              <a:t>for South Africa</a:t>
            </a:r>
            <a:endParaRPr lang="en-US" sz="1800" dirty="0">
              <a:cs typeface="Arial" pitchFamily="34" charset="0"/>
            </a:endParaRPr>
          </a:p>
          <a:p>
            <a:pPr marL="400050" lvl="1" indent="0">
              <a:spcBef>
                <a:spcPts val="0"/>
              </a:spcBef>
              <a:buFont typeface="Arial" pitchFamily="34" charset="0"/>
              <a:buNone/>
              <a:defRPr/>
            </a:pPr>
            <a:r>
              <a:rPr lang="en-US" sz="2000" b="1" dirty="0">
                <a:cs typeface="Arial" pitchFamily="34" charset="0"/>
              </a:rPr>
              <a:t>PROGRAMME</a:t>
            </a:r>
            <a:r>
              <a:rPr lang="en-US" sz="2000" dirty="0" smtClean="0">
                <a:cs typeface="Arial" pitchFamily="34" charset="0"/>
              </a:rPr>
              <a:t> </a:t>
            </a:r>
            <a:r>
              <a:rPr lang="en-US" sz="2000" b="1" dirty="0" smtClean="0">
                <a:cs typeface="Arial" pitchFamily="34" charset="0"/>
              </a:rPr>
              <a:t>3: </a:t>
            </a:r>
            <a:r>
              <a:rPr lang="en-US" sz="2000" b="1" dirty="0"/>
              <a:t>University Education</a:t>
            </a:r>
          </a:p>
          <a:p>
            <a:pPr marL="400050" lvl="1" indent="0">
              <a:spcBef>
                <a:spcPts val="0"/>
              </a:spcBef>
              <a:buFont typeface="Arial" pitchFamily="34" charset="0"/>
              <a:buNone/>
              <a:defRPr/>
            </a:pPr>
            <a:r>
              <a:rPr lang="en-US" sz="1800" i="1" dirty="0" smtClean="0">
                <a:cs typeface="Arial" pitchFamily="34" charset="0"/>
              </a:rPr>
              <a:t>Responsible for the university sector, </a:t>
            </a:r>
            <a:r>
              <a:rPr lang="en-US" sz="1800" i="1" dirty="0" err="1" smtClean="0">
                <a:cs typeface="Arial" pitchFamily="34" charset="0"/>
              </a:rPr>
              <a:t>NSFAS</a:t>
            </a:r>
            <a:r>
              <a:rPr lang="en-US" sz="1800" i="1" dirty="0" smtClean="0">
                <a:cs typeface="Arial" pitchFamily="34" charset="0"/>
              </a:rPr>
              <a:t>, CHE </a:t>
            </a:r>
            <a:r>
              <a:rPr lang="en-US" sz="1800" i="1" dirty="0">
                <a:cs typeface="Arial" pitchFamily="34" charset="0"/>
              </a:rPr>
              <a:t>and </a:t>
            </a:r>
            <a:r>
              <a:rPr lang="en-US" sz="1800" i="1" dirty="0" smtClean="0">
                <a:cs typeface="Arial" pitchFamily="34" charset="0"/>
              </a:rPr>
              <a:t>national </a:t>
            </a:r>
            <a:r>
              <a:rPr lang="en-US" sz="1800" i="1" dirty="0">
                <a:cs typeface="Arial" pitchFamily="34" charset="0"/>
              </a:rPr>
              <a:t>institutes for higher education</a:t>
            </a:r>
          </a:p>
          <a:p>
            <a:pPr marL="400050" lvl="1" indent="0" eaLnBrk="1" fontAlgn="auto" hangingPunct="1">
              <a:spcBef>
                <a:spcPts val="0"/>
              </a:spcBef>
              <a:spcAft>
                <a:spcPts val="0"/>
              </a:spcAft>
              <a:buFont typeface="Arial" pitchFamily="34" charset="0"/>
              <a:buNone/>
              <a:defRPr/>
            </a:pPr>
            <a:r>
              <a:rPr lang="en-US" sz="2000" b="1" dirty="0">
                <a:cs typeface="Arial" pitchFamily="34" charset="0"/>
              </a:rPr>
              <a:t>PROGRAMME </a:t>
            </a:r>
            <a:r>
              <a:rPr lang="en-US" sz="2000" b="1" dirty="0" smtClean="0">
                <a:cs typeface="Arial" pitchFamily="34" charset="0"/>
              </a:rPr>
              <a:t>4: </a:t>
            </a:r>
            <a:r>
              <a:rPr lang="en-US" sz="2000" b="1" dirty="0">
                <a:cs typeface="Arial" pitchFamily="34" charset="0"/>
              </a:rPr>
              <a:t>Technical and </a:t>
            </a:r>
            <a:r>
              <a:rPr lang="en-US" sz="2000" b="1" dirty="0"/>
              <a:t>Vocational Education and Training</a:t>
            </a:r>
          </a:p>
          <a:p>
            <a:pPr marL="400050" lvl="1" indent="0" eaLnBrk="1" fontAlgn="auto" hangingPunct="1">
              <a:spcBef>
                <a:spcPts val="0"/>
              </a:spcBef>
              <a:spcAft>
                <a:spcPts val="0"/>
              </a:spcAft>
              <a:buFont typeface="Arial" pitchFamily="34" charset="0"/>
              <a:buNone/>
              <a:defRPr/>
            </a:pPr>
            <a:r>
              <a:rPr lang="en-US" sz="1800" i="1" dirty="0" smtClean="0">
                <a:cs typeface="Arial" pitchFamily="34" charset="0"/>
              </a:rPr>
              <a:t>Responsible for the </a:t>
            </a:r>
            <a:r>
              <a:rPr lang="en-US" sz="1800" i="1" dirty="0" err="1" smtClean="0">
                <a:cs typeface="Arial" pitchFamily="34" charset="0"/>
              </a:rPr>
              <a:t>TVET</a:t>
            </a:r>
            <a:r>
              <a:rPr lang="en-US" sz="1800" i="1" dirty="0" smtClean="0">
                <a:cs typeface="Arial" pitchFamily="34" charset="0"/>
              </a:rPr>
              <a:t> sector and Examination Services</a:t>
            </a:r>
            <a:endParaRPr lang="en-US" sz="1800" i="1" dirty="0">
              <a:cs typeface="Arial" pitchFamily="34" charset="0"/>
            </a:endParaRPr>
          </a:p>
          <a:p>
            <a:pPr marL="400050" lvl="1" indent="0">
              <a:spcBef>
                <a:spcPts val="0"/>
              </a:spcBef>
              <a:buFont typeface="Arial" pitchFamily="34" charset="0"/>
              <a:buNone/>
              <a:defRPr/>
            </a:pPr>
            <a:r>
              <a:rPr lang="en-US" sz="2000" b="1" dirty="0">
                <a:cs typeface="Arial" pitchFamily="34" charset="0"/>
              </a:rPr>
              <a:t>PROGRAMME </a:t>
            </a:r>
            <a:r>
              <a:rPr lang="en-US" sz="2000" b="1" dirty="0" smtClean="0">
                <a:cs typeface="Arial" pitchFamily="34" charset="0"/>
              </a:rPr>
              <a:t>5: </a:t>
            </a:r>
            <a:r>
              <a:rPr lang="en-US" sz="2000" b="1" dirty="0"/>
              <a:t>Skills Development</a:t>
            </a:r>
          </a:p>
          <a:p>
            <a:pPr marL="400050" lvl="1" indent="0">
              <a:spcBef>
                <a:spcPts val="0"/>
              </a:spcBef>
              <a:buFont typeface="Arial" pitchFamily="34" charset="0"/>
              <a:buNone/>
              <a:defRPr/>
            </a:pPr>
            <a:r>
              <a:rPr lang="en-US" sz="1800" i="1" dirty="0" smtClean="0">
                <a:cs typeface="Arial" pitchFamily="34" charset="0"/>
              </a:rPr>
              <a:t>Responsible for </a:t>
            </a:r>
            <a:r>
              <a:rPr lang="en-US" sz="1800" i="1" dirty="0">
                <a:cs typeface="Arial" pitchFamily="34" charset="0"/>
              </a:rPr>
              <a:t>the </a:t>
            </a:r>
            <a:r>
              <a:rPr lang="en-US" sz="1800" i="1" dirty="0" smtClean="0">
                <a:cs typeface="Arial" pitchFamily="34" charset="0"/>
              </a:rPr>
              <a:t>skills sector, including the national </a:t>
            </a:r>
            <a:r>
              <a:rPr lang="en-US" sz="1800" i="1" dirty="0">
                <a:cs typeface="Arial" pitchFamily="34" charset="0"/>
              </a:rPr>
              <a:t>skills development </a:t>
            </a:r>
            <a:r>
              <a:rPr lang="en-US" sz="1800" i="1" dirty="0" smtClean="0">
                <a:cs typeface="Arial" pitchFamily="34" charset="0"/>
              </a:rPr>
              <a:t>strategy, skills </a:t>
            </a:r>
            <a:r>
              <a:rPr lang="en-US" sz="1800" i="1" dirty="0">
                <a:cs typeface="Arial" pitchFamily="34" charset="0"/>
              </a:rPr>
              <a:t>development policy and  </a:t>
            </a:r>
            <a:r>
              <a:rPr lang="en-US" sz="1800" i="1" dirty="0" smtClean="0">
                <a:cs typeface="Arial" pitchFamily="34" charset="0"/>
              </a:rPr>
              <a:t>the management of the skills levy to </a:t>
            </a:r>
            <a:r>
              <a:rPr lang="en-US" sz="1800" i="1" dirty="0" err="1" smtClean="0">
                <a:cs typeface="Arial" pitchFamily="34" charset="0"/>
              </a:rPr>
              <a:t>SETAs</a:t>
            </a:r>
            <a:r>
              <a:rPr lang="en-US" sz="1800" i="1" dirty="0" smtClean="0">
                <a:cs typeface="Arial" pitchFamily="34" charset="0"/>
              </a:rPr>
              <a:t> and NSF</a:t>
            </a:r>
            <a:endParaRPr lang="en-US" sz="1800" i="1" dirty="0">
              <a:cs typeface="Arial" pitchFamily="34" charset="0"/>
            </a:endParaRPr>
          </a:p>
          <a:p>
            <a:pPr marL="400050" lvl="1" indent="0">
              <a:spcBef>
                <a:spcPts val="0"/>
              </a:spcBef>
              <a:buNone/>
              <a:defRPr/>
            </a:pPr>
            <a:r>
              <a:rPr lang="en-US" sz="2000" b="1" dirty="0">
                <a:cs typeface="Arial" pitchFamily="34" charset="0"/>
              </a:rPr>
              <a:t>PROGRAMME </a:t>
            </a:r>
            <a:r>
              <a:rPr lang="en-US" sz="2000" b="1" dirty="0" smtClean="0">
                <a:cs typeface="Arial" pitchFamily="34" charset="0"/>
              </a:rPr>
              <a:t>6: </a:t>
            </a:r>
            <a:r>
              <a:rPr lang="en-US" sz="2000" b="1" dirty="0"/>
              <a:t>Community Education and Training</a:t>
            </a:r>
          </a:p>
          <a:p>
            <a:pPr marL="400050" lvl="1" indent="0">
              <a:spcBef>
                <a:spcPts val="0"/>
              </a:spcBef>
              <a:buNone/>
              <a:defRPr/>
            </a:pPr>
            <a:r>
              <a:rPr lang="en-US" sz="1800" i="1" dirty="0" smtClean="0">
                <a:cs typeface="Arial" pitchFamily="34" charset="0"/>
              </a:rPr>
              <a:t>Responsible </a:t>
            </a:r>
            <a:r>
              <a:rPr lang="en-US" sz="1800" i="1" dirty="0">
                <a:cs typeface="Arial" pitchFamily="34" charset="0"/>
              </a:rPr>
              <a:t>for </a:t>
            </a:r>
            <a:r>
              <a:rPr lang="en-US" sz="1800" i="1" dirty="0" smtClean="0">
                <a:cs typeface="Arial" pitchFamily="34" charset="0"/>
              </a:rPr>
              <a:t>the CET sector</a:t>
            </a:r>
            <a:endParaRPr lang="en-US" sz="1800" b="1" dirty="0"/>
          </a:p>
        </p:txBody>
      </p:sp>
      <p:sp>
        <p:nvSpPr>
          <p:cNvPr id="6" name="Slide Number Placeholder 7"/>
          <p:cNvSpPr>
            <a:spLocks noGrp="1"/>
          </p:cNvSpPr>
          <p:nvPr>
            <p:ph type="sldNum" sz="quarter" idx="12"/>
          </p:nvPr>
        </p:nvSpPr>
        <p:spPr bwMode="auto">
          <a:xfrm>
            <a:off x="7010400" y="6524625"/>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0A1E1878-521B-409B-812E-B77555A814EC}" type="slidenum">
              <a:rPr lang="en-US" sz="1400" b="1" smtClean="0">
                <a:solidFill>
                  <a:schemeClr val="tx1"/>
                </a:solidFill>
              </a:rPr>
              <a:pPr fontAlgn="base">
                <a:spcBef>
                  <a:spcPct val="0"/>
                </a:spcBef>
                <a:spcAft>
                  <a:spcPct val="0"/>
                </a:spcAft>
                <a:defRPr/>
              </a:pPr>
              <a:t>2</a:t>
            </a:fld>
            <a:endParaRPr lang="en-US" sz="1400" b="1" dirty="0" smtClean="0">
              <a:solidFill>
                <a:schemeClr val="tx1"/>
              </a:solidFill>
            </a:endParaRPr>
          </a:p>
        </p:txBody>
      </p:sp>
      <p:sp>
        <p:nvSpPr>
          <p:cNvPr id="9" name="TextBox 8"/>
          <p:cNvSpPr txBox="1"/>
          <p:nvPr/>
        </p:nvSpPr>
        <p:spPr>
          <a:xfrm>
            <a:off x="571500" y="500063"/>
            <a:ext cx="8001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smtClean="0"/>
              <a:t>Budget Structure</a:t>
            </a:r>
            <a:endParaRPr lang="en-ZA" sz="2800" b="1" dirty="0">
              <a:cs typeface="Calibri" pitchFamily="34" charset="0"/>
            </a:endParaRPr>
          </a:p>
        </p:txBody>
      </p:sp>
    </p:spTree>
    <p:extLst>
      <p:ext uri="{BB962C8B-B14F-4D97-AF65-F5344CB8AC3E}">
        <p14:creationId xmlns:p14="http://schemas.microsoft.com/office/powerpoint/2010/main" xmlns="" val="2461205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0" y="-7938"/>
            <a:ext cx="9144000" cy="6873876"/>
          </a:xfrm>
          <a:prstGeom prst="rect">
            <a:avLst/>
          </a:prstGeom>
          <a:noFill/>
          <a:ln w="9525">
            <a:noFill/>
            <a:miter lim="800000"/>
            <a:headEnd/>
            <a:tailEnd/>
          </a:ln>
        </p:spPr>
      </p:pic>
      <p:sp>
        <p:nvSpPr>
          <p:cNvPr id="46083" name="Content Placeholder 2"/>
          <p:cNvSpPr>
            <a:spLocks noGrp="1"/>
          </p:cNvSpPr>
          <p:nvPr>
            <p:ph idx="1"/>
          </p:nvPr>
        </p:nvSpPr>
        <p:spPr>
          <a:xfrm>
            <a:off x="571500" y="1143000"/>
            <a:ext cx="7929563" cy="5029200"/>
          </a:xfrm>
        </p:spPr>
        <p:txBody>
          <a:bodyPr/>
          <a:lstStyle/>
          <a:p>
            <a:pPr>
              <a:spcAft>
                <a:spcPts val="600"/>
              </a:spcAft>
              <a:defRPr/>
            </a:pPr>
            <a:r>
              <a:rPr lang="en-US" sz="1800" dirty="0">
                <a:cs typeface="Arial" pitchFamily="34" charset="0"/>
              </a:rPr>
              <a:t>The </a:t>
            </a:r>
            <a:r>
              <a:rPr lang="en-US" sz="1800" dirty="0" smtClean="0">
                <a:cs typeface="Arial" pitchFamily="34" charset="0"/>
              </a:rPr>
              <a:t>Office of the CFO operates within </a:t>
            </a:r>
            <a:r>
              <a:rPr lang="en-US" sz="1800" dirty="0" err="1" smtClean="0">
                <a:cs typeface="Arial" pitchFamily="34" charset="0"/>
              </a:rPr>
              <a:t>Programme</a:t>
            </a:r>
            <a:r>
              <a:rPr lang="en-US" sz="1800" dirty="0" smtClean="0">
                <a:cs typeface="Arial" pitchFamily="34" charset="0"/>
              </a:rPr>
              <a:t> 1: </a:t>
            </a:r>
            <a:r>
              <a:rPr lang="en-US" sz="2000" dirty="0" smtClean="0">
                <a:cs typeface="Arial" pitchFamily="34" charset="0"/>
              </a:rPr>
              <a:t>Administration with a direct reporting line to the DG</a:t>
            </a:r>
          </a:p>
          <a:p>
            <a:pPr>
              <a:spcAft>
                <a:spcPts val="600"/>
              </a:spcAft>
              <a:defRPr/>
            </a:pPr>
            <a:r>
              <a:rPr lang="en-US" sz="2000" dirty="0" smtClean="0">
                <a:cs typeface="Arial" pitchFamily="34" charset="0"/>
              </a:rPr>
              <a:t>The Office manages the following activities:</a:t>
            </a:r>
            <a:endParaRPr lang="en-US" sz="2000" dirty="0" smtClean="0"/>
          </a:p>
          <a:p>
            <a:pPr marL="400050" lvl="1" indent="0">
              <a:spcBef>
                <a:spcPts val="0"/>
              </a:spcBef>
              <a:spcAft>
                <a:spcPts val="600"/>
              </a:spcAft>
              <a:buFont typeface="Arial" pitchFamily="34" charset="0"/>
              <a:buNone/>
              <a:defRPr/>
            </a:pPr>
            <a:r>
              <a:rPr lang="en-US" sz="2000" b="1" dirty="0" smtClean="0"/>
              <a:t>Finance: </a:t>
            </a:r>
            <a:r>
              <a:rPr lang="en-US" sz="2000" dirty="0" smtClean="0"/>
              <a:t>All financial management matters including budgeting, cash flow, revenue, expenditure and salary management</a:t>
            </a:r>
          </a:p>
          <a:p>
            <a:pPr marL="400050" lvl="1" indent="0">
              <a:spcBef>
                <a:spcPts val="0"/>
              </a:spcBef>
              <a:spcAft>
                <a:spcPts val="600"/>
              </a:spcAft>
              <a:buFont typeface="Arial" pitchFamily="34" charset="0"/>
              <a:buNone/>
              <a:defRPr/>
            </a:pPr>
            <a:r>
              <a:rPr lang="en-US" sz="2000" b="1" dirty="0" smtClean="0">
                <a:cs typeface="Arial" pitchFamily="34" charset="0"/>
              </a:rPr>
              <a:t>Supply Chain Management: </a:t>
            </a:r>
            <a:r>
              <a:rPr lang="en-US" sz="2000" dirty="0" smtClean="0">
                <a:cs typeface="Arial" pitchFamily="34" charset="0"/>
              </a:rPr>
              <a:t>Including demand, supply and the coordination of activities with the event manager and travel agent</a:t>
            </a:r>
          </a:p>
          <a:p>
            <a:pPr marL="400050" lvl="1" indent="0">
              <a:spcBef>
                <a:spcPts val="0"/>
              </a:spcBef>
              <a:spcAft>
                <a:spcPts val="600"/>
              </a:spcAft>
              <a:buFont typeface="Arial" pitchFamily="34" charset="0"/>
              <a:buNone/>
              <a:defRPr/>
            </a:pPr>
            <a:r>
              <a:rPr lang="en-US" sz="2000" b="1" dirty="0" smtClean="0">
                <a:cs typeface="Arial" pitchFamily="34" charset="0"/>
              </a:rPr>
              <a:t>Asset Management: </a:t>
            </a:r>
            <a:r>
              <a:rPr lang="en-US" sz="2000" dirty="0" smtClean="0">
                <a:cs typeface="Arial" pitchFamily="34" charset="0"/>
              </a:rPr>
              <a:t>Managing the supply and demand of assets and the Department’s asset register</a:t>
            </a:r>
          </a:p>
          <a:p>
            <a:pPr marL="400050" lvl="1" indent="0">
              <a:spcBef>
                <a:spcPts val="0"/>
              </a:spcBef>
              <a:spcAft>
                <a:spcPts val="600"/>
              </a:spcAft>
              <a:buFont typeface="Arial" pitchFamily="34" charset="0"/>
              <a:buNone/>
              <a:defRPr/>
            </a:pPr>
            <a:endParaRPr lang="en-US" sz="2000" dirty="0" smtClean="0">
              <a:cs typeface="Arial" pitchFamily="34" charset="0"/>
            </a:endParaRPr>
          </a:p>
          <a:p>
            <a:pPr marL="400050" lvl="1" indent="0">
              <a:spcBef>
                <a:spcPts val="0"/>
              </a:spcBef>
              <a:spcAft>
                <a:spcPts val="600"/>
              </a:spcAft>
              <a:buFont typeface="Arial" pitchFamily="34" charset="0"/>
              <a:buNone/>
              <a:defRPr/>
            </a:pPr>
            <a:endParaRPr lang="en-US" sz="1800" b="1" dirty="0"/>
          </a:p>
        </p:txBody>
      </p:sp>
      <p:sp>
        <p:nvSpPr>
          <p:cNvPr id="9" name="Slide Number Placeholder 7"/>
          <p:cNvSpPr>
            <a:spLocks noGrp="1"/>
          </p:cNvSpPr>
          <p:nvPr>
            <p:ph type="sldNum" sz="quarter" idx="12"/>
          </p:nvPr>
        </p:nvSpPr>
        <p:spPr bwMode="auto">
          <a:xfrm>
            <a:off x="7010400" y="6524625"/>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0A1E1878-521B-409B-812E-B77555A814EC}" type="slidenum">
              <a:rPr lang="en-US" sz="1400" b="1" smtClean="0">
                <a:solidFill>
                  <a:schemeClr val="tx1"/>
                </a:solidFill>
              </a:rPr>
              <a:pPr fontAlgn="base">
                <a:spcBef>
                  <a:spcPct val="0"/>
                </a:spcBef>
                <a:spcAft>
                  <a:spcPct val="0"/>
                </a:spcAft>
                <a:defRPr/>
              </a:pPr>
              <a:t>3</a:t>
            </a:fld>
            <a:endParaRPr lang="en-US" sz="1400" b="1" dirty="0" smtClean="0">
              <a:solidFill>
                <a:schemeClr val="tx1"/>
              </a:solidFill>
            </a:endParaRPr>
          </a:p>
        </p:txBody>
      </p:sp>
      <p:sp>
        <p:nvSpPr>
          <p:cNvPr id="10" name="TextBox 9"/>
          <p:cNvSpPr txBox="1"/>
          <p:nvPr/>
        </p:nvSpPr>
        <p:spPr>
          <a:xfrm>
            <a:off x="571500" y="500063"/>
            <a:ext cx="8001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smtClean="0"/>
              <a:t>Budget Structure</a:t>
            </a:r>
            <a:endParaRPr lang="en-ZA" sz="2800" b="1" dirty="0">
              <a:cs typeface="Calibri" pitchFamily="34" charset="0"/>
            </a:endParaRPr>
          </a:p>
        </p:txBody>
      </p:sp>
    </p:spTree>
    <p:extLst>
      <p:ext uri="{BB962C8B-B14F-4D97-AF65-F5344CB8AC3E}">
        <p14:creationId xmlns:p14="http://schemas.microsoft.com/office/powerpoint/2010/main" xmlns="" val="3453778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0" y="-7938"/>
            <a:ext cx="9144000" cy="6873876"/>
          </a:xfrm>
          <a:prstGeom prst="rect">
            <a:avLst/>
          </a:prstGeom>
          <a:noFill/>
          <a:ln w="9525">
            <a:noFill/>
            <a:miter lim="800000"/>
            <a:headEnd/>
            <a:tailEnd/>
          </a:ln>
        </p:spPr>
      </p:pic>
      <p:sp>
        <p:nvSpPr>
          <p:cNvPr id="46083" name="Content Placeholder 2"/>
          <p:cNvSpPr>
            <a:spLocks noGrp="1"/>
          </p:cNvSpPr>
          <p:nvPr>
            <p:ph idx="1"/>
          </p:nvPr>
        </p:nvSpPr>
        <p:spPr>
          <a:xfrm>
            <a:off x="571500" y="1143000"/>
            <a:ext cx="7929563" cy="5029200"/>
          </a:xfrm>
        </p:spPr>
        <p:txBody>
          <a:bodyPr/>
          <a:lstStyle/>
          <a:p>
            <a:pPr marL="400050" lvl="1" indent="0">
              <a:spcBef>
                <a:spcPts val="0"/>
              </a:spcBef>
              <a:spcAft>
                <a:spcPts val="600"/>
              </a:spcAft>
              <a:buFont typeface="Arial" pitchFamily="34" charset="0"/>
              <a:buNone/>
              <a:defRPr/>
            </a:pPr>
            <a:r>
              <a:rPr lang="en-US" sz="2000" b="1" dirty="0" smtClean="0">
                <a:cs typeface="Arial" pitchFamily="34" charset="0"/>
              </a:rPr>
              <a:t>Public Entities Unit: </a:t>
            </a:r>
            <a:r>
              <a:rPr lang="en-US" sz="2000" dirty="0" smtClean="0">
                <a:cs typeface="Arial" pitchFamily="34" charset="0"/>
              </a:rPr>
              <a:t>Public entity compliance and reporting in terms of the PFMA including quarterly reporting</a:t>
            </a:r>
          </a:p>
          <a:p>
            <a:pPr marL="400050" lvl="1" indent="0">
              <a:spcBef>
                <a:spcPts val="0"/>
              </a:spcBef>
              <a:spcAft>
                <a:spcPts val="600"/>
              </a:spcAft>
              <a:buFont typeface="Arial" pitchFamily="34" charset="0"/>
              <a:buNone/>
              <a:defRPr/>
            </a:pPr>
            <a:r>
              <a:rPr lang="en-US" sz="2000" b="1" dirty="0" smtClean="0">
                <a:cs typeface="Arial" pitchFamily="34" charset="0"/>
              </a:rPr>
              <a:t>Development Support: </a:t>
            </a:r>
            <a:r>
              <a:rPr lang="en-US" sz="2000" dirty="0" smtClean="0">
                <a:cs typeface="Arial" pitchFamily="34" charset="0"/>
              </a:rPr>
              <a:t>Coordination, monitoring and reporting of donor funds (especially international donations) – consideration to move function to International Relations Chief Directorate excluding financial related activities</a:t>
            </a:r>
          </a:p>
          <a:p>
            <a:pPr marL="400050" lvl="1" indent="0">
              <a:spcBef>
                <a:spcPts val="0"/>
              </a:spcBef>
              <a:spcAft>
                <a:spcPts val="600"/>
              </a:spcAft>
              <a:buFont typeface="Arial" pitchFamily="34" charset="0"/>
              <a:buNone/>
              <a:defRPr/>
            </a:pPr>
            <a:r>
              <a:rPr lang="en-US" sz="2000" b="1" dirty="0" smtClean="0">
                <a:cs typeface="Arial" pitchFamily="34" charset="0"/>
              </a:rPr>
              <a:t>Compliance Unit: </a:t>
            </a:r>
            <a:r>
              <a:rPr lang="en-US" sz="2000" dirty="0" smtClean="0">
                <a:cs typeface="Arial" pitchFamily="34" charset="0"/>
              </a:rPr>
              <a:t>Compliance monitoring of various legislative requirements within the Department as a whole – key focus on Finance, SCM, Asset Management; Coordination of Audit </a:t>
            </a:r>
            <a:r>
              <a:rPr lang="en-US" sz="2000" dirty="0">
                <a:cs typeface="Arial" pitchFamily="34" charset="0"/>
              </a:rPr>
              <a:t>L</a:t>
            </a:r>
            <a:r>
              <a:rPr lang="en-US" sz="2000" dirty="0" smtClean="0">
                <a:cs typeface="Arial" pitchFamily="34" charset="0"/>
              </a:rPr>
              <a:t>iaison functions; Consolidation of Annual Report</a:t>
            </a:r>
          </a:p>
          <a:p>
            <a:pPr marL="400050" lvl="1" indent="0">
              <a:spcBef>
                <a:spcPts val="0"/>
              </a:spcBef>
              <a:spcAft>
                <a:spcPts val="600"/>
              </a:spcAft>
              <a:buFont typeface="Arial" pitchFamily="34" charset="0"/>
              <a:buNone/>
              <a:defRPr/>
            </a:pPr>
            <a:r>
              <a:rPr lang="en-US" sz="2000" b="1" dirty="0" smtClean="0">
                <a:cs typeface="Arial" pitchFamily="34" charset="0"/>
              </a:rPr>
              <a:t>Project Coordination Unit: </a:t>
            </a:r>
            <a:r>
              <a:rPr lang="en-US" sz="2000" dirty="0">
                <a:cs typeface="Arial" pitchFamily="34" charset="0"/>
              </a:rPr>
              <a:t>Coordination, monitoring and reporting of </a:t>
            </a:r>
            <a:r>
              <a:rPr lang="en-US" sz="2000" dirty="0" smtClean="0">
                <a:cs typeface="Arial" pitchFamily="34" charset="0"/>
              </a:rPr>
              <a:t>NSF projects and funds of Department</a:t>
            </a:r>
          </a:p>
          <a:p>
            <a:pPr marL="400050" lvl="1" indent="0">
              <a:spcBef>
                <a:spcPts val="0"/>
              </a:spcBef>
              <a:spcAft>
                <a:spcPts val="600"/>
              </a:spcAft>
              <a:buFont typeface="Arial" pitchFamily="34" charset="0"/>
              <a:buNone/>
              <a:defRPr/>
            </a:pPr>
            <a:endParaRPr lang="en-US" sz="1800" b="1" dirty="0"/>
          </a:p>
        </p:txBody>
      </p:sp>
      <p:sp>
        <p:nvSpPr>
          <p:cNvPr id="9" name="Slide Number Placeholder 7"/>
          <p:cNvSpPr>
            <a:spLocks noGrp="1"/>
          </p:cNvSpPr>
          <p:nvPr>
            <p:ph type="sldNum" sz="quarter" idx="12"/>
          </p:nvPr>
        </p:nvSpPr>
        <p:spPr bwMode="auto">
          <a:xfrm>
            <a:off x="7010400" y="6524625"/>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0A1E1878-521B-409B-812E-B77555A814EC}" type="slidenum">
              <a:rPr lang="en-US" sz="1400" b="1" smtClean="0">
                <a:solidFill>
                  <a:schemeClr val="tx1"/>
                </a:solidFill>
              </a:rPr>
              <a:pPr fontAlgn="base">
                <a:spcBef>
                  <a:spcPct val="0"/>
                </a:spcBef>
                <a:spcAft>
                  <a:spcPct val="0"/>
                </a:spcAft>
                <a:defRPr/>
              </a:pPr>
              <a:t>4</a:t>
            </a:fld>
            <a:endParaRPr lang="en-US" sz="1400" b="1" dirty="0" smtClean="0">
              <a:solidFill>
                <a:schemeClr val="tx1"/>
              </a:solidFill>
            </a:endParaRPr>
          </a:p>
        </p:txBody>
      </p:sp>
      <p:sp>
        <p:nvSpPr>
          <p:cNvPr id="10" name="TextBox 9"/>
          <p:cNvSpPr txBox="1"/>
          <p:nvPr/>
        </p:nvSpPr>
        <p:spPr>
          <a:xfrm>
            <a:off x="571500" y="500063"/>
            <a:ext cx="8001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smtClean="0"/>
              <a:t>Budget Structure</a:t>
            </a:r>
            <a:endParaRPr lang="en-ZA" sz="2800" b="1" dirty="0">
              <a:cs typeface="Calibri" pitchFamily="34" charset="0"/>
            </a:endParaRPr>
          </a:p>
        </p:txBody>
      </p:sp>
    </p:spTree>
    <p:extLst>
      <p:ext uri="{BB962C8B-B14F-4D97-AF65-F5344CB8AC3E}">
        <p14:creationId xmlns:p14="http://schemas.microsoft.com/office/powerpoint/2010/main" xmlns="" val="793411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841516399"/>
              </p:ext>
            </p:extLst>
          </p:nvPr>
        </p:nvGraphicFramePr>
        <p:xfrm>
          <a:off x="533400" y="1173982"/>
          <a:ext cx="8001000" cy="4101403"/>
        </p:xfrm>
        <a:graphic>
          <a:graphicData uri="http://schemas.openxmlformats.org/drawingml/2006/table">
            <a:tbl>
              <a:tblPr firstRow="1" bandRow="1">
                <a:tableStyleId>{8799B23B-EC83-4686-B30A-512413B5E67A}</a:tableStyleId>
              </a:tblPr>
              <a:tblGrid>
                <a:gridCol w="5513499">
                  <a:extLst>
                    <a:ext uri="{9D8B030D-6E8A-4147-A177-3AD203B41FA5}">
                      <a16:colId xmlns:a16="http://schemas.microsoft.com/office/drawing/2014/main" xmlns="" val="20000"/>
                    </a:ext>
                  </a:extLst>
                </a:gridCol>
                <a:gridCol w="2487501">
                  <a:extLst>
                    <a:ext uri="{9D8B030D-6E8A-4147-A177-3AD203B41FA5}">
                      <a16:colId xmlns:a16="http://schemas.microsoft.com/office/drawing/2014/main" xmlns="" val="20001"/>
                    </a:ext>
                  </a:extLst>
                </a:gridCol>
              </a:tblGrid>
              <a:tr h="426218">
                <a:tc rowSpan="2">
                  <a:txBody>
                    <a:bodyPr/>
                    <a:lstStyle/>
                    <a:p>
                      <a:pPr algn="ctr"/>
                      <a:r>
                        <a:rPr lang="en-US" sz="1800" dirty="0" err="1" smtClean="0"/>
                        <a:t>Programmes</a:t>
                      </a:r>
                      <a:endParaRPr lang="en-US" sz="1800" dirty="0" smtClean="0">
                        <a:latin typeface="Arial" pitchFamily="34" charset="0"/>
                        <a:cs typeface="Arial" pitchFamily="34" charset="0"/>
                      </a:endParaRPr>
                    </a:p>
                  </a:txBody>
                  <a:tcPr anchor="ctr"/>
                </a:tc>
                <a:tc>
                  <a:txBody>
                    <a:bodyPr/>
                    <a:lstStyle/>
                    <a:p>
                      <a:pPr algn="ctr"/>
                      <a:r>
                        <a:rPr lang="en-US" sz="1800" dirty="0" smtClean="0"/>
                        <a:t>Allocation</a:t>
                      </a:r>
                      <a:endParaRPr lang="en-US" sz="18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R’000</a:t>
                      </a:r>
                      <a:endParaRPr lang="en-US" sz="1800" b="1" dirty="0" smtClean="0">
                        <a:latin typeface="Arial" pitchFamily="34" charset="0"/>
                        <a:cs typeface="Arial" pitchFamily="34" charset="0"/>
                      </a:endParaRPr>
                    </a:p>
                  </a:txBody>
                  <a:tcPr anchor="ctr"/>
                </a:tc>
                <a:extLst>
                  <a:ext uri="{0D108BD9-81ED-4DB2-BD59-A6C34878D82A}">
                    <a16:rowId xmlns:a16="http://schemas.microsoft.com/office/drawing/2014/main" xmlns="" val="10000"/>
                  </a:ext>
                </a:extLst>
              </a:tr>
              <a:tr h="0">
                <a:tc vMerge="1">
                  <a:txBody>
                    <a:bodyPr/>
                    <a:lstStyle/>
                    <a:p>
                      <a:endParaRPr lang="en-US" sz="1600" b="1" dirty="0">
                        <a:latin typeface="Arial" pitchFamily="34" charset="0"/>
                        <a:cs typeface="Arial" pitchFamily="34" charset="0"/>
                      </a:endParaRPr>
                    </a:p>
                  </a:txBody>
                  <a:tcPr/>
                </a:tc>
                <a:tc>
                  <a:txBody>
                    <a:bodyPr/>
                    <a:lstStyle/>
                    <a:p>
                      <a:pPr algn="ctr"/>
                      <a:r>
                        <a:rPr lang="en-US" sz="1600" b="1" dirty="0" smtClean="0"/>
                        <a:t>2019/20</a:t>
                      </a:r>
                      <a:endParaRPr lang="en-US" sz="1600" b="1" dirty="0">
                        <a:latin typeface="Arial" pitchFamily="34" charset="0"/>
                        <a:cs typeface="Arial" pitchFamily="34" charset="0"/>
                      </a:endParaRPr>
                    </a:p>
                  </a:txBody>
                  <a:tcPr/>
                </a:tc>
                <a:extLst>
                  <a:ext uri="{0D108BD9-81ED-4DB2-BD59-A6C34878D82A}">
                    <a16:rowId xmlns:a16="http://schemas.microsoft.com/office/drawing/2014/main" xmlns="" val="10001"/>
                  </a:ext>
                </a:extLst>
              </a:tr>
              <a:tr h="350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1. Administration (0.51%)</a:t>
                      </a:r>
                      <a:endParaRPr lang="en-US" sz="1600" dirty="0">
                        <a:latin typeface="Arial" pitchFamily="34" charset="0"/>
                        <a:cs typeface="Arial" pitchFamily="34" charset="0"/>
                      </a:endParaRPr>
                    </a:p>
                  </a:txBody>
                  <a:tcPr anchor="ctr"/>
                </a:tc>
                <a:tc>
                  <a:txBody>
                    <a:bodyPr/>
                    <a:lstStyle/>
                    <a:p>
                      <a:pPr marL="0" marR="0" algn="ctr" defTabSz="914400" rtl="0" eaLnBrk="1" latinLnBrk="0" hangingPunct="1">
                        <a:spcBef>
                          <a:spcPts val="0"/>
                        </a:spcBef>
                        <a:spcAft>
                          <a:spcPts val="0"/>
                        </a:spcAft>
                      </a:pPr>
                      <a:r>
                        <a:rPr lang="en-ZA" sz="1600" kern="1200" dirty="0" smtClean="0">
                          <a:effectLst/>
                        </a:rPr>
                        <a:t>460 430</a:t>
                      </a:r>
                      <a:endParaRPr lang="en-ZA" sz="1600" kern="1200" dirty="0">
                        <a:solidFill>
                          <a:schemeClr val="tx1"/>
                        </a:solidFill>
                        <a:effectLst/>
                        <a:latin typeface="+mn-lt"/>
                        <a:ea typeface="+mn-ea"/>
                        <a:cs typeface="+mn-cs"/>
                      </a:endParaRPr>
                    </a:p>
                  </a:txBody>
                  <a:tcPr marL="19050" marR="19050" marT="0" marB="0" anchor="ctr"/>
                </a:tc>
                <a:extLst>
                  <a:ext uri="{0D108BD9-81ED-4DB2-BD59-A6C34878D82A}">
                    <a16:rowId xmlns:a16="http://schemas.microsoft.com/office/drawing/2014/main" xmlns="" val="10002"/>
                  </a:ext>
                </a:extLst>
              </a:tr>
              <a:tr h="3391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2. Planning, Policy and Strategy (0.10%)</a:t>
                      </a:r>
                      <a:endParaRPr lang="en-US" sz="1600" dirty="0">
                        <a:latin typeface="Arial" pitchFamily="34" charset="0"/>
                        <a:cs typeface="Arial" pitchFamily="34" charset="0"/>
                      </a:endParaRPr>
                    </a:p>
                  </a:txBody>
                  <a:tcPr anchor="ctr"/>
                </a:tc>
                <a:tc>
                  <a:txBody>
                    <a:bodyPr/>
                    <a:lstStyle/>
                    <a:p>
                      <a:pPr marL="0" marR="0" algn="ctr" defTabSz="914400" rtl="0" eaLnBrk="1" latinLnBrk="0" hangingPunct="1">
                        <a:spcBef>
                          <a:spcPts val="0"/>
                        </a:spcBef>
                        <a:spcAft>
                          <a:spcPts val="0"/>
                        </a:spcAft>
                      </a:pPr>
                      <a:r>
                        <a:rPr lang="en-ZA" sz="1600" kern="1200" dirty="0" smtClean="0">
                          <a:effectLst/>
                        </a:rPr>
                        <a:t>90 771</a:t>
                      </a:r>
                      <a:endParaRPr lang="en-ZA" sz="1600" kern="1200" dirty="0">
                        <a:solidFill>
                          <a:schemeClr val="tx1"/>
                        </a:solidFill>
                        <a:effectLst/>
                        <a:latin typeface="+mn-lt"/>
                        <a:ea typeface="+mn-ea"/>
                        <a:cs typeface="+mn-cs"/>
                      </a:endParaRPr>
                    </a:p>
                  </a:txBody>
                  <a:tcPr marL="19050" marR="19050" marT="0" marB="0" anchor="ctr"/>
                </a:tc>
                <a:extLst>
                  <a:ext uri="{0D108BD9-81ED-4DB2-BD59-A6C34878D82A}">
                    <a16:rowId xmlns:a16="http://schemas.microsoft.com/office/drawing/2014/main" xmlns="" val="10003"/>
                  </a:ext>
                </a:extLst>
              </a:tr>
              <a:tr h="381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3. University Education (82.02%)</a:t>
                      </a:r>
                      <a:endParaRPr lang="en-US" sz="1600" dirty="0">
                        <a:latin typeface="Arial" pitchFamily="34" charset="0"/>
                        <a:cs typeface="Arial" pitchFamily="34" charset="0"/>
                      </a:endParaRPr>
                    </a:p>
                  </a:txBody>
                  <a:tcPr anchor="ctr"/>
                </a:tc>
                <a:tc>
                  <a:txBody>
                    <a:bodyPr/>
                    <a:lstStyle/>
                    <a:p>
                      <a:pPr marL="0" marR="0" algn="ctr" defTabSz="914400" rtl="0" eaLnBrk="1" latinLnBrk="0" hangingPunct="1">
                        <a:spcBef>
                          <a:spcPts val="0"/>
                        </a:spcBef>
                        <a:spcAft>
                          <a:spcPts val="0"/>
                        </a:spcAft>
                      </a:pPr>
                      <a:r>
                        <a:rPr lang="en-ZA" sz="1600" kern="1200" dirty="0" smtClean="0">
                          <a:effectLst/>
                        </a:rPr>
                        <a:t>73 409 948</a:t>
                      </a:r>
                      <a:endParaRPr lang="en-ZA" sz="1600" kern="1200" dirty="0">
                        <a:solidFill>
                          <a:schemeClr val="tx1"/>
                        </a:solidFill>
                        <a:effectLst/>
                        <a:latin typeface="+mn-lt"/>
                        <a:ea typeface="+mn-ea"/>
                        <a:cs typeface="+mn-cs"/>
                      </a:endParaRPr>
                    </a:p>
                  </a:txBody>
                  <a:tcPr marL="19050" marR="19050" marT="0" marB="0" anchor="ctr"/>
                </a:tc>
                <a:extLst>
                  <a:ext uri="{0D108BD9-81ED-4DB2-BD59-A6C34878D82A}">
                    <a16:rowId xmlns:a16="http://schemas.microsoft.com/office/drawing/2014/main" xmlns="" val="10004"/>
                  </a:ext>
                </a:extLst>
              </a:tr>
              <a:tr h="273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4. Technical and Vocational Education and Training (14.21%)</a:t>
                      </a:r>
                      <a:endParaRPr lang="en-US" sz="1600" dirty="0">
                        <a:latin typeface="Arial" pitchFamily="34" charset="0"/>
                        <a:cs typeface="Arial" pitchFamily="34" charset="0"/>
                      </a:endParaRPr>
                    </a:p>
                  </a:txBody>
                  <a:tcPr anchor="ctr"/>
                </a:tc>
                <a:tc>
                  <a:txBody>
                    <a:bodyPr/>
                    <a:lstStyle/>
                    <a:p>
                      <a:pPr marL="0" marR="0" algn="ctr" defTabSz="914400" rtl="0" eaLnBrk="1" latinLnBrk="0" hangingPunct="1">
                        <a:spcBef>
                          <a:spcPts val="0"/>
                        </a:spcBef>
                        <a:spcAft>
                          <a:spcPts val="0"/>
                        </a:spcAft>
                      </a:pPr>
                      <a:r>
                        <a:rPr lang="en-ZA" sz="1600" kern="1200" dirty="0" smtClean="0">
                          <a:effectLst/>
                        </a:rPr>
                        <a:t>12 721 834</a:t>
                      </a:r>
                      <a:endParaRPr lang="en-ZA" sz="1600" kern="1200" dirty="0">
                        <a:solidFill>
                          <a:schemeClr val="tx1"/>
                        </a:solidFill>
                        <a:effectLst/>
                        <a:latin typeface="+mn-lt"/>
                        <a:ea typeface="+mn-ea"/>
                        <a:cs typeface="+mn-cs"/>
                      </a:endParaRPr>
                    </a:p>
                  </a:txBody>
                  <a:tcPr marL="19050" marR="19050" marT="0" marB="0" anchor="ctr"/>
                </a:tc>
                <a:extLst>
                  <a:ext uri="{0D108BD9-81ED-4DB2-BD59-A6C34878D82A}">
                    <a16:rowId xmlns:a16="http://schemas.microsoft.com/office/drawing/2014/main" xmlns="" val="10005"/>
                  </a:ext>
                </a:extLst>
              </a:tr>
              <a:tr h="3500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5. Skills Development (0.32%)</a:t>
                      </a:r>
                      <a:endParaRPr lang="en-US" sz="1600" dirty="0">
                        <a:latin typeface="Arial" pitchFamily="34" charset="0"/>
                        <a:cs typeface="Arial" pitchFamily="34" charset="0"/>
                      </a:endParaRPr>
                    </a:p>
                  </a:txBody>
                  <a:tcPr anchor="ctr"/>
                </a:tc>
                <a:tc>
                  <a:txBody>
                    <a:bodyPr/>
                    <a:lstStyle/>
                    <a:p>
                      <a:pPr marL="0" marR="0" algn="ctr" defTabSz="914400" rtl="0" eaLnBrk="1" latinLnBrk="0" hangingPunct="1">
                        <a:spcBef>
                          <a:spcPts val="0"/>
                        </a:spcBef>
                        <a:spcAft>
                          <a:spcPts val="0"/>
                        </a:spcAft>
                      </a:pPr>
                      <a:r>
                        <a:rPr lang="en-ZA" sz="1600" kern="1200" dirty="0" smtClean="0">
                          <a:effectLst/>
                        </a:rPr>
                        <a:t>282 381</a:t>
                      </a:r>
                      <a:endParaRPr lang="en-ZA" sz="1600" kern="1200" dirty="0">
                        <a:solidFill>
                          <a:schemeClr val="tx1"/>
                        </a:solidFill>
                        <a:effectLst/>
                        <a:latin typeface="+mn-lt"/>
                        <a:ea typeface="+mn-ea"/>
                        <a:cs typeface="+mn-cs"/>
                      </a:endParaRPr>
                    </a:p>
                  </a:txBody>
                  <a:tcPr marL="19050" marR="19050" marT="0" marB="0" anchor="ctr"/>
                </a:tc>
                <a:extLst>
                  <a:ext uri="{0D108BD9-81ED-4DB2-BD59-A6C34878D82A}">
                    <a16:rowId xmlns:a16="http://schemas.microsoft.com/office/drawing/2014/main" xmlns="" val="10006"/>
                  </a:ext>
                </a:extLst>
              </a:tr>
              <a:tr h="121920">
                <a:tc>
                  <a:txBody>
                    <a:bodyPr/>
                    <a:lstStyle/>
                    <a:p>
                      <a:r>
                        <a:rPr lang="en-US" sz="1600" dirty="0" smtClean="0"/>
                        <a:t>6. Community</a:t>
                      </a:r>
                      <a:r>
                        <a:rPr lang="en-US" sz="1600" baseline="0" dirty="0" smtClean="0"/>
                        <a:t> Education and Training (2.83%)</a:t>
                      </a:r>
                      <a:endParaRPr lang="en-US" sz="1600" b="0" dirty="0">
                        <a:latin typeface="+mn-lt"/>
                        <a:cs typeface="Arial" pitchFamily="34" charset="0"/>
                      </a:endParaRPr>
                    </a:p>
                  </a:txBody>
                  <a:tcPr anchor="ctr"/>
                </a:tc>
                <a:tc>
                  <a:txBody>
                    <a:bodyPr/>
                    <a:lstStyle/>
                    <a:p>
                      <a:pPr marL="0" marR="0" algn="ctr" defTabSz="914400" rtl="0" eaLnBrk="1" latinLnBrk="0" hangingPunct="1">
                        <a:spcBef>
                          <a:spcPts val="0"/>
                        </a:spcBef>
                        <a:spcAft>
                          <a:spcPts val="0"/>
                        </a:spcAft>
                      </a:pPr>
                      <a:r>
                        <a:rPr lang="en-ZA" sz="1600" kern="1200" dirty="0" smtClean="0">
                          <a:effectLst/>
                        </a:rPr>
                        <a:t>2 532 819</a:t>
                      </a:r>
                      <a:endParaRPr lang="en-ZA" sz="1600" kern="1200" dirty="0">
                        <a:solidFill>
                          <a:schemeClr val="tx1"/>
                        </a:solidFill>
                        <a:effectLst/>
                        <a:latin typeface="+mn-lt"/>
                        <a:ea typeface="+mn-ea"/>
                        <a:cs typeface="+mn-cs"/>
                      </a:endParaRPr>
                    </a:p>
                  </a:txBody>
                  <a:tcPr marL="19050" marR="19050" marT="0" marB="0" anchor="ctr"/>
                </a:tc>
                <a:extLst>
                  <a:ext uri="{0D108BD9-81ED-4DB2-BD59-A6C34878D82A}">
                    <a16:rowId xmlns:a16="http://schemas.microsoft.com/office/drawing/2014/main" xmlns="" val="10007"/>
                  </a:ext>
                </a:extLst>
              </a:tr>
              <a:tr h="350017">
                <a:tc>
                  <a:txBody>
                    <a:bodyPr/>
                    <a:lstStyle/>
                    <a:p>
                      <a:r>
                        <a:rPr lang="en-US" sz="1600" b="1" dirty="0" smtClean="0"/>
                        <a:t>Subtotal</a:t>
                      </a:r>
                      <a:endParaRPr lang="en-US" sz="1600" b="1" dirty="0">
                        <a:latin typeface="Arial" pitchFamily="34" charset="0"/>
                        <a:cs typeface="Arial" pitchFamily="34" charset="0"/>
                      </a:endParaRPr>
                    </a:p>
                  </a:txBody>
                  <a:tcPr anchor="ctr"/>
                </a:tc>
                <a:tc>
                  <a:txBody>
                    <a:bodyPr/>
                    <a:lstStyle/>
                    <a:p>
                      <a:pPr marL="0" marR="0" algn="ctr">
                        <a:spcBef>
                          <a:spcPts val="0"/>
                        </a:spcBef>
                        <a:spcAft>
                          <a:spcPts val="0"/>
                        </a:spcAft>
                      </a:pPr>
                      <a:r>
                        <a:rPr lang="en-US" sz="1600" b="1" dirty="0" smtClean="0">
                          <a:effectLst/>
                        </a:rPr>
                        <a:t>89 498 183</a:t>
                      </a:r>
                      <a:endParaRPr lang="en-US" sz="1600" b="1" dirty="0">
                        <a:effectLst/>
                        <a:latin typeface="+mn-lt"/>
                        <a:ea typeface="Times New Roman"/>
                      </a:endParaRPr>
                    </a:p>
                  </a:txBody>
                  <a:tcPr marL="19050" marR="19050" marT="0" marB="0" anchor="ctr"/>
                </a:tc>
                <a:extLst>
                  <a:ext uri="{0D108BD9-81ED-4DB2-BD59-A6C34878D82A}">
                    <a16:rowId xmlns:a16="http://schemas.microsoft.com/office/drawing/2014/main" xmlns="" val="10008"/>
                  </a:ext>
                </a:extLst>
              </a:tr>
              <a:tr h="122423">
                <a:tc>
                  <a:txBody>
                    <a:bodyPr/>
                    <a:lstStyle/>
                    <a:p>
                      <a:r>
                        <a:rPr lang="en-US" sz="1600" dirty="0" smtClean="0"/>
                        <a:t>Skills Levy</a:t>
                      </a:r>
                      <a:endParaRPr lang="en-US" sz="1600" dirty="0">
                        <a:latin typeface="Arial" pitchFamily="34" charset="0"/>
                        <a:cs typeface="Arial" pitchFamily="34" charset="0"/>
                      </a:endParaRPr>
                    </a:p>
                  </a:txBody>
                  <a:tcPr anchor="ctr"/>
                </a:tc>
                <a:tc>
                  <a:txBody>
                    <a:bodyPr/>
                    <a:lstStyle/>
                    <a:p>
                      <a:pPr marL="0" marR="0" algn="ctr" defTabSz="914400" rtl="0" eaLnBrk="1" latinLnBrk="0" hangingPunct="1">
                        <a:spcBef>
                          <a:spcPts val="0"/>
                        </a:spcBef>
                        <a:spcAft>
                          <a:spcPts val="0"/>
                        </a:spcAft>
                      </a:pPr>
                      <a:r>
                        <a:rPr lang="en-US" sz="1600" kern="1200" dirty="0" smtClean="0">
                          <a:effectLst/>
                        </a:rPr>
                        <a:t>18 758 510</a:t>
                      </a:r>
                      <a:endParaRPr lang="en-US" sz="1600" b="0" kern="1200" dirty="0">
                        <a:solidFill>
                          <a:schemeClr val="tx1"/>
                        </a:solidFill>
                        <a:effectLst/>
                        <a:latin typeface="+mn-lt"/>
                        <a:ea typeface="+mn-ea"/>
                        <a:cs typeface="+mn-cs"/>
                      </a:endParaRPr>
                    </a:p>
                  </a:txBody>
                  <a:tcPr marL="19050" marR="19050" marT="0" marB="0" anchor="ctr"/>
                </a:tc>
                <a:extLst>
                  <a:ext uri="{0D108BD9-81ED-4DB2-BD59-A6C34878D82A}">
                    <a16:rowId xmlns:a16="http://schemas.microsoft.com/office/drawing/2014/main" xmlns="" val="10009"/>
                  </a:ext>
                </a:extLst>
              </a:tr>
              <a:tr h="350017">
                <a:tc>
                  <a:txBody>
                    <a:bodyPr/>
                    <a:lstStyle/>
                    <a:p>
                      <a:pPr algn="ctr"/>
                      <a:r>
                        <a:rPr lang="en-US" sz="1600" b="1" dirty="0" smtClean="0"/>
                        <a:t>Total</a:t>
                      </a:r>
                      <a:endParaRPr lang="en-US" sz="1600" b="1" dirty="0">
                        <a:latin typeface="Arial" pitchFamily="34" charset="0"/>
                        <a:cs typeface="Arial" pitchFamily="34" charset="0"/>
                      </a:endParaRPr>
                    </a:p>
                  </a:txBody>
                  <a:tcPr anchor="ctr"/>
                </a:tc>
                <a:tc>
                  <a:txBody>
                    <a:bodyPr/>
                    <a:lstStyle/>
                    <a:p>
                      <a:pPr marL="0" marR="0" algn="ctr">
                        <a:spcBef>
                          <a:spcPts val="0"/>
                        </a:spcBef>
                        <a:spcAft>
                          <a:spcPts val="0"/>
                        </a:spcAft>
                      </a:pPr>
                      <a:r>
                        <a:rPr lang="en-US" sz="1600" b="1" kern="1200" dirty="0" smtClean="0">
                          <a:effectLst/>
                        </a:rPr>
                        <a:t>108 256 693</a:t>
                      </a:r>
                      <a:endParaRPr lang="en-US" sz="1600" b="1" dirty="0">
                        <a:effectLst/>
                        <a:latin typeface="+mn-lt"/>
                        <a:ea typeface="Times New Roman"/>
                      </a:endParaRPr>
                    </a:p>
                  </a:txBody>
                  <a:tcPr marL="19050" marR="19050" marT="0" marB="0" anchor="ctr"/>
                </a:tc>
                <a:extLst>
                  <a:ext uri="{0D108BD9-81ED-4DB2-BD59-A6C34878D82A}">
                    <a16:rowId xmlns:a16="http://schemas.microsoft.com/office/drawing/2014/main" xmlns="" val="10010"/>
                  </a:ext>
                </a:extLst>
              </a:tr>
            </a:tbl>
          </a:graphicData>
        </a:graphic>
      </p:graphicFrame>
      <p:sp>
        <p:nvSpPr>
          <p:cNvPr id="7" name="Slide Number Placeholder 7"/>
          <p:cNvSpPr>
            <a:spLocks noGrp="1"/>
          </p:cNvSpPr>
          <p:nvPr>
            <p:ph type="sldNum" sz="quarter" idx="12"/>
          </p:nvPr>
        </p:nvSpPr>
        <p:spPr bwMode="auto">
          <a:xfrm>
            <a:off x="7010400" y="6524625"/>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0A1E1878-521B-409B-812E-B77555A814EC}" type="slidenum">
              <a:rPr lang="en-US" sz="1400" b="1" smtClean="0">
                <a:solidFill>
                  <a:schemeClr val="tx1"/>
                </a:solidFill>
              </a:rPr>
              <a:pPr fontAlgn="base">
                <a:spcBef>
                  <a:spcPct val="0"/>
                </a:spcBef>
                <a:spcAft>
                  <a:spcPct val="0"/>
                </a:spcAft>
                <a:defRPr/>
              </a:pPr>
              <a:t>5</a:t>
            </a:fld>
            <a:endParaRPr lang="en-US" sz="1400" b="1" dirty="0" smtClean="0">
              <a:solidFill>
                <a:schemeClr val="tx1"/>
              </a:solidFill>
            </a:endParaRPr>
          </a:p>
        </p:txBody>
      </p:sp>
      <p:sp>
        <p:nvSpPr>
          <p:cNvPr id="9" name="TextBox 8"/>
          <p:cNvSpPr txBox="1"/>
          <p:nvPr/>
        </p:nvSpPr>
        <p:spPr>
          <a:xfrm>
            <a:off x="571500" y="500063"/>
            <a:ext cx="8001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a:t>2019/20: Allocations per </a:t>
            </a:r>
            <a:r>
              <a:rPr lang="en-US" sz="2800" b="1" dirty="0" err="1"/>
              <a:t>Programme</a:t>
            </a:r>
            <a:r>
              <a:rPr lang="en-US" sz="2800" b="1" dirty="0"/>
              <a:t> </a:t>
            </a:r>
            <a:endParaRPr lang="en-ZA" sz="2800" b="1" dirty="0">
              <a:cs typeface="Calibri" pitchFamily="34" charset="0"/>
            </a:endParaRPr>
          </a:p>
        </p:txBody>
      </p:sp>
    </p:spTree>
    <p:extLst>
      <p:ext uri="{BB962C8B-B14F-4D97-AF65-F5344CB8AC3E}">
        <p14:creationId xmlns:p14="http://schemas.microsoft.com/office/powerpoint/2010/main" xmlns="" val="2769656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1056486303"/>
              </p:ext>
            </p:extLst>
          </p:nvPr>
        </p:nvGraphicFramePr>
        <p:xfrm>
          <a:off x="571499" y="930915"/>
          <a:ext cx="8001002" cy="5698485"/>
        </p:xfrm>
        <a:graphic>
          <a:graphicData uri="http://schemas.openxmlformats.org/drawingml/2006/table">
            <a:tbl>
              <a:tblPr firstRow="1" bandRow="1">
                <a:tableStyleId>{8799B23B-EC83-4686-B30A-512413B5E67A}</a:tableStyleId>
              </a:tblPr>
              <a:tblGrid>
                <a:gridCol w="4938418">
                  <a:extLst>
                    <a:ext uri="{9D8B030D-6E8A-4147-A177-3AD203B41FA5}">
                      <a16:colId xmlns:a16="http://schemas.microsoft.com/office/drawing/2014/main" xmlns="" val="20000"/>
                    </a:ext>
                  </a:extLst>
                </a:gridCol>
                <a:gridCol w="1071905">
                  <a:extLst>
                    <a:ext uri="{9D8B030D-6E8A-4147-A177-3AD203B41FA5}">
                      <a16:colId xmlns:a16="http://schemas.microsoft.com/office/drawing/2014/main" xmlns="" val="20001"/>
                    </a:ext>
                  </a:extLst>
                </a:gridCol>
                <a:gridCol w="1053624">
                  <a:extLst>
                    <a:ext uri="{9D8B030D-6E8A-4147-A177-3AD203B41FA5}">
                      <a16:colId xmlns:a16="http://schemas.microsoft.com/office/drawing/2014/main" xmlns="" val="20002"/>
                    </a:ext>
                  </a:extLst>
                </a:gridCol>
                <a:gridCol w="937055">
                  <a:extLst>
                    <a:ext uri="{9D8B030D-6E8A-4147-A177-3AD203B41FA5}">
                      <a16:colId xmlns:a16="http://schemas.microsoft.com/office/drawing/2014/main" xmlns="" val="20003"/>
                    </a:ext>
                  </a:extLst>
                </a:gridCol>
              </a:tblGrid>
              <a:tr h="354732">
                <a:tc gridSpan="4">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smtClean="0"/>
                        <a:t>The</a:t>
                      </a:r>
                      <a:r>
                        <a:rPr lang="en-US" sz="1600" baseline="0" dirty="0" smtClean="0"/>
                        <a:t> baseline adjustments received from National Treasury:</a:t>
                      </a:r>
                      <a:endParaRPr lang="en-US" sz="1600" b="0" dirty="0">
                        <a:latin typeface="Arial" pitchFamily="34" charset="0"/>
                        <a:cs typeface="Arial" pitchFamily="34" charset="0"/>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itchFamily="34" charset="0"/>
                        <a:cs typeface="Arial" pitchFamily="34" charset="0"/>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itchFamily="34" charset="0"/>
                        <a:cs typeface="Arial" pitchFamily="34" charset="0"/>
                      </a:endParaRPr>
                    </a:p>
                  </a:txBody>
                  <a:tcPr anchor="ctr"/>
                </a:tc>
                <a:tc hMerge="1">
                  <a:txBody>
                    <a:bodyPr/>
                    <a:lstStyle/>
                    <a:p>
                      <a:pPr marL="0" marR="0" algn="r" defTabSz="914400" rtl="0" eaLnBrk="1" latinLnBrk="0" hangingPunct="1">
                        <a:spcBef>
                          <a:spcPts val="0"/>
                        </a:spcBef>
                        <a:spcAft>
                          <a:spcPts val="0"/>
                        </a:spcAft>
                      </a:pPr>
                      <a:endParaRPr lang="en-ZA" sz="1800" kern="1200" dirty="0">
                        <a:solidFill>
                          <a:schemeClr val="tx1"/>
                        </a:solidFill>
                        <a:effectLst/>
                        <a:latin typeface="+mn-lt"/>
                        <a:ea typeface="+mn-ea"/>
                        <a:cs typeface="+mn-cs"/>
                      </a:endParaRPr>
                    </a:p>
                  </a:txBody>
                  <a:tcPr marL="19050" marR="19050" marT="0" marB="0" anchor="ctr"/>
                </a:tc>
                <a:extLst>
                  <a:ext uri="{0D108BD9-81ED-4DB2-BD59-A6C34878D82A}">
                    <a16:rowId xmlns:a16="http://schemas.microsoft.com/office/drawing/2014/main" xmlns="" val="10000"/>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Service</a:t>
                      </a:r>
                      <a:endParaRPr lang="en-US" sz="1600" b="1" dirty="0">
                        <a:latin typeface="Arial" pitchFamily="34" charset="0"/>
                        <a:cs typeface="Arial"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2019/20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2020/21</a:t>
                      </a:r>
                    </a:p>
                  </a:txBody>
                  <a:tcPr anchor="ctr"/>
                </a:tc>
                <a:tc>
                  <a:txBody>
                    <a:bodyPr/>
                    <a:lstStyle/>
                    <a:p>
                      <a:pPr marL="0" marR="0" algn="ctr" defTabSz="914400" rtl="0" eaLnBrk="1" latinLnBrk="0" hangingPunct="1">
                        <a:spcBef>
                          <a:spcPts val="0"/>
                        </a:spcBef>
                        <a:spcAft>
                          <a:spcPts val="0"/>
                        </a:spcAft>
                      </a:pPr>
                      <a:r>
                        <a:rPr lang="en-ZA" sz="1600" b="1" kern="1200" dirty="0" smtClean="0">
                          <a:effectLst/>
                        </a:rPr>
                        <a:t>2021/22</a:t>
                      </a:r>
                    </a:p>
                  </a:txBody>
                  <a:tcPr marL="19050" marR="19050" marT="0" marB="0" anchor="ctr"/>
                </a:tc>
                <a:extLst>
                  <a:ext uri="{0D108BD9-81ED-4DB2-BD59-A6C34878D82A}">
                    <a16:rowId xmlns:a16="http://schemas.microsoft.com/office/drawing/2014/main" xmlns="" val="10001"/>
                  </a:ext>
                </a:extLst>
              </a:tr>
              <a:tr h="1481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t>Increases:</a:t>
                      </a:r>
                      <a:endParaRPr lang="en-US" sz="1600" b="1" dirty="0">
                        <a:latin typeface="Arial" pitchFamily="34" charset="0"/>
                        <a:cs typeface="Arial" pitchFamily="34" charset="0"/>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smtClean="0"/>
                        <a:t>R’000</a:t>
                      </a:r>
                      <a:endParaRPr lang="en-US" sz="1600" dirty="0">
                        <a:latin typeface="Arial" pitchFamily="34" charset="0"/>
                        <a:cs typeface="Arial" pitchFamily="34" charset="0"/>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b="1" smtClean="0"/>
                        <a:t>R’000</a:t>
                      </a:r>
                      <a:endParaRPr lang="en-US" sz="1600" dirty="0">
                        <a:latin typeface="Arial" pitchFamily="34" charset="0"/>
                        <a:cs typeface="Arial" pitchFamily="34" charset="0"/>
                      </a:endParaRPr>
                    </a:p>
                  </a:txBody>
                  <a:tcPr anchor="ctr"/>
                </a:tc>
                <a:tc>
                  <a:txBody>
                    <a:bodyPr/>
                    <a:lstStyle/>
                    <a:p>
                      <a:pPr marL="0" marR="0" algn="r" defTabSz="914400" rtl="0" eaLnBrk="1" latinLnBrk="0" hangingPunct="1">
                        <a:spcBef>
                          <a:spcPts val="0"/>
                        </a:spcBef>
                        <a:spcAft>
                          <a:spcPts val="0"/>
                        </a:spcAft>
                      </a:pPr>
                      <a:r>
                        <a:rPr lang="en-US" sz="1600" b="1" dirty="0" smtClean="0"/>
                        <a:t>R’000</a:t>
                      </a: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19050" marR="19050" marT="0" marB="0" anchor="ctr"/>
                </a:tc>
                <a:extLst>
                  <a:ext uri="{0D108BD9-81ED-4DB2-BD59-A6C34878D82A}">
                    <a16:rowId xmlns:a16="http://schemas.microsoft.com/office/drawing/2014/main" xmlns="" val="10002"/>
                  </a:ext>
                </a:extLst>
              </a:tr>
              <a:tr h="1177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smtClean="0">
                          <a:ln>
                            <a:noFill/>
                          </a:ln>
                          <a:effectLst/>
                        </a:rPr>
                        <a:t>Budget Facility for Infrastructure (BFI): Student Housing Infrastructure </a:t>
                      </a:r>
                      <a:r>
                        <a:rPr kumimoji="0" lang="en-US" sz="1600" u="none" strike="noStrike" cap="none" normalizeH="0" baseline="0" dirty="0" err="1" smtClean="0">
                          <a:ln>
                            <a:noFill/>
                          </a:ln>
                          <a:effectLst/>
                        </a:rPr>
                        <a:t>Programme</a:t>
                      </a:r>
                      <a:endParaRPr lang="en-US" sz="1600" dirty="0">
                        <a:latin typeface="Arial" pitchFamily="34" charset="0"/>
                        <a:cs typeface="Arial" pitchFamily="34" charset="0"/>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smtClean="0"/>
                        <a:t>120 000</a:t>
                      </a:r>
                      <a:endParaRPr lang="en-US" sz="1600" b="0" dirty="0">
                        <a:latin typeface="Arial" pitchFamily="34" charset="0"/>
                        <a:cs typeface="Arial" pitchFamily="34" charset="0"/>
                      </a:endParaRPr>
                    </a:p>
                  </a:txBody>
                  <a:tcPr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smtClean="0"/>
                        <a:t>-</a:t>
                      </a:r>
                      <a:endParaRPr lang="en-US" sz="1600" b="0" dirty="0">
                        <a:latin typeface="Arial" pitchFamily="34" charset="0"/>
                        <a:cs typeface="Arial" pitchFamily="34" charset="0"/>
                      </a:endParaRPr>
                    </a:p>
                  </a:txBody>
                  <a:tcPr anchor="ctr"/>
                </a:tc>
                <a:tc>
                  <a:txBody>
                    <a:bodyPr/>
                    <a:lstStyle/>
                    <a:p>
                      <a:pPr marL="0" marR="0" algn="r" defTabSz="914400" rtl="0" eaLnBrk="1" latinLnBrk="0" hangingPunct="1">
                        <a:spcBef>
                          <a:spcPts val="0"/>
                        </a:spcBef>
                        <a:spcAft>
                          <a:spcPts val="0"/>
                        </a:spcAft>
                      </a:pPr>
                      <a:r>
                        <a:rPr lang="en-ZA" sz="1600" kern="1200" dirty="0" smtClean="0">
                          <a:effectLst/>
                        </a:rPr>
                        <a:t>-</a:t>
                      </a:r>
                      <a:endParaRPr lang="en-ZA" sz="1600" b="0" kern="1200" dirty="0">
                        <a:solidFill>
                          <a:schemeClr val="tx1"/>
                        </a:solidFill>
                        <a:effectLst/>
                        <a:latin typeface="Arial" panose="020B0604020202020204" pitchFamily="34" charset="0"/>
                        <a:ea typeface="+mn-ea"/>
                        <a:cs typeface="Arial" panose="020B0604020202020204" pitchFamily="34" charset="0"/>
                      </a:endParaRPr>
                    </a:p>
                  </a:txBody>
                  <a:tcPr marL="19050" marR="19050" marT="0" marB="0" anchor="ctr"/>
                </a:tc>
                <a:extLst>
                  <a:ext uri="{0D108BD9-81ED-4DB2-BD59-A6C34878D82A}">
                    <a16:rowId xmlns:a16="http://schemas.microsoft.com/office/drawing/2014/main" xmlns="" val="10003"/>
                  </a:ext>
                </a:extLst>
              </a:tr>
              <a:tr h="338531">
                <a:tc>
                  <a:txBody>
                    <a:bodyPr/>
                    <a:lstStyle/>
                    <a:p>
                      <a:r>
                        <a:rPr lang="en-US" sz="1600" b="1" dirty="0" smtClean="0"/>
                        <a:t>Total: Increase to Baseline</a:t>
                      </a:r>
                      <a:endParaRPr lang="en-US" sz="1600" b="1" dirty="0">
                        <a:latin typeface="Arial" pitchFamily="34" charset="0"/>
                        <a:cs typeface="Arial" pitchFamily="34" charset="0"/>
                      </a:endParaRPr>
                    </a:p>
                  </a:txBody>
                  <a:tcPr anchor="ctr"/>
                </a:tc>
                <a:tc>
                  <a:txBody>
                    <a:bodyPr/>
                    <a:lstStyle/>
                    <a:p>
                      <a:pPr algn="r"/>
                      <a:r>
                        <a:rPr lang="en-US" sz="1600" b="1" dirty="0" smtClean="0"/>
                        <a:t>120</a:t>
                      </a:r>
                      <a:r>
                        <a:rPr lang="en-US" sz="1600" b="1" baseline="0" dirty="0" smtClean="0"/>
                        <a:t> 000</a:t>
                      </a:r>
                      <a:endParaRPr lang="en-US" sz="1600" b="1" dirty="0">
                        <a:latin typeface="Arial" pitchFamily="34" charset="0"/>
                        <a:cs typeface="Arial" pitchFamily="34" charset="0"/>
                      </a:endParaRPr>
                    </a:p>
                  </a:txBody>
                  <a:tcPr anchor="ctr"/>
                </a:tc>
                <a:tc>
                  <a:txBody>
                    <a:bodyPr/>
                    <a:lstStyle/>
                    <a:p>
                      <a:pPr algn="r"/>
                      <a:r>
                        <a:rPr lang="en-US" sz="1600" b="1" dirty="0" smtClean="0"/>
                        <a:t>-</a:t>
                      </a:r>
                      <a:endParaRPr lang="en-US" sz="1600" b="1" dirty="0">
                        <a:latin typeface="Arial" pitchFamily="34" charset="0"/>
                        <a:cs typeface="Arial" pitchFamily="34" charset="0"/>
                      </a:endParaRPr>
                    </a:p>
                  </a:txBody>
                  <a:tcPr anchor="ctr"/>
                </a:tc>
                <a:tc>
                  <a:txBody>
                    <a:bodyPr/>
                    <a:lstStyle/>
                    <a:p>
                      <a:pPr marL="0" marR="0" algn="r">
                        <a:spcBef>
                          <a:spcPts val="0"/>
                        </a:spcBef>
                        <a:spcAft>
                          <a:spcPts val="0"/>
                        </a:spcAft>
                      </a:pPr>
                      <a:r>
                        <a:rPr lang="en-US" sz="1600" b="1" dirty="0" smtClean="0">
                          <a:effectLst/>
                        </a:rPr>
                        <a:t>-</a:t>
                      </a:r>
                      <a:endParaRPr lang="en-US" sz="1600" b="1" dirty="0">
                        <a:effectLst/>
                        <a:latin typeface="Arial" panose="020B0604020202020204" pitchFamily="34" charset="0"/>
                        <a:ea typeface="Times New Roman"/>
                        <a:cs typeface="Arial" panose="020B0604020202020204" pitchFamily="34" charset="0"/>
                      </a:endParaRPr>
                    </a:p>
                  </a:txBody>
                  <a:tcPr marL="19050" marR="19050" marT="0" marB="0" anchor="ctr"/>
                </a:tc>
                <a:extLst>
                  <a:ext uri="{0D108BD9-81ED-4DB2-BD59-A6C34878D82A}">
                    <a16:rowId xmlns:a16="http://schemas.microsoft.com/office/drawing/2014/main" xmlns="" val="10004"/>
                  </a:ext>
                </a:extLst>
              </a:tr>
              <a:tr h="0">
                <a:tc>
                  <a:txBody>
                    <a:bodyPr/>
                    <a:lstStyle/>
                    <a:p>
                      <a:pPr marL="0" indent="0">
                        <a:buFont typeface="Arial" panose="020B0604020202020204" pitchFamily="34" charset="0"/>
                        <a:buNone/>
                      </a:pPr>
                      <a:r>
                        <a:rPr lang="en-US" sz="1600" b="1" dirty="0" smtClean="0"/>
                        <a:t>Decreases:</a:t>
                      </a:r>
                      <a:endParaRPr lang="en-US" sz="1600" b="1" dirty="0">
                        <a:latin typeface="Arial" pitchFamily="34" charset="0"/>
                        <a:cs typeface="Arial" pitchFamily="34" charset="0"/>
                      </a:endParaRPr>
                    </a:p>
                  </a:txBody>
                  <a:tcPr anchor="ctr"/>
                </a:tc>
                <a:tc>
                  <a:txBody>
                    <a:bodyPr/>
                    <a:lstStyle/>
                    <a:p>
                      <a:pPr algn="r"/>
                      <a:endParaRPr lang="en-US" sz="1600" b="1" dirty="0">
                        <a:latin typeface="Arial" pitchFamily="34" charset="0"/>
                        <a:cs typeface="Arial" pitchFamily="34" charset="0"/>
                      </a:endParaRPr>
                    </a:p>
                  </a:txBody>
                  <a:tcPr anchor="ctr"/>
                </a:tc>
                <a:tc>
                  <a:txBody>
                    <a:bodyPr/>
                    <a:lstStyle/>
                    <a:p>
                      <a:pPr algn="r"/>
                      <a:endParaRPr lang="en-US" sz="1600" b="1" dirty="0">
                        <a:latin typeface="Arial" pitchFamily="34" charset="0"/>
                        <a:cs typeface="Arial" pitchFamily="34" charset="0"/>
                      </a:endParaRPr>
                    </a:p>
                  </a:txBody>
                  <a:tcPr anchor="ctr"/>
                </a:tc>
                <a:tc>
                  <a:txBody>
                    <a:bodyPr/>
                    <a:lstStyle/>
                    <a:p>
                      <a:pPr marL="0" marR="0" algn="r">
                        <a:spcBef>
                          <a:spcPts val="0"/>
                        </a:spcBef>
                        <a:spcAft>
                          <a:spcPts val="0"/>
                        </a:spcAft>
                      </a:pPr>
                      <a:endParaRPr lang="en-US" sz="1600" dirty="0">
                        <a:effectLst/>
                        <a:latin typeface="Arial" panose="020B0604020202020204" pitchFamily="34" charset="0"/>
                        <a:ea typeface="Times New Roman"/>
                        <a:cs typeface="Arial" panose="020B0604020202020204" pitchFamily="34" charset="0"/>
                      </a:endParaRPr>
                    </a:p>
                  </a:txBody>
                  <a:tcPr marL="19050" marR="19050" marT="0" marB="0" anchor="ctr"/>
                </a:tc>
                <a:extLst>
                  <a:ext uri="{0D108BD9-81ED-4DB2-BD59-A6C34878D82A}">
                    <a16:rowId xmlns:a16="http://schemas.microsoft.com/office/drawing/2014/main" xmlns="" val="10005"/>
                  </a:ext>
                </a:extLst>
              </a:tr>
              <a:tr h="0">
                <a:tc>
                  <a:txBody>
                    <a:bodyPr/>
                    <a:lstStyle/>
                    <a:p>
                      <a:r>
                        <a:rPr lang="en-US" sz="1600" dirty="0" smtClean="0"/>
                        <a:t>GEPF pension</a:t>
                      </a:r>
                      <a:r>
                        <a:rPr lang="en-US" sz="1600" baseline="0" dirty="0" smtClean="0"/>
                        <a:t> payouts</a:t>
                      </a:r>
                      <a:endParaRPr lang="en-US" sz="1600" b="0" dirty="0">
                        <a:latin typeface="Arial" pitchFamily="34" charset="0"/>
                        <a:cs typeface="Arial" pitchFamily="34" charset="0"/>
                      </a:endParaRPr>
                    </a:p>
                  </a:txBody>
                  <a:tcPr anchor="ctr"/>
                </a:tc>
                <a:tc>
                  <a:txBody>
                    <a:bodyPr/>
                    <a:lstStyle/>
                    <a:p>
                      <a:pPr algn="r"/>
                      <a:r>
                        <a:rPr lang="en-US" sz="1600" dirty="0" smtClean="0"/>
                        <a:t>(50 000)</a:t>
                      </a:r>
                      <a:endParaRPr lang="en-US" sz="1600" b="0" dirty="0">
                        <a:latin typeface="Arial" pitchFamily="34" charset="0"/>
                        <a:cs typeface="Arial" pitchFamily="34" charset="0"/>
                      </a:endParaRPr>
                    </a:p>
                  </a:txBody>
                  <a:tcPr anchor="ctr"/>
                </a:tc>
                <a:tc>
                  <a:txBody>
                    <a:bodyPr/>
                    <a:lstStyle/>
                    <a:p>
                      <a:pPr algn="r"/>
                      <a:r>
                        <a:rPr lang="en-US" sz="1600" dirty="0" smtClean="0"/>
                        <a:t>-</a:t>
                      </a:r>
                      <a:endParaRPr lang="en-US" sz="1600" b="0" dirty="0">
                        <a:latin typeface="Arial" pitchFamily="34" charset="0"/>
                        <a:cs typeface="Arial" pitchFamily="34" charset="0"/>
                      </a:endParaRPr>
                    </a:p>
                  </a:txBody>
                  <a:tcPr anchor="ctr"/>
                </a:tc>
                <a:tc>
                  <a:txBody>
                    <a:bodyPr/>
                    <a:lstStyle/>
                    <a:p>
                      <a:pPr marL="0" marR="0" algn="r">
                        <a:spcBef>
                          <a:spcPts val="0"/>
                        </a:spcBef>
                        <a:spcAft>
                          <a:spcPts val="0"/>
                        </a:spcAft>
                      </a:pPr>
                      <a:r>
                        <a:rPr lang="en-US" sz="1600" dirty="0" smtClean="0">
                          <a:effectLst/>
                        </a:rPr>
                        <a:t>-</a:t>
                      </a:r>
                      <a:endParaRPr lang="en-US" sz="1600" b="0" dirty="0">
                        <a:effectLst/>
                        <a:latin typeface="Arial" panose="020B0604020202020204" pitchFamily="34" charset="0"/>
                        <a:ea typeface="Times New Roman"/>
                        <a:cs typeface="Arial" panose="020B0604020202020204" pitchFamily="34" charset="0"/>
                      </a:endParaRPr>
                    </a:p>
                  </a:txBody>
                  <a:tcPr marL="19050" marR="19050" marT="0" marB="0" anchor="ctr"/>
                </a:tc>
                <a:extLst>
                  <a:ext uri="{0D108BD9-81ED-4DB2-BD59-A6C34878D82A}">
                    <a16:rowId xmlns:a16="http://schemas.microsoft.com/office/drawing/2014/main" xmlns="" val="10006"/>
                  </a:ext>
                </a:extLst>
              </a:tr>
              <a:tr h="129697">
                <a:tc>
                  <a:txBody>
                    <a:bodyPr/>
                    <a:lstStyle/>
                    <a:p>
                      <a:r>
                        <a:rPr lang="en-US" sz="1600" dirty="0" smtClean="0"/>
                        <a:t>CHE: Wage freeze for</a:t>
                      </a:r>
                      <a:r>
                        <a:rPr lang="en-US" sz="1600" baseline="0" dirty="0" smtClean="0"/>
                        <a:t> executives and senior management</a:t>
                      </a:r>
                      <a:endParaRPr lang="en-US" sz="1600" b="0" dirty="0">
                        <a:latin typeface="Arial" pitchFamily="34" charset="0"/>
                        <a:cs typeface="Arial" pitchFamily="34" charset="0"/>
                      </a:endParaRPr>
                    </a:p>
                  </a:txBody>
                  <a:tcPr anchor="ctr"/>
                </a:tc>
                <a:tc>
                  <a:txBody>
                    <a:bodyPr/>
                    <a:lstStyle/>
                    <a:p>
                      <a:pPr algn="r"/>
                      <a:r>
                        <a:rPr lang="en-US" sz="1600" dirty="0" smtClean="0"/>
                        <a:t>(358)</a:t>
                      </a:r>
                      <a:endParaRPr lang="en-US" sz="1600" b="0" dirty="0">
                        <a:latin typeface="Arial" pitchFamily="34" charset="0"/>
                        <a:cs typeface="Arial" pitchFamily="34" charset="0"/>
                      </a:endParaRPr>
                    </a:p>
                  </a:txBody>
                  <a:tcPr anchor="ctr"/>
                </a:tc>
                <a:tc>
                  <a:txBody>
                    <a:bodyPr/>
                    <a:lstStyle/>
                    <a:p>
                      <a:pPr algn="r"/>
                      <a:r>
                        <a:rPr lang="en-US" sz="1600" dirty="0" smtClean="0"/>
                        <a:t>(320)</a:t>
                      </a:r>
                      <a:endParaRPr lang="en-US" sz="1600" b="0" dirty="0">
                        <a:latin typeface="Arial" pitchFamily="34" charset="0"/>
                        <a:cs typeface="Arial" pitchFamily="34" charset="0"/>
                      </a:endParaRPr>
                    </a:p>
                  </a:txBody>
                  <a:tcPr anchor="ctr"/>
                </a:tc>
                <a:tc>
                  <a:txBody>
                    <a:bodyPr/>
                    <a:lstStyle/>
                    <a:p>
                      <a:pPr marL="0" marR="0" algn="r">
                        <a:spcBef>
                          <a:spcPts val="0"/>
                        </a:spcBef>
                        <a:spcAft>
                          <a:spcPts val="0"/>
                        </a:spcAft>
                      </a:pPr>
                      <a:r>
                        <a:rPr lang="en-US" sz="1600" dirty="0" smtClean="0">
                          <a:effectLst/>
                        </a:rPr>
                        <a:t>(337)</a:t>
                      </a:r>
                      <a:endParaRPr lang="en-US" sz="1600" b="0" dirty="0">
                        <a:effectLst/>
                        <a:latin typeface="Arial" panose="020B0604020202020204" pitchFamily="34" charset="0"/>
                        <a:ea typeface="Times New Roman"/>
                        <a:cs typeface="Arial" panose="020B0604020202020204" pitchFamily="34" charset="0"/>
                      </a:endParaRPr>
                    </a:p>
                  </a:txBody>
                  <a:tcPr marL="19050" marR="19050" marT="0" marB="0" anchor="ctr"/>
                </a:tc>
                <a:extLst>
                  <a:ext uri="{0D108BD9-81ED-4DB2-BD59-A6C34878D82A}">
                    <a16:rowId xmlns:a16="http://schemas.microsoft.com/office/drawing/2014/main" xmlns="" val="10007"/>
                  </a:ext>
                </a:extLst>
              </a:tr>
              <a:tr h="0">
                <a:tc>
                  <a:txBody>
                    <a:bodyPr/>
                    <a:lstStyle/>
                    <a:p>
                      <a:r>
                        <a:rPr lang="en-US" sz="1600" dirty="0" smtClean="0"/>
                        <a:t>NSFAS: Wage freeze</a:t>
                      </a:r>
                      <a:r>
                        <a:rPr lang="en-US" sz="1600" baseline="0" dirty="0" smtClean="0"/>
                        <a:t> for executives and senior management</a:t>
                      </a:r>
                      <a:endParaRPr lang="en-US" sz="1600" b="0" dirty="0">
                        <a:latin typeface="Arial" pitchFamily="34" charset="0"/>
                        <a:cs typeface="Arial" pitchFamily="34" charset="0"/>
                      </a:endParaRPr>
                    </a:p>
                  </a:txBody>
                  <a:tcPr anchor="ctr"/>
                </a:tc>
                <a:tc>
                  <a:txBody>
                    <a:bodyPr/>
                    <a:lstStyle/>
                    <a:p>
                      <a:pPr algn="r"/>
                      <a:r>
                        <a:rPr lang="en-US" sz="1600" dirty="0" smtClean="0"/>
                        <a:t>(7</a:t>
                      </a:r>
                      <a:r>
                        <a:rPr lang="en-US" sz="1600" baseline="0" dirty="0" smtClean="0"/>
                        <a:t> 008)</a:t>
                      </a:r>
                      <a:endParaRPr lang="en-US" sz="1600" b="0" dirty="0">
                        <a:latin typeface="Arial" pitchFamily="34" charset="0"/>
                        <a:cs typeface="Arial" pitchFamily="34" charset="0"/>
                      </a:endParaRPr>
                    </a:p>
                  </a:txBody>
                  <a:tcPr anchor="ctr"/>
                </a:tc>
                <a:tc>
                  <a:txBody>
                    <a:bodyPr/>
                    <a:lstStyle/>
                    <a:p>
                      <a:pPr algn="r"/>
                      <a:r>
                        <a:rPr lang="en-US" sz="1600" dirty="0" smtClean="0"/>
                        <a:t>(7 321)</a:t>
                      </a:r>
                      <a:endParaRPr lang="en-US" sz="1600" b="0" dirty="0">
                        <a:latin typeface="Arial" pitchFamily="34" charset="0"/>
                        <a:cs typeface="Arial" pitchFamily="34" charset="0"/>
                      </a:endParaRPr>
                    </a:p>
                  </a:txBody>
                  <a:tcPr anchor="ctr"/>
                </a:tc>
                <a:tc>
                  <a:txBody>
                    <a:bodyPr/>
                    <a:lstStyle/>
                    <a:p>
                      <a:pPr marL="0" marR="0" algn="r">
                        <a:spcBef>
                          <a:spcPts val="0"/>
                        </a:spcBef>
                        <a:spcAft>
                          <a:spcPts val="0"/>
                        </a:spcAft>
                      </a:pPr>
                      <a:r>
                        <a:rPr lang="en-US" sz="1600" dirty="0" smtClean="0">
                          <a:effectLst/>
                        </a:rPr>
                        <a:t>(7 921)</a:t>
                      </a:r>
                      <a:endParaRPr lang="en-US" sz="1600" b="0" dirty="0">
                        <a:effectLst/>
                        <a:latin typeface="Arial" panose="020B0604020202020204" pitchFamily="34" charset="0"/>
                        <a:ea typeface="Times New Roman"/>
                        <a:cs typeface="Arial" panose="020B0604020202020204" pitchFamily="34" charset="0"/>
                      </a:endParaRPr>
                    </a:p>
                  </a:txBody>
                  <a:tcPr marL="19050" marR="19050" marT="0" marB="0" anchor="ctr"/>
                </a:tc>
                <a:extLst>
                  <a:ext uri="{0D108BD9-81ED-4DB2-BD59-A6C34878D82A}">
                    <a16:rowId xmlns:a16="http://schemas.microsoft.com/office/drawing/2014/main" xmlns="" val="10008"/>
                  </a:ext>
                </a:extLst>
              </a:tr>
              <a:tr h="129697">
                <a:tc>
                  <a:txBody>
                    <a:bodyPr/>
                    <a:lstStyle/>
                    <a:p>
                      <a:r>
                        <a:rPr lang="en-US" sz="1600" dirty="0" smtClean="0"/>
                        <a:t>QCTO: Wage freeze for executives and senior management</a:t>
                      </a:r>
                      <a:endParaRPr lang="en-US" sz="1600" b="0" dirty="0">
                        <a:latin typeface="Arial" pitchFamily="34" charset="0"/>
                        <a:cs typeface="Arial" pitchFamily="34" charset="0"/>
                      </a:endParaRPr>
                    </a:p>
                  </a:txBody>
                  <a:tcPr anchor="ctr"/>
                </a:tc>
                <a:tc>
                  <a:txBody>
                    <a:bodyPr/>
                    <a:lstStyle/>
                    <a:p>
                      <a:pPr algn="r"/>
                      <a:r>
                        <a:rPr lang="en-US" sz="1600" dirty="0" smtClean="0"/>
                        <a:t>(2 921)</a:t>
                      </a:r>
                      <a:endParaRPr lang="en-US" sz="1600" b="0" dirty="0">
                        <a:latin typeface="Arial" pitchFamily="34" charset="0"/>
                        <a:cs typeface="Arial" pitchFamily="34" charset="0"/>
                      </a:endParaRPr>
                    </a:p>
                  </a:txBody>
                  <a:tcPr anchor="ctr"/>
                </a:tc>
                <a:tc>
                  <a:txBody>
                    <a:bodyPr/>
                    <a:lstStyle/>
                    <a:p>
                      <a:pPr algn="r"/>
                      <a:r>
                        <a:rPr lang="en-US" sz="1600" dirty="0" smtClean="0"/>
                        <a:t>(3 100)</a:t>
                      </a:r>
                      <a:endParaRPr lang="en-US" sz="1600" b="0" dirty="0">
                        <a:latin typeface="Arial" pitchFamily="34" charset="0"/>
                        <a:cs typeface="Arial" pitchFamily="34" charset="0"/>
                      </a:endParaRPr>
                    </a:p>
                  </a:txBody>
                  <a:tcPr anchor="ctr"/>
                </a:tc>
                <a:tc>
                  <a:txBody>
                    <a:bodyPr/>
                    <a:lstStyle/>
                    <a:p>
                      <a:pPr marL="0" marR="0" algn="r">
                        <a:spcBef>
                          <a:spcPts val="0"/>
                        </a:spcBef>
                        <a:spcAft>
                          <a:spcPts val="0"/>
                        </a:spcAft>
                      </a:pPr>
                      <a:r>
                        <a:rPr lang="en-US" sz="1600" dirty="0" smtClean="0">
                          <a:effectLst/>
                        </a:rPr>
                        <a:t>(3</a:t>
                      </a:r>
                      <a:r>
                        <a:rPr lang="en-US" sz="1600" baseline="0" dirty="0" smtClean="0">
                          <a:effectLst/>
                        </a:rPr>
                        <a:t> 271)</a:t>
                      </a:r>
                      <a:endParaRPr lang="en-US" sz="1600" b="0" dirty="0">
                        <a:effectLst/>
                        <a:latin typeface="Arial" panose="020B0604020202020204" pitchFamily="34" charset="0"/>
                        <a:ea typeface="Times New Roman"/>
                        <a:cs typeface="Arial" panose="020B0604020202020204" pitchFamily="34" charset="0"/>
                      </a:endParaRPr>
                    </a:p>
                  </a:txBody>
                  <a:tcPr marL="19050" marR="19050" marT="0" marB="0" anchor="ctr"/>
                </a:tc>
                <a:extLst>
                  <a:ext uri="{0D108BD9-81ED-4DB2-BD59-A6C34878D82A}">
                    <a16:rowId xmlns:a16="http://schemas.microsoft.com/office/drawing/2014/main" xmlns="" val="10009"/>
                  </a:ext>
                </a:extLst>
              </a:tr>
              <a:tr h="0">
                <a:tc>
                  <a:txBody>
                    <a:bodyPr/>
                    <a:lstStyle/>
                    <a:p>
                      <a:r>
                        <a:rPr lang="en-US" sz="1600" dirty="0" smtClean="0"/>
                        <a:t>SAQA:</a:t>
                      </a:r>
                      <a:r>
                        <a:rPr lang="en-US" sz="1600" baseline="0" dirty="0" smtClean="0"/>
                        <a:t> Wage freeze for executives and senior management</a:t>
                      </a:r>
                      <a:endParaRPr lang="en-US" sz="1600" b="0" dirty="0">
                        <a:latin typeface="Arial" pitchFamily="34" charset="0"/>
                        <a:cs typeface="Arial" pitchFamily="34" charset="0"/>
                      </a:endParaRPr>
                    </a:p>
                  </a:txBody>
                  <a:tcPr anchor="ctr"/>
                </a:tc>
                <a:tc>
                  <a:txBody>
                    <a:bodyPr/>
                    <a:lstStyle/>
                    <a:p>
                      <a:pPr algn="r"/>
                      <a:r>
                        <a:rPr lang="en-US" sz="1600" dirty="0" smtClean="0"/>
                        <a:t>(580)</a:t>
                      </a:r>
                      <a:endParaRPr lang="en-US" sz="1600" b="0" dirty="0">
                        <a:latin typeface="Arial" pitchFamily="34" charset="0"/>
                        <a:cs typeface="Arial" pitchFamily="34" charset="0"/>
                      </a:endParaRPr>
                    </a:p>
                  </a:txBody>
                  <a:tcPr anchor="ctr"/>
                </a:tc>
                <a:tc>
                  <a:txBody>
                    <a:bodyPr/>
                    <a:lstStyle/>
                    <a:p>
                      <a:pPr algn="r"/>
                      <a:r>
                        <a:rPr lang="en-US" sz="1600" dirty="0" smtClean="0"/>
                        <a:t>(612)</a:t>
                      </a:r>
                      <a:endParaRPr lang="en-US" sz="1600" b="0" dirty="0">
                        <a:latin typeface="Arial" pitchFamily="34" charset="0"/>
                        <a:cs typeface="Arial" pitchFamily="34" charset="0"/>
                      </a:endParaRPr>
                    </a:p>
                  </a:txBody>
                  <a:tcPr anchor="ctr"/>
                </a:tc>
                <a:tc>
                  <a:txBody>
                    <a:bodyPr/>
                    <a:lstStyle/>
                    <a:p>
                      <a:pPr marL="0" marR="0" algn="r">
                        <a:spcBef>
                          <a:spcPts val="0"/>
                        </a:spcBef>
                        <a:spcAft>
                          <a:spcPts val="0"/>
                        </a:spcAft>
                      </a:pPr>
                      <a:r>
                        <a:rPr lang="en-US" sz="1600" dirty="0" smtClean="0">
                          <a:effectLst/>
                        </a:rPr>
                        <a:t>(645)</a:t>
                      </a:r>
                      <a:endParaRPr lang="en-US" sz="1600" b="0" dirty="0">
                        <a:effectLst/>
                        <a:latin typeface="Arial" panose="020B0604020202020204" pitchFamily="34" charset="0"/>
                        <a:ea typeface="Times New Roman"/>
                        <a:cs typeface="Arial" panose="020B0604020202020204" pitchFamily="34" charset="0"/>
                      </a:endParaRPr>
                    </a:p>
                  </a:txBody>
                  <a:tcPr marL="19050" marR="19050" marT="0" marB="0" anchor="ctr"/>
                </a:tc>
                <a:extLst>
                  <a:ext uri="{0D108BD9-81ED-4DB2-BD59-A6C34878D82A}">
                    <a16:rowId xmlns:a16="http://schemas.microsoft.com/office/drawing/2014/main" xmlns="" val="10010"/>
                  </a:ext>
                </a:extLst>
              </a:tr>
              <a:tr h="338531">
                <a:tc>
                  <a:txBody>
                    <a:bodyPr/>
                    <a:lstStyle/>
                    <a:p>
                      <a:r>
                        <a:rPr lang="en-US" sz="1600" dirty="0" smtClean="0"/>
                        <a:t>TVET</a:t>
                      </a:r>
                      <a:r>
                        <a:rPr lang="en-US" sz="1600" baseline="0" dirty="0" smtClean="0"/>
                        <a:t> College Subsidies: Operations</a:t>
                      </a:r>
                      <a:endParaRPr lang="en-US" sz="1600" b="0" dirty="0">
                        <a:latin typeface="Arial" pitchFamily="34" charset="0"/>
                        <a:cs typeface="Arial" pitchFamily="34" charset="0"/>
                      </a:endParaRPr>
                    </a:p>
                  </a:txBody>
                  <a:tcPr anchor="ctr"/>
                </a:tc>
                <a:tc>
                  <a:txBody>
                    <a:bodyPr/>
                    <a:lstStyle/>
                    <a:p>
                      <a:pPr algn="r"/>
                      <a:r>
                        <a:rPr lang="en-US" sz="1600" dirty="0" smtClean="0"/>
                        <a:t>(200 000)</a:t>
                      </a:r>
                      <a:endParaRPr lang="en-US" sz="1600" b="0" dirty="0">
                        <a:latin typeface="Arial" pitchFamily="34" charset="0"/>
                        <a:cs typeface="Arial" pitchFamily="34" charset="0"/>
                      </a:endParaRPr>
                    </a:p>
                  </a:txBody>
                  <a:tcPr anchor="ctr"/>
                </a:tc>
                <a:tc>
                  <a:txBody>
                    <a:bodyPr/>
                    <a:lstStyle/>
                    <a:p>
                      <a:pPr algn="r"/>
                      <a:r>
                        <a:rPr lang="en-US" sz="1600" dirty="0" smtClean="0"/>
                        <a:t>(100 000)</a:t>
                      </a:r>
                      <a:endParaRPr lang="en-US" sz="1600" b="0" dirty="0">
                        <a:latin typeface="Arial" pitchFamily="34" charset="0"/>
                        <a:cs typeface="Arial" pitchFamily="34" charset="0"/>
                      </a:endParaRPr>
                    </a:p>
                  </a:txBody>
                  <a:tcPr anchor="ctr"/>
                </a:tc>
                <a:tc>
                  <a:txBody>
                    <a:bodyPr/>
                    <a:lstStyle/>
                    <a:p>
                      <a:pPr marL="0" marR="0" algn="r">
                        <a:spcBef>
                          <a:spcPts val="0"/>
                        </a:spcBef>
                        <a:spcAft>
                          <a:spcPts val="0"/>
                        </a:spcAft>
                      </a:pPr>
                      <a:r>
                        <a:rPr lang="en-US" sz="1600" dirty="0" smtClean="0">
                          <a:effectLst/>
                        </a:rPr>
                        <a:t>-</a:t>
                      </a:r>
                      <a:endParaRPr lang="en-US" sz="1600" b="0" dirty="0">
                        <a:effectLst/>
                        <a:latin typeface="Arial" panose="020B0604020202020204" pitchFamily="34" charset="0"/>
                        <a:ea typeface="Times New Roman"/>
                        <a:cs typeface="Arial" panose="020B0604020202020204" pitchFamily="34" charset="0"/>
                      </a:endParaRPr>
                    </a:p>
                  </a:txBody>
                  <a:tcPr marL="19050" marR="19050" marT="0" marB="0" anchor="ctr"/>
                </a:tc>
                <a:extLst>
                  <a:ext uri="{0D108BD9-81ED-4DB2-BD59-A6C34878D82A}">
                    <a16:rowId xmlns:a16="http://schemas.microsoft.com/office/drawing/2014/main" xmlns="" val="10011"/>
                  </a:ext>
                </a:extLst>
              </a:tr>
              <a:tr h="0">
                <a:tc>
                  <a:txBody>
                    <a:bodyPr/>
                    <a:lstStyle/>
                    <a:p>
                      <a:r>
                        <a:rPr lang="en-US" sz="1600" b="1" dirty="0" smtClean="0"/>
                        <a:t>Total:</a:t>
                      </a:r>
                      <a:r>
                        <a:rPr lang="en-US" sz="1600" b="1" baseline="0" dirty="0" smtClean="0"/>
                        <a:t> Decrease to Baseline</a:t>
                      </a:r>
                      <a:endParaRPr lang="en-US" sz="1600" b="1" dirty="0">
                        <a:latin typeface="Arial" pitchFamily="34" charset="0"/>
                        <a:cs typeface="Arial" pitchFamily="34" charset="0"/>
                      </a:endParaRPr>
                    </a:p>
                  </a:txBody>
                  <a:tcPr anchor="ctr"/>
                </a:tc>
                <a:tc>
                  <a:txBody>
                    <a:bodyPr/>
                    <a:lstStyle/>
                    <a:p>
                      <a:pPr algn="r"/>
                      <a:r>
                        <a:rPr lang="en-US" sz="1600" b="1" dirty="0" smtClean="0"/>
                        <a:t>(260 867)</a:t>
                      </a:r>
                      <a:endParaRPr lang="en-US" sz="1600" b="1" dirty="0">
                        <a:latin typeface="Arial" pitchFamily="34" charset="0"/>
                        <a:cs typeface="Arial" pitchFamily="34" charset="0"/>
                      </a:endParaRPr>
                    </a:p>
                  </a:txBody>
                  <a:tcPr anchor="ctr"/>
                </a:tc>
                <a:tc>
                  <a:txBody>
                    <a:bodyPr/>
                    <a:lstStyle/>
                    <a:p>
                      <a:pPr algn="r"/>
                      <a:r>
                        <a:rPr lang="en-US" sz="1600" b="1" dirty="0" smtClean="0"/>
                        <a:t>(111 353)</a:t>
                      </a:r>
                      <a:endParaRPr lang="en-US" sz="1600" b="1" dirty="0">
                        <a:latin typeface="Arial" pitchFamily="34" charset="0"/>
                        <a:cs typeface="Arial" pitchFamily="34" charset="0"/>
                      </a:endParaRPr>
                    </a:p>
                  </a:txBody>
                  <a:tcPr anchor="ctr"/>
                </a:tc>
                <a:tc>
                  <a:txBody>
                    <a:bodyPr/>
                    <a:lstStyle/>
                    <a:p>
                      <a:pPr marL="0" marR="0" algn="r">
                        <a:spcBef>
                          <a:spcPts val="0"/>
                        </a:spcBef>
                        <a:spcAft>
                          <a:spcPts val="0"/>
                        </a:spcAft>
                      </a:pPr>
                      <a:r>
                        <a:rPr lang="en-US" sz="1600" b="1" dirty="0" smtClean="0">
                          <a:effectLst/>
                        </a:rPr>
                        <a:t>(12 174)</a:t>
                      </a:r>
                      <a:endParaRPr lang="en-US" sz="1600" b="1" dirty="0">
                        <a:effectLst/>
                        <a:latin typeface="Arial" panose="020B0604020202020204" pitchFamily="34" charset="0"/>
                        <a:ea typeface="Times New Roman"/>
                        <a:cs typeface="Arial" panose="020B0604020202020204" pitchFamily="34" charset="0"/>
                      </a:endParaRPr>
                    </a:p>
                  </a:txBody>
                  <a:tcPr marL="19050" marR="19050" marT="0" marB="0" anchor="ctr"/>
                </a:tc>
                <a:extLst>
                  <a:ext uri="{0D108BD9-81ED-4DB2-BD59-A6C34878D82A}">
                    <a16:rowId xmlns:a16="http://schemas.microsoft.com/office/drawing/2014/main" xmlns="" val="10012"/>
                  </a:ext>
                </a:extLst>
              </a:tr>
              <a:tr h="338531">
                <a:tc>
                  <a:txBody>
                    <a:bodyPr/>
                    <a:lstStyle/>
                    <a:p>
                      <a:r>
                        <a:rPr lang="en-US" sz="1600" dirty="0" smtClean="0">
                          <a:solidFill>
                            <a:srgbClr val="FF0000"/>
                          </a:solidFill>
                        </a:rPr>
                        <a:t>Total: Adjustments</a:t>
                      </a:r>
                      <a:r>
                        <a:rPr lang="en-US" sz="1600" baseline="0" dirty="0" smtClean="0">
                          <a:solidFill>
                            <a:srgbClr val="FF0000"/>
                          </a:solidFill>
                        </a:rPr>
                        <a:t> to Baseline Allocations</a:t>
                      </a:r>
                      <a:endParaRPr lang="en-US" sz="1600" b="1" dirty="0">
                        <a:solidFill>
                          <a:srgbClr val="FF0000"/>
                        </a:solidFill>
                        <a:latin typeface="Arial" pitchFamily="34" charset="0"/>
                        <a:cs typeface="Arial" pitchFamily="34" charset="0"/>
                      </a:endParaRPr>
                    </a:p>
                  </a:txBody>
                  <a:tcPr anchor="ctr"/>
                </a:tc>
                <a:tc>
                  <a:txBody>
                    <a:bodyPr/>
                    <a:lstStyle/>
                    <a:p>
                      <a:pPr algn="r"/>
                      <a:r>
                        <a:rPr lang="en-US" sz="1600" dirty="0" smtClean="0">
                          <a:solidFill>
                            <a:srgbClr val="FF0000"/>
                          </a:solidFill>
                        </a:rPr>
                        <a:t>(140 867)</a:t>
                      </a:r>
                      <a:endParaRPr lang="en-US" sz="1600" b="1" dirty="0">
                        <a:solidFill>
                          <a:srgbClr val="FF0000"/>
                        </a:solidFill>
                        <a:latin typeface="Arial" pitchFamily="34" charset="0"/>
                        <a:cs typeface="Arial" pitchFamily="34" charset="0"/>
                      </a:endParaRPr>
                    </a:p>
                  </a:txBody>
                  <a:tcPr anchor="ctr"/>
                </a:tc>
                <a:tc>
                  <a:txBody>
                    <a:bodyPr/>
                    <a:lstStyle/>
                    <a:p>
                      <a:pPr algn="r"/>
                      <a:r>
                        <a:rPr lang="en-US" sz="1600" dirty="0" smtClean="0">
                          <a:solidFill>
                            <a:srgbClr val="FF0000"/>
                          </a:solidFill>
                        </a:rPr>
                        <a:t>(111 353)</a:t>
                      </a:r>
                      <a:endParaRPr lang="en-US" sz="1600" b="1" dirty="0">
                        <a:solidFill>
                          <a:srgbClr val="FF0000"/>
                        </a:solidFill>
                        <a:latin typeface="Arial" pitchFamily="34" charset="0"/>
                        <a:cs typeface="Arial" pitchFamily="34" charset="0"/>
                      </a:endParaRPr>
                    </a:p>
                  </a:txBody>
                  <a:tcPr anchor="ctr"/>
                </a:tc>
                <a:tc>
                  <a:txBody>
                    <a:bodyPr/>
                    <a:lstStyle/>
                    <a:p>
                      <a:pPr marL="0" marR="0" algn="r">
                        <a:spcBef>
                          <a:spcPts val="0"/>
                        </a:spcBef>
                        <a:spcAft>
                          <a:spcPts val="0"/>
                        </a:spcAft>
                      </a:pPr>
                      <a:r>
                        <a:rPr lang="en-US" sz="1600" dirty="0" smtClean="0">
                          <a:solidFill>
                            <a:srgbClr val="FF0000"/>
                          </a:solidFill>
                          <a:effectLst/>
                        </a:rPr>
                        <a:t>(12 174)</a:t>
                      </a:r>
                      <a:endParaRPr lang="en-US" sz="1600" b="1" dirty="0">
                        <a:solidFill>
                          <a:srgbClr val="FF0000"/>
                        </a:solidFill>
                        <a:effectLst/>
                        <a:latin typeface="Arial" panose="020B0604020202020204" pitchFamily="34" charset="0"/>
                        <a:ea typeface="Times New Roman"/>
                        <a:cs typeface="Arial" panose="020B0604020202020204" pitchFamily="34" charset="0"/>
                      </a:endParaRPr>
                    </a:p>
                  </a:txBody>
                  <a:tcPr marL="19050" marR="19050" marT="0" marB="0" anchor="ctr"/>
                </a:tc>
                <a:extLst>
                  <a:ext uri="{0D108BD9-81ED-4DB2-BD59-A6C34878D82A}">
                    <a16:rowId xmlns:a16="http://schemas.microsoft.com/office/drawing/2014/main" xmlns="" val="10013"/>
                  </a:ext>
                </a:extLst>
              </a:tr>
            </a:tbl>
          </a:graphicData>
        </a:graphic>
      </p:graphicFrame>
      <p:sp>
        <p:nvSpPr>
          <p:cNvPr id="7" name="Slide Number Placeholder 7"/>
          <p:cNvSpPr>
            <a:spLocks noGrp="1"/>
          </p:cNvSpPr>
          <p:nvPr>
            <p:ph type="sldNum" sz="quarter" idx="12"/>
          </p:nvPr>
        </p:nvSpPr>
        <p:spPr bwMode="auto">
          <a:xfrm>
            <a:off x="7010400" y="6524625"/>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0A1E1878-521B-409B-812E-B77555A814EC}" type="slidenum">
              <a:rPr lang="en-US" sz="1400" b="1" smtClean="0">
                <a:solidFill>
                  <a:schemeClr val="tx1"/>
                </a:solidFill>
              </a:rPr>
              <a:pPr fontAlgn="base">
                <a:spcBef>
                  <a:spcPct val="0"/>
                </a:spcBef>
                <a:spcAft>
                  <a:spcPct val="0"/>
                </a:spcAft>
                <a:defRPr/>
              </a:pPr>
              <a:t>6</a:t>
            </a:fld>
            <a:endParaRPr lang="en-US" sz="1400" b="1" dirty="0" smtClean="0">
              <a:solidFill>
                <a:schemeClr val="tx1"/>
              </a:solidFill>
            </a:endParaRPr>
          </a:p>
        </p:txBody>
      </p:sp>
      <p:sp>
        <p:nvSpPr>
          <p:cNvPr id="9" name="TextBox 8"/>
          <p:cNvSpPr txBox="1"/>
          <p:nvPr/>
        </p:nvSpPr>
        <p:spPr>
          <a:xfrm>
            <a:off x="571500" y="304800"/>
            <a:ext cx="8001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a:t>2019 MTEF </a:t>
            </a:r>
            <a:r>
              <a:rPr lang="en-US" sz="2800" b="1" dirty="0" smtClean="0"/>
              <a:t>Budget</a:t>
            </a:r>
            <a:endParaRPr lang="en-ZA" sz="2800" b="1" dirty="0">
              <a:cs typeface="Calibri" pitchFamily="34" charset="0"/>
            </a:endParaRPr>
          </a:p>
        </p:txBody>
      </p:sp>
    </p:spTree>
    <p:extLst>
      <p:ext uri="{BB962C8B-B14F-4D97-AF65-F5344CB8AC3E}">
        <p14:creationId xmlns:p14="http://schemas.microsoft.com/office/powerpoint/2010/main" xmlns="" val="2292095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724820892"/>
              </p:ext>
            </p:extLst>
          </p:nvPr>
        </p:nvGraphicFramePr>
        <p:xfrm>
          <a:off x="571500" y="1524000"/>
          <a:ext cx="8000999" cy="4663440"/>
        </p:xfrm>
        <a:graphic>
          <a:graphicData uri="http://schemas.openxmlformats.org/drawingml/2006/table">
            <a:tbl>
              <a:tblPr firstRow="1" bandRow="1">
                <a:tableStyleId>{8799B23B-EC83-4686-B30A-512413B5E67A}</a:tableStyleId>
              </a:tblPr>
              <a:tblGrid>
                <a:gridCol w="5547473">
                  <a:extLst>
                    <a:ext uri="{9D8B030D-6E8A-4147-A177-3AD203B41FA5}">
                      <a16:colId xmlns:a16="http://schemas.microsoft.com/office/drawing/2014/main" xmlns="" val="20000"/>
                    </a:ext>
                  </a:extLst>
                </a:gridCol>
                <a:gridCol w="2453526">
                  <a:extLst>
                    <a:ext uri="{9D8B030D-6E8A-4147-A177-3AD203B41FA5}">
                      <a16:colId xmlns:a16="http://schemas.microsoft.com/office/drawing/2014/main" xmlns="" val="20001"/>
                    </a:ext>
                  </a:extLst>
                </a:gridCol>
              </a:tblGrid>
              <a:tr h="152400">
                <a:tc rowSpan="2">
                  <a:txBody>
                    <a:bodyPr/>
                    <a:lstStyle/>
                    <a:p>
                      <a:pPr algn="ctr"/>
                      <a:r>
                        <a:rPr lang="en-US" sz="1800" dirty="0" smtClean="0"/>
                        <a:t>Economic</a:t>
                      </a:r>
                      <a:r>
                        <a:rPr lang="en-US" sz="1800" baseline="0" dirty="0" smtClean="0"/>
                        <a:t> Classification</a:t>
                      </a:r>
                      <a:endParaRPr lang="en-US" sz="1800" dirty="0" smtClean="0">
                        <a:latin typeface="+mn-lt"/>
                        <a:cs typeface="Arial" pitchFamily="34" charset="0"/>
                      </a:endParaRPr>
                    </a:p>
                  </a:txBody>
                  <a:tcPr anchor="ctr"/>
                </a:tc>
                <a:tc>
                  <a:txBody>
                    <a:bodyPr/>
                    <a:lstStyle/>
                    <a:p>
                      <a:pPr algn="ctr"/>
                      <a:r>
                        <a:rPr lang="en-US" sz="1800" dirty="0" smtClean="0"/>
                        <a:t>Allocation</a:t>
                      </a:r>
                      <a:endParaRPr lang="en-US" sz="18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R’000</a:t>
                      </a:r>
                      <a:endParaRPr lang="en-US" sz="1800" b="1" dirty="0" smtClean="0">
                        <a:latin typeface="+mn-lt"/>
                        <a:cs typeface="Arial" pitchFamily="34" charset="0"/>
                      </a:endParaRPr>
                    </a:p>
                  </a:txBody>
                  <a:tcPr/>
                </a:tc>
                <a:extLst>
                  <a:ext uri="{0D108BD9-81ED-4DB2-BD59-A6C34878D82A}">
                    <a16:rowId xmlns:a16="http://schemas.microsoft.com/office/drawing/2014/main" xmlns="" val="10000"/>
                  </a:ext>
                </a:extLst>
              </a:tr>
              <a:tr h="121920">
                <a:tc vMerge="1">
                  <a:txBody>
                    <a:bodyPr/>
                    <a:lstStyle/>
                    <a:p>
                      <a:endParaRPr lang="en-US" sz="1800" b="1" dirty="0">
                        <a:latin typeface="Arial" pitchFamily="34" charset="0"/>
                        <a:cs typeface="Arial" pitchFamily="34" charset="0"/>
                      </a:endParaRPr>
                    </a:p>
                  </a:txBody>
                  <a:tcPr/>
                </a:tc>
                <a:tc>
                  <a:txBody>
                    <a:bodyPr/>
                    <a:lstStyle/>
                    <a:p>
                      <a:pPr algn="ctr"/>
                      <a:r>
                        <a:rPr lang="en-US" sz="1800" b="1" dirty="0" smtClean="0"/>
                        <a:t>2019/20</a:t>
                      </a:r>
                      <a:endParaRPr lang="en-US" sz="1800" b="1" dirty="0">
                        <a:latin typeface="+mn-lt"/>
                        <a:cs typeface="Arial" pitchFamily="34" charset="0"/>
                      </a:endParaRPr>
                    </a:p>
                  </a:txBody>
                  <a:tcPr anchor="ctr"/>
                </a:tc>
                <a:extLst>
                  <a:ext uri="{0D108BD9-81ED-4DB2-BD59-A6C34878D82A}">
                    <a16:rowId xmlns:a16="http://schemas.microsoft.com/office/drawing/2014/main" xmlns="" val="10001"/>
                  </a:ext>
                </a:extLst>
              </a:tr>
              <a:tr h="3296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Compensation</a:t>
                      </a:r>
                      <a:r>
                        <a:rPr lang="en-US" sz="1800" b="1" baseline="0" dirty="0" smtClean="0"/>
                        <a:t> of Employees (Total)</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800" i="1" baseline="0" dirty="0" smtClean="0"/>
                        <a:t>Department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800" i="1" baseline="0" dirty="0" smtClean="0"/>
                        <a:t>Examiners and moderators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800" i="1" baseline="0" dirty="0" smtClean="0"/>
                        <a:t>TVET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800" i="1" baseline="0" dirty="0" smtClean="0"/>
                        <a:t>CET</a:t>
                      </a:r>
                      <a:endParaRPr lang="en-US" sz="1800" b="0" i="1" baseline="0" dirty="0" smtClean="0">
                        <a:latin typeface="+mn-lt"/>
                        <a:cs typeface="Arial" pitchFamily="34" charset="0"/>
                      </a:endParaRPr>
                    </a:p>
                  </a:txBody>
                  <a:tcPr/>
                </a:tc>
                <a:tc>
                  <a:txBody>
                    <a:bodyPr/>
                    <a:lstStyle/>
                    <a:p>
                      <a:pPr marL="0" algn="ctr" defTabSz="914400" rtl="0" eaLnBrk="1" latinLnBrk="0" hangingPunct="1">
                        <a:spcAft>
                          <a:spcPts val="0"/>
                        </a:spcAft>
                      </a:pPr>
                      <a:r>
                        <a:rPr lang="en-US" sz="1800" b="1" kern="1200" dirty="0" smtClean="0">
                          <a:effectLst/>
                        </a:rPr>
                        <a:t>9 637 693</a:t>
                      </a:r>
                    </a:p>
                    <a:p>
                      <a:pPr marL="0" algn="ctr" defTabSz="914400" rtl="0" eaLnBrk="1" latinLnBrk="0" hangingPunct="1">
                        <a:spcAft>
                          <a:spcPts val="0"/>
                        </a:spcAft>
                      </a:pPr>
                      <a:r>
                        <a:rPr lang="en-ZA" sz="1800" i="1" kern="1200" dirty="0" smtClean="0">
                          <a:effectLst/>
                        </a:rPr>
                        <a:t>996 769</a:t>
                      </a:r>
                    </a:p>
                    <a:p>
                      <a:pPr marL="0" algn="ctr" defTabSz="914400" rtl="0" eaLnBrk="1" latinLnBrk="0" hangingPunct="1">
                        <a:spcAft>
                          <a:spcPts val="0"/>
                        </a:spcAft>
                      </a:pPr>
                      <a:r>
                        <a:rPr lang="en-ZA" sz="1800" i="1" kern="1200" dirty="0" smtClean="0">
                          <a:effectLst/>
                        </a:rPr>
                        <a:t>165 687</a:t>
                      </a:r>
                    </a:p>
                    <a:p>
                      <a:pPr marL="0" algn="ctr" defTabSz="914400" rtl="0" eaLnBrk="1" latinLnBrk="0" hangingPunct="1">
                        <a:spcAft>
                          <a:spcPts val="0"/>
                        </a:spcAft>
                      </a:pPr>
                      <a:r>
                        <a:rPr lang="en-ZA" sz="1800" i="1" kern="1200" dirty="0" smtClean="0">
                          <a:effectLst/>
                        </a:rPr>
                        <a:t>6 308 895</a:t>
                      </a:r>
                    </a:p>
                    <a:p>
                      <a:pPr marL="0" algn="ctr" defTabSz="914400" rtl="0" eaLnBrk="1" latinLnBrk="0" hangingPunct="1">
                        <a:spcAft>
                          <a:spcPts val="0"/>
                        </a:spcAft>
                      </a:pPr>
                      <a:r>
                        <a:rPr lang="en-ZA" sz="1800" i="1" kern="1200" dirty="0" smtClean="0">
                          <a:effectLst/>
                        </a:rPr>
                        <a:t>2 166 342</a:t>
                      </a:r>
                      <a:endParaRPr lang="en-ZA" sz="1800" i="1" kern="1200" dirty="0" smtClean="0">
                        <a:solidFill>
                          <a:schemeClr val="tx1"/>
                        </a:solidFill>
                        <a:effectLst/>
                        <a:latin typeface="+mn-lt"/>
                        <a:ea typeface="+mn-ea"/>
                        <a:cs typeface="+mn-cs"/>
                      </a:endParaRPr>
                    </a:p>
                  </a:txBody>
                  <a:tcPr marL="19050" marR="19050" marT="0" marB="0" anchor="ctr"/>
                </a:tc>
                <a:extLst>
                  <a:ext uri="{0D108BD9-81ED-4DB2-BD59-A6C34878D82A}">
                    <a16:rowId xmlns:a16="http://schemas.microsoft.com/office/drawing/2014/main" xmlns="" val="10002"/>
                  </a:ext>
                </a:extLst>
              </a:tr>
              <a:tr h="3296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Goods and Services</a:t>
                      </a:r>
                      <a:endParaRPr lang="en-US" sz="1800" b="1" dirty="0">
                        <a:latin typeface="+mn-lt"/>
                        <a:cs typeface="Arial" pitchFamily="34" charset="0"/>
                      </a:endParaRPr>
                    </a:p>
                  </a:txBody>
                  <a:tcPr/>
                </a:tc>
                <a:tc>
                  <a:txBody>
                    <a:bodyPr/>
                    <a:lstStyle/>
                    <a:p>
                      <a:pPr algn="ctr"/>
                      <a:r>
                        <a:rPr lang="en-US" sz="1800" kern="1200" dirty="0" smtClean="0">
                          <a:effectLst/>
                        </a:rPr>
                        <a:t>662 529</a:t>
                      </a:r>
                      <a:endParaRPr lang="en-US" sz="1800" b="1" dirty="0">
                        <a:latin typeface="+mn-lt"/>
                        <a:cs typeface="Arial" pitchFamily="34" charset="0"/>
                      </a:endParaRPr>
                    </a:p>
                  </a:txBody>
                  <a:tcPr anchor="ctr"/>
                </a:tc>
                <a:extLst>
                  <a:ext uri="{0D108BD9-81ED-4DB2-BD59-A6C34878D82A}">
                    <a16:rowId xmlns:a16="http://schemas.microsoft.com/office/drawing/2014/main" xmlns="" val="10003"/>
                  </a:ext>
                </a:extLst>
              </a:tr>
              <a:tr h="3296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Transfers and subsidies (See next</a:t>
                      </a:r>
                      <a:r>
                        <a:rPr lang="en-US" sz="1800" baseline="0" dirty="0" smtClean="0"/>
                        <a:t> slide for detail)</a:t>
                      </a:r>
                      <a:endParaRPr lang="en-US" sz="1800" b="1" dirty="0">
                        <a:latin typeface="+mn-lt"/>
                        <a:cs typeface="Arial" pitchFamily="34" charset="0"/>
                      </a:endParaRPr>
                    </a:p>
                  </a:txBody>
                  <a:tcPr/>
                </a:tc>
                <a:tc>
                  <a:txBody>
                    <a:bodyPr/>
                    <a:lstStyle/>
                    <a:p>
                      <a:pPr algn="ctr"/>
                      <a:r>
                        <a:rPr lang="en-US" sz="1800" dirty="0" smtClean="0"/>
                        <a:t>79 185 913</a:t>
                      </a:r>
                      <a:endParaRPr lang="en-US" sz="1800" b="0" dirty="0">
                        <a:latin typeface="+mn-lt"/>
                        <a:cs typeface="Arial" pitchFamily="34" charset="0"/>
                      </a:endParaRPr>
                    </a:p>
                  </a:txBody>
                  <a:tcPr anchor="ctr"/>
                </a:tc>
                <a:extLst>
                  <a:ext uri="{0D108BD9-81ED-4DB2-BD59-A6C34878D82A}">
                    <a16:rowId xmlns:a16="http://schemas.microsoft.com/office/drawing/2014/main" xmlns="" val="10004"/>
                  </a:ext>
                </a:extLst>
              </a:tr>
              <a:tr h="329646">
                <a:tc>
                  <a:txBody>
                    <a:bodyPr/>
                    <a:lstStyle/>
                    <a:p>
                      <a:r>
                        <a:rPr lang="en-US" sz="1800" dirty="0" smtClean="0"/>
                        <a:t>Payments for capital assets</a:t>
                      </a:r>
                      <a:endParaRPr lang="en-US" sz="1800" b="1" dirty="0">
                        <a:latin typeface="+mn-lt"/>
                        <a:cs typeface="Arial" pitchFamily="34" charset="0"/>
                      </a:endParaRPr>
                    </a:p>
                  </a:txBody>
                  <a:tcPr/>
                </a:tc>
                <a:tc>
                  <a:txBody>
                    <a:bodyPr/>
                    <a:lstStyle/>
                    <a:p>
                      <a:pPr algn="ctr"/>
                      <a:r>
                        <a:rPr lang="en-US" sz="1800" kern="1200" dirty="0" smtClean="0">
                          <a:effectLst/>
                        </a:rPr>
                        <a:t>12 048</a:t>
                      </a:r>
                      <a:endParaRPr lang="en-US" sz="1800" b="0" dirty="0">
                        <a:latin typeface="+mn-lt"/>
                        <a:cs typeface="Arial" pitchFamily="34" charset="0"/>
                      </a:endParaRPr>
                    </a:p>
                  </a:txBody>
                  <a:tcPr anchor="ctr"/>
                </a:tc>
                <a:extLst>
                  <a:ext uri="{0D108BD9-81ED-4DB2-BD59-A6C34878D82A}">
                    <a16:rowId xmlns:a16="http://schemas.microsoft.com/office/drawing/2014/main" xmlns="" val="10005"/>
                  </a:ext>
                </a:extLst>
              </a:tr>
              <a:tr h="299678">
                <a:tc>
                  <a:txBody>
                    <a:bodyPr/>
                    <a:lstStyle/>
                    <a:p>
                      <a:r>
                        <a:rPr lang="en-US" sz="1800" b="1" dirty="0" smtClean="0"/>
                        <a:t>Subtotal</a:t>
                      </a:r>
                      <a:endParaRPr lang="en-US" sz="1800" b="1" dirty="0">
                        <a:latin typeface="+mn-lt"/>
                        <a:cs typeface="Arial" pitchFamily="34" charset="0"/>
                      </a:endParaRPr>
                    </a:p>
                  </a:txBody>
                  <a:tcPr/>
                </a:tc>
                <a:tc>
                  <a:txBody>
                    <a:bodyPr/>
                    <a:lstStyle/>
                    <a:p>
                      <a:pPr marL="0" marR="0" algn="ctr">
                        <a:spcBef>
                          <a:spcPts val="0"/>
                        </a:spcBef>
                        <a:spcAft>
                          <a:spcPts val="0"/>
                        </a:spcAft>
                      </a:pPr>
                      <a:r>
                        <a:rPr lang="en-US" sz="1800" b="1" kern="1200" dirty="0" smtClean="0">
                          <a:effectLst/>
                        </a:rPr>
                        <a:t>89 498 183</a:t>
                      </a:r>
                      <a:endParaRPr lang="en-US" sz="1800" b="1" dirty="0">
                        <a:effectLst/>
                        <a:latin typeface="+mn-lt"/>
                        <a:ea typeface="Times New Roman"/>
                      </a:endParaRPr>
                    </a:p>
                  </a:txBody>
                  <a:tcPr marL="19050" marR="19050" marT="0" marB="0" anchor="ctr"/>
                </a:tc>
                <a:extLst>
                  <a:ext uri="{0D108BD9-81ED-4DB2-BD59-A6C34878D82A}">
                    <a16:rowId xmlns:a16="http://schemas.microsoft.com/office/drawing/2014/main" xmlns="" val="10006"/>
                  </a:ext>
                </a:extLst>
              </a:tr>
              <a:tr h="329646">
                <a:tc>
                  <a:txBody>
                    <a:bodyPr/>
                    <a:lstStyle/>
                    <a:p>
                      <a:r>
                        <a:rPr lang="en-US" sz="1800" dirty="0" smtClean="0"/>
                        <a:t>Skills levy</a:t>
                      </a:r>
                      <a:endParaRPr lang="en-US" sz="1800" dirty="0">
                        <a:latin typeface="+mn-lt"/>
                        <a:cs typeface="Arial" pitchFamily="34" charset="0"/>
                      </a:endParaRPr>
                    </a:p>
                  </a:txBody>
                  <a:tcPr/>
                </a:tc>
                <a:tc>
                  <a:txBody>
                    <a:bodyPr/>
                    <a:lstStyle/>
                    <a:p>
                      <a:pPr marL="0" marR="0" algn="ctr" defTabSz="914400" rtl="0" eaLnBrk="1" latinLnBrk="0" hangingPunct="1">
                        <a:spcBef>
                          <a:spcPts val="0"/>
                        </a:spcBef>
                        <a:spcAft>
                          <a:spcPts val="0"/>
                        </a:spcAft>
                      </a:pPr>
                      <a:r>
                        <a:rPr lang="en-US" sz="1800" kern="1200" dirty="0" smtClean="0">
                          <a:effectLst/>
                        </a:rPr>
                        <a:t>18 758 510</a:t>
                      </a:r>
                      <a:endParaRPr lang="en-US" sz="1800" b="0" kern="1200" dirty="0">
                        <a:solidFill>
                          <a:schemeClr val="tx1"/>
                        </a:solidFill>
                        <a:effectLst/>
                        <a:latin typeface="+mn-lt"/>
                        <a:ea typeface="+mn-ea"/>
                        <a:cs typeface="+mn-cs"/>
                      </a:endParaRPr>
                    </a:p>
                  </a:txBody>
                  <a:tcPr marL="19050" marR="19050" marT="0" marB="0" anchor="ctr"/>
                </a:tc>
                <a:extLst>
                  <a:ext uri="{0D108BD9-81ED-4DB2-BD59-A6C34878D82A}">
                    <a16:rowId xmlns:a16="http://schemas.microsoft.com/office/drawing/2014/main" xmlns="" val="10007"/>
                  </a:ext>
                </a:extLst>
              </a:tr>
              <a:tr h="340116">
                <a:tc>
                  <a:txBody>
                    <a:bodyPr/>
                    <a:lstStyle/>
                    <a:p>
                      <a:r>
                        <a:rPr lang="en-US" sz="1800" b="1" dirty="0" smtClean="0"/>
                        <a:t>Total</a:t>
                      </a:r>
                      <a:endParaRPr lang="en-US" sz="1800" b="1" dirty="0">
                        <a:latin typeface="+mn-lt"/>
                        <a:cs typeface="Arial" pitchFamily="34" charset="0"/>
                      </a:endParaRPr>
                    </a:p>
                  </a:txBody>
                  <a:tcPr/>
                </a:tc>
                <a:tc>
                  <a:txBody>
                    <a:bodyPr/>
                    <a:lstStyle/>
                    <a:p>
                      <a:pPr marL="0" marR="0" algn="ctr">
                        <a:spcBef>
                          <a:spcPts val="0"/>
                        </a:spcBef>
                        <a:spcAft>
                          <a:spcPts val="0"/>
                        </a:spcAft>
                      </a:pPr>
                      <a:r>
                        <a:rPr lang="en-US" sz="1800" b="1" kern="1200" dirty="0" smtClean="0">
                          <a:effectLst/>
                        </a:rPr>
                        <a:t>108 256 693</a:t>
                      </a:r>
                      <a:endParaRPr lang="en-US" sz="1800" b="1" dirty="0">
                        <a:effectLst/>
                        <a:latin typeface="+mn-lt"/>
                        <a:ea typeface="Times New Roman"/>
                      </a:endParaRPr>
                    </a:p>
                  </a:txBody>
                  <a:tcPr marL="19050" marR="19050" marT="0" marB="0" anchor="ctr"/>
                </a:tc>
                <a:extLst>
                  <a:ext uri="{0D108BD9-81ED-4DB2-BD59-A6C34878D82A}">
                    <a16:rowId xmlns:a16="http://schemas.microsoft.com/office/drawing/2014/main" xmlns="" val="10008"/>
                  </a:ext>
                </a:extLst>
              </a:tr>
            </a:tbl>
          </a:graphicData>
        </a:graphic>
      </p:graphicFrame>
      <p:sp>
        <p:nvSpPr>
          <p:cNvPr id="7" name="Slide Number Placeholder 7"/>
          <p:cNvSpPr>
            <a:spLocks noGrp="1"/>
          </p:cNvSpPr>
          <p:nvPr>
            <p:ph type="sldNum" sz="quarter" idx="12"/>
          </p:nvPr>
        </p:nvSpPr>
        <p:spPr bwMode="auto">
          <a:xfrm>
            <a:off x="7010399" y="6524625"/>
            <a:ext cx="1828801" cy="185737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27E62511-E604-40C0-BFAE-D5B9A4D7DBE1}" type="slidenum">
              <a:rPr lang="en-US" sz="1400" b="1" smtClean="0">
                <a:solidFill>
                  <a:schemeClr val="tx1"/>
                </a:solidFill>
              </a:rPr>
              <a:pPr fontAlgn="base">
                <a:spcBef>
                  <a:spcPct val="0"/>
                </a:spcBef>
                <a:spcAft>
                  <a:spcPct val="0"/>
                </a:spcAft>
                <a:defRPr/>
              </a:pPr>
              <a:t>7</a:t>
            </a:fld>
            <a:endParaRPr lang="en-US" sz="1400" b="1" dirty="0" smtClean="0">
              <a:solidFill>
                <a:schemeClr val="tx1"/>
              </a:solidFill>
            </a:endParaRPr>
          </a:p>
        </p:txBody>
      </p:sp>
      <p:sp>
        <p:nvSpPr>
          <p:cNvPr id="9" name="Slide Number Placeholder 7"/>
          <p:cNvSpPr txBox="1">
            <a:spLocks/>
          </p:cNvSpPr>
          <p:nvPr/>
        </p:nvSpPr>
        <p:spPr bwMode="auto">
          <a:xfrm>
            <a:off x="7010400" y="6524625"/>
            <a:ext cx="2133600" cy="365125"/>
          </a:xfrm>
          <a:prstGeom prst="rect">
            <a:avLst/>
          </a:prstGeom>
          <a:ln>
            <a:miter lim="800000"/>
            <a:headEnd/>
            <a:tailEnd/>
          </a:ln>
        </p:spPr>
        <p:txBody>
          <a:bodyPr vert="horz" wrap="square" lIns="91440" tIns="45720" rIns="91440" bIns="45720" numCol="1" rtlCol="0" anchor="ctr" anchorCtr="0" compatLnSpc="1">
            <a:prstTxWarp prst="textNoShape">
              <a:avLst/>
            </a:prstTxWarp>
          </a:bodyPr>
          <a:lstStyle>
            <a:defPPr>
              <a:defRPr lang="en-US"/>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fontAlgn="base">
              <a:spcBef>
                <a:spcPct val="0"/>
              </a:spcBef>
              <a:spcAft>
                <a:spcPct val="0"/>
              </a:spcAft>
              <a:defRPr/>
            </a:pPr>
            <a:fld id="{0A1E1878-521B-409B-812E-B77555A814EC}" type="slidenum">
              <a:rPr lang="en-US" sz="1400" b="1" smtClean="0">
                <a:solidFill>
                  <a:schemeClr val="tx1"/>
                </a:solidFill>
              </a:rPr>
              <a:pPr fontAlgn="base">
                <a:spcBef>
                  <a:spcPct val="0"/>
                </a:spcBef>
                <a:spcAft>
                  <a:spcPct val="0"/>
                </a:spcAft>
                <a:defRPr/>
              </a:pPr>
              <a:t>7</a:t>
            </a:fld>
            <a:endParaRPr lang="en-US" sz="1400" b="1" dirty="0" smtClean="0">
              <a:solidFill>
                <a:schemeClr val="tx1"/>
              </a:solidFill>
            </a:endParaRPr>
          </a:p>
        </p:txBody>
      </p:sp>
      <p:sp>
        <p:nvSpPr>
          <p:cNvPr id="10" name="TextBox 9"/>
          <p:cNvSpPr txBox="1"/>
          <p:nvPr/>
        </p:nvSpPr>
        <p:spPr>
          <a:xfrm>
            <a:off x="571500" y="500063"/>
            <a:ext cx="8001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a:t>2019/20: Allocations per Economic Classification</a:t>
            </a:r>
            <a:r>
              <a:rPr lang="en-US" sz="2000" b="1" dirty="0"/>
              <a:t> </a:t>
            </a:r>
            <a:endParaRPr lang="en-ZA" sz="2000" b="1" dirty="0">
              <a:cs typeface="Calibri" pitchFamily="34" charset="0"/>
            </a:endParaRPr>
          </a:p>
        </p:txBody>
      </p:sp>
    </p:spTree>
    <p:extLst>
      <p:ext uri="{BB962C8B-B14F-4D97-AF65-F5344CB8AC3E}">
        <p14:creationId xmlns:p14="http://schemas.microsoft.com/office/powerpoint/2010/main" xmlns="" val="2713022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101879751"/>
              </p:ext>
            </p:extLst>
          </p:nvPr>
        </p:nvGraphicFramePr>
        <p:xfrm>
          <a:off x="538163" y="1295400"/>
          <a:ext cx="8072437" cy="4678680"/>
        </p:xfrm>
        <a:graphic>
          <a:graphicData uri="http://schemas.openxmlformats.org/drawingml/2006/table">
            <a:tbl>
              <a:tblPr firstRow="1" bandRow="1">
                <a:tableStyleId>{8799B23B-EC83-4686-B30A-512413B5E67A}</a:tableStyleId>
              </a:tblPr>
              <a:tblGrid>
                <a:gridCol w="6078063">
                  <a:extLst>
                    <a:ext uri="{9D8B030D-6E8A-4147-A177-3AD203B41FA5}">
                      <a16:colId xmlns:a16="http://schemas.microsoft.com/office/drawing/2014/main" xmlns="" val="20000"/>
                    </a:ext>
                  </a:extLst>
                </a:gridCol>
                <a:gridCol w="1994374">
                  <a:extLst>
                    <a:ext uri="{9D8B030D-6E8A-4147-A177-3AD203B41FA5}">
                      <a16:colId xmlns:a16="http://schemas.microsoft.com/office/drawing/2014/main" xmlns="" val="20001"/>
                    </a:ext>
                  </a:extLst>
                </a:gridCol>
              </a:tblGrid>
              <a:tr h="544603">
                <a:tc rowSpan="2">
                  <a:txBody>
                    <a:bodyPr/>
                    <a:lstStyle/>
                    <a:p>
                      <a:pPr algn="ctr"/>
                      <a:r>
                        <a:rPr lang="en-US" sz="1600" dirty="0" smtClean="0"/>
                        <a:t>Economic</a:t>
                      </a:r>
                      <a:r>
                        <a:rPr lang="en-US" sz="1600" baseline="0" dirty="0" smtClean="0"/>
                        <a:t> classification</a:t>
                      </a:r>
                    </a:p>
                    <a:p>
                      <a:pPr algn="ctr"/>
                      <a:r>
                        <a:rPr lang="en-US" sz="1600" baseline="0" dirty="0" smtClean="0"/>
                        <a:t>Detail of Transfer Payments</a:t>
                      </a:r>
                      <a:endParaRPr lang="en-US" sz="1600" dirty="0" smtClean="0">
                        <a:latin typeface="+mn-lt"/>
                        <a:cs typeface="Arial" pitchFamily="34" charset="0"/>
                      </a:endParaRPr>
                    </a:p>
                  </a:txBody>
                  <a:tcPr anchor="ctr"/>
                </a:tc>
                <a:tc>
                  <a:txBody>
                    <a:bodyPr/>
                    <a:lstStyle/>
                    <a:p>
                      <a:pPr algn="ctr"/>
                      <a:r>
                        <a:rPr lang="en-US" sz="1600" dirty="0" smtClean="0"/>
                        <a:t>Allocation</a:t>
                      </a:r>
                      <a:endParaRPr lang="en-US" sz="16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R’000</a:t>
                      </a:r>
                      <a:endParaRPr lang="en-US" sz="1600" b="1" dirty="0" smtClean="0">
                        <a:latin typeface="+mn-lt"/>
                        <a:cs typeface="Arial" pitchFamily="34" charset="0"/>
                      </a:endParaRPr>
                    </a:p>
                  </a:txBody>
                  <a:tcPr/>
                </a:tc>
                <a:extLst>
                  <a:ext uri="{0D108BD9-81ED-4DB2-BD59-A6C34878D82A}">
                    <a16:rowId xmlns:a16="http://schemas.microsoft.com/office/drawing/2014/main" xmlns="" val="10000"/>
                  </a:ext>
                </a:extLst>
              </a:tr>
              <a:tr h="315296">
                <a:tc vMerge="1">
                  <a:txBody>
                    <a:bodyPr/>
                    <a:lstStyle/>
                    <a:p>
                      <a:endParaRPr lang="en-US" sz="1800" b="1" dirty="0">
                        <a:latin typeface="Arial" pitchFamily="34" charset="0"/>
                        <a:cs typeface="Arial" pitchFamily="34" charset="0"/>
                      </a:endParaRPr>
                    </a:p>
                  </a:txBody>
                  <a:tcPr/>
                </a:tc>
                <a:tc>
                  <a:txBody>
                    <a:bodyPr/>
                    <a:lstStyle/>
                    <a:p>
                      <a:pPr algn="ctr"/>
                      <a:r>
                        <a:rPr lang="en-US" sz="1600" b="1" dirty="0" smtClean="0"/>
                        <a:t>2019/20</a:t>
                      </a:r>
                      <a:endParaRPr lang="en-US" sz="1600" b="1" dirty="0">
                        <a:latin typeface="+mn-lt"/>
                        <a:cs typeface="Arial" pitchFamily="34" charset="0"/>
                      </a:endParaRPr>
                    </a:p>
                  </a:txBody>
                  <a:tcPr/>
                </a:tc>
                <a:extLst>
                  <a:ext uri="{0D108BD9-81ED-4DB2-BD59-A6C34878D82A}">
                    <a16:rowId xmlns:a16="http://schemas.microsoft.com/office/drawing/2014/main" xmlns="" val="10001"/>
                  </a:ext>
                </a:extLst>
              </a:tr>
              <a:tr h="315296">
                <a:tc>
                  <a:txBody>
                    <a:bodyPr/>
                    <a:lstStyle/>
                    <a:p>
                      <a:pPr marL="0" lvl="1" indent="0"/>
                      <a:r>
                        <a:rPr lang="en-US" sz="1600" dirty="0" smtClean="0"/>
                        <a:t>National Student Financial Aid Scheme</a:t>
                      </a:r>
                      <a:endParaRPr lang="en-US" sz="1600" b="0" i="1" dirty="0">
                        <a:latin typeface="+mn-lt"/>
                        <a:cs typeface="Arial" pitchFamily="34" charset="0"/>
                      </a:endParaRPr>
                    </a:p>
                  </a:txBody>
                  <a:tcPr/>
                </a:tc>
                <a:tc>
                  <a:txBody>
                    <a:bodyPr/>
                    <a:lstStyle/>
                    <a:p>
                      <a:pPr algn="r"/>
                      <a:r>
                        <a:rPr lang="en-US" sz="1600" dirty="0" smtClean="0"/>
                        <a:t>30 822 466</a:t>
                      </a:r>
                      <a:endParaRPr lang="en-US" sz="1600" b="0" i="1" dirty="0">
                        <a:latin typeface="+mn-lt"/>
                        <a:cs typeface="Arial" pitchFamily="34" charset="0"/>
                      </a:endParaRPr>
                    </a:p>
                  </a:txBody>
                  <a:tcPr anchor="ctr"/>
                </a:tc>
                <a:extLst>
                  <a:ext uri="{0D108BD9-81ED-4DB2-BD59-A6C34878D82A}">
                    <a16:rowId xmlns:a16="http://schemas.microsoft.com/office/drawing/2014/main" xmlns="" val="10002"/>
                  </a:ext>
                </a:extLst>
              </a:tr>
              <a:tr h="379440">
                <a:tc>
                  <a:txBody>
                    <a:bodyPr/>
                    <a:lstStyle/>
                    <a:p>
                      <a:pPr marL="0" lvl="1" indent="0"/>
                      <a:r>
                        <a:rPr lang="en-US" sz="1600" dirty="0" smtClean="0"/>
                        <a:t>Public entities (SAQA, CHE, QCTO, PSETA)</a:t>
                      </a:r>
                      <a:endParaRPr lang="en-US" sz="1600" b="0" i="1" dirty="0">
                        <a:latin typeface="+mn-lt"/>
                        <a:cs typeface="Arial" pitchFamily="34" charset="0"/>
                      </a:endParaRPr>
                    </a:p>
                  </a:txBody>
                  <a:tcPr/>
                </a:tc>
                <a:tc>
                  <a:txBody>
                    <a:bodyPr/>
                    <a:lstStyle/>
                    <a:p>
                      <a:pPr algn="r"/>
                      <a:r>
                        <a:rPr lang="en-US" sz="1600" dirty="0" smtClean="0"/>
                        <a:t>261 463</a:t>
                      </a:r>
                      <a:endParaRPr lang="en-US" sz="1600" b="0" i="1" dirty="0">
                        <a:latin typeface="+mn-lt"/>
                        <a:cs typeface="Arial" pitchFamily="34" charset="0"/>
                      </a:endParaRPr>
                    </a:p>
                  </a:txBody>
                  <a:tcPr anchor="ctr"/>
                </a:tc>
                <a:extLst>
                  <a:ext uri="{0D108BD9-81ED-4DB2-BD59-A6C34878D82A}">
                    <a16:rowId xmlns:a16="http://schemas.microsoft.com/office/drawing/2014/main" xmlns="" val="10003"/>
                  </a:ext>
                </a:extLst>
              </a:tr>
              <a:tr h="315296">
                <a:tc>
                  <a:txBody>
                    <a:bodyPr/>
                    <a:lstStyle/>
                    <a:p>
                      <a:pPr lvl="0"/>
                      <a:r>
                        <a:rPr lang="en-US" sz="1600" dirty="0" err="1" smtClean="0"/>
                        <a:t>ETDPSETA</a:t>
                      </a:r>
                      <a:r>
                        <a:rPr lang="en-US" sz="1600" dirty="0" smtClean="0"/>
                        <a:t>: </a:t>
                      </a:r>
                      <a:r>
                        <a:rPr lang="en-US" sz="1600" baseline="0" dirty="0" smtClean="0"/>
                        <a:t>Training contribution</a:t>
                      </a:r>
                      <a:endParaRPr lang="en-US" sz="1600" i="1" dirty="0">
                        <a:latin typeface="+mn-lt"/>
                      </a:endParaRPr>
                    </a:p>
                  </a:txBody>
                  <a:tcPr/>
                </a:tc>
                <a:tc>
                  <a:txBody>
                    <a:bodyPr/>
                    <a:lstStyle/>
                    <a:p>
                      <a:pPr algn="r"/>
                      <a:r>
                        <a:rPr lang="en-US" sz="1600" dirty="0" smtClean="0"/>
                        <a:t>18 957</a:t>
                      </a:r>
                      <a:endParaRPr lang="en-US" sz="1600" b="0" i="1" dirty="0">
                        <a:latin typeface="+mn-lt"/>
                        <a:cs typeface="Arial" pitchFamily="34" charset="0"/>
                      </a:endParaRPr>
                    </a:p>
                  </a:txBody>
                  <a:tcPr anchor="ctr"/>
                </a:tc>
                <a:extLst>
                  <a:ext uri="{0D108BD9-81ED-4DB2-BD59-A6C34878D82A}">
                    <a16:rowId xmlns:a16="http://schemas.microsoft.com/office/drawing/2014/main" xmlns="" val="10004"/>
                  </a:ext>
                </a:extLst>
              </a:tr>
              <a:tr h="315296">
                <a:tc>
                  <a:txBody>
                    <a:bodyPr/>
                    <a:lstStyle/>
                    <a:p>
                      <a:pPr marL="0" lvl="1" indent="0"/>
                      <a:r>
                        <a:rPr lang="en-US" sz="1600" dirty="0" smtClean="0"/>
                        <a:t>Universities</a:t>
                      </a:r>
                      <a:endParaRPr lang="en-US" sz="1600" b="0" i="1" dirty="0">
                        <a:latin typeface="+mn-lt"/>
                        <a:cs typeface="Arial" pitchFamily="34" charset="0"/>
                      </a:endParaRPr>
                    </a:p>
                  </a:txBody>
                  <a:tcPr/>
                </a:tc>
                <a:tc>
                  <a:txBody>
                    <a:bodyPr/>
                    <a:lstStyle/>
                    <a:p>
                      <a:pPr marL="0" algn="r" defTabSz="914400" rtl="0" eaLnBrk="1" latinLnBrk="0" hangingPunct="1"/>
                      <a:r>
                        <a:rPr lang="en-US" sz="1600" kern="1200" dirty="0" smtClean="0">
                          <a:effectLst/>
                        </a:rPr>
                        <a:t>42 306 695</a:t>
                      </a:r>
                      <a:endParaRPr lang="en-US" sz="1600" kern="1200" dirty="0">
                        <a:solidFill>
                          <a:schemeClr val="tx1"/>
                        </a:solidFill>
                        <a:effectLst/>
                        <a:latin typeface="+mn-lt"/>
                        <a:ea typeface="+mn-ea"/>
                        <a:cs typeface="+mn-cs"/>
                      </a:endParaRPr>
                    </a:p>
                  </a:txBody>
                  <a:tcPr anchor="ctr"/>
                </a:tc>
                <a:extLst>
                  <a:ext uri="{0D108BD9-81ED-4DB2-BD59-A6C34878D82A}">
                    <a16:rowId xmlns:a16="http://schemas.microsoft.com/office/drawing/2014/main" xmlns="" val="10005"/>
                  </a:ext>
                </a:extLst>
              </a:tr>
              <a:tr h="315296">
                <a:tc>
                  <a:txBody>
                    <a:bodyPr/>
                    <a:lstStyle/>
                    <a:p>
                      <a:pPr lvl="0"/>
                      <a:r>
                        <a:rPr lang="en-US" sz="1600" dirty="0" err="1" smtClean="0"/>
                        <a:t>TVET</a:t>
                      </a:r>
                      <a:r>
                        <a:rPr lang="en-US" sz="1600" dirty="0" smtClean="0"/>
                        <a:t> </a:t>
                      </a:r>
                      <a:r>
                        <a:rPr lang="en-US" sz="1600" baseline="0" dirty="0" smtClean="0"/>
                        <a:t>C</a:t>
                      </a:r>
                      <a:r>
                        <a:rPr lang="en-US" sz="1600" dirty="0" smtClean="0"/>
                        <a:t>olleges</a:t>
                      </a:r>
                      <a:endParaRPr lang="en-US" sz="1600" i="1" dirty="0">
                        <a:latin typeface="+mn-lt"/>
                        <a:cs typeface="Arial" pitchFamily="34" charset="0"/>
                      </a:endParaRPr>
                    </a:p>
                  </a:txBody>
                  <a:tcPr/>
                </a:tc>
                <a:tc>
                  <a:txBody>
                    <a:bodyPr/>
                    <a:lstStyle/>
                    <a:p>
                      <a:pPr algn="r"/>
                      <a:r>
                        <a:rPr lang="en-US" sz="1600" dirty="0" smtClean="0"/>
                        <a:t>5 568 665</a:t>
                      </a:r>
                      <a:endParaRPr lang="en-US" sz="1600" i="1" dirty="0">
                        <a:latin typeface="+mn-lt"/>
                        <a:cs typeface="Arial" pitchFamily="34" charset="0"/>
                      </a:endParaRPr>
                    </a:p>
                  </a:txBody>
                  <a:tcPr anchor="ctr"/>
                </a:tc>
                <a:extLst>
                  <a:ext uri="{0D108BD9-81ED-4DB2-BD59-A6C34878D82A}">
                    <a16:rowId xmlns:a16="http://schemas.microsoft.com/office/drawing/2014/main" xmlns="" val="10006"/>
                  </a:ext>
                </a:extLst>
              </a:tr>
              <a:tr h="315296">
                <a:tc>
                  <a:txBody>
                    <a:bodyPr/>
                    <a:lstStyle/>
                    <a:p>
                      <a:pPr lvl="0"/>
                      <a:r>
                        <a:rPr lang="en-US" sz="1600" dirty="0" smtClean="0"/>
                        <a:t>Community Education Training </a:t>
                      </a:r>
                      <a:r>
                        <a:rPr lang="en-US" sz="1600" baseline="0" dirty="0" smtClean="0"/>
                        <a:t>Colleges</a:t>
                      </a:r>
                      <a:endParaRPr lang="en-US" sz="1600" i="1" dirty="0">
                        <a:latin typeface="+mn-lt"/>
                        <a:cs typeface="Arial" pitchFamily="34" charset="0"/>
                      </a:endParaRPr>
                    </a:p>
                  </a:txBody>
                  <a:tcPr/>
                </a:tc>
                <a:tc>
                  <a:txBody>
                    <a:bodyPr/>
                    <a:lstStyle/>
                    <a:p>
                      <a:pPr algn="r"/>
                      <a:r>
                        <a:rPr lang="en-US" sz="1600" dirty="0" smtClean="0"/>
                        <a:t>148 792</a:t>
                      </a:r>
                      <a:endParaRPr lang="en-US" sz="1600" i="1" dirty="0">
                        <a:latin typeface="+mn-lt"/>
                        <a:cs typeface="Arial" pitchFamily="34" charset="0"/>
                      </a:endParaRPr>
                    </a:p>
                  </a:txBody>
                  <a:tcPr anchor="ctr"/>
                </a:tc>
                <a:extLst>
                  <a:ext uri="{0D108BD9-81ED-4DB2-BD59-A6C34878D82A}">
                    <a16:rowId xmlns:a16="http://schemas.microsoft.com/office/drawing/2014/main" xmlns="" val="10007"/>
                  </a:ext>
                </a:extLst>
              </a:tr>
              <a:tr h="367320">
                <a:tc>
                  <a:txBody>
                    <a:bodyPr/>
                    <a:lstStyle/>
                    <a:p>
                      <a:pPr marL="0" lvl="1" indent="0"/>
                      <a:r>
                        <a:rPr lang="en-US" sz="1600" baseline="0" dirty="0" smtClean="0"/>
                        <a:t>Universities South Africa (HEAIDS)</a:t>
                      </a:r>
                      <a:endParaRPr lang="en-US" sz="1600" i="1" dirty="0">
                        <a:latin typeface="+mn-lt"/>
                      </a:endParaRPr>
                    </a:p>
                  </a:txBody>
                  <a:tcPr/>
                </a:tc>
                <a:tc>
                  <a:txBody>
                    <a:bodyPr/>
                    <a:lstStyle/>
                    <a:p>
                      <a:pPr algn="r"/>
                      <a:r>
                        <a:rPr lang="en-US" sz="1600" dirty="0" smtClean="0"/>
                        <a:t>18 781</a:t>
                      </a:r>
                      <a:endParaRPr lang="en-US" sz="1600" i="1" dirty="0">
                        <a:latin typeface="+mn-lt"/>
                        <a:cs typeface="Arial" pitchFamily="34" charset="0"/>
                      </a:endParaRPr>
                    </a:p>
                  </a:txBody>
                  <a:tcPr anchor="ctr"/>
                </a:tc>
                <a:extLst>
                  <a:ext uri="{0D108BD9-81ED-4DB2-BD59-A6C34878D82A}">
                    <a16:rowId xmlns:a16="http://schemas.microsoft.com/office/drawing/2014/main" xmlns="" val="10008"/>
                  </a:ext>
                </a:extLst>
              </a:tr>
              <a:tr h="0">
                <a:tc>
                  <a:txBody>
                    <a:bodyPr/>
                    <a:lstStyle/>
                    <a:p>
                      <a:pPr marL="0" lvl="1" indent="0"/>
                      <a:r>
                        <a:rPr lang="en-US" sz="1600" dirty="0" smtClean="0"/>
                        <a:t>NIHSS</a:t>
                      </a:r>
                      <a:endParaRPr lang="en-US" sz="1600" i="1" dirty="0">
                        <a:latin typeface="+mn-lt"/>
                        <a:cs typeface="Arial" pitchFamily="34" charset="0"/>
                      </a:endParaRPr>
                    </a:p>
                  </a:txBody>
                  <a:tcPr/>
                </a:tc>
                <a:tc>
                  <a:txBody>
                    <a:bodyPr/>
                    <a:lstStyle/>
                    <a:p>
                      <a:pPr algn="r"/>
                      <a:r>
                        <a:rPr lang="en-US" sz="1600" dirty="0" smtClean="0"/>
                        <a:t>36 196</a:t>
                      </a:r>
                      <a:endParaRPr lang="en-US" sz="1600" i="1" dirty="0">
                        <a:latin typeface="+mn-lt"/>
                        <a:cs typeface="Arial" pitchFamily="34" charset="0"/>
                      </a:endParaRPr>
                    </a:p>
                  </a:txBody>
                  <a:tcPr anchor="ctr"/>
                </a:tc>
                <a:extLst>
                  <a:ext uri="{0D108BD9-81ED-4DB2-BD59-A6C34878D82A}">
                    <a16:rowId xmlns:a16="http://schemas.microsoft.com/office/drawing/2014/main" xmlns="" val="10009"/>
                  </a:ext>
                </a:extLst>
              </a:tr>
              <a:tr h="137160">
                <a:tc>
                  <a:txBody>
                    <a:bodyPr/>
                    <a:lstStyle/>
                    <a:p>
                      <a:pPr marL="0" lvl="1" indent="0"/>
                      <a:r>
                        <a:rPr lang="en-US" sz="1600" dirty="0" smtClean="0"/>
                        <a:t>Commonwealth</a:t>
                      </a:r>
                      <a:r>
                        <a:rPr lang="en-US" sz="1600" baseline="0" dirty="0" smtClean="0"/>
                        <a:t> of Learning and IBSA</a:t>
                      </a:r>
                      <a:endParaRPr lang="en-US" sz="1600" i="1" dirty="0">
                        <a:latin typeface="+mn-lt"/>
                        <a:cs typeface="Arial" pitchFamily="34" charset="0"/>
                      </a:endParaRPr>
                    </a:p>
                  </a:txBody>
                  <a:tcPr/>
                </a:tc>
                <a:tc>
                  <a:txBody>
                    <a:bodyPr/>
                    <a:lstStyle/>
                    <a:p>
                      <a:pPr algn="r"/>
                      <a:r>
                        <a:rPr lang="en-US" sz="1600" dirty="0" smtClean="0"/>
                        <a:t>3 898</a:t>
                      </a:r>
                      <a:endParaRPr lang="en-US" sz="1600" i="1" dirty="0">
                        <a:latin typeface="+mn-lt"/>
                        <a:cs typeface="Arial" pitchFamily="34" charset="0"/>
                      </a:endParaRPr>
                    </a:p>
                  </a:txBody>
                  <a:tcPr anchor="ctr"/>
                </a:tc>
                <a:extLst>
                  <a:ext uri="{0D108BD9-81ED-4DB2-BD59-A6C34878D82A}">
                    <a16:rowId xmlns:a16="http://schemas.microsoft.com/office/drawing/2014/main" xmlns="" val="10010"/>
                  </a:ext>
                </a:extLst>
              </a:tr>
              <a:tr h="0">
                <a:tc>
                  <a:txBody>
                    <a:bodyPr/>
                    <a:lstStyle/>
                    <a:p>
                      <a:pPr marL="0" lvl="1" indent="0"/>
                      <a:r>
                        <a:rPr lang="en-US" sz="1600" dirty="0" smtClean="0"/>
                        <a:t>Leave gratuities</a:t>
                      </a:r>
                      <a:endParaRPr lang="en-US" sz="1600" i="1" dirty="0">
                        <a:latin typeface="+mn-lt"/>
                        <a:cs typeface="Arial" pitchFamily="34" charset="0"/>
                      </a:endParaRPr>
                    </a:p>
                  </a:txBody>
                  <a:tcPr/>
                </a:tc>
                <a:tc>
                  <a:txBody>
                    <a:bodyPr/>
                    <a:lstStyle/>
                    <a:p>
                      <a:pPr algn="r"/>
                      <a:r>
                        <a:rPr lang="en-US" sz="1600" dirty="0" smtClean="0"/>
                        <a:t>-</a:t>
                      </a:r>
                      <a:endParaRPr lang="en-US" sz="1600" i="1" dirty="0">
                        <a:latin typeface="+mn-lt"/>
                        <a:cs typeface="Arial" pitchFamily="34" charset="0"/>
                      </a:endParaRPr>
                    </a:p>
                  </a:txBody>
                  <a:tcPr anchor="ctr"/>
                </a:tc>
                <a:extLst>
                  <a:ext uri="{0D108BD9-81ED-4DB2-BD59-A6C34878D82A}">
                    <a16:rowId xmlns:a16="http://schemas.microsoft.com/office/drawing/2014/main" xmlns="" val="10011"/>
                  </a:ext>
                </a:extLst>
              </a:tr>
              <a:tr h="315296">
                <a:tc>
                  <a:txBody>
                    <a:bodyPr/>
                    <a:lstStyle/>
                    <a:p>
                      <a:pPr algn="ctr"/>
                      <a:r>
                        <a:rPr lang="en-US" sz="1600" b="1" dirty="0" smtClean="0"/>
                        <a:t>Total</a:t>
                      </a:r>
                      <a:endParaRPr lang="en-US" sz="1600" b="1" dirty="0">
                        <a:latin typeface="+mn-lt"/>
                        <a:cs typeface="Arial" pitchFamily="34" charset="0"/>
                      </a:endParaRPr>
                    </a:p>
                  </a:txBody>
                  <a:tcPr/>
                </a:tc>
                <a:tc>
                  <a:txBody>
                    <a:bodyPr/>
                    <a:lstStyle/>
                    <a:p>
                      <a:pPr marL="0" marR="0" algn="r">
                        <a:spcBef>
                          <a:spcPts val="0"/>
                        </a:spcBef>
                        <a:spcAft>
                          <a:spcPts val="0"/>
                        </a:spcAft>
                      </a:pPr>
                      <a:r>
                        <a:rPr lang="en-US" sz="1600" b="1" dirty="0" smtClean="0">
                          <a:effectLst/>
                        </a:rPr>
                        <a:t>79 185 913</a:t>
                      </a:r>
                      <a:endParaRPr lang="en-US" sz="1600" b="1" dirty="0">
                        <a:solidFill>
                          <a:schemeClr val="tx1"/>
                        </a:solidFill>
                        <a:effectLst/>
                        <a:latin typeface="+mn-lt"/>
                        <a:ea typeface="Times New Roman"/>
                      </a:endParaRPr>
                    </a:p>
                  </a:txBody>
                  <a:tcPr marL="19050" marR="19050" marT="0" marB="0" anchor="ctr"/>
                </a:tc>
                <a:extLst>
                  <a:ext uri="{0D108BD9-81ED-4DB2-BD59-A6C34878D82A}">
                    <a16:rowId xmlns:a16="http://schemas.microsoft.com/office/drawing/2014/main" xmlns="" val="10012"/>
                  </a:ext>
                </a:extLst>
              </a:tr>
            </a:tbl>
          </a:graphicData>
        </a:graphic>
      </p:graphicFrame>
      <p:sp>
        <p:nvSpPr>
          <p:cNvPr id="7" name="Slide Number Placeholder 7"/>
          <p:cNvSpPr>
            <a:spLocks noGrp="1"/>
          </p:cNvSpPr>
          <p:nvPr>
            <p:ph type="sldNum" sz="quarter" idx="12"/>
          </p:nvPr>
        </p:nvSpPr>
        <p:spPr bwMode="auto">
          <a:xfrm>
            <a:off x="7010399" y="6524625"/>
            <a:ext cx="1828801" cy="185737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27E62511-E604-40C0-BFAE-D5B9A4D7DBE1}" type="slidenum">
              <a:rPr lang="en-US" sz="1400" b="1" smtClean="0">
                <a:solidFill>
                  <a:schemeClr val="tx1"/>
                </a:solidFill>
              </a:rPr>
              <a:pPr fontAlgn="base">
                <a:spcBef>
                  <a:spcPct val="0"/>
                </a:spcBef>
                <a:spcAft>
                  <a:spcPct val="0"/>
                </a:spcAft>
                <a:defRPr/>
              </a:pPr>
              <a:t>8</a:t>
            </a:fld>
            <a:endParaRPr lang="en-US" sz="1400" b="1" dirty="0" smtClean="0">
              <a:solidFill>
                <a:schemeClr val="tx1"/>
              </a:solidFill>
            </a:endParaRPr>
          </a:p>
        </p:txBody>
      </p:sp>
      <p:sp>
        <p:nvSpPr>
          <p:cNvPr id="9" name="Slide Number Placeholder 7"/>
          <p:cNvSpPr txBox="1">
            <a:spLocks/>
          </p:cNvSpPr>
          <p:nvPr/>
        </p:nvSpPr>
        <p:spPr bwMode="auto">
          <a:xfrm>
            <a:off x="7010400" y="6524625"/>
            <a:ext cx="2133600" cy="365125"/>
          </a:xfrm>
          <a:prstGeom prst="rect">
            <a:avLst/>
          </a:prstGeom>
          <a:ln>
            <a:miter lim="800000"/>
            <a:headEnd/>
            <a:tailEnd/>
          </a:ln>
        </p:spPr>
        <p:txBody>
          <a:bodyPr vert="horz" wrap="square" lIns="91440" tIns="45720" rIns="91440" bIns="45720" numCol="1" rtlCol="0" anchor="ctr" anchorCtr="0" compatLnSpc="1">
            <a:prstTxWarp prst="textNoShape">
              <a:avLst/>
            </a:prstTxWarp>
          </a:bodyPr>
          <a:lstStyle>
            <a:defPPr>
              <a:defRPr lang="en-US"/>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fontAlgn="base">
              <a:spcBef>
                <a:spcPct val="0"/>
              </a:spcBef>
              <a:spcAft>
                <a:spcPct val="0"/>
              </a:spcAft>
              <a:defRPr/>
            </a:pPr>
            <a:fld id="{0A1E1878-521B-409B-812E-B77555A814EC}" type="slidenum">
              <a:rPr lang="en-US" sz="1400" b="1" smtClean="0">
                <a:solidFill>
                  <a:schemeClr val="tx1"/>
                </a:solidFill>
              </a:rPr>
              <a:pPr fontAlgn="base">
                <a:spcBef>
                  <a:spcPct val="0"/>
                </a:spcBef>
                <a:spcAft>
                  <a:spcPct val="0"/>
                </a:spcAft>
                <a:defRPr/>
              </a:pPr>
              <a:t>8</a:t>
            </a:fld>
            <a:endParaRPr lang="en-US" sz="1400" b="1" dirty="0" smtClean="0">
              <a:solidFill>
                <a:schemeClr val="tx1"/>
              </a:solidFill>
            </a:endParaRPr>
          </a:p>
        </p:txBody>
      </p:sp>
      <p:sp>
        <p:nvSpPr>
          <p:cNvPr id="10" name="TextBox 9"/>
          <p:cNvSpPr txBox="1"/>
          <p:nvPr/>
        </p:nvSpPr>
        <p:spPr>
          <a:xfrm>
            <a:off x="571500" y="500063"/>
            <a:ext cx="8001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a:t>2019/20: Detail of Transfer Payments</a:t>
            </a:r>
            <a:endParaRPr lang="en-ZA" sz="2800" b="1" dirty="0">
              <a:cs typeface="Calibri" pitchFamily="34" charset="0"/>
            </a:endParaRPr>
          </a:p>
        </p:txBody>
      </p:sp>
    </p:spTree>
    <p:extLst>
      <p:ext uri="{BB962C8B-B14F-4D97-AF65-F5344CB8AC3E}">
        <p14:creationId xmlns:p14="http://schemas.microsoft.com/office/powerpoint/2010/main" xmlns="" val="3353860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0" y="-7938"/>
            <a:ext cx="9144000" cy="6873876"/>
          </a:xfrm>
          <a:prstGeom prst="rect">
            <a:avLst/>
          </a:prstGeom>
          <a:noFill/>
          <a:ln w="9525">
            <a:noFill/>
            <a:miter lim="800000"/>
            <a:headEnd/>
            <a:tailEnd/>
          </a:ln>
        </p:spPr>
      </p:pic>
      <p:sp>
        <p:nvSpPr>
          <p:cNvPr id="46083" name="Content Placeholder 2"/>
          <p:cNvSpPr>
            <a:spLocks noGrp="1"/>
          </p:cNvSpPr>
          <p:nvPr>
            <p:ph idx="1"/>
          </p:nvPr>
        </p:nvSpPr>
        <p:spPr>
          <a:xfrm>
            <a:off x="566737" y="1142999"/>
            <a:ext cx="7929563" cy="4876801"/>
          </a:xfrm>
        </p:spPr>
        <p:txBody>
          <a:bodyPr/>
          <a:lstStyle/>
          <a:p>
            <a:pPr marL="268288" indent="-268288">
              <a:spcBef>
                <a:spcPts val="0"/>
              </a:spcBef>
              <a:spcAft>
                <a:spcPts val="1200"/>
              </a:spcAft>
              <a:buFont typeface="Arial" pitchFamily="34" charset="0"/>
              <a:buChar char="•"/>
              <a:defRPr/>
            </a:pPr>
            <a:r>
              <a:rPr lang="en-US" sz="2000" dirty="0" smtClean="0">
                <a:cs typeface="Arial" pitchFamily="34" charset="0"/>
              </a:rPr>
              <a:t>The skills levy is included in the budget as “</a:t>
            </a:r>
            <a:r>
              <a:rPr lang="en-US" sz="2000" b="1" dirty="0" smtClean="0">
                <a:cs typeface="Arial" pitchFamily="34" charset="0"/>
              </a:rPr>
              <a:t>direct charges</a:t>
            </a:r>
            <a:r>
              <a:rPr lang="en-US" sz="2000" dirty="0" smtClean="0">
                <a:cs typeface="Arial" pitchFamily="34" charset="0"/>
              </a:rPr>
              <a:t>”. This is a direct commitment from the National Revenue Fund. In the case of the </a:t>
            </a:r>
            <a:r>
              <a:rPr lang="en-US" sz="2000" b="1" dirty="0" smtClean="0">
                <a:cs typeface="Arial" pitchFamily="34" charset="0"/>
              </a:rPr>
              <a:t>skills levy</a:t>
            </a:r>
            <a:r>
              <a:rPr lang="en-US" sz="2000" dirty="0" smtClean="0">
                <a:cs typeface="Arial" pitchFamily="34" charset="0"/>
              </a:rPr>
              <a:t> it represent the </a:t>
            </a:r>
            <a:r>
              <a:rPr lang="en-US" sz="2000" b="1" dirty="0" smtClean="0">
                <a:cs typeface="Arial" pitchFamily="34" charset="0"/>
              </a:rPr>
              <a:t>revenue collected by SARS for the SETAs and the NSF</a:t>
            </a:r>
            <a:r>
              <a:rPr lang="en-US" sz="2000" dirty="0" smtClean="0">
                <a:cs typeface="Arial" pitchFamily="34" charset="0"/>
              </a:rPr>
              <a:t>. The skills levy is not </a:t>
            </a:r>
            <a:r>
              <a:rPr lang="en-US" sz="2000" dirty="0" err="1" smtClean="0">
                <a:cs typeface="Arial" pitchFamily="34" charset="0"/>
              </a:rPr>
              <a:t>categorised</a:t>
            </a:r>
            <a:r>
              <a:rPr lang="en-US" sz="2000" dirty="0" smtClean="0">
                <a:cs typeface="Arial" pitchFamily="34" charset="0"/>
              </a:rPr>
              <a:t> as normal Voted funds and may not be </a:t>
            </a:r>
            <a:r>
              <a:rPr lang="en-US" sz="2000" dirty="0" err="1" smtClean="0">
                <a:cs typeface="Arial" pitchFamily="34" charset="0"/>
              </a:rPr>
              <a:t>utilised</a:t>
            </a:r>
            <a:r>
              <a:rPr lang="en-US" sz="2000" dirty="0" smtClean="0">
                <a:cs typeface="Arial" pitchFamily="34" charset="0"/>
              </a:rPr>
              <a:t> for any other purpose</a:t>
            </a:r>
          </a:p>
          <a:p>
            <a:pPr marL="268288" indent="-268288">
              <a:spcBef>
                <a:spcPts val="0"/>
              </a:spcBef>
              <a:spcAft>
                <a:spcPts val="1200"/>
              </a:spcAft>
              <a:buFont typeface="Arial" pitchFamily="34" charset="0"/>
              <a:buChar char="•"/>
              <a:defRPr/>
            </a:pPr>
            <a:r>
              <a:rPr lang="en-US" sz="2000" dirty="0" smtClean="0">
                <a:cs typeface="Arial" pitchFamily="34" charset="0"/>
              </a:rPr>
              <a:t>The </a:t>
            </a:r>
            <a:r>
              <a:rPr lang="en-US" sz="2000" b="1" dirty="0">
                <a:cs typeface="Arial" pitchFamily="34" charset="0"/>
              </a:rPr>
              <a:t>skills levy </a:t>
            </a:r>
            <a:r>
              <a:rPr lang="en-US" sz="2000" b="1" dirty="0" smtClean="0">
                <a:cs typeface="Arial" pitchFamily="34" charset="0"/>
              </a:rPr>
              <a:t>allocation </a:t>
            </a:r>
            <a:r>
              <a:rPr lang="en-US" sz="2000" dirty="0">
                <a:cs typeface="Arial" pitchFamily="34" charset="0"/>
              </a:rPr>
              <a:t>based on </a:t>
            </a:r>
            <a:r>
              <a:rPr lang="en-US" sz="2000" dirty="0" smtClean="0">
                <a:cs typeface="Arial" pitchFamily="34" charset="0"/>
              </a:rPr>
              <a:t>Treasury’s estimated collection trends will amount to R18.8 billion for the 2019/20 financial year </a:t>
            </a:r>
            <a:r>
              <a:rPr lang="en-US" sz="2000" dirty="0">
                <a:cs typeface="Arial" pitchFamily="34" charset="0"/>
              </a:rPr>
              <a:t>as follows:</a:t>
            </a:r>
          </a:p>
          <a:p>
            <a:pPr marL="0" indent="0">
              <a:spcBef>
                <a:spcPts val="0"/>
              </a:spcBef>
              <a:spcAft>
                <a:spcPts val="0"/>
              </a:spcAft>
              <a:buNone/>
              <a:defRPr/>
            </a:pPr>
            <a:r>
              <a:rPr lang="en-US" sz="2000" dirty="0">
                <a:cs typeface="Arial" pitchFamily="34" charset="0"/>
              </a:rPr>
              <a:t> </a:t>
            </a:r>
            <a:r>
              <a:rPr lang="en-US" sz="2000" dirty="0" smtClean="0">
                <a:cs typeface="Arial" pitchFamily="34" charset="0"/>
              </a:rPr>
              <a:t>    2019/20:</a:t>
            </a:r>
            <a:r>
              <a:rPr lang="en-US" sz="2000" dirty="0">
                <a:cs typeface="Arial" pitchFamily="34" charset="0"/>
              </a:rPr>
              <a:t> </a:t>
            </a:r>
            <a:r>
              <a:rPr lang="en-US" sz="2000" dirty="0" smtClean="0">
                <a:cs typeface="Arial" pitchFamily="34" charset="0"/>
              </a:rPr>
              <a:t> 	SETAs: 	R15.006 billion</a:t>
            </a:r>
          </a:p>
          <a:p>
            <a:pPr marL="0" indent="0">
              <a:spcBef>
                <a:spcPts val="0"/>
              </a:spcBef>
              <a:spcAft>
                <a:spcPts val="0"/>
              </a:spcAft>
              <a:buNone/>
              <a:defRPr/>
            </a:pPr>
            <a:r>
              <a:rPr lang="en-US" sz="2000" dirty="0">
                <a:cs typeface="Arial" pitchFamily="34" charset="0"/>
              </a:rPr>
              <a:t>	</a:t>
            </a:r>
            <a:r>
              <a:rPr lang="en-US" sz="2000" dirty="0" smtClean="0">
                <a:cs typeface="Arial" pitchFamily="34" charset="0"/>
              </a:rPr>
              <a:t>       	NSF: 	R  3.752 billion</a:t>
            </a:r>
          </a:p>
          <a:p>
            <a:pPr marL="0" indent="0">
              <a:spcBef>
                <a:spcPts val="0"/>
              </a:spcBef>
              <a:spcAft>
                <a:spcPts val="0"/>
              </a:spcAft>
              <a:buNone/>
              <a:defRPr/>
            </a:pPr>
            <a:r>
              <a:rPr lang="en-US" sz="2000" dirty="0">
                <a:cs typeface="Arial" pitchFamily="34" charset="0"/>
              </a:rPr>
              <a:t>		</a:t>
            </a:r>
            <a:r>
              <a:rPr lang="en-US" sz="2000" b="1" dirty="0" smtClean="0">
                <a:cs typeface="Arial" pitchFamily="34" charset="0"/>
              </a:rPr>
              <a:t>Total:	R18.758 billion</a:t>
            </a:r>
            <a:endParaRPr lang="en-US" sz="2000" b="1" dirty="0">
              <a:cs typeface="Arial" pitchFamily="34" charset="0"/>
            </a:endParaRPr>
          </a:p>
          <a:p>
            <a:pPr marL="0" indent="0">
              <a:spcBef>
                <a:spcPts val="0"/>
              </a:spcBef>
              <a:spcAft>
                <a:spcPts val="0"/>
              </a:spcAft>
              <a:buNone/>
              <a:defRPr/>
            </a:pPr>
            <a:endParaRPr lang="en-US" sz="2000" dirty="0">
              <a:cs typeface="Arial" pitchFamily="34" charset="0"/>
            </a:endParaRPr>
          </a:p>
          <a:p>
            <a:pPr marL="0" indent="0">
              <a:buNone/>
              <a:defRPr/>
            </a:pPr>
            <a:endParaRPr lang="en-US" sz="2000" dirty="0"/>
          </a:p>
        </p:txBody>
      </p:sp>
      <p:sp>
        <p:nvSpPr>
          <p:cNvPr id="9" name="Slide Number Placeholder 7"/>
          <p:cNvSpPr>
            <a:spLocks noGrp="1"/>
          </p:cNvSpPr>
          <p:nvPr>
            <p:ph type="sldNum" sz="quarter" idx="12"/>
          </p:nvPr>
        </p:nvSpPr>
        <p:spPr bwMode="auto">
          <a:xfrm>
            <a:off x="7010400" y="6524625"/>
            <a:ext cx="2133600" cy="365125"/>
          </a:xfrm>
          <a:ln>
            <a:miter lim="800000"/>
            <a:headEnd/>
            <a:tailEnd/>
          </a:ln>
        </p:spPr>
        <p:txBody>
          <a:bodyPr wrap="square" numCol="1" anchorCtr="0" compatLnSpc="1">
            <a:prstTxWarp prst="textNoShape">
              <a:avLst/>
            </a:prstTxWarp>
          </a:bodyPr>
          <a:lstStyle/>
          <a:p>
            <a:pPr fontAlgn="base">
              <a:spcBef>
                <a:spcPct val="0"/>
              </a:spcBef>
              <a:spcAft>
                <a:spcPct val="0"/>
              </a:spcAft>
              <a:defRPr/>
            </a:pPr>
            <a:fld id="{0A1E1878-521B-409B-812E-B77555A814EC}" type="slidenum">
              <a:rPr lang="en-US" sz="1400" b="1" smtClean="0">
                <a:solidFill>
                  <a:schemeClr val="tx1"/>
                </a:solidFill>
              </a:rPr>
              <a:pPr fontAlgn="base">
                <a:spcBef>
                  <a:spcPct val="0"/>
                </a:spcBef>
                <a:spcAft>
                  <a:spcPct val="0"/>
                </a:spcAft>
                <a:defRPr/>
              </a:pPr>
              <a:t>9</a:t>
            </a:fld>
            <a:endParaRPr lang="en-US" sz="1400" b="1" dirty="0" smtClean="0">
              <a:solidFill>
                <a:schemeClr val="tx1"/>
              </a:solidFill>
            </a:endParaRPr>
          </a:p>
        </p:txBody>
      </p:sp>
      <p:sp>
        <p:nvSpPr>
          <p:cNvPr id="10" name="TextBox 9"/>
          <p:cNvSpPr txBox="1"/>
          <p:nvPr/>
        </p:nvSpPr>
        <p:spPr>
          <a:xfrm>
            <a:off x="571500" y="500063"/>
            <a:ext cx="8001000" cy="523875"/>
          </a:xfrm>
          <a:prstGeom prst="rect">
            <a:avLst/>
          </a:prstGeom>
          <a:solidFill>
            <a:srgbClr val="006600"/>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a:t>2019/20: Skills Levy</a:t>
            </a:r>
            <a:endParaRPr lang="en-ZA" sz="2800" b="1" dirty="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18540</TotalTime>
  <Words>1287</Words>
  <Application>Microsoft Office PowerPoint</Application>
  <PresentationFormat>On-screen Show (4:3)</PresentationFormat>
  <Paragraphs>238</Paragraphs>
  <Slides>13</Slides>
  <Notes>3</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Office Theme</vt:lpstr>
      <vt:lpstr>Custom Design</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bulling.p</dc:creator>
  <cp:lastModifiedBy>PUMZA</cp:lastModifiedBy>
  <cp:revision>571</cp:revision>
  <cp:lastPrinted>2019-06-06T06:16:54Z</cp:lastPrinted>
  <dcterms:created xsi:type="dcterms:W3CDTF">2010-08-02T14:10:58Z</dcterms:created>
  <dcterms:modified xsi:type="dcterms:W3CDTF">2019-08-23T10:17:32Z</dcterms:modified>
</cp:coreProperties>
</file>