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754" r:id="rId2"/>
    <p:sldId id="714" r:id="rId3"/>
    <p:sldId id="293" r:id="rId4"/>
    <p:sldId id="335" r:id="rId5"/>
    <p:sldId id="753" r:id="rId6"/>
    <p:sldId id="326" r:id="rId7"/>
    <p:sldId id="330" r:id="rId8"/>
    <p:sldId id="333" r:id="rId9"/>
    <p:sldId id="332" r:id="rId10"/>
    <p:sldId id="373" r:id="rId11"/>
    <p:sldId id="374" r:id="rId12"/>
    <p:sldId id="329" r:id="rId13"/>
    <p:sldId id="751" r:id="rId14"/>
    <p:sldId id="721" r:id="rId15"/>
    <p:sldId id="749" r:id="rId16"/>
    <p:sldId id="752" r:id="rId17"/>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2067" autoAdjust="0"/>
  </p:normalViewPr>
  <p:slideViewPr>
    <p:cSldViewPr snapToObjects="1">
      <p:cViewPr varScale="1">
        <p:scale>
          <a:sx n="61" d="100"/>
          <a:sy n="61" d="100"/>
        </p:scale>
        <p:origin x="-17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Sheet1!$B$1</c:f>
              <c:strCache>
                <c:ptCount val="1"/>
                <c:pt idx="0">
                  <c:v>EC</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Central</c:v>
                </c:pt>
                <c:pt idx="1">
                  <c:v>District</c:v>
                </c:pt>
                <c:pt idx="2">
                  <c:v>Total</c:v>
                </c:pt>
              </c:strCache>
            </c:strRef>
          </c:cat>
          <c:val>
            <c:numRef>
              <c:f>Sheet1!$B$2:$B$4</c:f>
              <c:numCache>
                <c:formatCode>General</c:formatCode>
                <c:ptCount val="3"/>
                <c:pt idx="0">
                  <c:v>5</c:v>
                </c:pt>
                <c:pt idx="1">
                  <c:v>11</c:v>
                </c:pt>
                <c:pt idx="2">
                  <c:v>16</c:v>
                </c:pt>
              </c:numCache>
            </c:numRef>
          </c:val>
          <c:extLst xmlns:c16r2="http://schemas.microsoft.com/office/drawing/2015/06/chart">
            <c:ext xmlns:c16="http://schemas.microsoft.com/office/drawing/2014/chart" uri="{C3380CC4-5D6E-409C-BE32-E72D297353CC}">
              <c16:uniqueId val="{00000000-1B58-4641-985F-028FDD171F71}"/>
            </c:ext>
          </c:extLst>
        </c:ser>
        <c:ser>
          <c:idx val="1"/>
          <c:order val="1"/>
          <c:tx>
            <c:strRef>
              <c:f>Sheet1!$C$1</c:f>
              <c:strCache>
                <c:ptCount val="1"/>
                <c:pt idx="0">
                  <c:v>FS</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Central</c:v>
                </c:pt>
                <c:pt idx="1">
                  <c:v>District</c:v>
                </c:pt>
                <c:pt idx="2">
                  <c:v>Total</c:v>
                </c:pt>
              </c:strCache>
            </c:strRef>
          </c:cat>
          <c:val>
            <c:numRef>
              <c:f>Sheet1!$C$2:$C$4</c:f>
              <c:numCache>
                <c:formatCode>General</c:formatCode>
                <c:ptCount val="3"/>
                <c:pt idx="0">
                  <c:v>8</c:v>
                </c:pt>
                <c:pt idx="1">
                  <c:v>30</c:v>
                </c:pt>
                <c:pt idx="2">
                  <c:v>38</c:v>
                </c:pt>
              </c:numCache>
            </c:numRef>
          </c:val>
          <c:extLst xmlns:c16r2="http://schemas.microsoft.com/office/drawing/2015/06/chart">
            <c:ext xmlns:c16="http://schemas.microsoft.com/office/drawing/2014/chart" uri="{C3380CC4-5D6E-409C-BE32-E72D297353CC}">
              <c16:uniqueId val="{00000001-1B58-4641-985F-028FDD171F71}"/>
            </c:ext>
          </c:extLst>
        </c:ser>
        <c:ser>
          <c:idx val="2"/>
          <c:order val="2"/>
          <c:tx>
            <c:strRef>
              <c:f>Sheet1!$D$1</c:f>
              <c:strCache>
                <c:ptCount val="1"/>
                <c:pt idx="0">
                  <c:v>GP</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Central</c:v>
                </c:pt>
                <c:pt idx="1">
                  <c:v>District</c:v>
                </c:pt>
                <c:pt idx="2">
                  <c:v>Total</c:v>
                </c:pt>
              </c:strCache>
            </c:strRef>
          </c:cat>
          <c:val>
            <c:numRef>
              <c:f>Sheet1!$D$2:$D$4</c:f>
              <c:numCache>
                <c:formatCode>General</c:formatCode>
                <c:ptCount val="3"/>
                <c:pt idx="0">
                  <c:v>12</c:v>
                </c:pt>
                <c:pt idx="1">
                  <c:v>34</c:v>
                </c:pt>
                <c:pt idx="2">
                  <c:v>46</c:v>
                </c:pt>
              </c:numCache>
            </c:numRef>
          </c:val>
          <c:extLst xmlns:c16r2="http://schemas.microsoft.com/office/drawing/2015/06/chart">
            <c:ext xmlns:c16="http://schemas.microsoft.com/office/drawing/2014/chart" uri="{C3380CC4-5D6E-409C-BE32-E72D297353CC}">
              <c16:uniqueId val="{00000002-1B58-4641-985F-028FDD171F71}"/>
            </c:ext>
          </c:extLst>
        </c:ser>
        <c:ser>
          <c:idx val="3"/>
          <c:order val="3"/>
          <c:tx>
            <c:strRef>
              <c:f>Sheet1!$E$1</c:f>
              <c:strCache>
                <c:ptCount val="1"/>
                <c:pt idx="0">
                  <c:v>KZN</c:v>
                </c:pt>
              </c:strCache>
            </c:strRef>
          </c:tx>
          <c:spPr>
            <a:solidFill>
              <a:schemeClr val="accent4"/>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Central</c:v>
                </c:pt>
                <c:pt idx="1">
                  <c:v>District</c:v>
                </c:pt>
                <c:pt idx="2">
                  <c:v>Total</c:v>
                </c:pt>
              </c:strCache>
            </c:strRef>
          </c:cat>
          <c:val>
            <c:numRef>
              <c:f>Sheet1!$E$2:$E$4</c:f>
              <c:numCache>
                <c:formatCode>General</c:formatCode>
                <c:ptCount val="3"/>
                <c:pt idx="0">
                  <c:v>3</c:v>
                </c:pt>
                <c:pt idx="1">
                  <c:v>14</c:v>
                </c:pt>
                <c:pt idx="2">
                  <c:v>17</c:v>
                </c:pt>
              </c:numCache>
            </c:numRef>
          </c:val>
          <c:extLst xmlns:c16r2="http://schemas.microsoft.com/office/drawing/2015/06/chart">
            <c:ext xmlns:c16="http://schemas.microsoft.com/office/drawing/2014/chart" uri="{C3380CC4-5D6E-409C-BE32-E72D297353CC}">
              <c16:uniqueId val="{00000003-1B58-4641-985F-028FDD171F71}"/>
            </c:ext>
          </c:extLst>
        </c:ser>
        <c:ser>
          <c:idx val="4"/>
          <c:order val="4"/>
          <c:tx>
            <c:strRef>
              <c:f>Sheet1!$F$1</c:f>
              <c:strCache>
                <c:ptCount val="1"/>
                <c:pt idx="0">
                  <c:v>LP</c:v>
                </c:pt>
              </c:strCache>
            </c:strRef>
          </c:tx>
          <c:spPr>
            <a:solidFill>
              <a:schemeClr val="accent5"/>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Central</c:v>
                </c:pt>
                <c:pt idx="1">
                  <c:v>District</c:v>
                </c:pt>
                <c:pt idx="2">
                  <c:v>Total</c:v>
                </c:pt>
              </c:strCache>
            </c:strRef>
          </c:cat>
          <c:val>
            <c:numRef>
              <c:f>Sheet1!$F$2:$F$4</c:f>
              <c:numCache>
                <c:formatCode>General</c:formatCode>
                <c:ptCount val="3"/>
                <c:pt idx="0">
                  <c:v>4</c:v>
                </c:pt>
                <c:pt idx="1">
                  <c:v>6</c:v>
                </c:pt>
                <c:pt idx="2">
                  <c:v>10</c:v>
                </c:pt>
              </c:numCache>
            </c:numRef>
          </c:val>
          <c:extLst xmlns:c16r2="http://schemas.microsoft.com/office/drawing/2015/06/chart">
            <c:ext xmlns:c16="http://schemas.microsoft.com/office/drawing/2014/chart" uri="{C3380CC4-5D6E-409C-BE32-E72D297353CC}">
              <c16:uniqueId val="{00000004-1B58-4641-985F-028FDD171F71}"/>
            </c:ext>
          </c:extLst>
        </c:ser>
        <c:ser>
          <c:idx val="5"/>
          <c:order val="5"/>
          <c:tx>
            <c:strRef>
              <c:f>Sheet1!$G$1</c:f>
              <c:strCache>
                <c:ptCount val="1"/>
                <c:pt idx="0">
                  <c:v>MP</c:v>
                </c:pt>
              </c:strCache>
            </c:strRef>
          </c:tx>
          <c:spPr>
            <a:solidFill>
              <a:schemeClr val="accent6"/>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Central</c:v>
                </c:pt>
                <c:pt idx="1">
                  <c:v>District</c:v>
                </c:pt>
                <c:pt idx="2">
                  <c:v>Total</c:v>
                </c:pt>
              </c:strCache>
            </c:strRef>
          </c:cat>
          <c:val>
            <c:numRef>
              <c:f>Sheet1!$G$2:$G$4</c:f>
              <c:numCache>
                <c:formatCode>General</c:formatCode>
                <c:ptCount val="3"/>
                <c:pt idx="0">
                  <c:v>2</c:v>
                </c:pt>
                <c:pt idx="1">
                  <c:v>26</c:v>
                </c:pt>
                <c:pt idx="2">
                  <c:v>28</c:v>
                </c:pt>
              </c:numCache>
            </c:numRef>
          </c:val>
          <c:extLst xmlns:c16r2="http://schemas.microsoft.com/office/drawing/2015/06/chart">
            <c:ext xmlns:c16="http://schemas.microsoft.com/office/drawing/2014/chart" uri="{C3380CC4-5D6E-409C-BE32-E72D297353CC}">
              <c16:uniqueId val="{00000005-1B58-4641-985F-028FDD171F71}"/>
            </c:ext>
          </c:extLst>
        </c:ser>
        <c:ser>
          <c:idx val="6"/>
          <c:order val="6"/>
          <c:tx>
            <c:strRef>
              <c:f>Sheet1!$H$1</c:f>
              <c:strCache>
                <c:ptCount val="1"/>
                <c:pt idx="0">
                  <c:v>NC</c:v>
                </c:pt>
              </c:strCache>
            </c:strRef>
          </c:tx>
          <c:spPr>
            <a:solidFill>
              <a:schemeClr val="accent1">
                <a:lumMod val="6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Central</c:v>
                </c:pt>
                <c:pt idx="1">
                  <c:v>District</c:v>
                </c:pt>
                <c:pt idx="2">
                  <c:v>Total</c:v>
                </c:pt>
              </c:strCache>
            </c:strRef>
          </c:cat>
          <c:val>
            <c:numRef>
              <c:f>Sheet1!$H$2:$H$4</c:f>
              <c:numCache>
                <c:formatCode>General</c:formatCode>
                <c:ptCount val="3"/>
                <c:pt idx="0">
                  <c:v>4</c:v>
                </c:pt>
                <c:pt idx="1">
                  <c:v>3</c:v>
                </c:pt>
                <c:pt idx="2">
                  <c:v>7</c:v>
                </c:pt>
              </c:numCache>
            </c:numRef>
          </c:val>
          <c:extLst xmlns:c16r2="http://schemas.microsoft.com/office/drawing/2015/06/chart">
            <c:ext xmlns:c16="http://schemas.microsoft.com/office/drawing/2014/chart" uri="{C3380CC4-5D6E-409C-BE32-E72D297353CC}">
              <c16:uniqueId val="{00000006-1B58-4641-985F-028FDD171F71}"/>
            </c:ext>
          </c:extLst>
        </c:ser>
        <c:ser>
          <c:idx val="7"/>
          <c:order val="7"/>
          <c:tx>
            <c:strRef>
              <c:f>Sheet1!$I$1</c:f>
              <c:strCache>
                <c:ptCount val="1"/>
                <c:pt idx="0">
                  <c:v>NW</c:v>
                </c:pt>
              </c:strCache>
            </c:strRef>
          </c:tx>
          <c:spPr>
            <a:solidFill>
              <a:schemeClr val="accent2">
                <a:lumMod val="6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Central</c:v>
                </c:pt>
                <c:pt idx="1">
                  <c:v>District</c:v>
                </c:pt>
                <c:pt idx="2">
                  <c:v>Total</c:v>
                </c:pt>
              </c:strCache>
            </c:strRef>
          </c:cat>
          <c:val>
            <c:numRef>
              <c:f>Sheet1!$I$2:$I$4</c:f>
              <c:numCache>
                <c:formatCode>General</c:formatCode>
                <c:ptCount val="3"/>
                <c:pt idx="0">
                  <c:v>7</c:v>
                </c:pt>
                <c:pt idx="1">
                  <c:v>10</c:v>
                </c:pt>
                <c:pt idx="2">
                  <c:v>17</c:v>
                </c:pt>
              </c:numCache>
            </c:numRef>
          </c:val>
          <c:extLst xmlns:c16r2="http://schemas.microsoft.com/office/drawing/2015/06/chart">
            <c:ext xmlns:c16="http://schemas.microsoft.com/office/drawing/2014/chart" uri="{C3380CC4-5D6E-409C-BE32-E72D297353CC}">
              <c16:uniqueId val="{00000007-1B58-4641-985F-028FDD171F71}"/>
            </c:ext>
          </c:extLst>
        </c:ser>
        <c:ser>
          <c:idx val="8"/>
          <c:order val="8"/>
          <c:tx>
            <c:strRef>
              <c:f>Sheet1!$J$1</c:f>
              <c:strCache>
                <c:ptCount val="1"/>
                <c:pt idx="0">
                  <c:v>WC</c:v>
                </c:pt>
              </c:strCache>
            </c:strRef>
          </c:tx>
          <c:spPr>
            <a:solidFill>
              <a:schemeClr val="accent3">
                <a:lumMod val="6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Central</c:v>
                </c:pt>
                <c:pt idx="1">
                  <c:v>District</c:v>
                </c:pt>
                <c:pt idx="2">
                  <c:v>Total</c:v>
                </c:pt>
              </c:strCache>
            </c:strRef>
          </c:cat>
          <c:val>
            <c:numRef>
              <c:f>Sheet1!$J$2:$J$4</c:f>
              <c:numCache>
                <c:formatCode>General</c:formatCode>
                <c:ptCount val="3"/>
                <c:pt idx="0">
                  <c:v>3</c:v>
                </c:pt>
                <c:pt idx="1">
                  <c:v>10</c:v>
                </c:pt>
                <c:pt idx="2">
                  <c:v>13</c:v>
                </c:pt>
              </c:numCache>
            </c:numRef>
          </c:val>
          <c:extLst xmlns:c16r2="http://schemas.microsoft.com/office/drawing/2015/06/chart">
            <c:ext xmlns:c16="http://schemas.microsoft.com/office/drawing/2014/chart" uri="{C3380CC4-5D6E-409C-BE32-E72D297353CC}">
              <c16:uniqueId val="{00000008-1B58-4641-985F-028FDD171F71}"/>
            </c:ext>
          </c:extLst>
        </c:ser>
        <c:dLbls/>
        <c:gapWidth val="219"/>
        <c:overlap val="-27"/>
        <c:axId val="74889472"/>
        <c:axId val="74903552"/>
      </c:barChart>
      <c:catAx>
        <c:axId val="7488947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903552"/>
        <c:crosses val="autoZero"/>
        <c:auto val="1"/>
        <c:lblAlgn val="ctr"/>
        <c:lblOffset val="100"/>
      </c:catAx>
      <c:valAx>
        <c:axId val="7490355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889472"/>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FD9D28-A310-9048-89A8-609F942B89DC}" type="doc">
      <dgm:prSet loTypeId="urn:microsoft.com/office/officeart/2005/8/layout/pyramid4#1" loCatId="relationship" qsTypeId="urn:microsoft.com/office/officeart/2005/8/quickstyle/simple4" qsCatId="simple" csTypeId="urn:microsoft.com/office/officeart/2005/8/colors/accent1_2" csCatId="accent1" phldr="1"/>
      <dgm:spPr/>
    </dgm:pt>
    <dgm:pt modelId="{E8D72EAF-F035-8D44-AF04-D00EA610BCFC}">
      <dgm:prSet phldrT="[Text]"/>
      <dgm:spPr/>
      <dgm:t>
        <a:bodyPr/>
        <a:lstStyle/>
        <a:p>
          <a:r>
            <a:rPr lang="en-GB" dirty="0"/>
            <a:t>Formal General Education qualifications</a:t>
          </a:r>
        </a:p>
      </dgm:t>
    </dgm:pt>
    <dgm:pt modelId="{E1805A44-736A-D440-B460-550C9F926877}" type="parTrans" cxnId="{F20BAB60-D625-CF49-AA1E-058B14CBDDC1}">
      <dgm:prSet/>
      <dgm:spPr/>
      <dgm:t>
        <a:bodyPr/>
        <a:lstStyle/>
        <a:p>
          <a:endParaRPr lang="en-GB"/>
        </a:p>
      </dgm:t>
    </dgm:pt>
    <dgm:pt modelId="{1BA5F978-95B3-7B43-B3FC-70400801E5F8}" type="sibTrans" cxnId="{F20BAB60-D625-CF49-AA1E-058B14CBDDC1}">
      <dgm:prSet/>
      <dgm:spPr/>
      <dgm:t>
        <a:bodyPr/>
        <a:lstStyle/>
        <a:p>
          <a:endParaRPr lang="en-GB"/>
        </a:p>
      </dgm:t>
    </dgm:pt>
    <dgm:pt modelId="{30C8BB0F-BEA3-3947-AD84-E834B25FB51C}">
      <dgm:prSet phldrT="[Text]"/>
      <dgm:spPr/>
      <dgm:t>
        <a:bodyPr/>
        <a:lstStyle/>
        <a:p>
          <a:r>
            <a:rPr lang="en-GB" dirty="0"/>
            <a:t>Non-formal community programmes</a:t>
          </a:r>
        </a:p>
      </dgm:t>
    </dgm:pt>
    <dgm:pt modelId="{EE389936-1B2D-1C4D-A878-14B6A45F3104}" type="parTrans" cxnId="{B85645C2-9619-1A48-81F3-F65D7A27814A}">
      <dgm:prSet/>
      <dgm:spPr/>
      <dgm:t>
        <a:bodyPr/>
        <a:lstStyle/>
        <a:p>
          <a:endParaRPr lang="en-GB"/>
        </a:p>
      </dgm:t>
    </dgm:pt>
    <dgm:pt modelId="{F804B2AF-2637-CA40-B3AC-3E1D16CF8312}" type="sibTrans" cxnId="{B85645C2-9619-1A48-81F3-F65D7A27814A}">
      <dgm:prSet/>
      <dgm:spPr/>
      <dgm:t>
        <a:bodyPr/>
        <a:lstStyle/>
        <a:p>
          <a:endParaRPr lang="en-GB"/>
        </a:p>
      </dgm:t>
    </dgm:pt>
    <dgm:pt modelId="{7800937B-17CE-1C42-A004-291FE16131E5}">
      <dgm:prSet phldrT="[Text]"/>
      <dgm:spPr/>
      <dgm:t>
        <a:bodyPr/>
        <a:lstStyle/>
        <a:p>
          <a:r>
            <a:rPr lang="en-GB" dirty="0">
              <a:solidFill>
                <a:schemeClr val="tx1"/>
              </a:solidFill>
            </a:rPr>
            <a:t>Community Education and Training</a:t>
          </a:r>
        </a:p>
      </dgm:t>
    </dgm:pt>
    <dgm:pt modelId="{CF47BAB8-BDED-F44A-8987-7B0E36958D39}" type="parTrans" cxnId="{E1412DF0-27A5-854E-BD08-3A2CD73164A6}">
      <dgm:prSet/>
      <dgm:spPr/>
      <dgm:t>
        <a:bodyPr/>
        <a:lstStyle/>
        <a:p>
          <a:endParaRPr lang="en-GB"/>
        </a:p>
      </dgm:t>
    </dgm:pt>
    <dgm:pt modelId="{D089E98B-CE2E-344E-AEA8-CBBAFB855EA4}" type="sibTrans" cxnId="{E1412DF0-27A5-854E-BD08-3A2CD73164A6}">
      <dgm:prSet/>
      <dgm:spPr/>
      <dgm:t>
        <a:bodyPr/>
        <a:lstStyle/>
        <a:p>
          <a:endParaRPr lang="en-GB"/>
        </a:p>
      </dgm:t>
    </dgm:pt>
    <dgm:pt modelId="{7D9A69A0-D3E2-D340-A59D-454823322239}">
      <dgm:prSet/>
      <dgm:spPr/>
      <dgm:t>
        <a:bodyPr/>
        <a:lstStyle/>
        <a:p>
          <a:r>
            <a:rPr lang="en-GB" dirty="0"/>
            <a:t>Formal occupational qualifications</a:t>
          </a:r>
        </a:p>
      </dgm:t>
    </dgm:pt>
    <dgm:pt modelId="{1453575E-F3EA-544B-98B2-0C894F81812F}" type="parTrans" cxnId="{1D8C64F0-911C-6E44-93BD-A159CBB0CA9E}">
      <dgm:prSet/>
      <dgm:spPr/>
      <dgm:t>
        <a:bodyPr/>
        <a:lstStyle/>
        <a:p>
          <a:endParaRPr lang="en-GB"/>
        </a:p>
      </dgm:t>
    </dgm:pt>
    <dgm:pt modelId="{E7DC6E51-C742-4F4C-9AAD-CF61C8D2B374}" type="sibTrans" cxnId="{1D8C64F0-911C-6E44-93BD-A159CBB0CA9E}">
      <dgm:prSet/>
      <dgm:spPr/>
      <dgm:t>
        <a:bodyPr/>
        <a:lstStyle/>
        <a:p>
          <a:endParaRPr lang="en-GB"/>
        </a:p>
      </dgm:t>
    </dgm:pt>
    <dgm:pt modelId="{8FE45BCF-F3EC-A246-85DA-4D76F9472EF1}" type="pres">
      <dgm:prSet presAssocID="{AFFD9D28-A310-9048-89A8-609F942B89DC}" presName="compositeShape" presStyleCnt="0">
        <dgm:presLayoutVars>
          <dgm:chMax/>
          <dgm:chPref/>
          <dgm:dir/>
          <dgm:resizeHandles val="exact"/>
        </dgm:presLayoutVars>
      </dgm:prSet>
      <dgm:spPr/>
    </dgm:pt>
    <dgm:pt modelId="{C2BD6C3A-3D36-D640-9AE3-F9423755097C}" type="pres">
      <dgm:prSet presAssocID="{AFFD9D28-A310-9048-89A8-609F942B89DC}" presName="triangle1" presStyleLbl="node1" presStyleIdx="0" presStyleCnt="4">
        <dgm:presLayoutVars>
          <dgm:chMax/>
          <dgm:chPref/>
          <dgm:bulletEnabled val="1"/>
        </dgm:presLayoutVars>
      </dgm:prSet>
      <dgm:spPr/>
      <dgm:t>
        <a:bodyPr/>
        <a:lstStyle/>
        <a:p>
          <a:endParaRPr lang="en-US"/>
        </a:p>
      </dgm:t>
    </dgm:pt>
    <dgm:pt modelId="{D9DF62A2-EF26-254F-AA0E-C656FBE24908}" type="pres">
      <dgm:prSet presAssocID="{AFFD9D28-A310-9048-89A8-609F942B89DC}" presName="triangle2" presStyleLbl="node1" presStyleIdx="1" presStyleCnt="4">
        <dgm:presLayoutVars>
          <dgm:chMax/>
          <dgm:chPref/>
          <dgm:bulletEnabled val="1"/>
        </dgm:presLayoutVars>
      </dgm:prSet>
      <dgm:spPr/>
      <dgm:t>
        <a:bodyPr/>
        <a:lstStyle/>
        <a:p>
          <a:endParaRPr lang="en-US"/>
        </a:p>
      </dgm:t>
    </dgm:pt>
    <dgm:pt modelId="{5D311EDE-FEAE-3349-99A7-26E2EE850216}" type="pres">
      <dgm:prSet presAssocID="{AFFD9D28-A310-9048-89A8-609F942B89DC}" presName="triangle3" presStyleLbl="node1" presStyleIdx="2" presStyleCnt="4">
        <dgm:presLayoutVars>
          <dgm:chMax/>
          <dgm:chPref/>
          <dgm:bulletEnabled val="1"/>
        </dgm:presLayoutVars>
      </dgm:prSet>
      <dgm:spPr/>
      <dgm:t>
        <a:bodyPr/>
        <a:lstStyle/>
        <a:p>
          <a:endParaRPr lang="en-US"/>
        </a:p>
      </dgm:t>
    </dgm:pt>
    <dgm:pt modelId="{5B3E4866-669B-BB4E-9605-A6E54981D5EE}" type="pres">
      <dgm:prSet presAssocID="{AFFD9D28-A310-9048-89A8-609F942B89DC}" presName="triangle4" presStyleLbl="node1" presStyleIdx="3" presStyleCnt="4">
        <dgm:presLayoutVars>
          <dgm:chMax/>
          <dgm:chPref/>
          <dgm:bulletEnabled val="1"/>
        </dgm:presLayoutVars>
      </dgm:prSet>
      <dgm:spPr/>
      <dgm:t>
        <a:bodyPr/>
        <a:lstStyle/>
        <a:p>
          <a:endParaRPr lang="en-US"/>
        </a:p>
      </dgm:t>
    </dgm:pt>
  </dgm:ptLst>
  <dgm:cxnLst>
    <dgm:cxn modelId="{B85645C2-9619-1A48-81F3-F65D7A27814A}" srcId="{AFFD9D28-A310-9048-89A8-609F942B89DC}" destId="{30C8BB0F-BEA3-3947-AD84-E834B25FB51C}" srcOrd="1" destOrd="0" parTransId="{EE389936-1B2D-1C4D-A878-14B6A45F3104}" sibTransId="{F804B2AF-2637-CA40-B3AC-3E1D16CF8312}"/>
    <dgm:cxn modelId="{3C7AA622-2B5D-B54E-8406-CE87D84E0E8B}" type="presOf" srcId="{30C8BB0F-BEA3-3947-AD84-E834B25FB51C}" destId="{D9DF62A2-EF26-254F-AA0E-C656FBE24908}" srcOrd="0" destOrd="0" presId="urn:microsoft.com/office/officeart/2005/8/layout/pyramid4#1"/>
    <dgm:cxn modelId="{1D8C64F0-911C-6E44-93BD-A159CBB0CA9E}" srcId="{AFFD9D28-A310-9048-89A8-609F942B89DC}" destId="{7D9A69A0-D3E2-D340-A59D-454823322239}" srcOrd="3" destOrd="0" parTransId="{1453575E-F3EA-544B-98B2-0C894F81812F}" sibTransId="{E7DC6E51-C742-4F4C-9AAD-CF61C8D2B374}"/>
    <dgm:cxn modelId="{78A8D518-0618-7F41-8CF7-8348734BEFD3}" type="presOf" srcId="{AFFD9D28-A310-9048-89A8-609F942B89DC}" destId="{8FE45BCF-F3EC-A246-85DA-4D76F9472EF1}" srcOrd="0" destOrd="0" presId="urn:microsoft.com/office/officeart/2005/8/layout/pyramid4#1"/>
    <dgm:cxn modelId="{C99D4B1D-67A8-674D-ABD2-EFB70E3E5FCD}" type="presOf" srcId="{E8D72EAF-F035-8D44-AF04-D00EA610BCFC}" destId="{C2BD6C3A-3D36-D640-9AE3-F9423755097C}" srcOrd="0" destOrd="0" presId="urn:microsoft.com/office/officeart/2005/8/layout/pyramid4#1"/>
    <dgm:cxn modelId="{8D61603D-852F-4047-B872-805609618570}" type="presOf" srcId="{7D9A69A0-D3E2-D340-A59D-454823322239}" destId="{5B3E4866-669B-BB4E-9605-A6E54981D5EE}" srcOrd="0" destOrd="0" presId="urn:microsoft.com/office/officeart/2005/8/layout/pyramid4#1"/>
    <dgm:cxn modelId="{D684FF0F-8CA7-AE43-98D1-88F2DAB9BCEC}" type="presOf" srcId="{7800937B-17CE-1C42-A004-291FE16131E5}" destId="{5D311EDE-FEAE-3349-99A7-26E2EE850216}" srcOrd="0" destOrd="0" presId="urn:microsoft.com/office/officeart/2005/8/layout/pyramid4#1"/>
    <dgm:cxn modelId="{F20BAB60-D625-CF49-AA1E-058B14CBDDC1}" srcId="{AFFD9D28-A310-9048-89A8-609F942B89DC}" destId="{E8D72EAF-F035-8D44-AF04-D00EA610BCFC}" srcOrd="0" destOrd="0" parTransId="{E1805A44-736A-D440-B460-550C9F926877}" sibTransId="{1BA5F978-95B3-7B43-B3FC-70400801E5F8}"/>
    <dgm:cxn modelId="{E1412DF0-27A5-854E-BD08-3A2CD73164A6}" srcId="{AFFD9D28-A310-9048-89A8-609F942B89DC}" destId="{7800937B-17CE-1C42-A004-291FE16131E5}" srcOrd="2" destOrd="0" parTransId="{CF47BAB8-BDED-F44A-8987-7B0E36958D39}" sibTransId="{D089E98B-CE2E-344E-AEA8-CBBAFB855EA4}"/>
    <dgm:cxn modelId="{3B31213F-40E3-7349-9C33-F0289A77018B}" type="presParOf" srcId="{8FE45BCF-F3EC-A246-85DA-4D76F9472EF1}" destId="{C2BD6C3A-3D36-D640-9AE3-F9423755097C}" srcOrd="0" destOrd="0" presId="urn:microsoft.com/office/officeart/2005/8/layout/pyramid4#1"/>
    <dgm:cxn modelId="{2353CF23-8274-F84E-902C-5724E4DF3785}" type="presParOf" srcId="{8FE45BCF-F3EC-A246-85DA-4D76F9472EF1}" destId="{D9DF62A2-EF26-254F-AA0E-C656FBE24908}" srcOrd="1" destOrd="0" presId="urn:microsoft.com/office/officeart/2005/8/layout/pyramid4#1"/>
    <dgm:cxn modelId="{2D61542A-BBBB-2549-9FBE-EB490658D031}" type="presParOf" srcId="{8FE45BCF-F3EC-A246-85DA-4D76F9472EF1}" destId="{5D311EDE-FEAE-3349-99A7-26E2EE850216}" srcOrd="2" destOrd="0" presId="urn:microsoft.com/office/officeart/2005/8/layout/pyramid4#1"/>
    <dgm:cxn modelId="{983F5723-920C-5D4C-A6AA-03FD1C2A81C0}" type="presParOf" srcId="{8FE45BCF-F3EC-A246-85DA-4D76F9472EF1}" destId="{5B3E4866-669B-BB4E-9605-A6E54981D5EE}" srcOrd="3" destOrd="0" presId="urn:microsoft.com/office/officeart/2005/8/layout/pyramid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4#1">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dgm:chPref/>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chMax/>
            <dgm:chPref/>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chMax/>
            <dgm:chPref/>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chMax/>
            <dgm:chPref/>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chMax/>
            <dgm:chPref/>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559" tIns="45779" rIns="91559" bIns="45779" rtlCol="0"/>
          <a:lstStyle>
            <a:lvl1pPr algn="l">
              <a:defRPr sz="1200"/>
            </a:lvl1pPr>
          </a:lstStyle>
          <a:p>
            <a:endParaRPr lang="en-ZA" dirty="0"/>
          </a:p>
        </p:txBody>
      </p:sp>
      <p:sp>
        <p:nvSpPr>
          <p:cNvPr id="3" name="Date Placeholder 2"/>
          <p:cNvSpPr>
            <a:spLocks noGrp="1"/>
          </p:cNvSpPr>
          <p:nvPr>
            <p:ph type="dt" sz="quarter" idx="1"/>
          </p:nvPr>
        </p:nvSpPr>
        <p:spPr>
          <a:xfrm>
            <a:off x="3850445" y="0"/>
            <a:ext cx="2945659" cy="498055"/>
          </a:xfrm>
          <a:prstGeom prst="rect">
            <a:avLst/>
          </a:prstGeom>
        </p:spPr>
        <p:txBody>
          <a:bodyPr vert="horz" lIns="91559" tIns="45779" rIns="91559" bIns="45779" rtlCol="0"/>
          <a:lstStyle>
            <a:lvl1pPr algn="r">
              <a:defRPr sz="1200"/>
            </a:lvl1pPr>
          </a:lstStyle>
          <a:p>
            <a:fld id="{7629CBAC-2269-402B-84C9-B5F2CEAFFED5}" type="datetimeFigureOut">
              <a:rPr lang="en-ZA" smtClean="0"/>
              <a:pPr/>
              <a:t>2019/08/23</a:t>
            </a:fld>
            <a:endParaRPr lang="en-ZA" dirty="0"/>
          </a:p>
        </p:txBody>
      </p:sp>
      <p:sp>
        <p:nvSpPr>
          <p:cNvPr id="4" name="Footer Placeholder 3"/>
          <p:cNvSpPr>
            <a:spLocks noGrp="1"/>
          </p:cNvSpPr>
          <p:nvPr>
            <p:ph type="ftr" sz="quarter" idx="2"/>
          </p:nvPr>
        </p:nvSpPr>
        <p:spPr>
          <a:xfrm>
            <a:off x="1" y="9428584"/>
            <a:ext cx="2945659" cy="498054"/>
          </a:xfrm>
          <a:prstGeom prst="rect">
            <a:avLst/>
          </a:prstGeom>
        </p:spPr>
        <p:txBody>
          <a:bodyPr vert="horz" lIns="91559" tIns="45779" rIns="91559" bIns="45779"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5" y="9428584"/>
            <a:ext cx="2945659" cy="498054"/>
          </a:xfrm>
          <a:prstGeom prst="rect">
            <a:avLst/>
          </a:prstGeom>
        </p:spPr>
        <p:txBody>
          <a:bodyPr vert="horz" lIns="91559" tIns="45779" rIns="91559" bIns="45779" rtlCol="0" anchor="b"/>
          <a:lstStyle>
            <a:lvl1pPr algn="r">
              <a:defRPr sz="1200"/>
            </a:lvl1pPr>
          </a:lstStyle>
          <a:p>
            <a:fld id="{1F656FD8-5074-4F49-A001-A7DD87E74461}" type="slidenum">
              <a:rPr lang="en-ZA" smtClean="0"/>
              <a:pPr/>
              <a:t>‹#›</a:t>
            </a:fld>
            <a:endParaRPr lang="en-ZA" dirty="0"/>
          </a:p>
        </p:txBody>
      </p:sp>
    </p:spTree>
    <p:extLst>
      <p:ext uri="{BB962C8B-B14F-4D97-AF65-F5344CB8AC3E}">
        <p14:creationId xmlns:p14="http://schemas.microsoft.com/office/powerpoint/2010/main" xmlns="" val="3660367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559" tIns="45779" rIns="91559" bIns="45779" rtlCol="0"/>
          <a:lstStyle>
            <a:lvl1pPr algn="l">
              <a:defRPr sz="1200"/>
            </a:lvl1pPr>
          </a:lstStyle>
          <a:p>
            <a:endParaRPr lang="en-ZA" dirty="0"/>
          </a:p>
        </p:txBody>
      </p:sp>
      <p:sp>
        <p:nvSpPr>
          <p:cNvPr id="3" name="Date Placeholder 2"/>
          <p:cNvSpPr>
            <a:spLocks noGrp="1"/>
          </p:cNvSpPr>
          <p:nvPr>
            <p:ph type="dt" idx="1"/>
          </p:nvPr>
        </p:nvSpPr>
        <p:spPr>
          <a:xfrm>
            <a:off x="3850445" y="0"/>
            <a:ext cx="2945659" cy="496332"/>
          </a:xfrm>
          <a:prstGeom prst="rect">
            <a:avLst/>
          </a:prstGeom>
        </p:spPr>
        <p:txBody>
          <a:bodyPr vert="horz" lIns="91559" tIns="45779" rIns="91559" bIns="45779" rtlCol="0"/>
          <a:lstStyle>
            <a:lvl1pPr algn="r">
              <a:defRPr sz="1200"/>
            </a:lvl1pPr>
          </a:lstStyle>
          <a:p>
            <a:fld id="{7B2E50D9-086D-4F66-A0DA-988D91929147}" type="datetimeFigureOut">
              <a:rPr lang="en-ZA" smtClean="0"/>
              <a:pPr/>
              <a:t>2019/08/23</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59" tIns="45779" rIns="91559" bIns="45779" rtlCol="0" anchor="ctr"/>
          <a:lstStyle/>
          <a:p>
            <a:endParaRPr lang="en-ZA"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559" tIns="45779" rIns="91559" bIns="457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28583"/>
            <a:ext cx="2945659" cy="496332"/>
          </a:xfrm>
          <a:prstGeom prst="rect">
            <a:avLst/>
          </a:prstGeom>
        </p:spPr>
        <p:txBody>
          <a:bodyPr vert="horz" lIns="91559" tIns="45779" rIns="91559" bIns="45779"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5" y="9428583"/>
            <a:ext cx="2945659" cy="496332"/>
          </a:xfrm>
          <a:prstGeom prst="rect">
            <a:avLst/>
          </a:prstGeom>
        </p:spPr>
        <p:txBody>
          <a:bodyPr vert="horz" lIns="91559" tIns="45779" rIns="91559" bIns="45779" rtlCol="0" anchor="b"/>
          <a:lstStyle>
            <a:lvl1pPr algn="r">
              <a:defRPr sz="1200"/>
            </a:lvl1pPr>
          </a:lstStyle>
          <a:p>
            <a:fld id="{11F4C85D-BA8E-4E76-AF58-4F207C4FA6DA}" type="slidenum">
              <a:rPr lang="en-ZA" smtClean="0"/>
              <a:pPr/>
              <a:t>‹#›</a:t>
            </a:fld>
            <a:endParaRPr lang="en-ZA" dirty="0"/>
          </a:p>
        </p:txBody>
      </p:sp>
    </p:spTree>
    <p:extLst>
      <p:ext uri="{BB962C8B-B14F-4D97-AF65-F5344CB8AC3E}">
        <p14:creationId xmlns:p14="http://schemas.microsoft.com/office/powerpoint/2010/main" xmlns="" val="1970862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CDE4E3-1E92-49F2-ADEE-83AF3CC53B72}" type="slidenum">
              <a:rPr lang="en-US">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xmlns="" val="4187663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2</a:t>
            </a:fld>
            <a:endParaRPr lang="en-US"/>
          </a:p>
        </p:txBody>
      </p:sp>
    </p:spTree>
    <p:extLst>
      <p:ext uri="{BB962C8B-B14F-4D97-AF65-F5344CB8AC3E}">
        <p14:creationId xmlns:p14="http://schemas.microsoft.com/office/powerpoint/2010/main" xmlns="" val="608156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4C85D-BA8E-4E76-AF58-4F207C4FA6DA}" type="slidenum">
              <a:rPr lang="en-ZA" smtClean="0"/>
              <a:pPr/>
              <a:t>5</a:t>
            </a:fld>
            <a:endParaRPr lang="en-ZA" dirty="0"/>
          </a:p>
        </p:txBody>
      </p:sp>
    </p:spTree>
    <p:extLst>
      <p:ext uri="{BB962C8B-B14F-4D97-AF65-F5344CB8AC3E}">
        <p14:creationId xmlns:p14="http://schemas.microsoft.com/office/powerpoint/2010/main" xmlns="" val="3506122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1F4C85D-BA8E-4E76-AF58-4F207C4FA6DA}" type="slidenum">
              <a:rPr lang="en-ZA" smtClean="0"/>
              <a:pPr/>
              <a:t>9</a:t>
            </a:fld>
            <a:endParaRPr lang="en-ZA" dirty="0"/>
          </a:p>
        </p:txBody>
      </p:sp>
    </p:spTree>
    <p:extLst>
      <p:ext uri="{BB962C8B-B14F-4D97-AF65-F5344CB8AC3E}">
        <p14:creationId xmlns:p14="http://schemas.microsoft.com/office/powerpoint/2010/main" xmlns="" val="2654409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1F4C85D-BA8E-4E76-AF58-4F207C4FA6DA}" type="slidenum">
              <a:rPr lang="en-ZA" smtClean="0"/>
              <a:pPr/>
              <a:t>11</a:t>
            </a:fld>
            <a:endParaRPr lang="en-ZA" dirty="0"/>
          </a:p>
        </p:txBody>
      </p:sp>
    </p:spTree>
    <p:extLst>
      <p:ext uri="{BB962C8B-B14F-4D97-AF65-F5344CB8AC3E}">
        <p14:creationId xmlns:p14="http://schemas.microsoft.com/office/powerpoint/2010/main" xmlns="" val="2941554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46710320-F699-4A12-8EEF-9F28E5E72B3B}" type="slidenum">
              <a:rPr lang="en-ZA" smtClean="0">
                <a:solidFill>
                  <a:prstClr val="black"/>
                </a:solidFill>
              </a:rPr>
              <a:pPr/>
              <a:t>13</a:t>
            </a:fld>
            <a:endParaRPr lang="en-ZA" dirty="0">
              <a:solidFill>
                <a:prstClr val="black"/>
              </a:solidFill>
            </a:endParaRPr>
          </a:p>
        </p:txBody>
      </p:sp>
    </p:spTree>
    <p:extLst>
      <p:ext uri="{BB962C8B-B14F-4D97-AF65-F5344CB8AC3E}">
        <p14:creationId xmlns:p14="http://schemas.microsoft.com/office/powerpoint/2010/main" xmlns="" val="2848347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46710320-F699-4A12-8EEF-9F28E5E72B3B}" type="slidenum">
              <a:rPr lang="en-ZA" smtClean="0">
                <a:solidFill>
                  <a:prstClr val="black"/>
                </a:solidFill>
              </a:rPr>
              <a:pPr/>
              <a:t>14</a:t>
            </a:fld>
            <a:endParaRPr lang="en-ZA" dirty="0">
              <a:solidFill>
                <a:prstClr val="black"/>
              </a:solidFill>
            </a:endParaRPr>
          </a:p>
        </p:txBody>
      </p:sp>
    </p:spTree>
    <p:extLst>
      <p:ext uri="{BB962C8B-B14F-4D97-AF65-F5344CB8AC3E}">
        <p14:creationId xmlns:p14="http://schemas.microsoft.com/office/powerpoint/2010/main" xmlns="" val="3215457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46710320-F699-4A12-8EEF-9F28E5E72B3B}" type="slidenum">
              <a:rPr lang="en-ZA" smtClean="0">
                <a:solidFill>
                  <a:prstClr val="black"/>
                </a:solidFill>
              </a:rPr>
              <a:pPr/>
              <a:t>15</a:t>
            </a:fld>
            <a:endParaRPr lang="en-ZA" dirty="0">
              <a:solidFill>
                <a:prstClr val="black"/>
              </a:solidFill>
            </a:endParaRPr>
          </a:p>
        </p:txBody>
      </p:sp>
    </p:spTree>
    <p:extLst>
      <p:ext uri="{BB962C8B-B14F-4D97-AF65-F5344CB8AC3E}">
        <p14:creationId xmlns:p14="http://schemas.microsoft.com/office/powerpoint/2010/main" xmlns="" val="3174771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4C85D-BA8E-4E76-AF58-4F207C4FA6DA}" type="slidenum">
              <a:rPr lang="en-ZA" smtClean="0"/>
              <a:pPr/>
              <a:t>16</a:t>
            </a:fld>
            <a:endParaRPr lang="en-ZA" dirty="0"/>
          </a:p>
        </p:txBody>
      </p:sp>
    </p:spTree>
    <p:extLst>
      <p:ext uri="{BB962C8B-B14F-4D97-AF65-F5344CB8AC3E}">
        <p14:creationId xmlns:p14="http://schemas.microsoft.com/office/powerpoint/2010/main" xmlns="" val="10250626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SLIDE THEME.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E1C9B53-87E7-455D-B473-A2F41B7B130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5D57D8E-E20C-44D9-BFA0-48DFB5F811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DA7CD95-D022-4B44-9F8E-1CB6D484B89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489" name="Rectangle 177"/>
          <p:cNvSpPr>
            <a:spLocks noGrp="1" noChangeArrowheads="1"/>
          </p:cNvSpPr>
          <p:nvPr>
            <p:ph type="ctrTitle" sz="quarter"/>
          </p:nvPr>
        </p:nvSpPr>
        <p:spPr bwMode="auto">
          <a:xfrm>
            <a:off x="1293813" y="1663700"/>
            <a:ext cx="6821487" cy="1470025"/>
          </a:xfrm>
        </p:spPr>
        <p:txBody>
          <a:bodyPr/>
          <a:lstStyle>
            <a:lvl1pPr algn="ctr">
              <a:defRPr sz="4000">
                <a:solidFill>
                  <a:srgbClr val="293E00"/>
                </a:solidFill>
              </a:defRPr>
            </a:lvl1pPr>
          </a:lstStyle>
          <a:p>
            <a:r>
              <a:rPr lang="en-US" altLang="zh-CN" smtClean="0"/>
              <a:t>Click to edit Master title style</a:t>
            </a:r>
            <a:endParaRPr lang="zh-CN" altLang="en-US"/>
          </a:p>
        </p:txBody>
      </p:sp>
      <p:sp>
        <p:nvSpPr>
          <p:cNvPr id="3" name="Rectangle 24"/>
          <p:cNvSpPr>
            <a:spLocks noGrp="1" noChangeArrowheads="1"/>
          </p:cNvSpPr>
          <p:nvPr>
            <p:ph type="ftr" sz="quarter" idx="10"/>
          </p:nvPr>
        </p:nvSpPr>
        <p:spPr>
          <a:xfrm>
            <a:off x="3452813" y="6451600"/>
            <a:ext cx="2895600" cy="152400"/>
          </a:xfrm>
        </p:spPr>
        <p:txBody>
          <a:bodyPr/>
          <a:lstStyle>
            <a:lvl1pPr algn="ctr">
              <a:defRPr sz="1400" b="0">
                <a:solidFill>
                  <a:schemeClr val="folHlink"/>
                </a:solidFill>
                <a:effectLst>
                  <a:outerShdw blurRad="38100" dist="38100" dir="2700000" algn="tl">
                    <a:srgbClr val="C0C0C0"/>
                  </a:outerShdw>
                </a:effectLst>
                <a:latin typeface="Times New Roman" pitchFamily="18" charset="0"/>
              </a:defRPr>
            </a:lvl1pPr>
          </a:lstStyle>
          <a:p>
            <a:pPr>
              <a:defRPr/>
            </a:pPr>
            <a:endParaRPr lang="en-US" altLang="ko-KR"/>
          </a:p>
        </p:txBody>
      </p:sp>
    </p:spTree>
    <p:extLst>
      <p:ext uri="{BB962C8B-B14F-4D97-AF65-F5344CB8AC3E}">
        <p14:creationId xmlns:p14="http://schemas.microsoft.com/office/powerpoint/2010/main" xmlns="" val="242590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8" name="Picture 4" descr="SLIDE LAYOUT.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0C0FB3B-E127-4538-8BF0-727AB6DD822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LIDE THEME.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6504AC1-7774-43E3-A200-BD23370D36C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03CD65C-E33B-4A0C-B7FF-21B4D94CD3E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719FACA-483C-4CAE-B890-E9DC75B10FE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9B7407C-9488-40F3-9DCD-A6CB370806A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E7F5D3F-68A4-4645-A1E8-B850E938C4D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FD9E803-A8EC-436F-ADED-7ECE083FB25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A08E70E-D583-4CCD-A746-14C92405968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473FCC8-B5EC-4D66-84BC-022FB409A25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C:\Users\Lefifi.T\AppData\Local\Microsoft\Windows\Temporary Internet Files\Content.Outlook\XAEMJRW7\Higher Education LOGO (6).jpg"/>
          <p:cNvPicPr>
            <a:picLocks noChangeAspect="1" noChangeArrowheads="1"/>
          </p:cNvPicPr>
          <p:nvPr/>
        </p:nvPicPr>
        <p:blipFill>
          <a:blip r:embed="rId3" cstate="print">
            <a:clrChange>
              <a:clrFrom>
                <a:srgbClr val="FFFFFF"/>
              </a:clrFrom>
              <a:clrTo>
                <a:srgbClr val="FFFFFF">
                  <a:alpha val="0"/>
                </a:srgbClr>
              </a:clrTo>
            </a:clrChange>
          </a:blip>
          <a:srcRect t="1932" r="67960"/>
          <a:stretch>
            <a:fillRect/>
          </a:stretch>
        </p:blipFill>
        <p:spPr bwMode="auto">
          <a:xfrm>
            <a:off x="7697179" y="4953000"/>
            <a:ext cx="1446821" cy="1746250"/>
          </a:xfrm>
          <a:prstGeom prst="rect">
            <a:avLst/>
          </a:prstGeom>
          <a:noFill/>
          <a:ln w="9525">
            <a:noFill/>
            <a:miter lim="800000"/>
            <a:headEnd/>
            <a:tailEnd/>
          </a:ln>
        </p:spPr>
      </p:pic>
      <p:sp>
        <p:nvSpPr>
          <p:cNvPr id="7" name="Rectangle 3"/>
          <p:cNvSpPr txBox="1">
            <a:spLocks noChangeArrowheads="1"/>
          </p:cNvSpPr>
          <p:nvPr/>
        </p:nvSpPr>
        <p:spPr>
          <a:xfrm>
            <a:off x="533400" y="685800"/>
            <a:ext cx="8077200" cy="5715000"/>
          </a:xfrm>
          <a:prstGeom prst="rect">
            <a:avLst/>
          </a:prstGeom>
        </p:spPr>
        <p:txBody>
          <a:bodyPr/>
          <a:lstStyle/>
          <a:p>
            <a:pPr marL="342900" indent="-342900" algn="ctr">
              <a:lnSpc>
                <a:spcPct val="90000"/>
              </a:lnSpc>
              <a:spcBef>
                <a:spcPct val="20000"/>
              </a:spcBef>
              <a:defRPr/>
            </a:pPr>
            <a:r>
              <a:rPr lang="en-US" sz="3200" b="1" kern="0" dirty="0" smtClean="0">
                <a:solidFill>
                  <a:srgbClr val="000000"/>
                </a:solidFill>
                <a:latin typeface="+mj-lt"/>
                <a:cs typeface="Calibri" pitchFamily="34" charset="0"/>
              </a:rPr>
              <a:t>DEPARTMENT OF HIGHER EDUCATION AND TRAINING</a:t>
            </a:r>
          </a:p>
          <a:p>
            <a:pPr marL="342900" indent="-342900" algn="ctr">
              <a:lnSpc>
                <a:spcPct val="90000"/>
              </a:lnSpc>
              <a:spcBef>
                <a:spcPct val="20000"/>
              </a:spcBef>
              <a:defRPr/>
            </a:pPr>
            <a:endParaRPr lang="en-US" sz="3200" b="1" kern="0" dirty="0" smtClean="0">
              <a:solidFill>
                <a:srgbClr val="FF0000"/>
              </a:solidFill>
              <a:latin typeface="+mj-lt"/>
              <a:cs typeface="Calibri" pitchFamily="34" charset="0"/>
            </a:endParaRPr>
          </a:p>
          <a:p>
            <a:pPr marL="342900" indent="-342900" algn="ctr">
              <a:lnSpc>
                <a:spcPct val="90000"/>
              </a:lnSpc>
              <a:spcBef>
                <a:spcPct val="20000"/>
              </a:spcBef>
              <a:defRPr/>
            </a:pPr>
            <a:endParaRPr lang="en-US" sz="3200" b="1" kern="0" dirty="0">
              <a:solidFill>
                <a:srgbClr val="000000"/>
              </a:solidFill>
              <a:latin typeface="+mj-lt"/>
              <a:cs typeface="Calibri" pitchFamily="34" charset="0"/>
            </a:endParaRPr>
          </a:p>
        </p:txBody>
      </p:sp>
      <p:sp>
        <p:nvSpPr>
          <p:cNvPr id="6" name="Rectangle 3"/>
          <p:cNvSpPr txBox="1">
            <a:spLocks/>
          </p:cNvSpPr>
          <p:nvPr/>
        </p:nvSpPr>
        <p:spPr bwMode="auto">
          <a:xfrm>
            <a:off x="762000" y="1828800"/>
            <a:ext cx="7696200" cy="4337050"/>
          </a:xfrm>
          <a:prstGeom prst="rect">
            <a:avLst/>
          </a:prstGeom>
          <a:noFill/>
          <a:ln w="9525">
            <a:noFill/>
            <a:miter lim="800000"/>
            <a:headEnd/>
            <a:tailEnd/>
          </a:ln>
        </p:spPr>
        <p:txBody>
          <a:bodyPr/>
          <a:lstStyle/>
          <a:p>
            <a:pPr marL="342900" indent="-342900" algn="ctr">
              <a:defRPr/>
            </a:pPr>
            <a:endParaRPr lang="en-US" sz="2400" b="1" dirty="0">
              <a:solidFill>
                <a:srgbClr val="C00000"/>
              </a:solidFill>
              <a:latin typeface="Arial Black" panose="020B0A04020102020204" pitchFamily="34" charset="0"/>
              <a:cs typeface="+mn-cs"/>
            </a:endParaRPr>
          </a:p>
          <a:p>
            <a:pPr marL="342900" indent="-342900" algn="ctr">
              <a:defRPr/>
            </a:pPr>
            <a:endParaRPr lang="en-US" sz="2800" b="1" dirty="0" smtClean="0">
              <a:solidFill>
                <a:srgbClr val="FF0000"/>
              </a:solidFill>
              <a:latin typeface="+mn-lt"/>
            </a:endParaRPr>
          </a:p>
          <a:p>
            <a:pPr marL="342900" indent="-342900" algn="ctr">
              <a:defRPr/>
            </a:pPr>
            <a:r>
              <a:rPr lang="en-US" sz="3200" b="1" smtClean="0">
                <a:solidFill>
                  <a:srgbClr val="FF0000"/>
                </a:solidFill>
                <a:latin typeface="+mn-lt"/>
              </a:rPr>
              <a:t>Community </a:t>
            </a:r>
            <a:endParaRPr lang="en-US" sz="3200" b="1" dirty="0" smtClean="0">
              <a:solidFill>
                <a:srgbClr val="FF0000"/>
              </a:solidFill>
              <a:latin typeface="+mn-lt"/>
            </a:endParaRPr>
          </a:p>
          <a:p>
            <a:pPr marL="342900" indent="-342900" algn="ctr">
              <a:defRPr/>
            </a:pPr>
            <a:r>
              <a:rPr lang="en-US" sz="3200" b="1" dirty="0" smtClean="0">
                <a:solidFill>
                  <a:srgbClr val="FF0000"/>
                </a:solidFill>
                <a:latin typeface="+mn-lt"/>
              </a:rPr>
              <a:t>Education and Training</a:t>
            </a:r>
          </a:p>
          <a:p>
            <a:pPr marL="342900" indent="-342900" algn="ctr">
              <a:defRPr/>
            </a:pPr>
            <a:endParaRPr lang="en-US" sz="2800" b="1" dirty="0">
              <a:solidFill>
                <a:srgbClr val="C00000"/>
              </a:solidFill>
              <a:latin typeface="+mn-lt"/>
            </a:endParaRPr>
          </a:p>
          <a:p>
            <a:pPr marL="342900" indent="-342900" algn="ctr">
              <a:defRPr/>
            </a:pPr>
            <a:endParaRPr lang="en-ZA" sz="2400" b="1" dirty="0">
              <a:latin typeface="+mn-lt"/>
            </a:endParaRPr>
          </a:p>
          <a:p>
            <a:pPr marL="342900" indent="-342900" algn="ctr">
              <a:defRPr/>
            </a:pPr>
            <a:endParaRPr lang="en-ZA" sz="2400" b="1" dirty="0" smtClean="0">
              <a:latin typeface="+mn-lt"/>
            </a:endParaRPr>
          </a:p>
          <a:p>
            <a:pPr marL="342900" indent="-342900" algn="ctr">
              <a:defRPr/>
            </a:pPr>
            <a:r>
              <a:rPr lang="en-ZA" sz="2400" b="1" dirty="0" smtClean="0">
                <a:latin typeface="+mn-lt"/>
              </a:rPr>
              <a:t>Portfolio Committee</a:t>
            </a:r>
          </a:p>
          <a:p>
            <a:pPr marL="342900" indent="-342900" algn="ctr">
              <a:defRPr/>
            </a:pPr>
            <a:r>
              <a:rPr lang="en-US" sz="2400" b="1" dirty="0" smtClean="0">
                <a:latin typeface="+mn-lt"/>
              </a:rPr>
              <a:t>21 August 2019 </a:t>
            </a:r>
          </a:p>
          <a:p>
            <a:pPr marL="342900" indent="-342900" algn="ctr">
              <a:defRPr/>
            </a:pPr>
            <a:endParaRPr lang="en-US" sz="2400" b="1" dirty="0">
              <a:solidFill>
                <a:srgbClr val="C00000"/>
              </a:solidFill>
              <a:latin typeface="+mn-lt"/>
            </a:endParaRPr>
          </a:p>
        </p:txBody>
      </p:sp>
    </p:spTree>
    <p:extLst>
      <p:ext uri="{BB962C8B-B14F-4D97-AF65-F5344CB8AC3E}">
        <p14:creationId xmlns:p14="http://schemas.microsoft.com/office/powerpoint/2010/main" xmlns="" val="596632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7" name="Slide Number Placeholder 7"/>
          <p:cNvSpPr txBox="1">
            <a:spLocks/>
          </p:cNvSpPr>
          <p:nvPr/>
        </p:nvSpPr>
        <p:spPr bwMode="auto">
          <a:xfrm>
            <a:off x="7465640" y="65309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algn="r" eaLnBrk="1" hangingPunct="1"/>
            <a:endParaRPr lang="en-US" sz="1400" b="1" dirty="0">
              <a:solidFill>
                <a:schemeClr val="tx1"/>
              </a:solidFill>
              <a:latin typeface="Calibri" pitchFamily="34" charset="0"/>
              <a:ea typeface="MS PGothic" pitchFamily="34" charset="-128"/>
            </a:endParaRPr>
          </a:p>
        </p:txBody>
      </p:sp>
      <p:graphicFrame>
        <p:nvGraphicFramePr>
          <p:cNvPr id="5" name="Diagram 4"/>
          <p:cNvGraphicFramePr/>
          <p:nvPr>
            <p:extLst>
              <p:ext uri="{D42A27DB-BD31-4B8C-83A1-F6EECF244321}">
                <p14:modId xmlns:p14="http://schemas.microsoft.com/office/powerpoint/2010/main" xmlns="" val="1030017094"/>
              </p:ext>
            </p:extLst>
          </p:nvPr>
        </p:nvGraphicFramePr>
        <p:xfrm>
          <a:off x="539750" y="1052736"/>
          <a:ext cx="7992690" cy="5354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p:cNvSpPr>
            <a:spLocks noGrp="1"/>
          </p:cNvSpPr>
          <p:nvPr>
            <p:ph type="sldNum" sz="quarter" idx="12"/>
          </p:nvPr>
        </p:nvSpPr>
        <p:spPr>
          <a:xfrm>
            <a:off x="7010400" y="6492875"/>
            <a:ext cx="2133600" cy="365125"/>
          </a:xfrm>
          <a:noFill/>
        </p:spPr>
        <p:txBody>
          <a:bodyPr/>
          <a:lstStyle/>
          <a:p>
            <a:fld id="{C647411B-AB77-409F-B9F6-2D0EDA52287E}" type="slidenum">
              <a:rPr lang="en-US" b="1" smtClean="0"/>
              <a:pPr/>
              <a:t>10</a:t>
            </a:fld>
            <a:endParaRPr lang="en-US" b="1" dirty="0" smtClean="0"/>
          </a:p>
        </p:txBody>
      </p:sp>
      <p:sp>
        <p:nvSpPr>
          <p:cNvPr id="9" name="TextBox 8"/>
          <p:cNvSpPr txBox="1"/>
          <p:nvPr/>
        </p:nvSpPr>
        <p:spPr>
          <a:xfrm>
            <a:off x="491033" y="260648"/>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cs typeface="Times New Roman" pitchFamily="18" charset="0"/>
                <a:sym typeface="Arial" pitchFamily="34" charset="0"/>
              </a:rPr>
              <a:t>CET </a:t>
            </a:r>
            <a:r>
              <a:rPr lang="en-US" sz="2800" b="1" dirty="0" err="1">
                <a:cs typeface="Times New Roman" pitchFamily="18" charset="0"/>
                <a:sym typeface="Arial" pitchFamily="34" charset="0"/>
              </a:rPr>
              <a:t>Programme</a:t>
            </a:r>
            <a:r>
              <a:rPr lang="en-US" sz="2800" b="1" dirty="0">
                <a:cs typeface="Times New Roman" pitchFamily="18" charset="0"/>
                <a:sym typeface="Arial" pitchFamily="34" charset="0"/>
              </a:rPr>
              <a:t> Provision Model</a:t>
            </a:r>
            <a:endParaRPr lang="en-ZA" sz="2800" b="1" dirty="0">
              <a:cs typeface="Calibri" pitchFamily="34" charset="0"/>
            </a:endParaRPr>
          </a:p>
        </p:txBody>
      </p:sp>
    </p:spTree>
    <p:extLst>
      <p:ext uri="{BB962C8B-B14F-4D97-AF65-F5344CB8AC3E}">
        <p14:creationId xmlns:p14="http://schemas.microsoft.com/office/powerpoint/2010/main" xmlns="" val="131031927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srcRect/>
          <a:stretch>
            <a:fillRect/>
          </a:stretch>
        </p:blipFill>
        <p:spPr bwMode="auto">
          <a:xfrm>
            <a:off x="-1" y="0"/>
            <a:ext cx="9144001" cy="6843713"/>
          </a:xfrm>
          <a:prstGeom prst="rect">
            <a:avLst/>
          </a:prstGeom>
          <a:noFill/>
          <a:ln w="9525">
            <a:noFill/>
            <a:miter lim="800000"/>
            <a:headEnd/>
            <a:tailEnd/>
          </a:ln>
        </p:spPr>
      </p:pic>
      <p:sp>
        <p:nvSpPr>
          <p:cNvPr id="6" name="Content Placeholder 2"/>
          <p:cNvSpPr txBox="1">
            <a:spLocks/>
          </p:cNvSpPr>
          <p:nvPr/>
        </p:nvSpPr>
        <p:spPr>
          <a:xfrm>
            <a:off x="546100" y="1052736"/>
            <a:ext cx="8216900" cy="5040560"/>
          </a:xfrm>
          <a:prstGeom prst="rect">
            <a:avLst/>
          </a:prstGeom>
          <a:ln>
            <a:noFill/>
          </a:ln>
        </p:spPr>
        <p:txBody>
          <a:bodyPr/>
          <a:lstStyle/>
          <a:p>
            <a:pPr marL="285750" indent="-285750">
              <a:spcAft>
                <a:spcPts val="600"/>
              </a:spcAft>
              <a:buFont typeface="Arial" panose="020B0604020202020204" pitchFamily="34" charset="0"/>
              <a:buChar char="•"/>
            </a:pPr>
            <a:r>
              <a:rPr lang="en-ZA" sz="2000" dirty="0"/>
              <a:t>The Department has contracted the South African Institute of Chartered Accountants effective from 1 March 2018 for a period of 36 months (until 28 February 2021), to provide Financial Management support to CET </a:t>
            </a:r>
            <a:r>
              <a:rPr lang="en-ZA" sz="2000" dirty="0" smtClean="0"/>
              <a:t>Colleges</a:t>
            </a:r>
            <a:endParaRPr lang="en-ZA" sz="2000" dirty="0"/>
          </a:p>
          <a:p>
            <a:pPr marL="285750" indent="-285750">
              <a:spcAft>
                <a:spcPts val="600"/>
              </a:spcAft>
              <a:buFont typeface="Arial" panose="020B0604020202020204" pitchFamily="34" charset="0"/>
              <a:buChar char="•"/>
            </a:pPr>
            <a:r>
              <a:rPr lang="en-ZA" sz="2000" dirty="0"/>
              <a:t>The support includes amongst others the development and implementation of a Financial Management System for CET colleges; support with compiling the Annual Financial Statements for the period 2015 to 2018; placement of interim finance staff in </a:t>
            </a:r>
            <a:r>
              <a:rPr lang="en-ZA" sz="2000" dirty="0" smtClean="0"/>
              <a:t>colleges</a:t>
            </a:r>
            <a:endParaRPr lang="en-ZA" sz="2000" dirty="0"/>
          </a:p>
          <a:p>
            <a:pPr marL="285750" lvl="0" indent="-285750">
              <a:spcAft>
                <a:spcPts val="600"/>
              </a:spcAft>
              <a:buFont typeface="Arial" panose="020B0604020202020204" pitchFamily="34" charset="0"/>
              <a:buChar char="•"/>
            </a:pPr>
            <a:r>
              <a:rPr lang="en-ZA" sz="2000" dirty="0"/>
              <a:t>Collaboration with the South African Catholic Bishops Conference through the Catholic Institute of Education for infrastructure utilisation and offering of CET </a:t>
            </a:r>
            <a:r>
              <a:rPr lang="en-ZA" sz="2000" dirty="0" smtClean="0"/>
              <a:t>programmes</a:t>
            </a:r>
            <a:endParaRPr lang="en-ZA" sz="2000" dirty="0"/>
          </a:p>
          <a:p>
            <a:pPr marL="285750" lvl="0" indent="-285750">
              <a:spcAft>
                <a:spcPts val="600"/>
              </a:spcAft>
              <a:buFont typeface="Arial" panose="020B0604020202020204" pitchFamily="34" charset="0"/>
              <a:buChar char="•"/>
            </a:pPr>
            <a:r>
              <a:rPr lang="en-ZA" sz="2000" dirty="0"/>
              <a:t>Partnership with Project Literacy in implementing the CET Sector </a:t>
            </a:r>
            <a:r>
              <a:rPr lang="en-ZA" sz="2000" dirty="0" smtClean="0"/>
              <a:t>Plan</a:t>
            </a:r>
            <a:endParaRPr lang="en-ZA" sz="2000" dirty="0"/>
          </a:p>
          <a:p>
            <a:pPr marL="285750" lvl="0" indent="-285750">
              <a:spcAft>
                <a:spcPts val="600"/>
              </a:spcAft>
              <a:buFont typeface="Arial" panose="020B0604020202020204" pitchFamily="34" charset="0"/>
              <a:buChar char="•"/>
            </a:pPr>
            <a:r>
              <a:rPr lang="en-ZA" sz="2000" dirty="0"/>
              <a:t>Second Chance Matric Project – collaboration with the Department of Basic Education</a:t>
            </a:r>
          </a:p>
        </p:txBody>
      </p:sp>
      <p:sp>
        <p:nvSpPr>
          <p:cNvPr id="10" name="Slide Number Placeholder 7"/>
          <p:cNvSpPr>
            <a:spLocks noGrp="1"/>
          </p:cNvSpPr>
          <p:nvPr>
            <p:ph type="sldNum" sz="quarter" idx="12"/>
          </p:nvPr>
        </p:nvSpPr>
        <p:spPr>
          <a:xfrm>
            <a:off x="7010400" y="6492875"/>
            <a:ext cx="2133600" cy="365125"/>
          </a:xfrm>
          <a:noFill/>
        </p:spPr>
        <p:txBody>
          <a:bodyPr/>
          <a:lstStyle/>
          <a:p>
            <a:fld id="{C647411B-AB77-409F-B9F6-2D0EDA52287E}" type="slidenum">
              <a:rPr lang="en-US" b="1" smtClean="0"/>
              <a:pPr/>
              <a:t>11</a:t>
            </a:fld>
            <a:endParaRPr lang="en-US" b="1" dirty="0" smtClean="0"/>
          </a:p>
        </p:txBody>
      </p:sp>
      <p:sp>
        <p:nvSpPr>
          <p:cNvPr id="11" name="TextBox 10"/>
          <p:cNvSpPr txBox="1"/>
          <p:nvPr/>
        </p:nvSpPr>
        <p:spPr>
          <a:xfrm>
            <a:off x="491033" y="54868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ZA" sz="2800" b="1" dirty="0">
                <a:latin typeface="Arial" panose="020B0604020202020204" pitchFamily="34" charset="0"/>
                <a:cs typeface="Arial" panose="020B0604020202020204" pitchFamily="34" charset="0"/>
              </a:rPr>
              <a:t>Projects in which </a:t>
            </a:r>
            <a:r>
              <a:rPr lang="en-ZA" sz="2800" b="1" dirty="0" smtClean="0">
                <a:latin typeface="Arial" panose="020B0604020202020204" pitchFamily="34" charset="0"/>
                <a:cs typeface="Arial" panose="020B0604020202020204" pitchFamily="34" charset="0"/>
              </a:rPr>
              <a:t>Branch </a:t>
            </a:r>
            <a:r>
              <a:rPr lang="en-ZA" sz="2800" b="1" dirty="0">
                <a:latin typeface="Arial" panose="020B0604020202020204" pitchFamily="34" charset="0"/>
                <a:cs typeface="Arial" panose="020B0604020202020204" pitchFamily="34" charset="0"/>
              </a:rPr>
              <a:t>is the </a:t>
            </a:r>
            <a:r>
              <a:rPr lang="en-ZA" sz="2800" b="1" dirty="0" smtClean="0">
                <a:latin typeface="Arial" panose="020B0604020202020204" pitchFamily="34" charset="0"/>
                <a:cs typeface="Arial" panose="020B0604020202020204" pitchFamily="34" charset="0"/>
              </a:rPr>
              <a:t>Lead Agent </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037409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srcRect/>
          <a:stretch>
            <a:fillRect/>
          </a:stretch>
        </p:blipFill>
        <p:spPr bwMode="auto">
          <a:xfrm>
            <a:off x="-1" y="0"/>
            <a:ext cx="9144001" cy="6843713"/>
          </a:xfrm>
          <a:prstGeom prst="rect">
            <a:avLst/>
          </a:prstGeom>
          <a:noFill/>
          <a:ln w="9525">
            <a:noFill/>
            <a:miter lim="800000"/>
            <a:headEnd/>
            <a:tailEnd/>
          </a:ln>
        </p:spPr>
      </p:pic>
      <p:sp>
        <p:nvSpPr>
          <p:cNvPr id="6" name="Content Placeholder 2"/>
          <p:cNvSpPr txBox="1">
            <a:spLocks/>
          </p:cNvSpPr>
          <p:nvPr/>
        </p:nvSpPr>
        <p:spPr>
          <a:xfrm>
            <a:off x="443162" y="1070138"/>
            <a:ext cx="8215064" cy="5671230"/>
          </a:xfrm>
          <a:prstGeom prst="rect">
            <a:avLst/>
          </a:prstGeom>
          <a:ln>
            <a:noFill/>
          </a:ln>
        </p:spPr>
        <p:txBody>
          <a:bodyPr/>
          <a:lstStyle/>
          <a:p>
            <a:pPr marL="342900" indent="-342900">
              <a:spcAft>
                <a:spcPts val="0"/>
              </a:spcAft>
              <a:buFont typeface="Arial" panose="020B0604020202020204" pitchFamily="34" charset="0"/>
              <a:buChar char="•"/>
            </a:pPr>
            <a:r>
              <a:rPr lang="en-ZA" sz="2200" dirty="0"/>
              <a:t>Highlight of strategic areas of work to be implemented by the branch in 2019/20 (including new initiatives) </a:t>
            </a:r>
          </a:p>
          <a:p>
            <a:pPr marL="690562" lvl="1" indent="-342900">
              <a:spcAft>
                <a:spcPts val="0"/>
              </a:spcAft>
              <a:buFontTx/>
              <a:buChar char="-"/>
            </a:pPr>
            <a:r>
              <a:rPr lang="en-US" sz="2200" dirty="0" smtClean="0"/>
              <a:t>Rationalization </a:t>
            </a:r>
            <a:r>
              <a:rPr lang="en-US" sz="2200" dirty="0"/>
              <a:t>and consolidation of the current number of centres achieve quality and </a:t>
            </a:r>
            <a:r>
              <a:rPr lang="en-US" sz="2200" dirty="0" smtClean="0"/>
              <a:t>efficiency</a:t>
            </a:r>
          </a:p>
          <a:p>
            <a:pPr marL="690562" lvl="1" indent="-342900">
              <a:spcAft>
                <a:spcPts val="0"/>
              </a:spcAft>
              <a:buFontTx/>
              <a:buChar char="-"/>
            </a:pPr>
            <a:r>
              <a:rPr lang="en-US" sz="2200" dirty="0" smtClean="0"/>
              <a:t>Developing </a:t>
            </a:r>
            <a:r>
              <a:rPr lang="en-US" sz="2200" dirty="0"/>
              <a:t>financial management systems for CET Colleges so that they comply with the standards set in the Public Finance Management Act, 1999 and its </a:t>
            </a:r>
            <a:r>
              <a:rPr lang="en-US" sz="2200" dirty="0" smtClean="0"/>
              <a:t>Regulations</a:t>
            </a:r>
          </a:p>
          <a:p>
            <a:pPr marL="690562" lvl="1" indent="-342900">
              <a:spcAft>
                <a:spcPts val="0"/>
              </a:spcAft>
              <a:buFontTx/>
              <a:buChar char="-"/>
            </a:pPr>
            <a:r>
              <a:rPr lang="en-GB" sz="2200" dirty="0" smtClean="0"/>
              <a:t>Improving </a:t>
            </a:r>
            <a:r>
              <a:rPr lang="en-GB" sz="2200" dirty="0"/>
              <a:t>strategies for increasing access to and success in community education and training </a:t>
            </a:r>
            <a:r>
              <a:rPr lang="en-GB" sz="2200" dirty="0" smtClean="0"/>
              <a:t>programmes</a:t>
            </a:r>
          </a:p>
          <a:p>
            <a:pPr marL="690562" lvl="1" indent="-342900">
              <a:spcAft>
                <a:spcPts val="0"/>
              </a:spcAft>
              <a:buFontTx/>
              <a:buChar char="-"/>
            </a:pPr>
            <a:r>
              <a:rPr lang="en-ZA" sz="2200" dirty="0" smtClean="0"/>
              <a:t>Diversification </a:t>
            </a:r>
            <a:r>
              <a:rPr lang="en-ZA" sz="2200" dirty="0"/>
              <a:t>of the CET College Programme Qualification </a:t>
            </a:r>
            <a:r>
              <a:rPr lang="en-ZA" sz="2200" dirty="0" smtClean="0"/>
              <a:t>Mix</a:t>
            </a:r>
            <a:endParaRPr lang="en-GB" sz="2200" dirty="0"/>
          </a:p>
          <a:p>
            <a:pPr marL="690562" lvl="1" indent="-342900">
              <a:spcAft>
                <a:spcPts val="0"/>
              </a:spcAft>
              <a:buFontTx/>
              <a:buChar char="-"/>
            </a:pPr>
            <a:r>
              <a:rPr lang="en-GB" sz="2200" dirty="0" smtClean="0"/>
              <a:t>Establish </a:t>
            </a:r>
            <a:r>
              <a:rPr lang="en-GB" sz="2200" dirty="0"/>
              <a:t>and </a:t>
            </a:r>
            <a:r>
              <a:rPr lang="en-ZA" sz="2200" dirty="0"/>
              <a:t>strengthen the capacity of the 54 pilot centres to pilot the CET </a:t>
            </a:r>
            <a:r>
              <a:rPr lang="en-ZA" sz="2200" dirty="0" smtClean="0"/>
              <a:t>concept</a:t>
            </a:r>
            <a:endParaRPr lang="en-GB" sz="2200" dirty="0"/>
          </a:p>
          <a:p>
            <a:pPr marL="690562" lvl="1" indent="-342900">
              <a:spcAft>
                <a:spcPts val="0"/>
              </a:spcAft>
              <a:buFontTx/>
              <a:buChar char="-"/>
            </a:pPr>
            <a:r>
              <a:rPr lang="en-GB" sz="2200" dirty="0" smtClean="0"/>
              <a:t>Monitor </a:t>
            </a:r>
            <a:r>
              <a:rPr lang="en-GB" sz="2200" dirty="0"/>
              <a:t>implementation of governance policies by CET Colleges – including compliance </a:t>
            </a:r>
            <a:r>
              <a:rPr lang="en-GB" sz="2200" dirty="0" smtClean="0"/>
              <a:t>therewith</a:t>
            </a:r>
            <a:endParaRPr lang="en-ZA" sz="2200" dirty="0"/>
          </a:p>
        </p:txBody>
      </p:sp>
      <p:sp>
        <p:nvSpPr>
          <p:cNvPr id="10" name="Slide Number Placeholder 7"/>
          <p:cNvSpPr>
            <a:spLocks noGrp="1"/>
          </p:cNvSpPr>
          <p:nvPr>
            <p:ph type="sldNum" sz="quarter" idx="12"/>
          </p:nvPr>
        </p:nvSpPr>
        <p:spPr>
          <a:xfrm>
            <a:off x="7010400" y="6492875"/>
            <a:ext cx="2133600" cy="365125"/>
          </a:xfrm>
          <a:noFill/>
        </p:spPr>
        <p:txBody>
          <a:bodyPr/>
          <a:lstStyle/>
          <a:p>
            <a:fld id="{C647411B-AB77-409F-B9F6-2D0EDA52287E}" type="slidenum">
              <a:rPr lang="en-US" b="1" smtClean="0"/>
              <a:pPr/>
              <a:t>12</a:t>
            </a:fld>
            <a:endParaRPr lang="en-US" b="1" dirty="0" smtClean="0"/>
          </a:p>
        </p:txBody>
      </p:sp>
      <p:sp>
        <p:nvSpPr>
          <p:cNvPr id="11" name="TextBox 10"/>
          <p:cNvSpPr txBox="1"/>
          <p:nvPr/>
        </p:nvSpPr>
        <p:spPr>
          <a:xfrm>
            <a:off x="491033" y="54868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latin typeface="Arial" panose="020B0604020202020204" pitchFamily="34" charset="0"/>
                <a:cs typeface="Arial" panose="020B0604020202020204" pitchFamily="34" charset="0"/>
              </a:rPr>
              <a:t>Strategic Priorities  for 2019/20</a:t>
            </a:r>
          </a:p>
        </p:txBody>
      </p:sp>
    </p:spTree>
    <p:extLst>
      <p:ext uri="{BB962C8B-B14F-4D97-AF65-F5344CB8AC3E}">
        <p14:creationId xmlns:p14="http://schemas.microsoft.com/office/powerpoint/2010/main" xmlns="" val="65135018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915109552"/>
              </p:ext>
            </p:extLst>
          </p:nvPr>
        </p:nvGraphicFramePr>
        <p:xfrm>
          <a:off x="539552" y="1313385"/>
          <a:ext cx="8136902" cy="4588872"/>
        </p:xfrm>
        <a:graphic>
          <a:graphicData uri="http://schemas.openxmlformats.org/drawingml/2006/table">
            <a:tbl>
              <a:tblPr firstRow="1" bandRow="1">
                <a:tableStyleId>{5C22544A-7EE6-4342-B048-85BDC9FD1C3A}</a:tableStyleId>
              </a:tblPr>
              <a:tblGrid>
                <a:gridCol w="2520281">
                  <a:extLst>
                    <a:ext uri="{9D8B030D-6E8A-4147-A177-3AD203B41FA5}">
                      <a16:colId xmlns:a16="http://schemas.microsoft.com/office/drawing/2014/main" xmlns="" val="20000"/>
                    </a:ext>
                  </a:extLst>
                </a:gridCol>
                <a:gridCol w="1872207">
                  <a:extLst>
                    <a:ext uri="{9D8B030D-6E8A-4147-A177-3AD203B41FA5}">
                      <a16:colId xmlns:a16="http://schemas.microsoft.com/office/drawing/2014/main" xmlns="" val="20001"/>
                    </a:ext>
                  </a:extLst>
                </a:gridCol>
                <a:gridCol w="1872207">
                  <a:extLst>
                    <a:ext uri="{9D8B030D-6E8A-4147-A177-3AD203B41FA5}">
                      <a16:colId xmlns:a16="http://schemas.microsoft.com/office/drawing/2014/main" xmlns="" val="785815349"/>
                    </a:ext>
                  </a:extLst>
                </a:gridCol>
                <a:gridCol w="1872207">
                  <a:extLst>
                    <a:ext uri="{9D8B030D-6E8A-4147-A177-3AD203B41FA5}">
                      <a16:colId xmlns:a16="http://schemas.microsoft.com/office/drawing/2014/main" xmlns="" val="3768494109"/>
                    </a:ext>
                  </a:extLst>
                </a:gridCol>
              </a:tblGrid>
              <a:tr h="531439">
                <a:tc>
                  <a:txBody>
                    <a:bodyPr/>
                    <a:lstStyle/>
                    <a:p>
                      <a:pPr algn="ctr"/>
                      <a:r>
                        <a:rPr lang="en-ZA" sz="1600" dirty="0" smtClean="0">
                          <a:latin typeface="Arial" panose="020B0604020202020204" pitchFamily="34" charset="0"/>
                          <a:cs typeface="Arial" panose="020B0604020202020204" pitchFamily="34" charset="0"/>
                        </a:rPr>
                        <a:t>Economic</a:t>
                      </a:r>
                      <a:r>
                        <a:rPr lang="en-ZA" sz="1600" baseline="0" dirty="0" smtClean="0">
                          <a:latin typeface="Arial" panose="020B0604020202020204" pitchFamily="34" charset="0"/>
                          <a:cs typeface="Arial" panose="020B0604020202020204" pitchFamily="34" charset="0"/>
                        </a:rPr>
                        <a:t> </a:t>
                      </a:r>
                      <a:r>
                        <a:rPr lang="en-ZA" sz="1600" baseline="0" dirty="0">
                          <a:latin typeface="Arial" panose="020B0604020202020204" pitchFamily="34" charset="0"/>
                          <a:cs typeface="Arial" panose="020B0604020202020204" pitchFamily="34" charset="0"/>
                        </a:rPr>
                        <a:t>Classification</a:t>
                      </a:r>
                      <a:endParaRPr lang="en-ZA" sz="1600" dirty="0">
                        <a:latin typeface="Arial" panose="020B0604020202020204" pitchFamily="34" charset="0"/>
                        <a:cs typeface="Arial" panose="020B060402020202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1" dirty="0" smtClean="0">
                          <a:latin typeface="Arial" panose="020B0604020202020204" pitchFamily="34" charset="0"/>
                          <a:cs typeface="Arial" panose="020B0604020202020204" pitchFamily="34" charset="0"/>
                        </a:rPr>
                        <a:t>2019/20</a:t>
                      </a:r>
                    </a:p>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1" dirty="0" smtClean="0">
                          <a:latin typeface="Arial" panose="020B0604020202020204" pitchFamily="34" charset="0"/>
                          <a:cs typeface="Arial" panose="020B0604020202020204" pitchFamily="34" charset="0"/>
                        </a:rPr>
                        <a:t>R’000</a:t>
                      </a:r>
                    </a:p>
                  </a:txBody>
                  <a:tcPr anchor="ctr"/>
                </a:tc>
                <a:tc>
                  <a:txBody>
                    <a:bodyPr/>
                    <a:lstStyle/>
                    <a:p>
                      <a:pPr algn="ctr"/>
                      <a:r>
                        <a:rPr lang="en-ZA" sz="1600" b="1" dirty="0" smtClean="0">
                          <a:latin typeface="Arial" panose="020B0604020202020204" pitchFamily="34" charset="0"/>
                          <a:cs typeface="Arial" panose="020B0604020202020204" pitchFamily="34" charset="0"/>
                        </a:rPr>
                        <a:t>2020/21</a:t>
                      </a:r>
                    </a:p>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1" dirty="0" smtClean="0">
                          <a:latin typeface="Arial" panose="020B0604020202020204" pitchFamily="34" charset="0"/>
                          <a:cs typeface="Arial" panose="020B0604020202020204" pitchFamily="34" charset="0"/>
                        </a:rPr>
                        <a:t>R’000</a:t>
                      </a:r>
                    </a:p>
                  </a:txBody>
                  <a:tcPr anchor="ctr"/>
                </a:tc>
                <a:tc>
                  <a:txBody>
                    <a:bodyPr/>
                    <a:lstStyle/>
                    <a:p>
                      <a:pPr algn="ctr"/>
                      <a:r>
                        <a:rPr lang="en-ZA" sz="1600" b="1" dirty="0" smtClean="0">
                          <a:latin typeface="Arial" panose="020B0604020202020204" pitchFamily="34" charset="0"/>
                          <a:cs typeface="Arial" panose="020B0604020202020204" pitchFamily="34" charset="0"/>
                        </a:rPr>
                        <a:t>2021/22</a:t>
                      </a:r>
                    </a:p>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1" dirty="0" smtClean="0">
                          <a:latin typeface="Arial" panose="020B0604020202020204" pitchFamily="34" charset="0"/>
                          <a:cs typeface="Arial" panose="020B0604020202020204" pitchFamily="34" charset="0"/>
                        </a:rPr>
                        <a:t>R’000</a:t>
                      </a:r>
                    </a:p>
                  </a:txBody>
                  <a:tcPr anchor="ctr"/>
                </a:tc>
                <a:extLst>
                  <a:ext uri="{0D108BD9-81ED-4DB2-BD59-A6C34878D82A}">
                    <a16:rowId xmlns:a16="http://schemas.microsoft.com/office/drawing/2014/main" xmlns="" val="10000"/>
                  </a:ext>
                </a:extLst>
              </a:tr>
              <a:tr h="5801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Goods and </a:t>
                      </a: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services</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txBody>
                  <a:tcPr marL="0" marR="72000" marT="0" marB="0" anchor="ctr"/>
                </a:tc>
                <a:tc>
                  <a:txBody>
                    <a:bodyPr/>
                    <a:lstStyle/>
                    <a:p>
                      <a:pPr algn="ctr" fontAlgn="b"/>
                      <a:r>
                        <a:rPr lang="en-ZA" sz="1600" b="0" i="0" u="none" strike="noStrike" dirty="0">
                          <a:solidFill>
                            <a:srgbClr val="000000"/>
                          </a:solidFill>
                          <a:effectLst/>
                          <a:latin typeface="Arial" panose="020B0604020202020204" pitchFamily="34" charset="0"/>
                        </a:rPr>
                        <a:t>31 890</a:t>
                      </a:r>
                    </a:p>
                  </a:txBody>
                  <a:tcPr marL="0" marR="0" marT="0" marB="0" anchor="ctr"/>
                </a:tc>
                <a:tc>
                  <a:txBody>
                    <a:bodyPr/>
                    <a:lstStyle/>
                    <a:p>
                      <a:pPr algn="ctr" fontAlgn="b"/>
                      <a:r>
                        <a:rPr lang="en-ZA" sz="1600" b="0" i="0" u="none" strike="noStrike" dirty="0">
                          <a:solidFill>
                            <a:srgbClr val="000000"/>
                          </a:solidFill>
                          <a:effectLst/>
                          <a:latin typeface="Arial" panose="020B0604020202020204" pitchFamily="34" charset="0"/>
                        </a:rPr>
                        <a:t>33 612</a:t>
                      </a:r>
                    </a:p>
                  </a:txBody>
                  <a:tcPr marL="0" marR="0" marT="0" marB="0" anchor="ctr"/>
                </a:tc>
                <a:tc>
                  <a:txBody>
                    <a:bodyPr/>
                    <a:lstStyle/>
                    <a:p>
                      <a:pPr algn="ctr" fontAlgn="b"/>
                      <a:r>
                        <a:rPr lang="en-ZA" sz="1600" b="0" i="0" u="none" strike="noStrike" dirty="0">
                          <a:solidFill>
                            <a:srgbClr val="000000"/>
                          </a:solidFill>
                          <a:effectLst/>
                          <a:latin typeface="Arial" panose="020B0604020202020204" pitchFamily="34" charset="0"/>
                        </a:rPr>
                        <a:t>35 784</a:t>
                      </a:r>
                    </a:p>
                  </a:txBody>
                  <a:tcPr marL="0" marR="0" marT="0" marB="0" anchor="ctr"/>
                </a:tc>
                <a:extLst>
                  <a:ext uri="{0D108BD9-81ED-4DB2-BD59-A6C34878D82A}">
                    <a16:rowId xmlns:a16="http://schemas.microsoft.com/office/drawing/2014/main" xmlns="" val="10002"/>
                  </a:ext>
                </a:extLst>
              </a:tr>
              <a:tr h="775725">
                <a:tc>
                  <a:txBody>
                    <a:bodyPr/>
                    <a:lstStyle/>
                    <a:p>
                      <a:pPr algn="l" fontAlgn="b"/>
                      <a:r>
                        <a:rPr lang="en-ZA" sz="1600" b="0" i="0" u="none" strike="noStrike" dirty="0">
                          <a:effectLst/>
                          <a:latin typeface="Arial" panose="020B0604020202020204" pitchFamily="34" charset="0"/>
                          <a:cs typeface="Arial" panose="020B0604020202020204" pitchFamily="34" charset="0"/>
                        </a:rPr>
                        <a:t>Machinery and Equipment</a:t>
                      </a:r>
                    </a:p>
                  </a:txBody>
                  <a:tcPr marL="0" marR="72000" marT="0" marB="0" anchor="ctr"/>
                </a:tc>
                <a:tc>
                  <a:txBody>
                    <a:bodyPr/>
                    <a:lstStyle/>
                    <a:p>
                      <a:pPr algn="ctr" fontAlgn="b"/>
                      <a:r>
                        <a:rPr lang="en-ZA" sz="1600" b="0" i="0" u="none" strike="noStrike" dirty="0">
                          <a:solidFill>
                            <a:srgbClr val="000000"/>
                          </a:solidFill>
                          <a:effectLst/>
                          <a:latin typeface="Arial" panose="020B0604020202020204" pitchFamily="34" charset="0"/>
                        </a:rPr>
                        <a:t>1 768</a:t>
                      </a:r>
                    </a:p>
                  </a:txBody>
                  <a:tcPr marL="0" marR="0" marT="0" marB="0" anchor="ctr"/>
                </a:tc>
                <a:tc>
                  <a:txBody>
                    <a:bodyPr/>
                    <a:lstStyle/>
                    <a:p>
                      <a:pPr algn="ctr" fontAlgn="b"/>
                      <a:r>
                        <a:rPr lang="en-ZA" sz="1600" b="0" i="0" u="none" strike="noStrike" dirty="0">
                          <a:solidFill>
                            <a:srgbClr val="000000"/>
                          </a:solidFill>
                          <a:effectLst/>
                          <a:latin typeface="Arial" panose="020B0604020202020204" pitchFamily="34" charset="0"/>
                        </a:rPr>
                        <a:t>1 861</a:t>
                      </a:r>
                    </a:p>
                  </a:txBody>
                  <a:tcPr marL="0" marR="0" marT="0" marB="0" anchor="ctr"/>
                </a:tc>
                <a:tc>
                  <a:txBody>
                    <a:bodyPr/>
                    <a:lstStyle/>
                    <a:p>
                      <a:pPr algn="ctr" fontAlgn="b"/>
                      <a:r>
                        <a:rPr lang="en-ZA" sz="1600" b="0" i="0" u="none" strike="noStrike" dirty="0">
                          <a:solidFill>
                            <a:srgbClr val="000000"/>
                          </a:solidFill>
                          <a:effectLst/>
                          <a:latin typeface="Arial" panose="020B0604020202020204" pitchFamily="34" charset="0"/>
                        </a:rPr>
                        <a:t>1 960</a:t>
                      </a:r>
                    </a:p>
                  </a:txBody>
                  <a:tcPr marL="0" marR="0" marT="0" marB="0" anchor="ctr"/>
                </a:tc>
                <a:extLst>
                  <a:ext uri="{0D108BD9-81ED-4DB2-BD59-A6C34878D82A}">
                    <a16:rowId xmlns:a16="http://schemas.microsoft.com/office/drawing/2014/main" xmlns="" val="10005"/>
                  </a:ext>
                </a:extLst>
              </a:tr>
              <a:tr h="775725">
                <a:tc>
                  <a:txBody>
                    <a:bodyPr/>
                    <a:lstStyle/>
                    <a:p>
                      <a:pPr algn="l" fontAlgn="b"/>
                      <a:r>
                        <a:rPr lang="en-ZA" sz="1600" b="0" i="0" u="none" strike="noStrike" dirty="0">
                          <a:effectLst/>
                          <a:latin typeface="Arial" panose="020B0604020202020204" pitchFamily="34" charset="0"/>
                          <a:cs typeface="Arial" panose="020B0604020202020204" pitchFamily="34" charset="0"/>
                        </a:rPr>
                        <a:t>Compensation of Employees</a:t>
                      </a:r>
                    </a:p>
                  </a:txBody>
                  <a:tcPr marL="0" marR="72000" marT="0" marB="0" anchor="ctr"/>
                </a:tc>
                <a:tc>
                  <a:txBody>
                    <a:bodyPr/>
                    <a:lstStyle/>
                    <a:p>
                      <a:pPr algn="ctr" fontAlgn="b"/>
                      <a:r>
                        <a:rPr lang="en-ZA" sz="1600" b="0" i="0" u="none" strike="noStrike" dirty="0">
                          <a:solidFill>
                            <a:srgbClr val="000000"/>
                          </a:solidFill>
                          <a:effectLst/>
                          <a:latin typeface="Arial" panose="020B0604020202020204" pitchFamily="34" charset="0"/>
                        </a:rPr>
                        <a:t>2 347 452</a:t>
                      </a:r>
                    </a:p>
                  </a:txBody>
                  <a:tcPr marL="0" marR="0" marT="0" marB="0" anchor="ctr"/>
                </a:tc>
                <a:tc>
                  <a:txBody>
                    <a:bodyPr/>
                    <a:lstStyle/>
                    <a:p>
                      <a:pPr algn="ctr" fontAlgn="b"/>
                      <a:r>
                        <a:rPr lang="en-ZA" sz="1600" b="0" i="0" u="none" strike="noStrike" dirty="0">
                          <a:solidFill>
                            <a:srgbClr val="000000"/>
                          </a:solidFill>
                          <a:effectLst/>
                          <a:latin typeface="Arial" panose="020B0604020202020204" pitchFamily="34" charset="0"/>
                        </a:rPr>
                        <a:t>2 519 480</a:t>
                      </a:r>
                    </a:p>
                  </a:txBody>
                  <a:tcPr marL="0" marR="0" marT="0" marB="0" anchor="ctr"/>
                </a:tc>
                <a:tc>
                  <a:txBody>
                    <a:bodyPr/>
                    <a:lstStyle/>
                    <a:p>
                      <a:pPr algn="ctr" fontAlgn="b"/>
                      <a:r>
                        <a:rPr lang="en-ZA" sz="1600" b="0" i="0" u="none" strike="noStrike" dirty="0">
                          <a:solidFill>
                            <a:srgbClr val="000000"/>
                          </a:solidFill>
                          <a:effectLst/>
                          <a:latin typeface="Arial" panose="020B0604020202020204" pitchFamily="34" charset="0"/>
                        </a:rPr>
                        <a:t>2 645 454</a:t>
                      </a:r>
                    </a:p>
                  </a:txBody>
                  <a:tcPr marL="0" marR="0" marT="0" marB="0" anchor="ctr"/>
                </a:tc>
                <a:extLst>
                  <a:ext uri="{0D108BD9-81ED-4DB2-BD59-A6C34878D82A}">
                    <a16:rowId xmlns:a16="http://schemas.microsoft.com/office/drawing/2014/main" xmlns="" val="10003"/>
                  </a:ext>
                </a:extLst>
              </a:tr>
              <a:tr h="616071">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Transfers</a:t>
                      </a:r>
                      <a:endParaRPr lang="en-ZA" sz="1600" b="0" i="0" u="none" strike="noStrike" dirty="0">
                        <a:effectLst/>
                        <a:latin typeface="Arial" panose="020B0604020202020204" pitchFamily="34" charset="0"/>
                        <a:cs typeface="Arial" panose="020B0604020202020204" pitchFamily="34" charset="0"/>
                      </a:endParaRPr>
                    </a:p>
                  </a:txBody>
                  <a:tcPr marL="0" marR="72000" marT="0" marB="0" anchor="ctr"/>
                </a:tc>
                <a:tc>
                  <a:txBody>
                    <a:bodyPr/>
                    <a:lstStyle/>
                    <a:p>
                      <a:pPr algn="ctr" fontAlgn="b"/>
                      <a:r>
                        <a:rPr lang="en-ZA" sz="1600" b="0" i="0" u="none" strike="noStrike" dirty="0">
                          <a:solidFill>
                            <a:srgbClr val="000000"/>
                          </a:solidFill>
                          <a:effectLst/>
                          <a:latin typeface="Arial" panose="020B0604020202020204" pitchFamily="34" charset="0"/>
                        </a:rPr>
                        <a:t>151 710</a:t>
                      </a:r>
                    </a:p>
                  </a:txBody>
                  <a:tcPr marL="0" marR="0" marT="0" marB="0" anchor="ctr"/>
                </a:tc>
                <a:tc>
                  <a:txBody>
                    <a:bodyPr/>
                    <a:lstStyle/>
                    <a:p>
                      <a:pPr algn="ctr" fontAlgn="b"/>
                      <a:r>
                        <a:rPr lang="en-ZA" sz="1600" b="0" i="0" u="none" strike="noStrike" dirty="0">
                          <a:solidFill>
                            <a:srgbClr val="000000"/>
                          </a:solidFill>
                          <a:effectLst/>
                          <a:latin typeface="Arial" panose="020B0604020202020204" pitchFamily="34" charset="0"/>
                        </a:rPr>
                        <a:t>159 750</a:t>
                      </a:r>
                    </a:p>
                  </a:txBody>
                  <a:tcPr marL="0" marR="0" marT="0" marB="0" anchor="ctr"/>
                </a:tc>
                <a:tc>
                  <a:txBody>
                    <a:bodyPr/>
                    <a:lstStyle/>
                    <a:p>
                      <a:pPr algn="ctr" fontAlgn="b"/>
                      <a:r>
                        <a:rPr lang="en-ZA" sz="1600" b="0" i="0" u="none" strike="noStrike" dirty="0">
                          <a:solidFill>
                            <a:srgbClr val="000000"/>
                          </a:solidFill>
                          <a:effectLst/>
                          <a:latin typeface="Arial" panose="020B0604020202020204" pitchFamily="34" charset="0"/>
                        </a:rPr>
                        <a:t>168 217</a:t>
                      </a:r>
                    </a:p>
                  </a:txBody>
                  <a:tcPr marL="0" marR="0" marT="0" marB="0" anchor="ctr"/>
                </a:tc>
                <a:extLst>
                  <a:ext uri="{0D108BD9-81ED-4DB2-BD59-A6C34878D82A}">
                    <a16:rowId xmlns:a16="http://schemas.microsoft.com/office/drawing/2014/main" xmlns="" val="10004"/>
                  </a:ext>
                </a:extLst>
              </a:tr>
              <a:tr h="631018">
                <a:tc>
                  <a:txBody>
                    <a:bodyPr/>
                    <a:lstStyle/>
                    <a:p>
                      <a:pPr algn="l" fontAlgn="b"/>
                      <a:r>
                        <a:rPr lang="en-ZA" sz="1600" b="1" i="0" u="none" strike="noStrike" dirty="0">
                          <a:effectLst/>
                          <a:latin typeface="Arial" panose="020B0604020202020204" pitchFamily="34" charset="0"/>
                          <a:cs typeface="Arial" panose="020B0604020202020204" pitchFamily="34" charset="0"/>
                        </a:rPr>
                        <a:t>TOTAL: PROGRAMME 6</a:t>
                      </a:r>
                    </a:p>
                  </a:txBody>
                  <a:tcPr marL="36000" marR="7620" marT="7620" marB="0" anchor="ctr"/>
                </a:tc>
                <a:tc>
                  <a:txBody>
                    <a:bodyPr/>
                    <a:lstStyle/>
                    <a:p>
                      <a:pPr algn="ctr" fontAlgn="b"/>
                      <a:r>
                        <a:rPr lang="en-ZA" sz="1600" b="1" i="0" u="none" strike="noStrike" dirty="0">
                          <a:solidFill>
                            <a:srgbClr val="000000"/>
                          </a:solidFill>
                          <a:effectLst/>
                          <a:latin typeface="Arial" panose="020B0604020202020204" pitchFamily="34" charset="0"/>
                        </a:rPr>
                        <a:t>2 532 820</a:t>
                      </a:r>
                    </a:p>
                  </a:txBody>
                  <a:tcPr marL="0" marR="0" marT="0" marB="0" anchor="ctr"/>
                </a:tc>
                <a:tc>
                  <a:txBody>
                    <a:bodyPr/>
                    <a:lstStyle/>
                    <a:p>
                      <a:pPr algn="ctr" fontAlgn="b"/>
                      <a:r>
                        <a:rPr lang="en-ZA" sz="1600" b="1" i="0" u="none" strike="noStrike" dirty="0">
                          <a:solidFill>
                            <a:srgbClr val="000000"/>
                          </a:solidFill>
                          <a:effectLst/>
                          <a:latin typeface="Arial" panose="020B0604020202020204" pitchFamily="34" charset="0"/>
                        </a:rPr>
                        <a:t>2 714 703</a:t>
                      </a:r>
                    </a:p>
                  </a:txBody>
                  <a:tcPr marL="0" marR="0" marT="0" marB="0" anchor="ctr"/>
                </a:tc>
                <a:tc>
                  <a:txBody>
                    <a:bodyPr/>
                    <a:lstStyle/>
                    <a:p>
                      <a:pPr algn="ctr" fontAlgn="b"/>
                      <a:r>
                        <a:rPr lang="en-ZA" sz="1600" b="1" i="0" u="none" strike="noStrike" dirty="0">
                          <a:solidFill>
                            <a:srgbClr val="000000"/>
                          </a:solidFill>
                          <a:effectLst/>
                          <a:latin typeface="Arial" panose="020B0604020202020204" pitchFamily="34" charset="0"/>
                        </a:rPr>
                        <a:t>2 851 415</a:t>
                      </a:r>
                    </a:p>
                  </a:txBody>
                  <a:tcPr marL="0" marR="0" marT="0" marB="0" anchor="ctr"/>
                </a:tc>
                <a:extLst>
                  <a:ext uri="{0D108BD9-81ED-4DB2-BD59-A6C34878D82A}">
                    <a16:rowId xmlns:a16="http://schemas.microsoft.com/office/drawing/2014/main" xmlns="" val="10006"/>
                  </a:ext>
                </a:extLst>
              </a:tr>
              <a:tr h="631018">
                <a:tc>
                  <a:txBody>
                    <a:bodyPr/>
                    <a:lstStyle/>
                    <a:p>
                      <a:pPr algn="l" fontAlgn="b"/>
                      <a:r>
                        <a:rPr lang="en-ZA" sz="1600" b="1" i="0" u="none" strike="noStrike" dirty="0">
                          <a:effectLst/>
                          <a:latin typeface="Arial" panose="020B0604020202020204" pitchFamily="34" charset="0"/>
                          <a:cs typeface="Arial" panose="020B0604020202020204" pitchFamily="34" charset="0"/>
                        </a:rPr>
                        <a:t>% Growth</a:t>
                      </a:r>
                    </a:p>
                  </a:txBody>
                  <a:tcPr marL="36000" marR="7620" marT="7620" marB="0" anchor="ctr"/>
                </a:tc>
                <a:tc>
                  <a:txBody>
                    <a:bodyPr/>
                    <a:lstStyle/>
                    <a:p>
                      <a:pPr algn="ctr" fontAlgn="b"/>
                      <a:endParaRPr lang="en-ZA" sz="16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ZA" sz="1600" b="1" i="0" u="none" strike="noStrike" dirty="0">
                          <a:solidFill>
                            <a:srgbClr val="000000"/>
                          </a:solidFill>
                          <a:effectLst/>
                          <a:latin typeface="Arial" panose="020B0604020202020204" pitchFamily="34" charset="0"/>
                        </a:rPr>
                        <a:t>7.1%</a:t>
                      </a:r>
                    </a:p>
                  </a:txBody>
                  <a:tcPr marL="0" marR="0" marT="0" marB="0" anchor="ctr"/>
                </a:tc>
                <a:tc>
                  <a:txBody>
                    <a:bodyPr/>
                    <a:lstStyle/>
                    <a:p>
                      <a:pPr algn="ctr" fontAlgn="b"/>
                      <a:r>
                        <a:rPr lang="en-ZA" sz="1600" b="1" i="0" u="none" strike="noStrike" dirty="0">
                          <a:solidFill>
                            <a:srgbClr val="000000"/>
                          </a:solidFill>
                          <a:effectLst/>
                          <a:latin typeface="Arial" panose="020B0604020202020204" pitchFamily="34" charset="0"/>
                        </a:rPr>
                        <a:t>5.0%</a:t>
                      </a:r>
                    </a:p>
                  </a:txBody>
                  <a:tcPr marL="0" marR="0" marT="0" marB="0" anchor="ctr"/>
                </a:tc>
                <a:extLst>
                  <a:ext uri="{0D108BD9-81ED-4DB2-BD59-A6C34878D82A}">
                    <a16:rowId xmlns:a16="http://schemas.microsoft.com/office/drawing/2014/main" xmlns="" val="324732987"/>
                  </a:ext>
                </a:extLst>
              </a:tr>
            </a:tbl>
          </a:graphicData>
        </a:graphic>
      </p:graphicFrame>
      <p:sp>
        <p:nvSpPr>
          <p:cNvPr id="6" name="Slide Number Placeholder 7"/>
          <p:cNvSpPr>
            <a:spLocks noGrp="1"/>
          </p:cNvSpPr>
          <p:nvPr>
            <p:ph type="sldNum" sz="quarter" idx="12"/>
          </p:nvPr>
        </p:nvSpPr>
        <p:spPr>
          <a:xfrm>
            <a:off x="7010400" y="6492875"/>
            <a:ext cx="2133600" cy="365125"/>
          </a:xfrm>
          <a:noFill/>
        </p:spPr>
        <p:txBody>
          <a:bodyPr/>
          <a:lstStyle/>
          <a:p>
            <a:fld id="{C647411B-AB77-409F-B9F6-2D0EDA52287E}" type="slidenum">
              <a:rPr lang="en-US" b="1" smtClean="0"/>
              <a:pPr/>
              <a:t>13</a:t>
            </a:fld>
            <a:endParaRPr lang="en-US" b="1" dirty="0" smtClean="0"/>
          </a:p>
        </p:txBody>
      </p:sp>
      <p:sp>
        <p:nvSpPr>
          <p:cNvPr id="8" name="TextBox 7"/>
          <p:cNvSpPr txBox="1"/>
          <p:nvPr/>
        </p:nvSpPr>
        <p:spPr>
          <a:xfrm>
            <a:off x="491033" y="54868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ZA" altLang="en-US" sz="2800" b="1" dirty="0">
                <a:solidFill>
                  <a:sysClr val="window" lastClr="FFFFFF"/>
                </a:solidFill>
                <a:cs typeface="Arial" panose="020B0604020202020204" pitchFamily="34" charset="0"/>
              </a:rPr>
              <a:t>2019 MTEF Programme 6:  Funding &amp; Financing</a:t>
            </a:r>
            <a:endParaRPr lang="en-US" altLang="en-US" sz="2800" b="1" dirty="0">
              <a:solidFill>
                <a:sysClr val="window" lastClr="FFFFFF"/>
              </a:solidFill>
              <a:cs typeface="Arial" panose="020B0604020202020204" pitchFamily="34" charset="0"/>
            </a:endParaRPr>
          </a:p>
        </p:txBody>
      </p:sp>
    </p:spTree>
    <p:extLst>
      <p:ext uri="{BB962C8B-B14F-4D97-AF65-F5344CB8AC3E}">
        <p14:creationId xmlns:p14="http://schemas.microsoft.com/office/powerpoint/2010/main" xmlns="" val="65799423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014747680"/>
              </p:ext>
            </p:extLst>
          </p:nvPr>
        </p:nvGraphicFramePr>
        <p:xfrm>
          <a:off x="467544" y="1340768"/>
          <a:ext cx="8280922" cy="5083481"/>
        </p:xfrm>
        <a:graphic>
          <a:graphicData uri="http://schemas.openxmlformats.org/drawingml/2006/table">
            <a:tbl>
              <a:tblPr firstRow="1" bandRow="1">
                <a:tableStyleId>{5C22544A-7EE6-4342-B048-85BDC9FD1C3A}</a:tableStyleId>
              </a:tblPr>
              <a:tblGrid>
                <a:gridCol w="2564887">
                  <a:extLst>
                    <a:ext uri="{9D8B030D-6E8A-4147-A177-3AD203B41FA5}">
                      <a16:colId xmlns:a16="http://schemas.microsoft.com/office/drawing/2014/main" xmlns="" val="20000"/>
                    </a:ext>
                  </a:extLst>
                </a:gridCol>
                <a:gridCol w="1905345">
                  <a:extLst>
                    <a:ext uri="{9D8B030D-6E8A-4147-A177-3AD203B41FA5}">
                      <a16:colId xmlns:a16="http://schemas.microsoft.com/office/drawing/2014/main" xmlns="" val="20001"/>
                    </a:ext>
                  </a:extLst>
                </a:gridCol>
                <a:gridCol w="1905345">
                  <a:extLst>
                    <a:ext uri="{9D8B030D-6E8A-4147-A177-3AD203B41FA5}">
                      <a16:colId xmlns:a16="http://schemas.microsoft.com/office/drawing/2014/main" xmlns="" val="785815349"/>
                    </a:ext>
                  </a:extLst>
                </a:gridCol>
                <a:gridCol w="1905345">
                  <a:extLst>
                    <a:ext uri="{9D8B030D-6E8A-4147-A177-3AD203B41FA5}">
                      <a16:colId xmlns:a16="http://schemas.microsoft.com/office/drawing/2014/main" xmlns="" val="3768494109"/>
                    </a:ext>
                  </a:extLst>
                </a:gridCol>
              </a:tblGrid>
              <a:tr h="851973">
                <a:tc>
                  <a:txBody>
                    <a:bodyPr/>
                    <a:lstStyle/>
                    <a:p>
                      <a:pPr algn="ctr"/>
                      <a:r>
                        <a:rPr lang="en-ZA" sz="1600" dirty="0" smtClean="0">
                          <a:latin typeface="Arial" panose="020B0604020202020204" pitchFamily="34" charset="0"/>
                          <a:cs typeface="Arial" panose="020B0604020202020204" pitchFamily="34" charset="0"/>
                        </a:rPr>
                        <a:t>Sub-Programmes</a:t>
                      </a:r>
                      <a:endParaRPr lang="en-ZA" sz="1600" dirty="0">
                        <a:latin typeface="Arial" panose="020B0604020202020204" pitchFamily="34" charset="0"/>
                        <a:cs typeface="Arial" panose="020B0604020202020204" pitchFamily="34" charset="0"/>
                      </a:endParaRPr>
                    </a:p>
                  </a:txBody>
                  <a:tcPr anchor="ctr"/>
                </a:tc>
                <a:tc>
                  <a:txBody>
                    <a:bodyPr/>
                    <a:lstStyle/>
                    <a:p>
                      <a:pPr algn="ctr"/>
                      <a:r>
                        <a:rPr lang="en-ZA" sz="1600" b="1" dirty="0" smtClean="0">
                          <a:latin typeface="Arial" panose="020B0604020202020204" pitchFamily="34" charset="0"/>
                          <a:cs typeface="Arial" panose="020B0604020202020204" pitchFamily="34" charset="0"/>
                        </a:rPr>
                        <a:t>2019/20</a:t>
                      </a:r>
                    </a:p>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1" dirty="0" smtClean="0">
                          <a:latin typeface="Arial" panose="020B0604020202020204" pitchFamily="34" charset="0"/>
                          <a:cs typeface="Arial" panose="020B0604020202020204" pitchFamily="34" charset="0"/>
                        </a:rPr>
                        <a:t>R’000</a:t>
                      </a:r>
                    </a:p>
                  </a:txBody>
                  <a:tcPr anchor="ctr"/>
                </a:tc>
                <a:tc>
                  <a:txBody>
                    <a:bodyPr/>
                    <a:lstStyle/>
                    <a:p>
                      <a:pPr algn="ctr"/>
                      <a:r>
                        <a:rPr lang="en-ZA" sz="1600" b="1" dirty="0" smtClean="0">
                          <a:latin typeface="Arial" panose="020B0604020202020204" pitchFamily="34" charset="0"/>
                          <a:cs typeface="Arial" panose="020B0604020202020204" pitchFamily="34" charset="0"/>
                        </a:rPr>
                        <a:t>2020/21</a:t>
                      </a:r>
                    </a:p>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1" dirty="0" smtClean="0">
                          <a:latin typeface="Arial" panose="020B0604020202020204" pitchFamily="34" charset="0"/>
                          <a:cs typeface="Arial" panose="020B0604020202020204" pitchFamily="34" charset="0"/>
                        </a:rPr>
                        <a:t>R’000</a:t>
                      </a:r>
                    </a:p>
                  </a:txBody>
                  <a:tcPr anchor="ctr"/>
                </a:tc>
                <a:tc>
                  <a:txBody>
                    <a:bodyPr/>
                    <a:lstStyle/>
                    <a:p>
                      <a:pPr algn="ctr"/>
                      <a:r>
                        <a:rPr lang="en-ZA" sz="1600" b="1" dirty="0" smtClean="0">
                          <a:latin typeface="Arial" panose="020B0604020202020204" pitchFamily="34" charset="0"/>
                          <a:cs typeface="Arial" panose="020B0604020202020204" pitchFamily="34" charset="0"/>
                        </a:rPr>
                        <a:t>2021/22</a:t>
                      </a:r>
                    </a:p>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1" dirty="0" smtClean="0">
                          <a:latin typeface="Arial" panose="020B0604020202020204" pitchFamily="34" charset="0"/>
                          <a:cs typeface="Arial" panose="020B0604020202020204" pitchFamily="34" charset="0"/>
                        </a:rPr>
                        <a:t>R’000</a:t>
                      </a:r>
                    </a:p>
                  </a:txBody>
                  <a:tcPr anchor="ctr"/>
                </a:tc>
                <a:extLst>
                  <a:ext uri="{0D108BD9-81ED-4DB2-BD59-A6C34878D82A}">
                    <a16:rowId xmlns:a16="http://schemas.microsoft.com/office/drawing/2014/main" xmlns="" val="10000"/>
                  </a:ext>
                </a:extLst>
              </a:tr>
              <a:tr h="58424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Management</a:t>
                      </a:r>
                    </a:p>
                    <a:p>
                      <a:pPr algn="l" fontAlgn="b"/>
                      <a:endParaRPr lang="en-ZA" sz="1600" b="0" i="0" u="none" strike="noStrike" dirty="0">
                        <a:effectLst/>
                        <a:latin typeface="Arial" panose="020B0604020202020204" pitchFamily="34" charset="0"/>
                        <a:cs typeface="Arial" panose="020B0604020202020204" pitchFamily="34" charset="0"/>
                      </a:endParaRPr>
                    </a:p>
                  </a:txBody>
                  <a:tcPr marL="0" marR="72000" marT="0" marB="0" anchor="ctr"/>
                </a:tc>
                <a:tc>
                  <a:txBody>
                    <a:bodyPr/>
                    <a:lstStyle/>
                    <a:p>
                      <a:pPr algn="ctr" fontAlgn="b"/>
                      <a:r>
                        <a:rPr lang="en-ZA" sz="1600" b="0" i="0" u="none" strike="noStrike" dirty="0">
                          <a:solidFill>
                            <a:srgbClr val="000000"/>
                          </a:solidFill>
                          <a:effectLst/>
                          <a:latin typeface="Arial" panose="020B0604020202020204" pitchFamily="34" charset="0"/>
                        </a:rPr>
                        <a:t>5 387</a:t>
                      </a:r>
                    </a:p>
                  </a:txBody>
                  <a:tcPr marL="0" marR="0" marT="0" marB="0" anchor="ctr"/>
                </a:tc>
                <a:tc>
                  <a:txBody>
                    <a:bodyPr/>
                    <a:lstStyle/>
                    <a:p>
                      <a:pPr algn="ctr" fontAlgn="b"/>
                      <a:r>
                        <a:rPr lang="en-ZA" sz="1600" b="0" i="0" u="none" strike="noStrike" dirty="0">
                          <a:solidFill>
                            <a:srgbClr val="000000"/>
                          </a:solidFill>
                          <a:effectLst/>
                          <a:latin typeface="Arial" panose="020B0604020202020204" pitchFamily="34" charset="0"/>
                        </a:rPr>
                        <a:t>5 631</a:t>
                      </a:r>
                    </a:p>
                  </a:txBody>
                  <a:tcPr marL="0" marR="0" marT="0" marB="0" anchor="ctr"/>
                </a:tc>
                <a:tc>
                  <a:txBody>
                    <a:bodyPr/>
                    <a:lstStyle/>
                    <a:p>
                      <a:pPr algn="ctr" fontAlgn="b"/>
                      <a:r>
                        <a:rPr lang="en-ZA" sz="1600" b="0" i="0" u="none" strike="noStrike" dirty="0">
                          <a:solidFill>
                            <a:srgbClr val="000000"/>
                          </a:solidFill>
                          <a:effectLst/>
                          <a:latin typeface="Arial" panose="020B0604020202020204" pitchFamily="34" charset="0"/>
                        </a:rPr>
                        <a:t>5 913 </a:t>
                      </a:r>
                    </a:p>
                  </a:txBody>
                  <a:tcPr marL="0" marR="0" marT="0" marB="0" anchor="ctr"/>
                </a:tc>
                <a:extLst>
                  <a:ext uri="{0D108BD9-81ED-4DB2-BD59-A6C34878D82A}">
                    <a16:rowId xmlns:a16="http://schemas.microsoft.com/office/drawing/2014/main" xmlns="" val="10002"/>
                  </a:ext>
                </a:extLst>
              </a:tr>
              <a:tr h="1122351">
                <a:tc>
                  <a:txBody>
                    <a:bodyPr/>
                    <a:lstStyle/>
                    <a:p>
                      <a:pPr algn="l" fontAlgn="b"/>
                      <a:r>
                        <a:rPr lang="en-ZA" sz="1600" b="0" i="0" u="none" strike="noStrike" dirty="0">
                          <a:effectLst/>
                          <a:latin typeface="Arial" panose="020B0604020202020204" pitchFamily="34" charset="0"/>
                          <a:cs typeface="Arial" panose="020B0604020202020204" pitchFamily="34" charset="0"/>
                        </a:rPr>
                        <a:t>CETC System Planning and</a:t>
                      </a:r>
                      <a:r>
                        <a:rPr lang="en-ZA" sz="1600" b="0" i="0" u="none" strike="noStrike" baseline="0" dirty="0">
                          <a:effectLst/>
                          <a:latin typeface="Arial" panose="020B0604020202020204" pitchFamily="34" charset="0"/>
                          <a:cs typeface="Arial" panose="020B0604020202020204" pitchFamily="34" charset="0"/>
                        </a:rPr>
                        <a:t> </a:t>
                      </a:r>
                      <a:r>
                        <a:rPr lang="en-ZA" sz="1600" b="0" i="0" u="none" strike="noStrike" dirty="0">
                          <a:effectLst/>
                          <a:latin typeface="Arial" panose="020B0604020202020204" pitchFamily="34" charset="0"/>
                          <a:cs typeface="Arial" panose="020B0604020202020204" pitchFamily="34" charset="0"/>
                        </a:rPr>
                        <a:t>Institutional Development and Support</a:t>
                      </a:r>
                    </a:p>
                  </a:txBody>
                  <a:tcPr marL="0" marR="72000" marT="0" marB="0" anchor="ctr"/>
                </a:tc>
                <a:tc>
                  <a:txBody>
                    <a:bodyPr/>
                    <a:lstStyle/>
                    <a:p>
                      <a:pPr algn="ctr" fontAlgn="b"/>
                      <a:r>
                        <a:rPr lang="en-ZA" sz="1600" b="0" i="0" u="none" strike="noStrike" dirty="0">
                          <a:solidFill>
                            <a:srgbClr val="000000"/>
                          </a:solidFill>
                          <a:effectLst/>
                          <a:latin typeface="Arial" panose="020B0604020202020204" pitchFamily="34" charset="0"/>
                        </a:rPr>
                        <a:t>2 323 417</a:t>
                      </a:r>
                    </a:p>
                  </a:txBody>
                  <a:tcPr marL="0" marR="0" marT="0" marB="0" anchor="ctr"/>
                </a:tc>
                <a:tc>
                  <a:txBody>
                    <a:bodyPr/>
                    <a:lstStyle/>
                    <a:p>
                      <a:pPr algn="ctr" fontAlgn="b"/>
                      <a:r>
                        <a:rPr lang="en-ZA" sz="1600" b="0" i="0" u="none" strike="noStrike" dirty="0">
                          <a:solidFill>
                            <a:srgbClr val="000000"/>
                          </a:solidFill>
                          <a:effectLst/>
                          <a:latin typeface="Arial" panose="020B0604020202020204" pitchFamily="34" charset="0"/>
                        </a:rPr>
                        <a:t>2 493 789</a:t>
                      </a:r>
                    </a:p>
                  </a:txBody>
                  <a:tcPr marL="0" marR="0" marT="0" marB="0" anchor="ctr"/>
                </a:tc>
                <a:tc>
                  <a:txBody>
                    <a:bodyPr/>
                    <a:lstStyle/>
                    <a:p>
                      <a:pPr algn="ctr" fontAlgn="b"/>
                      <a:r>
                        <a:rPr lang="en-ZA" sz="1600" b="0" i="0" u="none" strike="noStrike" dirty="0">
                          <a:solidFill>
                            <a:srgbClr val="000000"/>
                          </a:solidFill>
                          <a:effectLst/>
                          <a:latin typeface="Arial" panose="020B0604020202020204" pitchFamily="34" charset="0"/>
                        </a:rPr>
                        <a:t>2 618 484</a:t>
                      </a:r>
                    </a:p>
                  </a:txBody>
                  <a:tcPr marL="0" marR="0" marT="0" marB="0" anchor="ctr"/>
                </a:tc>
                <a:extLst>
                  <a:ext uri="{0D108BD9-81ED-4DB2-BD59-A6C34878D82A}">
                    <a16:rowId xmlns:a16="http://schemas.microsoft.com/office/drawing/2014/main" xmlns="" val="10003"/>
                  </a:ext>
                </a:extLst>
              </a:tr>
              <a:tr h="620366">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Financial Planning </a:t>
                      </a:r>
                      <a:endParaRPr lang="en-ZA" sz="1600" b="0" i="0" u="none" strike="noStrike" dirty="0">
                        <a:effectLst/>
                        <a:latin typeface="Arial" panose="020B0604020202020204" pitchFamily="34" charset="0"/>
                        <a:cs typeface="Arial" panose="020B0604020202020204" pitchFamily="34" charset="0"/>
                      </a:endParaRPr>
                    </a:p>
                  </a:txBody>
                  <a:tcPr marL="0" marR="72000" marT="0" marB="0" anchor="ctr"/>
                </a:tc>
                <a:tc>
                  <a:txBody>
                    <a:bodyPr/>
                    <a:lstStyle/>
                    <a:p>
                      <a:pPr algn="ctr" fontAlgn="b"/>
                      <a:r>
                        <a:rPr lang="en-ZA" sz="1600" b="0" i="0" u="none" strike="noStrike" dirty="0">
                          <a:solidFill>
                            <a:srgbClr val="000000"/>
                          </a:solidFill>
                          <a:effectLst/>
                          <a:latin typeface="Arial" panose="020B0604020202020204" pitchFamily="34" charset="0"/>
                        </a:rPr>
                        <a:t>186 167</a:t>
                      </a:r>
                    </a:p>
                  </a:txBody>
                  <a:tcPr marL="0" marR="0" marT="0" marB="0" anchor="ctr"/>
                </a:tc>
                <a:tc>
                  <a:txBody>
                    <a:bodyPr/>
                    <a:lstStyle/>
                    <a:p>
                      <a:pPr algn="ctr" fontAlgn="b"/>
                      <a:r>
                        <a:rPr lang="en-ZA" sz="1600" b="0" i="0" u="none" strike="noStrike" dirty="0">
                          <a:solidFill>
                            <a:srgbClr val="000000"/>
                          </a:solidFill>
                          <a:effectLst/>
                          <a:latin typeface="Arial" panose="020B0604020202020204" pitchFamily="34" charset="0"/>
                        </a:rPr>
                        <a:t>196 144</a:t>
                      </a:r>
                    </a:p>
                  </a:txBody>
                  <a:tcPr marL="0" marR="0" marT="0" marB="0" anchor="ctr"/>
                </a:tc>
                <a:tc>
                  <a:txBody>
                    <a:bodyPr/>
                    <a:lstStyle/>
                    <a:p>
                      <a:pPr algn="ctr" fontAlgn="b"/>
                      <a:r>
                        <a:rPr lang="en-ZA" sz="1600" b="0" i="0" u="none" strike="noStrike" dirty="0">
                          <a:solidFill>
                            <a:srgbClr val="000000"/>
                          </a:solidFill>
                          <a:effectLst/>
                          <a:latin typeface="Arial" panose="020B0604020202020204" pitchFamily="34" charset="0"/>
                        </a:rPr>
                        <a:t>206 914</a:t>
                      </a:r>
                    </a:p>
                  </a:txBody>
                  <a:tcPr marL="0" marR="0" marT="0" marB="0" anchor="ctr"/>
                </a:tc>
                <a:extLst>
                  <a:ext uri="{0D108BD9-81ED-4DB2-BD59-A6C34878D82A}">
                    <a16:rowId xmlns:a16="http://schemas.microsoft.com/office/drawing/2014/main" xmlns="" val="10004"/>
                  </a:ext>
                </a:extLst>
              </a:tr>
              <a:tr h="633715">
                <a:tc>
                  <a:txBody>
                    <a:bodyPr/>
                    <a:lstStyle/>
                    <a:p>
                      <a:pPr algn="l" fontAlgn="b"/>
                      <a:r>
                        <a:rPr lang="en-ZA" sz="1600" b="0" i="0" u="none" strike="noStrike" dirty="0">
                          <a:effectLst/>
                          <a:latin typeface="Arial" panose="020B0604020202020204" pitchFamily="34" charset="0"/>
                          <a:cs typeface="Arial" panose="020B0604020202020204" pitchFamily="34" charset="0"/>
                        </a:rPr>
                        <a:t>Education</a:t>
                      </a:r>
                      <a:r>
                        <a:rPr lang="en-ZA" sz="1600" b="0" i="0" u="none" strike="noStrike" baseline="0" dirty="0">
                          <a:effectLst/>
                          <a:latin typeface="Arial" panose="020B0604020202020204" pitchFamily="34" charset="0"/>
                          <a:cs typeface="Arial" panose="020B0604020202020204" pitchFamily="34" charset="0"/>
                        </a:rPr>
                        <a:t>, Training and Development Support</a:t>
                      </a:r>
                      <a:endParaRPr lang="en-ZA" sz="1600" b="0" i="0" u="none" strike="noStrike" dirty="0">
                        <a:effectLst/>
                        <a:latin typeface="Arial" panose="020B0604020202020204" pitchFamily="34" charset="0"/>
                        <a:cs typeface="Arial" panose="020B0604020202020204" pitchFamily="34" charset="0"/>
                      </a:endParaRPr>
                    </a:p>
                  </a:txBody>
                  <a:tcPr marL="0" marR="72000" marT="0" marB="0" anchor="ctr"/>
                </a:tc>
                <a:tc>
                  <a:txBody>
                    <a:bodyPr/>
                    <a:lstStyle/>
                    <a:p>
                      <a:pPr algn="ctr" fontAlgn="b"/>
                      <a:r>
                        <a:rPr lang="en-ZA" sz="1600" b="0" i="0" u="none" strike="noStrike" dirty="0">
                          <a:solidFill>
                            <a:srgbClr val="000000"/>
                          </a:solidFill>
                          <a:effectLst/>
                          <a:latin typeface="Arial" panose="020B0604020202020204" pitchFamily="34" charset="0"/>
                        </a:rPr>
                        <a:t>17 849</a:t>
                      </a:r>
                    </a:p>
                  </a:txBody>
                  <a:tcPr marL="0" marR="0" marT="0" marB="0" anchor="ctr"/>
                </a:tc>
                <a:tc>
                  <a:txBody>
                    <a:bodyPr/>
                    <a:lstStyle/>
                    <a:p>
                      <a:pPr algn="ctr" fontAlgn="b"/>
                      <a:r>
                        <a:rPr lang="en-ZA" sz="1600" b="0" i="0" u="none" strike="noStrike" dirty="0">
                          <a:solidFill>
                            <a:srgbClr val="000000"/>
                          </a:solidFill>
                          <a:effectLst/>
                          <a:latin typeface="Arial" panose="020B0604020202020204" pitchFamily="34" charset="0"/>
                        </a:rPr>
                        <a:t>19 139</a:t>
                      </a:r>
                    </a:p>
                  </a:txBody>
                  <a:tcPr marL="0" marR="0" marT="0" marB="0" anchor="ctr"/>
                </a:tc>
                <a:tc>
                  <a:txBody>
                    <a:bodyPr/>
                    <a:lstStyle/>
                    <a:p>
                      <a:pPr algn="ctr" fontAlgn="b"/>
                      <a:r>
                        <a:rPr lang="en-ZA" sz="1600" b="0" i="0" u="none" strike="noStrike" dirty="0">
                          <a:solidFill>
                            <a:srgbClr val="000000"/>
                          </a:solidFill>
                          <a:effectLst/>
                          <a:latin typeface="Arial" panose="020B0604020202020204" pitchFamily="34" charset="0"/>
                        </a:rPr>
                        <a:t>20 104</a:t>
                      </a:r>
                    </a:p>
                  </a:txBody>
                  <a:tcPr marL="0" marR="0" marT="0" marB="0" anchor="ctr"/>
                </a:tc>
                <a:extLst>
                  <a:ext uri="{0D108BD9-81ED-4DB2-BD59-A6C34878D82A}">
                    <a16:rowId xmlns:a16="http://schemas.microsoft.com/office/drawing/2014/main" xmlns="" val="10005"/>
                  </a:ext>
                </a:extLst>
              </a:tr>
              <a:tr h="635418">
                <a:tc>
                  <a:txBody>
                    <a:bodyPr/>
                    <a:lstStyle/>
                    <a:p>
                      <a:pPr algn="l" fontAlgn="b"/>
                      <a:r>
                        <a:rPr lang="en-ZA" sz="1600" b="1" i="0" u="none" strike="noStrike" dirty="0">
                          <a:effectLst/>
                          <a:latin typeface="Arial" panose="020B0604020202020204" pitchFamily="34" charset="0"/>
                          <a:cs typeface="Arial" panose="020B0604020202020204" pitchFamily="34" charset="0"/>
                        </a:rPr>
                        <a:t>TOTAL: PROGRAMME 6</a:t>
                      </a:r>
                    </a:p>
                  </a:txBody>
                  <a:tcPr marL="36000" marR="7620" marT="7620" marB="0" anchor="ctr"/>
                </a:tc>
                <a:tc>
                  <a:txBody>
                    <a:bodyPr/>
                    <a:lstStyle/>
                    <a:p>
                      <a:pPr algn="ctr" fontAlgn="b"/>
                      <a:r>
                        <a:rPr lang="en-ZA" sz="1600" b="1" i="0" u="none" strike="noStrike" dirty="0">
                          <a:solidFill>
                            <a:srgbClr val="000000"/>
                          </a:solidFill>
                          <a:effectLst/>
                          <a:latin typeface="Arial" panose="020B0604020202020204" pitchFamily="34" charset="0"/>
                        </a:rPr>
                        <a:t>2 532 820</a:t>
                      </a:r>
                    </a:p>
                  </a:txBody>
                  <a:tcPr marL="0" marR="0" marT="0" marB="0" anchor="ctr"/>
                </a:tc>
                <a:tc>
                  <a:txBody>
                    <a:bodyPr/>
                    <a:lstStyle/>
                    <a:p>
                      <a:pPr algn="ctr" fontAlgn="b"/>
                      <a:r>
                        <a:rPr lang="en-ZA" sz="1600" b="1" i="0" u="none" strike="noStrike" dirty="0">
                          <a:solidFill>
                            <a:srgbClr val="000000"/>
                          </a:solidFill>
                          <a:effectLst/>
                          <a:latin typeface="Arial" panose="020B0604020202020204" pitchFamily="34" charset="0"/>
                        </a:rPr>
                        <a:t>2 714 703</a:t>
                      </a:r>
                    </a:p>
                  </a:txBody>
                  <a:tcPr marL="0" marR="0" marT="0" marB="0" anchor="ctr"/>
                </a:tc>
                <a:tc>
                  <a:txBody>
                    <a:bodyPr/>
                    <a:lstStyle/>
                    <a:p>
                      <a:pPr algn="ctr" fontAlgn="b"/>
                      <a:r>
                        <a:rPr lang="en-ZA" sz="1600" b="1" i="0" u="none" strike="noStrike" dirty="0">
                          <a:solidFill>
                            <a:srgbClr val="000000"/>
                          </a:solidFill>
                          <a:effectLst/>
                          <a:latin typeface="Arial" panose="020B0604020202020204" pitchFamily="34" charset="0"/>
                        </a:rPr>
                        <a:t>2 851 415</a:t>
                      </a:r>
                    </a:p>
                  </a:txBody>
                  <a:tcPr marL="0" marR="0" marT="0" marB="0" anchor="ctr"/>
                </a:tc>
                <a:extLst>
                  <a:ext uri="{0D108BD9-81ED-4DB2-BD59-A6C34878D82A}">
                    <a16:rowId xmlns:a16="http://schemas.microsoft.com/office/drawing/2014/main" xmlns="" val="10006"/>
                  </a:ext>
                </a:extLst>
              </a:tr>
              <a:tr h="635418">
                <a:tc>
                  <a:txBody>
                    <a:bodyPr/>
                    <a:lstStyle/>
                    <a:p>
                      <a:pPr algn="l" fontAlgn="b"/>
                      <a:r>
                        <a:rPr lang="en-ZA" sz="1600" b="1" i="0" u="none" strike="noStrike" dirty="0">
                          <a:effectLst/>
                          <a:latin typeface="Arial" panose="020B0604020202020204" pitchFamily="34" charset="0"/>
                          <a:cs typeface="Arial" panose="020B0604020202020204" pitchFamily="34" charset="0"/>
                        </a:rPr>
                        <a:t>% Growth</a:t>
                      </a:r>
                    </a:p>
                  </a:txBody>
                  <a:tcPr marL="36000" marR="7620" marT="7620" marB="0" anchor="ctr"/>
                </a:tc>
                <a:tc>
                  <a:txBody>
                    <a:bodyPr/>
                    <a:lstStyle/>
                    <a:p>
                      <a:pPr algn="ctr" fontAlgn="b"/>
                      <a:endParaRPr lang="en-ZA" sz="16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ZA" sz="1600" b="1" i="0" u="none" strike="noStrike" dirty="0">
                          <a:solidFill>
                            <a:srgbClr val="000000"/>
                          </a:solidFill>
                          <a:effectLst/>
                          <a:latin typeface="Arial" panose="020B0604020202020204" pitchFamily="34" charset="0"/>
                        </a:rPr>
                        <a:t>7.1%</a:t>
                      </a:r>
                    </a:p>
                  </a:txBody>
                  <a:tcPr marL="0" marR="0" marT="0" marB="0" anchor="ctr"/>
                </a:tc>
                <a:tc>
                  <a:txBody>
                    <a:bodyPr/>
                    <a:lstStyle/>
                    <a:p>
                      <a:pPr algn="ctr" fontAlgn="b"/>
                      <a:r>
                        <a:rPr lang="en-ZA" sz="1600" b="1" i="0" u="none" strike="noStrike" dirty="0">
                          <a:solidFill>
                            <a:srgbClr val="000000"/>
                          </a:solidFill>
                          <a:effectLst/>
                          <a:latin typeface="Arial" panose="020B0604020202020204" pitchFamily="34" charset="0"/>
                        </a:rPr>
                        <a:t>5%</a:t>
                      </a:r>
                    </a:p>
                  </a:txBody>
                  <a:tcPr marL="0" marR="0" marT="0" marB="0" anchor="ctr"/>
                </a:tc>
                <a:extLst>
                  <a:ext uri="{0D108BD9-81ED-4DB2-BD59-A6C34878D82A}">
                    <a16:rowId xmlns:a16="http://schemas.microsoft.com/office/drawing/2014/main" xmlns="" val="324732987"/>
                  </a:ext>
                </a:extLst>
              </a:tr>
            </a:tbl>
          </a:graphicData>
        </a:graphic>
      </p:graphicFrame>
      <p:sp>
        <p:nvSpPr>
          <p:cNvPr id="6" name="Slide Number Placeholder 7"/>
          <p:cNvSpPr>
            <a:spLocks noGrp="1"/>
          </p:cNvSpPr>
          <p:nvPr>
            <p:ph type="sldNum" sz="quarter" idx="12"/>
          </p:nvPr>
        </p:nvSpPr>
        <p:spPr>
          <a:xfrm>
            <a:off x="7010400" y="6492875"/>
            <a:ext cx="2133600" cy="365125"/>
          </a:xfrm>
          <a:noFill/>
        </p:spPr>
        <p:txBody>
          <a:bodyPr/>
          <a:lstStyle/>
          <a:p>
            <a:fld id="{C647411B-AB77-409F-B9F6-2D0EDA52287E}" type="slidenum">
              <a:rPr lang="en-US" b="1" smtClean="0"/>
              <a:pPr/>
              <a:t>14</a:t>
            </a:fld>
            <a:endParaRPr lang="en-US" b="1" dirty="0" smtClean="0"/>
          </a:p>
        </p:txBody>
      </p:sp>
      <p:sp>
        <p:nvSpPr>
          <p:cNvPr id="8" name="TextBox 7"/>
          <p:cNvSpPr txBox="1"/>
          <p:nvPr/>
        </p:nvSpPr>
        <p:spPr>
          <a:xfrm>
            <a:off x="491033" y="54868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ZA" altLang="en-US" sz="2800" b="1" dirty="0">
                <a:solidFill>
                  <a:sysClr val="window" lastClr="FFFFFF"/>
                </a:solidFill>
                <a:cs typeface="Arial" panose="020B0604020202020204" pitchFamily="34" charset="0"/>
              </a:rPr>
              <a:t>2019 MTEF Programme 6 Budget (incl. </a:t>
            </a:r>
            <a:r>
              <a:rPr lang="en-ZA" altLang="en-US" sz="2800" b="1" dirty="0" err="1">
                <a:solidFill>
                  <a:sysClr val="window" lastClr="FFFFFF"/>
                </a:solidFill>
                <a:cs typeface="Arial" panose="020B0604020202020204" pitchFamily="34" charset="0"/>
              </a:rPr>
              <a:t>CoE</a:t>
            </a:r>
            <a:r>
              <a:rPr lang="en-ZA" altLang="en-US" sz="2800" b="1" dirty="0">
                <a:solidFill>
                  <a:sysClr val="window" lastClr="FFFFFF"/>
                </a:solidFill>
                <a:cs typeface="Arial" panose="020B0604020202020204" pitchFamily="34" charset="0"/>
              </a:rPr>
              <a:t>)</a:t>
            </a:r>
            <a:endParaRPr lang="en-US" altLang="en-US" sz="2800" b="1" dirty="0">
              <a:solidFill>
                <a:sysClr val="window" lastClr="FFFFFF"/>
              </a:solidFill>
              <a:cs typeface="Arial" panose="020B0604020202020204" pitchFamily="34" charset="0"/>
            </a:endParaRPr>
          </a:p>
        </p:txBody>
      </p:sp>
    </p:spTree>
    <p:extLst>
      <p:ext uri="{BB962C8B-B14F-4D97-AF65-F5344CB8AC3E}">
        <p14:creationId xmlns:p14="http://schemas.microsoft.com/office/powerpoint/2010/main" xmlns="" val="1264515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572177881"/>
              </p:ext>
            </p:extLst>
          </p:nvPr>
        </p:nvGraphicFramePr>
        <p:xfrm>
          <a:off x="491033" y="1192659"/>
          <a:ext cx="8136905" cy="4760129"/>
        </p:xfrm>
        <a:graphic>
          <a:graphicData uri="http://schemas.openxmlformats.org/drawingml/2006/table">
            <a:tbl>
              <a:tblPr firstRow="1" bandRow="1">
                <a:tableStyleId>{5C22544A-7EE6-4342-B048-85BDC9FD1C3A}</a:tableStyleId>
              </a:tblPr>
              <a:tblGrid>
                <a:gridCol w="2520281">
                  <a:extLst>
                    <a:ext uri="{9D8B030D-6E8A-4147-A177-3AD203B41FA5}">
                      <a16:colId xmlns:a16="http://schemas.microsoft.com/office/drawing/2014/main" xmlns="" val="20000"/>
                    </a:ext>
                  </a:extLst>
                </a:gridCol>
                <a:gridCol w="1872208">
                  <a:extLst>
                    <a:ext uri="{9D8B030D-6E8A-4147-A177-3AD203B41FA5}">
                      <a16:colId xmlns:a16="http://schemas.microsoft.com/office/drawing/2014/main" xmlns="" val="20001"/>
                    </a:ext>
                  </a:extLst>
                </a:gridCol>
                <a:gridCol w="1872208">
                  <a:extLst>
                    <a:ext uri="{9D8B030D-6E8A-4147-A177-3AD203B41FA5}">
                      <a16:colId xmlns:a16="http://schemas.microsoft.com/office/drawing/2014/main" xmlns="" val="785815349"/>
                    </a:ext>
                  </a:extLst>
                </a:gridCol>
                <a:gridCol w="1872208">
                  <a:extLst>
                    <a:ext uri="{9D8B030D-6E8A-4147-A177-3AD203B41FA5}">
                      <a16:colId xmlns:a16="http://schemas.microsoft.com/office/drawing/2014/main" xmlns="" val="3768494109"/>
                    </a:ext>
                  </a:extLst>
                </a:gridCol>
              </a:tblGrid>
              <a:tr h="797781">
                <a:tc>
                  <a:txBody>
                    <a:bodyPr/>
                    <a:lstStyle/>
                    <a:p>
                      <a:pPr algn="ctr"/>
                      <a:r>
                        <a:rPr lang="en-ZA" sz="1600" dirty="0" smtClean="0">
                          <a:latin typeface="Arial" panose="020B0604020202020204" pitchFamily="34" charset="0"/>
                          <a:cs typeface="Arial" panose="020B0604020202020204" pitchFamily="34" charset="0"/>
                        </a:rPr>
                        <a:t>Sub-Programmes</a:t>
                      </a:r>
                      <a:endParaRPr lang="en-ZA" sz="1600" dirty="0">
                        <a:latin typeface="Arial" panose="020B0604020202020204" pitchFamily="34" charset="0"/>
                        <a:cs typeface="Arial" panose="020B0604020202020204" pitchFamily="34" charset="0"/>
                      </a:endParaRPr>
                    </a:p>
                  </a:txBody>
                  <a:tcPr anchor="ctr"/>
                </a:tc>
                <a:tc>
                  <a:txBody>
                    <a:bodyPr/>
                    <a:lstStyle/>
                    <a:p>
                      <a:pPr algn="ctr"/>
                      <a:r>
                        <a:rPr lang="en-ZA" sz="1600" b="1" dirty="0" smtClean="0">
                          <a:latin typeface="Arial" panose="020B0604020202020204" pitchFamily="34" charset="0"/>
                          <a:cs typeface="Arial" panose="020B0604020202020204" pitchFamily="34" charset="0"/>
                        </a:rPr>
                        <a:t>2019/20</a:t>
                      </a:r>
                    </a:p>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1" dirty="0" smtClean="0">
                          <a:latin typeface="Arial" panose="020B0604020202020204" pitchFamily="34" charset="0"/>
                          <a:cs typeface="Arial" panose="020B0604020202020204" pitchFamily="34" charset="0"/>
                        </a:rPr>
                        <a:t>R’000</a:t>
                      </a:r>
                    </a:p>
                  </a:txBody>
                  <a:tcPr anchor="ctr"/>
                </a:tc>
                <a:tc>
                  <a:txBody>
                    <a:bodyPr/>
                    <a:lstStyle/>
                    <a:p>
                      <a:pPr algn="ctr"/>
                      <a:r>
                        <a:rPr lang="en-ZA" sz="1600" b="1" dirty="0" smtClean="0">
                          <a:latin typeface="Arial" panose="020B0604020202020204" pitchFamily="34" charset="0"/>
                          <a:cs typeface="Arial" panose="020B0604020202020204" pitchFamily="34" charset="0"/>
                        </a:rPr>
                        <a:t>2020/21</a:t>
                      </a:r>
                    </a:p>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1" dirty="0" smtClean="0">
                          <a:latin typeface="Arial" panose="020B0604020202020204" pitchFamily="34" charset="0"/>
                          <a:cs typeface="Arial" panose="020B0604020202020204" pitchFamily="34" charset="0"/>
                        </a:rPr>
                        <a:t>R’000</a:t>
                      </a:r>
                    </a:p>
                  </a:txBody>
                  <a:tcPr anchor="ctr"/>
                </a:tc>
                <a:tc>
                  <a:txBody>
                    <a:bodyPr/>
                    <a:lstStyle/>
                    <a:p>
                      <a:pPr algn="ctr"/>
                      <a:r>
                        <a:rPr lang="en-ZA" sz="1600" b="1" dirty="0" smtClean="0">
                          <a:latin typeface="Arial" panose="020B0604020202020204" pitchFamily="34" charset="0"/>
                          <a:cs typeface="Arial" panose="020B0604020202020204" pitchFamily="34" charset="0"/>
                        </a:rPr>
                        <a:t>2021/22</a:t>
                      </a:r>
                    </a:p>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1" dirty="0" smtClean="0">
                          <a:latin typeface="Arial" panose="020B0604020202020204" pitchFamily="34" charset="0"/>
                          <a:cs typeface="Arial" panose="020B0604020202020204" pitchFamily="34" charset="0"/>
                        </a:rPr>
                        <a:t>R’000</a:t>
                      </a:r>
                    </a:p>
                  </a:txBody>
                  <a:tcPr anchor="ctr"/>
                </a:tc>
                <a:extLst>
                  <a:ext uri="{0D108BD9-81ED-4DB2-BD59-A6C34878D82A}">
                    <a16:rowId xmlns:a16="http://schemas.microsoft.com/office/drawing/2014/main" xmlns="" val="10000"/>
                  </a:ext>
                </a:extLst>
              </a:tr>
              <a:tr h="547078">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Management</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txBody>
                  <a:tcPr marL="0" marR="72000" marT="0" marB="0" anchor="ctr"/>
                </a:tc>
                <a:tc>
                  <a:txBody>
                    <a:bodyPr/>
                    <a:lstStyle/>
                    <a:p>
                      <a:pPr algn="ctr" fontAlgn="b"/>
                      <a:r>
                        <a:rPr lang="en-ZA" sz="1600" b="0" i="0" u="none" strike="noStrike" dirty="0">
                          <a:solidFill>
                            <a:srgbClr val="000000"/>
                          </a:solidFill>
                          <a:effectLst/>
                          <a:latin typeface="Arial" panose="020B0604020202020204" pitchFamily="34" charset="0"/>
                        </a:rPr>
                        <a:t>190</a:t>
                      </a:r>
                    </a:p>
                  </a:txBody>
                  <a:tcPr marL="0" marR="0" marT="0" marB="0" anchor="ctr"/>
                </a:tc>
                <a:tc>
                  <a:txBody>
                    <a:bodyPr/>
                    <a:lstStyle/>
                    <a:p>
                      <a:pPr algn="ctr" fontAlgn="b"/>
                      <a:r>
                        <a:rPr lang="en-ZA" sz="1600" b="0" i="0" u="none" strike="noStrike" dirty="0">
                          <a:solidFill>
                            <a:srgbClr val="000000"/>
                          </a:solidFill>
                          <a:effectLst/>
                          <a:latin typeface="Arial" panose="020B0604020202020204" pitchFamily="34" charset="0"/>
                        </a:rPr>
                        <a:t>204</a:t>
                      </a:r>
                    </a:p>
                  </a:txBody>
                  <a:tcPr marL="0" marR="0" marT="0" marB="0" anchor="ctr"/>
                </a:tc>
                <a:tc>
                  <a:txBody>
                    <a:bodyPr/>
                    <a:lstStyle/>
                    <a:p>
                      <a:pPr algn="ctr" fontAlgn="b"/>
                      <a:r>
                        <a:rPr lang="en-ZA" sz="1600" b="0" i="0" u="none" strike="noStrike" dirty="0">
                          <a:solidFill>
                            <a:srgbClr val="000000"/>
                          </a:solidFill>
                          <a:effectLst/>
                          <a:latin typeface="Arial" panose="020B0604020202020204" pitchFamily="34" charset="0"/>
                        </a:rPr>
                        <a:t>215</a:t>
                      </a:r>
                    </a:p>
                  </a:txBody>
                  <a:tcPr marL="0" marR="0" marT="0" marB="0" anchor="ctr"/>
                </a:tc>
                <a:extLst>
                  <a:ext uri="{0D108BD9-81ED-4DB2-BD59-A6C34878D82A}">
                    <a16:rowId xmlns:a16="http://schemas.microsoft.com/office/drawing/2014/main" xmlns="" val="10002"/>
                  </a:ext>
                </a:extLst>
              </a:tr>
              <a:tr h="1050960">
                <a:tc>
                  <a:txBody>
                    <a:bodyPr/>
                    <a:lstStyle/>
                    <a:p>
                      <a:pPr algn="l" fontAlgn="b"/>
                      <a:r>
                        <a:rPr lang="en-ZA" sz="1600" b="0" i="0" u="none" strike="noStrike" dirty="0">
                          <a:effectLst/>
                          <a:latin typeface="Arial" panose="020B0604020202020204" pitchFamily="34" charset="0"/>
                          <a:cs typeface="Arial" panose="020B0604020202020204" pitchFamily="34" charset="0"/>
                        </a:rPr>
                        <a:t>CETC System Planning and</a:t>
                      </a:r>
                      <a:r>
                        <a:rPr lang="en-ZA" sz="1600" b="0" i="0" u="none" strike="noStrike" baseline="0" dirty="0">
                          <a:effectLst/>
                          <a:latin typeface="Arial" panose="020B0604020202020204" pitchFamily="34" charset="0"/>
                          <a:cs typeface="Arial" panose="020B0604020202020204" pitchFamily="34" charset="0"/>
                        </a:rPr>
                        <a:t> </a:t>
                      </a:r>
                      <a:r>
                        <a:rPr lang="en-ZA" sz="1600" b="0" i="0" u="none" strike="noStrike" dirty="0">
                          <a:effectLst/>
                          <a:latin typeface="Arial" panose="020B0604020202020204" pitchFamily="34" charset="0"/>
                          <a:cs typeface="Arial" panose="020B0604020202020204" pitchFamily="34" charset="0"/>
                        </a:rPr>
                        <a:t>Institutional Development and Support</a:t>
                      </a:r>
                    </a:p>
                  </a:txBody>
                  <a:tcPr marL="0" marR="72000" marT="0" marB="0" anchor="ctr"/>
                </a:tc>
                <a:tc>
                  <a:txBody>
                    <a:bodyPr/>
                    <a:lstStyle/>
                    <a:p>
                      <a:pPr algn="ctr" fontAlgn="b"/>
                      <a:r>
                        <a:rPr lang="en-ZA" sz="1600" b="0" i="0" u="none" strike="noStrike" dirty="0">
                          <a:solidFill>
                            <a:srgbClr val="000000"/>
                          </a:solidFill>
                          <a:effectLst/>
                          <a:latin typeface="Arial" panose="020B0604020202020204" pitchFamily="34" charset="0"/>
                        </a:rPr>
                        <a:t>1 035</a:t>
                      </a:r>
                    </a:p>
                  </a:txBody>
                  <a:tcPr marL="0" marR="0" marT="0" marB="0" anchor="ctr"/>
                </a:tc>
                <a:tc>
                  <a:txBody>
                    <a:bodyPr/>
                    <a:lstStyle/>
                    <a:p>
                      <a:pPr algn="ctr" fontAlgn="b"/>
                      <a:r>
                        <a:rPr lang="en-ZA" sz="1600" b="0" i="0" u="none" strike="noStrike" dirty="0">
                          <a:solidFill>
                            <a:srgbClr val="000000"/>
                          </a:solidFill>
                          <a:effectLst/>
                          <a:latin typeface="Arial" panose="020B0604020202020204" pitchFamily="34" charset="0"/>
                        </a:rPr>
                        <a:t>1 083</a:t>
                      </a:r>
                    </a:p>
                  </a:txBody>
                  <a:tcPr marL="0" marR="0" marT="0" marB="0" anchor="ctr"/>
                </a:tc>
                <a:tc>
                  <a:txBody>
                    <a:bodyPr/>
                    <a:lstStyle/>
                    <a:p>
                      <a:pPr algn="ctr" fontAlgn="b"/>
                      <a:r>
                        <a:rPr lang="en-ZA" sz="1600" b="0" i="0" u="none" strike="noStrike" dirty="0">
                          <a:solidFill>
                            <a:srgbClr val="000000"/>
                          </a:solidFill>
                          <a:effectLst/>
                          <a:latin typeface="Arial" panose="020B0604020202020204" pitchFamily="34" charset="0"/>
                        </a:rPr>
                        <a:t>1 143</a:t>
                      </a:r>
                    </a:p>
                  </a:txBody>
                  <a:tcPr marL="0" marR="0" marT="0" marB="0" anchor="ctr"/>
                </a:tc>
                <a:extLst>
                  <a:ext uri="{0D108BD9-81ED-4DB2-BD59-A6C34878D82A}">
                    <a16:rowId xmlns:a16="http://schemas.microsoft.com/office/drawing/2014/main" xmlns="" val="10003"/>
                  </a:ext>
                </a:extLst>
              </a:tr>
              <a:tr h="58090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Financial Planning </a:t>
                      </a:r>
                      <a:endParaRPr lang="en-ZA" sz="1600" b="0" i="0" u="none" strike="noStrike" dirty="0">
                        <a:effectLst/>
                        <a:latin typeface="Arial" panose="020B0604020202020204" pitchFamily="34" charset="0"/>
                        <a:cs typeface="Arial" panose="020B0604020202020204" pitchFamily="34" charset="0"/>
                      </a:endParaRPr>
                    </a:p>
                  </a:txBody>
                  <a:tcPr marL="0" marR="72000" marT="0" marB="0" anchor="ctr"/>
                </a:tc>
                <a:tc>
                  <a:txBody>
                    <a:bodyPr/>
                    <a:lstStyle/>
                    <a:p>
                      <a:pPr algn="ctr" fontAlgn="b"/>
                      <a:r>
                        <a:rPr lang="en-ZA" sz="1600" b="0" i="0" u="none" strike="noStrike" dirty="0">
                          <a:solidFill>
                            <a:srgbClr val="000000"/>
                          </a:solidFill>
                          <a:effectLst/>
                          <a:latin typeface="Arial" panose="020B0604020202020204" pitchFamily="34" charset="0"/>
                        </a:rPr>
                        <a:t>182 537</a:t>
                      </a:r>
                    </a:p>
                  </a:txBody>
                  <a:tcPr marL="0" marR="0" marT="0" marB="0" anchor="ctr"/>
                </a:tc>
                <a:tc>
                  <a:txBody>
                    <a:bodyPr/>
                    <a:lstStyle/>
                    <a:p>
                      <a:pPr algn="ctr" fontAlgn="b"/>
                      <a:r>
                        <a:rPr lang="en-ZA" sz="1600" b="0" i="0" u="none" strike="noStrike" dirty="0">
                          <a:solidFill>
                            <a:srgbClr val="000000"/>
                          </a:solidFill>
                          <a:effectLst/>
                          <a:latin typeface="Arial" panose="020B0604020202020204" pitchFamily="34" charset="0"/>
                        </a:rPr>
                        <a:t>192 250</a:t>
                      </a:r>
                    </a:p>
                  </a:txBody>
                  <a:tcPr marL="0" marR="0" marT="0" marB="0" anchor="ctr"/>
                </a:tc>
                <a:tc>
                  <a:txBody>
                    <a:bodyPr/>
                    <a:lstStyle/>
                    <a:p>
                      <a:pPr algn="ctr" fontAlgn="b"/>
                      <a:r>
                        <a:rPr lang="en-ZA" sz="1600" b="0" i="0" u="none" strike="noStrike" dirty="0">
                          <a:solidFill>
                            <a:srgbClr val="000000"/>
                          </a:solidFill>
                          <a:effectLst/>
                          <a:latin typeface="Arial" panose="020B0604020202020204" pitchFamily="34" charset="0"/>
                        </a:rPr>
                        <a:t>202 825</a:t>
                      </a:r>
                    </a:p>
                  </a:txBody>
                  <a:tcPr marL="0" marR="0" marT="0" marB="0" anchor="ctr"/>
                </a:tc>
                <a:extLst>
                  <a:ext uri="{0D108BD9-81ED-4DB2-BD59-A6C34878D82A}">
                    <a16:rowId xmlns:a16="http://schemas.microsoft.com/office/drawing/2014/main" xmlns="" val="10004"/>
                  </a:ext>
                </a:extLst>
              </a:tr>
              <a:tr h="593405">
                <a:tc>
                  <a:txBody>
                    <a:bodyPr/>
                    <a:lstStyle/>
                    <a:p>
                      <a:pPr algn="l" fontAlgn="b"/>
                      <a:r>
                        <a:rPr lang="en-ZA" sz="1600" b="0" i="0" u="none" strike="noStrike" dirty="0">
                          <a:effectLst/>
                          <a:latin typeface="Arial" panose="020B0604020202020204" pitchFamily="34" charset="0"/>
                          <a:cs typeface="Arial" panose="020B0604020202020204" pitchFamily="34" charset="0"/>
                        </a:rPr>
                        <a:t>Education</a:t>
                      </a:r>
                      <a:r>
                        <a:rPr lang="en-ZA" sz="1600" b="0" i="0" u="none" strike="noStrike" baseline="0" dirty="0">
                          <a:effectLst/>
                          <a:latin typeface="Arial" panose="020B0604020202020204" pitchFamily="34" charset="0"/>
                          <a:cs typeface="Arial" panose="020B0604020202020204" pitchFamily="34" charset="0"/>
                        </a:rPr>
                        <a:t>, Training and Development Support</a:t>
                      </a:r>
                      <a:endParaRPr lang="en-ZA" sz="1600" b="0" i="0" u="none" strike="noStrike" dirty="0">
                        <a:effectLst/>
                        <a:latin typeface="Arial" panose="020B0604020202020204" pitchFamily="34" charset="0"/>
                        <a:cs typeface="Arial" panose="020B0604020202020204" pitchFamily="34" charset="0"/>
                      </a:endParaRPr>
                    </a:p>
                  </a:txBody>
                  <a:tcPr marL="0" marR="72000" marT="0" marB="0" anchor="ctr"/>
                </a:tc>
                <a:tc>
                  <a:txBody>
                    <a:bodyPr/>
                    <a:lstStyle/>
                    <a:p>
                      <a:pPr algn="ctr" fontAlgn="b"/>
                      <a:r>
                        <a:rPr lang="en-ZA" sz="1600" b="0" i="0" u="none" strike="noStrike" dirty="0">
                          <a:solidFill>
                            <a:srgbClr val="000000"/>
                          </a:solidFill>
                          <a:effectLst/>
                          <a:latin typeface="Arial" panose="020B0604020202020204" pitchFamily="34" charset="0"/>
                        </a:rPr>
                        <a:t>1 606</a:t>
                      </a:r>
                    </a:p>
                  </a:txBody>
                  <a:tcPr marL="0" marR="0" marT="0" marB="0" anchor="ctr"/>
                </a:tc>
                <a:tc>
                  <a:txBody>
                    <a:bodyPr/>
                    <a:lstStyle/>
                    <a:p>
                      <a:pPr algn="ctr" fontAlgn="b"/>
                      <a:r>
                        <a:rPr lang="en-ZA" sz="1600" b="0" i="0" u="none" strike="noStrike" dirty="0">
                          <a:solidFill>
                            <a:srgbClr val="000000"/>
                          </a:solidFill>
                          <a:effectLst/>
                          <a:latin typeface="Arial" panose="020B0604020202020204" pitchFamily="34" charset="0"/>
                        </a:rPr>
                        <a:t>1 868</a:t>
                      </a:r>
                    </a:p>
                  </a:txBody>
                  <a:tcPr marL="0" marR="0" marT="0" marB="0" anchor="ctr"/>
                </a:tc>
                <a:tc>
                  <a:txBody>
                    <a:bodyPr/>
                    <a:lstStyle/>
                    <a:p>
                      <a:pPr algn="ctr" fontAlgn="b"/>
                      <a:r>
                        <a:rPr lang="en-ZA" sz="1600" b="0" i="0" u="none" strike="noStrike" dirty="0">
                          <a:solidFill>
                            <a:srgbClr val="000000"/>
                          </a:solidFill>
                          <a:effectLst/>
                          <a:latin typeface="Arial" panose="020B0604020202020204" pitchFamily="34" charset="0"/>
                        </a:rPr>
                        <a:t>1 778</a:t>
                      </a:r>
                    </a:p>
                  </a:txBody>
                  <a:tcPr marL="0" marR="0" marT="0" marB="0" anchor="ctr"/>
                </a:tc>
                <a:extLst>
                  <a:ext uri="{0D108BD9-81ED-4DB2-BD59-A6C34878D82A}">
                    <a16:rowId xmlns:a16="http://schemas.microsoft.com/office/drawing/2014/main" xmlns="" val="10005"/>
                  </a:ext>
                </a:extLst>
              </a:tr>
              <a:tr h="595000">
                <a:tc>
                  <a:txBody>
                    <a:bodyPr/>
                    <a:lstStyle/>
                    <a:p>
                      <a:pPr algn="l" fontAlgn="b"/>
                      <a:r>
                        <a:rPr lang="en-ZA" sz="1600" b="1" i="0" u="none" strike="noStrike" dirty="0">
                          <a:effectLst/>
                          <a:latin typeface="Arial" panose="020B0604020202020204" pitchFamily="34" charset="0"/>
                          <a:cs typeface="Arial" panose="020B0604020202020204" pitchFamily="34" charset="0"/>
                        </a:rPr>
                        <a:t>TOTAL: PROGRAMME 6</a:t>
                      </a:r>
                    </a:p>
                  </a:txBody>
                  <a:tcPr marL="36000" marR="7620" marT="7620" marB="0" anchor="ctr"/>
                </a:tc>
                <a:tc>
                  <a:txBody>
                    <a:bodyPr/>
                    <a:lstStyle/>
                    <a:p>
                      <a:pPr algn="ctr" fontAlgn="b"/>
                      <a:r>
                        <a:rPr lang="en-ZA" sz="1600" b="1" i="0" u="none" strike="noStrike" dirty="0">
                          <a:solidFill>
                            <a:srgbClr val="000000"/>
                          </a:solidFill>
                          <a:effectLst/>
                          <a:latin typeface="Arial" panose="020B0604020202020204" pitchFamily="34" charset="0"/>
                        </a:rPr>
                        <a:t>185 368</a:t>
                      </a:r>
                    </a:p>
                  </a:txBody>
                  <a:tcPr marL="0" marR="0" marT="0" marB="0" anchor="ctr"/>
                </a:tc>
                <a:tc>
                  <a:txBody>
                    <a:bodyPr/>
                    <a:lstStyle/>
                    <a:p>
                      <a:pPr algn="ctr" fontAlgn="b"/>
                      <a:r>
                        <a:rPr lang="en-ZA" sz="1600" b="1" i="0" u="none" strike="noStrike" dirty="0">
                          <a:solidFill>
                            <a:srgbClr val="000000"/>
                          </a:solidFill>
                          <a:effectLst/>
                          <a:latin typeface="Arial" panose="020B0604020202020204" pitchFamily="34" charset="0"/>
                        </a:rPr>
                        <a:t>195 223</a:t>
                      </a:r>
                    </a:p>
                  </a:txBody>
                  <a:tcPr marL="0" marR="0" marT="0" marB="0" anchor="ctr"/>
                </a:tc>
                <a:tc>
                  <a:txBody>
                    <a:bodyPr/>
                    <a:lstStyle/>
                    <a:p>
                      <a:pPr algn="ctr" fontAlgn="b"/>
                      <a:r>
                        <a:rPr lang="en-ZA" sz="1600" b="1" i="0" u="none" strike="noStrike" dirty="0">
                          <a:solidFill>
                            <a:srgbClr val="000000"/>
                          </a:solidFill>
                          <a:effectLst/>
                          <a:latin typeface="Arial" panose="020B0604020202020204" pitchFamily="34" charset="0"/>
                        </a:rPr>
                        <a:t>205 961</a:t>
                      </a:r>
                    </a:p>
                  </a:txBody>
                  <a:tcPr marL="0" marR="0" marT="0" marB="0" anchor="ctr"/>
                </a:tc>
                <a:extLst>
                  <a:ext uri="{0D108BD9-81ED-4DB2-BD59-A6C34878D82A}">
                    <a16:rowId xmlns:a16="http://schemas.microsoft.com/office/drawing/2014/main" xmlns="" val="10006"/>
                  </a:ext>
                </a:extLst>
              </a:tr>
              <a:tr h="595000">
                <a:tc>
                  <a:txBody>
                    <a:bodyPr/>
                    <a:lstStyle/>
                    <a:p>
                      <a:pPr algn="l" fontAlgn="b"/>
                      <a:r>
                        <a:rPr lang="en-ZA" sz="1600" b="1" i="0" u="none" strike="noStrike" dirty="0">
                          <a:effectLst/>
                          <a:latin typeface="Arial" panose="020B0604020202020204" pitchFamily="34" charset="0"/>
                          <a:cs typeface="Arial" panose="020B0604020202020204" pitchFamily="34" charset="0"/>
                        </a:rPr>
                        <a:t>% Growth</a:t>
                      </a:r>
                    </a:p>
                  </a:txBody>
                  <a:tcPr marL="36000" marR="7620" marT="7620" marB="0" anchor="ctr"/>
                </a:tc>
                <a:tc>
                  <a:txBody>
                    <a:bodyPr/>
                    <a:lstStyle/>
                    <a:p>
                      <a:pPr algn="ctr" fontAlgn="b"/>
                      <a:endParaRPr lang="en-ZA" sz="16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ZA" sz="1600" b="1" i="0" u="none" strike="noStrike" dirty="0">
                          <a:solidFill>
                            <a:srgbClr val="000000"/>
                          </a:solidFill>
                          <a:effectLst/>
                          <a:latin typeface="Arial" panose="020B0604020202020204" pitchFamily="34" charset="0"/>
                        </a:rPr>
                        <a:t>5.3%</a:t>
                      </a:r>
                    </a:p>
                  </a:txBody>
                  <a:tcPr marL="0" marR="0" marT="0" marB="0" anchor="ctr"/>
                </a:tc>
                <a:tc>
                  <a:txBody>
                    <a:bodyPr/>
                    <a:lstStyle/>
                    <a:p>
                      <a:pPr algn="ctr" fontAlgn="b"/>
                      <a:r>
                        <a:rPr lang="en-ZA" sz="1600" b="1" i="0" u="none" strike="noStrike" dirty="0">
                          <a:solidFill>
                            <a:srgbClr val="000000"/>
                          </a:solidFill>
                          <a:effectLst/>
                          <a:latin typeface="Arial" panose="020B0604020202020204" pitchFamily="34" charset="0"/>
                        </a:rPr>
                        <a:t>5.5%</a:t>
                      </a:r>
                    </a:p>
                  </a:txBody>
                  <a:tcPr marL="0" marR="0" marT="0" marB="0" anchor="ctr"/>
                </a:tc>
                <a:extLst>
                  <a:ext uri="{0D108BD9-81ED-4DB2-BD59-A6C34878D82A}">
                    <a16:rowId xmlns:a16="http://schemas.microsoft.com/office/drawing/2014/main" xmlns="" val="324732987"/>
                  </a:ext>
                </a:extLst>
              </a:tr>
            </a:tbl>
          </a:graphicData>
        </a:graphic>
      </p:graphicFrame>
      <p:sp>
        <p:nvSpPr>
          <p:cNvPr id="6" name="Slide Number Placeholder 7"/>
          <p:cNvSpPr>
            <a:spLocks noGrp="1"/>
          </p:cNvSpPr>
          <p:nvPr>
            <p:ph type="sldNum" sz="quarter" idx="12"/>
          </p:nvPr>
        </p:nvSpPr>
        <p:spPr>
          <a:xfrm>
            <a:off x="7010400" y="6492875"/>
            <a:ext cx="2133600" cy="365125"/>
          </a:xfrm>
          <a:noFill/>
        </p:spPr>
        <p:txBody>
          <a:bodyPr/>
          <a:lstStyle/>
          <a:p>
            <a:fld id="{C647411B-AB77-409F-B9F6-2D0EDA52287E}" type="slidenum">
              <a:rPr lang="en-US" b="1" smtClean="0"/>
              <a:pPr/>
              <a:t>15</a:t>
            </a:fld>
            <a:endParaRPr lang="en-US" b="1" dirty="0" smtClean="0"/>
          </a:p>
        </p:txBody>
      </p:sp>
      <p:sp>
        <p:nvSpPr>
          <p:cNvPr id="8" name="TextBox 7"/>
          <p:cNvSpPr txBox="1"/>
          <p:nvPr/>
        </p:nvSpPr>
        <p:spPr>
          <a:xfrm>
            <a:off x="491033" y="54868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ZA" altLang="en-US" sz="2800" b="1" dirty="0">
                <a:solidFill>
                  <a:sysClr val="window" lastClr="FFFFFF"/>
                </a:solidFill>
                <a:cs typeface="Arial" panose="020B0604020202020204" pitchFamily="34" charset="0"/>
              </a:rPr>
              <a:t>2019 MTEF Programme 6 Budget </a:t>
            </a:r>
            <a:r>
              <a:rPr lang="en-ZA" altLang="en-US" sz="2800" b="1" dirty="0" smtClean="0">
                <a:solidFill>
                  <a:sysClr val="window" lastClr="FFFFFF"/>
                </a:solidFill>
                <a:cs typeface="Arial" panose="020B0604020202020204" pitchFamily="34" charset="0"/>
              </a:rPr>
              <a:t>(excl</a:t>
            </a:r>
            <a:r>
              <a:rPr lang="en-ZA" altLang="en-US" sz="2800" b="1" dirty="0">
                <a:solidFill>
                  <a:sysClr val="window" lastClr="FFFFFF"/>
                </a:solidFill>
                <a:cs typeface="Arial" panose="020B0604020202020204" pitchFamily="34" charset="0"/>
              </a:rPr>
              <a:t>. </a:t>
            </a:r>
            <a:r>
              <a:rPr lang="en-ZA" altLang="en-US" sz="2800" b="1" dirty="0" err="1">
                <a:solidFill>
                  <a:sysClr val="window" lastClr="FFFFFF"/>
                </a:solidFill>
                <a:cs typeface="Arial" panose="020B0604020202020204" pitchFamily="34" charset="0"/>
              </a:rPr>
              <a:t>CoE</a:t>
            </a:r>
            <a:r>
              <a:rPr lang="en-ZA" altLang="en-US" sz="2800" b="1" dirty="0">
                <a:solidFill>
                  <a:sysClr val="window" lastClr="FFFFFF"/>
                </a:solidFill>
                <a:cs typeface="Arial" panose="020B0604020202020204" pitchFamily="34" charset="0"/>
              </a:rPr>
              <a:t>)</a:t>
            </a:r>
            <a:endParaRPr lang="en-US" altLang="en-US" sz="2800" b="1" dirty="0">
              <a:solidFill>
                <a:sysClr val="window" lastClr="FFFFFF"/>
              </a:solidFill>
              <a:cs typeface="Arial" panose="020B0604020202020204" pitchFamily="34" charset="0"/>
            </a:endParaRPr>
          </a:p>
        </p:txBody>
      </p:sp>
    </p:spTree>
    <p:extLst>
      <p:ext uri="{BB962C8B-B14F-4D97-AF65-F5344CB8AC3E}">
        <p14:creationId xmlns:p14="http://schemas.microsoft.com/office/powerpoint/2010/main" xmlns="" val="80707806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srcRect/>
          <a:stretch>
            <a:fillRect/>
          </a:stretch>
        </p:blipFill>
        <p:spPr bwMode="auto">
          <a:xfrm>
            <a:off x="-1" y="0"/>
            <a:ext cx="9144001" cy="6843713"/>
          </a:xfrm>
          <a:prstGeom prst="rect">
            <a:avLst/>
          </a:prstGeom>
          <a:noFill/>
          <a:ln w="9525">
            <a:noFill/>
            <a:miter lim="800000"/>
            <a:headEnd/>
            <a:tailEnd/>
          </a:ln>
        </p:spPr>
      </p:pic>
      <p:sp>
        <p:nvSpPr>
          <p:cNvPr id="6" name="Content Placeholder 2"/>
          <p:cNvSpPr txBox="1">
            <a:spLocks/>
          </p:cNvSpPr>
          <p:nvPr/>
        </p:nvSpPr>
        <p:spPr>
          <a:xfrm>
            <a:off x="491033" y="1191726"/>
            <a:ext cx="8119567" cy="5981690"/>
          </a:xfrm>
          <a:prstGeom prst="rect">
            <a:avLst/>
          </a:prstGeom>
          <a:ln>
            <a:noFill/>
          </a:ln>
        </p:spPr>
        <p:txBody>
          <a:bodyPr/>
          <a:lstStyle/>
          <a:p>
            <a:pPr marL="342900" indent="-342900">
              <a:spcAft>
                <a:spcPts val="0"/>
              </a:spcAft>
              <a:buFont typeface="Arial" panose="020B0604020202020204" pitchFamily="34" charset="0"/>
              <a:buChar char="•"/>
            </a:pPr>
            <a:r>
              <a:rPr lang="en-ZA" sz="2000" dirty="0"/>
              <a:t>At the root of most the challenges confronting the system is under-funding. The challenges manifest themselves in the </a:t>
            </a:r>
            <a:r>
              <a:rPr lang="en-ZA" sz="2000" dirty="0" smtClean="0"/>
              <a:t>following:</a:t>
            </a:r>
            <a:endParaRPr lang="en-ZA" sz="2000" dirty="0"/>
          </a:p>
          <a:p>
            <a:pPr marL="690562" lvl="1" indent="-342900">
              <a:spcAft>
                <a:spcPts val="0"/>
              </a:spcAft>
              <a:buFontTx/>
              <a:buChar char="-"/>
            </a:pPr>
            <a:r>
              <a:rPr lang="en-US" sz="2000" dirty="0" smtClean="0"/>
              <a:t>Lack </a:t>
            </a:r>
            <a:r>
              <a:rPr lang="en-US" sz="2000" dirty="0"/>
              <a:t>of appropriate infrastructure for hosting centres and skills </a:t>
            </a:r>
            <a:r>
              <a:rPr lang="en-US" sz="2000" dirty="0" smtClean="0"/>
              <a:t>training</a:t>
            </a:r>
          </a:p>
          <a:p>
            <a:pPr marL="690562" lvl="1" indent="-342900">
              <a:spcAft>
                <a:spcPts val="0"/>
              </a:spcAft>
              <a:buFontTx/>
              <a:buChar char="-"/>
            </a:pPr>
            <a:r>
              <a:rPr lang="en-GB" sz="2000" dirty="0" smtClean="0"/>
              <a:t>Lack </a:t>
            </a:r>
            <a:r>
              <a:rPr lang="en-GB" sz="2000" dirty="0"/>
              <a:t>of adequate training, learning and teaching support </a:t>
            </a:r>
            <a:r>
              <a:rPr lang="en-GB" sz="2000" dirty="0" smtClean="0"/>
              <a:t>materials</a:t>
            </a:r>
          </a:p>
          <a:p>
            <a:pPr marL="690562" lvl="1" indent="-342900">
              <a:spcAft>
                <a:spcPts val="0"/>
              </a:spcAft>
              <a:buFontTx/>
              <a:buChar char="-"/>
            </a:pPr>
            <a:r>
              <a:rPr lang="en-ZA" sz="2000" dirty="0" smtClean="0"/>
              <a:t>Disparate </a:t>
            </a:r>
            <a:r>
              <a:rPr lang="en-ZA" sz="2000" dirty="0"/>
              <a:t>conditions an service and benefits with consequential labour </a:t>
            </a:r>
            <a:r>
              <a:rPr lang="en-ZA" sz="2000" dirty="0" smtClean="0"/>
              <a:t>instability</a:t>
            </a:r>
            <a:endParaRPr lang="en-GB" sz="2000" dirty="0"/>
          </a:p>
          <a:p>
            <a:pPr marL="690562" lvl="1" indent="-342900">
              <a:spcAft>
                <a:spcPts val="0"/>
              </a:spcAft>
              <a:buFontTx/>
              <a:buChar char="-"/>
            </a:pPr>
            <a:r>
              <a:rPr lang="en-US" sz="2000" dirty="0" smtClean="0"/>
              <a:t>Absence </a:t>
            </a:r>
            <a:r>
              <a:rPr lang="en-US" sz="2000" dirty="0"/>
              <a:t>of requisite human resource capacity to execute basic administrative functions and </a:t>
            </a:r>
            <a:r>
              <a:rPr lang="en-US" sz="2000" dirty="0" smtClean="0"/>
              <a:t>procedures</a:t>
            </a:r>
            <a:endParaRPr lang="en-GB" sz="2000" dirty="0"/>
          </a:p>
          <a:p>
            <a:pPr marL="690562" lvl="1" indent="-342900">
              <a:spcAft>
                <a:spcPts val="0"/>
              </a:spcAft>
              <a:buFontTx/>
              <a:buChar char="-"/>
            </a:pPr>
            <a:r>
              <a:rPr lang="en-GB" sz="2000" dirty="0" smtClean="0"/>
              <a:t>Unqualified</a:t>
            </a:r>
            <a:r>
              <a:rPr lang="en-GB" sz="2000" dirty="0"/>
              <a:t>, underqualified and inappropriately qualified </a:t>
            </a:r>
            <a:r>
              <a:rPr lang="en-GB" sz="2000" dirty="0" smtClean="0"/>
              <a:t>lecturers</a:t>
            </a:r>
          </a:p>
          <a:p>
            <a:pPr marL="690562" lvl="1" indent="-342900">
              <a:spcAft>
                <a:spcPts val="0"/>
              </a:spcAft>
              <a:buFontTx/>
              <a:buChar char="-"/>
            </a:pPr>
            <a:r>
              <a:rPr lang="en-GB" sz="2000" dirty="0" smtClean="0"/>
              <a:t>Limited </a:t>
            </a:r>
            <a:r>
              <a:rPr lang="en-GB" sz="2000" dirty="0"/>
              <a:t>time-on-task which compromises teaching, learning, training and </a:t>
            </a:r>
            <a:r>
              <a:rPr lang="en-GB" sz="2000" dirty="0" smtClean="0"/>
              <a:t>development</a:t>
            </a:r>
          </a:p>
          <a:p>
            <a:pPr marL="690562" lvl="1" indent="-342900">
              <a:spcAft>
                <a:spcPts val="0"/>
              </a:spcAft>
              <a:buFontTx/>
              <a:buChar char="-"/>
            </a:pPr>
            <a:r>
              <a:rPr lang="en-GB" sz="2000" dirty="0" smtClean="0"/>
              <a:t>Inability </a:t>
            </a:r>
            <a:r>
              <a:rPr lang="en-GB" sz="2000" dirty="0"/>
              <a:t>to administer, manage and conduct CET </a:t>
            </a:r>
            <a:r>
              <a:rPr lang="en-GB" sz="2000" dirty="0" smtClean="0"/>
              <a:t>examinations</a:t>
            </a:r>
          </a:p>
          <a:p>
            <a:pPr marL="690562" lvl="1" indent="-342900">
              <a:spcAft>
                <a:spcPts val="0"/>
              </a:spcAft>
              <a:buFontTx/>
              <a:buChar char="-"/>
            </a:pPr>
            <a:r>
              <a:rPr lang="en-GB" sz="2000" dirty="0" smtClean="0"/>
              <a:t>Disparate </a:t>
            </a:r>
            <a:r>
              <a:rPr lang="en-GB" sz="2000" dirty="0"/>
              <a:t>regional HR capacity to support CET college</a:t>
            </a:r>
          </a:p>
        </p:txBody>
      </p:sp>
      <p:sp>
        <p:nvSpPr>
          <p:cNvPr id="10" name="Slide Number Placeholder 7"/>
          <p:cNvSpPr>
            <a:spLocks noGrp="1"/>
          </p:cNvSpPr>
          <p:nvPr>
            <p:ph type="sldNum" sz="quarter" idx="12"/>
          </p:nvPr>
        </p:nvSpPr>
        <p:spPr>
          <a:xfrm>
            <a:off x="7010400" y="6492875"/>
            <a:ext cx="2133600" cy="365125"/>
          </a:xfrm>
          <a:noFill/>
        </p:spPr>
        <p:txBody>
          <a:bodyPr/>
          <a:lstStyle/>
          <a:p>
            <a:fld id="{C647411B-AB77-409F-B9F6-2D0EDA52287E}" type="slidenum">
              <a:rPr lang="en-US" b="1" smtClean="0"/>
              <a:pPr/>
              <a:t>16</a:t>
            </a:fld>
            <a:endParaRPr lang="en-US" b="1" dirty="0" smtClean="0"/>
          </a:p>
        </p:txBody>
      </p:sp>
      <p:sp>
        <p:nvSpPr>
          <p:cNvPr id="11" name="TextBox 10"/>
          <p:cNvSpPr txBox="1"/>
          <p:nvPr/>
        </p:nvSpPr>
        <p:spPr>
          <a:xfrm>
            <a:off x="491033" y="54868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latin typeface="Arial" panose="020B0604020202020204" pitchFamily="34" charset="0"/>
                <a:cs typeface="Arial" panose="020B0604020202020204" pitchFamily="34" charset="0"/>
              </a:rPr>
              <a:t>Challenges Confronting the CET System</a:t>
            </a:r>
          </a:p>
        </p:txBody>
      </p:sp>
    </p:spTree>
    <p:extLst>
      <p:ext uri="{BB962C8B-B14F-4D97-AF65-F5344CB8AC3E}">
        <p14:creationId xmlns:p14="http://schemas.microsoft.com/office/powerpoint/2010/main" xmlns="" val="286373317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rcRect/>
          <a:stretch>
            <a:fillRect/>
          </a:stretch>
        </p:blipFill>
        <p:spPr bwMode="auto">
          <a:xfrm>
            <a:off x="-1" y="0"/>
            <a:ext cx="9144001" cy="6843713"/>
          </a:xfrm>
          <a:prstGeom prst="rect">
            <a:avLst/>
          </a:prstGeom>
          <a:noFill/>
          <a:ln w="9525">
            <a:noFill/>
            <a:miter lim="800000"/>
            <a:headEnd/>
            <a:tailEnd/>
          </a:ln>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a:p>
        </p:txBody>
      </p:sp>
      <p:sp>
        <p:nvSpPr>
          <p:cNvPr id="3" name="TextBox 2"/>
          <p:cNvSpPr txBox="1"/>
          <p:nvPr/>
        </p:nvSpPr>
        <p:spPr>
          <a:xfrm>
            <a:off x="491033" y="1161395"/>
            <a:ext cx="8119567" cy="4801314"/>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200" dirty="0">
                <a:latin typeface="+mn-lt"/>
              </a:rPr>
              <a:t>2019/20 financial year marks the fifth year of existence of the Community Education and Training (CET) system</a:t>
            </a:r>
          </a:p>
          <a:p>
            <a:pPr marL="342900" indent="-342900">
              <a:spcAft>
                <a:spcPts val="600"/>
              </a:spcAft>
              <a:buFont typeface="Arial" panose="020B0604020202020204" pitchFamily="34" charset="0"/>
              <a:buChar char="•"/>
            </a:pPr>
            <a:r>
              <a:rPr lang="en-US" sz="2200" dirty="0">
                <a:latin typeface="+mn-lt"/>
              </a:rPr>
              <a:t>The mandate of the branch is informed by Section 29(1)(a) of the Constitution of the Republic of South Africa as well as the injunctions of the National Development Plan in terms of which Government committed to increase youth and adult participation in CET programmes to </a:t>
            </a:r>
            <a:r>
              <a:rPr lang="en-US" sz="2200" dirty="0" smtClean="0">
                <a:latin typeface="+mn-lt"/>
              </a:rPr>
              <a:t>one million </a:t>
            </a:r>
            <a:r>
              <a:rPr lang="en-US" sz="2200" dirty="0">
                <a:latin typeface="+mn-lt"/>
              </a:rPr>
              <a:t>by </a:t>
            </a:r>
            <a:r>
              <a:rPr lang="en-US" sz="2200" dirty="0" smtClean="0">
                <a:latin typeface="+mn-lt"/>
              </a:rPr>
              <a:t>2030</a:t>
            </a:r>
            <a:endParaRPr lang="en-US" sz="2200" dirty="0">
              <a:latin typeface="+mn-lt"/>
            </a:endParaRPr>
          </a:p>
          <a:p>
            <a:pPr marL="342900" indent="-342900">
              <a:spcAft>
                <a:spcPts val="600"/>
              </a:spcAft>
              <a:buFont typeface="Arial" panose="020B0604020202020204" pitchFamily="34" charset="0"/>
              <a:buChar char="•"/>
            </a:pPr>
            <a:r>
              <a:rPr lang="en-US" sz="2200" dirty="0">
                <a:latin typeface="+mn-lt"/>
              </a:rPr>
              <a:t>The programme is legislated by the </a:t>
            </a:r>
            <a:r>
              <a:rPr lang="en-US" sz="2200" i="1" dirty="0">
                <a:latin typeface="+mn-lt"/>
              </a:rPr>
              <a:t>Continuing Education and Training Act, Act No.16 of 2006</a:t>
            </a:r>
            <a:r>
              <a:rPr lang="en-GB" sz="2200" dirty="0">
                <a:latin typeface="+mn-lt"/>
              </a:rPr>
              <a:t> (CET Act)</a:t>
            </a:r>
          </a:p>
          <a:p>
            <a:pPr marL="342900" indent="-342900">
              <a:spcAft>
                <a:spcPts val="600"/>
              </a:spcAft>
              <a:buFont typeface="Arial" panose="020B0604020202020204" pitchFamily="34" charset="0"/>
              <a:buChar char="•"/>
            </a:pPr>
            <a:r>
              <a:rPr lang="en-US" sz="2200" dirty="0">
                <a:latin typeface="+mn-lt"/>
              </a:rPr>
              <a:t>In the past five years focus was on building capacity of CET </a:t>
            </a:r>
            <a:r>
              <a:rPr lang="en-US" sz="2200" dirty="0" smtClean="0">
                <a:latin typeface="+mn-lt"/>
              </a:rPr>
              <a:t>colleges </a:t>
            </a:r>
            <a:r>
              <a:rPr lang="en-US" sz="2200" dirty="0">
                <a:latin typeface="+mn-lt"/>
              </a:rPr>
              <a:t>by developing policies and putting systems in place to ensure functionality</a:t>
            </a:r>
            <a:r>
              <a:rPr lang="en-GB" sz="2200" dirty="0">
                <a:latin typeface="+mn-lt"/>
              </a:rPr>
              <a:t> </a:t>
            </a:r>
            <a:endParaRPr lang="en-ZA" sz="2200" dirty="0">
              <a:latin typeface="+mn-lt"/>
            </a:endParaRPr>
          </a:p>
          <a:p>
            <a:pPr>
              <a:spcAft>
                <a:spcPts val="600"/>
              </a:spcAft>
            </a:pPr>
            <a:endParaRPr lang="en-ZA" sz="2200" b="1" dirty="0"/>
          </a:p>
        </p:txBody>
      </p:sp>
      <p:sp>
        <p:nvSpPr>
          <p:cNvPr id="7" name="TextBox 6"/>
          <p:cNvSpPr txBox="1"/>
          <p:nvPr/>
        </p:nvSpPr>
        <p:spPr>
          <a:xfrm>
            <a:off x="228600" y="5334000"/>
            <a:ext cx="184731" cy="369332"/>
          </a:xfrm>
          <a:prstGeom prst="rect">
            <a:avLst/>
          </a:prstGeom>
          <a:noFill/>
        </p:spPr>
        <p:txBody>
          <a:bodyPr wrap="none" rtlCol="0">
            <a:spAutoFit/>
          </a:bodyPr>
          <a:lstStyle/>
          <a:p>
            <a:endParaRPr lang="en-ZA" dirty="0"/>
          </a:p>
        </p:txBody>
      </p:sp>
      <p:sp>
        <p:nvSpPr>
          <p:cNvPr id="13" name="TextBox 12"/>
          <p:cNvSpPr txBox="1"/>
          <p:nvPr/>
        </p:nvSpPr>
        <p:spPr>
          <a:xfrm>
            <a:off x="491033" y="54868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ZA" sz="2800" b="1" dirty="0">
                <a:cs typeface="Arial" pitchFamily="34" charset="0"/>
              </a:rPr>
              <a:t>Programme Context</a:t>
            </a:r>
          </a:p>
        </p:txBody>
      </p:sp>
      <p:sp>
        <p:nvSpPr>
          <p:cNvPr id="9" name="Slide Number Placeholder 7"/>
          <p:cNvSpPr>
            <a:spLocks noGrp="1"/>
          </p:cNvSpPr>
          <p:nvPr>
            <p:ph type="sldNum" sz="quarter" idx="12"/>
          </p:nvPr>
        </p:nvSpPr>
        <p:spPr>
          <a:xfrm>
            <a:off x="7010400" y="6492875"/>
            <a:ext cx="2133600" cy="365125"/>
          </a:xfrm>
          <a:noFill/>
        </p:spPr>
        <p:txBody>
          <a:bodyPr/>
          <a:lstStyle/>
          <a:p>
            <a:fld id="{C647411B-AB77-409F-B9F6-2D0EDA52287E}" type="slidenum">
              <a:rPr lang="en-US" b="1" smtClean="0"/>
              <a:pPr/>
              <a:t>2</a:t>
            </a:fld>
            <a:endParaRPr lang="en-US" b="1" dirty="0" smtClean="0"/>
          </a:p>
        </p:txBody>
      </p:sp>
    </p:spTree>
    <p:extLst>
      <p:ext uri="{BB962C8B-B14F-4D97-AF65-F5344CB8AC3E}">
        <p14:creationId xmlns:p14="http://schemas.microsoft.com/office/powerpoint/2010/main" xmlns="" val="63226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srcRect/>
          <a:stretch>
            <a:fillRect/>
          </a:stretch>
        </p:blipFill>
        <p:spPr bwMode="auto">
          <a:xfrm>
            <a:off x="-1" y="0"/>
            <a:ext cx="9144001" cy="6843713"/>
          </a:xfrm>
          <a:prstGeom prst="rect">
            <a:avLst/>
          </a:prstGeom>
          <a:noFill/>
          <a:ln w="9525">
            <a:noFill/>
            <a:miter lim="800000"/>
            <a:headEnd/>
            <a:tailEnd/>
          </a:ln>
        </p:spPr>
      </p:pic>
      <p:sp>
        <p:nvSpPr>
          <p:cNvPr id="6" name="Content Placeholder 2"/>
          <p:cNvSpPr txBox="1">
            <a:spLocks/>
          </p:cNvSpPr>
          <p:nvPr/>
        </p:nvSpPr>
        <p:spPr>
          <a:xfrm>
            <a:off x="491033" y="1196751"/>
            <a:ext cx="8119567" cy="3960441"/>
          </a:xfrm>
          <a:prstGeom prst="rect">
            <a:avLst/>
          </a:prstGeom>
          <a:ln>
            <a:noFill/>
          </a:ln>
        </p:spPr>
        <p:txBody>
          <a:bodyPr/>
          <a:lstStyle/>
          <a:p>
            <a:pPr>
              <a:spcAft>
                <a:spcPts val="600"/>
              </a:spcAft>
            </a:pPr>
            <a:r>
              <a:rPr lang="en-ZA" sz="2200" b="1" dirty="0" smtClean="0"/>
              <a:t>Purpose</a:t>
            </a:r>
          </a:p>
          <a:p>
            <a:pPr>
              <a:spcAft>
                <a:spcPts val="600"/>
              </a:spcAft>
            </a:pPr>
            <a:r>
              <a:rPr lang="en-ZA" sz="2200" dirty="0"/>
              <a:t>	</a:t>
            </a:r>
            <a:r>
              <a:rPr lang="en-ZA" sz="2200" dirty="0" smtClean="0"/>
              <a:t>The </a:t>
            </a:r>
            <a:r>
              <a:rPr lang="en-ZA" sz="2200" dirty="0"/>
              <a:t>purpose of the Programme </a:t>
            </a:r>
            <a:r>
              <a:rPr lang="en-US" sz="2200" dirty="0">
                <a:cs typeface="Arial" pitchFamily="34" charset="0"/>
              </a:rPr>
              <a:t>is to </a:t>
            </a:r>
            <a:r>
              <a:rPr lang="en-GB" sz="2200" dirty="0"/>
              <a:t>plan, develop, </a:t>
            </a:r>
            <a:r>
              <a:rPr lang="en-GB" sz="2200" dirty="0" smtClean="0"/>
              <a:t>	implement</a:t>
            </a:r>
            <a:r>
              <a:rPr lang="en-GB" sz="2200" dirty="0"/>
              <a:t>, monitor, maintain and evaluate national policy, </a:t>
            </a:r>
            <a:r>
              <a:rPr lang="en-GB" sz="2200" dirty="0" smtClean="0"/>
              <a:t>	programme </a:t>
            </a:r>
            <a:r>
              <a:rPr lang="en-GB" sz="2200" dirty="0"/>
              <a:t>assessment practices and systems for </a:t>
            </a:r>
            <a:r>
              <a:rPr lang="en-GB" sz="2200" dirty="0" smtClean="0"/>
              <a:t>	Community </a:t>
            </a:r>
            <a:r>
              <a:rPr lang="en-GB" sz="2200" dirty="0"/>
              <a:t>Education and Training</a:t>
            </a:r>
          </a:p>
          <a:p>
            <a:pPr marL="800100" lvl="1" indent="-342900" algn="just">
              <a:spcAft>
                <a:spcPts val="1200"/>
              </a:spcAft>
              <a:buFont typeface="System Font Regular"/>
              <a:buChar char="˜"/>
            </a:pPr>
            <a:endParaRPr lang="en-GB" sz="2200" dirty="0"/>
          </a:p>
          <a:p>
            <a:pPr marL="800100" lvl="1" indent="-342900" algn="just">
              <a:spcAft>
                <a:spcPts val="1200"/>
              </a:spcAft>
              <a:buFont typeface="System Font Regular"/>
              <a:buChar char="˜"/>
            </a:pPr>
            <a:endParaRPr lang="en-GB" sz="2200" dirty="0"/>
          </a:p>
          <a:p>
            <a:pPr marL="800100" lvl="1" indent="-342900" algn="just">
              <a:spcAft>
                <a:spcPts val="1200"/>
              </a:spcAft>
              <a:buFont typeface="System Font Regular"/>
              <a:buChar char="˜"/>
            </a:pPr>
            <a:endParaRPr lang="en-GB" sz="2200" dirty="0"/>
          </a:p>
          <a:p>
            <a:pPr marL="800100" lvl="1" indent="-342900" algn="just">
              <a:spcAft>
                <a:spcPts val="1200"/>
              </a:spcAft>
              <a:buFont typeface="System Font Regular"/>
              <a:buChar char="˜"/>
            </a:pPr>
            <a:endParaRPr lang="en-GB" sz="2200" dirty="0"/>
          </a:p>
          <a:p>
            <a:pPr marL="800100" lvl="1" indent="-342900" algn="just">
              <a:spcAft>
                <a:spcPts val="1200"/>
              </a:spcAft>
              <a:buFont typeface="System Font Regular"/>
              <a:buChar char="˜"/>
            </a:pPr>
            <a:endParaRPr lang="en-GB" sz="2200" dirty="0"/>
          </a:p>
          <a:p>
            <a:pPr marL="800100" lvl="1" indent="-342900" algn="just">
              <a:spcAft>
                <a:spcPts val="1200"/>
              </a:spcAft>
              <a:buFont typeface="System Font Regular"/>
              <a:buChar char="˜"/>
            </a:pPr>
            <a:endParaRPr lang="en-GB" sz="2200" dirty="0"/>
          </a:p>
          <a:p>
            <a:pPr marL="800100" lvl="1" indent="-342900" algn="just">
              <a:spcAft>
                <a:spcPts val="1200"/>
              </a:spcAft>
              <a:buFont typeface="System Font Regular"/>
              <a:buChar char="˜"/>
            </a:pPr>
            <a:endParaRPr lang="en-GB" sz="2200" dirty="0"/>
          </a:p>
          <a:p>
            <a:pPr marL="800100" lvl="1" indent="-342900" algn="just">
              <a:spcAft>
                <a:spcPts val="1200"/>
              </a:spcAft>
              <a:buFont typeface="System Font Regular"/>
              <a:buChar char="˜"/>
            </a:pPr>
            <a:endParaRPr lang="en-GB" sz="2200" dirty="0"/>
          </a:p>
          <a:p>
            <a:pPr marL="342900" indent="-342900">
              <a:spcAft>
                <a:spcPts val="1200"/>
              </a:spcAft>
              <a:buFont typeface="Arial" panose="020B0604020202020204" pitchFamily="34" charset="0"/>
              <a:buChar char="•"/>
            </a:pPr>
            <a:endParaRPr lang="en-ZA" sz="2200" dirty="0"/>
          </a:p>
        </p:txBody>
      </p:sp>
      <p:sp>
        <p:nvSpPr>
          <p:cNvPr id="10" name="Slide Number Placeholder 7"/>
          <p:cNvSpPr>
            <a:spLocks noGrp="1"/>
          </p:cNvSpPr>
          <p:nvPr>
            <p:ph type="sldNum" sz="quarter" idx="12"/>
          </p:nvPr>
        </p:nvSpPr>
        <p:spPr>
          <a:xfrm>
            <a:off x="7010400" y="6492875"/>
            <a:ext cx="2133600" cy="365125"/>
          </a:xfrm>
          <a:noFill/>
        </p:spPr>
        <p:txBody>
          <a:bodyPr/>
          <a:lstStyle/>
          <a:p>
            <a:fld id="{C647411B-AB77-409F-B9F6-2D0EDA52287E}" type="slidenum">
              <a:rPr lang="en-US" b="1" smtClean="0"/>
              <a:pPr/>
              <a:t>3</a:t>
            </a:fld>
            <a:endParaRPr lang="en-US" b="1" dirty="0" smtClean="0"/>
          </a:p>
        </p:txBody>
      </p:sp>
      <p:sp>
        <p:nvSpPr>
          <p:cNvPr id="11" name="TextBox 10"/>
          <p:cNvSpPr txBox="1"/>
          <p:nvPr/>
        </p:nvSpPr>
        <p:spPr>
          <a:xfrm>
            <a:off x="491033" y="54868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GB" sz="2800" b="1" smtClean="0">
                <a:latin typeface="Arial" panose="020B0604020202020204" pitchFamily="34" charset="0"/>
                <a:cs typeface="Arial" panose="020B0604020202020204" pitchFamily="34" charset="0"/>
              </a:rPr>
              <a:t>Purpose of Programme 6</a:t>
            </a:r>
            <a:endParaRPr lang="en-ZA" sz="2800" b="1" dirty="0">
              <a:latin typeface="Arial" panose="020B0604020202020204" pitchFamily="34" charset="0"/>
              <a:cs typeface="Arial" panose="020B0604020202020204" pitchFamily="34" charset="0"/>
            </a:endParaRPr>
          </a:p>
        </p:txBody>
      </p:sp>
      <p:sp>
        <p:nvSpPr>
          <p:cNvPr id="12" name="TextBox 11"/>
          <p:cNvSpPr txBox="1"/>
          <p:nvPr/>
        </p:nvSpPr>
        <p:spPr>
          <a:xfrm>
            <a:off x="484881" y="3193812"/>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GB" sz="2800" b="1" dirty="0" smtClean="0">
                <a:latin typeface="Arial" panose="020B0604020202020204" pitchFamily="34" charset="0"/>
                <a:cs typeface="Arial" panose="020B0604020202020204" pitchFamily="34" charset="0"/>
              </a:rPr>
              <a:t>Structure of Programme</a:t>
            </a:r>
            <a:endParaRPr lang="en-ZA" sz="2800" b="1" dirty="0">
              <a:latin typeface="Arial" panose="020B0604020202020204" pitchFamily="34" charset="0"/>
              <a:cs typeface="Arial" panose="020B0604020202020204" pitchFamily="34" charset="0"/>
            </a:endParaRPr>
          </a:p>
        </p:txBody>
      </p:sp>
      <p:sp>
        <p:nvSpPr>
          <p:cNvPr id="13" name="Content Placeholder 2"/>
          <p:cNvSpPr txBox="1">
            <a:spLocks/>
          </p:cNvSpPr>
          <p:nvPr/>
        </p:nvSpPr>
        <p:spPr>
          <a:xfrm>
            <a:off x="467544" y="3789039"/>
            <a:ext cx="8190681" cy="2592289"/>
          </a:xfrm>
          <a:prstGeom prst="rect">
            <a:avLst/>
          </a:prstGeom>
          <a:ln>
            <a:noFill/>
          </a:ln>
        </p:spPr>
        <p:txBody>
          <a:bodyPr/>
          <a:lstStyle/>
          <a:p>
            <a:pPr>
              <a:spcAft>
                <a:spcPts val="600"/>
              </a:spcAft>
            </a:pPr>
            <a:r>
              <a:rPr lang="en-GB" sz="2200" b="1" dirty="0" smtClean="0"/>
              <a:t>Sub-Programmes</a:t>
            </a:r>
            <a:endParaRPr lang="en-GB" sz="2200" b="1" dirty="0"/>
          </a:p>
          <a:p>
            <a:pPr marL="800100" lvl="1" indent="-342900">
              <a:spcAft>
                <a:spcPts val="600"/>
              </a:spcAft>
              <a:buFont typeface="System Font Regular"/>
              <a:buChar char="˜"/>
            </a:pPr>
            <a:r>
              <a:rPr lang="en-ZA" sz="2200" dirty="0"/>
              <a:t>Programme Management</a:t>
            </a:r>
          </a:p>
          <a:p>
            <a:pPr marL="800100" lvl="1" indent="-342900">
              <a:spcAft>
                <a:spcPts val="600"/>
              </a:spcAft>
              <a:buFont typeface="System Font Regular"/>
              <a:buChar char="˜"/>
            </a:pPr>
            <a:r>
              <a:rPr lang="en-ZA" sz="2200" dirty="0"/>
              <a:t>CET System Planning, Institutional Development and Support</a:t>
            </a:r>
          </a:p>
          <a:p>
            <a:pPr marL="800100" lvl="1" indent="-342900">
              <a:spcAft>
                <a:spcPts val="600"/>
              </a:spcAft>
              <a:buFont typeface="System Font Regular"/>
              <a:buChar char="˜"/>
            </a:pPr>
            <a:r>
              <a:rPr lang="en-ZA" sz="2200" dirty="0"/>
              <a:t>Financial Planning and Management</a:t>
            </a:r>
          </a:p>
          <a:p>
            <a:pPr marL="800100" lvl="1" indent="-342900">
              <a:spcAft>
                <a:spcPts val="600"/>
              </a:spcAft>
              <a:buFont typeface="System Font Regular"/>
              <a:buChar char="˜"/>
            </a:pPr>
            <a:r>
              <a:rPr lang="en-ZA" sz="2200" dirty="0"/>
              <a:t>Education, Training,  Development and </a:t>
            </a:r>
            <a:r>
              <a:rPr lang="en-ZA" sz="2200" dirty="0" smtClean="0"/>
              <a:t>Assessment</a:t>
            </a:r>
            <a:endParaRPr lang="en-GB" sz="2200" dirty="0"/>
          </a:p>
          <a:p>
            <a:pPr marL="800100" lvl="1" indent="-342900" algn="just">
              <a:spcAft>
                <a:spcPts val="1200"/>
              </a:spcAft>
              <a:buFont typeface="System Font Regular"/>
              <a:buChar char="˜"/>
            </a:pPr>
            <a:endParaRPr lang="en-GB" sz="2200" dirty="0"/>
          </a:p>
          <a:p>
            <a:pPr marL="800100" lvl="1" indent="-342900" algn="just">
              <a:spcAft>
                <a:spcPts val="1200"/>
              </a:spcAft>
              <a:buFont typeface="System Font Regular"/>
              <a:buChar char="˜"/>
            </a:pPr>
            <a:endParaRPr lang="en-GB" sz="2200" dirty="0"/>
          </a:p>
          <a:p>
            <a:pPr marL="800100" lvl="1" indent="-342900" algn="just">
              <a:spcAft>
                <a:spcPts val="1200"/>
              </a:spcAft>
              <a:buFont typeface="System Font Regular"/>
              <a:buChar char="˜"/>
            </a:pPr>
            <a:endParaRPr lang="en-GB" sz="2200" dirty="0"/>
          </a:p>
          <a:p>
            <a:pPr marL="800100" lvl="1" indent="-342900" algn="just">
              <a:spcAft>
                <a:spcPts val="1200"/>
              </a:spcAft>
              <a:buFont typeface="System Font Regular"/>
              <a:buChar char="˜"/>
            </a:pPr>
            <a:endParaRPr lang="en-GB" sz="2200" dirty="0"/>
          </a:p>
          <a:p>
            <a:pPr marL="800100" lvl="1" indent="-342900" algn="just">
              <a:spcAft>
                <a:spcPts val="1200"/>
              </a:spcAft>
              <a:buFont typeface="System Font Regular"/>
              <a:buChar char="˜"/>
            </a:pPr>
            <a:endParaRPr lang="en-GB" sz="2200" dirty="0"/>
          </a:p>
          <a:p>
            <a:pPr marL="342900" indent="-342900">
              <a:spcAft>
                <a:spcPts val="1200"/>
              </a:spcAft>
              <a:buFont typeface="Arial" panose="020B0604020202020204" pitchFamily="34" charset="0"/>
              <a:buChar char="•"/>
            </a:pPr>
            <a:endParaRPr lang="en-ZA" sz="2200" dirty="0"/>
          </a:p>
        </p:txBody>
      </p:sp>
    </p:spTree>
    <p:extLst>
      <p:ext uri="{BB962C8B-B14F-4D97-AF65-F5344CB8AC3E}">
        <p14:creationId xmlns:p14="http://schemas.microsoft.com/office/powerpoint/2010/main" xmlns="" val="230730805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p:cNvSpPr txBox="1">
            <a:spLocks/>
          </p:cNvSpPr>
          <p:nvPr/>
        </p:nvSpPr>
        <p:spPr>
          <a:xfrm>
            <a:off x="467544" y="1196751"/>
            <a:ext cx="8190681" cy="3960441"/>
          </a:xfrm>
          <a:prstGeom prst="rect">
            <a:avLst/>
          </a:prstGeom>
          <a:ln>
            <a:noFill/>
          </a:ln>
        </p:spPr>
        <p:txBody>
          <a:bodyPr/>
          <a:lstStyle/>
          <a:p>
            <a:pPr>
              <a:spcAft>
                <a:spcPts val="1200"/>
              </a:spcAft>
            </a:pPr>
            <a:endParaRPr lang="en-ZA" sz="2200" dirty="0"/>
          </a:p>
          <a:p>
            <a:pPr marL="342900" indent="-342900">
              <a:spcAft>
                <a:spcPts val="1200"/>
              </a:spcAft>
              <a:buFont typeface="Arial" panose="020B0604020202020204" pitchFamily="34" charset="0"/>
              <a:buChar char="•"/>
            </a:pPr>
            <a:endParaRPr lang="en-GB" sz="2400" dirty="0"/>
          </a:p>
          <a:p>
            <a:pPr marL="800100" lvl="1" indent="-342900" algn="just">
              <a:spcAft>
                <a:spcPts val="1200"/>
              </a:spcAft>
              <a:buFont typeface="System Font Regular"/>
              <a:buChar char="˜"/>
            </a:pPr>
            <a:endParaRPr lang="en-GB" sz="2200" dirty="0"/>
          </a:p>
          <a:p>
            <a:pPr marL="800100" lvl="1" indent="-342900" algn="just">
              <a:spcAft>
                <a:spcPts val="1200"/>
              </a:spcAft>
              <a:buFont typeface="System Font Regular"/>
              <a:buChar char="˜"/>
            </a:pPr>
            <a:endParaRPr lang="en-GB" sz="2200" dirty="0"/>
          </a:p>
          <a:p>
            <a:pPr marL="800100" lvl="1" indent="-342900" algn="just">
              <a:spcAft>
                <a:spcPts val="1200"/>
              </a:spcAft>
              <a:buFont typeface="System Font Regular"/>
              <a:buChar char="˜"/>
            </a:pPr>
            <a:endParaRPr lang="en-GB" sz="2200" dirty="0"/>
          </a:p>
          <a:p>
            <a:pPr marL="800100" lvl="1" indent="-342900" algn="just">
              <a:spcAft>
                <a:spcPts val="1200"/>
              </a:spcAft>
              <a:buFont typeface="System Font Regular"/>
              <a:buChar char="˜"/>
            </a:pPr>
            <a:endParaRPr lang="en-GB" sz="2200" dirty="0"/>
          </a:p>
          <a:p>
            <a:pPr marL="800100" lvl="1" indent="-342900" algn="just">
              <a:spcAft>
                <a:spcPts val="1200"/>
              </a:spcAft>
              <a:buFont typeface="System Font Regular"/>
              <a:buChar char="˜"/>
            </a:pPr>
            <a:endParaRPr lang="en-GB" sz="2200" dirty="0"/>
          </a:p>
          <a:p>
            <a:pPr marL="800100" lvl="1" indent="-342900" algn="just">
              <a:spcAft>
                <a:spcPts val="1200"/>
              </a:spcAft>
              <a:buFont typeface="System Font Regular"/>
              <a:buChar char="˜"/>
            </a:pPr>
            <a:endParaRPr lang="en-GB" sz="2200" dirty="0"/>
          </a:p>
          <a:p>
            <a:pPr marL="800100" lvl="1" indent="-342900" algn="just">
              <a:spcAft>
                <a:spcPts val="1200"/>
              </a:spcAft>
              <a:buFont typeface="System Font Regular"/>
              <a:buChar char="˜"/>
            </a:pPr>
            <a:endParaRPr lang="en-GB" sz="2200" dirty="0"/>
          </a:p>
          <a:p>
            <a:pPr marL="800100" lvl="1" indent="-342900" algn="just">
              <a:spcAft>
                <a:spcPts val="1200"/>
              </a:spcAft>
              <a:buFont typeface="System Font Regular"/>
              <a:buChar char="˜"/>
            </a:pPr>
            <a:endParaRPr lang="en-GB" sz="2200" dirty="0"/>
          </a:p>
          <a:p>
            <a:pPr marL="342900" indent="-342900">
              <a:spcAft>
                <a:spcPts val="1200"/>
              </a:spcAft>
              <a:buFont typeface="Arial" panose="020B0604020202020204" pitchFamily="34" charset="0"/>
              <a:buChar char="•"/>
            </a:pPr>
            <a:endParaRPr lang="en-ZA" sz="2200" dirty="0"/>
          </a:p>
        </p:txBody>
      </p:sp>
      <mc:AlternateContent xmlns:mc="http://schemas.openxmlformats.org/markup-compatibility/2006">
        <mc:Choice xmlns:a14="http://schemas.microsoft.com/office/drawing/2010/main" xmlns="" Requires="a14">
          <p:graphicFrame>
            <p:nvGraphicFramePr>
              <p:cNvPr id="3" name="Table 2">
                <a:extLst>
                  <a:ext uri="{FF2B5EF4-FFF2-40B4-BE49-F238E27FC236}">
                    <a16:creationId xmlns:a16="http://schemas.microsoft.com/office/drawing/2014/main" id="{F3ECDD9E-BF19-2A41-AD01-0EF879160E0B}"/>
                  </a:ext>
                </a:extLst>
              </p:cNvPr>
              <p:cNvGraphicFramePr>
                <a:graphicFrameLocks noGrp="1"/>
              </p:cNvGraphicFramePr>
              <p:nvPr>
                <p:extLst>
                  <p:ext uri="{D42A27DB-BD31-4B8C-83A1-F6EECF244321}">
                    <p14:modId xmlns:p14="http://schemas.microsoft.com/office/powerpoint/2010/main" val="246101835"/>
                  </p:ext>
                </p:extLst>
              </p:nvPr>
            </p:nvGraphicFramePr>
            <p:xfrm>
              <a:off x="504824" y="1196752"/>
              <a:ext cx="8243640" cy="4638240"/>
            </p:xfrm>
            <a:graphic>
              <a:graphicData uri="http://schemas.openxmlformats.org/drawingml/2006/table">
                <a:tbl>
                  <a:tblPr firstRow="1" bandRow="1">
                    <a:tableStyleId>{5C22544A-7EE6-4342-B048-85BDC9FD1C3A}</a:tableStyleId>
                  </a:tblPr>
                  <a:tblGrid>
                    <a:gridCol w="2060910">
                      <a:extLst>
                        <a:ext uri="{9D8B030D-6E8A-4147-A177-3AD203B41FA5}">
                          <a16:colId xmlns:a16="http://schemas.microsoft.com/office/drawing/2014/main" val="3812083273"/>
                        </a:ext>
                      </a:extLst>
                    </a:gridCol>
                    <a:gridCol w="2060910">
                      <a:extLst>
                        <a:ext uri="{9D8B030D-6E8A-4147-A177-3AD203B41FA5}">
                          <a16:colId xmlns:a16="http://schemas.microsoft.com/office/drawing/2014/main" val="1398615448"/>
                        </a:ext>
                      </a:extLst>
                    </a:gridCol>
                    <a:gridCol w="2060910">
                      <a:extLst>
                        <a:ext uri="{9D8B030D-6E8A-4147-A177-3AD203B41FA5}">
                          <a16:colId xmlns:a16="http://schemas.microsoft.com/office/drawing/2014/main" val="2717354833"/>
                        </a:ext>
                      </a:extLst>
                    </a:gridCol>
                    <a:gridCol w="2060910">
                      <a:extLst>
                        <a:ext uri="{9D8B030D-6E8A-4147-A177-3AD203B41FA5}">
                          <a16:colId xmlns:a16="http://schemas.microsoft.com/office/drawing/2014/main" val="4224485657"/>
                        </a:ext>
                      </a:extLst>
                    </a:gridCol>
                  </a:tblGrid>
                  <a:tr h="675840">
                    <a:tc>
                      <a:txBody>
                        <a:bodyPr/>
                        <a:lstStyle/>
                        <a:p>
                          <a:pPr algn="ctr"/>
                          <a:r>
                            <a:rPr lang="en-US" dirty="0"/>
                            <a:t>Region/Sub-regions</a:t>
                          </a:r>
                        </a:p>
                      </a:txBody>
                      <a:tcPr/>
                    </a:tc>
                    <a:tc>
                      <a:txBody>
                        <a:bodyPr/>
                        <a:lstStyle/>
                        <a:p>
                          <a:pPr algn="ctr"/>
                          <a:r>
                            <a:rPr lang="en-US" dirty="0"/>
                            <a:t>Central Regional Office</a:t>
                          </a:r>
                        </a:p>
                      </a:txBody>
                      <a:tcPr/>
                    </a:tc>
                    <a:tc>
                      <a:txBody>
                        <a:bodyPr/>
                        <a:lstStyle/>
                        <a:p>
                          <a:pPr algn="ctr"/>
                          <a:r>
                            <a:rPr lang="en-US" dirty="0"/>
                            <a:t>District-Based</a:t>
                          </a:r>
                        </a:p>
                      </a:txBody>
                      <a:tcPr/>
                    </a:tc>
                    <a:tc>
                      <a:txBody>
                        <a:bodyPr/>
                        <a:lstStyle/>
                        <a:p>
                          <a:pPr algn="ctr"/>
                          <a:r>
                            <a:rPr lang="en-US" b="1" dirty="0"/>
                            <a:t>Total</a:t>
                          </a:r>
                        </a:p>
                      </a:txBody>
                      <a:tcPr/>
                    </a:tc>
                    <a:extLst>
                      <a:ext uri="{0D108BD9-81ED-4DB2-BD59-A6C34878D82A}">
                        <a16:rowId xmlns:a16="http://schemas.microsoft.com/office/drawing/2014/main" val="1984387091"/>
                      </a:ext>
                    </a:extLst>
                  </a:tr>
                  <a:tr h="391558">
                    <a:tc>
                      <a:txBody>
                        <a:bodyPr/>
                        <a:lstStyle/>
                        <a:p>
                          <a:pPr algn="ctr"/>
                          <a:r>
                            <a:rPr lang="en-US" sz="2000" dirty="0"/>
                            <a:t>EC</a:t>
                          </a:r>
                        </a:p>
                      </a:txBody>
                      <a:tcPr/>
                    </a:tc>
                    <a:tc>
                      <a:txBody>
                        <a:bodyPr/>
                        <a:lstStyle/>
                        <a:p>
                          <a:pPr algn="ctr"/>
                          <a:r>
                            <a:rPr lang="en-US" sz="2000" dirty="0"/>
                            <a:t>5</a:t>
                          </a:r>
                        </a:p>
                      </a:txBody>
                      <a:tcPr/>
                    </a:tc>
                    <a:tc>
                      <a:txBody>
                        <a:bodyPr/>
                        <a:lstStyle/>
                        <a:p>
                          <a:pPr algn="ctr"/>
                          <a:r>
                            <a:rPr lang="en-US" sz="2000" dirty="0"/>
                            <a:t>11</a:t>
                          </a:r>
                        </a:p>
                      </a:txBody>
                      <a:tcPr/>
                    </a:tc>
                    <a:tc>
                      <a:txBody>
                        <a:bodyPr/>
                        <a:lstStyle/>
                        <a:p>
                          <a:pPr algn="ctr"/>
                          <a:r>
                            <a:rPr lang="en-US" sz="2000" b="1" dirty="0"/>
                            <a:t>16</a:t>
                          </a:r>
                        </a:p>
                      </a:txBody>
                      <a:tcPr/>
                    </a:tc>
                    <a:extLst>
                      <a:ext uri="{0D108BD9-81ED-4DB2-BD59-A6C34878D82A}">
                        <a16:rowId xmlns:a16="http://schemas.microsoft.com/office/drawing/2014/main" val="3186876577"/>
                      </a:ext>
                    </a:extLst>
                  </a:tr>
                  <a:tr h="391558">
                    <a:tc>
                      <a:txBody>
                        <a:bodyPr/>
                        <a:lstStyle/>
                        <a:p>
                          <a:pPr algn="ctr"/>
                          <a:r>
                            <a:rPr lang="en-US" sz="2000" dirty="0"/>
                            <a:t>FS</a:t>
                          </a:r>
                        </a:p>
                      </a:txBody>
                      <a:tcPr/>
                    </a:tc>
                    <a:tc>
                      <a:txBody>
                        <a:bodyPr/>
                        <a:lstStyle/>
                        <a:p>
                          <a:pPr algn="ctr"/>
                          <a:r>
                            <a:rPr lang="en-US" sz="2000" dirty="0"/>
                            <a:t>8</a:t>
                          </a:r>
                        </a:p>
                      </a:txBody>
                      <a:tcPr/>
                    </a:tc>
                    <a:tc>
                      <a:txBody>
                        <a:bodyPr/>
                        <a:lstStyle/>
                        <a:p>
                          <a:pPr algn="ctr"/>
                          <a:r>
                            <a:rPr lang="en-US" sz="2000" dirty="0"/>
                            <a:t>30</a:t>
                          </a:r>
                        </a:p>
                      </a:txBody>
                      <a:tcPr/>
                    </a:tc>
                    <a:tc>
                      <a:txBody>
                        <a:bodyPr/>
                        <a:lstStyle/>
                        <a:p>
                          <a:pPr algn="ctr"/>
                          <a:r>
                            <a:rPr lang="en-US" sz="2000" b="1" dirty="0"/>
                            <a:t>38</a:t>
                          </a:r>
                        </a:p>
                      </a:txBody>
                      <a:tcPr/>
                    </a:tc>
                    <a:extLst>
                      <a:ext uri="{0D108BD9-81ED-4DB2-BD59-A6C34878D82A}">
                        <a16:rowId xmlns:a16="http://schemas.microsoft.com/office/drawing/2014/main" val="111451907"/>
                      </a:ext>
                    </a:extLst>
                  </a:tr>
                  <a:tr h="391558">
                    <a:tc>
                      <a:txBody>
                        <a:bodyPr/>
                        <a:lstStyle/>
                        <a:p>
                          <a:pPr algn="ctr"/>
                          <a:r>
                            <a:rPr lang="en-US" sz="2000" dirty="0"/>
                            <a:t>GP</a:t>
                          </a:r>
                        </a:p>
                      </a:txBody>
                      <a:tcPr/>
                    </a:tc>
                    <a:tc>
                      <a:txBody>
                        <a:bodyPr/>
                        <a:lstStyle/>
                        <a:p>
                          <a:pPr algn="ctr"/>
                          <a:r>
                            <a:rPr lang="en-US" sz="2000" dirty="0"/>
                            <a:t>12</a:t>
                          </a:r>
                        </a:p>
                      </a:txBody>
                      <a:tcPr/>
                    </a:tc>
                    <a:tc>
                      <a:txBody>
                        <a:bodyPr/>
                        <a:lstStyle/>
                        <a:p>
                          <a:pPr algn="ctr"/>
                          <a:r>
                            <a:rPr lang="en-US" sz="2000" dirty="0"/>
                            <a:t>34</a:t>
                          </a:r>
                        </a:p>
                      </a:txBody>
                      <a:tcPr/>
                    </a:tc>
                    <a:tc>
                      <a:txBody>
                        <a:bodyPr/>
                        <a:lstStyle/>
                        <a:p>
                          <a:pPr algn="ctr"/>
                          <a:r>
                            <a:rPr lang="en-US" sz="2000" b="1" dirty="0"/>
                            <a:t>46</a:t>
                          </a:r>
                        </a:p>
                      </a:txBody>
                      <a:tcPr/>
                    </a:tc>
                    <a:extLst>
                      <a:ext uri="{0D108BD9-81ED-4DB2-BD59-A6C34878D82A}">
                        <a16:rowId xmlns:a16="http://schemas.microsoft.com/office/drawing/2014/main" val="2695377647"/>
                      </a:ext>
                    </a:extLst>
                  </a:tr>
                  <a:tr h="391558">
                    <a:tc>
                      <a:txBody>
                        <a:bodyPr/>
                        <a:lstStyle/>
                        <a:p>
                          <a:pPr algn="ctr"/>
                          <a:r>
                            <a:rPr lang="en-US" sz="2000" dirty="0"/>
                            <a:t>KZN</a:t>
                          </a:r>
                        </a:p>
                      </a:txBody>
                      <a:tcPr/>
                    </a:tc>
                    <a:tc>
                      <a:txBody>
                        <a:bodyPr/>
                        <a:lstStyle/>
                        <a:p>
                          <a:pPr algn="ctr"/>
                          <a:r>
                            <a:rPr lang="en-US" sz="2000" dirty="0"/>
                            <a:t>3</a:t>
                          </a:r>
                        </a:p>
                      </a:txBody>
                      <a:tcPr/>
                    </a:tc>
                    <a:tc>
                      <a:txBody>
                        <a:bodyPr/>
                        <a:lstStyle/>
                        <a:p>
                          <a:pPr algn="ctr"/>
                          <a:r>
                            <a:rPr lang="en-US" sz="2000" dirty="0"/>
                            <a:t>14</a:t>
                          </a:r>
                        </a:p>
                      </a:txBody>
                      <a:tcPr/>
                    </a:tc>
                    <a:tc>
                      <a:txBody>
                        <a:bodyPr/>
                        <a:lstStyle/>
                        <a:p>
                          <a:pPr algn="ctr"/>
                          <a:r>
                            <a:rPr lang="en-US" sz="2000" b="1" dirty="0"/>
                            <a:t>17</a:t>
                          </a:r>
                        </a:p>
                      </a:txBody>
                      <a:tcPr/>
                    </a:tc>
                    <a:extLst>
                      <a:ext uri="{0D108BD9-81ED-4DB2-BD59-A6C34878D82A}">
                        <a16:rowId xmlns:a16="http://schemas.microsoft.com/office/drawing/2014/main" val="3908189300"/>
                      </a:ext>
                    </a:extLst>
                  </a:tr>
                  <a:tr h="391558">
                    <a:tc>
                      <a:txBody>
                        <a:bodyPr/>
                        <a:lstStyle/>
                        <a:p>
                          <a:pPr algn="ctr"/>
                          <a:r>
                            <a:rPr lang="en-US" sz="2000" dirty="0"/>
                            <a:t>LP</a:t>
                          </a:r>
                        </a:p>
                      </a:txBody>
                      <a:tcPr/>
                    </a:tc>
                    <a:tc>
                      <a:txBody>
                        <a:bodyPr/>
                        <a:lstStyle/>
                        <a:p>
                          <a:pPr algn="ctr"/>
                          <a:r>
                            <a:rPr lang="en-US" sz="2000" dirty="0"/>
                            <a:t>4</a:t>
                          </a:r>
                        </a:p>
                      </a:txBody>
                      <a:tcPr/>
                    </a:tc>
                    <a:tc>
                      <a:txBody>
                        <a:bodyPr/>
                        <a:lstStyle/>
                        <a:p>
                          <a:pPr algn="ctr"/>
                          <a:r>
                            <a:rPr lang="en-US" sz="2000" dirty="0"/>
                            <a:t>6</a:t>
                          </a:r>
                        </a:p>
                      </a:txBody>
                      <a:tcPr/>
                    </a:tc>
                    <a:tc>
                      <a:txBody>
                        <a:bodyPr/>
                        <a:lstStyle/>
                        <a:p>
                          <a:pPr algn="ctr"/>
                          <a:r>
                            <a:rPr lang="en-US" sz="2000" b="1" dirty="0"/>
                            <a:t>10</a:t>
                          </a:r>
                        </a:p>
                      </a:txBody>
                      <a:tcPr/>
                    </a:tc>
                    <a:extLst>
                      <a:ext uri="{0D108BD9-81ED-4DB2-BD59-A6C34878D82A}">
                        <a16:rowId xmlns:a16="http://schemas.microsoft.com/office/drawing/2014/main" val="2611768748"/>
                      </a:ext>
                    </a:extLst>
                  </a:tr>
                  <a:tr h="391558">
                    <a:tc>
                      <a:txBody>
                        <a:bodyPr/>
                        <a:lstStyle/>
                        <a:p>
                          <a:pPr algn="ctr"/>
                          <a:r>
                            <a:rPr lang="en-US" sz="2000" dirty="0"/>
                            <a:t>MP</a:t>
                          </a:r>
                        </a:p>
                      </a:txBody>
                      <a:tcPr/>
                    </a:tc>
                    <a:tc>
                      <a:txBody>
                        <a:bodyPr/>
                        <a:lstStyle/>
                        <a:p>
                          <a:pPr algn="ctr"/>
                          <a:r>
                            <a:rPr lang="en-US" sz="2000" dirty="0"/>
                            <a:t>2</a:t>
                          </a:r>
                        </a:p>
                      </a:txBody>
                      <a:tcPr/>
                    </a:tc>
                    <a:tc>
                      <a:txBody>
                        <a:bodyPr/>
                        <a:lstStyle/>
                        <a:p>
                          <a:pPr algn="ctr"/>
                          <a:r>
                            <a:rPr lang="en-US" sz="2000" dirty="0"/>
                            <a:t>26</a:t>
                          </a:r>
                        </a:p>
                      </a:txBody>
                      <a:tcPr/>
                    </a:tc>
                    <a:tc>
                      <a:txBody>
                        <a:bodyPr/>
                        <a:lstStyle/>
                        <a:p>
                          <a:pPr algn="ctr"/>
                          <a:r>
                            <a:rPr lang="en-US" sz="2000" b="1" dirty="0"/>
                            <a:t>28</a:t>
                          </a:r>
                        </a:p>
                      </a:txBody>
                      <a:tcPr/>
                    </a:tc>
                    <a:extLst>
                      <a:ext uri="{0D108BD9-81ED-4DB2-BD59-A6C34878D82A}">
                        <a16:rowId xmlns:a16="http://schemas.microsoft.com/office/drawing/2014/main" val="2091877632"/>
                      </a:ext>
                    </a:extLst>
                  </a:tr>
                  <a:tr h="391558">
                    <a:tc>
                      <a:txBody>
                        <a:bodyPr/>
                        <a:lstStyle/>
                        <a:p>
                          <a:pPr algn="ctr"/>
                          <a:r>
                            <a:rPr lang="en-US" sz="2000" dirty="0"/>
                            <a:t>NC</a:t>
                          </a:r>
                        </a:p>
                      </a:txBody>
                      <a:tcPr/>
                    </a:tc>
                    <a:tc>
                      <a:txBody>
                        <a:bodyPr/>
                        <a:lstStyle/>
                        <a:p>
                          <a:pPr algn="ctr"/>
                          <a:r>
                            <a:rPr lang="en-US" sz="2000" dirty="0"/>
                            <a:t>4</a:t>
                          </a:r>
                        </a:p>
                      </a:txBody>
                      <a:tcPr/>
                    </a:tc>
                    <a:tc>
                      <a:txBody>
                        <a:bodyPr/>
                        <a:lstStyle/>
                        <a:p>
                          <a:pPr algn="ctr"/>
                          <a:r>
                            <a:rPr lang="en-US" sz="2000" dirty="0"/>
                            <a:t>3</a:t>
                          </a:r>
                        </a:p>
                      </a:txBody>
                      <a:tcPr/>
                    </a:tc>
                    <a:tc>
                      <a:txBody>
                        <a:bodyPr/>
                        <a:lstStyle/>
                        <a:p>
                          <a:pPr algn="ctr"/>
                          <a:r>
                            <a:rPr lang="en-US" sz="2000" b="1" dirty="0"/>
                            <a:t>7</a:t>
                          </a:r>
                        </a:p>
                      </a:txBody>
                      <a:tcPr/>
                    </a:tc>
                    <a:extLst>
                      <a:ext uri="{0D108BD9-81ED-4DB2-BD59-A6C34878D82A}">
                        <a16:rowId xmlns:a16="http://schemas.microsoft.com/office/drawing/2014/main" val="1969155622"/>
                      </a:ext>
                    </a:extLst>
                  </a:tr>
                  <a:tr h="391558">
                    <a:tc>
                      <a:txBody>
                        <a:bodyPr/>
                        <a:lstStyle/>
                        <a:p>
                          <a:pPr algn="ctr"/>
                          <a:r>
                            <a:rPr lang="en-US" sz="2000" dirty="0"/>
                            <a:t>NW</a:t>
                          </a:r>
                        </a:p>
                      </a:txBody>
                      <a:tcPr/>
                    </a:tc>
                    <a:tc>
                      <a:txBody>
                        <a:bodyPr/>
                        <a:lstStyle/>
                        <a:p>
                          <a:pPr algn="ctr"/>
                          <a:r>
                            <a:rPr lang="en-US" sz="2000" dirty="0"/>
                            <a:t>7</a:t>
                          </a:r>
                        </a:p>
                      </a:txBody>
                      <a:tcPr/>
                    </a:tc>
                    <a:tc>
                      <a:txBody>
                        <a:bodyPr/>
                        <a:lstStyle/>
                        <a:p>
                          <a:pPr algn="ctr"/>
                          <a:r>
                            <a:rPr lang="en-US" sz="2000" dirty="0"/>
                            <a:t>10</a:t>
                          </a:r>
                        </a:p>
                      </a:txBody>
                      <a:tcPr/>
                    </a:tc>
                    <a:tc>
                      <a:txBody>
                        <a:bodyPr/>
                        <a:lstStyle/>
                        <a:p>
                          <a:pPr algn="ctr"/>
                          <a:r>
                            <a:rPr lang="en-US" sz="2000" b="1" dirty="0"/>
                            <a:t>17</a:t>
                          </a:r>
                        </a:p>
                      </a:txBody>
                      <a:tcPr/>
                    </a:tc>
                    <a:extLst>
                      <a:ext uri="{0D108BD9-81ED-4DB2-BD59-A6C34878D82A}">
                        <a16:rowId xmlns:a16="http://schemas.microsoft.com/office/drawing/2014/main" val="3719496934"/>
                      </a:ext>
                    </a:extLst>
                  </a:tr>
                  <a:tr h="391558">
                    <a:tc>
                      <a:txBody>
                        <a:bodyPr/>
                        <a:lstStyle/>
                        <a:p>
                          <a:pPr algn="ctr"/>
                          <a:r>
                            <a:rPr lang="en-US" sz="2000" dirty="0"/>
                            <a:t>WC</a:t>
                          </a:r>
                        </a:p>
                      </a:txBody>
                      <a:tcPr/>
                    </a:tc>
                    <a:tc>
                      <a:txBody>
                        <a:bodyPr/>
                        <a:lstStyle/>
                        <a:p>
                          <a:pPr algn="ctr"/>
                          <a:r>
                            <a:rPr lang="en-US" sz="2000" dirty="0"/>
                            <a:t>3</a:t>
                          </a:r>
                        </a:p>
                      </a:txBody>
                      <a:tcPr/>
                    </a:tc>
                    <a:tc>
                      <a:txBody>
                        <a:bodyPr/>
                        <a:lstStyle/>
                        <a:p>
                          <a:pPr algn="ctr"/>
                          <a:r>
                            <a:rPr lang="en-US" sz="2000" dirty="0"/>
                            <a:t>10</a:t>
                          </a:r>
                        </a:p>
                      </a:txBody>
                      <a:tcPr/>
                    </a:tc>
                    <a:tc>
                      <a:txBody>
                        <a:bodyPr/>
                        <a:lstStyle/>
                        <a:p>
                          <a:pPr algn="ctr"/>
                          <a:r>
                            <a:rPr lang="en-US" sz="2000" b="1" dirty="0"/>
                            <a:t>13</a:t>
                          </a:r>
                        </a:p>
                      </a:txBody>
                      <a:tcPr/>
                    </a:tc>
                    <a:extLst>
                      <a:ext uri="{0D108BD9-81ED-4DB2-BD59-A6C34878D82A}">
                        <a16:rowId xmlns:a16="http://schemas.microsoft.com/office/drawing/2014/main" val="2368296012"/>
                      </a:ext>
                    </a:extLst>
                  </a:tr>
                  <a:tr h="391558">
                    <a:tc>
                      <a:txBody>
                        <a:bodyPr/>
                        <a:lstStyle/>
                        <a:p>
                          <a:pPr algn="ctr"/>
                          <a:r>
                            <a:rPr lang="en-US" sz="2000" b="1" dirty="0"/>
                            <a:t>Total</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𝟒𝟖</m:t>
                                </m:r>
                              </m:oMath>
                            </m:oMathPara>
                          </a14:m>
                          <a:endParaRPr lang="en-US" sz="2000" b="1" dirty="0"/>
                        </a:p>
                      </a:txBody>
                      <a:tcPr/>
                    </a:tc>
                    <a:tc>
                      <a:txBody>
                        <a:bodyPr/>
                        <a:lstStyle/>
                        <a:p>
                          <a:pPr algn="ctr"/>
                          <a:r>
                            <a:rPr lang="en-US" sz="2000" b="1" dirty="0"/>
                            <a:t>145</a:t>
                          </a:r>
                        </a:p>
                      </a:txBody>
                      <a:tcPr/>
                    </a:tc>
                    <a:tc>
                      <a:txBody>
                        <a:bodyPr/>
                        <a:lstStyle/>
                        <a:p>
                          <a:pPr algn="ctr"/>
                          <a:r>
                            <a:rPr lang="en-US" sz="2000" b="1" dirty="0"/>
                            <a:t>192</a:t>
                          </a:r>
                        </a:p>
                      </a:txBody>
                      <a:tcPr/>
                    </a:tc>
                    <a:extLst>
                      <a:ext uri="{0D108BD9-81ED-4DB2-BD59-A6C34878D82A}">
                        <a16:rowId xmlns:a16="http://schemas.microsoft.com/office/drawing/2014/main" val="1467160425"/>
                      </a:ext>
                    </a:extLst>
                  </a:tr>
                </a:tbl>
              </a:graphicData>
            </a:graphic>
          </p:graphicFrame>
        </mc:Choice>
        <mc:Fallback>
          <p:graphicFrame>
            <p:nvGraphicFramePr>
              <p:cNvPr id="3" name="Table 2">
                <a:extLst>
                  <a:ext uri="{FF2B5EF4-FFF2-40B4-BE49-F238E27FC236}">
                    <a16:creationId xmlns:a16="http://schemas.microsoft.com/office/drawing/2014/main" xmlns="" xmlns:a14="http://schemas.microsoft.com/office/drawing/2010/main" id="{F3ECDD9E-BF19-2A41-AD01-0EF879160E0B}"/>
                  </a:ext>
                </a:extLst>
              </p:cNvPr>
              <p:cNvGraphicFramePr>
                <a:graphicFrameLocks noGrp="1"/>
              </p:cNvGraphicFramePr>
              <p:nvPr>
                <p:extLst>
                  <p:ext uri="{D42A27DB-BD31-4B8C-83A1-F6EECF244321}">
                    <p14:modId xmlns:p14="http://schemas.microsoft.com/office/powerpoint/2010/main" xmlns="" xmlns:a14="http://schemas.microsoft.com/office/drawing/2010/main" val="246101835"/>
                  </p:ext>
                </p:extLst>
              </p:nvPr>
            </p:nvGraphicFramePr>
            <p:xfrm>
              <a:off x="504824" y="1196752"/>
              <a:ext cx="8243640" cy="4638240"/>
            </p:xfrm>
            <a:graphic>
              <a:graphicData uri="http://schemas.openxmlformats.org/drawingml/2006/table">
                <a:tbl>
                  <a:tblPr firstRow="1" bandRow="1">
                    <a:tableStyleId>{5C22544A-7EE6-4342-B048-85BDC9FD1C3A}</a:tableStyleId>
                  </a:tblPr>
                  <a:tblGrid>
                    <a:gridCol w="2060910">
                      <a:extLst>
                        <a:ext uri="{9D8B030D-6E8A-4147-A177-3AD203B41FA5}">
                          <a16:colId xmlns:a16="http://schemas.microsoft.com/office/drawing/2014/main" xmlns="" xmlns:a14="http://schemas.microsoft.com/office/drawing/2010/main" val="3812083273"/>
                        </a:ext>
                      </a:extLst>
                    </a:gridCol>
                    <a:gridCol w="2060910">
                      <a:extLst>
                        <a:ext uri="{9D8B030D-6E8A-4147-A177-3AD203B41FA5}">
                          <a16:colId xmlns:a16="http://schemas.microsoft.com/office/drawing/2014/main" xmlns="" xmlns:a14="http://schemas.microsoft.com/office/drawing/2010/main" val="1398615448"/>
                        </a:ext>
                      </a:extLst>
                    </a:gridCol>
                    <a:gridCol w="2060910">
                      <a:extLst>
                        <a:ext uri="{9D8B030D-6E8A-4147-A177-3AD203B41FA5}">
                          <a16:colId xmlns:a16="http://schemas.microsoft.com/office/drawing/2014/main" xmlns="" xmlns:a14="http://schemas.microsoft.com/office/drawing/2010/main" val="2717354833"/>
                        </a:ext>
                      </a:extLst>
                    </a:gridCol>
                    <a:gridCol w="2060910">
                      <a:extLst>
                        <a:ext uri="{9D8B030D-6E8A-4147-A177-3AD203B41FA5}">
                          <a16:colId xmlns:a16="http://schemas.microsoft.com/office/drawing/2014/main" xmlns="" xmlns:a14="http://schemas.microsoft.com/office/drawing/2010/main" val="4224485657"/>
                        </a:ext>
                      </a:extLst>
                    </a:gridCol>
                  </a:tblGrid>
                  <a:tr h="675840">
                    <a:tc>
                      <a:txBody>
                        <a:bodyPr/>
                        <a:lstStyle/>
                        <a:p>
                          <a:pPr algn="ctr"/>
                          <a:r>
                            <a:rPr lang="en-US" dirty="0"/>
                            <a:t>Region/Sub-regions</a:t>
                          </a:r>
                        </a:p>
                      </a:txBody>
                      <a:tcPr/>
                    </a:tc>
                    <a:tc>
                      <a:txBody>
                        <a:bodyPr/>
                        <a:lstStyle/>
                        <a:p>
                          <a:pPr algn="ctr"/>
                          <a:r>
                            <a:rPr lang="en-US" dirty="0"/>
                            <a:t>Central Regional Office</a:t>
                          </a:r>
                        </a:p>
                      </a:txBody>
                      <a:tcPr/>
                    </a:tc>
                    <a:tc>
                      <a:txBody>
                        <a:bodyPr/>
                        <a:lstStyle/>
                        <a:p>
                          <a:pPr algn="ctr"/>
                          <a:r>
                            <a:rPr lang="en-US" dirty="0"/>
                            <a:t>District-Based</a:t>
                          </a:r>
                        </a:p>
                      </a:txBody>
                      <a:tcPr/>
                    </a:tc>
                    <a:tc>
                      <a:txBody>
                        <a:bodyPr/>
                        <a:lstStyle/>
                        <a:p>
                          <a:pPr algn="ctr"/>
                          <a:r>
                            <a:rPr lang="en-US" b="1" dirty="0"/>
                            <a:t>Total</a:t>
                          </a:r>
                        </a:p>
                      </a:txBody>
                      <a:tcPr/>
                    </a:tc>
                    <a:extLst>
                      <a:ext uri="{0D108BD9-81ED-4DB2-BD59-A6C34878D82A}">
                        <a16:rowId xmlns:a16="http://schemas.microsoft.com/office/drawing/2014/main" xmlns="" xmlns:a14="http://schemas.microsoft.com/office/drawing/2010/main" val="1984387091"/>
                      </a:ext>
                    </a:extLst>
                  </a:tr>
                  <a:tr h="396240">
                    <a:tc>
                      <a:txBody>
                        <a:bodyPr/>
                        <a:lstStyle/>
                        <a:p>
                          <a:pPr algn="ctr"/>
                          <a:r>
                            <a:rPr lang="en-US" sz="2000" dirty="0"/>
                            <a:t>EC</a:t>
                          </a:r>
                        </a:p>
                      </a:txBody>
                      <a:tcPr/>
                    </a:tc>
                    <a:tc>
                      <a:txBody>
                        <a:bodyPr/>
                        <a:lstStyle/>
                        <a:p>
                          <a:pPr algn="ctr"/>
                          <a:r>
                            <a:rPr lang="en-US" sz="2000" dirty="0"/>
                            <a:t>5</a:t>
                          </a:r>
                        </a:p>
                      </a:txBody>
                      <a:tcPr/>
                    </a:tc>
                    <a:tc>
                      <a:txBody>
                        <a:bodyPr/>
                        <a:lstStyle/>
                        <a:p>
                          <a:pPr algn="ctr"/>
                          <a:r>
                            <a:rPr lang="en-US" sz="2000" dirty="0"/>
                            <a:t>11</a:t>
                          </a:r>
                        </a:p>
                      </a:txBody>
                      <a:tcPr/>
                    </a:tc>
                    <a:tc>
                      <a:txBody>
                        <a:bodyPr/>
                        <a:lstStyle/>
                        <a:p>
                          <a:pPr algn="ctr"/>
                          <a:r>
                            <a:rPr lang="en-US" sz="2000" b="1" dirty="0"/>
                            <a:t>16</a:t>
                          </a:r>
                        </a:p>
                      </a:txBody>
                      <a:tcPr/>
                    </a:tc>
                    <a:extLst>
                      <a:ext uri="{0D108BD9-81ED-4DB2-BD59-A6C34878D82A}">
                        <a16:rowId xmlns:a16="http://schemas.microsoft.com/office/drawing/2014/main" xmlns="" xmlns:a14="http://schemas.microsoft.com/office/drawing/2010/main" val="3186876577"/>
                      </a:ext>
                    </a:extLst>
                  </a:tr>
                  <a:tr h="396240">
                    <a:tc>
                      <a:txBody>
                        <a:bodyPr/>
                        <a:lstStyle/>
                        <a:p>
                          <a:pPr algn="ctr"/>
                          <a:r>
                            <a:rPr lang="en-US" sz="2000" dirty="0"/>
                            <a:t>FS</a:t>
                          </a:r>
                        </a:p>
                      </a:txBody>
                      <a:tcPr/>
                    </a:tc>
                    <a:tc>
                      <a:txBody>
                        <a:bodyPr/>
                        <a:lstStyle/>
                        <a:p>
                          <a:pPr algn="ctr"/>
                          <a:r>
                            <a:rPr lang="en-US" sz="2000" dirty="0"/>
                            <a:t>8</a:t>
                          </a:r>
                        </a:p>
                      </a:txBody>
                      <a:tcPr/>
                    </a:tc>
                    <a:tc>
                      <a:txBody>
                        <a:bodyPr/>
                        <a:lstStyle/>
                        <a:p>
                          <a:pPr algn="ctr"/>
                          <a:r>
                            <a:rPr lang="en-US" sz="2000" dirty="0"/>
                            <a:t>30</a:t>
                          </a:r>
                        </a:p>
                      </a:txBody>
                      <a:tcPr/>
                    </a:tc>
                    <a:tc>
                      <a:txBody>
                        <a:bodyPr/>
                        <a:lstStyle/>
                        <a:p>
                          <a:pPr algn="ctr"/>
                          <a:r>
                            <a:rPr lang="en-US" sz="2000" b="1" dirty="0"/>
                            <a:t>38</a:t>
                          </a:r>
                        </a:p>
                      </a:txBody>
                      <a:tcPr/>
                    </a:tc>
                    <a:extLst>
                      <a:ext uri="{0D108BD9-81ED-4DB2-BD59-A6C34878D82A}">
                        <a16:rowId xmlns:a16="http://schemas.microsoft.com/office/drawing/2014/main" xmlns="" xmlns:a14="http://schemas.microsoft.com/office/drawing/2010/main" val="111451907"/>
                      </a:ext>
                    </a:extLst>
                  </a:tr>
                  <a:tr h="396240">
                    <a:tc>
                      <a:txBody>
                        <a:bodyPr/>
                        <a:lstStyle/>
                        <a:p>
                          <a:pPr algn="ctr"/>
                          <a:r>
                            <a:rPr lang="en-US" sz="2000" dirty="0"/>
                            <a:t>GP</a:t>
                          </a:r>
                        </a:p>
                      </a:txBody>
                      <a:tcPr/>
                    </a:tc>
                    <a:tc>
                      <a:txBody>
                        <a:bodyPr/>
                        <a:lstStyle/>
                        <a:p>
                          <a:pPr algn="ctr"/>
                          <a:r>
                            <a:rPr lang="en-US" sz="2000" dirty="0"/>
                            <a:t>12</a:t>
                          </a:r>
                        </a:p>
                      </a:txBody>
                      <a:tcPr/>
                    </a:tc>
                    <a:tc>
                      <a:txBody>
                        <a:bodyPr/>
                        <a:lstStyle/>
                        <a:p>
                          <a:pPr algn="ctr"/>
                          <a:r>
                            <a:rPr lang="en-US" sz="2000" dirty="0"/>
                            <a:t>34</a:t>
                          </a:r>
                        </a:p>
                      </a:txBody>
                      <a:tcPr/>
                    </a:tc>
                    <a:tc>
                      <a:txBody>
                        <a:bodyPr/>
                        <a:lstStyle/>
                        <a:p>
                          <a:pPr algn="ctr"/>
                          <a:r>
                            <a:rPr lang="en-US" sz="2000" b="1" dirty="0"/>
                            <a:t>46</a:t>
                          </a:r>
                        </a:p>
                      </a:txBody>
                      <a:tcPr/>
                    </a:tc>
                    <a:extLst>
                      <a:ext uri="{0D108BD9-81ED-4DB2-BD59-A6C34878D82A}">
                        <a16:rowId xmlns:a16="http://schemas.microsoft.com/office/drawing/2014/main" xmlns="" xmlns:a14="http://schemas.microsoft.com/office/drawing/2010/main" val="2695377647"/>
                      </a:ext>
                    </a:extLst>
                  </a:tr>
                  <a:tr h="396240">
                    <a:tc>
                      <a:txBody>
                        <a:bodyPr/>
                        <a:lstStyle/>
                        <a:p>
                          <a:pPr algn="ctr"/>
                          <a:r>
                            <a:rPr lang="en-US" sz="2000" dirty="0"/>
                            <a:t>KZN</a:t>
                          </a:r>
                        </a:p>
                      </a:txBody>
                      <a:tcPr/>
                    </a:tc>
                    <a:tc>
                      <a:txBody>
                        <a:bodyPr/>
                        <a:lstStyle/>
                        <a:p>
                          <a:pPr algn="ctr"/>
                          <a:r>
                            <a:rPr lang="en-US" sz="2000" dirty="0"/>
                            <a:t>3</a:t>
                          </a:r>
                        </a:p>
                      </a:txBody>
                      <a:tcPr/>
                    </a:tc>
                    <a:tc>
                      <a:txBody>
                        <a:bodyPr/>
                        <a:lstStyle/>
                        <a:p>
                          <a:pPr algn="ctr"/>
                          <a:r>
                            <a:rPr lang="en-US" sz="2000" dirty="0"/>
                            <a:t>14</a:t>
                          </a:r>
                        </a:p>
                      </a:txBody>
                      <a:tcPr/>
                    </a:tc>
                    <a:tc>
                      <a:txBody>
                        <a:bodyPr/>
                        <a:lstStyle/>
                        <a:p>
                          <a:pPr algn="ctr"/>
                          <a:r>
                            <a:rPr lang="en-US" sz="2000" b="1" dirty="0"/>
                            <a:t>17</a:t>
                          </a:r>
                        </a:p>
                      </a:txBody>
                      <a:tcPr/>
                    </a:tc>
                    <a:extLst>
                      <a:ext uri="{0D108BD9-81ED-4DB2-BD59-A6C34878D82A}">
                        <a16:rowId xmlns:a16="http://schemas.microsoft.com/office/drawing/2014/main" xmlns="" xmlns:a14="http://schemas.microsoft.com/office/drawing/2010/main" val="3908189300"/>
                      </a:ext>
                    </a:extLst>
                  </a:tr>
                  <a:tr h="396240">
                    <a:tc>
                      <a:txBody>
                        <a:bodyPr/>
                        <a:lstStyle/>
                        <a:p>
                          <a:pPr algn="ctr"/>
                          <a:r>
                            <a:rPr lang="en-US" sz="2000" dirty="0"/>
                            <a:t>LP</a:t>
                          </a:r>
                        </a:p>
                      </a:txBody>
                      <a:tcPr/>
                    </a:tc>
                    <a:tc>
                      <a:txBody>
                        <a:bodyPr/>
                        <a:lstStyle/>
                        <a:p>
                          <a:pPr algn="ctr"/>
                          <a:r>
                            <a:rPr lang="en-US" sz="2000" dirty="0"/>
                            <a:t>4</a:t>
                          </a:r>
                        </a:p>
                      </a:txBody>
                      <a:tcPr/>
                    </a:tc>
                    <a:tc>
                      <a:txBody>
                        <a:bodyPr/>
                        <a:lstStyle/>
                        <a:p>
                          <a:pPr algn="ctr"/>
                          <a:r>
                            <a:rPr lang="en-US" sz="2000" dirty="0"/>
                            <a:t>6</a:t>
                          </a:r>
                        </a:p>
                      </a:txBody>
                      <a:tcPr/>
                    </a:tc>
                    <a:tc>
                      <a:txBody>
                        <a:bodyPr/>
                        <a:lstStyle/>
                        <a:p>
                          <a:pPr algn="ctr"/>
                          <a:r>
                            <a:rPr lang="en-US" sz="2000" b="1" dirty="0"/>
                            <a:t>10</a:t>
                          </a:r>
                        </a:p>
                      </a:txBody>
                      <a:tcPr/>
                    </a:tc>
                    <a:extLst>
                      <a:ext uri="{0D108BD9-81ED-4DB2-BD59-A6C34878D82A}">
                        <a16:rowId xmlns:a16="http://schemas.microsoft.com/office/drawing/2014/main" xmlns="" xmlns:a14="http://schemas.microsoft.com/office/drawing/2010/main" val="2611768748"/>
                      </a:ext>
                    </a:extLst>
                  </a:tr>
                  <a:tr h="396240">
                    <a:tc>
                      <a:txBody>
                        <a:bodyPr/>
                        <a:lstStyle/>
                        <a:p>
                          <a:pPr algn="ctr"/>
                          <a:r>
                            <a:rPr lang="en-US" sz="2000" dirty="0"/>
                            <a:t>MP</a:t>
                          </a:r>
                        </a:p>
                      </a:txBody>
                      <a:tcPr/>
                    </a:tc>
                    <a:tc>
                      <a:txBody>
                        <a:bodyPr/>
                        <a:lstStyle/>
                        <a:p>
                          <a:pPr algn="ctr"/>
                          <a:r>
                            <a:rPr lang="en-US" sz="2000" dirty="0"/>
                            <a:t>2</a:t>
                          </a:r>
                        </a:p>
                      </a:txBody>
                      <a:tcPr/>
                    </a:tc>
                    <a:tc>
                      <a:txBody>
                        <a:bodyPr/>
                        <a:lstStyle/>
                        <a:p>
                          <a:pPr algn="ctr"/>
                          <a:r>
                            <a:rPr lang="en-US" sz="2000" dirty="0"/>
                            <a:t>26</a:t>
                          </a:r>
                        </a:p>
                      </a:txBody>
                      <a:tcPr/>
                    </a:tc>
                    <a:tc>
                      <a:txBody>
                        <a:bodyPr/>
                        <a:lstStyle/>
                        <a:p>
                          <a:pPr algn="ctr"/>
                          <a:r>
                            <a:rPr lang="en-US" sz="2000" b="1" dirty="0"/>
                            <a:t>28</a:t>
                          </a:r>
                        </a:p>
                      </a:txBody>
                      <a:tcPr/>
                    </a:tc>
                    <a:extLst>
                      <a:ext uri="{0D108BD9-81ED-4DB2-BD59-A6C34878D82A}">
                        <a16:rowId xmlns:a16="http://schemas.microsoft.com/office/drawing/2014/main" xmlns="" xmlns:a14="http://schemas.microsoft.com/office/drawing/2010/main" val="2091877632"/>
                      </a:ext>
                    </a:extLst>
                  </a:tr>
                  <a:tr h="396240">
                    <a:tc>
                      <a:txBody>
                        <a:bodyPr/>
                        <a:lstStyle/>
                        <a:p>
                          <a:pPr algn="ctr"/>
                          <a:r>
                            <a:rPr lang="en-US" sz="2000" dirty="0"/>
                            <a:t>NC</a:t>
                          </a:r>
                        </a:p>
                      </a:txBody>
                      <a:tcPr/>
                    </a:tc>
                    <a:tc>
                      <a:txBody>
                        <a:bodyPr/>
                        <a:lstStyle/>
                        <a:p>
                          <a:pPr algn="ctr"/>
                          <a:r>
                            <a:rPr lang="en-US" sz="2000" dirty="0"/>
                            <a:t>4</a:t>
                          </a:r>
                        </a:p>
                      </a:txBody>
                      <a:tcPr/>
                    </a:tc>
                    <a:tc>
                      <a:txBody>
                        <a:bodyPr/>
                        <a:lstStyle/>
                        <a:p>
                          <a:pPr algn="ctr"/>
                          <a:r>
                            <a:rPr lang="en-US" sz="2000" dirty="0"/>
                            <a:t>3</a:t>
                          </a:r>
                        </a:p>
                      </a:txBody>
                      <a:tcPr/>
                    </a:tc>
                    <a:tc>
                      <a:txBody>
                        <a:bodyPr/>
                        <a:lstStyle/>
                        <a:p>
                          <a:pPr algn="ctr"/>
                          <a:r>
                            <a:rPr lang="en-US" sz="2000" b="1" dirty="0"/>
                            <a:t>7</a:t>
                          </a:r>
                        </a:p>
                      </a:txBody>
                      <a:tcPr/>
                    </a:tc>
                    <a:extLst>
                      <a:ext uri="{0D108BD9-81ED-4DB2-BD59-A6C34878D82A}">
                        <a16:rowId xmlns:a16="http://schemas.microsoft.com/office/drawing/2014/main" xmlns="" xmlns:a14="http://schemas.microsoft.com/office/drawing/2010/main" val="1969155622"/>
                      </a:ext>
                    </a:extLst>
                  </a:tr>
                  <a:tr h="396240">
                    <a:tc>
                      <a:txBody>
                        <a:bodyPr/>
                        <a:lstStyle/>
                        <a:p>
                          <a:pPr algn="ctr"/>
                          <a:r>
                            <a:rPr lang="en-US" sz="2000" dirty="0"/>
                            <a:t>NW</a:t>
                          </a:r>
                        </a:p>
                      </a:txBody>
                      <a:tcPr/>
                    </a:tc>
                    <a:tc>
                      <a:txBody>
                        <a:bodyPr/>
                        <a:lstStyle/>
                        <a:p>
                          <a:pPr algn="ctr"/>
                          <a:r>
                            <a:rPr lang="en-US" sz="2000" dirty="0"/>
                            <a:t>7</a:t>
                          </a:r>
                        </a:p>
                      </a:txBody>
                      <a:tcPr/>
                    </a:tc>
                    <a:tc>
                      <a:txBody>
                        <a:bodyPr/>
                        <a:lstStyle/>
                        <a:p>
                          <a:pPr algn="ctr"/>
                          <a:r>
                            <a:rPr lang="en-US" sz="2000" dirty="0"/>
                            <a:t>10</a:t>
                          </a:r>
                        </a:p>
                      </a:txBody>
                      <a:tcPr/>
                    </a:tc>
                    <a:tc>
                      <a:txBody>
                        <a:bodyPr/>
                        <a:lstStyle/>
                        <a:p>
                          <a:pPr algn="ctr"/>
                          <a:r>
                            <a:rPr lang="en-US" sz="2000" b="1" dirty="0"/>
                            <a:t>17</a:t>
                          </a:r>
                        </a:p>
                      </a:txBody>
                      <a:tcPr/>
                    </a:tc>
                    <a:extLst>
                      <a:ext uri="{0D108BD9-81ED-4DB2-BD59-A6C34878D82A}">
                        <a16:rowId xmlns:a16="http://schemas.microsoft.com/office/drawing/2014/main" xmlns="" xmlns:a14="http://schemas.microsoft.com/office/drawing/2010/main" val="3719496934"/>
                      </a:ext>
                    </a:extLst>
                  </a:tr>
                  <a:tr h="396240">
                    <a:tc>
                      <a:txBody>
                        <a:bodyPr/>
                        <a:lstStyle/>
                        <a:p>
                          <a:pPr algn="ctr"/>
                          <a:r>
                            <a:rPr lang="en-US" sz="2000" dirty="0"/>
                            <a:t>WC</a:t>
                          </a:r>
                        </a:p>
                      </a:txBody>
                      <a:tcPr/>
                    </a:tc>
                    <a:tc>
                      <a:txBody>
                        <a:bodyPr/>
                        <a:lstStyle/>
                        <a:p>
                          <a:pPr algn="ctr"/>
                          <a:r>
                            <a:rPr lang="en-US" sz="2000" dirty="0"/>
                            <a:t>3</a:t>
                          </a:r>
                        </a:p>
                      </a:txBody>
                      <a:tcPr/>
                    </a:tc>
                    <a:tc>
                      <a:txBody>
                        <a:bodyPr/>
                        <a:lstStyle/>
                        <a:p>
                          <a:pPr algn="ctr"/>
                          <a:r>
                            <a:rPr lang="en-US" sz="2000" dirty="0"/>
                            <a:t>10</a:t>
                          </a:r>
                        </a:p>
                      </a:txBody>
                      <a:tcPr/>
                    </a:tc>
                    <a:tc>
                      <a:txBody>
                        <a:bodyPr/>
                        <a:lstStyle/>
                        <a:p>
                          <a:pPr algn="ctr"/>
                          <a:r>
                            <a:rPr lang="en-US" sz="2000" b="1" dirty="0"/>
                            <a:t>13</a:t>
                          </a:r>
                        </a:p>
                      </a:txBody>
                      <a:tcPr/>
                    </a:tc>
                    <a:extLst>
                      <a:ext uri="{0D108BD9-81ED-4DB2-BD59-A6C34878D82A}">
                        <a16:rowId xmlns:a16="http://schemas.microsoft.com/office/drawing/2014/main" xmlns="" xmlns:a14="http://schemas.microsoft.com/office/drawing/2010/main" val="2368296012"/>
                      </a:ext>
                    </a:extLst>
                  </a:tr>
                  <a:tr h="396240">
                    <a:tc>
                      <a:txBody>
                        <a:bodyPr/>
                        <a:lstStyle/>
                        <a:p>
                          <a:pPr algn="ctr"/>
                          <a:r>
                            <a:rPr lang="en-US" sz="2000" b="1" dirty="0"/>
                            <a:t>Total</a:t>
                          </a:r>
                        </a:p>
                      </a:txBody>
                      <a:tcPr/>
                    </a:tc>
                    <a:tc>
                      <a:txBody>
                        <a:bodyPr/>
                        <a:lstStyle/>
                        <a:p>
                          <a:endParaRPr lang="en-US"/>
                        </a:p>
                      </a:txBody>
                      <a:tcPr>
                        <a:blipFill>
                          <a:blip r:embed="rId2"/>
                          <a:stretch>
                            <a:fillRect l="-100592" t="-1080000" r="-201479" b="-26154"/>
                          </a:stretch>
                        </a:blipFill>
                      </a:tcPr>
                    </a:tc>
                    <a:tc>
                      <a:txBody>
                        <a:bodyPr/>
                        <a:lstStyle/>
                        <a:p>
                          <a:pPr algn="ctr"/>
                          <a:r>
                            <a:rPr lang="en-US" sz="2000" b="1" dirty="0"/>
                            <a:t>145</a:t>
                          </a:r>
                        </a:p>
                      </a:txBody>
                      <a:tcPr/>
                    </a:tc>
                    <a:tc>
                      <a:txBody>
                        <a:bodyPr/>
                        <a:lstStyle/>
                        <a:p>
                          <a:pPr algn="ctr"/>
                          <a:r>
                            <a:rPr lang="en-US" sz="2000" b="1" dirty="0"/>
                            <a:t>192</a:t>
                          </a:r>
                        </a:p>
                      </a:txBody>
                      <a:tcPr/>
                    </a:tc>
                    <a:extLst>
                      <a:ext uri="{0D108BD9-81ED-4DB2-BD59-A6C34878D82A}">
                        <a16:rowId xmlns:a16="http://schemas.microsoft.com/office/drawing/2014/main" xmlns="" xmlns:a14="http://schemas.microsoft.com/office/drawing/2010/main" val="1467160425"/>
                      </a:ext>
                    </a:extLst>
                  </a:tr>
                </a:tbl>
              </a:graphicData>
            </a:graphic>
          </p:graphicFrame>
        </mc:Fallback>
      </mc:AlternateContent>
      <p:sp>
        <p:nvSpPr>
          <p:cNvPr id="9" name="Slide Number Placeholder 7"/>
          <p:cNvSpPr>
            <a:spLocks noGrp="1"/>
          </p:cNvSpPr>
          <p:nvPr>
            <p:ph type="sldNum" sz="quarter" idx="12"/>
          </p:nvPr>
        </p:nvSpPr>
        <p:spPr>
          <a:xfrm>
            <a:off x="7010400" y="6492875"/>
            <a:ext cx="2133600" cy="365125"/>
          </a:xfrm>
          <a:noFill/>
        </p:spPr>
        <p:txBody>
          <a:bodyPr/>
          <a:lstStyle/>
          <a:p>
            <a:fld id="{C647411B-AB77-409F-B9F6-2D0EDA52287E}" type="slidenum">
              <a:rPr lang="en-US" b="1" smtClean="0"/>
              <a:pPr/>
              <a:t>4</a:t>
            </a:fld>
            <a:endParaRPr lang="en-US" b="1" dirty="0" smtClean="0"/>
          </a:p>
        </p:txBody>
      </p:sp>
      <p:sp>
        <p:nvSpPr>
          <p:cNvPr id="10" name="TextBox 9"/>
          <p:cNvSpPr txBox="1"/>
          <p:nvPr/>
        </p:nvSpPr>
        <p:spPr>
          <a:xfrm>
            <a:off x="491033" y="54868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GB" sz="2800" b="1" dirty="0" smtClean="0">
                <a:latin typeface="Arial" panose="020B0604020202020204" pitchFamily="34" charset="0"/>
                <a:cs typeface="Arial" panose="020B0604020202020204" pitchFamily="34" charset="0"/>
              </a:rPr>
              <a:t>Regional Presence</a:t>
            </a:r>
            <a:endParaRPr lang="en-ZA"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7209035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xmlns="" id="{5FB61137-6CCB-7243-A3B9-67ABA304219F}"/>
              </a:ext>
            </a:extLst>
          </p:cNvPr>
          <p:cNvGraphicFramePr/>
          <p:nvPr>
            <p:extLst>
              <p:ext uri="{D42A27DB-BD31-4B8C-83A1-F6EECF244321}">
                <p14:modId xmlns:p14="http://schemas.microsoft.com/office/powerpoint/2010/main" xmlns="" val="2296840617"/>
              </p:ext>
            </p:extLst>
          </p:nvPr>
        </p:nvGraphicFramePr>
        <p:xfrm>
          <a:off x="876400" y="1412776"/>
          <a:ext cx="7200800" cy="4429125"/>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7"/>
          <p:cNvSpPr>
            <a:spLocks noGrp="1"/>
          </p:cNvSpPr>
          <p:nvPr>
            <p:ph type="sldNum" sz="quarter" idx="12"/>
          </p:nvPr>
        </p:nvSpPr>
        <p:spPr>
          <a:xfrm>
            <a:off x="7010400" y="6492875"/>
            <a:ext cx="2133600" cy="365125"/>
          </a:xfrm>
          <a:noFill/>
        </p:spPr>
        <p:txBody>
          <a:bodyPr/>
          <a:lstStyle/>
          <a:p>
            <a:fld id="{C647411B-AB77-409F-B9F6-2D0EDA52287E}" type="slidenum">
              <a:rPr lang="en-US" b="1" smtClean="0"/>
              <a:pPr/>
              <a:t>5</a:t>
            </a:fld>
            <a:endParaRPr lang="en-US" b="1" dirty="0" smtClean="0"/>
          </a:p>
        </p:txBody>
      </p:sp>
      <p:sp>
        <p:nvSpPr>
          <p:cNvPr id="10" name="TextBox 9"/>
          <p:cNvSpPr txBox="1"/>
          <p:nvPr/>
        </p:nvSpPr>
        <p:spPr>
          <a:xfrm>
            <a:off x="491033" y="54868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GB" sz="2800" b="1" dirty="0" smtClean="0">
                <a:latin typeface="Arial" panose="020B0604020202020204" pitchFamily="34" charset="0"/>
                <a:cs typeface="Arial" panose="020B0604020202020204" pitchFamily="34" charset="0"/>
              </a:rPr>
              <a:t>Regional Presence</a:t>
            </a:r>
            <a:endParaRPr lang="en-ZA"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8530898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srcRect/>
          <a:stretch>
            <a:fillRect/>
          </a:stretch>
        </p:blipFill>
        <p:spPr bwMode="auto">
          <a:xfrm>
            <a:off x="-1" y="0"/>
            <a:ext cx="9144001" cy="6843713"/>
          </a:xfrm>
          <a:prstGeom prst="rect">
            <a:avLst/>
          </a:prstGeom>
          <a:noFill/>
          <a:ln w="9525">
            <a:noFill/>
            <a:miter lim="800000"/>
            <a:headEnd/>
            <a:tailEnd/>
          </a:ln>
        </p:spPr>
      </p:pic>
      <p:sp>
        <p:nvSpPr>
          <p:cNvPr id="6" name="Content Placeholder 2"/>
          <p:cNvSpPr txBox="1">
            <a:spLocks/>
          </p:cNvSpPr>
          <p:nvPr/>
        </p:nvSpPr>
        <p:spPr>
          <a:xfrm>
            <a:off x="546100" y="1268760"/>
            <a:ext cx="8216900" cy="4752528"/>
          </a:xfrm>
          <a:prstGeom prst="rect">
            <a:avLst/>
          </a:prstGeom>
          <a:ln>
            <a:noFill/>
          </a:ln>
        </p:spPr>
        <p:txBody>
          <a:bodyPr/>
          <a:lstStyle/>
          <a:p>
            <a:pPr marL="342900" indent="-342900">
              <a:spcAft>
                <a:spcPts val="1200"/>
              </a:spcAft>
              <a:buFont typeface="Arial" panose="020B0604020202020204" pitchFamily="34" charset="0"/>
              <a:buChar char="•"/>
            </a:pPr>
            <a:endParaRPr lang="en-ZA" sz="2400" dirty="0"/>
          </a:p>
          <a:p>
            <a:pPr marL="342900" indent="-342900">
              <a:spcAft>
                <a:spcPts val="1200"/>
              </a:spcAft>
              <a:buFont typeface="Arial" panose="020B0604020202020204" pitchFamily="34" charset="0"/>
              <a:buChar char="•"/>
            </a:pPr>
            <a:endParaRPr lang="en-ZA" sz="2400" dirty="0"/>
          </a:p>
          <a:p>
            <a:pPr marL="342900" indent="-342900">
              <a:spcAft>
                <a:spcPts val="1200"/>
              </a:spcAft>
              <a:buFont typeface="Arial" panose="020B0604020202020204" pitchFamily="34" charset="0"/>
              <a:buChar char="•"/>
            </a:pPr>
            <a:endParaRPr lang="en-ZA" sz="2400" dirty="0"/>
          </a:p>
          <a:p>
            <a:pPr marL="342900" indent="-342900">
              <a:spcAft>
                <a:spcPts val="1200"/>
              </a:spcAft>
              <a:buFont typeface="Arial" panose="020B0604020202020204" pitchFamily="34" charset="0"/>
              <a:buChar char="•"/>
            </a:pPr>
            <a:endParaRPr lang="en-ZA" sz="2400" dirty="0"/>
          </a:p>
          <a:p>
            <a:pPr marL="342900" indent="-342900">
              <a:spcAft>
                <a:spcPts val="1200"/>
              </a:spcAft>
              <a:buFont typeface="Arial" panose="020B0604020202020204" pitchFamily="34" charset="0"/>
              <a:buChar char="•"/>
            </a:pPr>
            <a:endParaRPr lang="en-ZA" sz="2400" dirty="0"/>
          </a:p>
          <a:p>
            <a:pPr marL="342900" indent="-342900">
              <a:spcAft>
                <a:spcPts val="1200"/>
              </a:spcAft>
              <a:buFont typeface="Arial" panose="020B0604020202020204" pitchFamily="34" charset="0"/>
              <a:buChar char="•"/>
            </a:pPr>
            <a:endParaRPr lang="en-ZA" sz="2400" dirty="0"/>
          </a:p>
          <a:p>
            <a:pPr>
              <a:spcAft>
                <a:spcPts val="1200"/>
              </a:spcAft>
            </a:pPr>
            <a:endParaRPr lang="en-ZA" sz="2400" dirty="0"/>
          </a:p>
        </p:txBody>
      </p:sp>
      <p:sp>
        <p:nvSpPr>
          <p:cNvPr id="4" name="TextBox 3">
            <a:extLst>
              <a:ext uri="{FF2B5EF4-FFF2-40B4-BE49-F238E27FC236}">
                <a16:creationId xmlns:a16="http://schemas.microsoft.com/office/drawing/2014/main" xmlns="" id="{64490423-B7BE-354A-BF42-45EFC1E62523}"/>
              </a:ext>
            </a:extLst>
          </p:cNvPr>
          <p:cNvSpPr txBox="1"/>
          <p:nvPr/>
        </p:nvSpPr>
        <p:spPr>
          <a:xfrm>
            <a:off x="443161" y="1124744"/>
            <a:ext cx="8089279" cy="9233297"/>
          </a:xfrm>
          <a:prstGeom prst="rect">
            <a:avLst/>
          </a:prstGeom>
          <a:noFill/>
        </p:spPr>
        <p:txBody>
          <a:bodyPr wrap="square" rtlCol="0">
            <a:spAutoFit/>
          </a:bodyPr>
          <a:lstStyle/>
          <a:p>
            <a:pPr marL="285750" lvl="0" indent="-285750">
              <a:buFont typeface="Arial" panose="020B0604020202020204" pitchFamily="34" charset="0"/>
              <a:buChar char="•"/>
            </a:pPr>
            <a:r>
              <a:rPr lang="en-US" u="sng" dirty="0" smtClean="0"/>
              <a:t>Managing </a:t>
            </a:r>
            <a:r>
              <a:rPr lang="en-US" dirty="0"/>
              <a:t>the delegated administrative and financial responsibilities, and coordinating the monitoring and evaluation function of the </a:t>
            </a:r>
            <a:r>
              <a:rPr lang="en-US" dirty="0" err="1" smtClean="0"/>
              <a:t>programmes</a:t>
            </a:r>
            <a:endParaRPr lang="en-ZA" dirty="0"/>
          </a:p>
          <a:p>
            <a:pPr marL="285750" lvl="0" indent="-285750">
              <a:buFont typeface="Arial" panose="020B0604020202020204" pitchFamily="34" charset="0"/>
              <a:buChar char="•"/>
            </a:pPr>
            <a:r>
              <a:rPr lang="en-US" u="sng" dirty="0"/>
              <a:t>Supporting management and councils</a:t>
            </a:r>
            <a:r>
              <a:rPr lang="en-US" dirty="0"/>
              <a:t>, as well as monitoring and evaluates the CET system performance against set indicators</a:t>
            </a:r>
            <a:endParaRPr lang="en-ZA" dirty="0"/>
          </a:p>
          <a:p>
            <a:pPr marL="285750" lvl="0" indent="-285750">
              <a:buFont typeface="Arial" panose="020B0604020202020204" pitchFamily="34" charset="0"/>
              <a:buChar char="•"/>
            </a:pPr>
            <a:r>
              <a:rPr lang="en-US" dirty="0"/>
              <a:t>Providing leadership in the development of CET college </a:t>
            </a:r>
            <a:r>
              <a:rPr lang="en-US" u="sng" dirty="0"/>
              <a:t>Strategic Plans and Annual Performance Plans</a:t>
            </a:r>
            <a:endParaRPr lang="en-ZA" u="sng" dirty="0"/>
          </a:p>
          <a:p>
            <a:pPr marL="285750" lvl="0" indent="-285750">
              <a:buFont typeface="Arial" panose="020B0604020202020204" pitchFamily="34" charset="0"/>
              <a:buChar char="•"/>
            </a:pPr>
            <a:r>
              <a:rPr lang="en-US" dirty="0"/>
              <a:t>Providing leadership for CET college to </a:t>
            </a:r>
            <a:r>
              <a:rPr lang="en-US" u="sng" dirty="0"/>
              <a:t>enter into partnerships </a:t>
            </a:r>
            <a:r>
              <a:rPr lang="en-US" dirty="0"/>
              <a:t>for the use of infrastructure for College sites </a:t>
            </a:r>
            <a:endParaRPr lang="en-ZA" dirty="0"/>
          </a:p>
          <a:p>
            <a:pPr marL="285750" lvl="0" indent="-285750">
              <a:buFont typeface="Arial" panose="020B0604020202020204" pitchFamily="34" charset="0"/>
              <a:buChar char="•"/>
            </a:pPr>
            <a:r>
              <a:rPr lang="en-US" dirty="0"/>
              <a:t>Sets up </a:t>
            </a:r>
            <a:r>
              <a:rPr lang="en-US" u="sng" dirty="0"/>
              <a:t>financial management systems </a:t>
            </a:r>
            <a:r>
              <a:rPr lang="en-US" dirty="0"/>
              <a:t>and developing financial management capacity of CET </a:t>
            </a:r>
            <a:r>
              <a:rPr lang="en-US" dirty="0" smtClean="0"/>
              <a:t>colleges</a:t>
            </a:r>
            <a:endParaRPr lang="en-ZA" dirty="0"/>
          </a:p>
          <a:p>
            <a:pPr marL="285750" lvl="0" indent="-285750">
              <a:buFont typeface="Arial" panose="020B0604020202020204" pitchFamily="34" charset="0"/>
              <a:buChar char="•"/>
            </a:pPr>
            <a:r>
              <a:rPr lang="en-US" dirty="0"/>
              <a:t>Managing and determining </a:t>
            </a:r>
            <a:r>
              <a:rPr lang="en-US" u="sng" dirty="0"/>
              <a:t>fair distribution of funding </a:t>
            </a:r>
            <a:r>
              <a:rPr lang="en-US" dirty="0"/>
              <a:t>to CET colleges</a:t>
            </a:r>
            <a:endParaRPr lang="en-ZA" dirty="0"/>
          </a:p>
          <a:p>
            <a:pPr marL="285750" lvl="0" indent="-285750">
              <a:buFont typeface="Arial" panose="020B0604020202020204" pitchFamily="34" charset="0"/>
              <a:buChar char="•"/>
            </a:pPr>
            <a:r>
              <a:rPr lang="en-US" dirty="0"/>
              <a:t>Monitoring compliance with </a:t>
            </a:r>
            <a:r>
              <a:rPr lang="en-US" u="sng" dirty="0"/>
              <a:t>supply chain management prescripts and financial performance</a:t>
            </a:r>
            <a:r>
              <a:rPr lang="en-US" dirty="0"/>
              <a:t> of the CET colleges</a:t>
            </a:r>
            <a:endParaRPr lang="en-ZA" dirty="0"/>
          </a:p>
          <a:p>
            <a:pPr marL="285750" lvl="0" indent="-285750">
              <a:buFont typeface="Arial" panose="020B0604020202020204" pitchFamily="34" charset="0"/>
              <a:buChar char="•"/>
            </a:pPr>
            <a:r>
              <a:rPr lang="en-US" dirty="0"/>
              <a:t>Managing and coordinating </a:t>
            </a:r>
            <a:r>
              <a:rPr lang="en-US" u="sng" dirty="0"/>
              <a:t>curriculum development </a:t>
            </a:r>
            <a:r>
              <a:rPr lang="en-US" dirty="0"/>
              <a:t>processes and ensuring the development of quality learning and teaching </a:t>
            </a:r>
            <a:r>
              <a:rPr lang="en-US" dirty="0" smtClean="0"/>
              <a:t>materials</a:t>
            </a:r>
            <a:endParaRPr lang="en-ZA" dirty="0"/>
          </a:p>
          <a:p>
            <a:pPr marL="285750" lvl="0" indent="-285750">
              <a:buFont typeface="Arial" panose="020B0604020202020204" pitchFamily="34" charset="0"/>
              <a:buChar char="•"/>
            </a:pPr>
            <a:r>
              <a:rPr lang="en-US" dirty="0"/>
              <a:t>Monitoring and supporting </a:t>
            </a:r>
            <a:r>
              <a:rPr lang="en-US" u="sng" dirty="0"/>
              <a:t>curriculum delivery  and assessment </a:t>
            </a:r>
            <a:r>
              <a:rPr lang="en-US" dirty="0"/>
              <a:t>in CET </a:t>
            </a:r>
            <a:r>
              <a:rPr lang="en-US" dirty="0" smtClean="0"/>
              <a:t>college</a:t>
            </a:r>
            <a:endParaRPr lang="en-ZA" dirty="0"/>
          </a:p>
          <a:p>
            <a:pPr marL="285750" lvl="0" indent="-285750">
              <a:buFont typeface="Arial" panose="020B0604020202020204" pitchFamily="34" charset="0"/>
              <a:buChar char="•"/>
            </a:pPr>
            <a:r>
              <a:rPr lang="en-US" dirty="0"/>
              <a:t>Monitoring and supporting the </a:t>
            </a:r>
            <a:r>
              <a:rPr lang="en-US" u="sng" dirty="0"/>
              <a:t>development of </a:t>
            </a:r>
            <a:r>
              <a:rPr lang="en-US" u="sng" dirty="0" smtClean="0"/>
              <a:t>lecturers</a:t>
            </a:r>
            <a:endParaRPr lang="en-ZA" dirty="0"/>
          </a:p>
          <a:p>
            <a:pPr marL="285750" indent="-285750">
              <a:buFont typeface="System Font Regular"/>
              <a:buChar char="˜"/>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1" name="Slide Number Placeholder 7"/>
          <p:cNvSpPr>
            <a:spLocks noGrp="1"/>
          </p:cNvSpPr>
          <p:nvPr>
            <p:ph type="sldNum" sz="quarter" idx="12"/>
          </p:nvPr>
        </p:nvSpPr>
        <p:spPr>
          <a:xfrm>
            <a:off x="7010400" y="6492875"/>
            <a:ext cx="2133600" cy="365125"/>
          </a:xfrm>
          <a:noFill/>
        </p:spPr>
        <p:txBody>
          <a:bodyPr/>
          <a:lstStyle/>
          <a:p>
            <a:fld id="{C647411B-AB77-409F-B9F6-2D0EDA52287E}" type="slidenum">
              <a:rPr lang="en-US" b="1" smtClean="0"/>
              <a:pPr/>
              <a:t>6</a:t>
            </a:fld>
            <a:endParaRPr lang="en-US" b="1" dirty="0" smtClean="0"/>
          </a:p>
        </p:txBody>
      </p:sp>
      <p:sp>
        <p:nvSpPr>
          <p:cNvPr id="12" name="TextBox 11"/>
          <p:cNvSpPr txBox="1"/>
          <p:nvPr/>
        </p:nvSpPr>
        <p:spPr>
          <a:xfrm>
            <a:off x="491033" y="54868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defRPr/>
            </a:pPr>
            <a:r>
              <a:rPr lang="en-GB" sz="2800" b="1" dirty="0" smtClean="0">
                <a:latin typeface="Arial" panose="020B0604020202020204" pitchFamily="34" charset="0"/>
                <a:cs typeface="Arial" panose="020B0604020202020204" pitchFamily="34" charset="0"/>
              </a:rPr>
              <a:t>Functions of Programme</a:t>
            </a:r>
            <a:endParaRPr lang="en-ZA"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6518476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p:cNvSpPr txBox="1">
            <a:spLocks/>
          </p:cNvSpPr>
          <p:nvPr/>
        </p:nvSpPr>
        <p:spPr>
          <a:xfrm>
            <a:off x="546100" y="1268760"/>
            <a:ext cx="8216900" cy="5334000"/>
          </a:xfrm>
          <a:prstGeom prst="rect">
            <a:avLst/>
          </a:prstGeom>
          <a:ln>
            <a:noFill/>
          </a:ln>
        </p:spPr>
        <p:txBody>
          <a:bodyPr/>
          <a:lstStyle/>
          <a:p>
            <a:pPr marL="342900" lvl="0" indent="-342900">
              <a:buFont typeface="Arial" panose="020B0604020202020204" pitchFamily="34" charset="0"/>
              <a:buChar char="•"/>
            </a:pPr>
            <a:endParaRPr lang="en-ZA" sz="2200" dirty="0"/>
          </a:p>
        </p:txBody>
      </p:sp>
      <p:graphicFrame>
        <p:nvGraphicFramePr>
          <p:cNvPr id="2" name="Table 1">
            <a:extLst>
              <a:ext uri="{FF2B5EF4-FFF2-40B4-BE49-F238E27FC236}">
                <a16:creationId xmlns:a16="http://schemas.microsoft.com/office/drawing/2014/main" xmlns="" id="{D5AB6981-C045-4D49-B970-F3404B6EC13C}"/>
              </a:ext>
            </a:extLst>
          </p:cNvPr>
          <p:cNvGraphicFramePr>
            <a:graphicFrameLocks noGrp="1"/>
          </p:cNvGraphicFramePr>
          <p:nvPr>
            <p:extLst>
              <p:ext uri="{D42A27DB-BD31-4B8C-83A1-F6EECF244321}">
                <p14:modId xmlns:p14="http://schemas.microsoft.com/office/powerpoint/2010/main" xmlns="" val="786190851"/>
              </p:ext>
            </p:extLst>
          </p:nvPr>
        </p:nvGraphicFramePr>
        <p:xfrm>
          <a:off x="546100" y="1268760"/>
          <a:ext cx="7770316" cy="4575085"/>
        </p:xfrm>
        <a:graphic>
          <a:graphicData uri="http://schemas.openxmlformats.org/drawingml/2006/table">
            <a:tbl>
              <a:tblPr firstRow="1" firstCol="1" bandRow="1">
                <a:tableStyleId>{5C22544A-7EE6-4342-B048-85BDC9FD1C3A}</a:tableStyleId>
              </a:tblPr>
              <a:tblGrid>
                <a:gridCol w="6167263">
                  <a:extLst>
                    <a:ext uri="{9D8B030D-6E8A-4147-A177-3AD203B41FA5}">
                      <a16:colId xmlns:a16="http://schemas.microsoft.com/office/drawing/2014/main" xmlns="" val="476292319"/>
                    </a:ext>
                  </a:extLst>
                </a:gridCol>
                <a:gridCol w="1603053">
                  <a:extLst>
                    <a:ext uri="{9D8B030D-6E8A-4147-A177-3AD203B41FA5}">
                      <a16:colId xmlns:a16="http://schemas.microsoft.com/office/drawing/2014/main" xmlns="" val="1446043020"/>
                    </a:ext>
                  </a:extLst>
                </a:gridCol>
              </a:tblGrid>
              <a:tr h="504056">
                <a:tc>
                  <a:txBody>
                    <a:bodyPr/>
                    <a:lstStyle/>
                    <a:p>
                      <a:pPr marL="457200" algn="just">
                        <a:lnSpc>
                          <a:spcPct val="150000"/>
                        </a:lnSpc>
                        <a:spcAft>
                          <a:spcPts val="0"/>
                        </a:spcAft>
                      </a:pPr>
                      <a:r>
                        <a:rPr lang="en-GB" sz="1800" dirty="0">
                          <a:effectLst/>
                        </a:rPr>
                        <a:t>CET College Name</a:t>
                      </a:r>
                      <a:endParaRPr lang="en-Z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n-GB" sz="1800" dirty="0">
                          <a:effectLst/>
                        </a:rPr>
                        <a:t>No. of CLC</a:t>
                      </a:r>
                      <a:endParaRPr lang="en-Z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172110991"/>
                  </a:ext>
                </a:extLst>
              </a:tr>
              <a:tr h="367709">
                <a:tc>
                  <a:txBody>
                    <a:bodyPr/>
                    <a:lstStyle/>
                    <a:p>
                      <a:pPr marL="457200" algn="just">
                        <a:lnSpc>
                          <a:spcPct val="150000"/>
                        </a:lnSpc>
                        <a:spcAft>
                          <a:spcPts val="0"/>
                        </a:spcAft>
                      </a:pPr>
                      <a:r>
                        <a:rPr lang="en-GB" sz="1800" dirty="0">
                          <a:effectLst/>
                        </a:rPr>
                        <a:t>Limpopo Community Education and Training College</a:t>
                      </a:r>
                      <a:endParaRPr lang="en-Z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n-GB" sz="1800" dirty="0">
                          <a:effectLst/>
                        </a:rPr>
                        <a:t>779</a:t>
                      </a:r>
                      <a:endParaRPr lang="en-Z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525451744"/>
                  </a:ext>
                </a:extLst>
              </a:tr>
              <a:tr h="367709">
                <a:tc>
                  <a:txBody>
                    <a:bodyPr/>
                    <a:lstStyle/>
                    <a:p>
                      <a:pPr marL="457200" algn="just">
                        <a:lnSpc>
                          <a:spcPct val="150000"/>
                        </a:lnSpc>
                        <a:spcAft>
                          <a:spcPts val="0"/>
                        </a:spcAft>
                      </a:pPr>
                      <a:r>
                        <a:rPr lang="en-GB" sz="1800" dirty="0">
                          <a:effectLst/>
                        </a:rPr>
                        <a:t>Eastern Cape Community Education and Training College</a:t>
                      </a:r>
                      <a:endParaRPr lang="en-Z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n-GB" sz="1800" dirty="0">
                          <a:effectLst/>
                        </a:rPr>
                        <a:t>304</a:t>
                      </a:r>
                      <a:endParaRPr lang="en-Z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843687263"/>
                  </a:ext>
                </a:extLst>
              </a:tr>
              <a:tr h="367709">
                <a:tc>
                  <a:txBody>
                    <a:bodyPr/>
                    <a:lstStyle/>
                    <a:p>
                      <a:pPr marL="457200" algn="just">
                        <a:lnSpc>
                          <a:spcPct val="150000"/>
                        </a:lnSpc>
                        <a:spcAft>
                          <a:spcPts val="0"/>
                        </a:spcAft>
                      </a:pPr>
                      <a:r>
                        <a:rPr lang="en-GB" sz="1800" dirty="0">
                          <a:effectLst/>
                        </a:rPr>
                        <a:t>Western Cape Community Education and Training College</a:t>
                      </a:r>
                      <a:endParaRPr lang="en-Z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n-GB" sz="1800" dirty="0">
                          <a:effectLst/>
                        </a:rPr>
                        <a:t>254</a:t>
                      </a:r>
                      <a:endParaRPr lang="en-Z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793233138"/>
                  </a:ext>
                </a:extLst>
              </a:tr>
              <a:tr h="367709">
                <a:tc>
                  <a:txBody>
                    <a:bodyPr/>
                    <a:lstStyle/>
                    <a:p>
                      <a:pPr marL="457200" algn="just">
                        <a:lnSpc>
                          <a:spcPct val="150000"/>
                        </a:lnSpc>
                        <a:spcAft>
                          <a:spcPts val="0"/>
                        </a:spcAft>
                      </a:pPr>
                      <a:r>
                        <a:rPr lang="en-GB" sz="1800" dirty="0">
                          <a:effectLst/>
                        </a:rPr>
                        <a:t>KwaZulu-Natal Community Education and Training College</a:t>
                      </a:r>
                      <a:endParaRPr lang="en-Z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n-GB" sz="1800" dirty="0" smtClean="0">
                          <a:effectLst/>
                        </a:rPr>
                        <a:t>1 097</a:t>
                      </a:r>
                      <a:endParaRPr lang="en-Z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579811181"/>
                  </a:ext>
                </a:extLst>
              </a:tr>
              <a:tr h="367709">
                <a:tc>
                  <a:txBody>
                    <a:bodyPr/>
                    <a:lstStyle/>
                    <a:p>
                      <a:pPr marL="457200" algn="just">
                        <a:lnSpc>
                          <a:spcPct val="150000"/>
                        </a:lnSpc>
                        <a:spcAft>
                          <a:spcPts val="0"/>
                        </a:spcAft>
                      </a:pPr>
                      <a:r>
                        <a:rPr lang="en-GB" sz="1800" dirty="0">
                          <a:effectLst/>
                        </a:rPr>
                        <a:t>North West Community Education and Training College</a:t>
                      </a:r>
                      <a:endParaRPr lang="en-Z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n-GB" sz="1800" dirty="0">
                          <a:effectLst/>
                        </a:rPr>
                        <a:t>148</a:t>
                      </a:r>
                      <a:endParaRPr lang="en-Z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987977797"/>
                  </a:ext>
                </a:extLst>
              </a:tr>
              <a:tr h="367709">
                <a:tc>
                  <a:txBody>
                    <a:bodyPr/>
                    <a:lstStyle/>
                    <a:p>
                      <a:pPr marL="457200" algn="just">
                        <a:lnSpc>
                          <a:spcPct val="150000"/>
                        </a:lnSpc>
                        <a:spcAft>
                          <a:spcPts val="0"/>
                        </a:spcAft>
                      </a:pPr>
                      <a:r>
                        <a:rPr lang="en-GB" sz="1800" dirty="0">
                          <a:effectLst/>
                        </a:rPr>
                        <a:t>Northern Cape Community Education and Training College</a:t>
                      </a:r>
                      <a:endParaRPr lang="en-Z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n-GB" sz="1800" dirty="0">
                          <a:effectLst/>
                        </a:rPr>
                        <a:t>191</a:t>
                      </a:r>
                      <a:endParaRPr lang="en-Z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583707162"/>
                  </a:ext>
                </a:extLst>
              </a:tr>
              <a:tr h="367709">
                <a:tc>
                  <a:txBody>
                    <a:bodyPr/>
                    <a:lstStyle/>
                    <a:p>
                      <a:pPr marL="457200" algn="just">
                        <a:lnSpc>
                          <a:spcPct val="150000"/>
                        </a:lnSpc>
                        <a:spcAft>
                          <a:spcPts val="0"/>
                        </a:spcAft>
                      </a:pPr>
                      <a:r>
                        <a:rPr lang="en-GB" sz="1800" dirty="0">
                          <a:effectLst/>
                        </a:rPr>
                        <a:t>Free State Community Education and Training College</a:t>
                      </a:r>
                      <a:endParaRPr lang="en-Z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n-GB" sz="1800" dirty="0">
                          <a:effectLst/>
                        </a:rPr>
                        <a:t>204</a:t>
                      </a:r>
                      <a:endParaRPr lang="en-Z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47579248"/>
                  </a:ext>
                </a:extLst>
              </a:tr>
              <a:tr h="367709">
                <a:tc>
                  <a:txBody>
                    <a:bodyPr/>
                    <a:lstStyle/>
                    <a:p>
                      <a:pPr marL="457200" algn="just">
                        <a:lnSpc>
                          <a:spcPct val="150000"/>
                        </a:lnSpc>
                        <a:spcAft>
                          <a:spcPts val="0"/>
                        </a:spcAft>
                      </a:pPr>
                      <a:r>
                        <a:rPr lang="en-GB" sz="1800" dirty="0">
                          <a:effectLst/>
                        </a:rPr>
                        <a:t>Gauteng Community Education and Training College</a:t>
                      </a:r>
                      <a:endParaRPr lang="en-Z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n-GB" sz="1800" dirty="0">
                          <a:effectLst/>
                        </a:rPr>
                        <a:t>47</a:t>
                      </a:r>
                      <a:endParaRPr lang="en-Z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46905533"/>
                  </a:ext>
                </a:extLst>
              </a:tr>
              <a:tr h="367709">
                <a:tc>
                  <a:txBody>
                    <a:bodyPr/>
                    <a:lstStyle/>
                    <a:p>
                      <a:pPr marL="457200" algn="just">
                        <a:lnSpc>
                          <a:spcPct val="150000"/>
                        </a:lnSpc>
                        <a:spcAft>
                          <a:spcPts val="0"/>
                        </a:spcAft>
                      </a:pPr>
                      <a:r>
                        <a:rPr lang="en-GB" sz="1800" dirty="0">
                          <a:effectLst/>
                        </a:rPr>
                        <a:t>Mpumalanga Community Education and Training College</a:t>
                      </a:r>
                      <a:endParaRPr lang="en-Z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n-GB" sz="1800" dirty="0">
                          <a:effectLst/>
                        </a:rPr>
                        <a:t>252</a:t>
                      </a:r>
                      <a:endParaRPr lang="en-ZA"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940017297"/>
                  </a:ext>
                </a:extLst>
              </a:tr>
              <a:tr h="367709">
                <a:tc>
                  <a:txBody>
                    <a:bodyPr/>
                    <a:lstStyle/>
                    <a:p>
                      <a:pPr marL="457200" algn="ctr">
                        <a:lnSpc>
                          <a:spcPct val="150000"/>
                        </a:lnSpc>
                        <a:spcAft>
                          <a:spcPts val="0"/>
                        </a:spcAft>
                      </a:pPr>
                      <a:r>
                        <a:rPr lang="en-GB" sz="1800" b="1" dirty="0">
                          <a:effectLst/>
                        </a:rPr>
                        <a:t> </a:t>
                      </a:r>
                      <a:r>
                        <a:rPr lang="en-GB" sz="1800" b="1" dirty="0" smtClean="0">
                          <a:effectLst/>
                        </a:rPr>
                        <a:t>Total</a:t>
                      </a:r>
                      <a:endParaRPr lang="en-ZA" sz="18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en-GB" sz="1800" b="1" dirty="0" smtClean="0">
                          <a:effectLst/>
                        </a:rPr>
                        <a:t>3 276</a:t>
                      </a:r>
                      <a:endParaRPr lang="en-ZA" sz="18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93118605"/>
                  </a:ext>
                </a:extLst>
              </a:tr>
            </a:tbl>
          </a:graphicData>
        </a:graphic>
      </p:graphicFrame>
      <p:sp>
        <p:nvSpPr>
          <p:cNvPr id="10" name="Slide Number Placeholder 7"/>
          <p:cNvSpPr>
            <a:spLocks noGrp="1"/>
          </p:cNvSpPr>
          <p:nvPr>
            <p:ph type="sldNum" sz="quarter" idx="12"/>
          </p:nvPr>
        </p:nvSpPr>
        <p:spPr>
          <a:xfrm>
            <a:off x="7010400" y="6492875"/>
            <a:ext cx="2133600" cy="365125"/>
          </a:xfrm>
          <a:noFill/>
        </p:spPr>
        <p:txBody>
          <a:bodyPr/>
          <a:lstStyle/>
          <a:p>
            <a:fld id="{C647411B-AB77-409F-B9F6-2D0EDA52287E}" type="slidenum">
              <a:rPr lang="en-US" b="1" smtClean="0"/>
              <a:pPr/>
              <a:t>7</a:t>
            </a:fld>
            <a:endParaRPr lang="en-US" b="1" dirty="0" smtClean="0"/>
          </a:p>
        </p:txBody>
      </p:sp>
      <p:sp>
        <p:nvSpPr>
          <p:cNvPr id="11" name="TextBox 10"/>
          <p:cNvSpPr txBox="1"/>
          <p:nvPr/>
        </p:nvSpPr>
        <p:spPr>
          <a:xfrm>
            <a:off x="491033" y="54868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latin typeface="Arial" panose="020B0604020202020204" pitchFamily="34" charset="0"/>
                <a:cs typeface="Arial" panose="020B0604020202020204" pitchFamily="34" charset="0"/>
              </a:rPr>
              <a:t>Institutional Landscape </a:t>
            </a:r>
          </a:p>
        </p:txBody>
      </p:sp>
    </p:spTree>
    <p:extLst>
      <p:ext uri="{BB962C8B-B14F-4D97-AF65-F5344CB8AC3E}">
        <p14:creationId xmlns:p14="http://schemas.microsoft.com/office/powerpoint/2010/main" xmlns="" val="68428552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p:cNvSpPr txBox="1">
            <a:spLocks/>
          </p:cNvSpPr>
          <p:nvPr/>
        </p:nvSpPr>
        <p:spPr>
          <a:xfrm>
            <a:off x="443162" y="1144935"/>
            <a:ext cx="8215064" cy="4824536"/>
          </a:xfrm>
          <a:prstGeom prst="rect">
            <a:avLst/>
          </a:prstGeom>
          <a:ln>
            <a:noFill/>
          </a:ln>
        </p:spPr>
        <p:txBody>
          <a:bodyPr/>
          <a:lstStyle/>
          <a:p>
            <a:pPr marL="342900" lvl="0" indent="-342900">
              <a:buFont typeface="Arial" panose="020B0604020202020204" pitchFamily="34" charset="0"/>
              <a:buChar char="•"/>
            </a:pPr>
            <a:endParaRPr lang="en-ZA" sz="2400" dirty="0"/>
          </a:p>
        </p:txBody>
      </p:sp>
      <p:graphicFrame>
        <p:nvGraphicFramePr>
          <p:cNvPr id="2" name="Table 1">
            <a:extLst>
              <a:ext uri="{FF2B5EF4-FFF2-40B4-BE49-F238E27FC236}">
                <a16:creationId xmlns:a16="http://schemas.microsoft.com/office/drawing/2014/main" xmlns="" id="{03021959-B2D4-E54F-99DE-03423A57DA5C}"/>
              </a:ext>
            </a:extLst>
          </p:cNvPr>
          <p:cNvGraphicFramePr>
            <a:graphicFrameLocks noGrp="1"/>
          </p:cNvGraphicFramePr>
          <p:nvPr>
            <p:extLst>
              <p:ext uri="{D42A27DB-BD31-4B8C-83A1-F6EECF244321}">
                <p14:modId xmlns:p14="http://schemas.microsoft.com/office/powerpoint/2010/main" xmlns="" val="1717497025"/>
              </p:ext>
            </p:extLst>
          </p:nvPr>
        </p:nvGraphicFramePr>
        <p:xfrm>
          <a:off x="362200" y="836712"/>
          <a:ext cx="8296025" cy="5546144"/>
        </p:xfrm>
        <a:graphic>
          <a:graphicData uri="http://schemas.openxmlformats.org/drawingml/2006/table">
            <a:tbl>
              <a:tblPr firstRow="1" bandRow="1">
                <a:tableStyleId>{5C22544A-7EE6-4342-B048-85BDC9FD1C3A}</a:tableStyleId>
              </a:tblPr>
              <a:tblGrid>
                <a:gridCol w="3129680">
                  <a:extLst>
                    <a:ext uri="{9D8B030D-6E8A-4147-A177-3AD203B41FA5}">
                      <a16:colId xmlns:a16="http://schemas.microsoft.com/office/drawing/2014/main" xmlns="" val="913676599"/>
                    </a:ext>
                  </a:extLst>
                </a:gridCol>
                <a:gridCol w="5166345">
                  <a:extLst>
                    <a:ext uri="{9D8B030D-6E8A-4147-A177-3AD203B41FA5}">
                      <a16:colId xmlns:a16="http://schemas.microsoft.com/office/drawing/2014/main" xmlns="" val="2309399144"/>
                    </a:ext>
                  </a:extLst>
                </a:gridCol>
              </a:tblGrid>
              <a:tr h="394919">
                <a:tc>
                  <a:txBody>
                    <a:bodyPr/>
                    <a:lstStyle/>
                    <a:p>
                      <a:pPr algn="ctr"/>
                      <a:r>
                        <a:rPr lang="en-US" dirty="0" smtClean="0"/>
                        <a:t>NPPSET </a:t>
                      </a:r>
                      <a:r>
                        <a:rPr lang="en-US" dirty="0"/>
                        <a:t>OUTCOMES</a:t>
                      </a:r>
                    </a:p>
                  </a:txBody>
                  <a:tcPr/>
                </a:tc>
                <a:tc>
                  <a:txBody>
                    <a:bodyPr/>
                    <a:lstStyle/>
                    <a:p>
                      <a:pPr algn="ctr"/>
                      <a:r>
                        <a:rPr lang="en-US" dirty="0"/>
                        <a:t>CET Sector Plan Strategic Objectives</a:t>
                      </a:r>
                    </a:p>
                  </a:txBody>
                  <a:tcPr/>
                </a:tc>
                <a:extLst>
                  <a:ext uri="{0D108BD9-81ED-4DB2-BD59-A6C34878D82A}">
                    <a16:rowId xmlns:a16="http://schemas.microsoft.com/office/drawing/2014/main" xmlns="" val="476927270"/>
                  </a:ext>
                </a:extLst>
              </a:tr>
              <a:tr h="688860">
                <a:tc>
                  <a:txBody>
                    <a:bodyPr/>
                    <a:lstStyle/>
                    <a:p>
                      <a:r>
                        <a:rPr lang="en-US" dirty="0"/>
                        <a:t>Increased enrolment in the PSET system</a:t>
                      </a:r>
                    </a:p>
                  </a:txBody>
                  <a:tcPr/>
                </a:tc>
                <a:tc>
                  <a:txBody>
                    <a:bodyPr/>
                    <a:lstStyle/>
                    <a:p>
                      <a:r>
                        <a:rPr lang="en-US" sz="1800" kern="1200" dirty="0">
                          <a:solidFill>
                            <a:schemeClr val="dk1"/>
                          </a:solidFill>
                          <a:effectLst/>
                          <a:latin typeface="+mn-lt"/>
                          <a:ea typeface="+mn-ea"/>
                          <a:cs typeface="+mn-cs"/>
                        </a:rPr>
                        <a:t>Expand youth and adults’ </a:t>
                      </a:r>
                      <a:r>
                        <a:rPr lang="en-US" sz="1800" b="1" kern="1200" dirty="0">
                          <a:solidFill>
                            <a:schemeClr val="dk1"/>
                          </a:solidFill>
                          <a:effectLst/>
                          <a:latin typeface="+mn-lt"/>
                          <a:ea typeface="+mn-ea"/>
                          <a:cs typeface="+mn-cs"/>
                        </a:rPr>
                        <a:t>access </a:t>
                      </a:r>
                      <a:r>
                        <a:rPr lang="en-US" sz="1800" kern="1200" dirty="0">
                          <a:solidFill>
                            <a:schemeClr val="dk1"/>
                          </a:solidFill>
                          <a:effectLst/>
                          <a:latin typeface="+mn-lt"/>
                          <a:ea typeface="+mn-ea"/>
                          <a:cs typeface="+mn-cs"/>
                        </a:rPr>
                        <a:t>to community education and training programmes</a:t>
                      </a:r>
                      <a:r>
                        <a:rPr lang="en-ZA" dirty="0">
                          <a:effectLst/>
                        </a:rPr>
                        <a:t> </a:t>
                      </a:r>
                      <a:endParaRPr lang="en-US" dirty="0"/>
                    </a:p>
                  </a:txBody>
                  <a:tcPr/>
                </a:tc>
                <a:extLst>
                  <a:ext uri="{0D108BD9-81ED-4DB2-BD59-A6C34878D82A}">
                    <a16:rowId xmlns:a16="http://schemas.microsoft.com/office/drawing/2014/main" xmlns="" val="2614090559"/>
                  </a:ext>
                </a:extLst>
              </a:tr>
              <a:tr h="984085">
                <a:tc>
                  <a:txBody>
                    <a:bodyPr/>
                    <a:lstStyle/>
                    <a:p>
                      <a:r>
                        <a:rPr lang="en-US" dirty="0"/>
                        <a:t>Improved responsiveness of the PSET system</a:t>
                      </a:r>
                    </a:p>
                  </a:txBody>
                  <a:tcPr/>
                </a:tc>
                <a:tc>
                  <a:txBody>
                    <a:bodyPr/>
                    <a:lstStyle/>
                    <a:p>
                      <a:r>
                        <a:rPr lang="en-US" sz="1800" kern="1200" dirty="0">
                          <a:solidFill>
                            <a:schemeClr val="dk1"/>
                          </a:solidFill>
                          <a:effectLst/>
                          <a:latin typeface="+mn-lt"/>
                          <a:ea typeface="+mn-ea"/>
                          <a:cs typeface="+mn-cs"/>
                        </a:rPr>
                        <a:t>Ensure the delivery of </a:t>
                      </a:r>
                      <a:r>
                        <a:rPr lang="en-US" sz="1800" b="1" kern="1200" dirty="0">
                          <a:solidFill>
                            <a:schemeClr val="dk1"/>
                          </a:solidFill>
                          <a:effectLst/>
                          <a:latin typeface="+mn-lt"/>
                          <a:ea typeface="+mn-ea"/>
                          <a:cs typeface="+mn-cs"/>
                        </a:rPr>
                        <a:t>responsive programmes</a:t>
                      </a:r>
                      <a:r>
                        <a:rPr lang="en-US" sz="1800" kern="1200" dirty="0">
                          <a:solidFill>
                            <a:schemeClr val="dk1"/>
                          </a:solidFill>
                          <a:effectLst/>
                          <a:latin typeface="+mn-lt"/>
                          <a:ea typeface="+mn-ea"/>
                          <a:cs typeface="+mn-cs"/>
                        </a:rPr>
                        <a:t> that cater the diversity of the youth and adults’ needs and different articulation outcomes</a:t>
                      </a:r>
                      <a:r>
                        <a:rPr lang="en-ZA" dirty="0">
                          <a:effectLst/>
                        </a:rPr>
                        <a:t> </a:t>
                      </a:r>
                      <a:endParaRPr lang="en-US" dirty="0"/>
                    </a:p>
                  </a:txBody>
                  <a:tcPr/>
                </a:tc>
                <a:extLst>
                  <a:ext uri="{0D108BD9-81ED-4DB2-BD59-A6C34878D82A}">
                    <a16:rowId xmlns:a16="http://schemas.microsoft.com/office/drawing/2014/main" xmlns="" val="1969687917"/>
                  </a:ext>
                </a:extLst>
              </a:tr>
              <a:tr h="568197">
                <a:tc>
                  <a:txBody>
                    <a:bodyPr/>
                    <a:lstStyle/>
                    <a:p>
                      <a:r>
                        <a:rPr lang="en-US" dirty="0"/>
                        <a:t>Improved quality of provision in the PSET system</a:t>
                      </a:r>
                    </a:p>
                  </a:txBody>
                  <a:tcPr/>
                </a:tc>
                <a:tc>
                  <a:txBody>
                    <a:bodyPr/>
                    <a:lstStyle/>
                    <a:p>
                      <a:r>
                        <a:rPr lang="en-US" sz="1800" kern="1200" dirty="0">
                          <a:solidFill>
                            <a:schemeClr val="dk1"/>
                          </a:solidFill>
                          <a:effectLst/>
                          <a:latin typeface="+mn-lt"/>
                          <a:ea typeface="+mn-ea"/>
                          <a:cs typeface="+mn-cs"/>
                        </a:rPr>
                        <a:t>Improve the </a:t>
                      </a:r>
                      <a:r>
                        <a:rPr lang="en-US" sz="1800" b="1" kern="1200" dirty="0">
                          <a:solidFill>
                            <a:schemeClr val="dk1"/>
                          </a:solidFill>
                          <a:effectLst/>
                          <a:latin typeface="+mn-lt"/>
                          <a:ea typeface="+mn-ea"/>
                          <a:cs typeface="+mn-cs"/>
                        </a:rPr>
                        <a:t>quality </a:t>
                      </a:r>
                      <a:r>
                        <a:rPr lang="en-US" sz="1800" kern="1200" dirty="0">
                          <a:solidFill>
                            <a:schemeClr val="dk1"/>
                          </a:solidFill>
                          <a:effectLst/>
                          <a:latin typeface="+mn-lt"/>
                          <a:ea typeface="+mn-ea"/>
                          <a:cs typeface="+mn-cs"/>
                        </a:rPr>
                        <a:t>of provision in CET colleges </a:t>
                      </a:r>
                      <a:endParaRPr lang="en-US" dirty="0"/>
                    </a:p>
                  </a:txBody>
                  <a:tcPr/>
                </a:tc>
                <a:extLst>
                  <a:ext uri="{0D108BD9-81ED-4DB2-BD59-A6C34878D82A}">
                    <a16:rowId xmlns:a16="http://schemas.microsoft.com/office/drawing/2014/main" xmlns="" val="2087049578"/>
                  </a:ext>
                </a:extLst>
              </a:tr>
              <a:tr h="360165">
                <a:tc>
                  <a:txBody>
                    <a:bodyPr/>
                    <a:lstStyle/>
                    <a:p>
                      <a:r>
                        <a:rPr lang="en-US" dirty="0"/>
                        <a:t>Improved efficiency and success in the PSET system</a:t>
                      </a:r>
                    </a:p>
                  </a:txBody>
                  <a:tcPr/>
                </a:tc>
                <a:tc>
                  <a:txBody>
                    <a:bodyPr/>
                    <a:lstStyle/>
                    <a:p>
                      <a:r>
                        <a:rPr lang="en-US" sz="1800" kern="1200" dirty="0">
                          <a:solidFill>
                            <a:schemeClr val="dk1"/>
                          </a:solidFill>
                          <a:effectLst/>
                          <a:latin typeface="+mn-lt"/>
                          <a:ea typeface="+mn-ea"/>
                          <a:cs typeface="+mn-cs"/>
                        </a:rPr>
                        <a:t>Improve youth and adults’ </a:t>
                      </a:r>
                      <a:r>
                        <a:rPr lang="en-US" sz="1800" b="1" kern="1200" dirty="0">
                          <a:solidFill>
                            <a:schemeClr val="dk1"/>
                          </a:solidFill>
                          <a:effectLst/>
                          <a:latin typeface="+mn-lt"/>
                          <a:ea typeface="+mn-ea"/>
                          <a:cs typeface="+mn-cs"/>
                        </a:rPr>
                        <a:t>success</a:t>
                      </a:r>
                      <a:r>
                        <a:rPr lang="en-US" sz="1800" kern="1200" dirty="0">
                          <a:solidFill>
                            <a:schemeClr val="dk1"/>
                          </a:solidFill>
                          <a:effectLst/>
                          <a:latin typeface="+mn-lt"/>
                          <a:ea typeface="+mn-ea"/>
                          <a:cs typeface="+mn-cs"/>
                        </a:rPr>
                        <a:t> in community education and training programmes</a:t>
                      </a:r>
                      <a:r>
                        <a:rPr lang="en-ZA" sz="1800" kern="1200" dirty="0">
                          <a:solidFill>
                            <a:schemeClr val="dk1"/>
                          </a:solidFill>
                          <a:effectLst/>
                          <a:latin typeface="+mn-lt"/>
                          <a:ea typeface="+mn-ea"/>
                          <a:cs typeface="+mn-cs"/>
                        </a:rPr>
                        <a:t>s</a:t>
                      </a:r>
                      <a:endParaRPr lang="en-US" dirty="0"/>
                    </a:p>
                  </a:txBody>
                  <a:tcPr/>
                </a:tc>
                <a:extLst>
                  <a:ext uri="{0D108BD9-81ED-4DB2-BD59-A6C34878D82A}">
                    <a16:rowId xmlns:a16="http://schemas.microsoft.com/office/drawing/2014/main" xmlns="" val="1690715729"/>
                  </a:ext>
                </a:extLst>
              </a:tr>
              <a:tr h="152133">
                <a:tc>
                  <a:txBody>
                    <a:bodyPr/>
                    <a:lstStyle/>
                    <a:p>
                      <a:endParaRPr lang="en-US" dirty="0"/>
                    </a:p>
                  </a:txBody>
                  <a:tcPr/>
                </a:tc>
                <a:tc>
                  <a:txBody>
                    <a:bodyPr/>
                    <a:lstStyle/>
                    <a:p>
                      <a:r>
                        <a:rPr lang="en-US" sz="1800" kern="1200" dirty="0">
                          <a:solidFill>
                            <a:schemeClr val="dk1"/>
                          </a:solidFill>
                          <a:effectLst/>
                          <a:latin typeface="+mn-lt"/>
                          <a:ea typeface="+mn-ea"/>
                          <a:cs typeface="+mn-cs"/>
                        </a:rPr>
                        <a:t>Ensure an </a:t>
                      </a:r>
                      <a:r>
                        <a:rPr lang="en-US" sz="1800" b="1" kern="1200" dirty="0">
                          <a:solidFill>
                            <a:schemeClr val="dk1"/>
                          </a:solidFill>
                          <a:effectLst/>
                          <a:latin typeface="+mn-lt"/>
                          <a:ea typeface="+mn-ea"/>
                          <a:cs typeface="+mn-cs"/>
                        </a:rPr>
                        <a:t>efficient and equitable</a:t>
                      </a:r>
                      <a:r>
                        <a:rPr lang="en-US" sz="1800" kern="1200" dirty="0">
                          <a:solidFill>
                            <a:schemeClr val="dk1"/>
                          </a:solidFill>
                          <a:effectLst/>
                          <a:latin typeface="+mn-lt"/>
                          <a:ea typeface="+mn-ea"/>
                          <a:cs typeface="+mn-cs"/>
                        </a:rPr>
                        <a:t> geographic spread of community education and training institutions</a:t>
                      </a:r>
                      <a:r>
                        <a:rPr lang="en-ZA" dirty="0">
                          <a:effectLst/>
                        </a:rPr>
                        <a:t> </a:t>
                      </a:r>
                      <a:endParaRPr lang="en-US" dirty="0"/>
                    </a:p>
                  </a:txBody>
                  <a:tcPr/>
                </a:tc>
                <a:extLst>
                  <a:ext uri="{0D108BD9-81ED-4DB2-BD59-A6C34878D82A}">
                    <a16:rowId xmlns:a16="http://schemas.microsoft.com/office/drawing/2014/main" xmlns="" val="3168006174"/>
                  </a:ext>
                </a:extLst>
              </a:tr>
              <a:tr h="1558040">
                <a:tc>
                  <a:txBody>
                    <a:bodyPr/>
                    <a:lstStyle/>
                    <a:p>
                      <a:r>
                        <a:rPr lang="en-US" dirty="0"/>
                        <a:t>Improved interface between education and training institution and the skills levy entities</a:t>
                      </a:r>
                    </a:p>
                  </a:txBody>
                  <a:tcPr/>
                </a:tc>
                <a:tc>
                  <a:txBody>
                    <a:bodyPr/>
                    <a:lstStyle/>
                    <a:p>
                      <a:r>
                        <a:rPr lang="en-US" sz="1800" kern="1200" dirty="0">
                          <a:solidFill>
                            <a:schemeClr val="dk1"/>
                          </a:solidFill>
                          <a:effectLst/>
                          <a:latin typeface="+mn-lt"/>
                          <a:ea typeface="+mn-ea"/>
                          <a:cs typeface="+mn-cs"/>
                        </a:rPr>
                        <a:t>Ensure </a:t>
                      </a:r>
                      <a:r>
                        <a:rPr lang="en-US" sz="1800" b="1" kern="1200" dirty="0">
                          <a:solidFill>
                            <a:schemeClr val="dk1"/>
                          </a:solidFill>
                          <a:effectLst/>
                          <a:latin typeface="+mn-lt"/>
                          <a:ea typeface="+mn-ea"/>
                          <a:cs typeface="+mn-cs"/>
                        </a:rPr>
                        <a:t>successful evolution</a:t>
                      </a:r>
                      <a:r>
                        <a:rPr lang="en-US" sz="1800" kern="1200" dirty="0">
                          <a:solidFill>
                            <a:schemeClr val="dk1"/>
                          </a:solidFill>
                          <a:effectLst/>
                          <a:latin typeface="+mn-lt"/>
                          <a:ea typeface="+mn-ea"/>
                          <a:cs typeface="+mn-cs"/>
                        </a:rPr>
                        <a:t> of the community education and training sector through forging partnership with industry, various sectors of the PSET system, public entities and different of levels of government </a:t>
                      </a:r>
                      <a:endParaRPr lang="en-US" dirty="0"/>
                    </a:p>
                  </a:txBody>
                  <a:tcPr/>
                </a:tc>
                <a:extLst>
                  <a:ext uri="{0D108BD9-81ED-4DB2-BD59-A6C34878D82A}">
                    <a16:rowId xmlns:a16="http://schemas.microsoft.com/office/drawing/2014/main" xmlns="" val="3962895948"/>
                  </a:ext>
                </a:extLst>
              </a:tr>
            </a:tbl>
          </a:graphicData>
        </a:graphic>
      </p:graphicFrame>
      <p:sp>
        <p:nvSpPr>
          <p:cNvPr id="10" name="Slide Number Placeholder 7"/>
          <p:cNvSpPr>
            <a:spLocks noGrp="1"/>
          </p:cNvSpPr>
          <p:nvPr>
            <p:ph type="sldNum" sz="quarter" idx="12"/>
          </p:nvPr>
        </p:nvSpPr>
        <p:spPr>
          <a:xfrm>
            <a:off x="7010400" y="6492875"/>
            <a:ext cx="2133600" cy="365125"/>
          </a:xfrm>
          <a:noFill/>
        </p:spPr>
        <p:txBody>
          <a:bodyPr/>
          <a:lstStyle/>
          <a:p>
            <a:fld id="{C647411B-AB77-409F-B9F6-2D0EDA52287E}" type="slidenum">
              <a:rPr lang="en-US" b="1" smtClean="0"/>
              <a:pPr/>
              <a:t>8</a:t>
            </a:fld>
            <a:endParaRPr lang="en-US" b="1" dirty="0" smtClean="0"/>
          </a:p>
        </p:txBody>
      </p:sp>
      <p:sp>
        <p:nvSpPr>
          <p:cNvPr id="11" name="TextBox 10"/>
          <p:cNvSpPr txBox="1"/>
          <p:nvPr/>
        </p:nvSpPr>
        <p:spPr>
          <a:xfrm>
            <a:off x="460427" y="176586"/>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smtClean="0">
                <a:latin typeface="Arial" panose="020B0604020202020204" pitchFamily="34" charset="0"/>
                <a:cs typeface="Arial" panose="020B0604020202020204" pitchFamily="34" charset="0"/>
              </a:rPr>
              <a:t>Alignment with NPPSET</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1727924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srcRect/>
          <a:stretch>
            <a:fillRect/>
          </a:stretch>
        </p:blipFill>
        <p:spPr bwMode="auto">
          <a:xfrm>
            <a:off x="-1" y="0"/>
            <a:ext cx="9144001" cy="6843713"/>
          </a:xfrm>
          <a:prstGeom prst="rect">
            <a:avLst/>
          </a:prstGeom>
          <a:noFill/>
          <a:ln w="9525">
            <a:noFill/>
            <a:miter lim="800000"/>
            <a:headEnd/>
            <a:tailEnd/>
          </a:ln>
        </p:spPr>
      </p:pic>
      <p:sp>
        <p:nvSpPr>
          <p:cNvPr id="6" name="Content Placeholder 2"/>
          <p:cNvSpPr txBox="1">
            <a:spLocks/>
          </p:cNvSpPr>
          <p:nvPr/>
        </p:nvSpPr>
        <p:spPr>
          <a:xfrm>
            <a:off x="546100" y="1268760"/>
            <a:ext cx="8064500" cy="5040560"/>
          </a:xfrm>
          <a:prstGeom prst="rect">
            <a:avLst/>
          </a:prstGeom>
          <a:ln>
            <a:noFill/>
          </a:ln>
        </p:spPr>
        <p:txBody>
          <a:bodyPr/>
          <a:lstStyle/>
          <a:p>
            <a:pPr marL="285750" indent="-285750">
              <a:spcAft>
                <a:spcPts val="1200"/>
              </a:spcAft>
              <a:buFont typeface="Arial" panose="020B0604020202020204" pitchFamily="34" charset="0"/>
              <a:buChar char="•"/>
            </a:pPr>
            <a:endParaRPr lang="en-GB" b="1" i="1" dirty="0"/>
          </a:p>
          <a:p>
            <a:pPr algn="ctr">
              <a:spcAft>
                <a:spcPts val="1200"/>
              </a:spcAft>
            </a:pPr>
            <a:r>
              <a:rPr lang="en-GB" sz="2400" b="1" i="1" dirty="0" smtClean="0"/>
              <a:t>A </a:t>
            </a:r>
            <a:r>
              <a:rPr lang="en-GB" sz="2400" b="1" i="1" dirty="0"/>
              <a:t>differentiated system that opens up diverse, flexible, accessible quality life-long learning opportunities for individuals and communities, so that they can improve their quality of life, by progressively articulating into further learning, employment and/or sustainable </a:t>
            </a:r>
            <a:r>
              <a:rPr lang="en-GB" sz="2400" b="1" i="1" dirty="0" smtClean="0"/>
              <a:t>entrepreneurship</a:t>
            </a:r>
            <a:endParaRPr lang="en-ZA" sz="2400" dirty="0"/>
          </a:p>
          <a:p>
            <a:pPr marL="285750" indent="-285750">
              <a:spcAft>
                <a:spcPts val="1200"/>
              </a:spcAft>
              <a:buFont typeface="Arial" panose="020B0604020202020204" pitchFamily="34" charset="0"/>
              <a:buChar char="•"/>
            </a:pPr>
            <a:endParaRPr lang="en-ZA" sz="1900" dirty="0"/>
          </a:p>
        </p:txBody>
      </p:sp>
      <p:sp>
        <p:nvSpPr>
          <p:cNvPr id="10" name="Slide Number Placeholder 7"/>
          <p:cNvSpPr>
            <a:spLocks noGrp="1"/>
          </p:cNvSpPr>
          <p:nvPr>
            <p:ph type="sldNum" sz="quarter" idx="12"/>
          </p:nvPr>
        </p:nvSpPr>
        <p:spPr>
          <a:xfrm>
            <a:off x="7010400" y="6492875"/>
            <a:ext cx="2133600" cy="365125"/>
          </a:xfrm>
          <a:noFill/>
        </p:spPr>
        <p:txBody>
          <a:bodyPr/>
          <a:lstStyle/>
          <a:p>
            <a:fld id="{C647411B-AB77-409F-B9F6-2D0EDA52287E}" type="slidenum">
              <a:rPr lang="en-US" b="1" smtClean="0"/>
              <a:pPr/>
              <a:t>9</a:t>
            </a:fld>
            <a:endParaRPr lang="en-US" b="1" dirty="0" smtClean="0"/>
          </a:p>
        </p:txBody>
      </p:sp>
      <p:sp>
        <p:nvSpPr>
          <p:cNvPr id="11" name="TextBox 10"/>
          <p:cNvSpPr txBox="1"/>
          <p:nvPr/>
        </p:nvSpPr>
        <p:spPr>
          <a:xfrm>
            <a:off x="491033" y="548680"/>
            <a:ext cx="811956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ZA" sz="2800" b="1" dirty="0">
                <a:latin typeface="Arial" panose="020B0604020202020204" pitchFamily="34" charset="0"/>
                <a:cs typeface="Arial" panose="020B0604020202020204" pitchFamily="34" charset="0"/>
              </a:rPr>
              <a:t>CET College System Vision </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8699154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2987</TotalTime>
  <Words>1231</Words>
  <Application>Microsoft Office PowerPoint</Application>
  <PresentationFormat>On-screen Show (4:3)</PresentationFormat>
  <Paragraphs>304</Paragraphs>
  <Slides>16</Slides>
  <Notes>9</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African Graphix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Leruo Sandamela</dc:creator>
  <cp:lastModifiedBy>PUMZA</cp:lastModifiedBy>
  <cp:revision>257</cp:revision>
  <cp:lastPrinted>2018-10-09T12:36:38Z</cp:lastPrinted>
  <dcterms:created xsi:type="dcterms:W3CDTF">2010-05-07T06:42:18Z</dcterms:created>
  <dcterms:modified xsi:type="dcterms:W3CDTF">2019-08-23T10:19:10Z</dcterms:modified>
</cp:coreProperties>
</file>