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38" r:id="rId2"/>
    <p:sldId id="496" r:id="rId3"/>
    <p:sldId id="327" r:id="rId4"/>
    <p:sldId id="449" r:id="rId5"/>
    <p:sldId id="450" r:id="rId6"/>
    <p:sldId id="457" r:id="rId7"/>
    <p:sldId id="455" r:id="rId8"/>
    <p:sldId id="456" r:id="rId9"/>
    <p:sldId id="570" r:id="rId10"/>
    <p:sldId id="466" r:id="rId11"/>
    <p:sldId id="464" r:id="rId12"/>
    <p:sldId id="465" r:id="rId13"/>
    <p:sldId id="446" r:id="rId14"/>
    <p:sldId id="467" r:id="rId15"/>
    <p:sldId id="468" r:id="rId16"/>
    <p:sldId id="469" r:id="rId17"/>
    <p:sldId id="470" r:id="rId18"/>
    <p:sldId id="471" r:id="rId19"/>
    <p:sldId id="569" r:id="rId20"/>
    <p:sldId id="447" r:id="rId21"/>
    <p:sldId id="477" r:id="rId22"/>
    <p:sldId id="479" r:id="rId23"/>
    <p:sldId id="480" r:id="rId24"/>
    <p:sldId id="481" r:id="rId25"/>
    <p:sldId id="482" r:id="rId26"/>
    <p:sldId id="483" r:id="rId27"/>
    <p:sldId id="484" r:id="rId28"/>
    <p:sldId id="546" r:id="rId29"/>
    <p:sldId id="576" r:id="rId30"/>
    <p:sldId id="572" r:id="rId31"/>
    <p:sldId id="573" r:id="rId32"/>
    <p:sldId id="574" r:id="rId33"/>
    <p:sldId id="575"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453" r:id="rId55"/>
    <p:sldId id="432" r:id="rId56"/>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pho Mashaba" initials="MM" lastIdx="10" clrIdx="0">
    <p:extLst>
      <p:ext uri="{19B8F6BF-5375-455C-9EA6-DF929625EA0E}">
        <p15:presenceInfo xmlns:p15="http://schemas.microsoft.com/office/powerpoint/2012/main" xmlns="" userId="S-1-5-21-218121654-3283966679-327353353-70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2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1" autoAdjust="0"/>
    <p:restoredTop sz="94660"/>
  </p:normalViewPr>
  <p:slideViewPr>
    <p:cSldViewPr>
      <p:cViewPr varScale="1">
        <p:scale>
          <a:sx n="76" d="100"/>
          <a:sy n="76" d="100"/>
        </p:scale>
        <p:origin x="-142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ptacgofin02\customer$\2.%20%20Financial%20Planning\ENE\2018%2019%20Financial%20year\Annual%20Report%20inputs\Annual%20Report%20Workings\Budget%20vs%20actual%20analysis%20revenue%20incl%20previous%20ye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perspective val="30"/>
    </c:view3D>
    <c:plotArea>
      <c:layout/>
      <c:pie3DChart>
        <c:varyColors val="1"/>
        <c:ser>
          <c:idx val="0"/>
          <c:order val="0"/>
          <c:explosion val="25"/>
          <c:dLbls>
            <c:spPr>
              <a:noFill/>
              <a:ln>
                <a:noFill/>
              </a:ln>
              <a:effectLst/>
            </c:spPr>
            <c:txPr>
              <a:bodyPr/>
              <a:lstStyle/>
              <a:p>
                <a:pPr>
                  <a:defRPr sz="1400" b="1"/>
                </a:pPr>
                <a:endParaRPr lang="en-US"/>
              </a:p>
            </c:txPr>
            <c:showVal val="1"/>
            <c:showLeaderLines val="1"/>
            <c:extLst>
              <c:ext xmlns:c15="http://schemas.microsoft.com/office/drawing/2012/chart" uri="{CE6537A1-D6FC-4f65-9D91-7224C49458BB}"/>
            </c:extLst>
          </c:dLbls>
          <c:cat>
            <c:strRef>
              <c:f>'Departmental Budget'!$B$9:$B$13</c:f>
              <c:strCache>
                <c:ptCount val="5"/>
                <c:pt idx="0">
                  <c:v> Compensation of employees </c:v>
                </c:pt>
                <c:pt idx="1">
                  <c:v> Goods and services </c:v>
                </c:pt>
                <c:pt idx="2">
                  <c:v>Interest</c:v>
                </c:pt>
                <c:pt idx="3">
                  <c:v> Transfers and subsidies </c:v>
                </c:pt>
                <c:pt idx="4">
                  <c:v> Machinery and equipment</c:v>
                </c:pt>
              </c:strCache>
            </c:strRef>
          </c:cat>
          <c:val>
            <c:numRef>
              <c:f>'Departmental Budget'!$D$9:$D$13</c:f>
              <c:numCache>
                <c:formatCode>0%</c:formatCode>
                <c:ptCount val="5"/>
                <c:pt idx="0">
                  <c:v>6.5626981888669236E-2</c:v>
                </c:pt>
                <c:pt idx="1">
                  <c:v>5.9897525171328257E-2</c:v>
                </c:pt>
                <c:pt idx="2">
                  <c:v>2.585492324409138E-4</c:v>
                </c:pt>
                <c:pt idx="3">
                  <c:v>0.8716368915109669</c:v>
                </c:pt>
                <c:pt idx="4">
                  <c:v>2.5800521965947663E-3</c:v>
                </c:pt>
              </c:numCache>
            </c:numRef>
          </c:val>
        </c:ser>
        <c:dLbls/>
      </c:pie3DChart>
    </c:plotArea>
    <c:legend>
      <c:legendPos val="r"/>
      <c:txPr>
        <a:bodyPr/>
        <a:lstStyle/>
        <a:p>
          <a:pPr>
            <a:defRPr sz="1400" b="1"/>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perspective val="30"/>
    </c:view3D>
    <c:plotArea>
      <c:layout/>
      <c:pie3DChart>
        <c:varyColors val="1"/>
        <c:ser>
          <c:idx val="0"/>
          <c:order val="0"/>
          <c:explosion val="25"/>
          <c:dLbls>
            <c:spPr>
              <a:noFill/>
              <a:ln>
                <a:noFill/>
              </a:ln>
              <a:effectLst/>
            </c:spPr>
            <c:txPr>
              <a:bodyPr/>
              <a:lstStyle/>
              <a:p>
                <a:pPr>
                  <a:defRPr sz="1400" b="1"/>
                </a:pPr>
                <a:endParaRPr lang="en-US"/>
              </a:p>
            </c:txPr>
            <c:showVal val="1"/>
            <c:showLeaderLines val="1"/>
            <c:extLst>
              <c:ext xmlns:c15="http://schemas.microsoft.com/office/drawing/2012/chart" uri="{CE6537A1-D6FC-4f65-9D91-7224C49458BB}"/>
            </c:extLst>
          </c:dLbls>
          <c:cat>
            <c:strRef>
              <c:f>'Departmental Budget'!$B$9:$B$13</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'Departmental Budget'!$D$9:$D$13</c:f>
              <c:numCache>
                <c:formatCode>0%</c:formatCode>
                <c:ptCount val="5"/>
                <c:pt idx="0">
                  <c:v>7.9131964468011962E-2</c:v>
                </c:pt>
                <c:pt idx="1">
                  <c:v>4.8154589727153604E-3</c:v>
                </c:pt>
                <c:pt idx="2">
                  <c:v>0.35527393006181107</c:v>
                </c:pt>
                <c:pt idx="3">
                  <c:v>0.54606039580226851</c:v>
                </c:pt>
                <c:pt idx="4">
                  <c:v>1.4718250695192735E-2</c:v>
                </c:pt>
              </c:numCache>
            </c:numRef>
          </c:val>
        </c:ser>
        <c:dLbls/>
      </c:pie3DChart>
    </c:plotArea>
    <c:legend>
      <c:legendPos val="r"/>
      <c:txPr>
        <a:bodyPr/>
        <a:lstStyle/>
        <a:p>
          <a:pPr>
            <a:defRPr sz="1400" b="1"/>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30"/>
      <c:rotY val="14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6.398525163870683E-2"/>
                  <c:y val="-2.4314064310314732E-2"/>
                </c:manualLayout>
              </c:layout>
              <c:spPr>
                <a:noFill/>
                <a:ln>
                  <a:solidFill>
                    <a:schemeClr val="accent1"/>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17451510017405472"/>
                      <c:h val="0.12828316694970399"/>
                    </c:manualLayout>
                  </c15:layout>
                </c:ext>
              </c:extLst>
            </c:dLbl>
            <c:dLbl>
              <c:idx val="1"/>
              <c:layout>
                <c:manualLayout>
                  <c:x val="-6.7885130519408657E-2"/>
                  <c:y val="6.0185185185185175E-2"/>
                </c:manualLayout>
              </c:layout>
              <c:spPr>
                <a:noFill/>
                <a:ln>
                  <a:solidFill>
                    <a:schemeClr val="accent2"/>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accent2"/>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ext>
              </c:extLst>
            </c:dLbl>
            <c:dLbl>
              <c:idx val="2"/>
              <c:layout>
                <c:manualLayout>
                  <c:x val="0.11385332185312745"/>
                  <c:y val="-0.36580856095354503"/>
                </c:manualLayout>
              </c:layout>
              <c:spPr>
                <a:noFill/>
                <a:ln>
                  <a:solidFill>
                    <a:schemeClr val="accent3"/>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ext>
              </c:extLst>
            </c:dLbl>
            <c:dLbl>
              <c:idx val="3"/>
              <c:layout>
                <c:manualLayout>
                  <c:x val="8.9988207328815323E-2"/>
                  <c:y val="0.15484192232609079"/>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accent1"/>
                        </a:solidFill>
                        <a:latin typeface="+mn-lt"/>
                        <a:ea typeface="+mn-ea"/>
                        <a:cs typeface="+mn-cs"/>
                      </a:defRPr>
                    </a:pPr>
                    <a:fld id="{0D97DA18-FF05-4720-B1C5-88015CE956A7}" type="CATEGORYNAME">
                      <a:rPr lang="en-US">
                        <a:solidFill>
                          <a:schemeClr val="bg1"/>
                        </a:solidFill>
                      </a:rPr>
                      <a:pPr>
                        <a:defRPr sz="1000" b="1" i="0" u="none" strike="noStrike" kern="1200" baseline="0">
                          <a:solidFill>
                            <a:schemeClr val="accent1"/>
                          </a:solidFill>
                          <a:latin typeface="+mn-lt"/>
                          <a:ea typeface="+mn-ea"/>
                          <a:cs typeface="+mn-cs"/>
                        </a:defRPr>
                      </a:pPr>
                      <a:t>[CATEGORY NAME]</a:t>
                    </a:fld>
                    <a:r>
                      <a:rPr lang="en-US" baseline="0" dirty="0">
                        <a:solidFill>
                          <a:schemeClr val="bg1"/>
                        </a:solidFill>
                      </a:rPr>
                      <a:t>
</a:t>
                    </a:r>
                    <a:fld id="{DCAF8180-8710-414C-92A3-FA4AA599C1A2}" type="PERCENTAGE">
                      <a:rPr lang="en-US" baseline="0">
                        <a:solidFill>
                          <a:schemeClr val="bg1"/>
                        </a:solidFill>
                      </a:rPr>
                      <a:pPr>
                        <a:defRPr sz="1000" b="1" i="0" u="none" strike="noStrike" kern="1200" baseline="0">
                          <a:solidFill>
                            <a:schemeClr val="accent1"/>
                          </a:solidFill>
                          <a:latin typeface="+mn-lt"/>
                          <a:ea typeface="+mn-ea"/>
                          <a:cs typeface="+mn-cs"/>
                        </a:defRPr>
                      </a:pPr>
                      <a:t>[PERCENTAGE]</a:t>
                    </a:fld>
                    <a:endParaRPr lang="en-US" baseline="0" dirty="0">
                      <a:solidFill>
                        <a:schemeClr val="bg1"/>
                      </a:solidFill>
                    </a:endParaRPr>
                  </a:p>
                </c:rich>
              </c:tx>
              <c:spPr>
                <a:noFill/>
                <a:ln>
                  <a:solidFill>
                    <a:schemeClr val="accent4"/>
                  </a:solidFill>
                </a:ln>
                <a:effectLst/>
              </c:sp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17312971120133158"/>
                      <c:h val="0.13467592592592589"/>
                    </c:manualLayout>
                  </c15:layout>
                  <c15:dlblFieldTable/>
                  <c15:showDataLabelsRange val="0"/>
                </c:ext>
              </c:extLst>
            </c:dLbl>
            <c:dLbl>
              <c:idx val="4"/>
              <c:layout>
                <c:manualLayout>
                  <c:x val="0"/>
                  <c:y val="-6.8216031552049805E-2"/>
                </c:manualLayout>
              </c:layout>
              <c:spPr>
                <a:noFill/>
                <a:ln>
                  <a:solidFill>
                    <a:schemeClr val="accent5"/>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accent5"/>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20554085205994846"/>
                      <c:h val="0.1325696267133275"/>
                    </c:manualLayout>
                  </c15:layout>
                </c:ext>
              </c:extLst>
            </c:dLbl>
            <c:dLbl>
              <c:idx val="5"/>
              <c:layout>
                <c:manualLayout>
                  <c:x val="-0.13668620153316299"/>
                  <c:y val="-0.16304666544987073"/>
                </c:manualLayout>
              </c:layout>
              <c:spPr>
                <a:noFill/>
                <a:ln>
                  <a:solidFill>
                    <a:schemeClr val="accent6"/>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18093649316742585"/>
                      <c:h val="0.18472034853270269"/>
                    </c:manualLayout>
                  </c15:layout>
                </c:ext>
              </c:extLst>
            </c:dLbl>
            <c:spPr>
              <a:noFill/>
            </c:sp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'Charts for PC'!$A$32:$A$37</c:f>
              <c:strCache>
                <c:ptCount val="6"/>
                <c:pt idx="0">
                  <c:v>Administration</c:v>
                </c:pt>
                <c:pt idx="1">
                  <c:v>Real Estate Investment Services</c:v>
                </c:pt>
                <c:pt idx="2">
                  <c:v>Construction Project Management</c:v>
                </c:pt>
                <c:pt idx="3">
                  <c:v>Real Estate Management Services</c:v>
                </c:pt>
                <c:pt idx="4">
                  <c:v>Real Estate Information &amp; Registry Services</c:v>
                </c:pt>
                <c:pt idx="5">
                  <c:v>Facilities Management Services</c:v>
                </c:pt>
              </c:strCache>
            </c:strRef>
          </c:cat>
          <c:val>
            <c:numRef>
              <c:f>'Charts for PC'!$B$32:$B$37</c:f>
              <c:numCache>
                <c:formatCode>"R"#\ ##0</c:formatCode>
                <c:ptCount val="6"/>
                <c:pt idx="0">
                  <c:v>861944000</c:v>
                </c:pt>
                <c:pt idx="1">
                  <c:v>180818000</c:v>
                </c:pt>
                <c:pt idx="2">
                  <c:v>4936049080.0900002</c:v>
                </c:pt>
                <c:pt idx="3">
                  <c:v>10935223000</c:v>
                </c:pt>
                <c:pt idx="4">
                  <c:v>56032000</c:v>
                </c:pt>
                <c:pt idx="5">
                  <c:v>3981306665.9099998</c:v>
                </c:pt>
              </c:numCache>
            </c:numRef>
          </c:val>
        </c:ser>
        <c:dLbls>
          <c:showCatName val="1"/>
        </c:dLbls>
      </c:pie3DChart>
      <c:spPr>
        <a:noFill/>
        <a:ln>
          <a:noFill/>
        </a:ln>
        <a:effectLst/>
      </c:spPr>
    </c:plotArea>
    <c:plotVisOnly val="1"/>
    <c:dispBlanksAs val="zero"/>
  </c:chart>
  <c:spPr>
    <a:solidFill>
      <a:schemeClr val="bg1"/>
    </a:solidFill>
    <a:ln w="9525" cap="flat" cmpd="sng" algn="ctr">
      <a:noFill/>
      <a:round/>
    </a:ln>
    <a:effectLst/>
  </c:spPr>
  <c:txPr>
    <a:bodyPr/>
    <a:lstStyle/>
    <a:p>
      <a:pPr>
        <a:defRPr/>
      </a:pPr>
      <a:endParaRPr lang="en-US"/>
    </a:p>
  </c:txPr>
  <c:externalData r:id="rId1"/>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A6760E7-F462-4409-8B06-B4481DD360D9}" type="datetimeFigureOut">
              <a:rPr lang="en-ZA" smtClean="0"/>
              <a:pPr/>
              <a:t>2019/08/21</a:t>
            </a:fld>
            <a:endParaRPr lang="en-ZA"/>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81DAE4EB-C44D-4DA6-BFC6-4408275BE38E}" type="slidenum">
              <a:rPr lang="en-ZA" smtClean="0"/>
              <a:pPr/>
              <a:t>‹#›</a:t>
            </a:fld>
            <a:endParaRPr lang="en-ZA"/>
          </a:p>
        </p:txBody>
      </p:sp>
    </p:spTree>
    <p:extLst>
      <p:ext uri="{BB962C8B-B14F-4D97-AF65-F5344CB8AC3E}">
        <p14:creationId xmlns:p14="http://schemas.microsoft.com/office/powerpoint/2010/main" xmlns="" val="1387838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2A21EE3-16EB-4F9D-B870-70026609F98D}" type="datetimeFigureOut">
              <a:rPr lang="en-ZA" smtClean="0"/>
              <a:pPr/>
              <a:t>2019/08/21</a:t>
            </a:fld>
            <a:endParaRPr lang="en-ZA"/>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E885A0D-E8B6-4429-BFAF-80EFDB42B28E}" type="slidenum">
              <a:rPr lang="en-ZA" smtClean="0"/>
              <a:pPr/>
              <a:t>‹#›</a:t>
            </a:fld>
            <a:endParaRPr lang="en-ZA"/>
          </a:p>
        </p:txBody>
      </p:sp>
    </p:spTree>
    <p:extLst>
      <p:ext uri="{BB962C8B-B14F-4D97-AF65-F5344CB8AC3E}">
        <p14:creationId xmlns:p14="http://schemas.microsoft.com/office/powerpoint/2010/main" xmlns="" val="261373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48590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410796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20045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96158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998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34624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3408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0919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30506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53129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2019/08/21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38658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32703-7BAC-4FB2-83DF-91CC4138D1B5}" type="datetimeFigureOut">
              <a:rPr lang="en-ZA" smtClean="0"/>
              <a:pPr/>
              <a:t>2019/08/21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29687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3121643"/>
            <a:ext cx="8875670" cy="3240359"/>
          </a:xfrm>
        </p:spPr>
        <p:txBody>
          <a:bodyPr>
            <a:noAutofit/>
          </a:bodyPr>
          <a:lstStyle/>
          <a:p>
            <a:r>
              <a:rPr lang="en-US" b="1" dirty="0" smtClean="0">
                <a:solidFill>
                  <a:schemeClr val="accent6">
                    <a:lumMod val="75000"/>
                  </a:schemeClr>
                </a:solidFill>
              </a:rPr>
              <a:t>2018/19 </a:t>
            </a:r>
            <a:r>
              <a:rPr lang="en-US" b="1" dirty="0">
                <a:solidFill>
                  <a:schemeClr val="accent6">
                    <a:lumMod val="75000"/>
                  </a:schemeClr>
                </a:solidFill>
              </a:rPr>
              <a:t>Fourth Quarter </a:t>
            </a:r>
            <a:r>
              <a:rPr lang="en-US" b="1" dirty="0" smtClean="0">
                <a:solidFill>
                  <a:schemeClr val="accent6">
                    <a:lumMod val="75000"/>
                  </a:schemeClr>
                </a:solidFill>
              </a:rPr>
              <a:t>Performance </a:t>
            </a:r>
            <a:endParaRPr lang="en-US" b="1" dirty="0">
              <a:solidFill>
                <a:schemeClr val="accent6">
                  <a:lumMod val="75000"/>
                </a:schemeClr>
              </a:solidFill>
            </a:endParaRPr>
          </a:p>
          <a:p>
            <a:endParaRPr lang="en-US" sz="2400" b="1" dirty="0" smtClean="0">
              <a:solidFill>
                <a:srgbClr val="FF0000"/>
              </a:solidFill>
            </a:endParaRPr>
          </a:p>
          <a:p>
            <a:r>
              <a:rPr lang="en-ZA" sz="1800" b="1" dirty="0" smtClean="0">
                <a:solidFill>
                  <a:schemeClr val="bg1">
                    <a:lumMod val="50000"/>
                  </a:schemeClr>
                </a:solidFill>
              </a:rPr>
              <a:t>Parliament of South Africa </a:t>
            </a:r>
            <a:endParaRPr lang="en-ZA" sz="1800" b="1" dirty="0">
              <a:solidFill>
                <a:schemeClr val="bg1">
                  <a:lumMod val="50000"/>
                </a:schemeClr>
              </a:solidFill>
            </a:endParaRPr>
          </a:p>
          <a:p>
            <a:r>
              <a:rPr lang="en-US" sz="1800" b="1" dirty="0" smtClean="0">
                <a:solidFill>
                  <a:schemeClr val="bg1">
                    <a:lumMod val="50000"/>
                  </a:schemeClr>
                </a:solidFill>
              </a:rPr>
              <a:t>20</a:t>
            </a:r>
            <a:r>
              <a:rPr lang="en-US" sz="1800" b="1" baseline="30000" dirty="0" smtClean="0">
                <a:solidFill>
                  <a:schemeClr val="bg1">
                    <a:lumMod val="50000"/>
                  </a:schemeClr>
                </a:solidFill>
              </a:rPr>
              <a:t>th</a:t>
            </a:r>
            <a:r>
              <a:rPr lang="en-US" sz="1800" b="1" dirty="0" smtClean="0">
                <a:solidFill>
                  <a:schemeClr val="bg1">
                    <a:lumMod val="50000"/>
                  </a:schemeClr>
                </a:solidFill>
              </a:rPr>
              <a:t> August 2019</a:t>
            </a:r>
            <a:endParaRPr lang="en-US" sz="1800" b="1" dirty="0">
              <a:solidFill>
                <a:schemeClr val="bg1">
                  <a:lumMod val="50000"/>
                </a:schemeClr>
              </a:solidFill>
            </a:endParaRPr>
          </a:p>
          <a:p>
            <a:endParaRPr lang="en-US" sz="1400" b="1" dirty="0" smtClean="0">
              <a:solidFill>
                <a:schemeClr val="bg1">
                  <a:lumMod val="50000"/>
                </a:schemeClr>
              </a:solidFill>
            </a:endParaRPr>
          </a:p>
        </p:txBody>
      </p:sp>
      <p:pic>
        <p:nvPicPr>
          <p:cNvPr id="6" name="Picture 5"/>
          <p:cNvPicPr>
            <a:picLocks noChangeAspect="1"/>
          </p:cNvPicPr>
          <p:nvPr/>
        </p:nvPicPr>
        <p:blipFill>
          <a:blip r:embed="rId2" cstate="print"/>
          <a:stretch>
            <a:fillRect/>
          </a:stretch>
        </p:blipFill>
        <p:spPr>
          <a:xfrm>
            <a:off x="0" y="0"/>
            <a:ext cx="9150700" cy="2965184"/>
          </a:xfrm>
          <a:prstGeom prst="rect">
            <a:avLst/>
          </a:prstGeom>
        </p:spPr>
      </p:pic>
      <p:pic>
        <p:nvPicPr>
          <p:cNvPr id="14" name="Picture 13"/>
          <p:cNvPicPr>
            <a:picLocks noChangeAspect="1"/>
          </p:cNvPicPr>
          <p:nvPr/>
        </p:nvPicPr>
        <p:blipFill>
          <a:blip r:embed="rId3" cstate="print"/>
          <a:stretch>
            <a:fillRect/>
          </a:stretch>
        </p:blipFill>
        <p:spPr>
          <a:xfrm>
            <a:off x="0" y="5838621"/>
            <a:ext cx="9181372" cy="1046763"/>
          </a:xfrm>
          <a:prstGeom prst="rect">
            <a:avLst/>
          </a:prstGeom>
        </p:spPr>
      </p:pic>
      <p:sp>
        <p:nvSpPr>
          <p:cNvPr id="2" name="Rectangle 1"/>
          <p:cNvSpPr/>
          <p:nvPr/>
        </p:nvSpPr>
        <p:spPr>
          <a:xfrm>
            <a:off x="2178418" y="5682162"/>
            <a:ext cx="4824536" cy="307777"/>
          </a:xfrm>
          <a:prstGeom prst="rect">
            <a:avLst/>
          </a:prstGeom>
        </p:spPr>
        <p:txBody>
          <a:bodyPr wrap="square">
            <a:spAutoFit/>
          </a:bodyPr>
          <a:lstStyle/>
          <a:p>
            <a:r>
              <a:rPr lang="en-US" sz="1400" b="1" dirty="0">
                <a:solidFill>
                  <a:schemeClr val="bg1">
                    <a:lumMod val="50000"/>
                  </a:schemeClr>
                </a:solidFill>
              </a:rPr>
              <a:t>Office of the Director-General </a:t>
            </a:r>
            <a:r>
              <a:rPr lang="en-US" sz="1400" b="1" dirty="0" smtClean="0">
                <a:solidFill>
                  <a:schemeClr val="bg1">
                    <a:lumMod val="50000"/>
                  </a:schemeClr>
                </a:solidFill>
              </a:rPr>
              <a:t> </a:t>
            </a:r>
            <a:r>
              <a:rPr lang="en-US" sz="1400" b="1" dirty="0" smtClean="0">
                <a:solidFill>
                  <a:schemeClr val="accent6">
                    <a:lumMod val="75000"/>
                  </a:schemeClr>
                </a:solidFill>
              </a:rPr>
              <a:t>I</a:t>
            </a:r>
            <a:r>
              <a:rPr lang="en-US" sz="1400" b="1" dirty="0" smtClean="0">
                <a:solidFill>
                  <a:schemeClr val="bg1">
                    <a:lumMod val="50000"/>
                  </a:schemeClr>
                </a:solidFill>
              </a:rPr>
              <a:t> Department </a:t>
            </a:r>
            <a:r>
              <a:rPr lang="en-US" sz="1400" b="1" dirty="0">
                <a:solidFill>
                  <a:schemeClr val="bg1">
                    <a:lumMod val="50000"/>
                  </a:schemeClr>
                </a:solidFill>
              </a:rPr>
              <a:t>of Public Works </a:t>
            </a:r>
          </a:p>
        </p:txBody>
      </p:sp>
    </p:spTree>
    <p:extLst>
      <p:ext uri="{BB962C8B-B14F-4D97-AF65-F5344CB8AC3E}">
        <p14:creationId xmlns:p14="http://schemas.microsoft.com/office/powerpoint/2010/main" xmlns="" val="21572329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4808" y="764704"/>
            <a:ext cx="9158808" cy="6117059"/>
          </a:xfrm>
          <a:prstGeom prst="rect">
            <a:avLst/>
          </a:prstGeom>
        </p:spPr>
        <p:txBody>
          <a:bodyPr wrap="square">
            <a:spAutoFit/>
          </a:bodyPr>
          <a:lstStyle/>
          <a:p>
            <a:r>
              <a:rPr lang="en-US" sz="1400" b="1" dirty="0">
                <a:solidFill>
                  <a:schemeClr val="accent6">
                    <a:lumMod val="75000"/>
                  </a:schemeClr>
                </a:solidFill>
              </a:rPr>
              <a:t>Vision </a:t>
            </a:r>
            <a:endParaRPr lang="en-US" sz="1400" b="1" dirty="0" smtClean="0">
              <a:solidFill>
                <a:schemeClr val="accent6">
                  <a:lumMod val="75000"/>
                </a:schemeClr>
              </a:solidFill>
            </a:endParaRPr>
          </a:p>
          <a:p>
            <a:endParaRPr lang="en-US" sz="1350" dirty="0" smtClean="0"/>
          </a:p>
          <a:p>
            <a:r>
              <a:rPr lang="en-US" sz="1350" dirty="0" smtClean="0"/>
              <a:t>Convenient </a:t>
            </a:r>
            <a:r>
              <a:rPr lang="en-US" sz="1350" dirty="0"/>
              <a:t>access to dignified public services.   </a:t>
            </a:r>
            <a:endParaRPr lang="en-US" sz="1350" dirty="0" smtClean="0"/>
          </a:p>
          <a:p>
            <a:endParaRPr lang="en-ZA" sz="1350" dirty="0"/>
          </a:p>
          <a:p>
            <a:r>
              <a:rPr lang="en-US" sz="1400" b="1" dirty="0">
                <a:solidFill>
                  <a:schemeClr val="accent6">
                    <a:lumMod val="75000"/>
                  </a:schemeClr>
                </a:solidFill>
              </a:rPr>
              <a:t>Mission </a:t>
            </a:r>
            <a:endParaRPr lang="en-US" sz="1400" b="1" dirty="0" smtClean="0">
              <a:solidFill>
                <a:schemeClr val="accent6">
                  <a:lumMod val="75000"/>
                </a:schemeClr>
              </a:solidFill>
            </a:endParaRPr>
          </a:p>
          <a:p>
            <a:endParaRPr lang="en-ZA" sz="1350" dirty="0">
              <a:solidFill>
                <a:schemeClr val="accent6">
                  <a:lumMod val="75000"/>
                </a:schemeClr>
              </a:solidFill>
            </a:endParaRPr>
          </a:p>
          <a:p>
            <a:r>
              <a:rPr lang="en-US" sz="1350" dirty="0"/>
              <a:t>The Department is committed to the attainment of a transformed built environment sector by:</a:t>
            </a:r>
            <a:endParaRPr lang="en-ZA" sz="1350" dirty="0"/>
          </a:p>
          <a:p>
            <a:pPr marL="742950" lvl="1" indent="-285750">
              <a:buFont typeface="Arial" panose="020B0604020202020204" pitchFamily="34" charset="0"/>
              <a:buChar char="•"/>
            </a:pPr>
            <a:r>
              <a:rPr lang="en-US" sz="1350" dirty="0"/>
              <a:t>Providing strategic leadership to the South African construction and property industries </a:t>
            </a:r>
            <a:endParaRPr lang="en-ZA" sz="1350" dirty="0"/>
          </a:p>
          <a:p>
            <a:pPr marL="742950" lvl="1" indent="-285750">
              <a:buFont typeface="Arial" panose="020B0604020202020204" pitchFamily="34" charset="0"/>
              <a:buChar char="•"/>
            </a:pPr>
            <a:r>
              <a:rPr lang="en-US" sz="1350" dirty="0"/>
              <a:t>Establishing and ensuring compliance to policy and legislative prescripts for the:</a:t>
            </a:r>
            <a:endParaRPr lang="en-ZA" sz="1350" dirty="0"/>
          </a:p>
          <a:p>
            <a:pPr marL="1200150" lvl="2" indent="-285750">
              <a:buFont typeface="Arial" panose="020B0604020202020204" pitchFamily="34" charset="0"/>
              <a:buChar char="•"/>
            </a:pPr>
            <a:r>
              <a:rPr lang="en-US" sz="1350" dirty="0"/>
              <a:t>management of </a:t>
            </a:r>
            <a:r>
              <a:rPr lang="en-US" sz="1350" dirty="0" smtClean="0"/>
              <a:t>State-owned </a:t>
            </a:r>
            <a:r>
              <a:rPr lang="en-US" sz="1350" dirty="0"/>
              <a:t>and leased-in immovable </a:t>
            </a:r>
            <a:r>
              <a:rPr lang="en-US" sz="1350" dirty="0" smtClean="0"/>
              <a:t>assets </a:t>
            </a:r>
            <a:r>
              <a:rPr lang="en-US" sz="1350" dirty="0"/>
              <a:t>and </a:t>
            </a:r>
            <a:endParaRPr lang="en-ZA" sz="1350" dirty="0"/>
          </a:p>
          <a:p>
            <a:pPr marL="1200150" lvl="2" indent="-285750">
              <a:buFont typeface="Arial" panose="020B0604020202020204" pitchFamily="34" charset="0"/>
              <a:buChar char="•"/>
            </a:pPr>
            <a:r>
              <a:rPr lang="en-US" sz="1350" dirty="0"/>
              <a:t>South African construction and property sectors</a:t>
            </a:r>
            <a:endParaRPr lang="en-ZA" sz="1350" dirty="0"/>
          </a:p>
          <a:p>
            <a:pPr marL="742950" lvl="1" indent="-285750">
              <a:buFont typeface="Arial" panose="020B0604020202020204" pitchFamily="34" charset="0"/>
              <a:buChar char="•"/>
            </a:pPr>
            <a:r>
              <a:rPr lang="en-US" sz="1350" dirty="0"/>
              <a:t>Providing strategic direction on the integration of priorities of the DPW </a:t>
            </a:r>
            <a:endParaRPr lang="en-ZA" sz="1350" dirty="0"/>
          </a:p>
          <a:p>
            <a:pPr marL="742950" lvl="1" indent="-285750">
              <a:buFont typeface="Arial" panose="020B0604020202020204" pitchFamily="34" charset="0"/>
              <a:buChar char="•"/>
            </a:pPr>
            <a:r>
              <a:rPr lang="en-US" sz="1350" dirty="0"/>
              <a:t>Contributing to the national goals of job creation and poverty alleviation through programmes of the </a:t>
            </a:r>
            <a:r>
              <a:rPr lang="en-US" sz="1350" dirty="0" smtClean="0"/>
              <a:t>DPW</a:t>
            </a:r>
          </a:p>
          <a:p>
            <a:pPr lvl="0"/>
            <a:endParaRPr lang="en-ZA" sz="1350" dirty="0"/>
          </a:p>
          <a:p>
            <a:r>
              <a:rPr lang="en-US" sz="1400" b="1" dirty="0">
                <a:solidFill>
                  <a:schemeClr val="accent6">
                    <a:lumMod val="75000"/>
                  </a:schemeClr>
                </a:solidFill>
              </a:rPr>
              <a:t>Values </a:t>
            </a:r>
            <a:endParaRPr lang="en-US" sz="1400" b="1" dirty="0" smtClean="0">
              <a:solidFill>
                <a:schemeClr val="accent6">
                  <a:lumMod val="75000"/>
                </a:schemeClr>
              </a:solidFill>
            </a:endParaRPr>
          </a:p>
          <a:p>
            <a:endParaRPr lang="en-ZA" sz="1350" dirty="0">
              <a:solidFill>
                <a:schemeClr val="accent6">
                  <a:lumMod val="75000"/>
                </a:schemeClr>
              </a:solidFill>
            </a:endParaRPr>
          </a:p>
          <a:p>
            <a:r>
              <a:rPr lang="en-US" sz="1350" dirty="0"/>
              <a:t>The Department’s values align with the values espoused in the Constitution. The core values that underpin the culture of the Department are the following: </a:t>
            </a:r>
            <a:endParaRPr lang="en-ZA" sz="1350" dirty="0"/>
          </a:p>
          <a:p>
            <a:pPr marL="742950" lvl="1" indent="-285750">
              <a:buFont typeface="Arial" panose="020B0604020202020204" pitchFamily="34" charset="0"/>
              <a:buChar char="•"/>
            </a:pPr>
            <a:r>
              <a:rPr lang="en-US" sz="1350" b="1" dirty="0"/>
              <a:t>I</a:t>
            </a:r>
            <a:r>
              <a:rPr lang="en-US" sz="1350" dirty="0"/>
              <a:t>nnovation: by tirelessly seeking opportunities for service delivery improvement by thinking without restraint and unconfined by old, non-functional, or limiting structures, rules, or practices.</a:t>
            </a:r>
            <a:endParaRPr lang="en-ZA" sz="1350" dirty="0"/>
          </a:p>
          <a:p>
            <a:pPr marL="742950" lvl="1" indent="-285750">
              <a:buFont typeface="Arial" panose="020B0604020202020204" pitchFamily="34" charset="0"/>
              <a:buChar char="•"/>
            </a:pPr>
            <a:r>
              <a:rPr lang="en-US" sz="1350" b="1" dirty="0"/>
              <a:t>I</a:t>
            </a:r>
            <a:r>
              <a:rPr lang="en-US" sz="1350" dirty="0"/>
              <a:t>ntegrity: by consistently honouring our commitments, upholding ethical, honest behaviour and transparent communication.</a:t>
            </a:r>
            <a:endParaRPr lang="en-ZA" sz="1350" dirty="0"/>
          </a:p>
          <a:p>
            <a:pPr marL="742950" lvl="1" indent="-285750">
              <a:buFont typeface="Arial" panose="020B0604020202020204" pitchFamily="34" charset="0"/>
              <a:buChar char="•"/>
            </a:pPr>
            <a:r>
              <a:rPr lang="en-US" sz="1350" b="1" dirty="0"/>
              <a:t>M</a:t>
            </a:r>
            <a:r>
              <a:rPr lang="en-US" sz="1350" dirty="0"/>
              <a:t>otivation: by ensuring our best efforts and actions toward the realisation of our organisational goals.</a:t>
            </a:r>
            <a:endParaRPr lang="en-ZA" sz="1350" dirty="0"/>
          </a:p>
          <a:p>
            <a:pPr marL="742950" lvl="1" indent="-285750">
              <a:buFont typeface="Arial" panose="020B0604020202020204" pitchFamily="34" charset="0"/>
              <a:buChar char="•"/>
            </a:pPr>
            <a:r>
              <a:rPr lang="en-US" sz="1350" b="1" dirty="0"/>
              <a:t>P</a:t>
            </a:r>
            <a:r>
              <a:rPr lang="en-US" sz="1350" dirty="0"/>
              <a:t>rofessionalism: by treating our clients with respect and delivering, reliably, against expectations.</a:t>
            </a:r>
            <a:endParaRPr lang="en-ZA" sz="1350" dirty="0"/>
          </a:p>
          <a:p>
            <a:pPr marL="742950" lvl="1" indent="-285750">
              <a:buFont typeface="Arial" panose="020B0604020202020204" pitchFamily="34" charset="0"/>
              <a:buChar char="•"/>
            </a:pPr>
            <a:r>
              <a:rPr lang="en-US" sz="1350" b="1" dirty="0"/>
              <a:t>A</a:t>
            </a:r>
            <a:r>
              <a:rPr lang="en-US" sz="1350" dirty="0"/>
              <a:t>ccountability: by discharging our duties in a responsible manner in compliance with the relevant legislative prescripts. </a:t>
            </a:r>
          </a:p>
          <a:p>
            <a:pPr marL="742950" lvl="1" indent="-285750">
              <a:buFont typeface="Arial" panose="020B0604020202020204" pitchFamily="34" charset="0"/>
              <a:buChar char="•"/>
            </a:pPr>
            <a:r>
              <a:rPr lang="en-US" sz="1350" b="1" dirty="0"/>
              <a:t>R</a:t>
            </a:r>
            <a:r>
              <a:rPr lang="en-US" sz="1350" dirty="0"/>
              <a:t>esults-orientated: by knowing what results are important and focusing resources to achieve them.</a:t>
            </a:r>
            <a:endParaRPr lang="en-ZA" sz="1350" dirty="0"/>
          </a:p>
          <a:p>
            <a:pPr marL="742950" lvl="1" indent="-285750">
              <a:buFont typeface="Arial" panose="020B0604020202020204" pitchFamily="34" charset="0"/>
              <a:buChar char="•"/>
            </a:pPr>
            <a:r>
              <a:rPr lang="en-US" sz="1350" b="1" dirty="0"/>
              <a:t>T</a:t>
            </a:r>
            <a:r>
              <a:rPr lang="en-US" sz="1350" dirty="0"/>
              <a:t>eamwork: by respecting our diversity, while sharing a common purpose and working in cooperation with each other.</a:t>
            </a:r>
            <a:endParaRPr lang="en-ZA" sz="1350" dirty="0"/>
          </a:p>
          <a:p>
            <a:endParaRPr lang="en-ZA" sz="1350" dirty="0"/>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Vision and Mission of </a:t>
            </a:r>
            <a:endParaRPr lang="en-ZA" sz="2400" b="1" dirty="0" smtClean="0">
              <a:solidFill>
                <a:schemeClr val="bg1"/>
              </a:solidFill>
            </a:endParaRPr>
          </a:p>
          <a:p>
            <a:r>
              <a:rPr lang="en-ZA" sz="2400" b="1" dirty="0" smtClean="0">
                <a:solidFill>
                  <a:schemeClr val="bg1"/>
                </a:solidFill>
              </a:rPr>
              <a:t>the </a:t>
            </a:r>
            <a:r>
              <a:rPr lang="en-ZA" sz="2400" b="1" dirty="0">
                <a:solidFill>
                  <a:schemeClr val="bg1"/>
                </a:solidFill>
              </a:rPr>
              <a:t>Department </a:t>
            </a:r>
            <a:endParaRPr lang="en-ZA" sz="2400" b="1" dirty="0"/>
          </a:p>
        </p:txBody>
      </p:sp>
    </p:spTree>
    <p:extLst>
      <p:ext uri="{BB962C8B-B14F-4D97-AF65-F5344CB8AC3E}">
        <p14:creationId xmlns:p14="http://schemas.microsoft.com/office/powerpoint/2010/main" xmlns="" val="2289647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11</a:t>
            </a:fld>
            <a:endParaRPr lang="en-US" altLang="en-US" sz="1400" dirty="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1: </a:t>
            </a:r>
            <a:endParaRPr lang="en-US" sz="2400" b="1" dirty="0" smtClean="0">
              <a:solidFill>
                <a:schemeClr val="bg1"/>
              </a:solidFill>
            </a:endParaRPr>
          </a:p>
          <a:p>
            <a:r>
              <a:rPr lang="en-US" sz="2400" b="1" dirty="0" smtClean="0">
                <a:solidFill>
                  <a:schemeClr val="bg1"/>
                </a:solidFill>
              </a:rPr>
              <a:t>Administration</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3992407754"/>
              </p:ext>
            </p:extLst>
          </p:nvPr>
        </p:nvGraphicFramePr>
        <p:xfrm>
          <a:off x="55225" y="908720"/>
          <a:ext cx="8981271" cy="5059680"/>
        </p:xfrm>
        <a:graphic>
          <a:graphicData uri="http://schemas.openxmlformats.org/drawingml/2006/table">
            <a:tbl>
              <a:tblPr firstRow="1" bandRow="1">
                <a:tableStyleId>{10A1B5D5-9B99-4C35-A422-299274C87663}</a:tableStyleId>
              </a:tblPr>
              <a:tblGrid>
                <a:gridCol w="2110630"/>
                <a:gridCol w="6870641"/>
              </a:tblGrid>
              <a:tr h="900583">
                <a:tc>
                  <a:txBody>
                    <a:bodyPr/>
                    <a:lstStyle/>
                    <a:p>
                      <a:r>
                        <a:rPr lang="en-ZA" dirty="0" smtClean="0"/>
                        <a:t>Programme 1</a:t>
                      </a:r>
                    </a:p>
                    <a:p>
                      <a:r>
                        <a:rPr lang="en-ZA" dirty="0" smtClean="0"/>
                        <a:t>Management and Administration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1904">
                <a:tc>
                  <a:txBody>
                    <a:bodyPr/>
                    <a:lstStyle/>
                    <a:p>
                      <a:r>
                        <a:rPr lang="en-ZA" sz="1600" b="1" dirty="0" smtClean="0"/>
                        <a:t>Strategic Objective </a:t>
                      </a:r>
                    </a:p>
                    <a:p>
                      <a:endParaRPr lang="en-ZA" sz="1600" b="1" dirty="0" smtClean="0"/>
                    </a:p>
                    <a:p>
                      <a:r>
                        <a:rPr lang="en-US" sz="1600" b="1" i="0" u="none" strike="noStrike" kern="1200" baseline="0" dirty="0" smtClean="0">
                          <a:solidFill>
                            <a:schemeClr val="dk1"/>
                          </a:solidFill>
                          <a:latin typeface="+mn-lt"/>
                          <a:ea typeface="+mn-ea"/>
                          <a:cs typeface="+mn-cs"/>
                        </a:rPr>
                        <a:t>To improve governance processes within the Department and PMTE</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mn-lt"/>
                          <a:ea typeface="+mn-ea"/>
                          <a:cs typeface="+mn-cs"/>
                        </a:rPr>
                        <a:t>36 of 36 initiatives implemented to accelerate transformation agenda in the Department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p>
                      <a:pPr marL="0" indent="0">
                        <a:buFont typeface="Arial" panose="020B0604020202020204" pitchFamily="34" charset="0"/>
                        <a:buNone/>
                      </a:pPr>
                      <a:r>
                        <a:rPr lang="en-US" sz="1600" b="1" i="0" u="none" strike="noStrike" kern="1200" baseline="0" dirty="0" smtClean="0">
                          <a:solidFill>
                            <a:schemeClr val="tx1"/>
                          </a:solidFill>
                          <a:latin typeface="+mn-lt"/>
                          <a:ea typeface="+mn-ea"/>
                          <a:cs typeface="+mn-cs"/>
                        </a:rPr>
                        <a:t>Management Practice Assessment Tool (MPAT) </a:t>
                      </a:r>
                    </a:p>
                    <a:p>
                      <a:pPr marL="0" indent="0">
                        <a:buFont typeface="Arial" panose="020B0604020202020204" pitchFamily="34" charset="0"/>
                        <a:buNone/>
                      </a:pPr>
                      <a:endParaRPr lang="en-ZA" sz="1600" b="1"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ZA" sz="1600" b="0" i="0" u="none" strike="noStrike" kern="1200" baseline="0" dirty="0" smtClean="0">
                          <a:solidFill>
                            <a:schemeClr val="tx1"/>
                          </a:solidFill>
                          <a:latin typeface="+mn-lt"/>
                          <a:ea typeface="+mn-ea"/>
                          <a:cs typeface="+mn-cs"/>
                        </a:rPr>
                        <a:t>Average score of 2.6 (measured by an index score) for management practices against a target of 4.0</a:t>
                      </a:r>
                    </a:p>
                    <a:p>
                      <a:pPr marL="0" indent="0">
                        <a:buFont typeface="Arial" panose="020B0604020202020204" pitchFamily="34" charset="0"/>
                        <a:buNone/>
                      </a:pPr>
                      <a:endParaRPr lang="en-US" sz="1600" b="0" i="0" u="none" strike="noStrike"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0200">
                <a:tc>
                  <a:txBody>
                    <a:bodyPr/>
                    <a:lstStyle/>
                    <a:p>
                      <a:r>
                        <a:rPr lang="en-ZA" sz="1600" b="1" dirty="0" smtClean="0"/>
                        <a:t>Strategic Objective </a:t>
                      </a:r>
                    </a:p>
                    <a:p>
                      <a:endParaRPr lang="en-ZA" sz="1600" b="1" dirty="0" smtClean="0"/>
                    </a:p>
                    <a:p>
                      <a:r>
                        <a:rPr lang="en-US" sz="1600" b="1" i="0" u="none" strike="noStrike" kern="1200" baseline="0" dirty="0" smtClean="0">
                          <a:solidFill>
                            <a:schemeClr val="dk1"/>
                          </a:solidFill>
                          <a:latin typeface="+mn-lt"/>
                          <a:ea typeface="+mn-ea"/>
                          <a:cs typeface="+mn-cs"/>
                        </a:rPr>
                        <a:t>To combat fraud and corruption within the Department and PMTE</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i="0" u="none" strike="noStrike" kern="1200" baseline="0" dirty="0" smtClean="0">
                          <a:solidFill>
                            <a:schemeClr val="tx1"/>
                          </a:solidFill>
                          <a:latin typeface="+mn-lt"/>
                          <a:ea typeface="+mn-ea"/>
                          <a:cs typeface="+mn-cs"/>
                        </a:rPr>
                        <a:t>Fraud and Awareness</a:t>
                      </a:r>
                    </a:p>
                    <a:p>
                      <a:pPr marL="285750" indent="-285750">
                        <a:buFont typeface="Arial" panose="020B0604020202020204" pitchFamily="34" charset="0"/>
                        <a:buChar char="•"/>
                      </a:pPr>
                      <a:endParaRPr lang="en-ZA" sz="16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ZA" sz="1600" b="0" i="0" u="none" strike="noStrike" kern="1200" baseline="0" dirty="0" smtClean="0">
                          <a:solidFill>
                            <a:schemeClr val="tx1"/>
                          </a:solidFill>
                          <a:latin typeface="+mn-lt"/>
                          <a:ea typeface="+mn-ea"/>
                          <a:cs typeface="+mn-cs"/>
                        </a:rPr>
                        <a:t>100% Investigations initiated within 30 days of reported allegations against a target of 100% </a:t>
                      </a:r>
                    </a:p>
                    <a:p>
                      <a:pPr marL="0" indent="0">
                        <a:buFont typeface="Arial" panose="020B0604020202020204" pitchFamily="34" charset="0"/>
                        <a:buNone/>
                      </a:pPr>
                      <a:endParaRPr lang="en-ZA" sz="16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mn-lt"/>
                          <a:ea typeface="+mn-ea"/>
                          <a:cs typeface="+mn-cs"/>
                        </a:rPr>
                        <a:t>2 interventions recommended resulting from </a:t>
                      </a:r>
                      <a:r>
                        <a:rPr lang="en-ZA" sz="1600" b="0" i="0" u="none" strike="noStrike" kern="1200" baseline="0" dirty="0" smtClean="0">
                          <a:solidFill>
                            <a:schemeClr val="tx1"/>
                          </a:solidFill>
                          <a:latin typeface="+mn-lt"/>
                          <a:ea typeface="+mn-ea"/>
                          <a:cs typeface="+mn-cs"/>
                        </a:rPr>
                        <a:t>fraud risk management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endParaRPr lang="en-ZA" sz="1600" b="0" i="0" u="none" strike="noStrike"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754338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1: </a:t>
            </a:r>
            <a:endParaRPr lang="en-US" sz="2400" b="1" dirty="0" smtClean="0">
              <a:solidFill>
                <a:schemeClr val="bg1"/>
              </a:solidFill>
            </a:endParaRPr>
          </a:p>
          <a:p>
            <a:r>
              <a:rPr lang="en-US" sz="2400" b="1" dirty="0" smtClean="0">
                <a:solidFill>
                  <a:schemeClr val="bg1"/>
                </a:solidFill>
              </a:rPr>
              <a:t>Finance </a:t>
            </a:r>
            <a:r>
              <a:rPr lang="en-US" sz="2400" b="1" dirty="0">
                <a:solidFill>
                  <a:schemeClr val="bg1"/>
                </a:solidFill>
              </a:rPr>
              <a:t>and </a:t>
            </a:r>
            <a:r>
              <a:rPr lang="en-US" sz="2400" b="1" dirty="0" smtClean="0">
                <a:solidFill>
                  <a:schemeClr val="bg1"/>
                </a:solidFill>
              </a:rPr>
              <a:t>SCM</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3970374444"/>
              </p:ext>
            </p:extLst>
          </p:nvPr>
        </p:nvGraphicFramePr>
        <p:xfrm>
          <a:off x="71922" y="866944"/>
          <a:ext cx="8979087" cy="5997615"/>
        </p:xfrm>
        <a:graphic>
          <a:graphicData uri="http://schemas.openxmlformats.org/drawingml/2006/table">
            <a:tbl>
              <a:tblPr firstRow="1" bandRow="1">
                <a:tableStyleId>{10A1B5D5-9B99-4C35-A422-299274C87663}</a:tableStyleId>
              </a:tblPr>
              <a:tblGrid>
                <a:gridCol w="2060076"/>
                <a:gridCol w="6919011"/>
              </a:tblGrid>
              <a:tr h="837893">
                <a:tc>
                  <a:txBody>
                    <a:bodyPr/>
                    <a:lstStyle/>
                    <a:p>
                      <a:r>
                        <a:rPr lang="en-ZA" dirty="0" smtClean="0"/>
                        <a:t>Programme 1</a:t>
                      </a:r>
                    </a:p>
                    <a:p>
                      <a:r>
                        <a:rPr lang="en-ZA" dirty="0" smtClean="0"/>
                        <a:t>Management and Administration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3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t>Strategic Objective </a:t>
                      </a:r>
                    </a:p>
                    <a:p>
                      <a:endParaRPr lang="en-US" dirty="0" smtClean="0"/>
                    </a:p>
                    <a:p>
                      <a:endParaRPr lang="en-US" dirty="0" smtClean="0"/>
                    </a:p>
                    <a:p>
                      <a:r>
                        <a:rPr lang="en-US" sz="1800" b="1" i="0" u="none" strike="noStrike" kern="1200" baseline="0" dirty="0" smtClean="0">
                          <a:solidFill>
                            <a:schemeClr val="dk1"/>
                          </a:solidFill>
                          <a:latin typeface="+mn-lt"/>
                          <a:ea typeface="+mn-ea"/>
                          <a:cs typeface="+mn-cs"/>
                        </a:rPr>
                        <a:t>To provide a compliant internal control, financial and supply chain management service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11% (R4.8 million) </a:t>
                      </a:r>
                      <a:r>
                        <a:rPr lang="en-US" sz="1800" b="0" i="0" u="none" strike="noStrike" kern="1200" baseline="0" dirty="0" smtClean="0">
                          <a:solidFill>
                            <a:schemeClr val="dk1"/>
                          </a:solidFill>
                          <a:latin typeface="+mn-lt"/>
                          <a:ea typeface="+mn-ea"/>
                          <a:cs typeface="+mn-cs"/>
                        </a:rPr>
                        <a:t>(100% target) reduction of the irregular </a:t>
                      </a:r>
                      <a:r>
                        <a:rPr lang="en-ZA" sz="1800" b="0" i="0" u="none" strike="noStrike" kern="1200" baseline="0" dirty="0" smtClean="0">
                          <a:solidFill>
                            <a:schemeClr val="dk1"/>
                          </a:solidFill>
                          <a:latin typeface="+mn-lt"/>
                          <a:ea typeface="+mn-ea"/>
                          <a:cs typeface="+mn-cs"/>
                        </a:rPr>
                        <a:t>expenditure baseline (backlog)</a:t>
                      </a:r>
                    </a:p>
                    <a:p>
                      <a:pPr marL="0" indent="0">
                        <a:buFont typeface="Arial" panose="020B0604020202020204" pitchFamily="34" charset="0"/>
                        <a:buNone/>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95</a:t>
                      </a:r>
                      <a:r>
                        <a:rPr lang="en-ZA" sz="1800" b="0" i="0" u="none" strike="noStrike" kern="1200" baseline="0" dirty="0" smtClean="0">
                          <a:solidFill>
                            <a:schemeClr val="tx1"/>
                          </a:solidFill>
                          <a:latin typeface="+mn-lt"/>
                          <a:ea typeface="+mn-ea"/>
                          <a:cs typeface="+mn-cs"/>
                        </a:rPr>
                        <a:t>% of compliant </a:t>
                      </a:r>
                      <a:r>
                        <a:rPr lang="en-ZA" sz="1800" b="0" i="0" u="none" strike="noStrike" kern="1200" baseline="0" dirty="0" smtClean="0">
                          <a:solidFill>
                            <a:schemeClr val="dk1"/>
                          </a:solidFill>
                          <a:latin typeface="+mn-lt"/>
                          <a:ea typeface="+mn-ea"/>
                          <a:cs typeface="+mn-cs"/>
                        </a:rPr>
                        <a:t>invoices were settled within 30 working days (100% Target)</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26% against 70% Target (13 out of 71 )of bids awarded within 56 </a:t>
                      </a:r>
                      <a:r>
                        <a:rPr lang="en-ZA" sz="1800" b="0" i="0" u="none" strike="noStrike" kern="1200" baseline="0" dirty="0" smtClean="0">
                          <a:solidFill>
                            <a:schemeClr val="dk1"/>
                          </a:solidFill>
                          <a:latin typeface="+mn-lt"/>
                          <a:ea typeface="+mn-ea"/>
                          <a:cs typeface="+mn-cs"/>
                        </a:rPr>
                        <a:t>days of tender advertisement closure</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67% against 88% Target (</a:t>
                      </a:r>
                      <a:r>
                        <a:rPr lang="en-ZA" sz="1800" b="0" i="0" u="none" strike="noStrike" kern="1200" baseline="0" dirty="0" smtClean="0">
                          <a:solidFill>
                            <a:schemeClr val="dk1"/>
                          </a:solidFill>
                          <a:latin typeface="+mn-lt"/>
                          <a:ea typeface="+mn-ea"/>
                          <a:cs typeface="+mn-cs"/>
                        </a:rPr>
                        <a:t>1729 out of 2457) </a:t>
                      </a:r>
                      <a:r>
                        <a:rPr lang="en-US" sz="1800" b="0" i="0" u="none" strike="noStrike" kern="1200" baseline="0" dirty="0" smtClean="0">
                          <a:solidFill>
                            <a:schemeClr val="dk1"/>
                          </a:solidFill>
                          <a:latin typeface="+mn-lt"/>
                          <a:ea typeface="+mn-ea"/>
                          <a:cs typeface="+mn-cs"/>
                        </a:rPr>
                        <a:t>quotations </a:t>
                      </a:r>
                      <a:r>
                        <a:rPr lang="en-ZA" sz="1800" b="0" i="0" u="none" strike="noStrike" kern="1200" baseline="0" dirty="0" smtClean="0">
                          <a:solidFill>
                            <a:schemeClr val="dk1"/>
                          </a:solidFill>
                          <a:latin typeface="+mn-lt"/>
                          <a:ea typeface="+mn-ea"/>
                          <a:cs typeface="+mn-cs"/>
                        </a:rPr>
                        <a:t>awarded within 30 days</a:t>
                      </a:r>
                      <a:r>
                        <a:rPr lang="en-US" sz="16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 (273 out of 318)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99% against 75% of procurement spend for bids awarded to designated groups in line with Preferential Procurement Regulations 2017 	(R</a:t>
                      </a:r>
                      <a:r>
                        <a:rPr lang="en-ZA" sz="1800" b="0" i="0" u="none" strike="noStrike" kern="1200" baseline="0" dirty="0" smtClean="0">
                          <a:solidFill>
                            <a:schemeClr val="dk1"/>
                          </a:solidFill>
                          <a:latin typeface="+mn-lt"/>
                          <a:ea typeface="+mn-ea"/>
                          <a:cs typeface="+mn-cs"/>
                        </a:rPr>
                        <a:t>158 445 135,42/R159 925 233,71)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98% against a target 75% (</a:t>
                      </a:r>
                      <a:r>
                        <a:rPr lang="en-ZA" sz="1800" b="0" i="0" u="none" strike="noStrike" kern="1200" baseline="0" dirty="0" smtClean="0">
                          <a:solidFill>
                            <a:schemeClr val="dk1"/>
                          </a:solidFill>
                          <a:latin typeface="+mn-lt"/>
                          <a:ea typeface="+mn-ea"/>
                          <a:cs typeface="+mn-cs"/>
                        </a:rPr>
                        <a:t>70/71) </a:t>
                      </a:r>
                      <a:r>
                        <a:rPr lang="en-US" sz="1800" b="0" i="0" u="none" strike="noStrike" kern="1200" baseline="0" dirty="0" smtClean="0">
                          <a:solidFill>
                            <a:schemeClr val="dk1"/>
                          </a:solidFill>
                          <a:latin typeface="+mn-lt"/>
                          <a:ea typeface="+mn-ea"/>
                          <a:cs typeface="+mn-cs"/>
                        </a:rPr>
                        <a:t>of bids awarded to designated groups in line with Preferential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4614111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1: </a:t>
            </a:r>
            <a:endParaRPr lang="en-US" sz="2400" b="1" dirty="0" smtClean="0">
              <a:solidFill>
                <a:schemeClr val="bg1"/>
              </a:solidFill>
            </a:endParaRPr>
          </a:p>
          <a:p>
            <a:r>
              <a:rPr lang="en-US" sz="2400" b="1" dirty="0" smtClean="0">
                <a:solidFill>
                  <a:schemeClr val="bg1"/>
                </a:solidFill>
              </a:rPr>
              <a:t>Corporate Services</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2899290590"/>
              </p:ext>
            </p:extLst>
          </p:nvPr>
        </p:nvGraphicFramePr>
        <p:xfrm>
          <a:off x="76200" y="908720"/>
          <a:ext cx="8938323" cy="5868822"/>
        </p:xfrm>
        <a:graphic>
          <a:graphicData uri="http://schemas.openxmlformats.org/drawingml/2006/table">
            <a:tbl>
              <a:tblPr firstRow="1" bandRow="1">
                <a:tableStyleId>{10A1B5D5-9B99-4C35-A422-299274C87663}</a:tableStyleId>
              </a:tblPr>
              <a:tblGrid>
                <a:gridCol w="2601620"/>
                <a:gridCol w="6336703"/>
              </a:tblGrid>
              <a:tr h="1113942">
                <a:tc>
                  <a:txBody>
                    <a:bodyPr/>
                    <a:lstStyle/>
                    <a:p>
                      <a:r>
                        <a:rPr lang="en-ZA" b="1" dirty="0" smtClean="0">
                          <a:solidFill>
                            <a:srgbClr val="FFFFFF"/>
                          </a:solidFill>
                          <a:latin typeface="Aileron-Bold"/>
                        </a:rPr>
                        <a:t>Programme 1: Management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800" b="1" i="0" u="none" strike="noStrike" kern="1200" baseline="0" dirty="0" smtClean="0">
                          <a:solidFill>
                            <a:schemeClr val="dk1"/>
                          </a:solidFill>
                          <a:latin typeface="+mn-lt"/>
                          <a:ea typeface="+mn-ea"/>
                          <a:cs typeface="+mn-cs"/>
                        </a:rPr>
                        <a:t>Strategic Objective 1</a:t>
                      </a:r>
                    </a:p>
                    <a:p>
                      <a:endParaRPr lang="en-ZA" sz="1800" b="1" i="0" u="none" strike="noStrike" kern="1200" baseline="0" dirty="0" smtClean="0">
                        <a:solidFill>
                          <a:schemeClr val="dk1"/>
                        </a:solidFill>
                        <a:latin typeface="+mn-lt"/>
                        <a:ea typeface="+mn-ea"/>
                        <a:cs typeface="+mn-cs"/>
                      </a:endParaRPr>
                    </a:p>
                    <a:p>
                      <a:r>
                        <a:rPr lang="en-ZA" sz="1800" b="1" i="0" u="none" strike="noStrike" kern="1200" baseline="0" dirty="0" smtClean="0">
                          <a:solidFill>
                            <a:schemeClr val="dk1"/>
                          </a:solidFill>
                          <a:latin typeface="+mn-lt"/>
                          <a:ea typeface="+mn-ea"/>
                          <a:cs typeface="+mn-cs"/>
                        </a:rPr>
                        <a:t>To facilitate organisational transformation through effective performance management</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73.17% against 100% (30 of 41) positions filled within 6 months from the date of advertising 	</a:t>
                      </a:r>
                    </a:p>
                    <a:p>
                      <a:pPr marL="285750" indent="-285750">
                        <a:buFont typeface="Arial" panose="020B0604020202020204" pitchFamily="34" charset="0"/>
                        <a:buChar char="•"/>
                      </a:pPr>
                      <a:endParaRPr lang="en-ZA" sz="1800" b="0" i="0" u="none" strike="noStrike" kern="1200" baseline="0" dirty="0" smtClean="0">
                        <a:solidFill>
                          <a:srgbClr val="FF000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Module has not been implemented for PMTE (Condition Assessment, Schedule </a:t>
                      </a:r>
                      <a:r>
                        <a:rPr lang="en-US" sz="1800" b="0" i="0" u="none" strike="noStrike" kern="1200" baseline="0" dirty="0" smtClean="0">
                          <a:solidFill>
                            <a:schemeClr val="dk1"/>
                          </a:solidFill>
                          <a:latin typeface="+mn-lt"/>
                          <a:ea typeface="+mn-ea"/>
                          <a:cs typeface="+mn-cs"/>
                        </a:rPr>
                        <a:t>Maintenance, Lease In, Lease Out and Construction Project Management</a:t>
                      </a:r>
                      <a:r>
                        <a:rPr lang="en-ZA" sz="1800" b="0" i="0" u="none" strike="noStrike"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3 of 4 Modules enhanced (Phase 2) - Immovable Asset Register, Facilities Management Call Centre, Movable Assets)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100% completed : Feasibility study on the ERP system for the Public </a:t>
                      </a:r>
                      <a:r>
                        <a:rPr lang="en-ZA" sz="1800" b="0" i="0" u="none" strike="noStrike" kern="1200" baseline="0" dirty="0" smtClean="0">
                          <a:solidFill>
                            <a:schemeClr val="dk1"/>
                          </a:solidFill>
                          <a:latin typeface="+mn-lt"/>
                          <a:ea typeface="+mn-ea"/>
                          <a:cs typeface="+mn-cs"/>
                        </a:rPr>
                        <a:t>Works Sector developed 	</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100% of reported cases of </a:t>
                      </a:r>
                      <a:r>
                        <a:rPr lang="en-ZA" sz="1800" b="0" i="0" u="none" strike="noStrike" kern="1200" baseline="0" dirty="0" smtClean="0">
                          <a:solidFill>
                            <a:schemeClr val="dk1"/>
                          </a:solidFill>
                          <a:latin typeface="+mn-lt"/>
                          <a:ea typeface="+mn-ea"/>
                          <a:cs typeface="+mn-cs"/>
                        </a:rPr>
                        <a:t>fraud and corruption cases subjected to disciplinary processes</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100% default judgments against the Department prevented</a:t>
                      </a:r>
                      <a:endParaRPr lang="en-ZA" sz="1800" b="0" i="1"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6401482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2: </a:t>
            </a:r>
            <a:endParaRPr lang="en-US" sz="2400" b="1" dirty="0" smtClean="0">
              <a:solidFill>
                <a:schemeClr val="bg1"/>
              </a:solidFill>
            </a:endParaRPr>
          </a:p>
          <a:p>
            <a:r>
              <a:rPr lang="en-ZA" sz="2400" b="1" dirty="0" smtClean="0">
                <a:solidFill>
                  <a:schemeClr val="bg1"/>
                </a:solidFill>
              </a:rPr>
              <a:t>Inter-Governmental Coordination</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381153223"/>
              </p:ext>
            </p:extLst>
          </p:nvPr>
        </p:nvGraphicFramePr>
        <p:xfrm>
          <a:off x="76200" y="908720"/>
          <a:ext cx="8938323" cy="5943600"/>
        </p:xfrm>
        <a:graphic>
          <a:graphicData uri="http://schemas.openxmlformats.org/drawingml/2006/table">
            <a:tbl>
              <a:tblPr firstRow="1" bandRow="1">
                <a:tableStyleId>{10A1B5D5-9B99-4C35-A422-299274C87663}</a:tableStyleId>
              </a:tblPr>
              <a:tblGrid>
                <a:gridCol w="2246226"/>
                <a:gridCol w="6692097"/>
              </a:tblGrid>
              <a:tr h="887241">
                <a:tc>
                  <a:txBody>
                    <a:bodyPr/>
                    <a:lstStyle/>
                    <a:p>
                      <a:r>
                        <a:rPr lang="en-ZA" dirty="0" smtClean="0"/>
                        <a:t>Programme 2</a:t>
                      </a:r>
                    </a:p>
                    <a:p>
                      <a:r>
                        <a:rPr lang="en-ZA" dirty="0" smtClean="0"/>
                        <a:t>Inter-Governmental</a:t>
                      </a:r>
                      <a:r>
                        <a:rPr lang="en-ZA" baseline="0" dirty="0" smtClean="0"/>
                        <a:t> Coordination (IGC)</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1311">
                <a:tc>
                  <a:txBody>
                    <a:bodyPr/>
                    <a:lstStyle/>
                    <a:p>
                      <a:r>
                        <a:rPr lang="en-ZA" sz="1600" b="1" i="0" u="none" strike="noStrike" kern="1200" baseline="0" dirty="0" smtClean="0">
                          <a:solidFill>
                            <a:schemeClr val="dk1"/>
                          </a:solidFill>
                          <a:latin typeface="+mn-lt"/>
                          <a:ea typeface="+mn-ea"/>
                          <a:cs typeface="+mn-cs"/>
                        </a:rPr>
                        <a:t>Strategic Objective</a:t>
                      </a:r>
                    </a:p>
                    <a:p>
                      <a:endParaRPr lang="en-ZA" sz="1600" b="1"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To ensure integrated planning and coordination of concurrent functions</a:t>
                      </a:r>
                      <a:endParaRPr lang="en-ZA" sz="1600" b="1" i="0" u="none" strike="noStrike" kern="1200" baseline="0" dirty="0" smtClean="0">
                        <a:solidFill>
                          <a:schemeClr val="dk1"/>
                        </a:solidFill>
                        <a:latin typeface="+mn-lt"/>
                        <a:ea typeface="+mn-ea"/>
                        <a:cs typeface="+mn-cs"/>
                      </a:endParaRPr>
                    </a:p>
                    <a:p>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kern="1200" dirty="0" smtClean="0">
                          <a:solidFill>
                            <a:schemeClr val="dk1"/>
                          </a:solidFill>
                          <a:latin typeface="+mn-lt"/>
                          <a:ea typeface="+mn-ea"/>
                          <a:cs typeface="+mn-cs"/>
                        </a:rPr>
                        <a:t>1 of 2 performance review report for the sector Programme of Action presented to Technical MinMec </a:t>
                      </a:r>
                    </a:p>
                    <a:p>
                      <a:pPr marL="0" indent="0">
                        <a:buFont typeface="Arial" panose="020B0604020202020204" pitchFamily="34" charset="0"/>
                        <a:buNone/>
                      </a:pPr>
                      <a:r>
                        <a:rPr lang="en-US" sz="1600" kern="1200" dirty="0" smtClean="0">
                          <a:solidFill>
                            <a:schemeClr val="dk1"/>
                          </a:solidFill>
                          <a:latin typeface="+mn-lt"/>
                          <a:ea typeface="+mn-ea"/>
                          <a:cs typeface="+mn-cs"/>
                        </a:rPr>
                        <a:t>	</a:t>
                      </a:r>
                    </a:p>
                    <a:p>
                      <a:pPr marL="285750" indent="-285750">
                        <a:buFont typeface="Arial" panose="020B0604020202020204" pitchFamily="34" charset="0"/>
                        <a:buChar char="•"/>
                      </a:pPr>
                      <a:r>
                        <a:rPr lang="en-US" sz="1600" kern="1200" dirty="0" smtClean="0">
                          <a:solidFill>
                            <a:schemeClr val="dk1"/>
                          </a:solidFill>
                          <a:latin typeface="+mn-lt"/>
                          <a:ea typeface="+mn-ea"/>
                          <a:cs typeface="+mn-cs"/>
                        </a:rPr>
                        <a:t>13 of 15 agreements signed for joint service delivery with IGR partners</a:t>
                      </a:r>
                    </a:p>
                    <a:p>
                      <a:pPr marL="0" indent="0">
                        <a:buFont typeface="Arial" panose="020B0604020202020204" pitchFamily="34" charset="0"/>
                        <a:buNone/>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1 of 1 survey reviews of </a:t>
                      </a:r>
                      <a:r>
                        <a:rPr lang="en-ZA" sz="1600" kern="1200" dirty="0" smtClean="0">
                          <a:solidFill>
                            <a:schemeClr val="dk1"/>
                          </a:solidFill>
                          <a:latin typeface="+mn-lt"/>
                          <a:ea typeface="+mn-ea"/>
                          <a:cs typeface="+mn-cs"/>
                        </a:rPr>
                        <a:t>intergovernmental structures conducted 	</a:t>
                      </a:r>
                    </a:p>
                    <a:p>
                      <a:pPr marL="285750" indent="-285750">
                        <a:buFont typeface="Arial" panose="020B0604020202020204" pitchFamily="34" charset="0"/>
                        <a:buChar char="•"/>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latin typeface="+mn-lt"/>
                          <a:ea typeface="+mn-ea"/>
                          <a:cs typeface="+mn-cs"/>
                        </a:rPr>
                        <a:t>1 202 1 (1 100</a:t>
                      </a:r>
                      <a:r>
                        <a:rPr lang="en-ZA" sz="1600" kern="1200" baseline="0" dirty="0" smtClean="0">
                          <a:solidFill>
                            <a:schemeClr val="dk1"/>
                          </a:solidFill>
                          <a:latin typeface="+mn-lt"/>
                          <a:ea typeface="+mn-ea"/>
                          <a:cs typeface="+mn-cs"/>
                        </a:rPr>
                        <a:t> target</a:t>
                      </a:r>
                      <a:r>
                        <a:rPr lang="en-ZA" sz="1600" kern="1200" dirty="0" smtClean="0">
                          <a:solidFill>
                            <a:schemeClr val="dk1"/>
                          </a:solidFill>
                          <a:latin typeface="+mn-lt"/>
                          <a:ea typeface="+mn-ea"/>
                          <a:cs typeface="+mn-cs"/>
                        </a:rPr>
                        <a:t>) Beneficiaries </a:t>
                      </a:r>
                      <a:r>
                        <a:rPr lang="en-US" sz="1600" kern="1200" dirty="0" smtClean="0">
                          <a:solidFill>
                            <a:schemeClr val="dk1"/>
                          </a:solidFill>
                          <a:latin typeface="+mn-lt"/>
                          <a:ea typeface="+mn-ea"/>
                          <a:cs typeface="+mn-cs"/>
                        </a:rPr>
                        <a:t>participating in the DPW skills development programme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3 of 3 Provinces with state capacity building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latin typeface="+mn-lt"/>
                          <a:ea typeface="+mn-ea"/>
                          <a:cs typeface="+mn-cs"/>
                        </a:rPr>
                        <a:t>30 of 30  schools programmes participants graduating matric 	with bachelor degrees pass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smtClean="0">
                          <a:solidFill>
                            <a:schemeClr val="dk1"/>
                          </a:solidFill>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28 of 30 bursary scheme beneficiaries completed within the Built </a:t>
                      </a:r>
                      <a:r>
                        <a:rPr lang="en-ZA" sz="1600" kern="1200" dirty="0" smtClean="0">
                          <a:solidFill>
                            <a:schemeClr val="dk1"/>
                          </a:solidFill>
                          <a:latin typeface="+mn-lt"/>
                          <a:ea typeface="+mn-ea"/>
                          <a:cs typeface="+mn-cs"/>
                        </a:rPr>
                        <a:t>Environment Qualifications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Public Works academy not approved </a:t>
                      </a:r>
                      <a:r>
                        <a:rPr lang="en-US" sz="1800" b="0" i="0" u="none" strike="noStrike"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0086984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DPW Programme 3:</a:t>
            </a:r>
          </a:p>
          <a:p>
            <a:r>
              <a:rPr lang="en-ZA" sz="2400" b="1" dirty="0" smtClean="0">
                <a:solidFill>
                  <a:schemeClr val="bg1"/>
                </a:solidFill>
              </a:rPr>
              <a:t>Expanded </a:t>
            </a:r>
            <a:r>
              <a:rPr lang="en-ZA" sz="2400" b="1" dirty="0">
                <a:solidFill>
                  <a:schemeClr val="bg1"/>
                </a:solidFill>
              </a:rPr>
              <a:t>Public Works </a:t>
            </a:r>
            <a:r>
              <a:rPr lang="en-ZA" sz="2400" b="1" dirty="0" smtClean="0">
                <a:solidFill>
                  <a:schemeClr val="bg1"/>
                </a:solidFill>
              </a:rPr>
              <a:t>Programme</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013272224"/>
              </p:ext>
            </p:extLst>
          </p:nvPr>
        </p:nvGraphicFramePr>
        <p:xfrm>
          <a:off x="76200" y="908720"/>
          <a:ext cx="9032304" cy="5960036"/>
        </p:xfrm>
        <a:graphic>
          <a:graphicData uri="http://schemas.openxmlformats.org/drawingml/2006/table">
            <a:tbl>
              <a:tblPr firstRow="1" bandRow="1">
                <a:tableStyleId>{10A1B5D5-9B99-4C35-A422-299274C87663}</a:tableStyleId>
              </a:tblPr>
              <a:tblGrid>
                <a:gridCol w="2628974"/>
                <a:gridCol w="6403330"/>
              </a:tblGrid>
              <a:tr h="930836">
                <a:tc>
                  <a:txBody>
                    <a:bodyPr/>
                    <a:lstStyle/>
                    <a:p>
                      <a:r>
                        <a:rPr lang="en-ZA" dirty="0" smtClean="0"/>
                        <a:t>Programme 3</a:t>
                      </a:r>
                      <a:r>
                        <a:rPr lang="en-ZA" baseline="0" dirty="0" smtClean="0"/>
                        <a:t> Expanded Public Works Programme (EPWP)</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1846">
                <a:tc>
                  <a:txBody>
                    <a:bodyPr/>
                    <a:lstStyle/>
                    <a:p>
                      <a:r>
                        <a:rPr lang="en-ZA" sz="1200" b="1" i="0" u="none" strike="noStrike" kern="1200" baseline="0" dirty="0" smtClean="0">
                          <a:solidFill>
                            <a:schemeClr val="dk1"/>
                          </a:solidFill>
                          <a:latin typeface="+mn-lt"/>
                          <a:ea typeface="+mn-ea"/>
                          <a:cs typeface="+mn-cs"/>
                        </a:rPr>
                        <a:t>Strategic Objectives</a:t>
                      </a:r>
                    </a:p>
                    <a:p>
                      <a:endParaRPr lang="en-ZA" sz="1200" b="0"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monitor and evaluate the implementation of PEPs within the EPWP</a:t>
                      </a:r>
                    </a:p>
                    <a:p>
                      <a:endParaRPr lang="en-US" sz="1200" b="1"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support NPOs to implement PEPs within the EPWP in the non-State sector</a:t>
                      </a:r>
                    </a:p>
                    <a:p>
                      <a:endParaRPr lang="en-US" sz="1200" b="1"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support public bodies to implement PEPs within the EPWP in the infrastructure, social, environment and culture sectors</a:t>
                      </a:r>
                    </a:p>
                    <a:p>
                      <a:endParaRPr lang="en-US" sz="1200" b="1"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provide strategic guidance on sector convergence through the development of an implementation framework</a:t>
                      </a:r>
                      <a:endParaRPr lang="en-ZA" sz="12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997 286 </a:t>
                      </a:r>
                      <a:r>
                        <a:rPr lang="en-US" sz="1800" b="0" i="0" u="none" strike="noStrike" kern="1200" baseline="0" dirty="0" smtClean="0">
                          <a:solidFill>
                            <a:schemeClr val="dk1"/>
                          </a:solidFill>
                          <a:latin typeface="+mn-lt"/>
                          <a:ea typeface="+mn-ea"/>
                          <a:cs typeface="+mn-cs"/>
                        </a:rPr>
                        <a:t>work opportunities (against a target of </a:t>
                      </a:r>
                      <a:r>
                        <a:rPr lang="en-ZA" sz="1800" b="0" i="0" u="none" strike="noStrike" kern="1200" baseline="0" dirty="0" smtClean="0">
                          <a:solidFill>
                            <a:schemeClr val="dk1"/>
                          </a:solidFill>
                          <a:latin typeface="+mn-lt"/>
                          <a:ea typeface="+mn-ea"/>
                          <a:cs typeface="+mn-cs"/>
                        </a:rPr>
                        <a:t>1 455 840) </a:t>
                      </a:r>
                      <a:r>
                        <a:rPr lang="en-US" sz="1800" b="0" i="0" u="none" strike="noStrike" kern="1200" baseline="0" dirty="0" smtClean="0">
                          <a:solidFill>
                            <a:schemeClr val="dk1"/>
                          </a:solidFill>
                          <a:latin typeface="+mn-lt"/>
                          <a:ea typeface="+mn-ea"/>
                          <a:cs typeface="+mn-cs"/>
                        </a:rPr>
                        <a:t>reported in the </a:t>
                      </a:r>
                      <a:r>
                        <a:rPr lang="en-ZA" sz="1800" b="0" i="0" u="none" strike="noStrike" kern="1200" baseline="0" dirty="0" smtClean="0">
                          <a:solidFill>
                            <a:schemeClr val="dk1"/>
                          </a:solidFill>
                          <a:latin typeface="+mn-lt"/>
                          <a:ea typeface="+mn-ea"/>
                          <a:cs typeface="+mn-cs"/>
                        </a:rPr>
                        <a:t>EPWP-RS by public bodies</a:t>
                      </a:r>
                    </a:p>
                    <a:p>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Designated groups (women (55% target), youth (55% target) and persons with disability (2% target)) </a:t>
                      </a:r>
                      <a:r>
                        <a:rPr lang="en-US" sz="1800" b="0" i="0" u="none" strike="noStrike" kern="1200" baseline="0" dirty="0" smtClean="0">
                          <a:solidFill>
                            <a:schemeClr val="dk1"/>
                          </a:solidFill>
                          <a:latin typeface="+mn-lt"/>
                          <a:ea typeface="+mn-ea"/>
                          <a:cs typeface="+mn-cs"/>
                        </a:rPr>
                        <a:t>reported on the EPWP-RS by </a:t>
                      </a:r>
                      <a:r>
                        <a:rPr lang="en-ZA" sz="1800" b="0" i="0" u="none" strike="noStrike" kern="1200" baseline="0" dirty="0" smtClean="0">
                          <a:solidFill>
                            <a:schemeClr val="dk1"/>
                          </a:solidFill>
                          <a:latin typeface="+mn-lt"/>
                          <a:ea typeface="+mn-ea"/>
                          <a:cs typeface="+mn-cs"/>
                        </a:rPr>
                        <a:t>public bodies: </a:t>
                      </a:r>
                    </a:p>
                    <a:p>
                      <a:pPr marL="742950" lvl="1" indent="-285750">
                        <a:buFont typeface="Wingdings" panose="05000000000000000000" pitchFamily="2" charset="2"/>
                        <a:buChar char="Ø"/>
                      </a:pPr>
                      <a:r>
                        <a:rPr lang="en-ZA" sz="1800" b="0" i="0" u="none" strike="noStrike" kern="1200" baseline="0" dirty="0" smtClean="0">
                          <a:solidFill>
                            <a:schemeClr val="dk1"/>
                          </a:solidFill>
                          <a:latin typeface="+mn-lt"/>
                          <a:ea typeface="+mn-ea"/>
                          <a:cs typeface="+mn-cs"/>
                        </a:rPr>
                        <a:t>43% youth.</a:t>
                      </a:r>
                    </a:p>
                    <a:p>
                      <a:pPr marL="742950" lvl="1" indent="-285750">
                        <a:buFont typeface="Wingdings" panose="05000000000000000000" pitchFamily="2" charset="2"/>
                        <a:buChar char="Ø"/>
                      </a:pPr>
                      <a:r>
                        <a:rPr lang="en-ZA" sz="1800" b="0" i="0" u="none" strike="noStrike" kern="1200" baseline="0" dirty="0" smtClean="0">
                          <a:solidFill>
                            <a:schemeClr val="dk1"/>
                          </a:solidFill>
                          <a:latin typeface="+mn-lt"/>
                          <a:ea typeface="+mn-ea"/>
                          <a:cs typeface="+mn-cs"/>
                        </a:rPr>
                        <a:t>68% women</a:t>
                      </a:r>
                    </a:p>
                    <a:p>
                      <a:pPr marL="742950" lvl="1" indent="-285750">
                        <a:buFont typeface="Wingdings" panose="05000000000000000000" pitchFamily="2" charset="2"/>
                        <a:buChar char="Ø"/>
                      </a:pPr>
                      <a:r>
                        <a:rPr lang="en-ZA" sz="1800" b="0" i="0" u="none" strike="noStrike" kern="1200" baseline="0" dirty="0" smtClean="0">
                          <a:solidFill>
                            <a:schemeClr val="dk1"/>
                          </a:solidFill>
                          <a:latin typeface="+mn-lt"/>
                          <a:ea typeface="+mn-ea"/>
                          <a:cs typeface="+mn-cs"/>
                        </a:rPr>
                        <a:t>1% persons with disabilities</a:t>
                      </a:r>
                    </a:p>
                    <a:p>
                      <a:pPr marL="457200" lvl="1" indent="0">
                        <a:buFont typeface="Wingdings" panose="05000000000000000000" pitchFamily="2" charset="2"/>
                        <a:buNone/>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2 (2 of 2) Data quality assessment reports produced</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362 (Target = 350) contracted NPOs supported</a:t>
                      </a:r>
                    </a:p>
                    <a:p>
                      <a:pPr marL="0" indent="0">
                        <a:buFont typeface="Arial" panose="020B0604020202020204" pitchFamily="34" charset="0"/>
                        <a:buNone/>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322 against 290 public bodies provided with technical support</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No framework approved - (EPWP Policy) 	</a:t>
                      </a:r>
                    </a:p>
                    <a:p>
                      <a:pPr marL="0" indent="0">
                        <a:buFont typeface="Arial" panose="020B0604020202020204" pitchFamily="34" charset="0"/>
                        <a:buNone/>
                      </a:pPr>
                      <a:r>
                        <a:rPr lang="en-ZA" sz="1800" kern="1200" dirty="0" smtClean="0">
                          <a:solidFill>
                            <a:schemeClr val="dk1"/>
                          </a:solidFill>
                          <a:effectLst/>
                          <a:latin typeface="+mn-lt"/>
                          <a:ea typeface="+mn-ea"/>
                          <a:cs typeface="+mn-cs"/>
                        </a:rPr>
                        <a:t> </a:t>
                      </a:r>
                      <a:endParaRPr lang="en-ZA"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08704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chemeClr val="bg1"/>
                </a:solidFill>
              </a:rPr>
              <a:t>DPW Programme </a:t>
            </a:r>
            <a:r>
              <a:rPr lang="en-ZA" sz="2400" b="1" dirty="0">
                <a:solidFill>
                  <a:schemeClr val="bg1"/>
                </a:solidFill>
              </a:rPr>
              <a:t>4: </a:t>
            </a:r>
            <a:endParaRPr lang="en-ZA" sz="2400" b="1" dirty="0" smtClean="0">
              <a:solidFill>
                <a:schemeClr val="bg1"/>
              </a:solidFill>
            </a:endParaRPr>
          </a:p>
          <a:p>
            <a:r>
              <a:rPr lang="en-ZA" sz="2400" b="1" dirty="0" smtClean="0">
                <a:solidFill>
                  <a:schemeClr val="bg1"/>
                </a:solidFill>
              </a:rPr>
              <a:t>Property </a:t>
            </a:r>
            <a:r>
              <a:rPr lang="en-ZA" sz="2400" b="1" dirty="0">
                <a:solidFill>
                  <a:schemeClr val="bg1"/>
                </a:solidFill>
              </a:rPr>
              <a:t>and Construction Industry Policy and </a:t>
            </a:r>
            <a:r>
              <a:rPr lang="en-ZA" sz="2400" b="1" dirty="0" smtClean="0">
                <a:solidFill>
                  <a:schemeClr val="bg1"/>
                </a:solidFill>
              </a:rPr>
              <a:t>Research</a:t>
            </a:r>
            <a:endParaRPr lang="en-ZA" sz="2400" b="1" dirty="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203181405"/>
              </p:ext>
            </p:extLst>
          </p:nvPr>
        </p:nvGraphicFramePr>
        <p:xfrm>
          <a:off x="51438" y="908720"/>
          <a:ext cx="9036928" cy="4562997"/>
        </p:xfrm>
        <a:graphic>
          <a:graphicData uri="http://schemas.openxmlformats.org/drawingml/2006/table">
            <a:tbl>
              <a:tblPr firstRow="1" bandRow="1">
                <a:tableStyleId>{10A1B5D5-9B99-4C35-A422-299274C87663}</a:tableStyleId>
              </a:tblPr>
              <a:tblGrid>
                <a:gridCol w="2875039"/>
                <a:gridCol w="6161889"/>
              </a:tblGrid>
              <a:tr h="655195">
                <a:tc>
                  <a:txBody>
                    <a:bodyPr/>
                    <a:lstStyle/>
                    <a:p>
                      <a:r>
                        <a:rPr lang="en-ZA" sz="1600" b="1" i="0" u="none" strike="noStrike" kern="1200" baseline="0" dirty="0" smtClean="0">
                          <a:solidFill>
                            <a:schemeClr val="lt1"/>
                          </a:solidFill>
                          <a:latin typeface="+mn-lt"/>
                          <a:ea typeface="+mn-ea"/>
                          <a:cs typeface="+mn-cs"/>
                        </a:rPr>
                        <a:t>Programme 4: Property and Construction Industry Policy and Research</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ZA" sz="1600" dirty="0" smtClean="0"/>
                        <a:t>Programme performance</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40037">
                <a:tc>
                  <a:txBody>
                    <a:bodyPr/>
                    <a:lstStyle/>
                    <a:p>
                      <a:r>
                        <a:rPr lang="en-ZA" sz="1600" b="1" i="0" u="none" strike="noStrike" kern="1200" baseline="0" dirty="0" smtClean="0">
                          <a:solidFill>
                            <a:schemeClr val="dk1"/>
                          </a:solidFill>
                          <a:latin typeface="+mn-lt"/>
                          <a:ea typeface="+mn-ea"/>
                          <a:cs typeface="+mn-cs"/>
                        </a:rPr>
                        <a:t>Strategic Objective </a:t>
                      </a:r>
                    </a:p>
                    <a:p>
                      <a:endParaRPr lang="en-ZA" sz="1600" b="1" i="0" u="none" strike="noStrike" kern="1200" baseline="0" dirty="0" smtClean="0">
                        <a:solidFill>
                          <a:schemeClr val="dk1"/>
                        </a:solidFill>
                        <a:latin typeface="+mn-lt"/>
                        <a:ea typeface="+mn-ea"/>
                        <a:cs typeface="+mn-cs"/>
                      </a:endParaRPr>
                    </a:p>
                    <a:p>
                      <a:r>
                        <a:rPr lang="en-ZA" sz="1600" b="1" i="0" u="none" strike="noStrike" kern="1200" baseline="0" dirty="0" smtClean="0">
                          <a:solidFill>
                            <a:schemeClr val="dk1"/>
                          </a:solidFill>
                          <a:latin typeface="+mn-lt"/>
                          <a:ea typeface="+mn-ea"/>
                          <a:cs typeface="+mn-cs"/>
                        </a:rPr>
                        <a:t>To regulate and transform the Construction and Property industries</a:t>
                      </a:r>
                    </a:p>
                    <a:p>
                      <a:endParaRPr lang="en-ZA" sz="16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Comprehensive Public Works White Papers </a:t>
                      </a:r>
                      <a:r>
                        <a:rPr lang="en-ZA" sz="1800" b="0" i="0" u="none" strike="noStrike" kern="1200" baseline="0" dirty="0" smtClean="0">
                          <a:solidFill>
                            <a:schemeClr val="dk1"/>
                          </a:solidFill>
                          <a:latin typeface="+mn-lt"/>
                          <a:ea typeface="+mn-ea"/>
                          <a:cs typeface="+mn-cs"/>
                        </a:rPr>
                        <a:t>Review Report Developed (The initial target was to submit to Minister draft Public Works Bill for gazetting)	</a:t>
                      </a:r>
                    </a:p>
                    <a:p>
                      <a:pPr marL="0" indent="0">
                        <a:buFont typeface="Arial" panose="020B0604020202020204" pitchFamily="34" charset="0"/>
                        <a:buNone/>
                      </a:pPr>
                      <a:endParaRPr lang="en-US"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Proposed draft amendments on Chapter 1&amp;2 of the CIDB Act </a:t>
                      </a:r>
                      <a:r>
                        <a:rPr lang="en-ZA" sz="1800" b="0" i="0" u="none" strike="noStrike" kern="1200" baseline="0" dirty="0" smtClean="0">
                          <a:solidFill>
                            <a:schemeClr val="dk1"/>
                          </a:solidFill>
                          <a:latin typeface="+mn-lt"/>
                          <a:ea typeface="+mn-ea"/>
                          <a:cs typeface="+mn-cs"/>
                        </a:rPr>
                        <a:t>2000 developed. </a:t>
                      </a:r>
                      <a:r>
                        <a:rPr lang="en-US" sz="1800" b="0" i="0" u="none" strike="noStrike" kern="1200" baseline="0" dirty="0" smtClean="0">
                          <a:solidFill>
                            <a:schemeClr val="dk1"/>
                          </a:solidFill>
                          <a:latin typeface="+mn-lt"/>
                          <a:ea typeface="+mn-ea"/>
                          <a:cs typeface="+mn-cs"/>
                        </a:rPr>
                        <a:t>Proposed amendments to CIDB Act and its </a:t>
                      </a:r>
                      <a:r>
                        <a:rPr lang="en-ZA" sz="1800" b="0" i="0" u="none" strike="noStrike" kern="1200" baseline="0" dirty="0" smtClean="0">
                          <a:solidFill>
                            <a:schemeClr val="dk1"/>
                          </a:solidFill>
                          <a:latin typeface="+mn-lt"/>
                          <a:ea typeface="+mn-ea"/>
                          <a:cs typeface="+mn-cs"/>
                        </a:rPr>
                        <a:t>Regulations require further consideration 	</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CBE Amendment Bill and </a:t>
                      </a:r>
                      <a:r>
                        <a:rPr lang="en-ZA" sz="1800" b="0" i="0" u="none" strike="noStrike" kern="1200" baseline="0" dirty="0" smtClean="0">
                          <a:solidFill>
                            <a:schemeClr val="dk1"/>
                          </a:solidFill>
                          <a:latin typeface="+mn-lt"/>
                          <a:ea typeface="+mn-ea"/>
                          <a:cs typeface="+mn-cs"/>
                        </a:rPr>
                        <a:t>BEPCs Amendment Bills </a:t>
                      </a:r>
                      <a:r>
                        <a:rPr lang="en-US" sz="1800" b="0" i="0" u="none" strike="noStrike" kern="1200" baseline="0" dirty="0" smtClean="0">
                          <a:solidFill>
                            <a:schemeClr val="dk1"/>
                          </a:solidFill>
                          <a:latin typeface="+mn-lt"/>
                          <a:ea typeface="+mn-ea"/>
                          <a:cs typeface="+mn-cs"/>
                        </a:rPr>
                        <a:t>not submitted - Engaged BEPC's on policy development. 	</a:t>
                      </a:r>
                    </a:p>
                    <a:p>
                      <a:pPr marL="0" indent="0">
                        <a:buFont typeface="Arial" panose="020B0604020202020204" pitchFamily="34" charset="0"/>
                        <a:buNone/>
                      </a:pPr>
                      <a:endParaRPr lang="en-US"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87839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rgbClr val="FFFFFF"/>
                </a:solidFill>
              </a:rPr>
              <a:t>DPW Programme 5:</a:t>
            </a:r>
          </a:p>
          <a:p>
            <a:r>
              <a:rPr lang="en-ZA" sz="2400" b="1" dirty="0" smtClean="0">
                <a:solidFill>
                  <a:srgbClr val="FFFFFF"/>
                </a:solidFill>
              </a:rPr>
              <a:t>Prestige Policy</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4219025188"/>
              </p:ext>
            </p:extLst>
          </p:nvPr>
        </p:nvGraphicFramePr>
        <p:xfrm>
          <a:off x="44552" y="817140"/>
          <a:ext cx="9063952" cy="4968552"/>
        </p:xfrm>
        <a:graphic>
          <a:graphicData uri="http://schemas.openxmlformats.org/drawingml/2006/table">
            <a:tbl>
              <a:tblPr firstRow="1" bandRow="1">
                <a:tableStyleId>{10A1B5D5-9B99-4C35-A422-299274C87663}</a:tableStyleId>
              </a:tblPr>
              <a:tblGrid>
                <a:gridCol w="2223192"/>
                <a:gridCol w="6840760"/>
              </a:tblGrid>
              <a:tr h="1038676">
                <a:tc>
                  <a:txBody>
                    <a:bodyPr/>
                    <a:lstStyle/>
                    <a:p>
                      <a:r>
                        <a:rPr lang="en-ZA" b="1" dirty="0" smtClean="0">
                          <a:solidFill>
                            <a:srgbClr val="FFFFFF"/>
                          </a:solidFill>
                          <a:latin typeface="Aileron-Bold"/>
                        </a:rPr>
                        <a:t>Programme 5 : Prestige Policy</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876">
                <a:tc>
                  <a:txBody>
                    <a:bodyPr/>
                    <a:lstStyle/>
                    <a:p>
                      <a:r>
                        <a:rPr lang="en-ZA" sz="1500" b="1" i="0" u="none" strike="noStrike" kern="1200" baseline="0" dirty="0" smtClean="0">
                          <a:solidFill>
                            <a:schemeClr val="dk1"/>
                          </a:solidFill>
                          <a:latin typeface="+mn-lt"/>
                          <a:ea typeface="+mn-ea"/>
                          <a:cs typeface="+mn-cs"/>
                        </a:rPr>
                        <a:t>Strategic Objective 1</a:t>
                      </a:r>
                    </a:p>
                    <a:p>
                      <a:endParaRPr lang="en-ZA" sz="1500" b="1" i="0" u="none" strike="noStrike" kern="1200" baseline="0" dirty="0" smtClean="0">
                        <a:solidFill>
                          <a:schemeClr val="dk1"/>
                        </a:solidFill>
                        <a:latin typeface="+mn-lt"/>
                        <a:ea typeface="+mn-ea"/>
                        <a:cs typeface="+mn-cs"/>
                      </a:endParaRPr>
                    </a:p>
                    <a:p>
                      <a:r>
                        <a:rPr lang="en-US" sz="1500" b="1" i="0" u="none" strike="noStrike" kern="1200" baseline="0" dirty="0" smtClean="0">
                          <a:solidFill>
                            <a:schemeClr val="dk1"/>
                          </a:solidFill>
                          <a:latin typeface="+mn-lt"/>
                          <a:ea typeface="+mn-ea"/>
                          <a:cs typeface="+mn-cs"/>
                        </a:rPr>
                        <a:t>To improve the delivery of services to prestige clients</a:t>
                      </a:r>
                      <a:endParaRPr lang="en-ZA" sz="15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kern="1200" dirty="0" smtClean="0">
                          <a:solidFill>
                            <a:schemeClr val="tx1"/>
                          </a:solidFill>
                          <a:effectLst/>
                          <a:latin typeface="+mn-lt"/>
                          <a:ea typeface="+mn-ea"/>
                          <a:cs typeface="+mn-cs"/>
                        </a:rPr>
                        <a:t>1 of 2 prestige policies has been developed </a:t>
                      </a:r>
                    </a:p>
                    <a:p>
                      <a:pPr marL="285750" indent="-285750">
                        <a:buFont typeface="Arial" panose="020B0604020202020204" pitchFamily="34" charset="0"/>
                        <a:buChar char="•"/>
                      </a:pPr>
                      <a:endParaRPr lang="en-ZA" sz="1800" b="1" i="0" u="none" strike="noStrike" kern="1200" baseline="0" dirty="0" smtClean="0">
                        <a:solidFill>
                          <a:srgbClr val="FF0000"/>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30% of Movable assets provided within 60 days after </a:t>
                      </a:r>
                      <a:r>
                        <a:rPr lang="en-ZA" sz="1800" b="0" i="0" u="none" strike="noStrike" kern="1200" baseline="0" dirty="0" smtClean="0">
                          <a:solidFill>
                            <a:schemeClr val="dk1"/>
                          </a:solidFill>
                          <a:latin typeface="+mn-lt"/>
                          <a:ea typeface="+mn-ea"/>
                          <a:cs typeface="+mn-cs"/>
                        </a:rPr>
                        <a:t>approval by prestige clients 	</a:t>
                      </a:r>
                    </a:p>
                    <a:p>
                      <a:pPr marL="0" indent="0">
                        <a:buFont typeface="Arial" panose="020B0604020202020204" pitchFamily="34" charset="0"/>
                        <a:buNone/>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 planned State events supported with movable infrastructure (100%)</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5 (Target of 1 for the period) signed infrastructure worklists for the prestige portfolio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344099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DPW Audit Outcomes on</a:t>
            </a:r>
          </a:p>
          <a:p>
            <a:r>
              <a:rPr lang="en-US" sz="2400" b="1" dirty="0" smtClean="0">
                <a:solidFill>
                  <a:schemeClr val="bg1"/>
                </a:solidFill>
              </a:rPr>
              <a:t>Audited Programmes </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55333" y="836712"/>
            <a:ext cx="5712811" cy="338554"/>
          </a:xfrm>
          <a:prstGeom prst="rect">
            <a:avLst/>
          </a:prstGeom>
          <a:noFill/>
        </p:spPr>
        <p:txBody>
          <a:bodyPr wrap="square" rtlCol="0">
            <a:spAutoFit/>
          </a:bodyPr>
          <a:lstStyle/>
          <a:p>
            <a:r>
              <a:rPr lang="en-US" sz="1600" b="1" dirty="0" smtClean="0"/>
              <a:t>Programme 3: EPWP</a:t>
            </a:r>
            <a:endParaRPr lang="en-ZA" sz="1600" b="1" dirty="0"/>
          </a:p>
        </p:txBody>
      </p:sp>
      <p:graphicFrame>
        <p:nvGraphicFramePr>
          <p:cNvPr id="10" name="Table 9"/>
          <p:cNvGraphicFramePr>
            <a:graphicFrameLocks noGrp="1"/>
          </p:cNvGraphicFramePr>
          <p:nvPr>
            <p:extLst>
              <p:ext uri="{D42A27DB-BD31-4B8C-83A1-F6EECF244321}">
                <p14:modId xmlns:p14="http://schemas.microsoft.com/office/powerpoint/2010/main" xmlns="" val="803825499"/>
              </p:ext>
            </p:extLst>
          </p:nvPr>
        </p:nvGraphicFramePr>
        <p:xfrm>
          <a:off x="175028" y="1230421"/>
          <a:ext cx="8708776" cy="741680"/>
        </p:xfrm>
        <a:graphic>
          <a:graphicData uri="http://schemas.openxmlformats.org/drawingml/2006/table">
            <a:tbl>
              <a:tblPr firstRow="1" bandRow="1">
                <a:tableStyleId>{073A0DAA-6AF3-43AB-8588-CEC1D06C72B9}</a:tableStyleId>
              </a:tblPr>
              <a:tblGrid>
                <a:gridCol w="2177194"/>
                <a:gridCol w="2177194"/>
                <a:gridCol w="2274832"/>
                <a:gridCol w="2079556"/>
              </a:tblGrid>
              <a:tr h="370840">
                <a:tc>
                  <a:txBody>
                    <a:bodyPr/>
                    <a:lstStyle/>
                    <a:p>
                      <a:r>
                        <a:rPr lang="en-US" sz="1400" dirty="0" smtClean="0">
                          <a:solidFill>
                            <a:schemeClr val="tx1"/>
                          </a:solidFill>
                        </a:rPr>
                        <a:t>2016/17</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2017/18</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2018/19</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Analysis</a:t>
                      </a:r>
                      <a:r>
                        <a:rPr lang="en-US" sz="1400" baseline="0" dirty="0" smtClean="0">
                          <a:solidFill>
                            <a:schemeClr val="tx1"/>
                          </a:solidFill>
                        </a:rPr>
                        <a:t> of performance </a:t>
                      </a:r>
                      <a:endParaRPr lang="en-ZA" sz="1400" dirty="0">
                        <a:solidFill>
                          <a:schemeClr val="tx1"/>
                        </a:solidFill>
                      </a:endParaRPr>
                    </a:p>
                  </a:txBody>
                  <a:tcPr>
                    <a:solidFill>
                      <a:schemeClr val="accent6">
                        <a:lumMod val="40000"/>
                        <a:lumOff val="60000"/>
                      </a:schemeClr>
                    </a:solidFill>
                  </a:tcPr>
                </a:tc>
              </a:tr>
              <a:tr h="370840">
                <a:tc>
                  <a:txBody>
                    <a:bodyPr/>
                    <a:lstStyle/>
                    <a:p>
                      <a:r>
                        <a:rPr lang="en-US" sz="1400" dirty="0" smtClean="0"/>
                        <a:t>Disclaimer</a:t>
                      </a:r>
                      <a:r>
                        <a:rPr lang="en-US" sz="1400" baseline="0" dirty="0" smtClean="0"/>
                        <a:t> </a:t>
                      </a:r>
                      <a:endParaRPr lang="en-ZA" sz="1400" dirty="0"/>
                    </a:p>
                  </a:txBody>
                  <a:tcPr/>
                </a:tc>
                <a:tc>
                  <a:txBody>
                    <a:bodyPr/>
                    <a:lstStyle/>
                    <a:p>
                      <a:r>
                        <a:rPr lang="en-US" sz="1400" dirty="0" smtClean="0"/>
                        <a:t>Qualification </a:t>
                      </a:r>
                      <a:endParaRPr lang="en-ZA" sz="1400" dirty="0"/>
                    </a:p>
                  </a:txBody>
                  <a:tcPr/>
                </a:tc>
                <a:tc>
                  <a:txBody>
                    <a:bodyPr/>
                    <a:lstStyle/>
                    <a:p>
                      <a:r>
                        <a:rPr lang="en-US" sz="1400" dirty="0" smtClean="0"/>
                        <a:t>Qualification </a:t>
                      </a:r>
                      <a:endParaRPr lang="en-ZA" sz="1400" dirty="0"/>
                    </a:p>
                  </a:txBody>
                  <a:tcPr/>
                </a:tc>
                <a:tc>
                  <a:txBody>
                    <a:bodyPr/>
                    <a:lstStyle/>
                    <a:p>
                      <a:r>
                        <a:rPr lang="en-US" sz="1400" dirty="0" smtClean="0"/>
                        <a:t>Unchanged </a:t>
                      </a:r>
                      <a:r>
                        <a:rPr lang="en-US" sz="1400" baseline="0" dirty="0" smtClean="0"/>
                        <a:t> </a:t>
                      </a:r>
                      <a:endParaRPr lang="en-ZA" sz="1400" dirty="0"/>
                    </a:p>
                  </a:txBody>
                  <a:tcPr>
                    <a:solidFill>
                      <a:srgbClr val="0070C0"/>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1648498992"/>
              </p:ext>
            </p:extLst>
          </p:nvPr>
        </p:nvGraphicFramePr>
        <p:xfrm>
          <a:off x="168736" y="3078252"/>
          <a:ext cx="8732956" cy="741680"/>
        </p:xfrm>
        <a:graphic>
          <a:graphicData uri="http://schemas.openxmlformats.org/drawingml/2006/table">
            <a:tbl>
              <a:tblPr firstRow="1" bandRow="1">
                <a:tableStyleId>{073A0DAA-6AF3-43AB-8588-CEC1D06C72B9}</a:tableStyleId>
              </a:tblPr>
              <a:tblGrid>
                <a:gridCol w="2183239"/>
                <a:gridCol w="2183239"/>
                <a:gridCol w="2183239"/>
                <a:gridCol w="2183239"/>
              </a:tblGrid>
              <a:tr h="370840">
                <a:tc>
                  <a:txBody>
                    <a:bodyPr/>
                    <a:lstStyle/>
                    <a:p>
                      <a:r>
                        <a:rPr lang="en-US" sz="1400" dirty="0" smtClean="0">
                          <a:solidFill>
                            <a:schemeClr val="tx1"/>
                          </a:solidFill>
                        </a:rPr>
                        <a:t>2016/17</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2017/18</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2018/19</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Analysis</a:t>
                      </a:r>
                      <a:r>
                        <a:rPr lang="en-US" sz="1400" baseline="0" dirty="0" smtClean="0">
                          <a:solidFill>
                            <a:schemeClr val="tx1"/>
                          </a:solidFill>
                        </a:rPr>
                        <a:t> of performance </a:t>
                      </a:r>
                      <a:endParaRPr lang="en-ZA" sz="1400" dirty="0">
                        <a:solidFill>
                          <a:schemeClr val="tx1"/>
                        </a:solidFill>
                      </a:endParaRPr>
                    </a:p>
                  </a:txBody>
                  <a:tcPr>
                    <a:solidFill>
                      <a:schemeClr val="accent6">
                        <a:lumMod val="40000"/>
                        <a:lumOff val="60000"/>
                      </a:schemeClr>
                    </a:solidFill>
                  </a:tcPr>
                </a:tc>
              </a:tr>
              <a:tr h="370840">
                <a:tc>
                  <a:txBody>
                    <a:bodyPr/>
                    <a:lstStyle/>
                    <a:p>
                      <a:r>
                        <a:rPr lang="en-US" sz="1400" dirty="0" smtClean="0"/>
                        <a:t>Unqualified </a:t>
                      </a:r>
                      <a:endParaRPr lang="en-ZA" sz="1400" dirty="0"/>
                    </a:p>
                  </a:txBody>
                  <a:tcPr/>
                </a:tc>
                <a:tc>
                  <a:txBody>
                    <a:bodyPr/>
                    <a:lstStyle/>
                    <a:p>
                      <a:r>
                        <a:rPr lang="en-US" sz="1400" dirty="0" smtClean="0"/>
                        <a:t>Unqualified </a:t>
                      </a:r>
                      <a:endParaRPr lang="en-ZA" sz="1400" dirty="0"/>
                    </a:p>
                  </a:txBody>
                  <a:tcPr/>
                </a:tc>
                <a:tc>
                  <a:txBody>
                    <a:bodyPr/>
                    <a:lstStyle/>
                    <a:p>
                      <a:r>
                        <a:rPr lang="en-US" sz="1400" dirty="0" smtClean="0"/>
                        <a:t>Unqualified </a:t>
                      </a:r>
                      <a:endParaRPr lang="en-ZA" sz="1400" dirty="0"/>
                    </a:p>
                  </a:txBody>
                  <a:tcPr/>
                </a:tc>
                <a:tc>
                  <a:txBody>
                    <a:bodyPr/>
                    <a:lstStyle/>
                    <a:p>
                      <a:r>
                        <a:rPr lang="en-US" sz="1400" dirty="0" smtClean="0"/>
                        <a:t>Unchanged </a:t>
                      </a:r>
                      <a:endParaRPr lang="en-ZA" sz="1400" dirty="0"/>
                    </a:p>
                  </a:txBody>
                  <a:tcPr>
                    <a:solidFill>
                      <a:srgbClr val="0070C0"/>
                    </a:solidFill>
                  </a:tcPr>
                </a:tc>
              </a:tr>
            </a:tbl>
          </a:graphicData>
        </a:graphic>
      </p:graphicFrame>
      <p:sp>
        <p:nvSpPr>
          <p:cNvPr id="15" name="TextBox 14"/>
          <p:cNvSpPr txBox="1"/>
          <p:nvPr/>
        </p:nvSpPr>
        <p:spPr>
          <a:xfrm>
            <a:off x="96728" y="2636912"/>
            <a:ext cx="8737147" cy="338554"/>
          </a:xfrm>
          <a:prstGeom prst="rect">
            <a:avLst/>
          </a:prstGeom>
          <a:noFill/>
        </p:spPr>
        <p:txBody>
          <a:bodyPr wrap="square" rtlCol="0">
            <a:spAutoFit/>
          </a:bodyPr>
          <a:lstStyle/>
          <a:p>
            <a:r>
              <a:rPr lang="en-US" sz="1600" b="1" dirty="0" smtClean="0"/>
              <a:t>Programme 4: </a:t>
            </a:r>
            <a:r>
              <a:rPr lang="en-ZA" sz="1600" b="1" dirty="0"/>
              <a:t>Property and Construction Industry Policy and Research</a:t>
            </a:r>
          </a:p>
        </p:txBody>
      </p:sp>
      <p:graphicFrame>
        <p:nvGraphicFramePr>
          <p:cNvPr id="16" name="Table 15"/>
          <p:cNvGraphicFramePr>
            <a:graphicFrameLocks noGrp="1"/>
          </p:cNvGraphicFramePr>
          <p:nvPr>
            <p:extLst>
              <p:ext uri="{D42A27DB-BD31-4B8C-83A1-F6EECF244321}">
                <p14:modId xmlns:p14="http://schemas.microsoft.com/office/powerpoint/2010/main" xmlns="" val="429412529"/>
              </p:ext>
            </p:extLst>
          </p:nvPr>
        </p:nvGraphicFramePr>
        <p:xfrm>
          <a:off x="155333" y="4335395"/>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400" dirty="0" smtClean="0">
                          <a:solidFill>
                            <a:schemeClr val="tx1"/>
                          </a:solidFill>
                        </a:rPr>
                        <a:t>2016/17</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2017/18</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2018/19</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Analysis</a:t>
                      </a:r>
                      <a:r>
                        <a:rPr lang="en-US" sz="1400" baseline="0" dirty="0" smtClean="0">
                          <a:solidFill>
                            <a:schemeClr val="tx1"/>
                          </a:solidFill>
                        </a:rPr>
                        <a:t> of performance </a:t>
                      </a:r>
                      <a:endParaRPr lang="en-ZA" sz="1400" dirty="0">
                        <a:solidFill>
                          <a:schemeClr val="tx1"/>
                        </a:solidFill>
                      </a:endParaRPr>
                    </a:p>
                  </a:txBody>
                  <a:tcPr>
                    <a:solidFill>
                      <a:schemeClr val="accent6">
                        <a:lumMod val="40000"/>
                        <a:lumOff val="60000"/>
                      </a:schemeClr>
                    </a:solidFill>
                  </a:tcPr>
                </a:tc>
              </a:tr>
              <a:tr h="370840">
                <a:tc>
                  <a:txBody>
                    <a:bodyPr/>
                    <a:lstStyle/>
                    <a:p>
                      <a:r>
                        <a:rPr lang="en-US" sz="1400" dirty="0" smtClean="0"/>
                        <a:t>Disclaimer</a:t>
                      </a:r>
                      <a:r>
                        <a:rPr lang="en-US" sz="1400" baseline="0" dirty="0" smtClean="0"/>
                        <a:t> </a:t>
                      </a:r>
                      <a:endParaRPr lang="en-ZA" sz="1400" dirty="0"/>
                    </a:p>
                  </a:txBody>
                  <a:tcPr/>
                </a:tc>
                <a:tc>
                  <a:txBody>
                    <a:bodyPr/>
                    <a:lstStyle/>
                    <a:p>
                      <a:r>
                        <a:rPr lang="en-US" sz="1400" dirty="0" smtClean="0"/>
                        <a:t>Disclaimer </a:t>
                      </a:r>
                      <a:endParaRPr lang="en-ZA" sz="1400" dirty="0"/>
                    </a:p>
                  </a:txBody>
                  <a:tcPr/>
                </a:tc>
                <a:tc>
                  <a:txBody>
                    <a:bodyPr/>
                    <a:lstStyle/>
                    <a:p>
                      <a:r>
                        <a:rPr lang="en-US" sz="1400" dirty="0" smtClean="0"/>
                        <a:t>Unqualified </a:t>
                      </a:r>
                      <a:endParaRPr lang="en-ZA" sz="1400" dirty="0"/>
                    </a:p>
                  </a:txBody>
                  <a:tcPr/>
                </a:tc>
                <a:tc>
                  <a:txBody>
                    <a:bodyPr/>
                    <a:lstStyle/>
                    <a:p>
                      <a:r>
                        <a:rPr lang="en-US" sz="1400" dirty="0" smtClean="0"/>
                        <a:t>Improvement </a:t>
                      </a:r>
                      <a:endParaRPr lang="en-ZA" sz="1400" dirty="0"/>
                    </a:p>
                  </a:txBody>
                  <a:tcPr>
                    <a:solidFill>
                      <a:srgbClr val="00B050"/>
                    </a:solidFill>
                  </a:tcPr>
                </a:tc>
              </a:tr>
            </a:tbl>
          </a:graphicData>
        </a:graphic>
      </p:graphicFrame>
      <p:sp>
        <p:nvSpPr>
          <p:cNvPr id="19" name="TextBox 18"/>
          <p:cNvSpPr txBox="1"/>
          <p:nvPr/>
        </p:nvSpPr>
        <p:spPr>
          <a:xfrm>
            <a:off x="131153" y="3822047"/>
            <a:ext cx="5712811" cy="338554"/>
          </a:xfrm>
          <a:prstGeom prst="rect">
            <a:avLst/>
          </a:prstGeom>
          <a:noFill/>
        </p:spPr>
        <p:txBody>
          <a:bodyPr wrap="square" rtlCol="0">
            <a:spAutoFit/>
          </a:bodyPr>
          <a:lstStyle/>
          <a:p>
            <a:r>
              <a:rPr lang="en-US" sz="1600" b="1" dirty="0" smtClean="0"/>
              <a:t>Programme 5: Prestige Policy </a:t>
            </a:r>
            <a:endParaRPr lang="en-ZA" sz="1600" b="1" dirty="0"/>
          </a:p>
        </p:txBody>
      </p:sp>
      <p:sp>
        <p:nvSpPr>
          <p:cNvPr id="20" name="Rectangle 19"/>
          <p:cNvSpPr/>
          <p:nvPr/>
        </p:nvSpPr>
        <p:spPr>
          <a:xfrm>
            <a:off x="217612" y="5171747"/>
            <a:ext cx="8708776" cy="1169551"/>
          </a:xfrm>
          <a:prstGeom prst="rect">
            <a:avLst/>
          </a:prstGeom>
        </p:spPr>
        <p:txBody>
          <a:bodyPr wrap="square">
            <a:spAutoFit/>
          </a:bodyPr>
          <a:lstStyle/>
          <a:p>
            <a:pPr marL="285750" indent="-285750" algn="just" fontAlgn="t">
              <a:buFont typeface="Arial" panose="020B0604020202020204" pitchFamily="34" charset="0"/>
              <a:buChar char="•"/>
            </a:pPr>
            <a:r>
              <a:rPr lang="en-GB" sz="1400" dirty="0" smtClean="0"/>
              <a:t>Effective performance reviews were conducted to </a:t>
            </a:r>
            <a:r>
              <a:rPr lang="en-GB" sz="1400" dirty="0"/>
              <a:t>ensure consistency of the reported information with the planned </a:t>
            </a:r>
            <a:r>
              <a:rPr lang="en-GB" sz="1400" dirty="0" smtClean="0"/>
              <a:t>information (at Branch and EXCO Level) </a:t>
            </a:r>
          </a:p>
          <a:p>
            <a:pPr marL="285750" indent="-285750" algn="just" fontAlgn="t">
              <a:buFont typeface="Arial" panose="020B0604020202020204" pitchFamily="34" charset="0"/>
              <a:buChar char="•"/>
            </a:pPr>
            <a:r>
              <a:rPr lang="en-GB" sz="1400" dirty="0" smtClean="0"/>
              <a:t>Improved governance structures for accountability across all regions to ensure adequate information and supporting evidence</a:t>
            </a:r>
          </a:p>
          <a:p>
            <a:pPr marL="285750" indent="-285750" algn="just" fontAlgn="t">
              <a:buFont typeface="Arial" panose="020B0604020202020204" pitchFamily="34" charset="0"/>
              <a:buChar char="•"/>
            </a:pPr>
            <a:r>
              <a:rPr lang="en-GB" sz="1400" dirty="0" smtClean="0"/>
              <a:t>Further, improved reporting channels and review </a:t>
            </a:r>
            <a:r>
              <a:rPr lang="en-GB" sz="1400" dirty="0"/>
              <a:t>and </a:t>
            </a:r>
            <a:r>
              <a:rPr lang="en-GB" sz="1400" dirty="0" smtClean="0"/>
              <a:t>monitoring of </a:t>
            </a:r>
            <a:r>
              <a:rPr lang="en-GB" sz="1400" dirty="0"/>
              <a:t>compliance with applicable </a:t>
            </a:r>
            <a:r>
              <a:rPr lang="en-GB" sz="1400" dirty="0" smtClean="0"/>
              <a:t>legislation</a:t>
            </a:r>
            <a:endParaRPr lang="en-GB" sz="1400" dirty="0"/>
          </a:p>
        </p:txBody>
      </p:sp>
      <p:sp>
        <p:nvSpPr>
          <p:cNvPr id="2" name="Rectangle 1"/>
          <p:cNvSpPr/>
          <p:nvPr/>
        </p:nvSpPr>
        <p:spPr>
          <a:xfrm>
            <a:off x="155333" y="2067343"/>
            <a:ext cx="8708776" cy="523220"/>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FF0000"/>
                </a:solidFill>
              </a:rPr>
              <a:t>Sufficient appropriate audit evidence could not be provided in some instances while in other cases, the supporting evidence provided did not agree to the reported achievements in the annual performance </a:t>
            </a:r>
            <a:r>
              <a:rPr lang="en-US" sz="1400" dirty="0" smtClean="0">
                <a:solidFill>
                  <a:srgbClr val="FF0000"/>
                </a:solidFill>
              </a:rPr>
              <a:t>report</a:t>
            </a:r>
            <a:endParaRPr lang="en-US" sz="1400" dirty="0">
              <a:solidFill>
                <a:srgbClr val="FF0000"/>
              </a:solidFill>
            </a:endParaRPr>
          </a:p>
        </p:txBody>
      </p:sp>
    </p:spTree>
    <p:extLst>
      <p:ext uri="{BB962C8B-B14F-4D97-AF65-F5344CB8AC3E}">
        <p14:creationId xmlns:p14="http://schemas.microsoft.com/office/powerpoint/2010/main" xmlns="" val="26511120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12771" y="2060848"/>
            <a:ext cx="9156771" cy="1512168"/>
          </a:xfrm>
          <a:prstGeom prst="rect">
            <a:avLst/>
          </a:prstGeom>
        </p:spPr>
      </p:pic>
      <p:sp>
        <p:nvSpPr>
          <p:cNvPr id="12" name="TextBox 11"/>
          <p:cNvSpPr txBox="1"/>
          <p:nvPr/>
        </p:nvSpPr>
        <p:spPr>
          <a:xfrm>
            <a:off x="55225" y="2035578"/>
            <a:ext cx="5524887" cy="1323439"/>
          </a:xfrm>
          <a:prstGeom prst="rect">
            <a:avLst/>
          </a:prstGeom>
          <a:noFill/>
        </p:spPr>
        <p:txBody>
          <a:bodyPr wrap="square" rtlCol="0">
            <a:spAutoFit/>
          </a:bodyPr>
          <a:lstStyle/>
          <a:p>
            <a:r>
              <a:rPr lang="en-ZA" sz="4000" b="1" dirty="0" smtClean="0">
                <a:solidFill>
                  <a:schemeClr val="bg1"/>
                </a:solidFill>
              </a:rPr>
              <a:t>Unaudited PMTE </a:t>
            </a:r>
          </a:p>
          <a:p>
            <a:r>
              <a:rPr lang="en-US" sz="4000" b="1" dirty="0" smtClean="0">
                <a:solidFill>
                  <a:schemeClr val="bg1"/>
                </a:solidFill>
              </a:rPr>
              <a:t>Programme </a:t>
            </a:r>
            <a:r>
              <a:rPr lang="en-ZA" sz="4000" b="1" dirty="0" smtClean="0">
                <a:solidFill>
                  <a:schemeClr val="bg1"/>
                </a:solidFill>
              </a:rPr>
              <a:t>Performance</a:t>
            </a:r>
            <a:endParaRPr lang="en-ZA" sz="40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51520" y="4005064"/>
            <a:ext cx="597666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Audit still in progress</a:t>
            </a:r>
          </a:p>
          <a:p>
            <a:pPr marL="285750" indent="-285750">
              <a:buFont typeface="Arial" panose="020B0604020202020204" pitchFamily="34" charset="0"/>
              <a:buChar char="•"/>
            </a:pPr>
            <a:r>
              <a:rPr lang="en-US" dirty="0" smtClean="0"/>
              <a:t>Figures/Performance  may change after the Audit  </a:t>
            </a:r>
            <a:endParaRPr lang="en-ZA" dirty="0"/>
          </a:p>
        </p:txBody>
      </p:sp>
    </p:spTree>
    <p:extLst>
      <p:ext uri="{BB962C8B-B14F-4D97-AF65-F5344CB8AC3E}">
        <p14:creationId xmlns:p14="http://schemas.microsoft.com/office/powerpoint/2010/main" xmlns="" val="22765923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a:t>
            </a:fld>
            <a:endParaRPr lang="en-US" altLang="en-US" sz="1400" dirty="0" smtClean="0">
              <a:latin typeface="Times" pitchFamily="18"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3" name="Rectangle 12"/>
          <p:cNvSpPr/>
          <p:nvPr/>
        </p:nvSpPr>
        <p:spPr>
          <a:xfrm>
            <a:off x="111550" y="131534"/>
            <a:ext cx="2520280" cy="461665"/>
          </a:xfrm>
          <a:prstGeom prst="rect">
            <a:avLst/>
          </a:prstGeom>
        </p:spPr>
        <p:txBody>
          <a:bodyPr wrap="square">
            <a:spAutoFit/>
          </a:bodyPr>
          <a:lstStyle/>
          <a:p>
            <a:r>
              <a:rPr lang="en-ZA" sz="2400" b="1" dirty="0" smtClean="0">
                <a:solidFill>
                  <a:schemeClr val="bg1"/>
                </a:solidFill>
              </a:rPr>
              <a:t>Purpose </a:t>
            </a:r>
            <a:endParaRPr lang="en-ZA" sz="2400" dirty="0">
              <a:solidFill>
                <a:schemeClr val="bg1"/>
              </a:solidFill>
            </a:endParaRPr>
          </a:p>
        </p:txBody>
      </p:sp>
      <p:graphicFrame>
        <p:nvGraphicFramePr>
          <p:cNvPr id="6" name="Table 5"/>
          <p:cNvGraphicFramePr>
            <a:graphicFrameLocks noGrp="1"/>
          </p:cNvGraphicFramePr>
          <p:nvPr/>
        </p:nvGraphicFramePr>
        <p:xfrm>
          <a:off x="7349383" y="948583"/>
          <a:ext cx="208280" cy="3862699"/>
        </p:xfrm>
        <a:graphic>
          <a:graphicData uri="http://schemas.openxmlformats.org/drawingml/2006/table">
            <a:tbl>
              <a:tblPr/>
              <a:tblGrid>
                <a:gridCol w="208280"/>
              </a:tblGrid>
              <a:tr h="3862699">
                <a:tc>
                  <a:txBody>
                    <a:bodyPr/>
                    <a:lstStyle/>
                    <a:p>
                      <a:endParaRPr lang="en-ZA" dirty="0"/>
                    </a:p>
                  </a:txBody>
                  <a:tcPr>
                    <a:lnL>
                      <a:noFill/>
                    </a:lnL>
                    <a:lnR>
                      <a:noFill/>
                    </a:lnR>
                    <a:lnT>
                      <a:noFill/>
                    </a:lnT>
                    <a:lnB>
                      <a:noFill/>
                    </a:lnB>
                  </a:tcPr>
                </a:tc>
              </a:tr>
            </a:tbl>
          </a:graphicData>
        </a:graphic>
      </p:graphicFrame>
      <p:sp>
        <p:nvSpPr>
          <p:cNvPr id="10" name="TextBox 9"/>
          <p:cNvSpPr txBox="1"/>
          <p:nvPr/>
        </p:nvSpPr>
        <p:spPr>
          <a:xfrm>
            <a:off x="11071" y="928261"/>
            <a:ext cx="8933664" cy="2092881"/>
          </a:xfrm>
          <a:prstGeom prst="rect">
            <a:avLst/>
          </a:prstGeom>
          <a:noFill/>
        </p:spPr>
        <p:txBody>
          <a:bodyPr wrap="square" rtlCol="0">
            <a:spAutoFit/>
          </a:bodyPr>
          <a:lstStyle/>
          <a:p>
            <a:pPr marL="285750" indent="-285750">
              <a:buFont typeface="Arial" charset="0"/>
              <a:buChar char="•"/>
            </a:pPr>
            <a:r>
              <a:rPr lang="en-ZA" sz="2800" dirty="0" smtClean="0"/>
              <a:t>To Brief the Portfolio Committee on </a:t>
            </a:r>
            <a:r>
              <a:rPr lang="en-US" sz="2800" dirty="0" smtClean="0"/>
              <a:t>the </a:t>
            </a:r>
            <a:r>
              <a:rPr lang="en-US" sz="2800" dirty="0"/>
              <a:t>2018/19 Fourth Quarter </a:t>
            </a:r>
            <a:r>
              <a:rPr lang="en-US" sz="2800" dirty="0" smtClean="0"/>
              <a:t>Performance of the Department of Public Works &amp; </a:t>
            </a:r>
            <a:r>
              <a:rPr lang="en-US" sz="2800" dirty="0"/>
              <a:t>Infrastructure and </a:t>
            </a:r>
            <a:r>
              <a:rPr lang="en-US" sz="2800" dirty="0" smtClean="0"/>
              <a:t>PMTE</a:t>
            </a:r>
            <a:endParaRPr lang="en-GB" sz="2800" dirty="0" smtClean="0"/>
          </a:p>
          <a:p>
            <a:pPr algn="r"/>
            <a:r>
              <a:rPr lang="en-GB" sz="2800" b="1" dirty="0">
                <a:solidFill>
                  <a:srgbClr val="FF0000"/>
                </a:solidFill>
              </a:rPr>
              <a:t>	</a:t>
            </a:r>
            <a:endParaRPr lang="en-ZA" b="1" dirty="0" smtClean="0">
              <a:solidFill>
                <a:srgbClr val="FF0000"/>
              </a:solidFill>
            </a:endParaRPr>
          </a:p>
          <a:p>
            <a:endParaRPr lang="en-ZA" dirty="0"/>
          </a:p>
        </p:txBody>
      </p:sp>
    </p:spTree>
    <p:extLst>
      <p:ext uri="{BB962C8B-B14F-4D97-AF65-F5344CB8AC3E}">
        <p14:creationId xmlns:p14="http://schemas.microsoft.com/office/powerpoint/2010/main" xmlns="" val="22097899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Vision and Mission of</a:t>
            </a:r>
          </a:p>
          <a:p>
            <a:r>
              <a:rPr lang="en-US" sz="2400" b="1" dirty="0" smtClean="0">
                <a:solidFill>
                  <a:schemeClr val="bg1"/>
                </a:solidFill>
              </a:rPr>
              <a:t>PMTE</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13889" y="805728"/>
            <a:ext cx="8928992" cy="5786199"/>
          </a:xfrm>
          <a:prstGeom prst="rect">
            <a:avLst/>
          </a:prstGeom>
        </p:spPr>
        <p:txBody>
          <a:bodyPr wrap="square">
            <a:spAutoFit/>
          </a:bodyPr>
          <a:lstStyle/>
          <a:p>
            <a:r>
              <a:rPr lang="en-US" b="1" dirty="0"/>
              <a:t>Vision </a:t>
            </a:r>
            <a:endParaRPr lang="en-ZA" dirty="0"/>
          </a:p>
          <a:p>
            <a:r>
              <a:rPr lang="en-GB" dirty="0"/>
              <a:t>Convenient access to dignified public </a:t>
            </a:r>
            <a:r>
              <a:rPr lang="en-GB" dirty="0" smtClean="0"/>
              <a:t>services</a:t>
            </a:r>
          </a:p>
          <a:p>
            <a:endParaRPr lang="en-ZA" dirty="0"/>
          </a:p>
          <a:p>
            <a:r>
              <a:rPr lang="en-US" b="1" dirty="0"/>
              <a:t>Mission </a:t>
            </a:r>
            <a:endParaRPr lang="en-US" b="1" dirty="0" smtClean="0"/>
          </a:p>
          <a:p>
            <a:r>
              <a:rPr lang="en-GB" dirty="0" smtClean="0"/>
              <a:t>Effective </a:t>
            </a:r>
            <a:r>
              <a:rPr lang="en-GB" dirty="0"/>
              <a:t>management of the </a:t>
            </a:r>
            <a:r>
              <a:rPr lang="en-GB" dirty="0" smtClean="0"/>
              <a:t>State’s </a:t>
            </a:r>
            <a:r>
              <a:rPr lang="en-GB" dirty="0"/>
              <a:t>immovable assets to contribute towards economic and social development and transformation of the built </a:t>
            </a:r>
            <a:r>
              <a:rPr lang="en-GB" dirty="0" smtClean="0"/>
              <a:t>environment</a:t>
            </a:r>
          </a:p>
          <a:p>
            <a:endParaRPr lang="en-ZA" dirty="0"/>
          </a:p>
          <a:p>
            <a:r>
              <a:rPr lang="en-US" b="1" dirty="0"/>
              <a:t>Values </a:t>
            </a:r>
            <a:endParaRPr lang="en-ZA" dirty="0"/>
          </a:p>
          <a:p>
            <a:r>
              <a:rPr lang="en-GB" dirty="0"/>
              <a:t>We align our values with the Constitution, as underpinned by the following culture drivers:</a:t>
            </a:r>
            <a:endParaRPr lang="en-ZA" dirty="0"/>
          </a:p>
          <a:p>
            <a:pPr marL="742950" lvl="1" indent="-285750">
              <a:buFont typeface="Arial" panose="020B0604020202020204" pitchFamily="34" charset="0"/>
              <a:buChar char="•"/>
            </a:pPr>
            <a:r>
              <a:rPr lang="en-ZA" sz="1600" i="1" dirty="0"/>
              <a:t>Innovation:</a:t>
            </a:r>
            <a:r>
              <a:rPr lang="en-ZA" sz="1600" dirty="0"/>
              <a:t> by tirelessly seeking opportunities for service delivery improvement by thinking freely and not being bound by old, non-functional or limiting structures, rules and practices.</a:t>
            </a:r>
          </a:p>
          <a:p>
            <a:pPr marL="742950" lvl="1" indent="-285750">
              <a:buFont typeface="Arial" panose="020B0604020202020204" pitchFamily="34" charset="0"/>
              <a:buChar char="•"/>
            </a:pPr>
            <a:r>
              <a:rPr lang="en-ZA" sz="1600" i="1" dirty="0"/>
              <a:t>Integrity:</a:t>
            </a:r>
            <a:r>
              <a:rPr lang="en-ZA" sz="1600" dirty="0"/>
              <a:t> by consistently honouring our commitments, upholding ethical, honest behaviour through transparent </a:t>
            </a:r>
            <a:r>
              <a:rPr lang="en-ZA" sz="1600" dirty="0" smtClean="0"/>
              <a:t>communication</a:t>
            </a:r>
            <a:endParaRPr lang="en-ZA" sz="1600" dirty="0"/>
          </a:p>
          <a:p>
            <a:pPr marL="742950" lvl="1" indent="-285750">
              <a:buFont typeface="Arial" panose="020B0604020202020204" pitchFamily="34" charset="0"/>
              <a:buChar char="•"/>
            </a:pPr>
            <a:r>
              <a:rPr lang="en-ZA" sz="1600" i="1" dirty="0"/>
              <a:t>Motivation:</a:t>
            </a:r>
            <a:r>
              <a:rPr lang="en-ZA" sz="1600" dirty="0"/>
              <a:t> by having an attitude that brings out our best efforts and actions towards the realisation of organisational </a:t>
            </a:r>
            <a:r>
              <a:rPr lang="en-ZA" sz="1600" dirty="0" smtClean="0"/>
              <a:t>goals</a:t>
            </a:r>
            <a:endParaRPr lang="en-ZA" sz="1600" dirty="0"/>
          </a:p>
          <a:p>
            <a:pPr marL="742950" lvl="1" indent="-285750">
              <a:buFont typeface="Arial" panose="020B0604020202020204" pitchFamily="34" charset="0"/>
              <a:buChar char="•"/>
            </a:pPr>
            <a:r>
              <a:rPr lang="en-ZA" sz="1600" i="1" dirty="0"/>
              <a:t>Professionalism:</a:t>
            </a:r>
            <a:r>
              <a:rPr lang="en-ZA" sz="1600" dirty="0"/>
              <a:t> by treating our clients with respect and reliably delivering against expectations.</a:t>
            </a:r>
          </a:p>
          <a:p>
            <a:pPr marL="742950" lvl="1" indent="-285750">
              <a:buFont typeface="Arial" panose="020B0604020202020204" pitchFamily="34" charset="0"/>
              <a:buChar char="•"/>
            </a:pPr>
            <a:r>
              <a:rPr lang="en-ZA" sz="1600" i="1" dirty="0"/>
              <a:t>Accountability:</a:t>
            </a:r>
            <a:r>
              <a:rPr lang="en-ZA" sz="1600" dirty="0"/>
              <a:t> by discharging our duties in a responsible manner in compliance with the relevant </a:t>
            </a:r>
            <a:r>
              <a:rPr lang="en-ZA" sz="1600" dirty="0" smtClean="0"/>
              <a:t>laws</a:t>
            </a:r>
            <a:endParaRPr lang="en-ZA" sz="1600" dirty="0"/>
          </a:p>
          <a:p>
            <a:pPr marL="742950" lvl="1" indent="-285750">
              <a:buFont typeface="Arial" panose="020B0604020202020204" pitchFamily="34" charset="0"/>
              <a:buChar char="•"/>
            </a:pPr>
            <a:r>
              <a:rPr lang="en-ZA" sz="1600" i="1" dirty="0"/>
              <a:t>Results-orientated:</a:t>
            </a:r>
            <a:r>
              <a:rPr lang="en-ZA" sz="1600" dirty="0"/>
              <a:t> by knowing what results are important and focusing resources to achieve </a:t>
            </a:r>
            <a:r>
              <a:rPr lang="en-ZA" sz="1600" dirty="0" smtClean="0"/>
              <a:t>them</a:t>
            </a:r>
            <a:endParaRPr lang="en-ZA" sz="1600" dirty="0"/>
          </a:p>
          <a:p>
            <a:pPr marL="742950" lvl="1" indent="-285750">
              <a:buFont typeface="Arial" panose="020B0604020202020204" pitchFamily="34" charset="0"/>
              <a:buChar char="•"/>
            </a:pPr>
            <a:r>
              <a:rPr lang="en-ZA" sz="1600" i="1" dirty="0"/>
              <a:t>Teamwork: </a:t>
            </a:r>
            <a:r>
              <a:rPr lang="en-ZA" sz="1600" dirty="0"/>
              <a:t>by respecting diversity while sharing a common purpose and working together in cooperation with each </a:t>
            </a:r>
            <a:r>
              <a:rPr lang="en-ZA" sz="1600" dirty="0" smtClean="0"/>
              <a:t>other</a:t>
            </a:r>
            <a:endParaRPr lang="en-ZA" sz="1600" dirty="0"/>
          </a:p>
        </p:txBody>
      </p:sp>
    </p:spTree>
    <p:extLst>
      <p:ext uri="{BB962C8B-B14F-4D97-AF65-F5344CB8AC3E}">
        <p14:creationId xmlns:p14="http://schemas.microsoft.com/office/powerpoint/2010/main" xmlns="" val="2649108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rgbClr val="FFFFFF"/>
                </a:solidFill>
              </a:rPr>
              <a:t>PMTE Programme </a:t>
            </a:r>
            <a:r>
              <a:rPr lang="en-ZA" sz="2400" b="1" dirty="0">
                <a:solidFill>
                  <a:srgbClr val="FFFFFF"/>
                </a:solidFill>
                <a:latin typeface="Aileron-Bold"/>
              </a:rPr>
              <a:t>1: </a:t>
            </a:r>
            <a:endParaRPr lang="en-ZA" sz="2400" b="1" dirty="0" smtClean="0">
              <a:solidFill>
                <a:srgbClr val="FFFFFF"/>
              </a:solidFill>
              <a:latin typeface="Aileron-Bold"/>
            </a:endParaRPr>
          </a:p>
          <a:p>
            <a:r>
              <a:rPr lang="en-ZA" sz="2400" b="1" dirty="0" smtClean="0">
                <a:solidFill>
                  <a:srgbClr val="FFFFFF"/>
                </a:solidFill>
                <a:latin typeface="Aileron-Bold"/>
              </a:rPr>
              <a:t>Administration</a:t>
            </a:r>
            <a:r>
              <a:rPr lang="en-ZA" sz="2400" b="1" dirty="0">
                <a:solidFill>
                  <a:srgbClr val="FFFFFF"/>
                </a:solidFill>
                <a:latin typeface="Aileron-Bold"/>
              </a:rPr>
              <a:t>: </a:t>
            </a:r>
            <a:r>
              <a:rPr lang="en-ZA" sz="2400" b="1" dirty="0" smtClean="0">
                <a:solidFill>
                  <a:srgbClr val="FFFFFF"/>
                </a:solidFill>
                <a:latin typeface="Aileron-Bold"/>
              </a:rPr>
              <a:t>Finan</a:t>
            </a:r>
            <a:r>
              <a:rPr lang="en-ZA" sz="2400" b="1" dirty="0">
                <a:solidFill>
                  <a:srgbClr val="FFFFFF"/>
                </a:solidFill>
                <a:latin typeface="Aileron-Bold"/>
              </a:rPr>
              <a:t>c</a:t>
            </a:r>
            <a:r>
              <a:rPr lang="en-ZA" sz="2400" b="1" dirty="0" smtClean="0">
                <a:solidFill>
                  <a:srgbClr val="FFFFFF"/>
                </a:solidFill>
                <a:latin typeface="Aileron-Bold"/>
              </a:rPr>
              <a:t>e </a:t>
            </a:r>
            <a:r>
              <a:rPr lang="en-ZA" sz="2400" b="1" dirty="0">
                <a:solidFill>
                  <a:srgbClr val="FFFFFF"/>
                </a:solidFill>
                <a:latin typeface="Aileron-Bold"/>
              </a:rPr>
              <a:t>and SCM </a:t>
            </a:r>
            <a:endParaRPr lang="en-ZA" sz="2400"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075723399"/>
              </p:ext>
            </p:extLst>
          </p:nvPr>
        </p:nvGraphicFramePr>
        <p:xfrm>
          <a:off x="76200" y="908720"/>
          <a:ext cx="8938323" cy="5838715"/>
        </p:xfrm>
        <a:graphic>
          <a:graphicData uri="http://schemas.openxmlformats.org/drawingml/2006/table">
            <a:tbl>
              <a:tblPr firstRow="1" bandRow="1">
                <a:tableStyleId>{10A1B5D5-9B99-4C35-A422-299274C87663}</a:tableStyleId>
              </a:tblPr>
              <a:tblGrid>
                <a:gridCol w="2601620"/>
                <a:gridCol w="6336703"/>
              </a:tblGrid>
              <a:tr h="1083835">
                <a:tc>
                  <a:txBody>
                    <a:bodyPr/>
                    <a:lstStyle/>
                    <a:p>
                      <a:r>
                        <a:rPr lang="en-ZA" b="1" dirty="0" smtClean="0">
                          <a:solidFill>
                            <a:srgbClr val="FFFFFF"/>
                          </a:solidFill>
                          <a:latin typeface="Aileron-Bold"/>
                        </a:rPr>
                        <a:t>Programme 1: Management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741">
                <a:tc>
                  <a:txBody>
                    <a:bodyPr/>
                    <a:lstStyle/>
                    <a:p>
                      <a:r>
                        <a:rPr lang="en-ZA" sz="1800" b="1" i="0" u="none" strike="noStrike" kern="1200" baseline="0" dirty="0" smtClean="0">
                          <a:solidFill>
                            <a:schemeClr val="dk1"/>
                          </a:solidFill>
                          <a:latin typeface="+mn-lt"/>
                          <a:ea typeface="+mn-ea"/>
                          <a:cs typeface="+mn-cs"/>
                        </a:rPr>
                        <a:t>Strategic Objectives</a:t>
                      </a:r>
                    </a:p>
                    <a:p>
                      <a:endParaRPr lang="en-ZA" sz="1800" b="1"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To provide compliant internal controls and financial services</a:t>
                      </a:r>
                    </a:p>
                    <a:p>
                      <a:endParaRPr lang="en-US" sz="1800" b="1"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To provide compliant SCM services</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700" kern="1200" dirty="0" smtClean="0">
                          <a:solidFill>
                            <a:schemeClr val="dk1"/>
                          </a:solidFill>
                          <a:effectLst/>
                          <a:latin typeface="+mn-lt"/>
                          <a:ea typeface="+mn-ea"/>
                          <a:cs typeface="+mn-cs"/>
                        </a:rPr>
                        <a:t>21% (41 of 187) of compliant invoices settled within 30 days</a:t>
                      </a:r>
                    </a:p>
                    <a:p>
                      <a:pPr marL="285750" indent="-285750">
                        <a:buFont typeface="Arial" panose="020B0604020202020204" pitchFamily="34" charset="0"/>
                        <a:buChar char="•"/>
                      </a:pPr>
                      <a:endParaRPr lang="en-US" sz="17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baseline="0" dirty="0" smtClean="0">
                          <a:solidFill>
                            <a:schemeClr val="dk1"/>
                          </a:solidFill>
                          <a:latin typeface="+mn-lt"/>
                          <a:ea typeface="+mn-ea"/>
                          <a:cs typeface="+mn-cs"/>
                        </a:rPr>
                        <a:t>4 of 15 departments approved for </a:t>
                      </a:r>
                      <a:r>
                        <a:rPr lang="en-US" sz="1700" b="0" i="0" u="none" strike="noStrike" kern="1200" baseline="0" dirty="0" err="1" smtClean="0">
                          <a:solidFill>
                            <a:schemeClr val="dk1"/>
                          </a:solidFill>
                          <a:latin typeface="+mn-lt"/>
                          <a:ea typeface="+mn-ea"/>
                          <a:cs typeface="+mn-cs"/>
                        </a:rPr>
                        <a:t>Itemised</a:t>
                      </a:r>
                      <a:r>
                        <a:rPr lang="en-US" sz="1700" b="0" i="0" u="none" strike="noStrike" kern="1200" baseline="0" dirty="0" smtClean="0">
                          <a:solidFill>
                            <a:schemeClr val="dk1"/>
                          </a:solidFill>
                          <a:latin typeface="+mn-lt"/>
                          <a:ea typeface="+mn-ea"/>
                          <a:cs typeface="+mn-cs"/>
                        </a:rPr>
                        <a:t> billing agreements signed by PMTE and not yet signed by the clients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700" b="0" i="0" u="none" strike="noStrike" kern="1200" baseline="0" dirty="0" smtClean="0">
                          <a:solidFill>
                            <a:schemeClr val="dk1"/>
                          </a:solidFill>
                          <a:latin typeface="+mn-lt"/>
                          <a:ea typeface="+mn-ea"/>
                          <a:cs typeface="+mn-cs"/>
                        </a:rPr>
                        <a:t>Financial Model approved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7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700" b="0" i="0" u="none" strike="noStrike" kern="1200" baseline="0" dirty="0" smtClean="0">
                          <a:solidFill>
                            <a:schemeClr val="dk1"/>
                          </a:solidFill>
                          <a:latin typeface="+mn-lt"/>
                          <a:ea typeface="+mn-ea"/>
                          <a:cs typeface="+mn-cs"/>
                        </a:rPr>
                        <a:t>21</a:t>
                      </a:r>
                      <a:r>
                        <a:rPr lang="en-US" sz="1700" b="0" i="0" u="none" strike="noStrike" kern="1200" baseline="0" dirty="0" smtClean="0">
                          <a:solidFill>
                            <a:schemeClr val="dk1"/>
                          </a:solidFill>
                          <a:latin typeface="+mn-lt"/>
                          <a:ea typeface="+mn-ea"/>
                          <a:cs typeface="+mn-cs"/>
                        </a:rPr>
                        <a:t>% (41 of 187)  bids were awarded within 56 days  </a:t>
                      </a:r>
                    </a:p>
                    <a:p>
                      <a:pPr marL="285750" indent="-285750">
                        <a:buFont typeface="Arial" panose="020B0604020202020204" pitchFamily="34" charset="0"/>
                        <a:buChar char="•"/>
                      </a:pPr>
                      <a:endParaRPr lang="en-US" sz="17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smtClean="0">
                          <a:solidFill>
                            <a:schemeClr val="dk1"/>
                          </a:solidFill>
                          <a:latin typeface="+mn-lt"/>
                          <a:ea typeface="+mn-ea"/>
                          <a:cs typeface="+mn-cs"/>
                        </a:rPr>
                        <a:t>64 % quotations </a:t>
                      </a:r>
                      <a:r>
                        <a:rPr lang="en-ZA" sz="1700" b="0" i="0" u="none" strike="noStrike" kern="1200" baseline="0" dirty="0" smtClean="0">
                          <a:solidFill>
                            <a:schemeClr val="dk1"/>
                          </a:solidFill>
                          <a:latin typeface="+mn-lt"/>
                          <a:ea typeface="+mn-ea"/>
                          <a:cs typeface="+mn-cs"/>
                        </a:rPr>
                        <a:t>awarded within 30 days (</a:t>
                      </a:r>
                      <a:r>
                        <a:rPr lang="en-US" sz="1700" b="0" i="0" u="none" strike="noStrike" kern="1200" baseline="0" dirty="0" smtClean="0">
                          <a:solidFill>
                            <a:schemeClr val="dk1"/>
                          </a:solidFill>
                          <a:latin typeface="+mn-lt"/>
                          <a:ea typeface="+mn-ea"/>
                          <a:cs typeface="+mn-cs"/>
                        </a:rPr>
                        <a:t>4942 out of7622)</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baseline="0" dirty="0" smtClean="0">
                          <a:solidFill>
                            <a:schemeClr val="dk1"/>
                          </a:solidFill>
                          <a:latin typeface="+mn-lt"/>
                          <a:ea typeface="+mn-ea"/>
                          <a:cs typeface="+mn-cs"/>
                        </a:rPr>
                        <a:t>90% (target of 75%) procurement spend for bids awarded to designated groups in line with Preferential Procurement Regulations (PPR) 2017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baseline="0" dirty="0" smtClean="0">
                          <a:solidFill>
                            <a:schemeClr val="dk1"/>
                          </a:solidFill>
                          <a:latin typeface="+mn-lt"/>
                          <a:ea typeface="+mn-ea"/>
                          <a:cs typeface="+mn-cs"/>
                        </a:rPr>
                        <a:t>91% (target 75%) procurement spend for bids awarded to designated groups in line with Preferential Procurement Regulations (PPR) 2017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2992120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2: </a:t>
            </a:r>
            <a:endParaRPr lang="en-ZA" sz="2400" b="1" dirty="0" smtClean="0">
              <a:solidFill>
                <a:schemeClr val="bg1"/>
              </a:solidFill>
            </a:endParaRPr>
          </a:p>
          <a:p>
            <a:r>
              <a:rPr lang="en-ZA" sz="2400" b="1" dirty="0">
                <a:solidFill>
                  <a:schemeClr val="bg1"/>
                </a:solidFill>
              </a:rPr>
              <a:t>Real Estate Investment </a:t>
            </a:r>
            <a:r>
              <a:rPr lang="en-ZA" sz="2400" b="1" dirty="0" smtClean="0">
                <a:solidFill>
                  <a:schemeClr val="bg1"/>
                </a:solidFill>
              </a:rPr>
              <a:t>Services</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098386375"/>
              </p:ext>
            </p:extLst>
          </p:nvPr>
        </p:nvGraphicFramePr>
        <p:xfrm>
          <a:off x="54642" y="908720"/>
          <a:ext cx="8938323" cy="5638800"/>
        </p:xfrm>
        <a:graphic>
          <a:graphicData uri="http://schemas.openxmlformats.org/drawingml/2006/table">
            <a:tbl>
              <a:tblPr firstRow="1" bandRow="1">
                <a:tableStyleId>{10A1B5D5-9B99-4C35-A422-299274C87663}</a:tableStyleId>
              </a:tblPr>
              <a:tblGrid>
                <a:gridCol w="2601620"/>
                <a:gridCol w="6336703"/>
              </a:tblGrid>
              <a:tr h="909130">
                <a:tc>
                  <a:txBody>
                    <a:bodyPr/>
                    <a:lstStyle/>
                    <a:p>
                      <a:r>
                        <a:rPr lang="en-ZA" sz="1800" b="1" i="0" u="none" strike="noStrike" kern="1200" baseline="0" dirty="0" smtClean="0">
                          <a:solidFill>
                            <a:schemeClr val="lt1"/>
                          </a:solidFill>
                          <a:latin typeface="+mn-lt"/>
                          <a:ea typeface="+mn-ea"/>
                          <a:cs typeface="+mn-cs"/>
                        </a:rPr>
                        <a:t>Programme 2: Real Estate Investment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3412">
                <a:tc>
                  <a:txBody>
                    <a:bodyPr/>
                    <a:lstStyle/>
                    <a:p>
                      <a:r>
                        <a:rPr lang="en-ZA" sz="1400" b="1" i="0" u="none" strike="noStrike" kern="1200" baseline="0" dirty="0" smtClean="0">
                          <a:solidFill>
                            <a:schemeClr val="dk1"/>
                          </a:solidFill>
                          <a:latin typeface="+mn-lt"/>
                          <a:ea typeface="+mn-ea"/>
                          <a:cs typeface="+mn-cs"/>
                        </a:rPr>
                        <a:t>Strategic Objectives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ensure user asset management plans are produced in compliance with relevant prescripts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direct precinct planning and development for national government in urban and rural areas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inform asset management decisions through optimal investment solutions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manage the performance of the immovable asset portfolio so as to ensure appropriate investment decisions</a:t>
                      </a:r>
                      <a:endParaRPr lang="en-ZA" sz="14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20 of 42 User Asset Management Plans (UAMPs) received from client departments </a:t>
                      </a:r>
                    </a:p>
                    <a:p>
                      <a:pPr marL="285750" indent="-285750">
                        <a:buFont typeface="Arial" panose="020B0604020202020204" pitchFamily="34" charset="0"/>
                        <a:buChar char="•"/>
                      </a:pPr>
                      <a:endParaRPr lang="en-ZA"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10 of 10 signed-off infrastructure work lists</a:t>
                      </a:r>
                    </a:p>
                    <a:p>
                      <a:pPr marL="285750" indent="-285750">
                        <a:buFont typeface="Arial" panose="020B0604020202020204" pitchFamily="34" charset="0"/>
                        <a:buChar char="•"/>
                      </a:pPr>
                      <a:endParaRPr lang="en-ZA" sz="16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CRM Strategy developed but not approved 	</a:t>
                      </a:r>
                    </a:p>
                    <a:p>
                      <a:pPr marL="285750" indent="-285750">
                        <a:buFont typeface="Arial" panose="020B0604020202020204" pitchFamily="34" charset="0"/>
                        <a:buChar char="•"/>
                      </a:pPr>
                      <a:endParaRPr lang="en-US"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600" b="0" i="0" u="none" strike="noStrike" kern="1200" baseline="0" dirty="0" smtClean="0">
                          <a:solidFill>
                            <a:schemeClr val="dk1"/>
                          </a:solidFill>
                          <a:latin typeface="+mn-lt"/>
                          <a:ea typeface="+mn-ea"/>
                          <a:cs typeface="+mn-cs"/>
                        </a:rPr>
                        <a:t>3 of 3 </a:t>
                      </a:r>
                      <a:r>
                        <a:rPr lang="en-ZA" sz="1600" b="0" i="0" u="none" strike="noStrike" kern="1200" baseline="0" dirty="0" smtClean="0">
                          <a:solidFill>
                            <a:schemeClr val="dk1"/>
                          </a:solidFill>
                          <a:latin typeface="+mn-lt"/>
                          <a:ea typeface="+mn-ea"/>
                          <a:cs typeface="+mn-cs"/>
                        </a:rPr>
                        <a:t>Government Precinct Development plans aligned with identified municipal (rural &amp; urban) Integrated Development Plans</a:t>
                      </a:r>
                    </a:p>
                    <a:p>
                      <a:pPr marL="285750" indent="-285750">
                        <a:buFont typeface="Arial" panose="020B0604020202020204" pitchFamily="34" charset="0"/>
                        <a:buChar char="•"/>
                      </a:pPr>
                      <a:endParaRPr lang="en-US"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effectLst/>
                          <a:latin typeface="+mn-lt"/>
                          <a:ea typeface="+mn-ea"/>
                          <a:cs typeface="+mn-cs"/>
                        </a:rPr>
                        <a:t>5 of 4 </a:t>
                      </a:r>
                      <a:r>
                        <a:rPr lang="en-US" sz="1600" b="0" i="0" u="none" strike="noStrike" kern="1200" baseline="0" dirty="0" smtClean="0">
                          <a:solidFill>
                            <a:schemeClr val="dk1"/>
                          </a:solidFill>
                          <a:latin typeface="+mn-lt"/>
                          <a:ea typeface="+mn-ea"/>
                          <a:cs typeface="+mn-cs"/>
                        </a:rPr>
                        <a:t>Government Precinct Development Plans aligned with identified (urban and rural) municipal IDPs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1 of 3 site established for development (Tshwane - HG De Wit)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5 of 5 concepts have been completed for identified user departments</a:t>
                      </a:r>
                    </a:p>
                    <a:p>
                      <a:pPr marL="285750" indent="-285750">
                        <a:buFont typeface="Arial" panose="020B0604020202020204" pitchFamily="34" charset="0"/>
                        <a:buChar char="•"/>
                      </a:pPr>
                      <a:endParaRPr lang="en-US"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100% (255 of 255) of feasibility studies completed within scheduled timeframes (Target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7886207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PMTE Programme 2: </a:t>
            </a:r>
          </a:p>
          <a:p>
            <a:r>
              <a:rPr lang="en-ZA" sz="2400" b="1" dirty="0">
                <a:solidFill>
                  <a:schemeClr val="bg1"/>
                </a:solidFill>
              </a:rPr>
              <a:t>Real Estate Investment </a:t>
            </a:r>
            <a:r>
              <a:rPr lang="en-ZA" sz="2400" b="1" dirty="0" smtClean="0">
                <a:solidFill>
                  <a:schemeClr val="bg1"/>
                </a:solidFill>
              </a:rPr>
              <a:t>Services</a:t>
            </a:r>
            <a:endParaRPr lang="en-ZA" sz="2400" b="1" dirty="0"/>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007256086"/>
              </p:ext>
            </p:extLst>
          </p:nvPr>
        </p:nvGraphicFramePr>
        <p:xfrm>
          <a:off x="96484" y="908720"/>
          <a:ext cx="8938323" cy="5040534"/>
        </p:xfrm>
        <a:graphic>
          <a:graphicData uri="http://schemas.openxmlformats.org/drawingml/2006/table">
            <a:tbl>
              <a:tblPr firstRow="1" bandRow="1">
                <a:tableStyleId>{10A1B5D5-9B99-4C35-A422-299274C87663}</a:tableStyleId>
              </a:tblPr>
              <a:tblGrid>
                <a:gridCol w="2601620"/>
                <a:gridCol w="6336703"/>
              </a:tblGrid>
              <a:tr h="1025999">
                <a:tc>
                  <a:txBody>
                    <a:bodyPr/>
                    <a:lstStyle/>
                    <a:p>
                      <a:r>
                        <a:rPr lang="en-ZA" sz="1800" b="1" i="0" u="none" strike="noStrike" kern="1200" baseline="0" dirty="0" smtClean="0">
                          <a:solidFill>
                            <a:schemeClr val="lt1"/>
                          </a:solidFill>
                          <a:latin typeface="+mn-lt"/>
                          <a:ea typeface="+mn-ea"/>
                          <a:cs typeface="+mn-cs"/>
                        </a:rPr>
                        <a:t>Programme 2: Real Estate Investment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4535">
                <a:tc>
                  <a:txBody>
                    <a:bodyPr/>
                    <a:lstStyle/>
                    <a:p>
                      <a:endParaRPr lang="en-ZA" sz="14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92% (</a:t>
                      </a:r>
                      <a:r>
                        <a:rPr lang="en-ZA" sz="1800" b="0" i="0" u="none" strike="noStrike" kern="1200" baseline="0" dirty="0" smtClean="0">
                          <a:solidFill>
                            <a:schemeClr val="dk1"/>
                          </a:solidFill>
                          <a:effectLst/>
                          <a:latin typeface="+mn-lt"/>
                          <a:ea typeface="+mn-ea"/>
                          <a:cs typeface="+mn-cs"/>
                        </a:rPr>
                        <a:t>231</a:t>
                      </a:r>
                      <a:r>
                        <a:rPr lang="en-ZA" sz="1800" b="0" i="0" u="none" strike="noStrike" kern="1200" baseline="0" dirty="0" smtClean="0">
                          <a:solidFill>
                            <a:schemeClr val="dk1"/>
                          </a:solidFill>
                          <a:latin typeface="+mn-lt"/>
                          <a:ea typeface="+mn-ea"/>
                          <a:cs typeface="+mn-cs"/>
                        </a:rPr>
                        <a:t>/252</a:t>
                      </a:r>
                      <a:r>
                        <a:rPr lang="en-US" sz="1800" kern="1200" dirty="0" smtClean="0">
                          <a:solidFill>
                            <a:schemeClr val="dk1"/>
                          </a:solidFill>
                          <a:effectLst/>
                          <a:latin typeface="+mn-lt"/>
                          <a:ea typeface="+mn-ea"/>
                          <a:cs typeface="+mn-cs"/>
                        </a:rPr>
                        <a:t>) of valuations completed within scheduled timeframes </a:t>
                      </a:r>
                      <a:r>
                        <a:rPr lang="en-US" sz="1600" kern="1200" dirty="0" smtClean="0">
                          <a:solidFill>
                            <a:schemeClr val="dk1"/>
                          </a:solidFill>
                          <a:effectLst/>
                          <a:latin typeface="+mn-lt"/>
                          <a:ea typeface="+mn-ea"/>
                          <a:cs typeface="+mn-cs"/>
                        </a:rPr>
                        <a:t>(Target 90%)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70% (</a:t>
                      </a:r>
                      <a:r>
                        <a:rPr lang="en-ZA" sz="1800" b="0" i="0" u="none" strike="noStrike" kern="1200" baseline="0" dirty="0" smtClean="0">
                          <a:solidFill>
                            <a:schemeClr val="dk1"/>
                          </a:solidFill>
                          <a:effectLst/>
                          <a:latin typeface="+mn-lt"/>
                          <a:ea typeface="+mn-ea"/>
                          <a:cs typeface="+mn-cs"/>
                        </a:rPr>
                        <a:t>11</a:t>
                      </a:r>
                      <a:r>
                        <a:rPr lang="en-ZA" sz="1800" b="0" i="0" u="none" strike="noStrike" kern="1200" baseline="0" dirty="0" smtClean="0">
                          <a:solidFill>
                            <a:schemeClr val="dk1"/>
                          </a:solidFill>
                          <a:latin typeface="+mn-lt"/>
                          <a:ea typeface="+mn-ea"/>
                          <a:cs typeface="+mn-cs"/>
                        </a:rPr>
                        <a:t>7/167</a:t>
                      </a:r>
                      <a:r>
                        <a:rPr lang="en-US" sz="1800" kern="1200" dirty="0" smtClean="0">
                          <a:solidFill>
                            <a:schemeClr val="dk1"/>
                          </a:solidFill>
                          <a:effectLst/>
                          <a:latin typeface="+mn-lt"/>
                          <a:ea typeface="+mn-ea"/>
                          <a:cs typeface="+mn-cs"/>
                        </a:rPr>
                        <a:t>) of disposal requests processed</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(Target 90%)</a:t>
                      </a:r>
                    </a:p>
                    <a:p>
                      <a:pPr marL="0" indent="0">
                        <a:buFont typeface="Arial" panose="020B0604020202020204" pitchFamily="34" charset="0"/>
                        <a:buNone/>
                      </a:pPr>
                      <a:r>
                        <a:rPr lang="en-US" sz="18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1 CAMP </a:t>
                      </a:r>
                      <a:r>
                        <a:rPr lang="en-ZA" sz="1800" b="0" i="0" u="none" strike="noStrike" kern="1200" baseline="0" dirty="0" smtClean="0">
                          <a:solidFill>
                            <a:schemeClr val="dk1"/>
                          </a:solidFill>
                          <a:latin typeface="+mn-lt"/>
                          <a:ea typeface="+mn-ea"/>
                          <a:cs typeface="+mn-cs"/>
                        </a:rPr>
                        <a:t>submitted to National Treasury (1 of 1 CAMP)</a:t>
                      </a:r>
                    </a:p>
                    <a:p>
                      <a:pPr marL="285750" indent="-285750">
                        <a:buFont typeface="Arial" panose="020B0604020202020204" pitchFamily="34" charset="0"/>
                        <a:buChar char="•"/>
                      </a:pPr>
                      <a:endParaRPr lang="en-US"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850 against 800 target </a:t>
                      </a:r>
                      <a:r>
                        <a:rPr lang="en-US" sz="1800" kern="1200" dirty="0" smtClean="0">
                          <a:solidFill>
                            <a:schemeClr val="dk1"/>
                          </a:solidFill>
                          <a:effectLst/>
                          <a:latin typeface="+mn-lt"/>
                          <a:ea typeface="+mn-ea"/>
                          <a:cs typeface="+mn-cs"/>
                        </a:rPr>
                        <a:t>buildings’ performance assessed in identified performance areas.</a:t>
                      </a:r>
                      <a:endParaRPr lang="en-ZA" sz="17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9369890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fr-FR" sz="2400" b="1" dirty="0" smtClean="0">
                <a:solidFill>
                  <a:schemeClr val="bg1"/>
                </a:solidFill>
              </a:rPr>
              <a:t>PMTE Programme </a:t>
            </a:r>
            <a:r>
              <a:rPr lang="fr-FR" sz="2400" b="1" dirty="0">
                <a:solidFill>
                  <a:schemeClr val="bg1"/>
                </a:solidFill>
              </a:rPr>
              <a:t>3: </a:t>
            </a:r>
            <a:endParaRPr lang="fr-FR" sz="2400" b="1" dirty="0" smtClean="0">
              <a:solidFill>
                <a:schemeClr val="bg1"/>
              </a:solidFill>
            </a:endParaRPr>
          </a:p>
          <a:p>
            <a:r>
              <a:rPr lang="fr-FR" sz="2400" b="1" dirty="0" smtClean="0">
                <a:solidFill>
                  <a:schemeClr val="bg1"/>
                </a:solidFill>
              </a:rPr>
              <a:t>Construction </a:t>
            </a:r>
            <a:r>
              <a:rPr lang="fr-FR" sz="2400" b="1" dirty="0">
                <a:solidFill>
                  <a:schemeClr val="bg1"/>
                </a:solidFill>
              </a:rPr>
              <a:t>Project Management </a:t>
            </a:r>
            <a:endParaRPr lang="en-ZA" sz="2400" b="1" dirty="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300546917"/>
              </p:ext>
            </p:extLst>
          </p:nvPr>
        </p:nvGraphicFramePr>
        <p:xfrm>
          <a:off x="81542" y="980728"/>
          <a:ext cx="8938323" cy="5394960"/>
        </p:xfrm>
        <a:graphic>
          <a:graphicData uri="http://schemas.openxmlformats.org/drawingml/2006/table">
            <a:tbl>
              <a:tblPr firstRow="1" bandRow="1">
                <a:tableStyleId>{10A1B5D5-9B99-4C35-A422-299274C87663}</a:tableStyleId>
              </a:tblPr>
              <a:tblGrid>
                <a:gridCol w="2385596"/>
                <a:gridCol w="6552727"/>
              </a:tblGrid>
              <a:tr h="884092">
                <a:tc>
                  <a:txBody>
                    <a:bodyPr/>
                    <a:lstStyle/>
                    <a:p>
                      <a:r>
                        <a:rPr lang="fr-FR" sz="1800" b="1" i="0" u="none" strike="noStrike" kern="1200" baseline="0" dirty="0" smtClean="0">
                          <a:solidFill>
                            <a:schemeClr val="lt1"/>
                          </a:solidFill>
                          <a:latin typeface="+mn-lt"/>
                          <a:ea typeface="+mn-ea"/>
                          <a:cs typeface="+mn-cs"/>
                        </a:rPr>
                        <a:t>Programme 3: Construction Project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9661">
                <a:tc>
                  <a:txBody>
                    <a:bodyPr/>
                    <a:lstStyle/>
                    <a:p>
                      <a:r>
                        <a:rPr lang="en-ZA" sz="1600" b="1" i="0" u="none" strike="noStrike" kern="1200" baseline="0" dirty="0" smtClean="0">
                          <a:solidFill>
                            <a:schemeClr val="dk1"/>
                          </a:solidFill>
                          <a:latin typeface="+mn-lt"/>
                          <a:ea typeface="+mn-ea"/>
                          <a:cs typeface="+mn-cs"/>
                        </a:rPr>
                        <a:t>Strategic Objective </a:t>
                      </a:r>
                    </a:p>
                    <a:p>
                      <a:endParaRPr lang="en-ZA"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develop detailed construction plans that direct the execution of construction projects</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ensure that construction programmes are implemented according to approved criteria</a:t>
                      </a:r>
                      <a:endParaRPr lang="en-ZA" sz="16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84 against 83 approved infrastructure project designs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135 of 128 approved infrastructure projects ready for tender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107 of 105 infrastructure sites handed over for construction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103 of 105 infrastructure projects completed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30 of 84 infrastructure projects completed within agreed construction period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68 of 84 infrastructure projects completed within budget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5 607of 7</a:t>
                      </a:r>
                      <a:r>
                        <a:rPr lang="en-US" sz="1800" kern="1200" baseline="0" dirty="0" smtClean="0">
                          <a:solidFill>
                            <a:schemeClr val="dk1"/>
                          </a:solidFill>
                          <a:effectLst/>
                          <a:latin typeface="+mn-lt"/>
                          <a:ea typeface="+mn-ea"/>
                          <a:cs typeface="+mn-cs"/>
                        </a:rPr>
                        <a:t> 511 </a:t>
                      </a:r>
                      <a:r>
                        <a:rPr lang="en-US" sz="1800" kern="1200" dirty="0" smtClean="0">
                          <a:solidFill>
                            <a:schemeClr val="dk1"/>
                          </a:solidFill>
                          <a:effectLst/>
                          <a:latin typeface="+mn-lt"/>
                          <a:ea typeface="+mn-ea"/>
                          <a:cs typeface="+mn-cs"/>
                        </a:rPr>
                        <a:t>EPWP work opportunities created through construction projects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8% (against 20%) </a:t>
                      </a:r>
                      <a:r>
                        <a:rPr lang="en-US" sz="1800" b="0" i="0" u="none" strike="noStrike" kern="1200" baseline="0" dirty="0" smtClean="0">
                          <a:solidFill>
                            <a:schemeClr val="dk1"/>
                          </a:solidFill>
                          <a:latin typeface="+mn-lt"/>
                          <a:ea typeface="+mn-ea"/>
                          <a:cs typeface="+mn-cs"/>
                        </a:rPr>
                        <a:t>infrastructure project backlogs reduced in the constructions phase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No contractors incubated through the Contractor Incubation Programme (CIP). The target set for the financial year was 297 contractors to be incubated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kern="1200" baseline="0" dirty="0" smtClean="0">
                          <a:solidFill>
                            <a:schemeClr val="dk1"/>
                          </a:solidFill>
                          <a:latin typeface="+mn-lt"/>
                          <a:ea typeface="+mn-ea"/>
                          <a:cs typeface="+mn-cs"/>
                        </a:rPr>
                        <a:t> </a:t>
                      </a:r>
                      <a:endParaRPr lang="en-ZA" sz="18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88069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4: </a:t>
            </a:r>
            <a:endParaRPr lang="en-ZA" sz="2400" b="1" dirty="0" smtClean="0">
              <a:solidFill>
                <a:schemeClr val="bg1"/>
              </a:solidFill>
            </a:endParaRPr>
          </a:p>
          <a:p>
            <a:r>
              <a:rPr lang="en-ZA" sz="2400" b="1" dirty="0" smtClean="0">
                <a:solidFill>
                  <a:schemeClr val="bg1"/>
                </a:solidFill>
              </a:rPr>
              <a:t>Real </a:t>
            </a:r>
            <a:r>
              <a:rPr lang="en-ZA" sz="2400" b="1" dirty="0">
                <a:solidFill>
                  <a:schemeClr val="bg1"/>
                </a:solidFill>
              </a:rPr>
              <a:t>Estate Management </a:t>
            </a:r>
            <a:r>
              <a:rPr lang="en-ZA" sz="2400" b="1" dirty="0" smtClean="0">
                <a:solidFill>
                  <a:schemeClr val="bg1"/>
                </a:solidFill>
              </a:rPr>
              <a:t>Services</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148044584"/>
              </p:ext>
            </p:extLst>
          </p:nvPr>
        </p:nvGraphicFramePr>
        <p:xfrm>
          <a:off x="76200" y="980728"/>
          <a:ext cx="9045828" cy="5546968"/>
        </p:xfrm>
        <a:graphic>
          <a:graphicData uri="http://schemas.openxmlformats.org/drawingml/2006/table">
            <a:tbl>
              <a:tblPr firstRow="1" bandRow="1">
                <a:tableStyleId>{10A1B5D5-9B99-4C35-A422-299274C87663}</a:tableStyleId>
              </a:tblPr>
              <a:tblGrid>
                <a:gridCol w="2414289"/>
                <a:gridCol w="6631539"/>
              </a:tblGrid>
              <a:tr h="792088">
                <a:tc>
                  <a:txBody>
                    <a:bodyPr/>
                    <a:lstStyle/>
                    <a:p>
                      <a:r>
                        <a:rPr lang="en-ZA" sz="1800" b="1" i="0" u="none" strike="noStrike" kern="1200" baseline="0" dirty="0" smtClean="0">
                          <a:solidFill>
                            <a:schemeClr val="lt1"/>
                          </a:solidFill>
                          <a:latin typeface="+mn-lt"/>
                          <a:ea typeface="+mn-ea"/>
                          <a:cs typeface="+mn-cs"/>
                        </a:rPr>
                        <a:t>Programme 4: Real Estate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9237">
                <a:tc>
                  <a:txBody>
                    <a:bodyPr/>
                    <a:lstStyle/>
                    <a:p>
                      <a:r>
                        <a:rPr lang="en-ZA" sz="1600" b="1" i="0" u="none" strike="noStrike" kern="1200" baseline="0" dirty="0" smtClean="0">
                          <a:solidFill>
                            <a:schemeClr val="dk1"/>
                          </a:solidFill>
                          <a:latin typeface="+mn-lt"/>
                          <a:ea typeface="+mn-ea"/>
                          <a:cs typeface="+mn-cs"/>
                        </a:rPr>
                        <a:t>Strategic Objectives </a:t>
                      </a:r>
                    </a:p>
                    <a:p>
                      <a:endParaRPr lang="en-ZA"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provide functional leased accommodation for client departments</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increase revenue through the rental of State-owned property</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manage and administer contractual obligations for all accommodation solutions</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636 of 600 </a:t>
                      </a:r>
                      <a:r>
                        <a:rPr lang="en-ZA" sz="1600" b="0" i="0" u="none" strike="noStrike" kern="1200" baseline="0" dirty="0" smtClean="0">
                          <a:solidFill>
                            <a:schemeClr val="dk1"/>
                          </a:solidFill>
                          <a:latin typeface="+mn-lt"/>
                          <a:ea typeface="+mn-ea"/>
                          <a:cs typeface="+mn-cs"/>
                        </a:rPr>
                        <a:t>lease agreements signed within scheduled timeframe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dk1"/>
                          </a:solidFill>
                          <a:latin typeface="+mn-lt"/>
                          <a:ea typeface="+mn-ea"/>
                          <a:cs typeface="+mn-cs"/>
                        </a:rPr>
                        <a:t>R257 million </a:t>
                      </a:r>
                      <a:r>
                        <a:rPr lang="en-US" sz="1600" b="0" i="0" u="none" strike="noStrike" kern="1200" baseline="0" dirty="0" smtClean="0">
                          <a:solidFill>
                            <a:schemeClr val="dk1"/>
                          </a:solidFill>
                          <a:latin typeface="+mn-lt"/>
                          <a:ea typeface="+mn-ea"/>
                          <a:cs typeface="+mn-cs"/>
                        </a:rPr>
                        <a:t>savings realized on identified private leases (Target R200 million)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39% (30% target) new leases awarded to </a:t>
                      </a:r>
                      <a:r>
                        <a:rPr lang="en-ZA" sz="1600" b="0" i="0" u="none" strike="noStrike" kern="1200" baseline="0" dirty="0" smtClean="0">
                          <a:solidFill>
                            <a:schemeClr val="dk1"/>
                          </a:solidFill>
                          <a:latin typeface="+mn-lt"/>
                          <a:ea typeface="+mn-ea"/>
                          <a:cs typeface="+mn-cs"/>
                        </a:rPr>
                        <a:t>to BBBEE companies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12 of 12 private leases reduced for the security cluster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21% (Target of 10%) increase in revenue generation through letting of State-owned properties</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95 against 65 identified vacant surplus State-owned properties let out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505 of 400 state-owned properties verified to confirm </a:t>
                      </a:r>
                      <a:r>
                        <a:rPr lang="en-ZA" sz="1600" b="0" i="0" u="none" strike="noStrike" kern="1200" baseline="0" dirty="0" smtClean="0">
                          <a:solidFill>
                            <a:schemeClr val="dk1"/>
                          </a:solidFill>
                          <a:latin typeface="+mn-lt"/>
                          <a:ea typeface="+mn-ea"/>
                          <a:cs typeface="+mn-cs"/>
                        </a:rPr>
                        <a:t>occupation status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21 of 20 state-owned properties’ occupation status rectified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NO </a:t>
                      </a:r>
                      <a:r>
                        <a:rPr lang="en-ZA" sz="1600" b="0" i="0" u="none" strike="noStrike" kern="1200" baseline="0" dirty="0" smtClean="0">
                          <a:solidFill>
                            <a:schemeClr val="dk1"/>
                          </a:solidFill>
                          <a:latin typeface="+mn-lt"/>
                          <a:ea typeface="+mn-ea"/>
                          <a:cs typeface="+mn-cs"/>
                        </a:rPr>
                        <a:t>Spatial and Economic Development </a:t>
                      </a:r>
                      <a:r>
                        <a:rPr lang="en-US" sz="1600" b="0" i="0" u="none" strike="noStrike" kern="1200" baseline="0" dirty="0" smtClean="0">
                          <a:solidFill>
                            <a:schemeClr val="dk1"/>
                          </a:solidFill>
                          <a:latin typeface="+mn-lt"/>
                          <a:ea typeface="+mn-ea"/>
                          <a:cs typeface="+mn-cs"/>
                        </a:rPr>
                        <a:t>Frameworks (SEDFs) completed for identified rural coastal towns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dk1"/>
                          </a:solidFill>
                          <a:latin typeface="+mn-lt"/>
                          <a:ea typeface="+mn-ea"/>
                          <a:cs typeface="+mn-cs"/>
                        </a:rPr>
                        <a:t>5.3% (10% Target) </a:t>
                      </a:r>
                      <a:r>
                        <a:rPr lang="en-US" sz="1600" b="0" i="0" u="none" strike="noStrike" kern="1200" baseline="0" dirty="0" smtClean="0">
                          <a:solidFill>
                            <a:schemeClr val="dk1"/>
                          </a:solidFill>
                          <a:latin typeface="+mn-lt"/>
                          <a:ea typeface="+mn-ea"/>
                          <a:cs typeface="+mn-cs"/>
                        </a:rPr>
                        <a:t>increase in revenue through rentals of state owned small Harbour and coastal properties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dk1"/>
                          </a:solidFill>
                          <a:latin typeface="+mn-lt"/>
                          <a:ea typeface="+mn-ea"/>
                          <a:cs typeface="+mn-cs"/>
                        </a:rPr>
                        <a:t>778 (target 1 000) </a:t>
                      </a:r>
                      <a:r>
                        <a:rPr lang="en-US" sz="1600" b="0" i="0" u="none" strike="noStrike" kern="1200" baseline="0" dirty="0" smtClean="0">
                          <a:solidFill>
                            <a:schemeClr val="dk1"/>
                          </a:solidFill>
                          <a:latin typeface="+mn-lt"/>
                          <a:ea typeface="+mn-ea"/>
                          <a:cs typeface="+mn-cs"/>
                        </a:rPr>
                        <a:t>work opportunities created through the letting out of state coastal </a:t>
                      </a:r>
                      <a:r>
                        <a:rPr lang="en-ZA" sz="1600" b="0" i="0" u="none" strike="noStrike" kern="1200" baseline="0" dirty="0" smtClean="0">
                          <a:solidFill>
                            <a:schemeClr val="dk1"/>
                          </a:solidFill>
                          <a:latin typeface="+mn-lt"/>
                          <a:ea typeface="+mn-ea"/>
                          <a:cs typeface="+mn-cs"/>
                        </a:rPr>
                        <a:t>properties and small Harbours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9086572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5: </a:t>
            </a:r>
            <a:endParaRPr lang="en-ZA" sz="2400" b="1" dirty="0" smtClean="0">
              <a:solidFill>
                <a:schemeClr val="bg1"/>
              </a:solidFill>
            </a:endParaRPr>
          </a:p>
          <a:p>
            <a:r>
              <a:rPr lang="en-ZA" sz="2400" b="1" dirty="0" smtClean="0">
                <a:solidFill>
                  <a:schemeClr val="bg1"/>
                </a:solidFill>
              </a:rPr>
              <a:t>Real </a:t>
            </a:r>
            <a:r>
              <a:rPr lang="en-ZA" sz="2400" b="1" dirty="0">
                <a:solidFill>
                  <a:schemeClr val="bg1"/>
                </a:solidFill>
              </a:rPr>
              <a:t>Estate Information and Registry </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716079885"/>
              </p:ext>
            </p:extLst>
          </p:nvPr>
        </p:nvGraphicFramePr>
        <p:xfrm>
          <a:off x="76200" y="908720"/>
          <a:ext cx="9045828" cy="5793556"/>
        </p:xfrm>
        <a:graphic>
          <a:graphicData uri="http://schemas.openxmlformats.org/drawingml/2006/table">
            <a:tbl>
              <a:tblPr firstRow="1" bandRow="1">
                <a:tableStyleId>{10A1B5D5-9B99-4C35-A422-299274C87663}</a:tableStyleId>
              </a:tblPr>
              <a:tblGrid>
                <a:gridCol w="2414289"/>
                <a:gridCol w="6631539"/>
              </a:tblGrid>
              <a:tr h="1038676">
                <a:tc>
                  <a:txBody>
                    <a:bodyPr/>
                    <a:lstStyle/>
                    <a:p>
                      <a:r>
                        <a:rPr lang="en-ZA" sz="1800" b="1" dirty="0" smtClean="0">
                          <a:solidFill>
                            <a:schemeClr val="bg1"/>
                          </a:solidFill>
                        </a:rPr>
                        <a:t>Programme 5: Real Estate Information and Registry</a:t>
                      </a:r>
                      <a:endParaRPr lang="en-ZA"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876">
                <a:tc>
                  <a:txBody>
                    <a:bodyPr/>
                    <a:lstStyle/>
                    <a:p>
                      <a:r>
                        <a:rPr lang="en-ZA" sz="1600" b="1" i="0" u="none" strike="noStrike" kern="1200" baseline="0" dirty="0" smtClean="0">
                          <a:solidFill>
                            <a:schemeClr val="dk1"/>
                          </a:solidFill>
                          <a:latin typeface="+mn-lt"/>
                          <a:ea typeface="+mn-ea"/>
                          <a:cs typeface="+mn-cs"/>
                        </a:rPr>
                        <a:t>Strategic Objectives </a:t>
                      </a:r>
                    </a:p>
                    <a:p>
                      <a:endParaRPr lang="en-ZA"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maintain a compliant IAR</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provide guidance and support to other custodians in the compilation of compliant IARs</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60% (against 80%) </a:t>
                      </a:r>
                      <a:r>
                        <a:rPr lang="en-US" sz="1800" b="0" i="0" u="none" strike="noStrike" kern="1200" baseline="0" dirty="0" smtClean="0">
                          <a:solidFill>
                            <a:schemeClr val="dk1"/>
                          </a:solidFill>
                          <a:latin typeface="+mn-lt"/>
                          <a:ea typeface="+mn-ea"/>
                          <a:cs typeface="+mn-cs"/>
                        </a:rPr>
                        <a:t>of approved disposals (in respect of socio economic 	</a:t>
                      </a:r>
                    </a:p>
                    <a:p>
                      <a:pPr marL="285750" indent="-285750">
                        <a:buFont typeface="Arial" panose="020B0604020202020204" pitchFamily="34" charset="0"/>
                        <a:buChar char="•"/>
                      </a:pPr>
                      <a:endParaRPr lang="en-US"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100% of immovable assets updated on the IAR for completed infrastructure projects </a:t>
                      </a:r>
                      <a:r>
                        <a:rPr lang="en-US" sz="1800" b="0" i="0" u="none" strike="noStrike" kern="1200" baseline="0" dirty="0" smtClean="0">
                          <a:solidFill>
                            <a:schemeClr val="dk1"/>
                          </a:solidFill>
                          <a:latin typeface="+mn-lt"/>
                          <a:ea typeface="+mn-ea"/>
                          <a:cs typeface="+mn-cs"/>
                        </a:rPr>
                        <a:t>(4 of 4 completed projects </a:t>
                      </a:r>
                      <a:r>
                        <a:rPr lang="en-US" sz="1800" b="0" i="0" u="none" strike="noStrike" kern="1200" baseline="0" dirty="0" err="1" smtClean="0">
                          <a:solidFill>
                            <a:schemeClr val="dk1"/>
                          </a:solidFill>
                          <a:latin typeface="+mn-lt"/>
                          <a:ea typeface="+mn-ea"/>
                          <a:cs typeface="+mn-cs"/>
                        </a:rPr>
                        <a:t>capitalised</a:t>
                      </a:r>
                      <a:r>
                        <a:rPr lang="en-US" sz="1800" b="0" i="0" u="none" strike="noStrike" kern="1200" baseline="0" dirty="0" smtClean="0">
                          <a:solidFill>
                            <a:schemeClr val="dk1"/>
                          </a:solidFill>
                          <a:latin typeface="+mn-lt"/>
                          <a:ea typeface="+mn-ea"/>
                          <a:cs typeface="+mn-cs"/>
                        </a:rPr>
                        <a:t> and added to IAR)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359 of 800 land parcels vested (45%)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9 626 (Target – 19 708) land and buildings physically verified to validate existence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No buildings assessed to </a:t>
                      </a:r>
                      <a:r>
                        <a:rPr lang="en-US" sz="1800" b="0" i="0" u="none" strike="noStrike" kern="1200" baseline="0" dirty="0" smtClean="0">
                          <a:solidFill>
                            <a:schemeClr val="dk1"/>
                          </a:solidFill>
                          <a:latin typeface="+mn-lt"/>
                          <a:ea typeface="+mn-ea"/>
                          <a:cs typeface="+mn-cs"/>
                        </a:rPr>
                        <a:t>determine the condition of significant components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9 of 9 provincial IARs assessed for compliance </a:t>
                      </a:r>
                    </a:p>
                    <a:p>
                      <a:pPr marL="0" indent="0">
                        <a:buFont typeface="Arial" panose="020B0604020202020204" pitchFamily="34" charset="0"/>
                        <a:buNone/>
                      </a:pPr>
                      <a:endParaRPr lang="en-US" sz="1800" b="0" i="0" u="none" strike="noStrike" kern="1200" baseline="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148119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6: </a:t>
            </a:r>
            <a:endParaRPr lang="en-ZA" sz="2400" b="1" dirty="0" smtClean="0">
              <a:solidFill>
                <a:schemeClr val="bg1"/>
              </a:solidFill>
            </a:endParaRPr>
          </a:p>
          <a:p>
            <a:r>
              <a:rPr lang="en-ZA" sz="2400" b="1" dirty="0" smtClean="0">
                <a:solidFill>
                  <a:schemeClr val="bg1"/>
                </a:solidFill>
              </a:rPr>
              <a:t>Facilities Management</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741339084"/>
              </p:ext>
            </p:extLst>
          </p:nvPr>
        </p:nvGraphicFramePr>
        <p:xfrm>
          <a:off x="76200" y="908720"/>
          <a:ext cx="9045828" cy="5006738"/>
        </p:xfrm>
        <a:graphic>
          <a:graphicData uri="http://schemas.openxmlformats.org/drawingml/2006/table">
            <a:tbl>
              <a:tblPr firstRow="1" bandRow="1">
                <a:tableStyleId>{10A1B5D5-9B99-4C35-A422-299274C87663}</a:tableStyleId>
              </a:tblPr>
              <a:tblGrid>
                <a:gridCol w="2414289"/>
                <a:gridCol w="6631539"/>
              </a:tblGrid>
              <a:tr h="792088">
                <a:tc>
                  <a:txBody>
                    <a:bodyPr/>
                    <a:lstStyle/>
                    <a:p>
                      <a:r>
                        <a:rPr lang="en-ZA" sz="1800" b="1" i="0" u="none" strike="noStrike" kern="1200" baseline="0" dirty="0" smtClean="0">
                          <a:solidFill>
                            <a:schemeClr val="lt1"/>
                          </a:solidFill>
                          <a:latin typeface="+mn-lt"/>
                          <a:ea typeface="+mn-ea"/>
                          <a:cs typeface="+mn-cs"/>
                        </a:rPr>
                        <a:t>Programme 6: Facilities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600" b="1" i="0" u="none" strike="noStrike" kern="1200" baseline="0" dirty="0" smtClean="0">
                          <a:solidFill>
                            <a:schemeClr val="dk1"/>
                          </a:solidFill>
                          <a:latin typeface="+mn-lt"/>
                          <a:ea typeface="+mn-ea"/>
                          <a:cs typeface="+mn-cs"/>
                        </a:rPr>
                        <a:t>Strategic Objectives </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manage maintenance programmes in accordance with an approved plan</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reduce unscheduled repairs on State-owned buildings</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ensure resource efficiency in State-owned buildings</a:t>
                      </a:r>
                      <a:endParaRPr lang="en-ZA" sz="16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1 036 (Target of 500) facilities with Maintenance contracts in place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3.89% (target 15%) of unscheduled reported maintenance incidents resolved within prescribed timeframes</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87% term contracts awarded to blacked-owned companies (target</a:t>
                      </a:r>
                      <a:r>
                        <a:rPr lang="en-US" sz="1800" kern="1200" baseline="0" dirty="0" smtClean="0">
                          <a:solidFill>
                            <a:schemeClr val="dk1"/>
                          </a:solidFill>
                          <a:effectLst/>
                          <a:latin typeface="+mn-lt"/>
                          <a:ea typeface="+mn-ea"/>
                          <a:cs typeface="+mn-cs"/>
                        </a:rPr>
                        <a:t> 35%)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187 780 293,7kWh </a:t>
                      </a:r>
                      <a:r>
                        <a:rPr lang="en-US" sz="1800" kern="1200" dirty="0" smtClean="0">
                          <a:solidFill>
                            <a:schemeClr val="dk1"/>
                          </a:solidFill>
                          <a:effectLst/>
                          <a:latin typeface="+mn-lt"/>
                          <a:ea typeface="+mn-ea"/>
                          <a:cs typeface="+mn-cs"/>
                        </a:rPr>
                        <a:t>(against a target of</a:t>
                      </a:r>
                      <a:r>
                        <a:rPr lang="en-US" sz="1800" kern="1200" baseline="0" dirty="0" smtClean="0">
                          <a:solidFill>
                            <a:schemeClr val="dk1"/>
                          </a:solidFill>
                          <a:effectLst/>
                          <a:latin typeface="+mn-lt"/>
                          <a:ea typeface="+mn-ea"/>
                          <a:cs typeface="+mn-cs"/>
                        </a:rPr>
                        <a:t> 150 </a:t>
                      </a:r>
                      <a:r>
                        <a:rPr lang="en-US" sz="1800" kern="1200" dirty="0" smtClean="0">
                          <a:solidFill>
                            <a:schemeClr val="dk1"/>
                          </a:solidFill>
                          <a:effectLst/>
                          <a:latin typeface="+mn-lt"/>
                          <a:ea typeface="+mn-ea"/>
                          <a:cs typeface="+mn-cs"/>
                        </a:rPr>
                        <a:t>000 000 kWh ) </a:t>
                      </a:r>
                      <a:r>
                        <a:rPr lang="en-ZA" sz="1800" b="0" i="0" u="none" strike="noStrike" kern="1200" baseline="0" dirty="0" smtClean="0">
                          <a:solidFill>
                            <a:schemeClr val="dk1"/>
                          </a:solidFill>
                          <a:latin typeface="+mn-lt"/>
                          <a:ea typeface="+mn-ea"/>
                          <a:cs typeface="+mn-cs"/>
                        </a:rPr>
                        <a:t>reduction in energy consumption for identified buildings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0Kwh of renewable </a:t>
                      </a:r>
                      <a:r>
                        <a:rPr lang="en-ZA" sz="1800" b="0" i="0" u="none" strike="noStrike" kern="1200" baseline="0" dirty="0" smtClean="0">
                          <a:solidFill>
                            <a:schemeClr val="dk1"/>
                          </a:solidFill>
                          <a:latin typeface="+mn-lt"/>
                          <a:ea typeface="+mn-ea"/>
                          <a:cs typeface="+mn-cs"/>
                        </a:rPr>
                        <a:t>energy generated (Target – 10 400 000kWh) </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12 780 865 kl</a:t>
                      </a:r>
                      <a:r>
                        <a:rPr lang="en-US" sz="1800" kern="1200" dirty="0" smtClean="0">
                          <a:solidFill>
                            <a:schemeClr val="dk1"/>
                          </a:solidFill>
                          <a:effectLst/>
                          <a:latin typeface="+mn-lt"/>
                          <a:ea typeface="+mn-ea"/>
                          <a:cs typeface="+mn-cs"/>
                        </a:rPr>
                        <a:t> (against a target</a:t>
                      </a:r>
                      <a:r>
                        <a:rPr lang="en-US" sz="1800" kern="1200" baseline="0" dirty="0" smtClean="0">
                          <a:solidFill>
                            <a:schemeClr val="dk1"/>
                          </a:solidFill>
                          <a:effectLst/>
                          <a:latin typeface="+mn-lt"/>
                          <a:ea typeface="+mn-ea"/>
                          <a:cs typeface="+mn-cs"/>
                        </a:rPr>
                        <a:t> of 8 0</a:t>
                      </a:r>
                      <a:r>
                        <a:rPr lang="en-US" sz="1800" kern="1200" dirty="0" smtClean="0">
                          <a:solidFill>
                            <a:schemeClr val="dk1"/>
                          </a:solidFill>
                          <a:effectLst/>
                          <a:latin typeface="+mn-lt"/>
                          <a:ea typeface="+mn-ea"/>
                          <a:cs typeface="+mn-cs"/>
                        </a:rPr>
                        <a:t>00 000 kl) </a:t>
                      </a:r>
                      <a:r>
                        <a:rPr lang="en-ZA" sz="1800" b="0" i="0" u="none" strike="noStrike" kern="1200" baseline="0" dirty="0" smtClean="0">
                          <a:solidFill>
                            <a:schemeClr val="dk1"/>
                          </a:solidFill>
                          <a:latin typeface="+mn-lt"/>
                          <a:ea typeface="+mn-ea"/>
                          <a:cs typeface="+mn-cs"/>
                        </a:rPr>
                        <a:t>reduction in water </a:t>
                      </a:r>
                    </a:p>
                    <a:p>
                      <a:r>
                        <a:rPr lang="en-ZA" sz="1800" b="0" i="0" u="none" strike="noStrike" kern="1200" baseline="0" dirty="0" smtClean="0">
                          <a:solidFill>
                            <a:schemeClr val="dk1"/>
                          </a:solidFill>
                          <a:latin typeface="+mn-lt"/>
                          <a:ea typeface="+mn-ea"/>
                          <a:cs typeface="+mn-cs"/>
                        </a:rPr>
                        <a:t>consumption for identified buildings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0118950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PMTE Audit </a:t>
            </a:r>
            <a:r>
              <a:rPr lang="en-ZA" sz="2400" b="1" dirty="0">
                <a:solidFill>
                  <a:schemeClr val="bg1"/>
                </a:solidFill>
              </a:rPr>
              <a:t>Outcomes on</a:t>
            </a:r>
          </a:p>
          <a:p>
            <a:r>
              <a:rPr lang="en-US" sz="2400" b="1" dirty="0">
                <a:solidFill>
                  <a:schemeClr val="bg1"/>
                </a:solidFill>
              </a:rPr>
              <a:t>Audited Programmes </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43050" y="2299846"/>
            <a:ext cx="6707994" cy="276999"/>
          </a:xfrm>
          <a:prstGeom prst="rect">
            <a:avLst/>
          </a:prstGeom>
          <a:noFill/>
        </p:spPr>
        <p:txBody>
          <a:bodyPr wrap="square" rtlCol="0">
            <a:spAutoFit/>
          </a:bodyPr>
          <a:lstStyle/>
          <a:p>
            <a:r>
              <a:rPr lang="en-US" sz="1200" b="1" dirty="0"/>
              <a:t>Programme </a:t>
            </a:r>
            <a:r>
              <a:rPr lang="en-US" sz="1200" b="1" dirty="0" smtClean="0"/>
              <a:t>3: Construction Project Management </a:t>
            </a:r>
            <a:endParaRPr lang="en-ZA" sz="1200" b="1" dirty="0"/>
          </a:p>
        </p:txBody>
      </p:sp>
      <p:sp>
        <p:nvSpPr>
          <p:cNvPr id="14" name="TextBox 13"/>
          <p:cNvSpPr txBox="1"/>
          <p:nvPr/>
        </p:nvSpPr>
        <p:spPr>
          <a:xfrm>
            <a:off x="127809" y="3687338"/>
            <a:ext cx="8737147" cy="276999"/>
          </a:xfrm>
          <a:prstGeom prst="rect">
            <a:avLst/>
          </a:prstGeom>
          <a:noFill/>
        </p:spPr>
        <p:txBody>
          <a:bodyPr wrap="square" rtlCol="0">
            <a:spAutoFit/>
          </a:bodyPr>
          <a:lstStyle/>
          <a:p>
            <a:r>
              <a:rPr lang="en-US" sz="1200" b="1" dirty="0"/>
              <a:t>Programme 5: </a:t>
            </a:r>
            <a:r>
              <a:rPr lang="en-ZA" sz="1200" b="1" dirty="0"/>
              <a:t>Real Estate Information and </a:t>
            </a:r>
            <a:r>
              <a:rPr lang="en-ZA" sz="1200" b="1" dirty="0" smtClean="0"/>
              <a:t>Registry</a:t>
            </a:r>
            <a:endParaRPr lang="en-ZA" b="1" dirty="0"/>
          </a:p>
        </p:txBody>
      </p:sp>
      <p:sp>
        <p:nvSpPr>
          <p:cNvPr id="17" name="TextBox 16"/>
          <p:cNvSpPr txBox="1"/>
          <p:nvPr/>
        </p:nvSpPr>
        <p:spPr>
          <a:xfrm>
            <a:off x="155333" y="5115946"/>
            <a:ext cx="6707994" cy="276999"/>
          </a:xfrm>
          <a:prstGeom prst="rect">
            <a:avLst/>
          </a:prstGeom>
          <a:noFill/>
        </p:spPr>
        <p:txBody>
          <a:bodyPr wrap="square" rtlCol="0">
            <a:spAutoFit/>
          </a:bodyPr>
          <a:lstStyle/>
          <a:p>
            <a:r>
              <a:rPr lang="en-US" sz="1200" b="1" dirty="0"/>
              <a:t>Programme 6: Facilities Management </a:t>
            </a:r>
            <a:endParaRPr lang="en-ZA" sz="1200" b="1" dirty="0"/>
          </a:p>
        </p:txBody>
      </p:sp>
      <p:sp>
        <p:nvSpPr>
          <p:cNvPr id="20" name="TextBox 19"/>
          <p:cNvSpPr txBox="1"/>
          <p:nvPr/>
        </p:nvSpPr>
        <p:spPr>
          <a:xfrm>
            <a:off x="182647" y="919753"/>
            <a:ext cx="6707994" cy="276999"/>
          </a:xfrm>
          <a:prstGeom prst="rect">
            <a:avLst/>
          </a:prstGeom>
          <a:noFill/>
        </p:spPr>
        <p:txBody>
          <a:bodyPr wrap="square" rtlCol="0">
            <a:spAutoFit/>
          </a:bodyPr>
          <a:lstStyle/>
          <a:p>
            <a:r>
              <a:rPr lang="en-US" sz="1200" b="1" dirty="0"/>
              <a:t>Programme 2</a:t>
            </a:r>
            <a:r>
              <a:rPr lang="en-US" sz="1200" b="1" dirty="0" smtClean="0"/>
              <a:t>: </a:t>
            </a:r>
            <a:r>
              <a:rPr lang="en-ZA" sz="1200" b="1" dirty="0">
                <a:latin typeface="Calibri" panose="020F0502020204030204" pitchFamily="34" charset="0"/>
                <a:ea typeface="Calibri" panose="020F0502020204030204" pitchFamily="34" charset="0"/>
                <a:cs typeface="Calibri" panose="020F0502020204030204" pitchFamily="34" charset="0"/>
              </a:rPr>
              <a:t>Real Estate Investment </a:t>
            </a:r>
            <a:r>
              <a:rPr lang="en-ZA" sz="1200" b="1" dirty="0" smtClean="0">
                <a:latin typeface="Calibri" panose="020F0502020204030204" pitchFamily="34" charset="0"/>
                <a:ea typeface="Calibri" panose="020F0502020204030204" pitchFamily="34" charset="0"/>
                <a:cs typeface="Calibri" panose="020F0502020204030204" pitchFamily="34" charset="0"/>
              </a:rPr>
              <a:t>Services</a:t>
            </a:r>
            <a:endParaRPr lang="en-ZA"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xmlns="" val="991844118"/>
              </p:ext>
            </p:extLst>
          </p:nvPr>
        </p:nvGraphicFramePr>
        <p:xfrm>
          <a:off x="182647" y="1348087"/>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200" dirty="0" smtClean="0"/>
                        <a:t>2016/17</a:t>
                      </a:r>
                      <a:endParaRPr lang="en-ZA" sz="1200" dirty="0"/>
                    </a:p>
                  </a:txBody>
                  <a:tcPr>
                    <a:solidFill>
                      <a:schemeClr val="accent6">
                        <a:lumMod val="60000"/>
                        <a:lumOff val="40000"/>
                      </a:schemeClr>
                    </a:solidFill>
                  </a:tcPr>
                </a:tc>
                <a:tc>
                  <a:txBody>
                    <a:bodyPr/>
                    <a:lstStyle/>
                    <a:p>
                      <a:r>
                        <a:rPr lang="en-US" sz="1200" dirty="0" smtClean="0"/>
                        <a:t>2017/18</a:t>
                      </a:r>
                      <a:endParaRPr lang="en-ZA" sz="1200" dirty="0"/>
                    </a:p>
                  </a:txBody>
                  <a:tcPr>
                    <a:solidFill>
                      <a:schemeClr val="accent6">
                        <a:lumMod val="60000"/>
                        <a:lumOff val="40000"/>
                      </a:schemeClr>
                    </a:solidFill>
                  </a:tcPr>
                </a:tc>
                <a:tc>
                  <a:txBody>
                    <a:bodyPr/>
                    <a:lstStyle/>
                    <a:p>
                      <a:r>
                        <a:rPr lang="en-US" sz="1200" dirty="0" smtClean="0"/>
                        <a:t>2018/19 </a:t>
                      </a:r>
                      <a:endParaRPr lang="en-ZA" sz="1200" dirty="0"/>
                    </a:p>
                  </a:txBody>
                  <a:tcPr>
                    <a:solidFill>
                      <a:schemeClr val="accent6">
                        <a:lumMod val="60000"/>
                        <a:lumOff val="40000"/>
                      </a:schemeClr>
                    </a:solidFill>
                  </a:tcPr>
                </a:tc>
                <a:tc>
                  <a:txBody>
                    <a:bodyPr/>
                    <a:lstStyle/>
                    <a:p>
                      <a:r>
                        <a:rPr lang="en-US" sz="1200" dirty="0" smtClean="0"/>
                        <a:t>Analysis</a:t>
                      </a:r>
                      <a:r>
                        <a:rPr lang="en-US" sz="1200" baseline="0" dirty="0" smtClean="0"/>
                        <a:t> of performance </a:t>
                      </a:r>
                      <a:endParaRPr lang="en-ZA" sz="1200" dirty="0"/>
                    </a:p>
                  </a:txBody>
                  <a:tcPr>
                    <a:solidFill>
                      <a:schemeClr val="accent6">
                        <a:lumMod val="60000"/>
                        <a:lumOff val="40000"/>
                      </a:schemeClr>
                    </a:solidFill>
                  </a:tcPr>
                </a:tc>
              </a:tr>
              <a:tr h="370840">
                <a:tc>
                  <a:txBody>
                    <a:bodyPr/>
                    <a:lstStyle/>
                    <a:p>
                      <a:r>
                        <a:rPr lang="en-US" sz="1200" dirty="0" smtClean="0"/>
                        <a:t>Not Audited </a:t>
                      </a:r>
                      <a:endParaRPr lang="en-ZA" sz="1200" dirty="0"/>
                    </a:p>
                  </a:txBody>
                  <a:tcPr/>
                </a:tc>
                <a:tc>
                  <a:txBody>
                    <a:bodyPr/>
                    <a:lstStyle/>
                    <a:p>
                      <a:r>
                        <a:rPr lang="en-US" sz="1200" dirty="0" smtClean="0"/>
                        <a:t>Unqualified </a:t>
                      </a:r>
                      <a:endParaRPr lang="en-ZA" sz="1200" dirty="0"/>
                    </a:p>
                  </a:txBody>
                  <a:tcPr/>
                </a:tc>
                <a:tc>
                  <a:txBody>
                    <a:bodyPr/>
                    <a:lstStyle/>
                    <a:p>
                      <a:r>
                        <a:rPr lang="en-US" sz="1200" b="1" dirty="0" smtClean="0">
                          <a:solidFill>
                            <a:srgbClr val="FF0000"/>
                          </a:solidFill>
                        </a:rPr>
                        <a:t>In Progress </a:t>
                      </a:r>
                      <a:endParaRPr lang="en-ZA" sz="12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be determined </a:t>
                      </a:r>
                      <a:endParaRPr lang="en-ZA" sz="1200" dirty="0" smtClean="0"/>
                    </a:p>
                  </a:txBody>
                  <a:tcPr>
                    <a:solidFill>
                      <a:schemeClr val="bg1">
                        <a:lumMod val="75000"/>
                      </a:scheme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2663116921"/>
              </p:ext>
            </p:extLst>
          </p:nvPr>
        </p:nvGraphicFramePr>
        <p:xfrm>
          <a:off x="193622" y="2708920"/>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200" dirty="0" smtClean="0"/>
                        <a:t>2016/17</a:t>
                      </a:r>
                      <a:endParaRPr lang="en-ZA" sz="1200" dirty="0"/>
                    </a:p>
                  </a:txBody>
                  <a:tcPr>
                    <a:solidFill>
                      <a:schemeClr val="accent6">
                        <a:lumMod val="60000"/>
                        <a:lumOff val="40000"/>
                      </a:schemeClr>
                    </a:solidFill>
                  </a:tcPr>
                </a:tc>
                <a:tc>
                  <a:txBody>
                    <a:bodyPr/>
                    <a:lstStyle/>
                    <a:p>
                      <a:r>
                        <a:rPr lang="en-US" sz="1200" dirty="0" smtClean="0"/>
                        <a:t>2017/18</a:t>
                      </a:r>
                      <a:endParaRPr lang="en-ZA" sz="1200" dirty="0"/>
                    </a:p>
                  </a:txBody>
                  <a:tcPr>
                    <a:solidFill>
                      <a:schemeClr val="accent6">
                        <a:lumMod val="60000"/>
                        <a:lumOff val="40000"/>
                      </a:schemeClr>
                    </a:solidFill>
                  </a:tcPr>
                </a:tc>
                <a:tc>
                  <a:txBody>
                    <a:bodyPr/>
                    <a:lstStyle/>
                    <a:p>
                      <a:r>
                        <a:rPr lang="en-US" sz="1200" dirty="0" smtClean="0"/>
                        <a:t>2018/19 </a:t>
                      </a:r>
                      <a:endParaRPr lang="en-ZA" sz="1200" dirty="0"/>
                    </a:p>
                  </a:txBody>
                  <a:tcPr>
                    <a:solidFill>
                      <a:schemeClr val="accent6">
                        <a:lumMod val="60000"/>
                        <a:lumOff val="40000"/>
                      </a:schemeClr>
                    </a:solidFill>
                  </a:tcPr>
                </a:tc>
                <a:tc>
                  <a:txBody>
                    <a:bodyPr/>
                    <a:lstStyle/>
                    <a:p>
                      <a:r>
                        <a:rPr lang="en-US" sz="1200" dirty="0" smtClean="0"/>
                        <a:t>Analysis</a:t>
                      </a:r>
                      <a:r>
                        <a:rPr lang="en-US" sz="1200" baseline="0" dirty="0" smtClean="0"/>
                        <a:t> of performance </a:t>
                      </a:r>
                      <a:endParaRPr lang="en-ZA" sz="1200" dirty="0"/>
                    </a:p>
                  </a:txBody>
                  <a:tcPr>
                    <a:solidFill>
                      <a:schemeClr val="accent6">
                        <a:lumMod val="60000"/>
                        <a:lumOff val="40000"/>
                      </a:schemeClr>
                    </a:solidFill>
                  </a:tcPr>
                </a:tc>
              </a:tr>
              <a:tr h="370840">
                <a:tc>
                  <a:txBody>
                    <a:bodyPr/>
                    <a:lstStyle/>
                    <a:p>
                      <a:r>
                        <a:rPr lang="en-US" sz="1200" dirty="0" smtClean="0"/>
                        <a:t>Disclaimer</a:t>
                      </a:r>
                      <a:r>
                        <a:rPr lang="en-US" sz="1200" baseline="0" dirty="0" smtClean="0"/>
                        <a:t> </a:t>
                      </a:r>
                      <a:endParaRPr lang="en-ZA" sz="1200" dirty="0"/>
                    </a:p>
                  </a:txBody>
                  <a:tcPr/>
                </a:tc>
                <a:tc>
                  <a:txBody>
                    <a:bodyPr/>
                    <a:lstStyle/>
                    <a:p>
                      <a:r>
                        <a:rPr lang="en-US" sz="1200" dirty="0" smtClean="0"/>
                        <a:t>Qualification </a:t>
                      </a:r>
                      <a:endParaRPr lang="en-ZA" sz="1200" dirty="0"/>
                    </a:p>
                  </a:txBody>
                  <a:tcPr/>
                </a:tc>
                <a:tc>
                  <a:txBody>
                    <a:bodyPr/>
                    <a:lstStyle/>
                    <a:p>
                      <a:r>
                        <a:rPr lang="en-US" sz="1200" b="1" dirty="0" smtClean="0">
                          <a:solidFill>
                            <a:srgbClr val="FF0000"/>
                          </a:solidFill>
                        </a:rPr>
                        <a:t>In Progress </a:t>
                      </a:r>
                      <a:endParaRPr lang="en-ZA" sz="12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be determined </a:t>
                      </a:r>
                      <a:endParaRPr lang="en-ZA" sz="1200" dirty="0" smtClean="0"/>
                    </a:p>
                  </a:txBody>
                  <a:tcPr>
                    <a:solidFill>
                      <a:schemeClr val="bg1">
                        <a:lumMod val="75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461117595"/>
              </p:ext>
            </p:extLst>
          </p:nvPr>
        </p:nvGraphicFramePr>
        <p:xfrm>
          <a:off x="209014" y="4055472"/>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200" dirty="0" smtClean="0"/>
                        <a:t>2016/17</a:t>
                      </a:r>
                      <a:endParaRPr lang="en-ZA" sz="1200" dirty="0"/>
                    </a:p>
                  </a:txBody>
                  <a:tcPr>
                    <a:solidFill>
                      <a:schemeClr val="accent6">
                        <a:lumMod val="60000"/>
                        <a:lumOff val="40000"/>
                      </a:schemeClr>
                    </a:solidFill>
                  </a:tcPr>
                </a:tc>
                <a:tc>
                  <a:txBody>
                    <a:bodyPr/>
                    <a:lstStyle/>
                    <a:p>
                      <a:r>
                        <a:rPr lang="en-US" sz="1200" dirty="0" smtClean="0"/>
                        <a:t>2017/18</a:t>
                      </a:r>
                      <a:endParaRPr lang="en-ZA" sz="1200" dirty="0"/>
                    </a:p>
                  </a:txBody>
                  <a:tcPr>
                    <a:solidFill>
                      <a:schemeClr val="accent6">
                        <a:lumMod val="60000"/>
                        <a:lumOff val="40000"/>
                      </a:schemeClr>
                    </a:solidFill>
                  </a:tcPr>
                </a:tc>
                <a:tc>
                  <a:txBody>
                    <a:bodyPr/>
                    <a:lstStyle/>
                    <a:p>
                      <a:r>
                        <a:rPr lang="en-US" sz="1200" dirty="0" smtClean="0"/>
                        <a:t>2018/19 </a:t>
                      </a:r>
                      <a:endParaRPr lang="en-ZA" sz="1200" dirty="0"/>
                    </a:p>
                  </a:txBody>
                  <a:tcPr>
                    <a:solidFill>
                      <a:schemeClr val="accent6">
                        <a:lumMod val="60000"/>
                        <a:lumOff val="40000"/>
                      </a:schemeClr>
                    </a:solidFill>
                  </a:tcPr>
                </a:tc>
                <a:tc>
                  <a:txBody>
                    <a:bodyPr/>
                    <a:lstStyle/>
                    <a:p>
                      <a:r>
                        <a:rPr lang="en-US" sz="1200" dirty="0" smtClean="0"/>
                        <a:t>Analysis</a:t>
                      </a:r>
                      <a:r>
                        <a:rPr lang="en-US" sz="1200" baseline="0" dirty="0" smtClean="0"/>
                        <a:t> of performance </a:t>
                      </a:r>
                      <a:endParaRPr lang="en-ZA" sz="1200" dirty="0"/>
                    </a:p>
                  </a:txBody>
                  <a:tcPr>
                    <a:solidFill>
                      <a:schemeClr val="accent6">
                        <a:lumMod val="60000"/>
                        <a:lumOff val="40000"/>
                      </a:schemeClr>
                    </a:solidFill>
                  </a:tcPr>
                </a:tc>
              </a:tr>
              <a:tr h="370840">
                <a:tc>
                  <a:txBody>
                    <a:bodyPr/>
                    <a:lstStyle/>
                    <a:p>
                      <a:r>
                        <a:rPr lang="en-US" sz="1200" dirty="0" smtClean="0"/>
                        <a:t>Qualified </a:t>
                      </a:r>
                      <a:endParaRPr lang="en-ZA" sz="1200" dirty="0"/>
                    </a:p>
                  </a:txBody>
                  <a:tcPr/>
                </a:tc>
                <a:tc>
                  <a:txBody>
                    <a:bodyPr/>
                    <a:lstStyle/>
                    <a:p>
                      <a:r>
                        <a:rPr lang="en-US" sz="1200" dirty="0" smtClean="0"/>
                        <a:t>Unqualified </a:t>
                      </a:r>
                      <a:endParaRPr lang="en-ZA" sz="1200" dirty="0"/>
                    </a:p>
                  </a:txBody>
                  <a:tcPr/>
                </a:tc>
                <a:tc>
                  <a:txBody>
                    <a:bodyPr/>
                    <a:lstStyle/>
                    <a:p>
                      <a:r>
                        <a:rPr lang="en-US" sz="1200" b="1" dirty="0" smtClean="0">
                          <a:solidFill>
                            <a:srgbClr val="FF0000"/>
                          </a:solidFill>
                        </a:rPr>
                        <a:t>In Progress </a:t>
                      </a:r>
                      <a:endParaRPr lang="en-ZA" sz="12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be determined </a:t>
                      </a:r>
                      <a:endParaRPr lang="en-ZA" sz="1200" dirty="0" smtClean="0"/>
                    </a:p>
                  </a:txBody>
                  <a:tcPr>
                    <a:solidFill>
                      <a:schemeClr val="bg1">
                        <a:lumMod val="75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3534116169"/>
              </p:ext>
            </p:extLst>
          </p:nvPr>
        </p:nvGraphicFramePr>
        <p:xfrm>
          <a:off x="199205" y="5423624"/>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200" dirty="0" smtClean="0"/>
                        <a:t>2016/17</a:t>
                      </a:r>
                      <a:endParaRPr lang="en-ZA" sz="1200" dirty="0"/>
                    </a:p>
                  </a:txBody>
                  <a:tcPr>
                    <a:solidFill>
                      <a:schemeClr val="accent6">
                        <a:lumMod val="60000"/>
                        <a:lumOff val="40000"/>
                      </a:schemeClr>
                    </a:solidFill>
                  </a:tcPr>
                </a:tc>
                <a:tc>
                  <a:txBody>
                    <a:bodyPr/>
                    <a:lstStyle/>
                    <a:p>
                      <a:r>
                        <a:rPr lang="en-US" sz="1200" dirty="0" smtClean="0"/>
                        <a:t>2017/18</a:t>
                      </a:r>
                      <a:endParaRPr lang="en-ZA" sz="1200" dirty="0"/>
                    </a:p>
                  </a:txBody>
                  <a:tcPr>
                    <a:solidFill>
                      <a:schemeClr val="accent6">
                        <a:lumMod val="60000"/>
                        <a:lumOff val="40000"/>
                      </a:schemeClr>
                    </a:solidFill>
                  </a:tcPr>
                </a:tc>
                <a:tc>
                  <a:txBody>
                    <a:bodyPr/>
                    <a:lstStyle/>
                    <a:p>
                      <a:r>
                        <a:rPr lang="en-US" sz="1200" dirty="0" smtClean="0"/>
                        <a:t>2018/19 </a:t>
                      </a:r>
                      <a:endParaRPr lang="en-ZA" sz="1200" dirty="0"/>
                    </a:p>
                  </a:txBody>
                  <a:tcPr>
                    <a:solidFill>
                      <a:schemeClr val="accent6">
                        <a:lumMod val="60000"/>
                        <a:lumOff val="40000"/>
                      </a:schemeClr>
                    </a:solidFill>
                  </a:tcPr>
                </a:tc>
                <a:tc>
                  <a:txBody>
                    <a:bodyPr/>
                    <a:lstStyle/>
                    <a:p>
                      <a:r>
                        <a:rPr lang="en-US" sz="1200" dirty="0" smtClean="0"/>
                        <a:t>Analysis</a:t>
                      </a:r>
                      <a:r>
                        <a:rPr lang="en-US" sz="1200" baseline="0" dirty="0" smtClean="0"/>
                        <a:t> of performance </a:t>
                      </a:r>
                      <a:endParaRPr lang="en-ZA" sz="1200" dirty="0"/>
                    </a:p>
                  </a:txBody>
                  <a:tcPr>
                    <a:solidFill>
                      <a:schemeClr val="accent6">
                        <a:lumMod val="60000"/>
                        <a:lumOff val="40000"/>
                      </a:schemeClr>
                    </a:solidFill>
                  </a:tcPr>
                </a:tc>
              </a:tr>
              <a:tr h="370840">
                <a:tc>
                  <a:txBody>
                    <a:bodyPr/>
                    <a:lstStyle/>
                    <a:p>
                      <a:r>
                        <a:rPr lang="en-US" sz="1200" dirty="0" smtClean="0"/>
                        <a:t>Disclaimer</a:t>
                      </a:r>
                      <a:r>
                        <a:rPr lang="en-US" sz="1200" baseline="0" dirty="0" smtClean="0"/>
                        <a:t> </a:t>
                      </a:r>
                      <a:endParaRPr lang="en-ZA" sz="1200" dirty="0"/>
                    </a:p>
                  </a:txBody>
                  <a:tcPr/>
                </a:tc>
                <a:tc>
                  <a:txBody>
                    <a:bodyPr/>
                    <a:lstStyle/>
                    <a:p>
                      <a:r>
                        <a:rPr lang="en-US" sz="1200" dirty="0" smtClean="0"/>
                        <a:t>Qualification </a:t>
                      </a:r>
                      <a:endParaRPr lang="en-ZA" sz="1200" dirty="0"/>
                    </a:p>
                  </a:txBody>
                  <a:tcPr/>
                </a:tc>
                <a:tc>
                  <a:txBody>
                    <a:bodyPr/>
                    <a:lstStyle/>
                    <a:p>
                      <a:r>
                        <a:rPr lang="en-US" sz="1200" b="1" dirty="0" smtClean="0">
                          <a:solidFill>
                            <a:srgbClr val="FF0000"/>
                          </a:solidFill>
                        </a:rPr>
                        <a:t>In Progress </a:t>
                      </a:r>
                      <a:endParaRPr lang="en-ZA" sz="12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be determined </a:t>
                      </a:r>
                      <a:endParaRPr lang="en-ZA" sz="1200" dirty="0" smtClean="0"/>
                    </a:p>
                  </a:txBody>
                  <a:tcPr>
                    <a:solidFill>
                      <a:schemeClr val="bg1">
                        <a:lumMod val="75000"/>
                      </a:schemeClr>
                    </a:solidFill>
                  </a:tcPr>
                </a:tc>
              </a:tr>
            </a:tbl>
          </a:graphicData>
        </a:graphic>
      </p:graphicFrame>
    </p:spTree>
    <p:extLst>
      <p:ext uri="{BB962C8B-B14F-4D97-AF65-F5344CB8AC3E}">
        <p14:creationId xmlns:p14="http://schemas.microsoft.com/office/powerpoint/2010/main" xmlns="" val="32000848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29</a:t>
            </a:fld>
            <a:endParaRPr lang="en-US" altLang="en-US" sz="1400" smtClean="0">
              <a:latin typeface="Times" pitchFamily="18" charset="0"/>
            </a:endParaRPr>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8088" y="690050"/>
            <a:ext cx="7799670" cy="523220"/>
          </a:xfrm>
          <a:prstGeom prst="rect">
            <a:avLst/>
          </a:prstGeom>
          <a:noFill/>
        </p:spPr>
        <p:txBody>
          <a:bodyPr wrap="square" rtlCol="0">
            <a:spAutoFit/>
          </a:bodyPr>
          <a:lstStyle/>
          <a:p>
            <a:r>
              <a:rPr lang="en-US" sz="2800" b="1" dirty="0" smtClean="0">
                <a:solidFill>
                  <a:schemeClr val="accent6"/>
                </a:solidFill>
              </a:rPr>
              <a:t>Part B – Financial </a:t>
            </a:r>
            <a:r>
              <a:rPr lang="en-US" sz="2800" b="1" smtClean="0">
                <a:solidFill>
                  <a:schemeClr val="accent6"/>
                </a:solidFill>
              </a:rPr>
              <a:t>Information </a:t>
            </a:r>
            <a:endParaRPr lang="en-ZA" sz="2800" b="1" dirty="0" smtClean="0">
              <a:solidFill>
                <a:schemeClr val="accent6"/>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7962" y="1616326"/>
            <a:ext cx="9168908" cy="85357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62" y="1849176"/>
            <a:ext cx="9168908" cy="5013176"/>
          </a:xfrm>
          <a:prstGeom prst="rect">
            <a:avLst/>
          </a:prstGeom>
        </p:spPr>
      </p:pic>
    </p:spTree>
    <p:extLst>
      <p:ext uri="{BB962C8B-B14F-4D97-AF65-F5344CB8AC3E}">
        <p14:creationId xmlns:p14="http://schemas.microsoft.com/office/powerpoint/2010/main" xmlns="" val="3530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a:t>
            </a:fld>
            <a:endParaRPr lang="en-US" altLang="en-US" sz="1400" dirty="0" smtClean="0">
              <a:latin typeface="Times" pitchFamily="18"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3" name="Rectangle 12"/>
          <p:cNvSpPr/>
          <p:nvPr/>
        </p:nvSpPr>
        <p:spPr>
          <a:xfrm>
            <a:off x="111550" y="131534"/>
            <a:ext cx="2520280" cy="461665"/>
          </a:xfrm>
          <a:prstGeom prst="rect">
            <a:avLst/>
          </a:prstGeom>
        </p:spPr>
        <p:txBody>
          <a:bodyPr wrap="square">
            <a:spAutoFit/>
          </a:bodyPr>
          <a:lstStyle/>
          <a:p>
            <a:r>
              <a:rPr lang="en-ZA" sz="2400" b="1" dirty="0">
                <a:solidFill>
                  <a:schemeClr val="bg1"/>
                </a:solidFill>
              </a:rPr>
              <a:t>Contents </a:t>
            </a:r>
            <a:endParaRPr lang="en-ZA" sz="2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436357269"/>
              </p:ext>
            </p:extLst>
          </p:nvPr>
        </p:nvGraphicFramePr>
        <p:xfrm>
          <a:off x="60663" y="908720"/>
          <a:ext cx="8845413" cy="4507713"/>
        </p:xfrm>
        <a:graphic>
          <a:graphicData uri="http://schemas.openxmlformats.org/drawingml/2006/table">
            <a:tbl>
              <a:tblPr firstRow="1" bandRow="1">
                <a:tableStyleId>{68D230F3-CF80-4859-8CE7-A43EE81993B5}</a:tableStyleId>
              </a:tblPr>
              <a:tblGrid>
                <a:gridCol w="6816445"/>
                <a:gridCol w="2028968"/>
              </a:tblGrid>
              <a:tr h="601480">
                <a:tc>
                  <a:txBody>
                    <a:bodyPr/>
                    <a:lstStyle/>
                    <a:p>
                      <a:r>
                        <a:rPr lang="en-US" dirty="0" smtClean="0"/>
                        <a:t>Content</a:t>
                      </a:r>
                      <a:r>
                        <a:rPr lang="en-US" baseline="0" dirty="0" smtClean="0"/>
                        <a:t> </a:t>
                      </a:r>
                      <a:endParaRPr lang="en-ZA" dirty="0"/>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No.</a:t>
                      </a:r>
                      <a:endParaRPr lang="en-ZA" dirty="0" smtClean="0"/>
                    </a:p>
                    <a:p>
                      <a:endParaRPr lang="en-ZA" dirty="0"/>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solidFill>
                      <a:schemeClr val="accent6"/>
                    </a:solidFill>
                  </a:tcPr>
                </a:tc>
              </a:tr>
              <a:tr h="429737">
                <a:tc>
                  <a:txBody>
                    <a:bodyPr/>
                    <a:lstStyle/>
                    <a:p>
                      <a:r>
                        <a:rPr lang="en-US" sz="1700" b="1" dirty="0" smtClean="0">
                          <a:solidFill>
                            <a:schemeClr val="accent6">
                              <a:lumMod val="75000"/>
                            </a:schemeClr>
                          </a:solidFill>
                        </a:rPr>
                        <a:t>Part A – Non Financial</a:t>
                      </a:r>
                      <a:r>
                        <a:rPr lang="en-US" sz="1700" b="1" baseline="0" dirty="0" smtClean="0">
                          <a:solidFill>
                            <a:schemeClr val="accent6">
                              <a:lumMod val="75000"/>
                            </a:schemeClr>
                          </a:solidFill>
                        </a:rPr>
                        <a:t> Information </a:t>
                      </a:r>
                      <a:endParaRPr lang="en-ZA" sz="1700" b="1" dirty="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r>
                        <a:rPr lang="en-US" sz="1700" b="0" kern="1200" dirty="0" smtClean="0">
                          <a:solidFill>
                            <a:schemeClr val="accent6">
                              <a:lumMod val="75000"/>
                            </a:schemeClr>
                          </a:solidFill>
                          <a:latin typeface="+mn-lt"/>
                          <a:ea typeface="+mn-ea"/>
                          <a:cs typeface="+mn-cs"/>
                        </a:rPr>
                        <a:t>Mandate of the Department </a:t>
                      </a:r>
                      <a:endParaRPr lang="en-ZA" sz="1700" b="0" dirty="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5</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b="0" dirty="0" smtClean="0">
                          <a:solidFill>
                            <a:schemeClr val="accent6">
                              <a:lumMod val="75000"/>
                            </a:schemeClr>
                          </a:solidFill>
                        </a:rPr>
                        <a:t>Programme Structure of the Department (Main Vote and PMTE)</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7 – 8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b="0" dirty="0" smtClean="0">
                          <a:solidFill>
                            <a:schemeClr val="accent6">
                              <a:lumMod val="75000"/>
                            </a:schemeClr>
                          </a:solidFill>
                        </a:rPr>
                        <a:t>Audited DPW Programme Performance  </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10 – 18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b="0" dirty="0" smtClean="0">
                          <a:solidFill>
                            <a:schemeClr val="accent6">
                              <a:lumMod val="75000"/>
                            </a:schemeClr>
                          </a:solidFill>
                        </a:rPr>
                        <a:t>Unaudited PMTE Programme Performance</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20 – 28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accent6">
                              <a:lumMod val="75000"/>
                            </a:schemeClr>
                          </a:solidFill>
                        </a:rPr>
                        <a:t>Part B – Financial</a:t>
                      </a:r>
                      <a:r>
                        <a:rPr lang="en-US" sz="1700" b="1" baseline="0" dirty="0" smtClean="0">
                          <a:solidFill>
                            <a:schemeClr val="accent6">
                              <a:lumMod val="75000"/>
                            </a:schemeClr>
                          </a:solidFill>
                        </a:rPr>
                        <a:t> Information </a:t>
                      </a:r>
                      <a:endParaRPr lang="en-ZA" sz="1700" b="1" dirty="0" smtClean="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6">
                              <a:lumMod val="75000"/>
                            </a:schemeClr>
                          </a:solidFill>
                          <a:latin typeface="+mn-lt"/>
                          <a:ea typeface="+mn-ea"/>
                          <a:cs typeface="+mn-cs"/>
                        </a:rPr>
                        <a:t>DPW Financial Performance</a:t>
                      </a:r>
                      <a:endParaRPr lang="en-US" sz="1700" b="0"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30 -41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6">
                              <a:lumMod val="75000"/>
                            </a:schemeClr>
                          </a:solidFill>
                          <a:latin typeface="+mn-lt"/>
                          <a:ea typeface="+mn-ea"/>
                          <a:cs typeface="+mn-cs"/>
                        </a:rPr>
                        <a:t>PMTE Financial Performance</a:t>
                      </a:r>
                      <a:endParaRPr lang="en-US" sz="1700" b="0"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c>
                  <a:txBody>
                    <a:bodyPr/>
                    <a:lstStyle/>
                    <a:p>
                      <a:r>
                        <a:rPr lang="en-US" sz="1700" dirty="0" smtClean="0">
                          <a:solidFill>
                            <a:schemeClr val="accent6">
                              <a:lumMod val="75000"/>
                            </a:schemeClr>
                          </a:solidFill>
                        </a:rPr>
                        <a:t>42 - 52</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r>
              <a:tr h="429737">
                <a:tc>
                  <a:txBody>
                    <a:bodyPr/>
                    <a:lstStyle/>
                    <a:p>
                      <a:r>
                        <a:rPr lang="en-US" sz="1700" b="0" kern="1200" dirty="0" smtClean="0">
                          <a:solidFill>
                            <a:schemeClr val="accent6">
                              <a:lumMod val="75000"/>
                            </a:schemeClr>
                          </a:solidFill>
                          <a:latin typeface="+mn-lt"/>
                          <a:ea typeface="+mn-ea"/>
                          <a:cs typeface="+mn-cs"/>
                        </a:rPr>
                        <a:t>Recommendation </a:t>
                      </a:r>
                      <a:endParaRPr lang="en-ZA" sz="1700" b="0"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c>
                  <a:txBody>
                    <a:bodyPr/>
                    <a:lstStyle/>
                    <a:p>
                      <a:r>
                        <a:rPr lang="en-US" sz="1700" smtClean="0">
                          <a:solidFill>
                            <a:schemeClr val="accent6">
                              <a:lumMod val="75000"/>
                            </a:schemeClr>
                          </a:solidFill>
                        </a:rPr>
                        <a:t>54</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12950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038308" y="3244334"/>
            <a:ext cx="7067384" cy="707886"/>
          </a:xfrm>
          <a:prstGeom prst="rect">
            <a:avLst/>
          </a:prstGeom>
        </p:spPr>
        <p:txBody>
          <a:bodyPr wrap="none">
            <a:spAutoFit/>
          </a:bodyPr>
          <a:lstStyle/>
          <a:p>
            <a:pPr algn="ctr"/>
            <a:r>
              <a:rPr lang="en-US" sz="4000" b="1" dirty="0">
                <a:effectLst>
                  <a:outerShdw blurRad="38100" dist="38100" dir="2700000" algn="tl">
                    <a:srgbClr val="000000">
                      <a:alpha val="43137"/>
                    </a:srgbClr>
                  </a:outerShdw>
                </a:effectLst>
              </a:rPr>
              <a:t>DPW FINANCIAL PERFORMANCE</a:t>
            </a:r>
          </a:p>
        </p:txBody>
      </p:sp>
    </p:spTree>
    <p:extLst>
      <p:ext uri="{BB962C8B-B14F-4D97-AF65-F5344CB8AC3E}">
        <p14:creationId xmlns:p14="http://schemas.microsoft.com/office/powerpoint/2010/main" xmlns="" val="3497480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US" sz="2400" b="1" dirty="0" smtClean="0">
                <a:solidFill>
                  <a:schemeClr val="bg1"/>
                </a:solidFill>
              </a:rPr>
              <a:t>Budget And Expenditure Per </a:t>
            </a:r>
          </a:p>
          <a:p>
            <a:r>
              <a:rPr lang="en-US" sz="2400" b="1" dirty="0" smtClean="0">
                <a:solidFill>
                  <a:schemeClr val="bg1"/>
                </a:solidFill>
              </a:rPr>
              <a:t>Economic Classification</a:t>
            </a:r>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519171379"/>
              </p:ext>
            </p:extLst>
          </p:nvPr>
        </p:nvGraphicFramePr>
        <p:xfrm>
          <a:off x="124466" y="1124744"/>
          <a:ext cx="9032305" cy="4584988"/>
        </p:xfrm>
        <a:graphic>
          <a:graphicData uri="http://schemas.openxmlformats.org/drawingml/2006/table">
            <a:tbl>
              <a:tblPr bandRow="1">
                <a:tableStyleId>{93296810-A885-4BE3-A3E7-6D5BEEA58F35}</a:tableStyleId>
              </a:tblPr>
              <a:tblGrid>
                <a:gridCol w="2799332"/>
                <a:gridCol w="883999"/>
                <a:gridCol w="883999"/>
                <a:gridCol w="810332"/>
                <a:gridCol w="957666"/>
                <a:gridCol w="986351"/>
                <a:gridCol w="855313"/>
                <a:gridCol w="855313"/>
              </a:tblGrid>
              <a:tr h="163373">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521391">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Variance</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as %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Expenditure </a:t>
                      </a:r>
                    </a:p>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6988">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6988">
                <a:tc>
                  <a:txBody>
                    <a:bodyPr/>
                    <a:lstStyle/>
                    <a:p>
                      <a:pPr>
                        <a:lnSpc>
                          <a:spcPts val="1300"/>
                        </a:lnSpc>
                        <a:spcBef>
                          <a:spcPts val="150"/>
                        </a:spcBef>
                        <a:spcAft>
                          <a:spcPts val="150"/>
                        </a:spcAft>
                      </a:pPr>
                      <a:r>
                        <a:rPr lang="en-GB" sz="1000" b="1" dirty="0">
                          <a:effectLst/>
                          <a:latin typeface="+mn-lt"/>
                          <a:cs typeface="Arial" panose="020B0604020202020204" pitchFamily="34" charset="0"/>
                        </a:rPr>
                        <a:t>Current payments</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6988">
                <a:tc>
                  <a:txBody>
                    <a:bodyPr/>
                    <a:lstStyle/>
                    <a:p>
                      <a:pPr lvl="1">
                        <a:lnSpc>
                          <a:spcPts val="1300"/>
                        </a:lnSpc>
                        <a:spcBef>
                          <a:spcPts val="150"/>
                        </a:spcBef>
                        <a:spcAft>
                          <a:spcPts val="150"/>
                        </a:spcAft>
                      </a:pPr>
                      <a:r>
                        <a:rPr lang="en-GB" sz="1000" dirty="0">
                          <a:effectLst/>
                          <a:latin typeface="+mn-lt"/>
                          <a:cs typeface="Arial" panose="020B0604020202020204" pitchFamily="34" charset="0"/>
                        </a:rPr>
                        <a:t>Compensation of employees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518 172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496 388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21 784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dirty="0">
                          <a:solidFill>
                            <a:srgbClr val="000000"/>
                          </a:solidFill>
                          <a:effectLst/>
                          <a:latin typeface="Calibri" panose="020F0502020204030204" pitchFamily="34" charset="0"/>
                        </a:rPr>
                        <a:t>96%</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457 551</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444 993</a:t>
                      </a:r>
                    </a:p>
                  </a:txBody>
                  <a:tcPr marL="6350" marR="6350" marT="6350" marB="0" anchor="ctr">
                    <a:solidFill>
                      <a:schemeClr val="accent6">
                        <a:lumMod val="60000"/>
                        <a:lumOff val="40000"/>
                      </a:schemeClr>
                    </a:solidFill>
                  </a:tcPr>
                </a:tc>
                <a:tc>
                  <a:txBody>
                    <a:bodyPr/>
                    <a:lstStyle/>
                    <a:p>
                      <a:pPr algn="r" fontAlgn="b"/>
                      <a:r>
                        <a:rPr lang="en-ZA" sz="1100" b="0" i="0" u="none" strike="noStrike" dirty="0">
                          <a:solidFill>
                            <a:srgbClr val="000000"/>
                          </a:solidFill>
                          <a:effectLst/>
                          <a:latin typeface="Calibri" panose="020F0502020204030204" pitchFamily="34" charset="0"/>
                        </a:rPr>
                        <a:t>97%</a:t>
                      </a:r>
                    </a:p>
                  </a:txBody>
                  <a:tcPr marL="9525" marR="9525" marT="9525" marB="0" anchor="b">
                    <a:solidFill>
                      <a:schemeClr val="accent6">
                        <a:lumMod val="60000"/>
                        <a:lumOff val="40000"/>
                      </a:schemeClr>
                    </a:solidFill>
                  </a:tcPr>
                </a:tc>
              </a:tr>
              <a:tr h="176988">
                <a:tc>
                  <a:txBody>
                    <a:bodyPr/>
                    <a:lstStyle/>
                    <a:p>
                      <a:pPr lvl="1">
                        <a:lnSpc>
                          <a:spcPts val="1300"/>
                        </a:lnSpc>
                        <a:spcBef>
                          <a:spcPts val="150"/>
                        </a:spcBef>
                        <a:spcAft>
                          <a:spcPts val="150"/>
                        </a:spcAft>
                      </a:pPr>
                      <a:r>
                        <a:rPr lang="en-GB" sz="1000" dirty="0">
                          <a:effectLst/>
                          <a:latin typeface="+mn-lt"/>
                          <a:cs typeface="Arial" panose="020B0604020202020204" pitchFamily="34" charset="0"/>
                        </a:rPr>
                        <a:t>Goods and services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469 722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469 </a:t>
                      </a:r>
                      <a:r>
                        <a:rPr lang="en-GB" sz="900" dirty="0" smtClean="0">
                          <a:effectLst/>
                          <a:latin typeface="Arial" panose="020B0604020202020204" pitchFamily="34" charset="0"/>
                          <a:ea typeface="Times New Roman" panose="02020603050405020304" pitchFamily="18" charset="0"/>
                        </a:rPr>
                        <a:t>584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a:t>
                      </a:r>
                      <a:r>
                        <a:rPr lang="en-GB" sz="900" dirty="0" smtClean="0">
                          <a:effectLst/>
                          <a:latin typeface="Arial" panose="020B0604020202020204" pitchFamily="34" charset="0"/>
                          <a:ea typeface="Times New Roman" panose="02020603050405020304" pitchFamily="18" charset="0"/>
                        </a:rPr>
                        <a:t>138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413 170</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369 421</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89%</a:t>
                      </a:r>
                    </a:p>
                  </a:txBody>
                  <a:tcPr marL="9525" marR="9525" marT="9525" marB="0" anchor="b">
                    <a:solidFill>
                      <a:schemeClr val="accent6">
                        <a:lumMod val="60000"/>
                        <a:lumOff val="40000"/>
                      </a:schemeClr>
                    </a:solidFill>
                  </a:tcPr>
                </a:tc>
              </a:tr>
              <a:tr h="176988">
                <a:tc>
                  <a:txBody>
                    <a:bodyPr/>
                    <a:lstStyle/>
                    <a:p>
                      <a:pPr lvl="1">
                        <a:lnSpc>
                          <a:spcPts val="1300"/>
                        </a:lnSpc>
                        <a:spcBef>
                          <a:spcPts val="150"/>
                        </a:spcBef>
                        <a:spcAft>
                          <a:spcPts val="150"/>
                        </a:spcAft>
                      </a:pPr>
                      <a:r>
                        <a:rPr lang="en-GB" sz="1000" dirty="0" smtClean="0">
                          <a:effectLst/>
                          <a:latin typeface="+mn-lt"/>
                          <a:cs typeface="Arial" panose="020B0604020202020204" pitchFamily="34" charset="0"/>
                        </a:rPr>
                        <a:t>Interest</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395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395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1 806</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1 806</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105660">
                <a:tc>
                  <a:txBody>
                    <a:bodyPr/>
                    <a:lstStyle/>
                    <a:p>
                      <a:pP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176988">
                <a:tc>
                  <a:txBody>
                    <a:bodyPr/>
                    <a:lstStyle/>
                    <a:p>
                      <a:pPr>
                        <a:lnSpc>
                          <a:spcPts val="1300"/>
                        </a:lnSpc>
                        <a:spcBef>
                          <a:spcPts val="150"/>
                        </a:spcBef>
                        <a:spcAft>
                          <a:spcPts val="150"/>
                        </a:spcAft>
                      </a:pPr>
                      <a:r>
                        <a:rPr lang="en-GB" sz="1000" b="1" dirty="0">
                          <a:effectLst/>
                          <a:latin typeface="+mn-lt"/>
                          <a:cs typeface="Arial" panose="020B0604020202020204" pitchFamily="34" charset="0"/>
                        </a:rPr>
                        <a:t>Transfers and subsidies </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176988">
                <a:tc>
                  <a:txBody>
                    <a:bodyPr/>
                    <a:lstStyle/>
                    <a:p>
                      <a:pPr lvl="1">
                        <a:lnSpc>
                          <a:spcPts val="1300"/>
                        </a:lnSpc>
                        <a:spcBef>
                          <a:spcPts val="150"/>
                        </a:spcBef>
                        <a:spcAft>
                          <a:spcPts val="150"/>
                        </a:spcAft>
                      </a:pPr>
                      <a:r>
                        <a:rPr lang="en-GB" sz="1000" dirty="0">
                          <a:effectLst/>
                          <a:latin typeface="+mn-lt"/>
                          <a:cs typeface="Arial" panose="020B0604020202020204" pitchFamily="34" charset="0"/>
                        </a:rPr>
                        <a:t>Provinces and municipalities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1 516 868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1 516 868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1 472 615</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1 472 615</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173462">
                <a:tc>
                  <a:txBody>
                    <a:bodyPr/>
                    <a:lstStyle/>
                    <a:p>
                      <a:pPr lvl="1">
                        <a:lnSpc>
                          <a:spcPts val="1300"/>
                        </a:lnSpc>
                        <a:spcBef>
                          <a:spcPts val="150"/>
                        </a:spcBef>
                        <a:spcAft>
                          <a:spcPts val="150"/>
                        </a:spcAft>
                      </a:pPr>
                      <a:r>
                        <a:rPr lang="en-GB" sz="1000" dirty="0">
                          <a:effectLst/>
                          <a:latin typeface="+mn-lt"/>
                          <a:cs typeface="Arial" panose="020B0604020202020204" pitchFamily="34" charset="0"/>
                        </a:rPr>
                        <a:t>Departmental agencies and </a:t>
                      </a:r>
                      <a:r>
                        <a:rPr lang="en-GB" sz="1000" dirty="0" smtClean="0">
                          <a:effectLst/>
                          <a:latin typeface="+mn-lt"/>
                          <a:cs typeface="Arial" panose="020B0604020202020204" pitchFamily="34" charset="0"/>
                        </a:rPr>
                        <a:t>accounts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4 173 787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4 173 787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3 845 418</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3 845 388</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315634">
                <a:tc>
                  <a:txBody>
                    <a:bodyPr/>
                    <a:lstStyle/>
                    <a:p>
                      <a:pPr lvl="1">
                        <a:lnSpc>
                          <a:spcPts val="1300"/>
                        </a:lnSpc>
                        <a:spcBef>
                          <a:spcPts val="150"/>
                        </a:spcBef>
                        <a:spcAft>
                          <a:spcPts val="150"/>
                        </a:spcAft>
                      </a:pPr>
                      <a:r>
                        <a:rPr lang="en-GB" sz="1000" dirty="0">
                          <a:effectLst/>
                          <a:latin typeface="+mn-lt"/>
                          <a:cs typeface="Arial" panose="020B0604020202020204" pitchFamily="34" charset="0"/>
                        </a:rPr>
                        <a:t>Foreign governments and international organisations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28 362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28 362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22 342</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22 342</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197465">
                <a:tc>
                  <a:txBody>
                    <a:bodyPr/>
                    <a:lstStyle/>
                    <a:p>
                      <a:pPr lvl="1">
                        <a:lnSpc>
                          <a:spcPts val="1300"/>
                        </a:lnSpc>
                        <a:spcBef>
                          <a:spcPts val="150"/>
                        </a:spcBef>
                        <a:spcAft>
                          <a:spcPts val="150"/>
                        </a:spcAft>
                      </a:pPr>
                      <a:r>
                        <a:rPr lang="en-GB" sz="1000" dirty="0">
                          <a:effectLst/>
                          <a:latin typeface="+mn-lt"/>
                          <a:cs typeface="Arial" panose="020B0604020202020204" pitchFamily="34" charset="0"/>
                        </a:rPr>
                        <a:t>Public corporations and private enterprises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22 723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22 710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13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111 066</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111 066</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176988">
                <a:tc>
                  <a:txBody>
                    <a:bodyPr/>
                    <a:lstStyle/>
                    <a:p>
                      <a:pPr lvl="1">
                        <a:lnSpc>
                          <a:spcPts val="1300"/>
                        </a:lnSpc>
                        <a:spcBef>
                          <a:spcPts val="150"/>
                        </a:spcBef>
                        <a:spcAft>
                          <a:spcPts val="150"/>
                        </a:spcAft>
                      </a:pPr>
                      <a:r>
                        <a:rPr lang="en-GB" sz="1000" dirty="0">
                          <a:effectLst/>
                          <a:latin typeface="+mn-lt"/>
                          <a:cs typeface="Arial" panose="020B0604020202020204" pitchFamily="34" charset="0"/>
                        </a:rPr>
                        <a:t>Non-profit institutions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720 158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720 158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624 024</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624 024</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176988">
                <a:tc>
                  <a:txBody>
                    <a:bodyPr/>
                    <a:lstStyle/>
                    <a:p>
                      <a:pPr lvl="1">
                        <a:lnSpc>
                          <a:spcPts val="1300"/>
                        </a:lnSpc>
                        <a:spcBef>
                          <a:spcPts val="150"/>
                        </a:spcBef>
                        <a:spcAft>
                          <a:spcPts val="150"/>
                        </a:spcAft>
                      </a:pPr>
                      <a:r>
                        <a:rPr lang="en-GB" sz="1000" dirty="0">
                          <a:effectLst/>
                          <a:latin typeface="+mn-lt"/>
                          <a:cs typeface="Arial" panose="020B0604020202020204" pitchFamily="34" charset="0"/>
                        </a:rPr>
                        <a:t>Households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9 315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8 714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601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94%</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13 894</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13 554</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98%</a:t>
                      </a:r>
                    </a:p>
                  </a:txBody>
                  <a:tcPr marL="9525" marR="9525" marT="9525" marB="0" anchor="b">
                    <a:solidFill>
                      <a:schemeClr val="accent6">
                        <a:lumMod val="60000"/>
                        <a:lumOff val="40000"/>
                      </a:schemeClr>
                    </a:solidFill>
                  </a:tcPr>
                </a:tc>
              </a:tr>
              <a:tr h="176988">
                <a:tc>
                  <a:txBody>
                    <a:bodyPr/>
                    <a:lstStyle/>
                    <a:p>
                      <a:pP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176988">
                <a:tc>
                  <a:txBody>
                    <a:bodyPr/>
                    <a:lstStyle/>
                    <a:p>
                      <a:pPr>
                        <a:lnSpc>
                          <a:spcPts val="1300"/>
                        </a:lnSpc>
                        <a:spcBef>
                          <a:spcPts val="150"/>
                        </a:spcBef>
                        <a:spcAft>
                          <a:spcPts val="150"/>
                        </a:spcAft>
                      </a:pPr>
                      <a:r>
                        <a:rPr lang="en-GB" sz="1000" b="1" dirty="0">
                          <a:effectLst/>
                          <a:latin typeface="+mn-lt"/>
                          <a:cs typeface="Arial" panose="020B0604020202020204" pitchFamily="34" charset="0"/>
                        </a:rPr>
                        <a:t>Payments for capital assets</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176988">
                <a:tc>
                  <a:txBody>
                    <a:bodyPr/>
                    <a:lstStyle/>
                    <a:p>
                      <a:pPr lvl="1">
                        <a:lnSpc>
                          <a:spcPts val="1300"/>
                        </a:lnSpc>
                        <a:spcBef>
                          <a:spcPts val="150"/>
                        </a:spcBef>
                        <a:spcAft>
                          <a:spcPts val="150"/>
                        </a:spcAft>
                      </a:pPr>
                      <a:r>
                        <a:rPr lang="en-GB" sz="1000" dirty="0">
                          <a:effectLst/>
                          <a:latin typeface="+mn-lt"/>
                          <a:cs typeface="Arial" panose="020B0604020202020204" pitchFamily="34" charset="0"/>
                        </a:rPr>
                        <a:t>Machinery and equipment</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21 221</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8 981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12 240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42%</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17 960</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16 794</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94%</a:t>
                      </a:r>
                    </a:p>
                  </a:txBody>
                  <a:tcPr marL="9525" marR="9525" marT="9525" marB="0" anchor="b">
                    <a:solidFill>
                      <a:schemeClr val="accent6">
                        <a:lumMod val="60000"/>
                        <a:lumOff val="40000"/>
                      </a:schemeClr>
                    </a:solidFill>
                  </a:tcPr>
                </a:tc>
              </a:tr>
              <a:tr h="228373">
                <a:tc>
                  <a:txBody>
                    <a:bodyPr/>
                    <a:lstStyle/>
                    <a:p>
                      <a:pPr lvl="1">
                        <a:lnSpc>
                          <a:spcPts val="1300"/>
                        </a:lnSpc>
                        <a:spcBef>
                          <a:spcPts val="150"/>
                        </a:spcBef>
                        <a:spcAft>
                          <a:spcPts val="150"/>
                        </a:spcAft>
                      </a:pPr>
                      <a:r>
                        <a:rPr lang="en-GB" sz="1000" dirty="0">
                          <a:effectLst/>
                          <a:latin typeface="+mn-lt"/>
                          <a:cs typeface="Arial" panose="020B0604020202020204" pitchFamily="34" charset="0"/>
                        </a:rPr>
                        <a:t>Software and other intangible assets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518</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518</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tc>
                <a:tc>
                  <a:txBody>
                    <a:bodyPr/>
                    <a:lstStyle/>
                    <a:p>
                      <a:pPr algn="r" fontAlgn="b"/>
                      <a:r>
                        <a:rPr lang="en-GB" sz="1100" b="0" i="0" u="none" strike="noStrike" dirty="0">
                          <a:solidFill>
                            <a:srgbClr val="000000"/>
                          </a:solidFill>
                          <a:effectLst/>
                          <a:latin typeface="Calibri" panose="020F0502020204030204" pitchFamily="34" charset="0"/>
                        </a:rPr>
                        <a:t>62</a:t>
                      </a:r>
                    </a:p>
                  </a:txBody>
                  <a:tcPr marL="6350" marR="6350" marT="6350" marB="0" anchor="ctr">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62</a:t>
                      </a:r>
                    </a:p>
                  </a:txBody>
                  <a:tcPr marL="6350" marR="6350" marT="6350" marB="0" anchor="ctr">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133181">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176988">
                <a:tc>
                  <a:txBody>
                    <a:bodyPr/>
                    <a:lstStyle/>
                    <a:p>
                      <a:pPr>
                        <a:lnSpc>
                          <a:spcPts val="1300"/>
                        </a:lnSpc>
                        <a:spcBef>
                          <a:spcPts val="150"/>
                        </a:spcBef>
                        <a:spcAft>
                          <a:spcPts val="150"/>
                        </a:spcAft>
                      </a:pPr>
                      <a:r>
                        <a:rPr lang="en-GB" sz="1000" b="1" dirty="0">
                          <a:effectLst/>
                          <a:latin typeface="+mn-lt"/>
                          <a:cs typeface="Arial" panose="020B0604020202020204" pitchFamily="34" charset="0"/>
                        </a:rPr>
                        <a:t>Payments for financial assets</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650"/>
                        </a:spcBef>
                        <a:spcAft>
                          <a:spcPts val="0"/>
                        </a:spcAft>
                      </a:pPr>
                      <a:r>
                        <a:rPr lang="en-GB" sz="900" dirty="0">
                          <a:effectLst/>
                          <a:latin typeface="Arial" panose="020B0604020202020204" pitchFamily="34" charset="0"/>
                          <a:ea typeface="Times New Roman" panose="02020603050405020304" pitchFamily="18" charset="0"/>
                        </a:rPr>
                        <a:t>2 085</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Bef>
                          <a:spcPts val="650"/>
                        </a:spcBef>
                        <a:spcAft>
                          <a:spcPts val="0"/>
                        </a:spcAft>
                      </a:pPr>
                      <a:r>
                        <a:rPr lang="en-GB" sz="900" dirty="0">
                          <a:effectLst/>
                          <a:latin typeface="Arial" panose="020B0604020202020204" pitchFamily="34" charset="0"/>
                          <a:ea typeface="Times New Roman" panose="02020603050405020304" pitchFamily="18" charset="0"/>
                        </a:rPr>
                        <a:t>2 085</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Bef>
                          <a:spcPts val="650"/>
                        </a:spcBef>
                        <a:spcAft>
                          <a:spcPts val="0"/>
                        </a:spcAft>
                      </a:pPr>
                      <a:r>
                        <a:rPr lang="en-GB" sz="900" dirty="0">
                          <a:effectLst/>
                          <a:latin typeface="Arial" panose="020B0604020202020204" pitchFamily="34" charset="0"/>
                          <a:ea typeface="Times New Roman" panose="02020603050405020304" pitchFamily="18" charset="0"/>
                        </a:rPr>
                        <a:t>-</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102870" algn="r" defTabSz="914400" rtl="0" eaLnBrk="1" fontAlgn="b" latinLnBrk="0" hangingPunct="1">
                        <a:lnSpc>
                          <a:spcPts val="1300"/>
                        </a:lnSpc>
                        <a:spcBef>
                          <a:spcPts val="150"/>
                        </a:spcBef>
                        <a:spcAft>
                          <a:spcPts val="150"/>
                        </a:spcAft>
                      </a:pPr>
                      <a:r>
                        <a:rPr lang="en-ZA" sz="1000" kern="1200" dirty="0" smtClean="0">
                          <a:solidFill>
                            <a:schemeClr val="dk1"/>
                          </a:solidFill>
                          <a:effectLst/>
                          <a:latin typeface="+mn-lt"/>
                          <a:ea typeface="Times New Roman" panose="02020603050405020304" pitchFamily="18" charset="0"/>
                          <a:cs typeface="Arial" panose="020B0604020202020204" pitchFamily="34" charset="0"/>
                        </a:rPr>
                        <a:t>5 221</a:t>
                      </a: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102870" algn="r" defTabSz="914400" rtl="0" eaLnBrk="1" fontAlgn="b" latinLnBrk="0" hangingPunct="1">
                        <a:lnSpc>
                          <a:spcPts val="1300"/>
                        </a:lnSpc>
                        <a:spcBef>
                          <a:spcPts val="150"/>
                        </a:spcBef>
                        <a:spcAft>
                          <a:spcPts val="150"/>
                        </a:spcAft>
                      </a:pPr>
                      <a:r>
                        <a:rPr lang="en-ZA" sz="1000" kern="1200" dirty="0" smtClean="0">
                          <a:solidFill>
                            <a:schemeClr val="dk1"/>
                          </a:solidFill>
                          <a:effectLst/>
                          <a:latin typeface="+mn-lt"/>
                          <a:ea typeface="Times New Roman" panose="02020603050405020304" pitchFamily="18" charset="0"/>
                          <a:cs typeface="Arial" panose="020B0604020202020204" pitchFamily="34" charset="0"/>
                        </a:rPr>
                        <a:t>5221</a:t>
                      </a: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r h="130349">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fontAlgn="b"/>
                      <a:r>
                        <a:rPr lang="en-GB" sz="1100" b="1" i="0" u="none" strike="noStrike" dirty="0">
                          <a:solidFill>
                            <a:srgbClr val="000000"/>
                          </a:solidFill>
                          <a:effectLst/>
                          <a:latin typeface="Calibri" panose="020F0502020204030204" pitchFamily="34" charset="0"/>
                        </a:rPr>
                        <a:t>7 483 326</a:t>
                      </a:r>
                      <a:endParaRPr lang="en-ZA" sz="1100" b="1"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650"/>
                        </a:spcBef>
                        <a:spcAft>
                          <a:spcPts val="0"/>
                        </a:spcAft>
                      </a:pPr>
                      <a:r>
                        <a:rPr lang="en-ZA" sz="1100" b="1" i="0" u="none" strike="noStrike" kern="1200" dirty="0" smtClean="0">
                          <a:solidFill>
                            <a:srgbClr val="000000"/>
                          </a:solidFill>
                          <a:effectLst/>
                          <a:latin typeface="Calibri" panose="020F0502020204030204" pitchFamily="34" charset="0"/>
                          <a:ea typeface="+mn-ea"/>
                          <a:cs typeface="+mn-cs"/>
                        </a:rPr>
                        <a:t>7 448 550</a:t>
                      </a:r>
                      <a:endParaRPr lang="en-ZA" sz="1100" b="1" i="0" u="none" strike="noStrike" kern="1200" dirty="0">
                        <a:solidFill>
                          <a:srgbClr val="000000"/>
                        </a:solidFill>
                        <a:effectLst/>
                        <a:latin typeface="Calibri" panose="020F0502020204030204" pitchFamily="34" charset="0"/>
                        <a:ea typeface="+mn-ea"/>
                        <a:cs typeface="+mn-cs"/>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650"/>
                        </a:spcBef>
                        <a:spcAft>
                          <a:spcPts val="0"/>
                        </a:spcAft>
                      </a:pPr>
                      <a:r>
                        <a:rPr lang="en-GB" sz="1100" b="1" i="0" u="none" strike="noStrike" kern="1200" dirty="0" smtClean="0">
                          <a:solidFill>
                            <a:srgbClr val="000000"/>
                          </a:solidFill>
                          <a:effectLst/>
                          <a:latin typeface="Calibri" panose="020F0502020204030204" pitchFamily="34" charset="0"/>
                          <a:ea typeface="+mn-ea"/>
                          <a:cs typeface="+mn-cs"/>
                        </a:rPr>
                        <a:t>34 776</a:t>
                      </a:r>
                      <a:endParaRPr lang="en-ZA" sz="1100" b="1" i="0" u="none" strike="noStrike" kern="1200" dirty="0">
                        <a:solidFill>
                          <a:srgbClr val="000000"/>
                        </a:solidFill>
                        <a:effectLst/>
                        <a:latin typeface="Calibri" panose="020F0502020204030204" pitchFamily="34" charset="0"/>
                        <a:ea typeface="+mn-ea"/>
                        <a:cs typeface="+mn-cs"/>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ZA" sz="1000" b="1" kern="1200" dirty="0" smtClean="0">
                          <a:solidFill>
                            <a:schemeClr val="dk1"/>
                          </a:solidFill>
                          <a:effectLst/>
                          <a:latin typeface="+mn-lt"/>
                          <a:ea typeface="Times New Roman" panose="02020603050405020304" pitchFamily="18" charset="0"/>
                          <a:cs typeface="Arial" panose="020B0604020202020204" pitchFamily="34" charset="0"/>
                        </a:rPr>
                        <a:t>6 985 130</a:t>
                      </a:r>
                      <a:endParaRPr lang="en-ZA" sz="10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1000" b="1" kern="1200" dirty="0" smtClean="0">
                          <a:solidFill>
                            <a:schemeClr val="dk1"/>
                          </a:solidFill>
                          <a:effectLst/>
                          <a:latin typeface="+mn-lt"/>
                          <a:ea typeface="Times New Roman" panose="02020603050405020304" pitchFamily="18" charset="0"/>
                          <a:cs typeface="Arial" panose="020B0604020202020204" pitchFamily="34" charset="0"/>
                        </a:rPr>
                        <a:t>6 927 421</a:t>
                      </a:r>
                      <a:endParaRPr lang="en-ZA" sz="10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1000" b="1" kern="1200" dirty="0">
                          <a:solidFill>
                            <a:schemeClr val="dk1"/>
                          </a:solidFill>
                          <a:effectLst/>
                          <a:latin typeface="+mn-lt"/>
                          <a:ea typeface="Times New Roman" panose="02020603050405020304" pitchFamily="18" charset="0"/>
                          <a:cs typeface="Arial" panose="020B0604020202020204" pitchFamily="34" charset="0"/>
                        </a:rPr>
                        <a:t>99%</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34192239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a:solidFill>
                  <a:schemeClr val="bg1"/>
                </a:solidFill>
              </a:rPr>
              <a:t>Allocation per Economic </a:t>
            </a:r>
            <a:endParaRPr lang="en-ZA" sz="2400" b="1" dirty="0" smtClean="0">
              <a:solidFill>
                <a:schemeClr val="bg1"/>
              </a:solidFill>
            </a:endParaRPr>
          </a:p>
          <a:p>
            <a:r>
              <a:rPr lang="en-ZA" sz="2400" b="1" dirty="0" smtClean="0">
                <a:solidFill>
                  <a:schemeClr val="bg1"/>
                </a:solidFill>
              </a:rPr>
              <a:t>Classification </a:t>
            </a:r>
            <a:r>
              <a:rPr lang="en-ZA" sz="2400" b="1" dirty="0">
                <a:solidFill>
                  <a:schemeClr val="bg1"/>
                </a:solidFill>
              </a:rPr>
              <a:t>Chart – 2018/19</a:t>
            </a:r>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hart 6"/>
          <p:cNvGraphicFramePr>
            <a:graphicFrameLocks noGrp="1"/>
          </p:cNvGraphicFramePr>
          <p:nvPr>
            <p:extLst>
              <p:ext uri="{D42A27DB-BD31-4B8C-83A1-F6EECF244321}">
                <p14:modId xmlns:p14="http://schemas.microsoft.com/office/powerpoint/2010/main" xmlns="" val="1531248830"/>
              </p:ext>
            </p:extLst>
          </p:nvPr>
        </p:nvGraphicFramePr>
        <p:xfrm>
          <a:off x="323528" y="980728"/>
          <a:ext cx="8649511" cy="525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242698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Notes to Expenditure Summary </a:t>
            </a:r>
            <a:endParaRPr lang="en-ZA" sz="2400" b="1" dirty="0" smtClean="0">
              <a:solidFill>
                <a:schemeClr val="bg1"/>
              </a:solidFill>
            </a:endParaRPr>
          </a:p>
          <a:p>
            <a:r>
              <a:rPr lang="en-ZA" sz="2400" b="1" dirty="0" smtClean="0">
                <a:solidFill>
                  <a:schemeClr val="bg1"/>
                </a:solidFill>
              </a:rPr>
              <a:t>per </a:t>
            </a:r>
            <a:r>
              <a:rPr lang="en-ZA" sz="2400" b="1" dirty="0">
                <a:solidFill>
                  <a:schemeClr val="bg1"/>
                </a:solidFill>
              </a:rPr>
              <a:t>Economic Classification</a:t>
            </a: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ext uri="{D42A27DB-BD31-4B8C-83A1-F6EECF244321}">
                <p14:modId xmlns:p14="http://schemas.microsoft.com/office/powerpoint/2010/main" xmlns="" val="2082289191"/>
              </p:ext>
            </p:extLst>
          </p:nvPr>
        </p:nvGraphicFramePr>
        <p:xfrm>
          <a:off x="107950" y="1052736"/>
          <a:ext cx="8712522" cy="3769360"/>
        </p:xfrm>
        <a:graphic>
          <a:graphicData uri="http://schemas.openxmlformats.org/drawingml/2006/table">
            <a:tbl>
              <a:tblPr firstRow="1" bandRow="1">
                <a:tableStyleId>{93296810-A885-4BE3-A3E7-6D5BEEA58F35}</a:tableStyleId>
              </a:tblPr>
              <a:tblGrid>
                <a:gridCol w="8712522"/>
              </a:tblGrid>
              <a:tr h="370840">
                <a:tc>
                  <a:txBody>
                    <a:bodyPr/>
                    <a:lstStyle/>
                    <a:p>
                      <a:r>
                        <a:rPr lang="en-ZA" sz="1200" dirty="0" smtClean="0">
                          <a:solidFill>
                            <a:schemeClr val="tx1"/>
                          </a:solidFill>
                        </a:rPr>
                        <a:t>Current year</a:t>
                      </a:r>
                      <a:r>
                        <a:rPr lang="en-ZA" sz="1200" baseline="0" dirty="0" smtClean="0">
                          <a:solidFill>
                            <a:schemeClr val="tx1"/>
                          </a:solidFill>
                        </a:rPr>
                        <a:t> budget  and expenditure analysis</a:t>
                      </a:r>
                      <a:endParaRPr lang="en-ZA" sz="1200" dirty="0">
                        <a:solidFill>
                          <a:schemeClr val="tx1"/>
                        </a:solidFill>
                      </a:endParaRPr>
                    </a:p>
                  </a:txBody>
                  <a:tcPr/>
                </a:tc>
              </a:tr>
              <a:tr h="370840">
                <a:tc>
                  <a:txBody>
                    <a:bodyPr/>
                    <a:lstStyle/>
                    <a:p>
                      <a:r>
                        <a:rPr lang="en-ZA" sz="1400" b="1" dirty="0" smtClean="0"/>
                        <a:t>Compensation of employees</a:t>
                      </a:r>
                      <a:endParaRPr lang="en-ZA" sz="1400" b="1" dirty="0"/>
                    </a:p>
                  </a:txBody>
                  <a:tcPr/>
                </a:tc>
              </a:tr>
              <a:tr h="37084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200" kern="1200" dirty="0" smtClean="0">
                          <a:solidFill>
                            <a:schemeClr val="dk1"/>
                          </a:solidFill>
                          <a:latin typeface="+mn-lt"/>
                          <a:ea typeface="+mn-ea"/>
                          <a:cs typeface="+mn-cs"/>
                        </a:rPr>
                        <a:t>Compensation of employees underspent by R21.8 million or 4% due to vacant positions that remained unfilled during the financial year.</a:t>
                      </a:r>
                    </a:p>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200" kern="1200" dirty="0" smtClean="0">
                          <a:solidFill>
                            <a:schemeClr val="dk1"/>
                          </a:solidFill>
                          <a:latin typeface="+mn-lt"/>
                          <a:ea typeface="+mn-ea"/>
                          <a:cs typeface="+mn-cs"/>
                        </a:rPr>
                        <a:t>Under spending in compensation of employees relate to Programmes 1, 2 and 3.</a:t>
                      </a: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200" kern="1200" dirty="0">
                        <a:solidFill>
                          <a:schemeClr val="dk1"/>
                        </a:solidFill>
                        <a:latin typeface="+mn-lt"/>
                        <a:ea typeface="+mn-ea"/>
                        <a:cs typeface="+mn-cs"/>
                      </a:endParaRPr>
                    </a:p>
                  </a:txBody>
                  <a:tcPr/>
                </a:tc>
              </a:tr>
              <a:tr h="370840">
                <a:tc>
                  <a:txBody>
                    <a:bodyPr/>
                    <a:lstStyle/>
                    <a:p>
                      <a:r>
                        <a:rPr lang="en-ZA" sz="1400" b="1" dirty="0" smtClean="0"/>
                        <a:t>Transfers and subsidies</a:t>
                      </a:r>
                      <a:endParaRPr lang="en-ZA" sz="1400" b="1" dirty="0"/>
                    </a:p>
                  </a:txBody>
                  <a:tcPr/>
                </a:tc>
              </a:tr>
              <a:tr h="37084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200" kern="1200" dirty="0" smtClean="0">
                          <a:solidFill>
                            <a:schemeClr val="dk1"/>
                          </a:solidFill>
                          <a:latin typeface="+mn-lt"/>
                          <a:ea typeface="+mn-ea"/>
                          <a:cs typeface="+mn-cs"/>
                        </a:rPr>
                        <a:t>Transfers and subsidies (Households) underspending by R600 thousand or 6%  is due to expenditure for leave gratuities payments being lower than projected.</a:t>
                      </a:r>
                      <a:r>
                        <a:rPr lang="en-ZA" sz="1200" kern="1200" dirty="0" smtClean="0">
                          <a:solidFill>
                            <a:schemeClr val="dk1"/>
                          </a:solidFill>
                          <a:latin typeface="+mn-lt"/>
                          <a:ea typeface="+mn-ea"/>
                          <a:cs typeface="+mn-cs"/>
                        </a:rPr>
                        <a:t> Spending for leave gratuities is linked to resignations and retirements. </a:t>
                      </a: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ZA" sz="1200"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t>Machinery and equipment</a:t>
                      </a:r>
                    </a:p>
                  </a:txBody>
                  <a:tcPr/>
                </a:tc>
              </a:tr>
              <a:tr h="37084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dirty="0" smtClean="0">
                          <a:solidFill>
                            <a:schemeClr val="dk1"/>
                          </a:solidFill>
                          <a:latin typeface="+mn-lt"/>
                          <a:ea typeface="+mn-ea"/>
                          <a:cs typeface="+mn-cs"/>
                        </a:rPr>
                        <a:t>Machinery and equipment underspending of R12.2 million or 58%</a:t>
                      </a:r>
                      <a:r>
                        <a:rPr lang="en-ZA" sz="1200" kern="1200" baseline="0" dirty="0" smtClean="0">
                          <a:solidFill>
                            <a:schemeClr val="dk1"/>
                          </a:solidFill>
                          <a:latin typeface="+mn-lt"/>
                          <a:ea typeface="+mn-ea"/>
                          <a:cs typeface="+mn-cs"/>
                        </a:rPr>
                        <a:t> </a:t>
                      </a:r>
                      <a:r>
                        <a:rPr lang="en-ZA" sz="1200" kern="1200" dirty="0" smtClean="0">
                          <a:solidFill>
                            <a:schemeClr val="dk1"/>
                          </a:solidFill>
                          <a:latin typeface="+mn-lt"/>
                          <a:ea typeface="+mn-ea"/>
                          <a:cs typeface="+mn-cs"/>
                        </a:rPr>
                        <a:t>mainly relates to Programmes 1 and 5 and was a result of the delay in procurement processes.</a:t>
                      </a:r>
                    </a:p>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dirty="0" smtClean="0">
                          <a:solidFill>
                            <a:schemeClr val="dk1"/>
                          </a:solidFill>
                          <a:latin typeface="+mn-lt"/>
                          <a:ea typeface="+mn-ea"/>
                          <a:cs typeface="+mn-cs"/>
                        </a:rPr>
                        <a:t>Under spending is linked to filling of vacant positions.</a:t>
                      </a: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ZA" sz="1200"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385737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Transfers and subsidies </a:t>
            </a:r>
            <a:r>
              <a:rPr lang="en-ZA" sz="2400" b="1" kern="0" dirty="0" smtClean="0">
                <a:solidFill>
                  <a:srgbClr val="FFFFFF"/>
                </a:solidFill>
                <a:latin typeface="Calibri" panose="020F0502020204030204" pitchFamily="34" charset="0"/>
              </a:rPr>
              <a:t>expenditure: </a:t>
            </a:r>
          </a:p>
          <a:p>
            <a:r>
              <a:rPr lang="en-ZA" sz="2400" b="1" kern="0" dirty="0" smtClean="0">
                <a:solidFill>
                  <a:srgbClr val="FFFFFF"/>
                </a:solidFill>
                <a:latin typeface="Calibri" panose="020F0502020204030204" pitchFamily="34" charset="0"/>
              </a:rPr>
              <a:t>31 </a:t>
            </a:r>
            <a:r>
              <a:rPr lang="en-ZA" sz="2400" b="1" kern="0" dirty="0">
                <a:solidFill>
                  <a:srgbClr val="FFFFFF"/>
                </a:solidFill>
                <a:latin typeface="Calibri" panose="020F0502020204030204" pitchFamily="34" charset="0"/>
              </a:rPr>
              <a:t>March 2019</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407319367"/>
              </p:ext>
            </p:extLst>
          </p:nvPr>
        </p:nvGraphicFramePr>
        <p:xfrm>
          <a:off x="179512" y="1104851"/>
          <a:ext cx="8856984" cy="4351654"/>
        </p:xfrm>
        <a:graphic>
          <a:graphicData uri="http://schemas.openxmlformats.org/drawingml/2006/table">
            <a:tbl>
              <a:tblPr>
                <a:tableStyleId>{08FB837D-C827-4EFA-A057-4D05807E0F7C}</a:tableStyleId>
              </a:tblPr>
              <a:tblGrid>
                <a:gridCol w="3573146"/>
                <a:gridCol w="1237928"/>
                <a:gridCol w="1237928"/>
                <a:gridCol w="935994"/>
                <a:gridCol w="935994"/>
                <a:gridCol w="935994"/>
              </a:tblGrid>
              <a:tr h="196798">
                <a:tc gridSpan="4">
                  <a:txBody>
                    <a:bodyPr/>
                    <a:lstStyle/>
                    <a:p>
                      <a:pPr algn="ctr" fontAlgn="t"/>
                      <a:r>
                        <a:rPr lang="en-US" sz="1200" b="1" u="none" strike="noStrike" dirty="0" smtClean="0">
                          <a:effectLst/>
                        </a:rPr>
                        <a:t>Transfers and Subsidies</a:t>
                      </a:r>
                      <a:endParaRPr lang="en-US" sz="1200" b="1" i="0" u="none" strike="noStrike" dirty="0">
                        <a:solidFill>
                          <a:srgbClr val="000000"/>
                        </a:solidFill>
                        <a:effectLst/>
                        <a:latin typeface="Arial"/>
                      </a:endParaRPr>
                    </a:p>
                  </a:txBody>
                  <a:tcPr marL="5149" marR="5149" marT="5149"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1200" b="1" i="0" u="none" strike="noStrike" dirty="0">
                        <a:solidFill>
                          <a:srgbClr val="000000"/>
                        </a:solidFill>
                        <a:effectLst/>
                        <a:latin typeface="Arial"/>
                      </a:endParaRPr>
                    </a:p>
                  </a:txBody>
                  <a:tcPr marL="5149" marR="5149" marT="5149" marB="0"/>
                </a:tc>
                <a:tc>
                  <a:txBody>
                    <a:bodyPr/>
                    <a:lstStyle/>
                    <a:p>
                      <a:pPr algn="ctr" fontAlgn="t"/>
                      <a:endParaRPr lang="en-US" sz="1200" b="1" i="0" u="none" strike="noStrike" dirty="0">
                        <a:solidFill>
                          <a:srgbClr val="000000"/>
                        </a:solidFill>
                        <a:effectLst/>
                        <a:latin typeface="Arial"/>
                      </a:endParaRPr>
                    </a:p>
                  </a:txBody>
                  <a:tcPr marL="5149" marR="5149" marT="5149" marB="0"/>
                </a:tc>
              </a:tr>
              <a:tr h="196798">
                <a:tc gridSpan="4">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smtClean="0">
                          <a:effectLst/>
                        </a:rPr>
                        <a:t>For</a:t>
                      </a:r>
                      <a:r>
                        <a:rPr lang="en-US" sz="1200" b="1" u="none" strike="noStrike" baseline="0" dirty="0" smtClean="0">
                          <a:effectLst/>
                        </a:rPr>
                        <a:t> the first quarter ended 31 March 2019 – (100% Guideline)</a:t>
                      </a:r>
                      <a:endParaRPr lang="en-US" sz="1200" b="1" i="0" u="none" strike="noStrike" dirty="0" smtClean="0">
                        <a:solidFill>
                          <a:srgbClr val="000000"/>
                        </a:solidFill>
                        <a:effectLst/>
                        <a:latin typeface="Arial"/>
                      </a:endParaRPr>
                    </a:p>
                  </a:txBody>
                  <a:tcPr marL="5149" marR="5149" marT="5149"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t"/>
                      <a:r>
                        <a:rPr lang="en-US" sz="1200" b="1" u="none" strike="noStrike" kern="1200" dirty="0" smtClean="0">
                          <a:solidFill>
                            <a:schemeClr val="dk1"/>
                          </a:solidFill>
                          <a:effectLst/>
                          <a:latin typeface="+mn-lt"/>
                          <a:ea typeface="+mn-ea"/>
                          <a:cs typeface="+mn-cs"/>
                        </a:rPr>
                        <a:t>2016/17</a:t>
                      </a:r>
                      <a:endParaRPr lang="en-US" sz="1200" b="1" u="none" strike="noStrike" kern="1200" dirty="0">
                        <a:solidFill>
                          <a:schemeClr val="dk1"/>
                        </a:solidFill>
                        <a:effectLst/>
                        <a:latin typeface="+mn-lt"/>
                        <a:ea typeface="+mn-ea"/>
                        <a:cs typeface="+mn-cs"/>
                      </a:endParaRPr>
                    </a:p>
                  </a:txBody>
                  <a:tcPr marL="5149" marR="5149" marT="5149" marB="0"/>
                </a:tc>
                <a:tc hMerge="1">
                  <a:txBody>
                    <a:bodyPr/>
                    <a:lstStyle/>
                    <a:p>
                      <a:pPr algn="ctr" fontAlgn="t"/>
                      <a:endParaRPr lang="en-US" sz="1200" b="1" u="none" strike="noStrike" kern="1200" dirty="0">
                        <a:solidFill>
                          <a:schemeClr val="dk1"/>
                        </a:solidFill>
                        <a:effectLst/>
                        <a:latin typeface="+mn-lt"/>
                        <a:ea typeface="+mn-ea"/>
                        <a:cs typeface="+mn-cs"/>
                      </a:endParaRPr>
                    </a:p>
                  </a:txBody>
                  <a:tcPr marL="5149" marR="5149" marT="5149" marB="0"/>
                </a:tc>
              </a:tr>
              <a:tr h="470500">
                <a:tc>
                  <a:txBody>
                    <a:bodyPr/>
                    <a:lstStyle/>
                    <a:p>
                      <a:pPr algn="l" fontAlgn="b"/>
                      <a:r>
                        <a:rPr lang="en-US" sz="1200" b="1" u="none" strike="noStrike" dirty="0" smtClean="0">
                          <a:effectLst/>
                        </a:rPr>
                        <a:t>P</a:t>
                      </a:r>
                      <a:r>
                        <a:rPr lang="en-US" sz="1200" b="1" u="none" strike="noStrike" kern="1200" dirty="0" smtClean="0">
                          <a:solidFill>
                            <a:schemeClr val="dk1"/>
                          </a:solidFill>
                          <a:effectLst/>
                          <a:latin typeface="+mn-lt"/>
                          <a:ea typeface="+mn-ea"/>
                          <a:cs typeface="+mn-cs"/>
                        </a:rPr>
                        <a:t>ROGRAMME</a:t>
                      </a:r>
                      <a:r>
                        <a:rPr lang="en-US" sz="1200" u="none" strike="noStrike" dirty="0">
                          <a:effectLst/>
                        </a:rPr>
                        <a:t> </a:t>
                      </a:r>
                      <a:endParaRPr lang="en-US" sz="1200" b="1" i="0" u="none" strike="noStrike" dirty="0">
                        <a:solidFill>
                          <a:srgbClr val="000000"/>
                        </a:solidFill>
                        <a:effectLst/>
                        <a:latin typeface="Arial"/>
                      </a:endParaRPr>
                    </a:p>
                  </a:txBody>
                  <a:tcPr marL="5149" marR="5149" marT="5149" marB="0" anchor="b"/>
                </a:tc>
                <a:tc>
                  <a:txBody>
                    <a:bodyPr/>
                    <a:lstStyle/>
                    <a:p>
                      <a:pPr algn="ctr" fontAlgn="t"/>
                      <a:r>
                        <a:rPr lang="en-US" sz="1200" b="1" u="none" strike="noStrike" dirty="0" smtClean="0">
                          <a:effectLst/>
                        </a:rPr>
                        <a:t>Annual Appropriation</a:t>
                      </a:r>
                      <a:endParaRPr lang="en-US" sz="1200" b="1" i="0" u="none" strike="noStrike" dirty="0">
                        <a:solidFill>
                          <a:srgbClr val="000000"/>
                        </a:solidFill>
                        <a:effectLst/>
                        <a:latin typeface="Arial"/>
                      </a:endParaRPr>
                    </a:p>
                  </a:txBody>
                  <a:tcPr marL="5149" marR="72000" marT="5149" marB="0"/>
                </a:tc>
                <a:tc gridSpan="2">
                  <a:txBody>
                    <a:bodyPr/>
                    <a:lstStyle/>
                    <a:p>
                      <a:pPr algn="ctr" fontAlgn="t"/>
                      <a:r>
                        <a:rPr lang="en-US" sz="1200" b="1" u="none" strike="noStrike" dirty="0">
                          <a:effectLst/>
                        </a:rPr>
                        <a:t>Actual</a:t>
                      </a:r>
                      <a:endParaRPr lang="en-US" sz="1200" b="1" i="0" u="none" strike="noStrike" dirty="0">
                        <a:solidFill>
                          <a:srgbClr val="000000"/>
                        </a:solidFill>
                        <a:effectLst/>
                        <a:latin typeface="Arial"/>
                      </a:endParaRPr>
                    </a:p>
                    <a:p>
                      <a:pPr algn="ctr" fontAlgn="t"/>
                      <a:r>
                        <a:rPr lang="en-US" sz="1200" b="1" u="none" strike="noStrike" dirty="0" smtClean="0">
                          <a:effectLst/>
                        </a:rPr>
                        <a:t>Expenditure as at </a:t>
                      </a:r>
                    </a:p>
                    <a:p>
                      <a:pPr algn="ctr" fontAlgn="t"/>
                      <a:r>
                        <a:rPr lang="en-US" sz="1200" b="1" u="none" strike="noStrike" dirty="0" smtClean="0">
                          <a:effectLst/>
                        </a:rPr>
                        <a:t>31 March 2019</a:t>
                      </a:r>
                      <a:endParaRPr lang="en-US" sz="1200" b="1" i="0" u="none" strike="noStrike" dirty="0">
                        <a:solidFill>
                          <a:srgbClr val="000000"/>
                        </a:solidFill>
                        <a:effectLst/>
                        <a:latin typeface="Arial"/>
                      </a:endParaRPr>
                    </a:p>
                  </a:txBody>
                  <a:tcPr marL="5149" marR="72000" marT="5149" marB="0"/>
                </a:tc>
                <a:tc hMerge="1">
                  <a:txBody>
                    <a:bodyPr/>
                    <a:lstStyle/>
                    <a:p>
                      <a:pPr algn="r" fontAlgn="t"/>
                      <a:endParaRPr lang="en-US" sz="1200" b="1" i="0" u="none" strike="noStrike" dirty="0">
                        <a:solidFill>
                          <a:srgbClr val="000000"/>
                        </a:solidFill>
                        <a:effectLst/>
                        <a:latin typeface="Arial"/>
                      </a:endParaRPr>
                    </a:p>
                  </a:txBody>
                  <a:tcPr marL="5149" marR="72000" marT="5149" marB="0"/>
                </a:tc>
                <a:tc gridSpan="2">
                  <a:txBody>
                    <a:bodyPr/>
                    <a:lstStyle/>
                    <a:p>
                      <a:pPr algn="ctr" fontAlgn="t"/>
                      <a:r>
                        <a:rPr lang="en-US" sz="1200" b="1" u="none" strike="noStrike" kern="1200" dirty="0" smtClean="0">
                          <a:solidFill>
                            <a:schemeClr val="dk1"/>
                          </a:solidFill>
                          <a:effectLst/>
                          <a:latin typeface="+mn-lt"/>
                          <a:ea typeface="+mn-ea"/>
                          <a:cs typeface="+mn-cs"/>
                        </a:rPr>
                        <a:t>Expenditure as at </a:t>
                      </a:r>
                    </a:p>
                    <a:p>
                      <a:pPr algn="ctr" fontAlgn="t"/>
                      <a:r>
                        <a:rPr lang="en-US" sz="1200" b="1" u="none" strike="noStrike" kern="1200" dirty="0" smtClean="0">
                          <a:solidFill>
                            <a:schemeClr val="dk1"/>
                          </a:solidFill>
                          <a:effectLst/>
                          <a:latin typeface="+mn-lt"/>
                          <a:ea typeface="+mn-ea"/>
                          <a:cs typeface="+mn-cs"/>
                        </a:rPr>
                        <a:t>31 March 2017</a:t>
                      </a:r>
                      <a:endParaRPr lang="en-US" sz="1200" b="1" u="none" strike="noStrike" kern="1200" dirty="0">
                        <a:solidFill>
                          <a:schemeClr val="dk1"/>
                        </a:solidFill>
                        <a:effectLst/>
                        <a:latin typeface="+mn-lt"/>
                        <a:ea typeface="+mn-ea"/>
                        <a:cs typeface="+mn-cs"/>
                      </a:endParaRPr>
                    </a:p>
                  </a:txBody>
                  <a:tcPr marL="5149" marR="72000" marT="5149" marB="0"/>
                </a:tc>
                <a:tc hMerge="1">
                  <a:txBody>
                    <a:bodyPr/>
                    <a:lstStyle/>
                    <a:p>
                      <a:pPr algn="r" fontAlgn="t"/>
                      <a:endParaRPr lang="en-US" sz="1200" b="1" u="none" strike="noStrike" kern="1200" dirty="0">
                        <a:solidFill>
                          <a:schemeClr val="dk1"/>
                        </a:solidFill>
                        <a:effectLst/>
                        <a:latin typeface="+mn-lt"/>
                        <a:ea typeface="+mn-ea"/>
                        <a:cs typeface="+mn-cs"/>
                      </a:endParaRPr>
                    </a:p>
                  </a:txBody>
                  <a:tcPr marL="5149" marR="72000" marT="5149" marB="0"/>
                </a:tc>
              </a:tr>
              <a:tr h="196798">
                <a:tc>
                  <a:txBody>
                    <a:bodyPr/>
                    <a:lstStyle/>
                    <a:p>
                      <a:pPr algn="ctr" fontAlgn="b"/>
                      <a:r>
                        <a:rPr lang="en-US" sz="1200" u="none" strike="noStrike">
                          <a:effectLst/>
                        </a:rPr>
                        <a:t> </a:t>
                      </a:r>
                      <a:endParaRPr lang="en-US" sz="1200" b="1" i="0" u="none" strike="noStrike">
                        <a:solidFill>
                          <a:srgbClr val="000000"/>
                        </a:solidFill>
                        <a:effectLst/>
                        <a:latin typeface="Arial"/>
                      </a:endParaRPr>
                    </a:p>
                  </a:txBody>
                  <a:tcPr marL="5149" marR="5149" marT="5149" marB="0" anchor="b"/>
                </a:tc>
                <a:tc>
                  <a:txBody>
                    <a:bodyPr/>
                    <a:lstStyle/>
                    <a:p>
                      <a:pPr algn="r" fontAlgn="t"/>
                      <a:r>
                        <a:rPr lang="en-US" sz="1200" b="1" u="none" strike="noStrike" dirty="0">
                          <a:effectLst/>
                        </a:rPr>
                        <a:t>R'000</a:t>
                      </a:r>
                      <a:endParaRPr lang="en-US" sz="1200" b="1" i="0" u="none" strike="noStrike" dirty="0">
                        <a:solidFill>
                          <a:srgbClr val="000000"/>
                        </a:solidFill>
                        <a:effectLst/>
                        <a:latin typeface="Arial"/>
                      </a:endParaRPr>
                    </a:p>
                  </a:txBody>
                  <a:tcPr marL="5149" marR="72000" marT="5149" marB="0"/>
                </a:tc>
                <a:tc>
                  <a:txBody>
                    <a:bodyPr/>
                    <a:lstStyle/>
                    <a:p>
                      <a:pPr algn="r" fontAlgn="t"/>
                      <a:r>
                        <a:rPr lang="en-US" sz="1200" b="1" u="none" strike="noStrike" dirty="0">
                          <a:effectLst/>
                        </a:rPr>
                        <a:t>R'000</a:t>
                      </a:r>
                      <a:endParaRPr lang="en-US" sz="1200" b="1" i="0" u="none" strike="noStrike" dirty="0">
                        <a:solidFill>
                          <a:srgbClr val="000000"/>
                        </a:solidFill>
                        <a:effectLst/>
                        <a:latin typeface="Arial"/>
                      </a:endParaRPr>
                    </a:p>
                  </a:txBody>
                  <a:tcPr marL="5149" marR="72000" marT="5149" marB="0"/>
                </a:tc>
                <a:tc>
                  <a:txBody>
                    <a:bodyPr/>
                    <a:lstStyle/>
                    <a:p>
                      <a:pPr algn="r" fontAlgn="t"/>
                      <a:r>
                        <a:rPr lang="en-US" sz="1200" b="1" i="0" u="none" strike="noStrike" dirty="0" smtClean="0">
                          <a:solidFill>
                            <a:srgbClr val="000000"/>
                          </a:solidFill>
                          <a:effectLst/>
                          <a:latin typeface="Arial"/>
                        </a:rPr>
                        <a:t>%</a:t>
                      </a:r>
                      <a:endParaRPr lang="en-US" sz="1200" b="1" i="0" u="none" strike="noStrike" dirty="0">
                        <a:solidFill>
                          <a:srgbClr val="000000"/>
                        </a:solidFill>
                        <a:effectLst/>
                        <a:latin typeface="Arial"/>
                      </a:endParaRPr>
                    </a:p>
                  </a:txBody>
                  <a:tcPr marL="5149" marR="72000" marT="5149"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200" b="1" u="none" strike="noStrike" dirty="0" smtClean="0">
                          <a:effectLst/>
                        </a:rPr>
                        <a:t>R'000</a:t>
                      </a:r>
                      <a:endParaRPr lang="en-US" sz="1200" b="1" i="0" u="none" strike="noStrike" dirty="0">
                        <a:solidFill>
                          <a:srgbClr val="000000"/>
                        </a:solidFill>
                        <a:effectLst/>
                        <a:latin typeface="Arial"/>
                      </a:endParaRPr>
                    </a:p>
                  </a:txBody>
                  <a:tcPr marL="5149" marR="72000" marT="5149"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a:rPr>
                        <a:t>%</a:t>
                      </a:r>
                    </a:p>
                  </a:txBody>
                  <a:tcPr marL="5149" marR="72000" marT="5149" marB="0"/>
                </a:tc>
              </a:tr>
              <a:tr h="196798">
                <a:tc>
                  <a:txBody>
                    <a:bodyPr/>
                    <a:lstStyle/>
                    <a:p>
                      <a:pPr algn="l" fontAlgn="t"/>
                      <a:endParaRPr lang="en-US" sz="1200" b="1" i="0" u="none" strike="noStrike" dirty="0">
                        <a:solidFill>
                          <a:srgbClr val="000000"/>
                        </a:solidFill>
                        <a:effectLst/>
                        <a:latin typeface="Arial"/>
                      </a:endParaRPr>
                    </a:p>
                  </a:txBody>
                  <a:tcPr marL="5149" marR="5149" marT="5149" marB="0"/>
                </a:tc>
                <a:tc>
                  <a:txBody>
                    <a:bodyPr/>
                    <a:lstStyle/>
                    <a:p>
                      <a:pPr algn="r" fontAlgn="t"/>
                      <a:endParaRPr lang="en-US" sz="1200" b="1" i="0" u="none" strike="noStrike" dirty="0">
                        <a:solidFill>
                          <a:srgbClr val="000000"/>
                        </a:solidFill>
                        <a:effectLst/>
                        <a:latin typeface="Arial"/>
                      </a:endParaRPr>
                    </a:p>
                  </a:txBody>
                  <a:tcPr marL="7200"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r>
              <a:tr h="196798">
                <a:tc>
                  <a:txBody>
                    <a:bodyPr/>
                    <a:lstStyle/>
                    <a:p>
                      <a:pPr algn="l" fontAlgn="t"/>
                      <a:r>
                        <a:rPr lang="en-US" sz="1200" u="none" strike="noStrike" kern="1200" dirty="0" smtClean="0">
                          <a:solidFill>
                            <a:schemeClr val="dk1"/>
                          </a:solidFill>
                          <a:effectLst/>
                          <a:latin typeface="+mn-lt"/>
                          <a:ea typeface="+mn-ea"/>
                          <a:cs typeface="+mn-cs"/>
                        </a:rPr>
                        <a:t>Construction Industry Development</a:t>
                      </a:r>
                      <a:r>
                        <a:rPr lang="en-US" sz="1200" u="none" strike="noStrike" kern="1200" baseline="0" dirty="0" smtClean="0">
                          <a:solidFill>
                            <a:schemeClr val="dk1"/>
                          </a:solidFill>
                          <a:effectLst/>
                          <a:latin typeface="+mn-lt"/>
                          <a:ea typeface="+mn-ea"/>
                          <a:cs typeface="+mn-cs"/>
                        </a:rPr>
                        <a:t> </a:t>
                      </a:r>
                      <a:r>
                        <a:rPr lang="en-US" sz="1200" u="none" strike="noStrike" kern="1200" dirty="0" smtClean="0">
                          <a:solidFill>
                            <a:schemeClr val="dk1"/>
                          </a:solidFill>
                          <a:effectLst/>
                          <a:latin typeface="+mn-lt"/>
                          <a:ea typeface="+mn-ea"/>
                          <a:cs typeface="+mn-cs"/>
                        </a:rPr>
                        <a:t>Board</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73 323</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US" sz="1200" u="none" strike="noStrike" kern="1200" noProof="0" dirty="0" smtClean="0">
                          <a:solidFill>
                            <a:schemeClr val="tx1"/>
                          </a:solidFill>
                          <a:effectLst/>
                          <a:latin typeface="+mn-lt"/>
                          <a:ea typeface="+mn-ea"/>
                          <a:cs typeface="+mn-cs"/>
                        </a:rPr>
                        <a:t>73 323</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US" sz="1200" u="none" strike="noStrike" kern="1200" noProof="0" dirty="0" smtClean="0">
                          <a:solidFill>
                            <a:schemeClr val="tx1"/>
                          </a:solidFill>
                          <a:effectLst/>
                          <a:latin typeface="+mn-lt"/>
                          <a:ea typeface="+mn-ea"/>
                          <a:cs typeface="+mn-cs"/>
                        </a:rPr>
                        <a:t>74 984</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r>
              <a:tr h="196798">
                <a:tc>
                  <a:txBody>
                    <a:bodyPr/>
                    <a:lstStyle/>
                    <a:p>
                      <a:pPr algn="just" fontAlgn="t"/>
                      <a:r>
                        <a:rPr lang="en-US" sz="1200" u="none" strike="noStrike" kern="1200" dirty="0" smtClean="0">
                          <a:solidFill>
                            <a:schemeClr val="dk1"/>
                          </a:solidFill>
                          <a:effectLst/>
                          <a:latin typeface="+mn-lt"/>
                          <a:ea typeface="+mn-ea"/>
                          <a:cs typeface="+mn-cs"/>
                        </a:rPr>
                        <a:t>Council for the Built Environment</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50 100</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ZA" sz="1200" u="none" strike="noStrike" kern="1200" noProof="0" dirty="0" smtClean="0">
                          <a:solidFill>
                            <a:schemeClr val="tx1"/>
                          </a:solidFill>
                          <a:effectLst/>
                          <a:latin typeface="+mn-lt"/>
                          <a:ea typeface="+mn-ea"/>
                          <a:cs typeface="+mn-cs"/>
                        </a:rPr>
                        <a:t>50 100</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ZA" sz="1200" u="none" strike="noStrike" kern="1200" noProof="0" dirty="0" smtClean="0">
                          <a:solidFill>
                            <a:schemeClr val="tx1"/>
                          </a:solidFill>
                          <a:effectLst/>
                          <a:latin typeface="+mn-lt"/>
                          <a:ea typeface="+mn-ea"/>
                          <a:cs typeface="+mn-cs"/>
                        </a:rPr>
                        <a:t>48 568</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r>
              <a:tr h="212420">
                <a:tc>
                  <a:txBody>
                    <a:bodyPr/>
                    <a:lstStyle/>
                    <a:p>
                      <a:pPr algn="l" fontAlgn="t"/>
                      <a:r>
                        <a:rPr lang="en-US" sz="1200" u="none" strike="noStrike" kern="1200" dirty="0" smtClean="0">
                          <a:solidFill>
                            <a:schemeClr val="dk1"/>
                          </a:solidFill>
                          <a:effectLst/>
                          <a:latin typeface="+mn-lt"/>
                          <a:ea typeface="+mn-ea"/>
                          <a:cs typeface="+mn-cs"/>
                        </a:rPr>
                        <a:t>Independent Development Trust </a:t>
                      </a:r>
                      <a:endParaRPr lang="en-US" sz="1200" u="none" strike="noStrike" kern="1200" dirty="0">
                        <a:solidFill>
                          <a:srgbClr val="FF0000"/>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28 362</a:t>
                      </a:r>
                      <a:endParaRPr lang="en-US" sz="1200" u="none" strike="noStrike" kern="1200" dirty="0">
                        <a:solidFill>
                          <a:schemeClr val="tx1"/>
                        </a:solidFill>
                        <a:effectLst/>
                        <a:latin typeface="+mn-lt"/>
                        <a:ea typeface="+mn-ea"/>
                        <a:cs typeface="+mn-cs"/>
                      </a:endParaRPr>
                    </a:p>
                  </a:txBody>
                  <a:tcPr marL="7200"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28 362</a:t>
                      </a:r>
                      <a:endParaRPr lang="en-US" sz="1200" u="none" strike="noStrike" kern="1200" dirty="0">
                        <a:solidFill>
                          <a:schemeClr val="tx1"/>
                        </a:solidFill>
                        <a:effectLst/>
                        <a:latin typeface="+mn-lt"/>
                        <a:ea typeface="+mn-ea"/>
                        <a:cs typeface="+mn-cs"/>
                      </a:endParaRPr>
                    </a:p>
                  </a:txBody>
                  <a:tcPr marL="7200" marR="72000" marT="5149" marB="0"/>
                </a:tc>
                <a:tc>
                  <a:txBody>
                    <a:bodyPr/>
                    <a:lstStyle/>
                    <a:p>
                      <a:pPr algn="r" fontAlgn="t"/>
                      <a:r>
                        <a:rPr lang="en-US" sz="1200" u="none" strike="noStrike" kern="1200" dirty="0" smtClean="0">
                          <a:solidFill>
                            <a:schemeClr val="tx1"/>
                          </a:solidFill>
                          <a:effectLst/>
                          <a:latin typeface="+mn-lt"/>
                          <a:ea typeface="+mn-ea"/>
                          <a:cs typeface="+mn-cs"/>
                        </a:rPr>
                        <a:t>100%</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111 066</a:t>
                      </a:r>
                      <a:endParaRPr lang="en-US" sz="1200" u="none" strike="noStrike" kern="1200" dirty="0">
                        <a:solidFill>
                          <a:schemeClr val="tx1"/>
                        </a:solidFill>
                        <a:effectLst/>
                        <a:latin typeface="+mn-lt"/>
                        <a:ea typeface="+mn-ea"/>
                        <a:cs typeface="+mn-cs"/>
                      </a:endParaRPr>
                    </a:p>
                  </a:txBody>
                  <a:tcPr marL="7200" marR="72000" marT="5149" marB="0"/>
                </a:tc>
                <a:tc>
                  <a:txBody>
                    <a:bodyPr/>
                    <a:lstStyle/>
                    <a:p>
                      <a:pPr algn="r" fontAlgn="t"/>
                      <a:r>
                        <a:rPr lang="en-US" sz="1200" u="none" strike="noStrike" kern="1200" dirty="0" smtClean="0">
                          <a:solidFill>
                            <a:schemeClr val="tx1"/>
                          </a:solidFill>
                          <a:effectLst/>
                          <a:latin typeface="+mn-lt"/>
                          <a:ea typeface="+mn-ea"/>
                          <a:cs typeface="+mn-cs"/>
                        </a:rPr>
                        <a:t>100%</a:t>
                      </a:r>
                      <a:endParaRPr lang="en-US" sz="1200" u="none" strike="noStrike" kern="1200" dirty="0">
                        <a:solidFill>
                          <a:schemeClr val="tx1"/>
                        </a:solidFill>
                        <a:effectLst/>
                        <a:latin typeface="+mn-lt"/>
                        <a:ea typeface="+mn-ea"/>
                        <a:cs typeface="+mn-cs"/>
                      </a:endParaRPr>
                    </a:p>
                  </a:txBody>
                  <a:tcPr marL="5149" marR="72000" marT="5149" marB="0"/>
                </a:tc>
              </a:tr>
              <a:tr h="196798">
                <a:tc>
                  <a:txBody>
                    <a:bodyPr/>
                    <a:lstStyle/>
                    <a:p>
                      <a:pPr algn="l" fontAlgn="t"/>
                      <a:r>
                        <a:rPr lang="en-US" sz="1200" u="none" strike="noStrike" kern="1200" dirty="0" smtClean="0">
                          <a:solidFill>
                            <a:schemeClr val="dk1"/>
                          </a:solidFill>
                          <a:effectLst/>
                          <a:latin typeface="+mn-lt"/>
                          <a:ea typeface="+mn-ea"/>
                          <a:cs typeface="+mn-cs"/>
                        </a:rPr>
                        <a:t>Common Wealth War Graves</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22 342</a:t>
                      </a:r>
                    </a:p>
                  </a:txBody>
                  <a:tcPr marL="91432" marR="91432" marT="45724" marB="45724" horzOverflow="overflow"/>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mn-lt"/>
                          <a:ea typeface="+mn-ea"/>
                          <a:cs typeface="+mn-cs"/>
                        </a:rPr>
                        <a:t>22 342</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schemeClr val="tx1"/>
                          </a:solidFill>
                          <a:effectLst/>
                          <a:uLnTx/>
                          <a:uFillTx/>
                          <a:latin typeface="+mn-lt"/>
                          <a:ea typeface="+mn-ea"/>
                          <a:cs typeface="+mn-cs"/>
                        </a:rPr>
                        <a:t>100%</a:t>
                      </a:r>
                      <a:endParaRPr kumimoji="0" lang="en-ZA" sz="1200" b="0" i="0" u="none" strike="noStrike" kern="1200" cap="none" spc="0" normalizeH="0" baseline="0" dirty="0">
                        <a:ln>
                          <a:noFill/>
                        </a:ln>
                        <a:solidFill>
                          <a:schemeClr val="tx1"/>
                        </a:solidFill>
                        <a:effectLst/>
                        <a:uLnTx/>
                        <a:uFillTx/>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mn-lt"/>
                          <a:ea typeface="+mn-ea"/>
                          <a:cs typeface="+mn-cs"/>
                        </a:rPr>
                        <a:t>22 342</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schemeClr val="tx1"/>
                          </a:solidFill>
                          <a:effectLst/>
                          <a:uLnTx/>
                          <a:uFillTx/>
                          <a:latin typeface="+mn-lt"/>
                          <a:ea typeface="+mn-ea"/>
                          <a:cs typeface="+mn-cs"/>
                        </a:rPr>
                        <a:t>100%</a:t>
                      </a:r>
                      <a:endParaRPr kumimoji="0" lang="en-ZA" sz="1200" b="0" i="0" u="none" strike="noStrike" kern="1200" cap="none" spc="0" normalizeH="0" baseline="0" dirty="0">
                        <a:ln>
                          <a:noFill/>
                        </a:ln>
                        <a:solidFill>
                          <a:schemeClr val="tx1"/>
                        </a:solidFill>
                        <a:effectLst/>
                        <a:uLnTx/>
                        <a:uFillTx/>
                        <a:latin typeface="+mn-lt"/>
                        <a:ea typeface="+mn-ea"/>
                        <a:cs typeface="+mn-cs"/>
                      </a:endParaRPr>
                    </a:p>
                  </a:txBody>
                  <a:tcPr marL="9525" marR="85725" marT="9525" marB="0"/>
                </a:tc>
              </a:tr>
              <a:tr h="218857">
                <a:tc>
                  <a:txBody>
                    <a:bodyPr/>
                    <a:lstStyle/>
                    <a:p>
                      <a:pPr algn="l" fontAlgn="t"/>
                      <a:r>
                        <a:rPr lang="en-US" sz="1200" u="none" strike="noStrike" kern="1200" dirty="0" smtClean="0">
                          <a:solidFill>
                            <a:schemeClr val="dk1"/>
                          </a:solidFill>
                          <a:effectLst/>
                          <a:latin typeface="+mn-lt"/>
                          <a:ea typeface="+mn-ea"/>
                          <a:cs typeface="+mn-cs"/>
                        </a:rPr>
                        <a:t>Parliamentary Village</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10 368</a:t>
                      </a:r>
                    </a:p>
                  </a:txBody>
                  <a:tcPr marL="91432" marR="91432"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ZA" sz="1200" u="none" strike="noStrike" kern="1200" dirty="0" smtClean="0">
                          <a:solidFill>
                            <a:schemeClr val="tx1"/>
                          </a:solidFill>
                          <a:effectLst/>
                          <a:latin typeface="+mn-lt"/>
                          <a:ea typeface="+mn-ea"/>
                          <a:cs typeface="+mn-cs"/>
                        </a:rPr>
                        <a:t>10 368</a:t>
                      </a:r>
                    </a:p>
                  </a:txBody>
                  <a:tcPr marL="91452" marR="91452" marT="45738" marB="45738"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ZA" sz="1200" u="none" strike="noStrike" kern="1200" dirty="0" smtClean="0">
                          <a:solidFill>
                            <a:schemeClr val="tx1"/>
                          </a:solidFill>
                          <a:effectLst/>
                          <a:latin typeface="+mn-lt"/>
                          <a:ea typeface="+mn-ea"/>
                          <a:cs typeface="+mn-cs"/>
                        </a:rPr>
                        <a:t>100%</a:t>
                      </a:r>
                    </a:p>
                  </a:txBody>
                  <a:tcPr marL="91452" marR="91452" marT="45738" marB="45738"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ZA" sz="1200" u="none" strike="noStrike" kern="1200" dirty="0" smtClean="0">
                          <a:solidFill>
                            <a:schemeClr val="tx1"/>
                          </a:solidFill>
                          <a:effectLst/>
                          <a:latin typeface="+mn-lt"/>
                          <a:ea typeface="+mn-ea"/>
                          <a:cs typeface="+mn-cs"/>
                        </a:rPr>
                        <a:t>10 051</a:t>
                      </a:r>
                    </a:p>
                  </a:txBody>
                  <a:tcPr marL="91452" marR="91452" marT="45738" marB="45738"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ZA" sz="1200" u="none" strike="noStrike" kern="1200" dirty="0" smtClean="0">
                          <a:solidFill>
                            <a:schemeClr val="tx1"/>
                          </a:solidFill>
                          <a:effectLst/>
                          <a:latin typeface="+mn-lt"/>
                          <a:ea typeface="+mn-ea"/>
                          <a:cs typeface="+mn-cs"/>
                        </a:rPr>
                        <a:t>100%</a:t>
                      </a:r>
                    </a:p>
                  </a:txBody>
                  <a:tcPr marL="91452" marR="91452" marT="45738" marB="45738" horzOverflow="overflow"/>
                </a:tc>
              </a:tr>
              <a:tr h="196798">
                <a:tc>
                  <a:txBody>
                    <a:bodyPr/>
                    <a:lstStyle/>
                    <a:p>
                      <a:pPr algn="l" fontAlgn="t"/>
                      <a:r>
                        <a:rPr lang="en-US" sz="1200" u="none" strike="noStrike" kern="1200" dirty="0" smtClean="0">
                          <a:solidFill>
                            <a:schemeClr val="dk1"/>
                          </a:solidFill>
                          <a:effectLst/>
                          <a:latin typeface="+mn-lt"/>
                          <a:ea typeface="+mn-ea"/>
                          <a:cs typeface="+mn-cs"/>
                        </a:rPr>
                        <a:t>Property Management Trading Entity</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4 009 490</a:t>
                      </a:r>
                    </a:p>
                  </a:txBody>
                  <a:tcPr marL="91432" marR="91432" marT="45715" marB="45715"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4 009 490</a:t>
                      </a:r>
                    </a:p>
                  </a:txBody>
                  <a:tcPr marT="45706" marB="45706"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200" u="none" strike="noStrike" kern="1200" dirty="0" smtClean="0">
                          <a:solidFill>
                            <a:schemeClr val="tx1"/>
                          </a:solidFill>
                          <a:effectLst/>
                          <a:latin typeface="+mn-lt"/>
                          <a:ea typeface="+mn-ea"/>
                          <a:cs typeface="+mn-cs"/>
                        </a:rPr>
                        <a:t>100%</a:t>
                      </a:r>
                    </a:p>
                  </a:txBody>
                  <a:tcPr marT="45706" marB="45706"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3 682 254</a:t>
                      </a:r>
                    </a:p>
                  </a:txBody>
                  <a:tcPr marT="45706" marB="45706"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200" u="none" strike="noStrike" kern="1200" dirty="0" smtClean="0">
                          <a:solidFill>
                            <a:schemeClr val="tx1"/>
                          </a:solidFill>
                          <a:effectLst/>
                          <a:latin typeface="+mn-lt"/>
                          <a:ea typeface="+mn-ea"/>
                          <a:cs typeface="+mn-cs"/>
                        </a:rPr>
                        <a:t>100%</a:t>
                      </a:r>
                    </a:p>
                  </a:txBody>
                  <a:tcPr marT="45706" marB="45706" horzOverflow="overflow"/>
                </a:tc>
              </a:tr>
              <a:tr h="196798">
                <a:tc>
                  <a:txBody>
                    <a:bodyPr/>
                    <a:lstStyle/>
                    <a:p>
                      <a:pPr algn="l" fontAlgn="t"/>
                      <a:r>
                        <a:rPr lang="en-ZA" sz="1200" u="none" strike="noStrike" kern="1200" dirty="0" smtClean="0">
                          <a:solidFill>
                            <a:schemeClr val="dk1"/>
                          </a:solidFill>
                          <a:effectLst/>
                          <a:latin typeface="+mn-lt"/>
                          <a:ea typeface="+mn-ea"/>
                          <a:cs typeface="+mn-cs"/>
                        </a:rPr>
                        <a:t>EPWP incentives</a:t>
                      </a:r>
                      <a:endParaRPr lang="en-ZA" sz="1200" u="none" strike="noStrike" kern="1200" dirty="0">
                        <a:solidFill>
                          <a:srgbClr val="FF0000"/>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2 237 020</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2 237 020</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2 096</a:t>
                      </a:r>
                      <a:r>
                        <a:rPr lang="en-US" sz="1200" u="none" strike="noStrike" kern="1200" baseline="0" dirty="0" smtClean="0">
                          <a:solidFill>
                            <a:schemeClr val="tx1"/>
                          </a:solidFill>
                          <a:effectLst/>
                          <a:latin typeface="+mn-lt"/>
                          <a:ea typeface="+mn-ea"/>
                          <a:cs typeface="+mn-cs"/>
                        </a:rPr>
                        <a:t> 513</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US" sz="1200" u="none" strike="noStrike" kern="1200" dirty="0">
                        <a:solidFill>
                          <a:schemeClr val="tx1"/>
                        </a:solidFill>
                        <a:effectLst/>
                        <a:latin typeface="+mn-lt"/>
                        <a:ea typeface="+mn-ea"/>
                        <a:cs typeface="+mn-cs"/>
                      </a:endParaRPr>
                    </a:p>
                  </a:txBody>
                  <a:tcPr marL="5149" marR="72000" marT="5149" marB="0"/>
                </a:tc>
              </a:tr>
              <a:tr h="196798">
                <a:tc>
                  <a:txBody>
                    <a:bodyPr/>
                    <a:lstStyle/>
                    <a:p>
                      <a:pPr algn="l" fontAlgn="t"/>
                      <a:r>
                        <a:rPr lang="en-ZA" sz="1200" u="none" strike="noStrike" kern="1200" dirty="0" smtClean="0">
                          <a:solidFill>
                            <a:schemeClr val="dk1"/>
                          </a:solidFill>
                          <a:effectLst/>
                          <a:latin typeface="+mn-lt"/>
                          <a:ea typeface="+mn-ea"/>
                          <a:cs typeface="+mn-cs"/>
                        </a:rPr>
                        <a:t>Construction</a:t>
                      </a:r>
                      <a:r>
                        <a:rPr lang="en-ZA" sz="1200" u="none" strike="noStrike" kern="1200" baseline="0" dirty="0" smtClean="0">
                          <a:solidFill>
                            <a:schemeClr val="dk1"/>
                          </a:solidFill>
                          <a:effectLst/>
                          <a:latin typeface="+mn-lt"/>
                          <a:ea typeface="+mn-ea"/>
                          <a:cs typeface="+mn-cs"/>
                        </a:rPr>
                        <a:t> Education Training Authority (CETA)</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518</a:t>
                      </a:r>
                    </a:p>
                  </a:txBody>
                  <a:tcPr marL="91432" marR="91432" marT="45715" marB="45715"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US" sz="1200" u="none" strike="noStrike" kern="1200" noProof="0" dirty="0" smtClean="0">
                          <a:solidFill>
                            <a:schemeClr val="tx1"/>
                          </a:solidFill>
                          <a:effectLst/>
                          <a:latin typeface="+mn-lt"/>
                          <a:ea typeface="+mn-ea"/>
                          <a:cs typeface="+mn-cs"/>
                        </a:rPr>
                        <a:t>518</a:t>
                      </a:r>
                    </a:p>
                  </a:txBody>
                  <a:tcPr marT="45706" marB="45706"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lang="en-GB" sz="1200" u="none" strike="noStrike" kern="1200" dirty="0" smtClean="0">
                          <a:solidFill>
                            <a:schemeClr val="tx1"/>
                          </a:solidFill>
                          <a:effectLst/>
                          <a:latin typeface="+mn-lt"/>
                          <a:ea typeface="+mn-ea"/>
                          <a:cs typeface="+mn-cs"/>
                        </a:rPr>
                        <a:t>100%</a:t>
                      </a:r>
                    </a:p>
                  </a:txBody>
                  <a:tcPr marT="45706" marB="45706"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US" sz="1200" u="none" strike="noStrike" kern="1200" noProof="0" dirty="0" smtClean="0">
                          <a:solidFill>
                            <a:schemeClr val="tx1"/>
                          </a:solidFill>
                          <a:effectLst/>
                          <a:latin typeface="+mn-lt"/>
                          <a:ea typeface="+mn-ea"/>
                          <a:cs typeface="+mn-cs"/>
                        </a:rPr>
                        <a:t>486</a:t>
                      </a:r>
                    </a:p>
                  </a:txBody>
                  <a:tcPr marT="45706" marB="45706"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lang="en-GB" sz="1200" u="none" strike="noStrike" kern="1200" dirty="0" smtClean="0">
                          <a:solidFill>
                            <a:schemeClr val="tx1"/>
                          </a:solidFill>
                          <a:effectLst/>
                          <a:latin typeface="+mn-lt"/>
                          <a:ea typeface="+mn-ea"/>
                          <a:cs typeface="+mn-cs"/>
                        </a:rPr>
                        <a:t>94%</a:t>
                      </a:r>
                    </a:p>
                  </a:txBody>
                  <a:tcPr marT="45706" marB="45706" horzOverflow="overflow"/>
                </a:tc>
              </a:tr>
              <a:tr h="196798">
                <a:tc>
                  <a:txBody>
                    <a:bodyPr/>
                    <a:lstStyle/>
                    <a:p>
                      <a:pPr algn="l" fontAlgn="t"/>
                      <a:r>
                        <a:rPr lang="en-ZA" sz="1200" u="none" strike="noStrike" kern="1200" dirty="0" smtClean="0">
                          <a:solidFill>
                            <a:schemeClr val="dk1"/>
                          </a:solidFill>
                          <a:effectLst/>
                          <a:latin typeface="+mn-lt"/>
                          <a:ea typeface="+mn-ea"/>
                          <a:cs typeface="+mn-cs"/>
                        </a:rPr>
                        <a:t>SACLAP</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ZA" sz="1200" u="none" strike="noStrike" kern="1200" noProof="0" dirty="0" smtClean="0">
                          <a:solidFill>
                            <a:schemeClr val="tx1"/>
                          </a:solidFill>
                          <a:effectLst/>
                          <a:latin typeface="+mn-lt"/>
                          <a:ea typeface="+mn-ea"/>
                          <a:cs typeface="+mn-cs"/>
                        </a:rPr>
                        <a:t>-</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ZA" sz="1200" u="none" strike="noStrike" kern="1200" dirty="0" smtClean="0">
                          <a:solidFill>
                            <a:schemeClr val="tx1"/>
                          </a:solidFill>
                          <a:effectLst/>
                          <a:latin typeface="+mn-lt"/>
                          <a:ea typeface="+mn-ea"/>
                          <a:cs typeface="+mn-cs"/>
                        </a:rPr>
                        <a:t>-</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ZA" sz="1200" u="none" strike="noStrike" kern="1200" noProof="0" dirty="0" smtClean="0">
                          <a:solidFill>
                            <a:schemeClr val="tx1"/>
                          </a:solidFill>
                          <a:effectLst/>
                          <a:latin typeface="+mn-lt"/>
                          <a:ea typeface="+mn-ea"/>
                          <a:cs typeface="+mn-cs"/>
                        </a:rPr>
                        <a:t>120</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ZA"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r>
              <a:tr h="196798">
                <a:tc>
                  <a:txBody>
                    <a:bodyPr/>
                    <a:lstStyle/>
                    <a:p>
                      <a:pPr algn="l" fontAlgn="t"/>
                      <a:r>
                        <a:rPr lang="en-ZA" sz="1200" u="none" strike="noStrike" kern="1200" dirty="0" smtClean="0">
                          <a:solidFill>
                            <a:schemeClr val="dk1"/>
                          </a:solidFill>
                          <a:effectLst/>
                          <a:latin typeface="+mn-lt"/>
                          <a:ea typeface="+mn-ea"/>
                          <a:cs typeface="+mn-cs"/>
                        </a:rPr>
                        <a:t>Agrėment</a:t>
                      </a:r>
                      <a:r>
                        <a:rPr lang="en-ZA" sz="1200" u="none" strike="noStrike" kern="1200" baseline="0" dirty="0" smtClean="0">
                          <a:solidFill>
                            <a:schemeClr val="dk1"/>
                          </a:solidFill>
                          <a:effectLst/>
                          <a:latin typeface="+mn-lt"/>
                          <a:ea typeface="+mn-ea"/>
                          <a:cs typeface="+mn-cs"/>
                        </a:rPr>
                        <a:t> South Africa</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29 988</a:t>
                      </a:r>
                    </a:p>
                  </a:txBody>
                  <a:tcPr marL="91432" marR="91432" marT="45724" marB="45724"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200" b="0" i="0" u="none" strike="noStrike" kern="1200" cap="none" normalizeH="0" baseline="0" noProof="0" dirty="0" smtClean="0">
                          <a:ln>
                            <a:noFill/>
                          </a:ln>
                          <a:solidFill>
                            <a:schemeClr val="tx1"/>
                          </a:solidFill>
                          <a:effectLst/>
                          <a:latin typeface="+mn-lt"/>
                          <a:ea typeface="+mn-ea"/>
                          <a:cs typeface="+mn-cs"/>
                        </a:rPr>
                        <a:t>29 988</a:t>
                      </a:r>
                      <a:endParaRPr kumimoji="0" lang="en-ZA" sz="1200" b="0" i="0" u="none" strike="noStrike" kern="1200" cap="none" normalizeH="0" baseline="0" noProof="0" dirty="0">
                        <a:ln>
                          <a:noFill/>
                        </a:ln>
                        <a:solidFill>
                          <a:schemeClr val="tx1"/>
                        </a:solidFill>
                        <a:effectLst/>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n-lt"/>
                          <a:ea typeface="+mn-ea"/>
                          <a:cs typeface="+mn-cs"/>
                        </a:rPr>
                        <a:t>100%</a:t>
                      </a:r>
                      <a:endParaRPr kumimoji="0" lang="en-ZA" sz="1200" b="0" i="0" u="none" strike="noStrike" kern="1200" cap="none" normalizeH="0" baseline="0" dirty="0">
                        <a:ln>
                          <a:noFill/>
                        </a:ln>
                        <a:solidFill>
                          <a:schemeClr val="tx1"/>
                        </a:solidFill>
                        <a:effectLst/>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200" b="0" i="0" u="none" strike="noStrike" kern="1200" cap="none" normalizeH="0" baseline="0" noProof="0" dirty="0" smtClean="0">
                          <a:ln>
                            <a:noFill/>
                          </a:ln>
                          <a:solidFill>
                            <a:schemeClr val="tx1"/>
                          </a:solidFill>
                          <a:effectLst/>
                          <a:latin typeface="+mn-lt"/>
                          <a:ea typeface="+mn-ea"/>
                          <a:cs typeface="+mn-cs"/>
                        </a:rPr>
                        <a:t>29 045</a:t>
                      </a:r>
                      <a:endParaRPr kumimoji="0" lang="en-ZA" sz="1200" b="0" i="0" u="none" strike="noStrike" kern="1200" cap="none" normalizeH="0" baseline="0" noProof="0" dirty="0">
                        <a:ln>
                          <a:noFill/>
                        </a:ln>
                        <a:solidFill>
                          <a:schemeClr val="tx1"/>
                        </a:solidFill>
                        <a:effectLst/>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n-lt"/>
                          <a:ea typeface="+mn-ea"/>
                          <a:cs typeface="+mn-cs"/>
                        </a:rPr>
                        <a:t>100%</a:t>
                      </a:r>
                      <a:endParaRPr kumimoji="0" lang="en-ZA" sz="1200" b="0" i="0" u="none" strike="noStrike" kern="1200" cap="none" normalizeH="0" baseline="0" dirty="0">
                        <a:ln>
                          <a:noFill/>
                        </a:ln>
                        <a:solidFill>
                          <a:schemeClr val="tx1"/>
                        </a:solidFill>
                        <a:effectLst/>
                        <a:latin typeface="+mn-lt"/>
                        <a:ea typeface="+mn-ea"/>
                        <a:cs typeface="+mn-cs"/>
                      </a:endParaRPr>
                    </a:p>
                  </a:txBody>
                  <a:tcPr marL="9525" marR="85725" marT="9525" marB="0"/>
                </a:tc>
              </a:tr>
              <a:tr h="196798">
                <a:tc>
                  <a:txBody>
                    <a:bodyPr/>
                    <a:lstStyle/>
                    <a:p>
                      <a:pPr algn="l" fontAlgn="t"/>
                      <a:r>
                        <a:rPr lang="en-ZA" sz="1200" u="none" strike="noStrike" kern="1200" dirty="0" smtClean="0">
                          <a:solidFill>
                            <a:schemeClr val="dk1"/>
                          </a:solidFill>
                          <a:effectLst/>
                          <a:latin typeface="+mn-lt"/>
                          <a:ea typeface="+mn-ea"/>
                          <a:cs typeface="+mn-cs"/>
                        </a:rPr>
                        <a:t>Households</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algn="r" fontAlgn="t"/>
                      <a:r>
                        <a:rPr lang="en-US" sz="1200" u="none" strike="noStrike" kern="1200" dirty="0" smtClean="0">
                          <a:solidFill>
                            <a:schemeClr val="tx1"/>
                          </a:solidFill>
                          <a:effectLst/>
                          <a:latin typeface="+mn-lt"/>
                          <a:ea typeface="+mn-ea"/>
                          <a:cs typeface="+mn-cs"/>
                        </a:rPr>
                        <a:t>9 315</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8</a:t>
                      </a:r>
                      <a:r>
                        <a:rPr lang="en-US" sz="1200" u="none" strike="noStrike" kern="1200" baseline="0" dirty="0" smtClean="0">
                          <a:solidFill>
                            <a:schemeClr val="tx1"/>
                          </a:solidFill>
                          <a:effectLst/>
                          <a:latin typeface="+mn-lt"/>
                          <a:ea typeface="+mn-ea"/>
                          <a:cs typeface="+mn-cs"/>
                        </a:rPr>
                        <a:t> 714</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95%</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13 554</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98%</a:t>
                      </a:r>
                      <a:endParaRPr lang="en-US" sz="1200" u="none" strike="noStrike" kern="1200" dirty="0">
                        <a:solidFill>
                          <a:schemeClr val="tx1"/>
                        </a:solidFill>
                        <a:effectLst/>
                        <a:latin typeface="+mn-lt"/>
                        <a:ea typeface="+mn-ea"/>
                        <a:cs typeface="+mn-cs"/>
                      </a:endParaRPr>
                    </a:p>
                  </a:txBody>
                  <a:tcPr marL="5149" marR="72000" marT="5149" marB="0"/>
                </a:tc>
              </a:tr>
              <a:tr h="196798">
                <a:tc>
                  <a:txBody>
                    <a:bodyPr/>
                    <a:lstStyle/>
                    <a:p>
                      <a:pPr algn="l" fontAlgn="t"/>
                      <a:endParaRPr lang="en-US" sz="1200" b="0" i="0" u="none" strike="noStrike" kern="1200" dirty="0">
                        <a:solidFill>
                          <a:srgbClr val="000000"/>
                        </a:solidFill>
                        <a:effectLst/>
                        <a:latin typeface="Arial"/>
                        <a:ea typeface="+mn-ea"/>
                        <a:cs typeface="+mn-cs"/>
                      </a:endParaRPr>
                    </a:p>
                  </a:txBody>
                  <a:tcPr marL="5149" marR="5149"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r>
              <a:tr h="245833">
                <a:tc>
                  <a:txBody>
                    <a:bodyPr/>
                    <a:lstStyle/>
                    <a:p>
                      <a:pPr algn="l" fontAlgn="b"/>
                      <a:r>
                        <a:rPr lang="en-US" sz="1200" b="1" u="none" strike="noStrike" kern="1200" dirty="0" smtClean="0">
                          <a:solidFill>
                            <a:schemeClr val="dk1"/>
                          </a:solidFill>
                          <a:effectLst/>
                          <a:latin typeface="+mn-lt"/>
                          <a:ea typeface="+mn-ea"/>
                          <a:cs typeface="+mn-cs"/>
                        </a:rPr>
                        <a:t>Total</a:t>
                      </a:r>
                      <a:endParaRPr lang="en-US" sz="1200" b="1" u="none" strike="noStrike" kern="1200" dirty="0">
                        <a:solidFill>
                          <a:schemeClr val="dk1"/>
                        </a:solidFill>
                        <a:effectLst/>
                        <a:latin typeface="+mn-lt"/>
                        <a:ea typeface="+mn-ea"/>
                        <a:cs typeface="+mn-cs"/>
                      </a:endParaRPr>
                    </a:p>
                  </a:txBody>
                  <a:tcPr marL="5149" marR="5149" marT="5149" marB="0" anchor="b"/>
                </a:tc>
                <a:tc>
                  <a:txBody>
                    <a:bodyPr/>
                    <a:lstStyle/>
                    <a:p>
                      <a:pPr algn="r" fontAlgn="t"/>
                      <a:r>
                        <a:rPr lang="en-US" sz="1200" b="1" u="none" strike="noStrike" kern="1200" dirty="0" smtClean="0">
                          <a:solidFill>
                            <a:schemeClr val="tx1"/>
                          </a:solidFill>
                          <a:effectLst/>
                          <a:latin typeface="+mn-lt"/>
                          <a:ea typeface="+mn-ea"/>
                          <a:cs typeface="+mn-cs"/>
                        </a:rPr>
                        <a:t>6 471 213</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6 470 599</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100%</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6 088 989</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100%</a:t>
                      </a:r>
                      <a:endParaRPr lang="en-US" sz="1200" b="1" u="none" strike="noStrike" kern="1200" dirty="0">
                        <a:solidFill>
                          <a:schemeClr val="tx1"/>
                        </a:solidFill>
                        <a:effectLst/>
                        <a:latin typeface="+mn-lt"/>
                        <a:ea typeface="+mn-ea"/>
                        <a:cs typeface="+mn-cs"/>
                      </a:endParaRPr>
                    </a:p>
                  </a:txBody>
                  <a:tcPr marL="5149" marR="72000" marT="5149" marB="0"/>
                </a:tc>
              </a:tr>
            </a:tbl>
          </a:graphicData>
        </a:graphic>
      </p:graphicFrame>
      <p:sp>
        <p:nvSpPr>
          <p:cNvPr id="2" name="Rectangle 1"/>
          <p:cNvSpPr/>
          <p:nvPr/>
        </p:nvSpPr>
        <p:spPr>
          <a:xfrm>
            <a:off x="179512" y="5517232"/>
            <a:ext cx="6373688" cy="369332"/>
          </a:xfrm>
          <a:prstGeom prst="rect">
            <a:avLst/>
          </a:prstGeom>
        </p:spPr>
        <p:txBody>
          <a:bodyPr wrap="square">
            <a:spAutoFit/>
          </a:bodyPr>
          <a:lstStyle/>
          <a:p>
            <a:r>
              <a:rPr lang="en-ZA" b="1" dirty="0">
                <a:solidFill>
                  <a:srgbClr val="FF0000"/>
                </a:solidFill>
              </a:rPr>
              <a:t>*</a:t>
            </a:r>
            <a:r>
              <a:rPr lang="en-ZA" b="1" dirty="0"/>
              <a:t> No budget allocation to SACLAP in 2018/19 financial year</a:t>
            </a:r>
          </a:p>
        </p:txBody>
      </p:sp>
    </p:spTree>
    <p:extLst>
      <p:ext uri="{BB962C8B-B14F-4D97-AF65-F5344CB8AC3E}">
        <p14:creationId xmlns:p14="http://schemas.microsoft.com/office/powerpoint/2010/main" xmlns="" val="435862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a:t>
            </a:r>
            <a:r>
              <a:rPr lang="en-ZA" sz="2400" b="1" kern="0" dirty="0" smtClean="0">
                <a:solidFill>
                  <a:srgbClr val="FFFFFF"/>
                </a:solidFill>
                <a:latin typeface="Calibri" panose="020F0502020204030204" pitchFamily="34" charset="0"/>
              </a:rPr>
              <a:t>Programme</a:t>
            </a:r>
          </a:p>
          <a:p>
            <a:r>
              <a:rPr lang="en-ZA" sz="2400" b="1" kern="0" dirty="0" smtClean="0">
                <a:solidFill>
                  <a:srgbClr val="FFFFFF"/>
                </a:solidFill>
                <a:latin typeface="Calibri" panose="020F0502020204030204" pitchFamily="34" charset="0"/>
              </a:rPr>
              <a:t>31 </a:t>
            </a:r>
            <a:r>
              <a:rPr lang="en-ZA" sz="2400" b="1" kern="0" dirty="0">
                <a:solidFill>
                  <a:srgbClr val="FFFFFF"/>
                </a:solidFill>
                <a:latin typeface="Calibri" panose="020F0502020204030204" pitchFamily="34" charset="0"/>
              </a:rPr>
              <a:t>March 2019</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472135427"/>
              </p:ext>
            </p:extLst>
          </p:nvPr>
        </p:nvGraphicFramePr>
        <p:xfrm>
          <a:off x="76200" y="1052736"/>
          <a:ext cx="9036001" cy="3455256"/>
        </p:xfrm>
        <a:graphic>
          <a:graphicData uri="http://schemas.openxmlformats.org/drawingml/2006/table">
            <a:tbl>
              <a:tblPr bandRow="1">
                <a:tableStyleId>{93296810-A885-4BE3-A3E7-6D5BEEA58F35}</a:tableStyleId>
              </a:tblPr>
              <a:tblGrid>
                <a:gridCol w="3127648"/>
                <a:gridCol w="720080"/>
                <a:gridCol w="936104"/>
                <a:gridCol w="596030"/>
                <a:gridCol w="1060154"/>
                <a:gridCol w="884659"/>
                <a:gridCol w="855663"/>
                <a:gridCol w="855663"/>
              </a:tblGrid>
              <a:tr h="164509">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52501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Variance</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as %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Expenditure </a:t>
                      </a:r>
                    </a:p>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0">
                <a:tc>
                  <a:txBody>
                    <a:bodyPr/>
                    <a:lstStyle/>
                    <a:p>
                      <a:r>
                        <a:rPr lang="en-ZA" sz="1000" b="1" baseline="0" dirty="0" smtClean="0">
                          <a:solidFill>
                            <a:schemeClr val="tx1"/>
                          </a:solidFill>
                        </a:rPr>
                        <a:t>1.  ADMINISTRATION</a:t>
                      </a:r>
                    </a:p>
                  </a:txBody>
                  <a:tcPr marL="63850" marR="63850" marT="0" marB="0"/>
                </a:tc>
                <a:tc>
                  <a:txBody>
                    <a:bodyPr/>
                    <a:lstStyle/>
                    <a:p>
                      <a:pPr algn="r" fontAlgn="b"/>
                      <a:r>
                        <a:rPr lang="en-GB" sz="1100" b="0" i="0" u="none" strike="noStrike" kern="1200" dirty="0" smtClean="0">
                          <a:solidFill>
                            <a:srgbClr val="000000"/>
                          </a:solidFill>
                          <a:effectLst/>
                          <a:latin typeface="Calibri" panose="020F0502020204030204" pitchFamily="34" charset="0"/>
                          <a:ea typeface="+mn-ea"/>
                          <a:cs typeface="+mn-cs"/>
                        </a:rPr>
                        <a:t>470 674</a:t>
                      </a:r>
                      <a:endParaRPr lang="en-GB" sz="1100" b="0" i="0" u="none" strike="noStrike" kern="1200" dirty="0">
                        <a:solidFill>
                          <a:srgbClr val="000000"/>
                        </a:solidFill>
                        <a:effectLst/>
                        <a:latin typeface="Calibri" panose="020F0502020204030204" pitchFamily="34" charset="0"/>
                        <a:ea typeface="+mn-ea"/>
                        <a:cs typeface="+mn-cs"/>
                      </a:endParaRPr>
                    </a:p>
                  </a:txBody>
                  <a:tcPr marL="6350" marR="6350" marT="6350" marB="0"/>
                </a:tc>
                <a:tc>
                  <a:txBody>
                    <a:bodyPr/>
                    <a:lstStyle/>
                    <a:p>
                      <a:pPr marL="0" algn="r" defTabSz="914400" rtl="0" eaLnBrk="1" fontAlgn="b" latinLnBrk="0" hangingPunct="1">
                        <a:lnSpc>
                          <a:spcPts val="1300"/>
                        </a:lnSpc>
                        <a:spcBef>
                          <a:spcPts val="650"/>
                        </a:spcBef>
                        <a:spcAft>
                          <a:spcPts val="0"/>
                        </a:spcAft>
                      </a:pPr>
                      <a:r>
                        <a:rPr lang="en-GB" sz="1100" b="0" i="0" u="none" strike="noStrike" kern="1200" dirty="0" smtClean="0">
                          <a:solidFill>
                            <a:srgbClr val="000000"/>
                          </a:solidFill>
                          <a:effectLst/>
                          <a:latin typeface="Calibri" panose="020F0502020204030204" pitchFamily="34" charset="0"/>
                          <a:ea typeface="+mn-ea"/>
                          <a:cs typeface="+mn-cs"/>
                        </a:rPr>
                        <a:t>448 314</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Bef>
                          <a:spcPts val="650"/>
                        </a:spcBef>
                        <a:spcAft>
                          <a:spcPts val="0"/>
                        </a:spcAft>
                      </a:pPr>
                      <a:r>
                        <a:rPr lang="en-GB" sz="1100" b="0" i="0" u="none" strike="noStrike" kern="1200" dirty="0" smtClean="0">
                          <a:solidFill>
                            <a:srgbClr val="000000"/>
                          </a:solidFill>
                          <a:effectLst/>
                          <a:latin typeface="Calibri" panose="020F0502020204030204" pitchFamily="34" charset="0"/>
                          <a:ea typeface="+mn-ea"/>
                          <a:cs typeface="+mn-cs"/>
                        </a:rPr>
                        <a:t>22 360</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Bef>
                          <a:spcPts val="650"/>
                        </a:spcBef>
                        <a:spcAft>
                          <a:spcPts val="0"/>
                        </a:spcAft>
                      </a:pPr>
                      <a:r>
                        <a:rPr lang="en-GB" sz="1100" b="0" i="0" u="none" strike="noStrike" kern="1200" dirty="0" smtClean="0">
                          <a:solidFill>
                            <a:srgbClr val="000000"/>
                          </a:solidFill>
                          <a:effectLst/>
                          <a:latin typeface="Calibri" panose="020F0502020204030204" pitchFamily="34" charset="0"/>
                          <a:ea typeface="+mn-ea"/>
                          <a:cs typeface="+mn-cs"/>
                        </a:rPr>
                        <a:t>95%</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ZA" sz="1100" b="0" i="0" u="none" strike="noStrike" kern="1200" dirty="0" smtClean="0">
                          <a:solidFill>
                            <a:srgbClr val="000000"/>
                          </a:solidFill>
                          <a:effectLst/>
                          <a:latin typeface="Calibri" panose="020F0502020204030204" pitchFamily="34" charset="0"/>
                          <a:ea typeface="+mn-ea"/>
                          <a:cs typeface="+mn-cs"/>
                        </a:rPr>
                        <a:t>447 741</a:t>
                      </a:r>
                    </a:p>
                  </a:txBody>
                  <a:tcPr marL="91444" marR="91444" marT="45724" marB="45724" horzOverflow="overflow">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ZA" sz="1100" b="0" i="0" u="none" strike="noStrike" kern="1200" dirty="0" smtClean="0">
                          <a:solidFill>
                            <a:srgbClr val="000000"/>
                          </a:solidFill>
                          <a:effectLst/>
                          <a:latin typeface="Calibri" panose="020F0502020204030204" pitchFamily="34" charset="0"/>
                          <a:ea typeface="+mn-ea"/>
                          <a:cs typeface="+mn-cs"/>
                        </a:rPr>
                        <a:t>447 607</a:t>
                      </a:r>
                    </a:p>
                  </a:txBody>
                  <a:tcPr marL="91444" marR="91444" marT="45724" marB="45724" horzOverflow="overflow">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smtClean="0">
                          <a:solidFill>
                            <a:srgbClr val="000000"/>
                          </a:solidFill>
                          <a:effectLst/>
                          <a:latin typeface="Calibri" panose="020F0502020204030204" pitchFamily="34" charset="0"/>
                          <a:ea typeface="+mn-ea"/>
                          <a:cs typeface="+mn-cs"/>
                        </a:rPr>
                        <a:t>100%</a:t>
                      </a:r>
                      <a:endParaRPr lang="en-ZA" sz="1100" b="0" i="0" u="none" strike="noStrike" kern="1200" dirty="0" smtClean="0">
                        <a:solidFill>
                          <a:srgbClr val="000000"/>
                        </a:solidFill>
                        <a:effectLst/>
                        <a:latin typeface="Calibri" panose="020F0502020204030204" pitchFamily="34" charset="0"/>
                        <a:ea typeface="+mn-ea"/>
                        <a:cs typeface="+mn-cs"/>
                      </a:endParaRPr>
                    </a:p>
                  </a:txBody>
                  <a:tcPr marL="91444" marR="91444" marT="45724" marB="45724" horzOverflow="overflow">
                    <a:solidFill>
                      <a:schemeClr val="accent6">
                        <a:lumMod val="60000"/>
                        <a:lumOff val="40000"/>
                      </a:schemeClr>
                    </a:solidFill>
                  </a:tcPr>
                </a:tc>
              </a:tr>
              <a:tr h="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ZA" sz="1000" b="1" kern="1200" baseline="0" dirty="0" smtClean="0">
                          <a:solidFill>
                            <a:schemeClr val="tx1"/>
                          </a:solidFill>
                          <a:latin typeface="+mn-lt"/>
                          <a:ea typeface="+mn-ea"/>
                          <a:cs typeface="+mn-cs"/>
                        </a:rPr>
                        <a:t>2.  INTERGOVERNMENTAL COORDINATION</a:t>
                      </a:r>
                    </a:p>
                  </a:txBody>
                  <a:tcPr marL="63850" marR="63850" marT="0" marB="0"/>
                </a:tc>
                <a:tc>
                  <a:txBody>
                    <a:bodyPr/>
                    <a:lstStyle/>
                    <a:p>
                      <a:pPr marL="0" algn="r" defTabSz="914400" rtl="0" eaLnBrk="1" fontAlgn="b" latinLnBrk="0" hangingPunct="1"/>
                      <a:r>
                        <a:rPr lang="en-GB" sz="1100" b="0" i="0" u="none" strike="noStrike" kern="1200" dirty="0" smtClean="0">
                          <a:solidFill>
                            <a:srgbClr val="000000"/>
                          </a:solidFill>
                          <a:effectLst/>
                          <a:latin typeface="Calibri" panose="020F0502020204030204" pitchFamily="34" charset="0"/>
                          <a:ea typeface="+mn-ea"/>
                          <a:cs typeface="+mn-cs"/>
                        </a:rPr>
                        <a:t>53 085</a:t>
                      </a:r>
                      <a:endParaRPr lang="en-GB" sz="1100" b="0" i="0" u="none" strike="noStrike" kern="1200" dirty="0">
                        <a:solidFill>
                          <a:srgbClr val="000000"/>
                        </a:solidFill>
                        <a:effectLst/>
                        <a:latin typeface="Calibri" panose="020F0502020204030204" pitchFamily="34" charset="0"/>
                        <a:ea typeface="+mn-ea"/>
                        <a:cs typeface="+mn-cs"/>
                      </a:endParaRPr>
                    </a:p>
                  </a:txBody>
                  <a:tcPr marL="6350" marR="6350" marT="6350" marB="0"/>
                </a:tc>
                <a:tc>
                  <a:txBody>
                    <a:bodyPr/>
                    <a:lstStyle/>
                    <a:p>
                      <a:pPr marL="0" algn="r" defTabSz="914400" rtl="0" eaLnBrk="1" fontAlgn="b" latinLnBrk="0" hangingPunct="1">
                        <a:lnSpc>
                          <a:spcPts val="1300"/>
                        </a:lnSpc>
                        <a:spcBef>
                          <a:spcPts val="150"/>
                        </a:spcBef>
                        <a:spcAft>
                          <a:spcPts val="150"/>
                        </a:spcAft>
                      </a:pPr>
                      <a:r>
                        <a:rPr lang="en-GB" sz="1100" b="0" i="0" u="none" strike="noStrike" kern="1200" dirty="0" smtClean="0">
                          <a:solidFill>
                            <a:srgbClr val="000000"/>
                          </a:solidFill>
                          <a:effectLst/>
                          <a:latin typeface="Calibri" panose="020F0502020204030204" pitchFamily="34" charset="0"/>
                          <a:ea typeface="+mn-ea"/>
                          <a:cs typeface="+mn-cs"/>
                        </a:rPr>
                        <a:t>50 427</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Bef>
                          <a:spcPts val="150"/>
                        </a:spcBef>
                        <a:spcAft>
                          <a:spcPts val="150"/>
                        </a:spcAft>
                      </a:pPr>
                      <a:r>
                        <a:rPr lang="en-GB" sz="1100" b="0" i="0" u="none" strike="noStrike" kern="1200" dirty="0" smtClean="0">
                          <a:solidFill>
                            <a:srgbClr val="000000"/>
                          </a:solidFill>
                          <a:effectLst/>
                          <a:latin typeface="Calibri" panose="020F0502020204030204" pitchFamily="34" charset="0"/>
                          <a:ea typeface="+mn-ea"/>
                          <a:cs typeface="+mn-cs"/>
                        </a:rPr>
                        <a:t>2 658</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Bef>
                          <a:spcPts val="150"/>
                        </a:spcBef>
                        <a:spcAft>
                          <a:spcPts val="150"/>
                        </a:spcAft>
                      </a:pPr>
                      <a:r>
                        <a:rPr lang="en-GB" sz="1100" b="0" i="0" u="none" strike="noStrike" kern="1200" dirty="0" smtClean="0">
                          <a:solidFill>
                            <a:srgbClr val="000000"/>
                          </a:solidFill>
                          <a:effectLst/>
                          <a:latin typeface="Calibri" panose="020F0502020204030204" pitchFamily="34" charset="0"/>
                          <a:ea typeface="+mn-ea"/>
                          <a:cs typeface="+mn-cs"/>
                        </a:rPr>
                        <a:t>95%</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ZA" sz="1100" b="0" i="0" u="none" strike="noStrike" kern="1200" dirty="0" smtClean="0">
                          <a:solidFill>
                            <a:srgbClr val="000000"/>
                          </a:solidFill>
                          <a:effectLst/>
                          <a:latin typeface="Calibri" panose="020F0502020204030204" pitchFamily="34" charset="0"/>
                          <a:ea typeface="+mn-ea"/>
                          <a:cs typeface="+mn-cs"/>
                        </a:rPr>
                        <a:t>48 230</a:t>
                      </a:r>
                    </a:p>
                  </a:txBody>
                  <a:tcPr marL="91452" marR="91452" marT="45729" marB="45729" horzOverflow="overflow">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ZA" sz="1100" b="0" i="0" u="none" strike="noStrike" kern="1200" dirty="0" smtClean="0">
                          <a:solidFill>
                            <a:srgbClr val="000000"/>
                          </a:solidFill>
                          <a:effectLst/>
                          <a:latin typeface="Calibri" panose="020F0502020204030204" pitchFamily="34" charset="0"/>
                          <a:ea typeface="+mn-ea"/>
                          <a:cs typeface="+mn-cs"/>
                        </a:rPr>
                        <a:t>45 419</a:t>
                      </a:r>
                    </a:p>
                  </a:txBody>
                  <a:tcPr marL="91452" marR="91452" marT="45729" marB="45729" horzOverflow="overflow">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smtClean="0">
                          <a:solidFill>
                            <a:srgbClr val="000000"/>
                          </a:solidFill>
                          <a:effectLst/>
                          <a:latin typeface="Calibri" panose="020F0502020204030204" pitchFamily="34" charset="0"/>
                          <a:ea typeface="+mn-ea"/>
                          <a:cs typeface="+mn-cs"/>
                        </a:rPr>
                        <a:t>94%</a:t>
                      </a:r>
                      <a:endParaRPr lang="en-ZA" sz="1100" b="0" i="0" u="none" strike="noStrike" kern="1200" dirty="0" smtClean="0">
                        <a:solidFill>
                          <a:srgbClr val="000000"/>
                        </a:solidFill>
                        <a:effectLst/>
                        <a:latin typeface="Calibri" panose="020F0502020204030204" pitchFamily="34" charset="0"/>
                        <a:ea typeface="+mn-ea"/>
                        <a:cs typeface="+mn-cs"/>
                      </a:endParaRPr>
                    </a:p>
                  </a:txBody>
                  <a:tcPr marL="91444" marR="91444" marT="45724" marB="45724" horzOverflow="overflow">
                    <a:solidFill>
                      <a:schemeClr val="accent6">
                        <a:lumMod val="60000"/>
                        <a:lumOff val="40000"/>
                      </a:schemeClr>
                    </a:solidFill>
                  </a:tcPr>
                </a:tc>
              </a:tr>
              <a:tr h="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7200"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r>
              <a:tr h="0">
                <a:tc>
                  <a:txBody>
                    <a:bodyPr/>
                    <a:lstStyle/>
                    <a:p>
                      <a:pPr marL="0" marR="0" indent="0" algn="l" defTabSz="914400" rtl="0" eaLnBrk="1" fontAlgn="auto" latinLnBrk="0" hangingPunct="1">
                        <a:lnSpc>
                          <a:spcPts val="1300"/>
                        </a:lnSpc>
                        <a:spcBef>
                          <a:spcPts val="150"/>
                        </a:spcBef>
                        <a:spcAft>
                          <a:spcPts val="150"/>
                        </a:spcAft>
                        <a:buClrTx/>
                        <a:buSzTx/>
                        <a:buFontTx/>
                        <a:buNone/>
                        <a:tabLst/>
                        <a:defRPr/>
                      </a:pPr>
                      <a:r>
                        <a:rPr lang="en-GB" sz="1000" dirty="0">
                          <a:effectLst/>
                          <a:latin typeface="+mn-lt"/>
                          <a:cs typeface="Arial" panose="020B0604020202020204" pitchFamily="34" charset="0"/>
                        </a:rPr>
                        <a:t> </a:t>
                      </a:r>
                      <a:r>
                        <a:rPr lang="en-ZA" sz="1000" b="1" baseline="0" dirty="0" smtClean="0">
                          <a:solidFill>
                            <a:schemeClr val="tx1"/>
                          </a:solidFill>
                        </a:rPr>
                        <a:t>3.  EXPANDED PUBLIC WORKS PROGRAMME</a:t>
                      </a:r>
                    </a:p>
                  </a:txBody>
                  <a:tcPr marL="63850" marR="63850" marT="0" marB="0"/>
                </a:tc>
                <a:tc>
                  <a:txBody>
                    <a:bodyPr/>
                    <a:lstStyle/>
                    <a:p>
                      <a:pPr algn="r">
                        <a:lnSpc>
                          <a:spcPts val="1300"/>
                        </a:lnSpc>
                        <a:spcAft>
                          <a:spcPts val="0"/>
                        </a:spcAft>
                      </a:pPr>
                      <a:r>
                        <a:rPr lang="en-GB" sz="1100" b="0" i="0" u="none" strike="noStrike" kern="1200" dirty="0" smtClean="0">
                          <a:solidFill>
                            <a:srgbClr val="000000"/>
                          </a:solidFill>
                          <a:effectLst/>
                          <a:latin typeface="Calibri" panose="020F0502020204030204" pitchFamily="34" charset="0"/>
                          <a:ea typeface="+mn-ea"/>
                          <a:cs typeface="+mn-cs"/>
                        </a:rPr>
                        <a:t>2 </a:t>
                      </a:r>
                      <a:r>
                        <a:rPr lang="en-GB" sz="1100" b="0" i="0" u="none" strike="noStrike" kern="1200" dirty="0">
                          <a:solidFill>
                            <a:srgbClr val="000000"/>
                          </a:solidFill>
                          <a:effectLst/>
                          <a:latin typeface="Calibri" panose="020F0502020204030204" pitchFamily="34" charset="0"/>
                          <a:ea typeface="+mn-ea"/>
                          <a:cs typeface="+mn-cs"/>
                        </a:rPr>
                        <a:t>538 502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2 532 665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5 837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r>
                        <a:rPr lang="en-GB" sz="1100" b="0" i="0" u="none" strike="noStrike" kern="1200" dirty="0" smtClean="0">
                          <a:solidFill>
                            <a:srgbClr val="000000"/>
                          </a:solidFill>
                          <a:effectLst/>
                          <a:latin typeface="Calibri" panose="020F0502020204030204" pitchFamily="34" charset="0"/>
                          <a:ea typeface="+mn-ea"/>
                          <a:cs typeface="+mn-cs"/>
                        </a:rPr>
                        <a:t>100%</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2 402 957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2 367 805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defRPr/>
                      </a:pPr>
                      <a:r>
                        <a:rPr lang="en-US" sz="1100" b="0" i="0" u="none" strike="noStrike" kern="1200" noProof="0" dirty="0" smtClean="0">
                          <a:solidFill>
                            <a:srgbClr val="000000"/>
                          </a:solidFill>
                          <a:effectLst/>
                          <a:latin typeface="Calibri" panose="020F0502020204030204" pitchFamily="34" charset="0"/>
                          <a:ea typeface="+mn-ea"/>
                          <a:cs typeface="+mn-cs"/>
                        </a:rPr>
                        <a:t>99%</a:t>
                      </a:r>
                      <a:endParaRPr lang="en-ZA" sz="1100" b="0" i="0" u="none" strike="noStrike" kern="1200" noProof="0" dirty="0" smtClean="0">
                        <a:solidFill>
                          <a:srgbClr val="000000"/>
                        </a:solidFill>
                        <a:effectLst/>
                        <a:latin typeface="Calibri" panose="020F0502020204030204" pitchFamily="34" charset="0"/>
                        <a:ea typeface="+mn-ea"/>
                        <a:cs typeface="+mn-cs"/>
                      </a:endParaRPr>
                    </a:p>
                  </a:txBody>
                  <a:tcPr marL="91444" marR="91444" marT="45724" marB="45724" horzOverflow="overflow">
                    <a:solidFill>
                      <a:schemeClr val="accent6">
                        <a:lumMod val="60000"/>
                        <a:lumOff val="40000"/>
                      </a:schemeClr>
                    </a:solidFill>
                  </a:tcPr>
                </a:tc>
              </a:tr>
              <a:tr h="0">
                <a:tc>
                  <a:txBody>
                    <a:bodyPr/>
                    <a:lstStyle/>
                    <a:p>
                      <a:pP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a:solidFill>
                            <a:srgbClr val="000000"/>
                          </a:solidFill>
                          <a:effectLst/>
                          <a:latin typeface="Calibri" panose="020F0502020204030204" pitchFamily="34" charset="0"/>
                          <a:ea typeface="+mn-ea"/>
                          <a:cs typeface="+mn-cs"/>
                        </a:rPr>
                        <a:t> </a:t>
                      </a:r>
                    </a:p>
                  </a:txBody>
                  <a:tcPr marL="7200" marR="72000" marT="5149" marB="0">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GB" sz="1000" b="1" kern="1200" baseline="0" dirty="0" smtClean="0">
                          <a:solidFill>
                            <a:schemeClr val="tx1"/>
                          </a:solidFill>
                          <a:latin typeface="+mn-lt"/>
                          <a:ea typeface="+mn-ea"/>
                          <a:cs typeface="+mn-cs"/>
                        </a:rPr>
                        <a:t> 4. PROPERTY AND CONSTRUCTION INDUSTRY  POLICY </a:t>
                      </a:r>
                    </a:p>
                    <a:p>
                      <a:pPr marL="0" marR="0" lvl="1" indent="0" algn="l" defTabSz="914400" rtl="0" eaLnBrk="1" fontAlgn="auto" latinLnBrk="0" hangingPunct="1">
                        <a:lnSpc>
                          <a:spcPts val="1300"/>
                        </a:lnSpc>
                        <a:spcBef>
                          <a:spcPts val="150"/>
                        </a:spcBef>
                        <a:spcAft>
                          <a:spcPts val="150"/>
                        </a:spcAft>
                        <a:buClrTx/>
                        <a:buSzTx/>
                        <a:buFontTx/>
                        <a:buNone/>
                        <a:tabLst/>
                        <a:defRPr/>
                      </a:pPr>
                      <a:r>
                        <a:rPr lang="en-GB" sz="1000" b="1" kern="1200" baseline="0" dirty="0" smtClean="0">
                          <a:solidFill>
                            <a:schemeClr val="tx1"/>
                          </a:solidFill>
                          <a:latin typeface="+mn-lt"/>
                          <a:ea typeface="+mn-ea"/>
                          <a:cs typeface="+mn-cs"/>
                        </a:rPr>
                        <a:t>    AND RESEARCH</a:t>
                      </a:r>
                      <a:endParaRPr lang="en-ZA" sz="1000" b="1" kern="1200" baseline="0" dirty="0" smtClean="0">
                        <a:solidFill>
                          <a:schemeClr val="tx1"/>
                        </a:solidFill>
                        <a:latin typeface="+mn-lt"/>
                        <a:ea typeface="+mn-ea"/>
                        <a:cs typeface="+mn-cs"/>
                      </a:endParaRPr>
                    </a:p>
                  </a:txBody>
                  <a:tcPr marL="63850" marR="63850" marT="0" marB="0"/>
                </a:tc>
                <a:tc>
                  <a:txBody>
                    <a:bodyPr/>
                    <a:lstStyle/>
                    <a:p>
                      <a:pPr algn="r" fontAlgn="b"/>
                      <a:r>
                        <a:rPr lang="en-GB" sz="1100" b="0" i="0" u="none" strike="noStrike" kern="1200" dirty="0">
                          <a:solidFill>
                            <a:srgbClr val="000000"/>
                          </a:solidFill>
                          <a:effectLst/>
                          <a:latin typeface="Calibri" panose="020F0502020204030204" pitchFamily="34" charset="0"/>
                          <a:ea typeface="+mn-ea"/>
                          <a:cs typeface="+mn-cs"/>
                        </a:rPr>
                        <a:t>4 </a:t>
                      </a:r>
                      <a:r>
                        <a:rPr lang="en-GB" sz="1100" b="0" i="0" u="none" strike="noStrike" kern="1200" dirty="0" smtClean="0">
                          <a:solidFill>
                            <a:srgbClr val="000000"/>
                          </a:solidFill>
                          <a:effectLst/>
                          <a:latin typeface="Calibri" panose="020F0502020204030204" pitchFamily="34" charset="0"/>
                          <a:ea typeface="+mn-ea"/>
                          <a:cs typeface="+mn-cs"/>
                        </a:rPr>
                        <a:t>232 691</a:t>
                      </a:r>
                      <a:endParaRPr lang="en-GB" sz="1100" b="0" i="0" u="none" strike="noStrike" kern="1200" dirty="0">
                        <a:solidFill>
                          <a:srgbClr val="000000"/>
                        </a:solidFill>
                        <a:effectLst/>
                        <a:latin typeface="Calibri" panose="020F0502020204030204" pitchFamily="34" charset="0"/>
                        <a:ea typeface="+mn-ea"/>
                        <a:cs typeface="+mn-cs"/>
                      </a:endParaRPr>
                    </a:p>
                  </a:txBody>
                  <a:tcPr marL="6350" marR="6350" marT="6350" marB="0"/>
                </a:tc>
                <a:tc>
                  <a:txBody>
                    <a:bodyPr/>
                    <a:lstStyle/>
                    <a:p>
                      <a:pPr marL="0" algn="r" defTabSz="914400" rtl="0" eaLnBrk="1" fontAlgn="b" latinLnBrk="0" hangingPunct="1">
                        <a:lnSpc>
                          <a:spcPts val="1300"/>
                        </a:lnSpc>
                        <a:spcBef>
                          <a:spcPts val="650"/>
                        </a:spcBef>
                        <a:spcAft>
                          <a:spcPts val="0"/>
                        </a:spcAft>
                      </a:pPr>
                      <a:r>
                        <a:rPr lang="en-GB" sz="1100" b="0" i="0" u="none" strike="noStrike" kern="1200" dirty="0" smtClean="0">
                          <a:solidFill>
                            <a:srgbClr val="000000"/>
                          </a:solidFill>
                          <a:effectLst/>
                          <a:latin typeface="Calibri" panose="020F0502020204030204" pitchFamily="34" charset="0"/>
                          <a:ea typeface="+mn-ea"/>
                          <a:cs typeface="+mn-cs"/>
                        </a:rPr>
                        <a:t>4 232 318</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Bef>
                          <a:spcPts val="650"/>
                        </a:spcBef>
                        <a:spcAft>
                          <a:spcPts val="0"/>
                        </a:spcAft>
                      </a:pPr>
                      <a:r>
                        <a:rPr lang="en-GB" sz="1100" b="0" i="0" u="none" strike="noStrike" kern="1200" dirty="0" smtClean="0">
                          <a:solidFill>
                            <a:srgbClr val="000000"/>
                          </a:solidFill>
                          <a:effectLst/>
                          <a:latin typeface="Calibri" panose="020F0502020204030204" pitchFamily="34" charset="0"/>
                          <a:ea typeface="+mn-ea"/>
                          <a:cs typeface="+mn-cs"/>
                        </a:rPr>
                        <a:t>373</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Bef>
                          <a:spcPts val="650"/>
                        </a:spcBef>
                        <a:spcAft>
                          <a:spcPts val="0"/>
                        </a:spcAft>
                      </a:pPr>
                      <a:r>
                        <a:rPr lang="en-GB" sz="1100" b="0" i="0" u="none" strike="noStrike" kern="1200" dirty="0" smtClean="0">
                          <a:solidFill>
                            <a:srgbClr val="000000"/>
                          </a:solidFill>
                          <a:effectLst/>
                          <a:latin typeface="Calibri" panose="020F0502020204030204" pitchFamily="34" charset="0"/>
                          <a:ea typeface="+mn-ea"/>
                          <a:cs typeface="+mn-cs"/>
                        </a:rPr>
                        <a:t>100%</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ZA" sz="1100" b="0" i="0" u="none" strike="noStrike" kern="1200" dirty="0" smtClean="0">
                          <a:solidFill>
                            <a:srgbClr val="000000"/>
                          </a:solidFill>
                          <a:effectLst/>
                          <a:latin typeface="Calibri" panose="020F0502020204030204" pitchFamily="34" charset="0"/>
                          <a:ea typeface="+mn-ea"/>
                          <a:cs typeface="+mn-cs"/>
                        </a:rPr>
                        <a:t>4 001 406</a:t>
                      </a:r>
                    </a:p>
                  </a:txBody>
                  <a:tcPr marL="91444" marR="91444" marT="45724" marB="45724" horzOverflow="overflow">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ZA" sz="1100" b="0" i="0" u="none" strike="noStrike" kern="1200" dirty="0" smtClean="0">
                          <a:solidFill>
                            <a:srgbClr val="000000"/>
                          </a:solidFill>
                          <a:effectLst/>
                          <a:latin typeface="Calibri" panose="020F0502020204030204" pitchFamily="34" charset="0"/>
                          <a:ea typeface="+mn-ea"/>
                          <a:cs typeface="+mn-cs"/>
                        </a:rPr>
                        <a:t>3 986 848</a:t>
                      </a:r>
                    </a:p>
                  </a:txBody>
                  <a:tcPr marL="91444" marR="91444" marT="45724" marB="45724" horzOverflow="overflow">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ZA" sz="1100" b="0" i="0" u="none" strike="noStrike" kern="1200" dirty="0" smtClean="0">
                          <a:solidFill>
                            <a:srgbClr val="000000"/>
                          </a:solidFill>
                          <a:effectLst/>
                          <a:latin typeface="Calibri" panose="020F0502020204030204" pitchFamily="34" charset="0"/>
                          <a:ea typeface="+mn-ea"/>
                          <a:cs typeface="+mn-cs"/>
                        </a:rPr>
                        <a:t>100%</a:t>
                      </a:r>
                    </a:p>
                  </a:txBody>
                  <a:tcPr marL="91444" marR="91444" marT="45724" marB="45724" horzOverflow="overflow">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endParaRPr lang="en-ZA" sz="1000" b="1"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tc>
                <a:tc>
                  <a:txBody>
                    <a:bodyPr/>
                    <a:lstStyle/>
                    <a:p>
                      <a:pPr marL="0" algn="r" defTabSz="914400" rtl="0" eaLnBrk="1" fontAlgn="b" latinLnBrk="0" hangingPunct="1">
                        <a:spcBef>
                          <a:spcPts val="1200"/>
                        </a:spcBef>
                        <a:spcAft>
                          <a:spcPts val="600"/>
                        </a:spcAft>
                      </a:pPr>
                      <a:endParaRPr lang="en-US" sz="1100" b="0" i="0" u="none" strike="noStrike" kern="1200" dirty="0">
                        <a:solidFill>
                          <a:srgbClr val="000000"/>
                        </a:solidFill>
                        <a:effectLst/>
                        <a:latin typeface="Calibri" panose="020F0502020204030204" pitchFamily="34" charset="0"/>
                        <a:ea typeface="+mn-ea"/>
                        <a:cs typeface="+mn-cs"/>
                      </a:endParaRPr>
                    </a:p>
                  </a:txBody>
                  <a:tcPr marL="7200"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endParaRPr lang="en-US" sz="1100" b="0" i="0" u="none" strike="noStrike" kern="1200" dirty="0">
                        <a:solidFill>
                          <a:srgbClr val="000000"/>
                        </a:solidFill>
                        <a:effectLst/>
                        <a:latin typeface="Calibri" panose="020F0502020204030204" pitchFamily="34" charset="0"/>
                        <a:ea typeface="+mn-ea"/>
                        <a:cs typeface="+mn-cs"/>
                      </a:endParaRPr>
                    </a:p>
                  </a:txBody>
                  <a:tcPr marL="5149"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endParaRPr lang="en-US" sz="1100" b="0" i="0" u="none" strike="noStrike" kern="1200" dirty="0">
                        <a:solidFill>
                          <a:srgbClr val="000000"/>
                        </a:solidFill>
                        <a:effectLst/>
                        <a:latin typeface="Calibri" panose="020F0502020204030204" pitchFamily="34" charset="0"/>
                        <a:ea typeface="+mn-ea"/>
                        <a:cs typeface="+mn-cs"/>
                      </a:endParaRPr>
                    </a:p>
                  </a:txBody>
                  <a:tcPr marL="5149" marR="72000" marT="5149" marB="0">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ZA" sz="1000" b="1" kern="1200" baseline="0" dirty="0" smtClean="0">
                          <a:solidFill>
                            <a:schemeClr val="tx1"/>
                          </a:solidFill>
                          <a:latin typeface="+mn-lt"/>
                          <a:ea typeface="+mn-ea"/>
                          <a:cs typeface="+mn-cs"/>
                        </a:rPr>
                        <a:t>5.  PRESTIGE POLICY</a:t>
                      </a:r>
                    </a:p>
                  </a:txBody>
                  <a:tcPr marL="63850" marR="6385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188 374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184 608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3 766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1100" b="0" i="0" u="none" strike="noStrike" kern="1200" dirty="0" smtClean="0">
                          <a:solidFill>
                            <a:srgbClr val="000000"/>
                          </a:solidFill>
                          <a:effectLst/>
                          <a:latin typeface="Calibri" panose="020F0502020204030204" pitchFamily="34" charset="0"/>
                          <a:ea typeface="+mn-ea"/>
                          <a:cs typeface="+mn-cs"/>
                        </a:rPr>
                        <a:t>98%</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84 796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79 608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r>
                        <a:rPr lang="en-ZA" sz="1100" b="0" i="0" u="none" strike="noStrike" kern="1200" dirty="0">
                          <a:solidFill>
                            <a:srgbClr val="000000"/>
                          </a:solidFill>
                          <a:effectLst/>
                          <a:latin typeface="Calibri" panose="020F0502020204030204" pitchFamily="34" charset="0"/>
                          <a:ea typeface="+mn-ea"/>
                          <a:cs typeface="+mn-cs"/>
                        </a:rPr>
                        <a:t>94%</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r" fontAlgn="t"/>
                      <a:endParaRPr lang="en-US" sz="1200" b="0" i="0" u="none" strike="noStrike" dirty="0">
                        <a:solidFill>
                          <a:srgbClr val="000000"/>
                        </a:solidFill>
                        <a:effectLst/>
                        <a:latin typeface="Arial"/>
                      </a:endParaRPr>
                    </a:p>
                  </a:txBody>
                  <a:tcPr marL="5149" marR="72000" marT="5149" marB="0">
                    <a:solidFill>
                      <a:schemeClr val="accent6">
                        <a:lumMod val="60000"/>
                        <a:lumOff val="40000"/>
                      </a:schemeClr>
                    </a:solidFill>
                  </a:tcPr>
                </a:tc>
              </a:tr>
              <a:tr h="0">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fontAlgn="b"/>
                      <a:r>
                        <a:rPr lang="en-GB" sz="1100" b="1" i="0" u="none" strike="noStrike" dirty="0">
                          <a:solidFill>
                            <a:srgbClr val="000000"/>
                          </a:solidFill>
                          <a:effectLst/>
                          <a:latin typeface="Calibri" panose="020F0502020204030204" pitchFamily="34" charset="0"/>
                        </a:rPr>
                        <a:t>7 483 326</a:t>
                      </a:r>
                      <a:endParaRPr lang="en-ZA" sz="1100" b="1" i="0" u="none" strike="noStrike" dirty="0">
                        <a:solidFill>
                          <a:srgbClr val="000000"/>
                        </a:solidFill>
                        <a:effectLst/>
                        <a:latin typeface="Calibri" panose="020F0502020204030204" pitchFamily="34" charset="0"/>
                      </a:endParaRPr>
                    </a:p>
                  </a:txBody>
                  <a:tcPr marL="6350" marR="6350" marT="6350" marB="0">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650"/>
                        </a:spcBef>
                        <a:spcAft>
                          <a:spcPts val="0"/>
                        </a:spcAft>
                      </a:pPr>
                      <a:r>
                        <a:rPr lang="en-ZA" sz="1100" b="1" i="0" u="none" strike="noStrike" kern="1200" dirty="0" smtClean="0">
                          <a:solidFill>
                            <a:srgbClr val="000000"/>
                          </a:solidFill>
                          <a:effectLst/>
                          <a:latin typeface="Calibri" panose="020F0502020204030204" pitchFamily="34" charset="0"/>
                          <a:ea typeface="+mn-ea"/>
                          <a:cs typeface="+mn-cs"/>
                        </a:rPr>
                        <a:t>7 448 550</a:t>
                      </a:r>
                      <a:endParaRPr lang="en-ZA" sz="1100" b="1" i="0" u="none" strike="noStrike" kern="1200" dirty="0">
                        <a:solidFill>
                          <a:srgbClr val="000000"/>
                        </a:solidFill>
                        <a:effectLst/>
                        <a:latin typeface="Calibri" panose="020F0502020204030204" pitchFamily="34" charset="0"/>
                        <a:ea typeface="+mn-ea"/>
                        <a:cs typeface="+mn-cs"/>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650"/>
                        </a:spcBef>
                        <a:spcAft>
                          <a:spcPts val="0"/>
                        </a:spcAft>
                      </a:pPr>
                      <a:r>
                        <a:rPr lang="en-GB" sz="1100" b="1" i="0" u="none" strike="noStrike" kern="1200" dirty="0" smtClean="0">
                          <a:solidFill>
                            <a:srgbClr val="000000"/>
                          </a:solidFill>
                          <a:effectLst/>
                          <a:latin typeface="Calibri" panose="020F0502020204030204" pitchFamily="34" charset="0"/>
                          <a:ea typeface="+mn-ea"/>
                          <a:cs typeface="+mn-cs"/>
                        </a:rPr>
                        <a:t>34 776</a:t>
                      </a:r>
                      <a:endParaRPr lang="en-ZA" sz="1100" b="1" i="0" u="none" strike="noStrike" kern="1200" dirty="0">
                        <a:solidFill>
                          <a:srgbClr val="000000"/>
                        </a:solidFill>
                        <a:effectLst/>
                        <a:latin typeface="Calibri" panose="020F0502020204030204" pitchFamily="34" charset="0"/>
                        <a:ea typeface="+mn-ea"/>
                        <a:cs typeface="+mn-cs"/>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kern="1200" dirty="0">
                          <a:solidFill>
                            <a:srgbClr val="000000"/>
                          </a:solidFill>
                          <a:effectLst/>
                          <a:latin typeface="Calibri" panose="020F0502020204030204" pitchFamily="34" charset="0"/>
                          <a:ea typeface="+mn-ea"/>
                          <a:cs typeface="+mn-cs"/>
                        </a:rPr>
                        <a:t>100%</a:t>
                      </a:r>
                    </a:p>
                  </a:txBody>
                  <a:tcPr marL="9525" marR="9525" marT="9525" marB="0">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100" b="1" i="0" u="none" strike="noStrike" kern="1200" dirty="0" smtClean="0">
                          <a:solidFill>
                            <a:srgbClr val="000000"/>
                          </a:solidFill>
                          <a:effectLst/>
                          <a:latin typeface="Calibri" panose="020F0502020204030204" pitchFamily="34" charset="0"/>
                          <a:ea typeface="+mn-ea"/>
                          <a:cs typeface="+mn-cs"/>
                        </a:rPr>
                        <a:t>6 985 130</a:t>
                      </a:r>
                      <a:endParaRPr lang="en-ZA" sz="1100" b="1" i="0" u="none" strike="noStrike" kern="1200" dirty="0">
                        <a:solidFill>
                          <a:srgbClr val="000000"/>
                        </a:solidFill>
                        <a:effectLst/>
                        <a:latin typeface="Calibri" panose="020F0502020204030204" pitchFamily="34" charset="0"/>
                        <a:ea typeface="+mn-ea"/>
                        <a:cs typeface="+mn-cs"/>
                      </a:endParaRPr>
                    </a:p>
                  </a:txBody>
                  <a:tcPr marL="9525" marR="85725" marT="9525"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r>
                        <a:rPr lang="en-ZA" sz="1100" b="1" i="0" u="none" strike="noStrike" kern="1200" dirty="0" smtClean="0">
                          <a:solidFill>
                            <a:srgbClr val="000000"/>
                          </a:solidFill>
                          <a:effectLst/>
                          <a:latin typeface="Calibri" panose="020F0502020204030204" pitchFamily="34" charset="0"/>
                          <a:ea typeface="+mn-ea"/>
                          <a:cs typeface="+mn-cs"/>
                        </a:rPr>
                        <a:t>6 927 423</a:t>
                      </a:r>
                      <a:endParaRPr lang="en-ZA" sz="1100" b="1" i="0" u="none" strike="noStrike" kern="1200" dirty="0">
                        <a:solidFill>
                          <a:srgbClr val="000000"/>
                        </a:solidFill>
                        <a:effectLst/>
                        <a:latin typeface="Calibri" panose="020F0502020204030204" pitchFamily="34" charset="0"/>
                        <a:ea typeface="+mn-ea"/>
                        <a:cs typeface="+mn-cs"/>
                      </a:endParaRPr>
                    </a:p>
                  </a:txBody>
                  <a:tcPr marL="9525" marR="85725" marT="9525"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r>
                        <a:rPr lang="en-ZA" sz="1100" b="1" i="0" u="none" strike="noStrike" kern="1200" dirty="0" smtClean="0">
                          <a:solidFill>
                            <a:srgbClr val="000000"/>
                          </a:solidFill>
                          <a:effectLst/>
                          <a:latin typeface="Calibri" panose="020F0502020204030204" pitchFamily="34" charset="0"/>
                          <a:ea typeface="+mn-ea"/>
                          <a:cs typeface="+mn-cs"/>
                        </a:rPr>
                        <a:t>99%</a:t>
                      </a:r>
                      <a:endParaRPr lang="en-ZA" sz="1100" b="1" i="0" u="none" strike="noStrike" kern="1200" dirty="0">
                        <a:solidFill>
                          <a:srgbClr val="000000"/>
                        </a:solidFill>
                        <a:effectLst/>
                        <a:latin typeface="Calibri" panose="020F0502020204030204" pitchFamily="34" charset="0"/>
                        <a:ea typeface="+mn-ea"/>
                        <a:cs typeface="+mn-cs"/>
                      </a:endParaRPr>
                    </a:p>
                  </a:txBody>
                  <a:tcPr marL="9525" marR="85725" marT="9525" marB="0">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528412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a:solidFill>
                  <a:schemeClr val="bg1"/>
                </a:solidFill>
              </a:rPr>
              <a:t>Budget Allocation per Programme Chart </a:t>
            </a:r>
            <a:endParaRPr lang="en-ZA" sz="2400" b="1" dirty="0" smtClean="0">
              <a:solidFill>
                <a:schemeClr val="bg1"/>
              </a:solidFill>
            </a:endParaRPr>
          </a:p>
          <a:p>
            <a:r>
              <a:rPr lang="en-ZA" sz="2400" b="1" dirty="0" smtClean="0">
                <a:solidFill>
                  <a:schemeClr val="bg1"/>
                </a:solidFill>
              </a:rPr>
              <a:t>- </a:t>
            </a:r>
            <a:r>
              <a:rPr lang="en-ZA" sz="2400" b="1" dirty="0">
                <a:solidFill>
                  <a:schemeClr val="bg1"/>
                </a:solidFill>
              </a:rPr>
              <a:t>2018/19</a:t>
            </a:r>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hart 6"/>
          <p:cNvGraphicFramePr>
            <a:graphicFrameLocks noGrp="1"/>
          </p:cNvGraphicFramePr>
          <p:nvPr>
            <p:extLst>
              <p:ext uri="{D42A27DB-BD31-4B8C-83A1-F6EECF244321}">
                <p14:modId xmlns:p14="http://schemas.microsoft.com/office/powerpoint/2010/main" xmlns="" val="1494604464"/>
              </p:ext>
            </p:extLst>
          </p:nvPr>
        </p:nvGraphicFramePr>
        <p:xfrm>
          <a:off x="323528" y="980728"/>
          <a:ext cx="8649511" cy="525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154461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Economic </a:t>
            </a:r>
            <a:endParaRPr lang="en-ZA" sz="2400" b="1" kern="0" dirty="0" smtClean="0">
              <a:solidFill>
                <a:srgbClr val="FFFFFF"/>
              </a:solidFill>
              <a:latin typeface="Calibri" panose="020F0502020204030204" pitchFamily="34" charset="0"/>
            </a:endParaRPr>
          </a:p>
          <a:p>
            <a:r>
              <a:rPr lang="en-ZA" sz="2400" b="1" kern="0" dirty="0" smtClean="0">
                <a:solidFill>
                  <a:srgbClr val="FFFFFF"/>
                </a:solidFill>
                <a:latin typeface="Calibri" panose="020F0502020204030204" pitchFamily="34" charset="0"/>
              </a:rPr>
              <a:t>Classification</a:t>
            </a:r>
            <a:r>
              <a:rPr lang="en-ZA" sz="2400" b="1" kern="0" dirty="0">
                <a:solidFill>
                  <a:srgbClr val="FFFFFF"/>
                </a:solidFill>
                <a:latin typeface="Calibri" panose="020F0502020204030204" pitchFamily="34" charset="0"/>
              </a:rPr>
              <a:t>: Programme 1</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744102399"/>
              </p:ext>
            </p:extLst>
          </p:nvPr>
        </p:nvGraphicFramePr>
        <p:xfrm>
          <a:off x="76200" y="1052736"/>
          <a:ext cx="9055034" cy="2638612"/>
        </p:xfrm>
        <a:graphic>
          <a:graphicData uri="http://schemas.openxmlformats.org/drawingml/2006/table">
            <a:tbl>
              <a:tblPr bandRow="1">
                <a:tableStyleId>{93296810-A885-4BE3-A3E7-6D5BEEA58F35}</a:tableStyleId>
              </a:tblPr>
              <a:tblGrid>
                <a:gridCol w="3199656"/>
                <a:gridCol w="648072"/>
                <a:gridCol w="936104"/>
                <a:gridCol w="615063"/>
                <a:gridCol w="1060154"/>
                <a:gridCol w="884659"/>
                <a:gridCol w="855663"/>
                <a:gridCol w="855663"/>
              </a:tblGrid>
              <a:tr h="164509">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52501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Variance</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as %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Expenditure </a:t>
                      </a:r>
                    </a:p>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0">
                <a:tc>
                  <a:txBody>
                    <a:bodyPr/>
                    <a:lstStyle/>
                    <a:p>
                      <a:r>
                        <a:rPr lang="en-ZA" sz="1000" b="0" kern="1200" baseline="0" dirty="0" smtClean="0">
                          <a:solidFill>
                            <a:schemeClr val="tx1"/>
                          </a:solidFill>
                          <a:latin typeface="+mn-lt"/>
                          <a:ea typeface="+mn-ea"/>
                          <a:cs typeface="+mn-cs"/>
                        </a:rPr>
                        <a:t>Compensation of employees</a:t>
                      </a:r>
                    </a:p>
                  </a:txBody>
                  <a:tcPr marL="63850" marR="6385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276 931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262 521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14 410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95%</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231 229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231 229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lnSpc>
                          <a:spcPts val="1300"/>
                        </a:lnSpc>
                        <a:spcBef>
                          <a:spcPts val="1200"/>
                        </a:spcBef>
                        <a:spcAft>
                          <a:spcPts val="0"/>
                        </a:spcAf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lnSpc>
                          <a:spcPts val="1300"/>
                        </a:lnSpc>
                        <a:spcBef>
                          <a:spcPts val="1200"/>
                        </a:spcBef>
                        <a:spcAft>
                          <a:spcPts val="0"/>
                        </a:spcAf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Goods and services</a:t>
                      </a: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178 445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178 445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194 121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193 987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lnSpc>
                          <a:spcPts val="1300"/>
                        </a:lnSpc>
                        <a:spcBef>
                          <a:spcPts val="1200"/>
                        </a:spcBef>
                        <a:spcAft>
                          <a:spcPts val="0"/>
                        </a:spcAf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7200" marR="72000" marT="5149" marB="0">
                    <a:solidFill>
                      <a:schemeClr val="accent6">
                        <a:lumMod val="60000"/>
                        <a:lumOff val="40000"/>
                      </a:schemeClr>
                    </a:solidFill>
                  </a:tcPr>
                </a:tc>
                <a:tc>
                  <a:txBody>
                    <a:bodyPr/>
                    <a:lstStyle/>
                    <a:p>
                      <a:pPr marL="0" algn="r" defTabSz="914400" rtl="0" eaLnBrk="1" fontAlgn="b" latinLnBrk="0" hangingPunct="1">
                        <a:lnSpc>
                          <a:spcPts val="1300"/>
                        </a:lnSpc>
                        <a:spcBef>
                          <a:spcPts val="1200"/>
                        </a:spcBef>
                        <a:spcAft>
                          <a:spcPts val="0"/>
                        </a:spcAf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Transfers and subsidies</a:t>
                      </a:r>
                    </a:p>
                  </a:txBody>
                  <a:tcPr marL="63850" marR="6385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1 616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1 434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182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smtClean="0">
                          <a:solidFill>
                            <a:schemeClr val="dk1"/>
                          </a:solidFill>
                          <a:effectLst/>
                          <a:latin typeface="Arial" panose="020B0604020202020204" pitchFamily="34" charset="0"/>
                          <a:ea typeface="Times New Roman" panose="02020603050405020304" pitchFamily="18" charset="0"/>
                          <a:cs typeface="+mn-cs"/>
                        </a:rPr>
                        <a:t>89%</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7 401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7 401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solidFill>
                      <a:schemeClr val="accent6">
                        <a:lumMod val="60000"/>
                        <a:lumOff val="40000"/>
                      </a:schemeClr>
                    </a:solidFill>
                  </a:tcPr>
                </a:tc>
              </a:tr>
              <a:tr h="0">
                <a:tc>
                  <a:txBody>
                    <a:bodyPr/>
                    <a:lstStyle/>
                    <a:p>
                      <a:pPr>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marR="0" lvl="0" indent="0" algn="r" defTabSz="914400" rtl="0" eaLnBrk="1" fontAlgn="b" latinLnBrk="0" hangingPunct="1">
                        <a:lnSpc>
                          <a:spcPts val="1300"/>
                        </a:lnSpc>
                        <a:spcBef>
                          <a:spcPts val="1200"/>
                        </a:spcBef>
                        <a:spcAft>
                          <a:spcPts val="0"/>
                        </a:spcAft>
                        <a:buClrTx/>
                        <a:buSzTx/>
                        <a:buFontTx/>
                        <a:buNone/>
                        <a:tabLs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7200" marR="72000" marT="5149" marB="0">
                    <a:solidFill>
                      <a:schemeClr val="accent6">
                        <a:lumMod val="60000"/>
                        <a:lumOff val="40000"/>
                      </a:schemeClr>
                    </a:solidFill>
                  </a:tcPr>
                </a:tc>
                <a:tc>
                  <a:txBody>
                    <a:bodyPr/>
                    <a:lstStyle/>
                    <a:p>
                      <a:pPr marL="0" marR="0" lvl="0" indent="0" algn="r" defTabSz="914400" rtl="0" eaLnBrk="1" fontAlgn="b" latinLnBrk="0" hangingPunct="1">
                        <a:lnSpc>
                          <a:spcPts val="1300"/>
                        </a:lnSpc>
                        <a:spcBef>
                          <a:spcPts val="1200"/>
                        </a:spcBef>
                        <a:spcAft>
                          <a:spcPts val="0"/>
                        </a:spcAft>
                        <a:buClrTx/>
                        <a:buSzTx/>
                        <a:buFontTx/>
                        <a:buNone/>
                        <a:tabLs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GB" sz="1000" b="0" kern="1200" baseline="0" dirty="0" smtClean="0">
                          <a:solidFill>
                            <a:schemeClr val="tx1"/>
                          </a:solidFill>
                          <a:latin typeface="+mn-lt"/>
                          <a:ea typeface="+mn-ea"/>
                          <a:cs typeface="+mn-cs"/>
                        </a:rPr>
                        <a:t>Machinery and equipment</a:t>
                      </a:r>
                      <a:endParaRPr lang="en-ZA" sz="1000" b="0" kern="1200" baseline="0" dirty="0" smtClean="0">
                        <a:solidFill>
                          <a:schemeClr val="tx1"/>
                        </a:solidFill>
                        <a:latin typeface="+mn-lt"/>
                        <a:ea typeface="+mn-ea"/>
                        <a:cs typeface="+mn-cs"/>
                      </a:endParaRPr>
                    </a:p>
                  </a:txBody>
                  <a:tcPr marL="63850" marR="63850" marT="0" marB="0"/>
                </a:tc>
                <a:tc>
                  <a:txBody>
                    <a:bodyPr/>
                    <a:lstStyle/>
                    <a:p>
                      <a:pPr algn="r">
                        <a:lnSpc>
                          <a:spcPts val="1300"/>
                        </a:lnSpc>
                        <a:spcAft>
                          <a:spcPts val="0"/>
                        </a:spcAft>
                      </a:pPr>
                      <a:r>
                        <a:rPr lang="en-GB" sz="900" b="0" dirty="0">
                          <a:effectLst/>
                          <a:latin typeface="Arial" panose="020B0604020202020204" pitchFamily="34" charset="0"/>
                          <a:ea typeface="Times New Roman" panose="02020603050405020304" pitchFamily="18" charset="0"/>
                        </a:rPr>
                        <a:t> 11 229 </a:t>
                      </a:r>
                      <a:endParaRPr lang="en-ZA" sz="11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b="0" dirty="0">
                          <a:effectLst/>
                          <a:latin typeface="Arial" panose="020B0604020202020204" pitchFamily="34" charset="0"/>
                          <a:ea typeface="Times New Roman" panose="02020603050405020304" pitchFamily="18" charset="0"/>
                        </a:rPr>
                        <a:t> 3 461 </a:t>
                      </a:r>
                      <a:endParaRPr lang="en-ZA" sz="11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b="0" dirty="0">
                          <a:effectLst/>
                          <a:latin typeface="Arial" panose="020B0604020202020204" pitchFamily="34" charset="0"/>
                          <a:ea typeface="Times New Roman" panose="02020603050405020304" pitchFamily="18" charset="0"/>
                        </a:rPr>
                        <a:t> 7 768 </a:t>
                      </a:r>
                      <a:endParaRPr lang="en-ZA" sz="11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b="1" dirty="0" smtClean="0">
                          <a:effectLst/>
                          <a:latin typeface="Arial" panose="020B0604020202020204" pitchFamily="34" charset="0"/>
                          <a:ea typeface="Times New Roman" panose="02020603050405020304" pitchFamily="18" charset="0"/>
                        </a:rPr>
                        <a:t>31%</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11 274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11 274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0">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b="1">
                          <a:effectLst/>
                          <a:latin typeface="Arial" panose="020B0604020202020204" pitchFamily="34" charset="0"/>
                          <a:ea typeface="Times New Roman" panose="02020603050405020304" pitchFamily="18" charset="0"/>
                        </a:rPr>
                        <a:t> 470 674 </a:t>
                      </a:r>
                      <a:endParaRPr lang="en-ZA" sz="11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a:effectLst/>
                          <a:latin typeface="Arial" panose="020B0604020202020204" pitchFamily="34" charset="0"/>
                          <a:ea typeface="Times New Roman" panose="02020603050405020304" pitchFamily="18" charset="0"/>
                        </a:rPr>
                        <a:t> 448 314 </a:t>
                      </a:r>
                      <a:endParaRPr lang="en-ZA" sz="11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a:effectLst/>
                          <a:latin typeface="Arial" panose="020B0604020202020204" pitchFamily="34" charset="0"/>
                          <a:ea typeface="Times New Roman" panose="02020603050405020304" pitchFamily="18" charset="0"/>
                        </a:rPr>
                        <a:t> 22 360 </a:t>
                      </a:r>
                      <a:endParaRPr lang="en-ZA" sz="11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smtClean="0">
                          <a:effectLst/>
                          <a:latin typeface="Arial" panose="020B0604020202020204" pitchFamily="34" charset="0"/>
                          <a:ea typeface="Times New Roman" panose="02020603050405020304" pitchFamily="18" charset="0"/>
                        </a:rPr>
                        <a:t>95%</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447 741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447 607</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b="1"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37952123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Economic </a:t>
            </a:r>
            <a:endParaRPr lang="en-ZA" sz="2400" b="1" kern="0" dirty="0" smtClean="0">
              <a:solidFill>
                <a:srgbClr val="FFFFFF"/>
              </a:solidFill>
              <a:latin typeface="Calibri" panose="020F0502020204030204" pitchFamily="34" charset="0"/>
            </a:endParaRPr>
          </a:p>
          <a:p>
            <a:r>
              <a:rPr lang="en-ZA" sz="2400" b="1" kern="0" dirty="0" smtClean="0">
                <a:solidFill>
                  <a:srgbClr val="FFFFFF"/>
                </a:solidFill>
                <a:latin typeface="Calibri" panose="020F0502020204030204" pitchFamily="34" charset="0"/>
              </a:rPr>
              <a:t>Classification</a:t>
            </a:r>
            <a:r>
              <a:rPr lang="en-ZA" sz="2400" b="1" kern="0" dirty="0">
                <a:solidFill>
                  <a:srgbClr val="FFFFFF"/>
                </a:solidFill>
                <a:latin typeface="Calibri" panose="020F0502020204030204" pitchFamily="34" charset="0"/>
              </a:rPr>
              <a:t>: Programme 2</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581017123"/>
              </p:ext>
            </p:extLst>
          </p:nvPr>
        </p:nvGraphicFramePr>
        <p:xfrm>
          <a:off x="76200" y="1136332"/>
          <a:ext cx="9036001" cy="2636072"/>
        </p:xfrm>
        <a:graphic>
          <a:graphicData uri="http://schemas.openxmlformats.org/drawingml/2006/table">
            <a:tbl>
              <a:tblPr bandRow="1">
                <a:tableStyleId>{93296810-A885-4BE3-A3E7-6D5BEEA58F35}</a:tableStyleId>
              </a:tblPr>
              <a:tblGrid>
                <a:gridCol w="3199656"/>
                <a:gridCol w="648072"/>
                <a:gridCol w="936104"/>
                <a:gridCol w="596030"/>
                <a:gridCol w="1060154"/>
                <a:gridCol w="884659"/>
                <a:gridCol w="855663"/>
                <a:gridCol w="855663"/>
              </a:tblGrid>
              <a:tr h="164509">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52501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Variance</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as %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Expenditure </a:t>
                      </a:r>
                    </a:p>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0">
                <a:tc>
                  <a:txBody>
                    <a:bodyPr/>
                    <a:lstStyle/>
                    <a:p>
                      <a:r>
                        <a:rPr lang="en-ZA" sz="1000" b="0" kern="1200" baseline="0" dirty="0" smtClean="0">
                          <a:solidFill>
                            <a:schemeClr val="tx1"/>
                          </a:solidFill>
                          <a:latin typeface="+mn-lt"/>
                          <a:ea typeface="+mn-ea"/>
                          <a:cs typeface="+mn-cs"/>
                        </a:rPr>
                        <a:t>Compensation of employees</a:t>
                      </a: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36 014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33 715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2 299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94%</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900" dirty="0">
                          <a:effectLst/>
                          <a:latin typeface="Arial" panose="020B0604020202020204" pitchFamily="34" charset="0"/>
                          <a:ea typeface="Times New Roman" panose="02020603050405020304" pitchFamily="18" charset="0"/>
                        </a:rPr>
                        <a:t> 29 273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a:lnSpc>
                          <a:spcPts val="1300"/>
                        </a:lnSpc>
                        <a:spcBef>
                          <a:spcPts val="150"/>
                        </a:spcBef>
                        <a:spcAft>
                          <a:spcPts val="150"/>
                        </a:spcAft>
                      </a:pPr>
                      <a:r>
                        <a:rPr lang="en-GB" sz="900" dirty="0">
                          <a:effectLst/>
                          <a:latin typeface="Arial" panose="020B0604020202020204" pitchFamily="34" charset="0"/>
                          <a:ea typeface="Times New Roman" panose="02020603050405020304" pitchFamily="18" charset="0"/>
                        </a:rPr>
                        <a:t> 27 930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900" kern="1200" dirty="0">
                          <a:solidFill>
                            <a:schemeClr val="dk1"/>
                          </a:solidFill>
                          <a:effectLst/>
                          <a:latin typeface="Arial" panose="020B0604020202020204" pitchFamily="34" charset="0"/>
                          <a:ea typeface="Times New Roman" panose="02020603050405020304" pitchFamily="18" charset="0"/>
                          <a:cs typeface="+mn-cs"/>
                        </a:rPr>
                        <a:t>95%</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Goods and services</a:t>
                      </a:r>
                    </a:p>
                  </a:txBody>
                  <a:tcPr marL="63850" marR="6385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9 </a:t>
                      </a:r>
                      <a:r>
                        <a:rPr lang="en-GB" sz="900" kern="1200" dirty="0" smtClean="0">
                          <a:solidFill>
                            <a:schemeClr val="dk1"/>
                          </a:solidFill>
                          <a:effectLst/>
                          <a:latin typeface="Arial" panose="020B0604020202020204" pitchFamily="34" charset="0"/>
                          <a:ea typeface="Times New Roman" panose="02020603050405020304" pitchFamily="18" charset="0"/>
                          <a:cs typeface="+mn-cs"/>
                        </a:rPr>
                        <a:t>321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r>
                        <a:rPr lang="en-GB" sz="900" kern="1200">
                          <a:solidFill>
                            <a:schemeClr val="dk1"/>
                          </a:solidFill>
                          <a:effectLst/>
                          <a:latin typeface="Arial" panose="020B0604020202020204" pitchFamily="34" charset="0"/>
                          <a:ea typeface="Times New Roman" panose="02020603050405020304" pitchFamily="18" charset="0"/>
                          <a:cs typeface="+mn-cs"/>
                        </a:rPr>
                        <a:t> 9 181 </a:t>
                      </a:r>
                      <a:endParaRPr lang="en-ZA" sz="900" kern="120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a:t>
                      </a:r>
                      <a:r>
                        <a:rPr lang="en-GB" sz="900" kern="1200" dirty="0" smtClean="0">
                          <a:solidFill>
                            <a:schemeClr val="dk1"/>
                          </a:solidFill>
                          <a:effectLst/>
                          <a:latin typeface="Arial" panose="020B0604020202020204" pitchFamily="34" charset="0"/>
                          <a:ea typeface="Times New Roman" panose="02020603050405020304" pitchFamily="18" charset="0"/>
                          <a:cs typeface="+mn-cs"/>
                        </a:rPr>
                        <a:t>141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r>
                        <a:rPr lang="en-GB" sz="900" kern="1200" dirty="0" smtClean="0">
                          <a:solidFill>
                            <a:schemeClr val="dk1"/>
                          </a:solidFill>
                          <a:effectLst/>
                          <a:latin typeface="Arial" panose="020B0604020202020204" pitchFamily="34" charset="0"/>
                          <a:ea typeface="Times New Roman" panose="02020603050405020304" pitchFamily="18" charset="0"/>
                          <a:cs typeface="+mn-cs"/>
                        </a:rPr>
                        <a:t>98%</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Bef>
                          <a:spcPts val="150"/>
                        </a:spcBef>
                        <a:spcAft>
                          <a:spcPts val="150"/>
                        </a:spcAft>
                      </a:pPr>
                      <a:r>
                        <a:rPr lang="en-GB" sz="900" dirty="0">
                          <a:effectLst/>
                          <a:latin typeface="Arial" panose="020B0604020202020204" pitchFamily="34" charset="0"/>
                          <a:ea typeface="Times New Roman" panose="02020603050405020304" pitchFamily="18" charset="0"/>
                        </a:rPr>
                        <a:t> 9 928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a:lnSpc>
                          <a:spcPts val="1300"/>
                        </a:lnSpc>
                        <a:spcBef>
                          <a:spcPts val="150"/>
                        </a:spcBef>
                        <a:spcAft>
                          <a:spcPts val="150"/>
                        </a:spcAft>
                      </a:pPr>
                      <a:r>
                        <a:rPr lang="en-GB" sz="900">
                          <a:effectLst/>
                          <a:latin typeface="Arial" panose="020B0604020202020204" pitchFamily="34" charset="0"/>
                          <a:ea typeface="Times New Roman" panose="02020603050405020304" pitchFamily="18" charset="0"/>
                        </a:rPr>
                        <a:t> 9 021 </a:t>
                      </a:r>
                      <a:endParaRPr lang="en-ZA" sz="110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900" kern="1200" dirty="0">
                          <a:solidFill>
                            <a:schemeClr val="dk1"/>
                          </a:solidFill>
                          <a:effectLst/>
                          <a:latin typeface="Arial" panose="020B0604020202020204" pitchFamily="34" charset="0"/>
                          <a:ea typeface="Times New Roman" panose="02020603050405020304" pitchFamily="18" charset="0"/>
                          <a:cs typeface="+mn-cs"/>
                        </a:rPr>
                        <a:t>91%</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marL="0" algn="r" defTabSz="914400" rtl="0" eaLnBrk="1"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7200"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Transfers and subsidies</a:t>
                      </a:r>
                    </a:p>
                  </a:txBody>
                  <a:tcPr marL="63850" marR="6385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6 978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6 978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r>
                        <a:rPr lang="en-GB" sz="900" kern="1200">
                          <a:solidFill>
                            <a:schemeClr val="dk1"/>
                          </a:solidFill>
                          <a:effectLst/>
                          <a:latin typeface="Arial" panose="020B0604020202020204" pitchFamily="34" charset="0"/>
                          <a:ea typeface="Times New Roman" panose="02020603050405020304" pitchFamily="18" charset="0"/>
                          <a:cs typeface="+mn-cs"/>
                        </a:rPr>
                        <a:t> - </a:t>
                      </a:r>
                      <a:endParaRPr lang="en-ZA" sz="900" kern="120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r" defTabSz="914400" rtl="0" eaLnBrk="1" latinLnBrk="0" hangingPunct="1">
                        <a:lnSpc>
                          <a:spcPts val="1300"/>
                        </a:lnSpc>
                        <a:spcAft>
                          <a:spcPts val="0"/>
                        </a:spcAft>
                      </a:pPr>
                      <a:r>
                        <a:rPr lang="en-GB" sz="900" kern="1200" dirty="0" smtClean="0">
                          <a:solidFill>
                            <a:schemeClr val="dk1"/>
                          </a:solidFill>
                          <a:effectLst/>
                          <a:latin typeface="Arial" panose="020B0604020202020204" pitchFamily="34" charset="0"/>
                          <a:ea typeface="Times New Roman" panose="02020603050405020304" pitchFamily="18" charset="0"/>
                          <a:cs typeface="+mn-cs"/>
                        </a:rPr>
                        <a:t>100%</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5 150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kern="1200">
                          <a:solidFill>
                            <a:schemeClr val="dk1"/>
                          </a:solidFill>
                          <a:effectLst/>
                          <a:latin typeface="Arial" panose="020B0604020202020204" pitchFamily="34" charset="0"/>
                          <a:ea typeface="Times New Roman" panose="02020603050405020304" pitchFamily="18" charset="0"/>
                          <a:cs typeface="+mn-cs"/>
                        </a:rPr>
                        <a:t> 4 979 </a:t>
                      </a:r>
                      <a:endParaRPr lang="en-ZA" sz="900" kern="120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900" kern="1200" dirty="0">
                          <a:solidFill>
                            <a:schemeClr val="dk1"/>
                          </a:solidFill>
                          <a:effectLst/>
                          <a:latin typeface="Arial" panose="020B0604020202020204" pitchFamily="34" charset="0"/>
                          <a:ea typeface="Times New Roman" panose="02020603050405020304" pitchFamily="18" charset="0"/>
                          <a:cs typeface="+mn-cs"/>
                        </a:rPr>
                        <a:t>97%</a:t>
                      </a:r>
                    </a:p>
                  </a:txBody>
                  <a:tcPr marL="9525" marR="9525" marT="9525" marB="0" anchor="b">
                    <a:solidFill>
                      <a:schemeClr val="accent6">
                        <a:lumMod val="60000"/>
                        <a:lumOff val="40000"/>
                      </a:schemeClr>
                    </a:solidFill>
                  </a:tcPr>
                </a:tc>
              </a:tr>
              <a:tr h="0">
                <a:tc>
                  <a:txBody>
                    <a:bodyPr/>
                    <a:lstStyle/>
                    <a:p>
                      <a:pPr>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7200" marR="72000" marT="5149" marB="0">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GB" sz="1000" b="0" kern="1200" baseline="0" dirty="0" smtClean="0">
                          <a:solidFill>
                            <a:schemeClr val="tx1"/>
                          </a:solidFill>
                          <a:latin typeface="+mn-lt"/>
                          <a:ea typeface="+mn-ea"/>
                          <a:cs typeface="+mn-cs"/>
                        </a:rPr>
                        <a:t>Machinery and equipment</a:t>
                      </a:r>
                      <a:endParaRPr lang="en-ZA" sz="1000" b="0" kern="1200" baseline="0" dirty="0" smtClean="0">
                        <a:solidFill>
                          <a:schemeClr val="tx1"/>
                        </a:solidFill>
                        <a:latin typeface="+mn-lt"/>
                        <a:ea typeface="+mn-ea"/>
                        <a:cs typeface="+mn-cs"/>
                      </a:endParaRPr>
                    </a:p>
                  </a:txBody>
                  <a:tcPr marL="63850" marR="6385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a:t>
                      </a:r>
                      <a:r>
                        <a:rPr lang="en-GB" sz="900" kern="1200" dirty="0" smtClean="0">
                          <a:solidFill>
                            <a:schemeClr val="dk1"/>
                          </a:solidFill>
                          <a:effectLst/>
                          <a:latin typeface="Arial" panose="020B0604020202020204" pitchFamily="34" charset="0"/>
                          <a:ea typeface="Times New Roman" panose="02020603050405020304" pitchFamily="18" charset="0"/>
                          <a:cs typeface="+mn-cs"/>
                        </a:rPr>
                        <a:t>550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a:t>
                      </a:r>
                      <a:r>
                        <a:rPr lang="en-GB" sz="900" kern="1200" dirty="0" smtClean="0">
                          <a:solidFill>
                            <a:schemeClr val="dk1"/>
                          </a:solidFill>
                          <a:effectLst/>
                          <a:latin typeface="Arial" panose="020B0604020202020204" pitchFamily="34" charset="0"/>
                          <a:ea typeface="Times New Roman" panose="02020603050405020304" pitchFamily="18" charset="0"/>
                          <a:cs typeface="+mn-cs"/>
                        </a:rPr>
                        <a:t>547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3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smtClean="0">
                          <a:solidFill>
                            <a:schemeClr val="dk1"/>
                          </a:solidFill>
                          <a:effectLst/>
                          <a:latin typeface="Arial" panose="020B0604020202020204" pitchFamily="34" charset="0"/>
                          <a:ea typeface="Times New Roman" panose="02020603050405020304" pitchFamily="18" charset="0"/>
                          <a:cs typeface="+mn-cs"/>
                        </a:rPr>
                        <a:t>100%</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725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335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900" kern="1200" dirty="0">
                          <a:solidFill>
                            <a:schemeClr val="dk1"/>
                          </a:solidFill>
                          <a:effectLst/>
                          <a:latin typeface="Arial" panose="020B0604020202020204" pitchFamily="34" charset="0"/>
                          <a:ea typeface="Times New Roman" panose="02020603050405020304" pitchFamily="18" charset="0"/>
                          <a:cs typeface="+mn-cs"/>
                        </a:rPr>
                        <a:t>46%</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85344">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a:t>
                      </a:r>
                      <a:r>
                        <a:rPr lang="en-GB" sz="900" b="1" dirty="0" smtClean="0">
                          <a:effectLst/>
                          <a:latin typeface="Arial" panose="020B0604020202020204" pitchFamily="34" charset="0"/>
                          <a:ea typeface="Times New Roman" panose="02020603050405020304" pitchFamily="18" charset="0"/>
                        </a:rPr>
                        <a:t>52 868</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50 </a:t>
                      </a:r>
                      <a:r>
                        <a:rPr lang="en-GB" sz="900" b="1" dirty="0" smtClean="0">
                          <a:effectLst/>
                          <a:latin typeface="Arial" panose="020B0604020202020204" pitchFamily="34" charset="0"/>
                          <a:ea typeface="Times New Roman" panose="02020603050405020304" pitchFamily="18" charset="0"/>
                        </a:rPr>
                        <a:t>425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2 </a:t>
                      </a:r>
                      <a:r>
                        <a:rPr lang="en-GB" sz="900" b="1" dirty="0" smtClean="0">
                          <a:effectLst/>
                          <a:latin typeface="Arial" panose="020B0604020202020204" pitchFamily="34" charset="0"/>
                          <a:ea typeface="Times New Roman" panose="02020603050405020304" pitchFamily="18" charset="0"/>
                        </a:rPr>
                        <a:t>443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smtClean="0">
                          <a:effectLst/>
                          <a:latin typeface="Arial" panose="020B0604020202020204" pitchFamily="34" charset="0"/>
                          <a:ea typeface="Times New Roman" panose="02020603050405020304" pitchFamily="18" charset="0"/>
                        </a:rPr>
                        <a:t>95%</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Bef>
                          <a:spcPts val="150"/>
                        </a:spcBef>
                        <a:spcAft>
                          <a:spcPts val="150"/>
                        </a:spcAft>
                      </a:pPr>
                      <a:r>
                        <a:rPr lang="en-GB" sz="900" b="1" dirty="0">
                          <a:effectLst/>
                          <a:latin typeface="Arial" panose="020B0604020202020204" pitchFamily="34" charset="0"/>
                          <a:ea typeface="Times New Roman" panose="02020603050405020304" pitchFamily="18" charset="0"/>
                        </a:rPr>
                        <a:t> 48 230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ts val="1300"/>
                        </a:lnSpc>
                        <a:spcBef>
                          <a:spcPts val="150"/>
                        </a:spcBef>
                        <a:spcAft>
                          <a:spcPts val="150"/>
                        </a:spcAft>
                      </a:pPr>
                      <a:r>
                        <a:rPr lang="en-GB" sz="900" b="1" dirty="0">
                          <a:effectLst/>
                          <a:latin typeface="Arial" panose="020B0604020202020204" pitchFamily="34" charset="0"/>
                          <a:ea typeface="Times New Roman" panose="02020603050405020304" pitchFamily="18" charset="0"/>
                        </a:rPr>
                        <a:t> 45 419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900" b="1" kern="1200" dirty="0">
                          <a:solidFill>
                            <a:schemeClr val="dk1"/>
                          </a:solidFill>
                          <a:effectLst/>
                          <a:latin typeface="Arial" panose="020B0604020202020204" pitchFamily="34" charset="0"/>
                          <a:ea typeface="Times New Roman" panose="02020603050405020304" pitchFamily="18" charset="0"/>
                          <a:cs typeface="+mn-cs"/>
                        </a:rPr>
                        <a:t>94%</a:t>
                      </a: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27844598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Economic </a:t>
            </a:r>
            <a:endParaRPr lang="en-ZA" sz="2400" b="1" kern="0" dirty="0" smtClean="0">
              <a:solidFill>
                <a:srgbClr val="FFFFFF"/>
              </a:solidFill>
              <a:latin typeface="Calibri" panose="020F0502020204030204" pitchFamily="34" charset="0"/>
            </a:endParaRPr>
          </a:p>
          <a:p>
            <a:r>
              <a:rPr lang="en-ZA" sz="2400" b="1" kern="0" dirty="0" smtClean="0">
                <a:solidFill>
                  <a:srgbClr val="FFFFFF"/>
                </a:solidFill>
                <a:latin typeface="Calibri" panose="020F0502020204030204" pitchFamily="34" charset="0"/>
              </a:rPr>
              <a:t>Classification</a:t>
            </a:r>
            <a:r>
              <a:rPr lang="en-ZA" sz="2400" b="1" kern="0" dirty="0">
                <a:solidFill>
                  <a:srgbClr val="FFFFFF"/>
                </a:solidFill>
                <a:latin typeface="Calibri" panose="020F0502020204030204" pitchFamily="34" charset="0"/>
              </a:rPr>
              <a:t>: Programme 3</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450603429"/>
              </p:ext>
            </p:extLst>
          </p:nvPr>
        </p:nvGraphicFramePr>
        <p:xfrm>
          <a:off x="76200" y="969965"/>
          <a:ext cx="9036001" cy="2629087"/>
        </p:xfrm>
        <a:graphic>
          <a:graphicData uri="http://schemas.openxmlformats.org/drawingml/2006/table">
            <a:tbl>
              <a:tblPr bandRow="1">
                <a:tableStyleId>{93296810-A885-4BE3-A3E7-6D5BEEA58F35}</a:tableStyleId>
              </a:tblPr>
              <a:tblGrid>
                <a:gridCol w="3127648"/>
                <a:gridCol w="720080"/>
                <a:gridCol w="936104"/>
                <a:gridCol w="596030"/>
                <a:gridCol w="1060154"/>
                <a:gridCol w="884659"/>
                <a:gridCol w="855663"/>
                <a:gridCol w="855663"/>
              </a:tblGrid>
              <a:tr h="164509">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52501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Variance</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as %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Expenditure </a:t>
                      </a:r>
                    </a:p>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0">
                <a:tc>
                  <a:txBody>
                    <a:bodyPr/>
                    <a:lstStyle/>
                    <a:p>
                      <a:r>
                        <a:rPr lang="en-ZA" sz="1000" b="0" kern="1200" baseline="0" dirty="0" smtClean="0">
                          <a:solidFill>
                            <a:schemeClr val="tx1"/>
                          </a:solidFill>
                          <a:latin typeface="+mn-lt"/>
                          <a:ea typeface="+mn-ea"/>
                          <a:cs typeface="+mn-cs"/>
                        </a:rPr>
                        <a:t>Compensation of employees</a:t>
                      </a:r>
                    </a:p>
                  </a:txBody>
                  <a:tcPr marL="63850" marR="6385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158 764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153 767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4 997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97%</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154 668 </a:t>
                      </a:r>
                      <a:endParaRPr lang="en-ZA" sz="1100" dirty="0">
                        <a:effectLst/>
                        <a:latin typeface="Times New Roman" panose="02020603050405020304" pitchFamily="18" charset="0"/>
                        <a:ea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148 070 </a:t>
                      </a:r>
                      <a:endParaRPr lang="en-ZA" sz="1100" dirty="0">
                        <a:effectLst/>
                        <a:latin typeface="Times New Roman" panose="02020603050405020304" pitchFamily="18" charset="0"/>
                        <a:ea typeface="Times New Roman" panose="02020603050405020304" pitchFamily="18" charset="0"/>
                      </a:endParaRPr>
                    </a:p>
                  </a:txBody>
                  <a:tcPr marL="68580" marR="68580" marT="0" marB="0" anchor="b">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96%</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Goods and services</a:t>
                      </a: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140 </a:t>
                      </a:r>
                      <a:r>
                        <a:rPr lang="en-GB" sz="900" dirty="0" smtClean="0">
                          <a:effectLst/>
                          <a:latin typeface="Arial" panose="020B0604020202020204" pitchFamily="34" charset="0"/>
                          <a:ea typeface="Times New Roman" panose="02020603050405020304" pitchFamily="18" charset="0"/>
                        </a:rPr>
                        <a:t>836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140 </a:t>
                      </a:r>
                      <a:r>
                        <a:rPr lang="en-GB" sz="900" dirty="0" smtClean="0">
                          <a:effectLst/>
                          <a:latin typeface="Arial" panose="020B0604020202020204" pitchFamily="34" charset="0"/>
                          <a:ea typeface="Times New Roman" panose="02020603050405020304" pitchFamily="18" charset="0"/>
                        </a:rPr>
                        <a:t>836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149 290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121 352 </a:t>
                      </a:r>
                      <a:endParaRPr lang="en-ZA" sz="110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81%</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7200"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Transfers and subsidies</a:t>
                      </a:r>
                    </a:p>
                  </a:txBody>
                  <a:tcPr marL="63850" marR="6385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a:t>
                      </a:r>
                      <a:r>
                        <a:rPr lang="en-GB" sz="900" kern="1200" dirty="0" smtClean="0">
                          <a:solidFill>
                            <a:schemeClr val="dk1"/>
                          </a:solidFill>
                          <a:effectLst/>
                          <a:latin typeface="Arial" panose="020B0604020202020204" pitchFamily="34" charset="0"/>
                          <a:ea typeface="Times New Roman" panose="02020603050405020304" pitchFamily="18" charset="0"/>
                          <a:cs typeface="+mn-cs"/>
                        </a:rPr>
                        <a:t>2 237 311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a:t>
                      </a:r>
                      <a:r>
                        <a:rPr lang="en-GB" sz="900" kern="1200" dirty="0" smtClean="0">
                          <a:solidFill>
                            <a:schemeClr val="dk1"/>
                          </a:solidFill>
                          <a:effectLst/>
                          <a:latin typeface="Arial" panose="020B0604020202020204" pitchFamily="34" charset="0"/>
                          <a:ea typeface="Times New Roman" panose="02020603050405020304" pitchFamily="18" charset="0"/>
                          <a:cs typeface="+mn-cs"/>
                        </a:rPr>
                        <a:t>2 237 311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smtClean="0">
                          <a:solidFill>
                            <a:schemeClr val="dk1"/>
                          </a:solidFill>
                          <a:effectLst/>
                          <a:latin typeface="Arial" panose="020B0604020202020204" pitchFamily="34" charset="0"/>
                          <a:ea typeface="Times New Roman" panose="02020603050405020304" pitchFamily="18" charset="0"/>
                          <a:cs typeface="+mn-cs"/>
                        </a:rPr>
                        <a:t>100%</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2 096 567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2 096 562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solidFill>
                      <a:schemeClr val="accent6">
                        <a:lumMod val="60000"/>
                        <a:lumOff val="40000"/>
                      </a:schemeClr>
                    </a:solidFill>
                  </a:tcPr>
                </a:tc>
              </a:tr>
              <a:tr h="0">
                <a:tc>
                  <a:txBody>
                    <a:bodyPr/>
                    <a:lstStyle/>
                    <a:p>
                      <a:pPr>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a:solidFill>
                            <a:srgbClr val="000000"/>
                          </a:solidFill>
                          <a:effectLst/>
                          <a:latin typeface="Calibri" panose="020F0502020204030204" pitchFamily="34" charset="0"/>
                          <a:ea typeface="+mn-ea"/>
                          <a:cs typeface="+mn-cs"/>
                        </a:rPr>
                        <a:t> </a:t>
                      </a:r>
                    </a:p>
                  </a:txBody>
                  <a:tcPr marL="7200" marR="72000" marT="5149" marB="0">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GB" sz="1000" b="0" kern="1200" baseline="0" dirty="0" smtClean="0">
                          <a:solidFill>
                            <a:schemeClr val="tx1"/>
                          </a:solidFill>
                          <a:latin typeface="+mn-lt"/>
                          <a:ea typeface="+mn-ea"/>
                          <a:cs typeface="+mn-cs"/>
                        </a:rPr>
                        <a:t>Machinery and equipment</a:t>
                      </a:r>
                      <a:endParaRPr lang="en-ZA" sz="1000" b="0" kern="1200" baseline="0" dirty="0" smtClean="0">
                        <a:solidFill>
                          <a:schemeClr val="tx1"/>
                        </a:solidFill>
                        <a:latin typeface="+mn-lt"/>
                        <a:ea typeface="+mn-ea"/>
                        <a:cs typeface="+mn-cs"/>
                      </a:endParaRPr>
                    </a:p>
                  </a:txBody>
                  <a:tcPr marL="63850" marR="6385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1 629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789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840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smtClean="0">
                          <a:solidFill>
                            <a:schemeClr val="dk1"/>
                          </a:solidFill>
                          <a:effectLst/>
                          <a:latin typeface="Arial" panose="020B0604020202020204" pitchFamily="34" charset="0"/>
                          <a:ea typeface="Times New Roman" panose="02020603050405020304" pitchFamily="18" charset="0"/>
                          <a:cs typeface="+mn-cs"/>
                        </a:rPr>
                        <a:t>48%</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a:solidFill>
                            <a:schemeClr val="dk1"/>
                          </a:solidFill>
                          <a:effectLst/>
                          <a:latin typeface="Arial" panose="020B0604020202020204" pitchFamily="34" charset="0"/>
                          <a:ea typeface="Times New Roman" panose="02020603050405020304" pitchFamily="18" charset="0"/>
                          <a:cs typeface="+mn-cs"/>
                        </a:rPr>
                        <a:t> 2 274 </a:t>
                      </a:r>
                      <a:endParaRPr lang="en-ZA" sz="900" kern="120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1 663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73%</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94393">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2 538 </a:t>
                      </a:r>
                      <a:r>
                        <a:rPr lang="en-GB" sz="900" b="1" dirty="0" smtClean="0">
                          <a:effectLst/>
                          <a:latin typeface="Arial" panose="020B0604020202020204" pitchFamily="34" charset="0"/>
                          <a:ea typeface="Times New Roman" panose="02020603050405020304" pitchFamily="18" charset="0"/>
                        </a:rPr>
                        <a:t>562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2 532 </a:t>
                      </a:r>
                      <a:r>
                        <a:rPr lang="en-GB" sz="900" b="1" dirty="0" smtClean="0">
                          <a:effectLst/>
                          <a:latin typeface="Arial" panose="020B0604020202020204" pitchFamily="34" charset="0"/>
                          <a:ea typeface="Times New Roman" panose="02020603050405020304" pitchFamily="18" charset="0"/>
                        </a:rPr>
                        <a:t>725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a:effectLst/>
                          <a:latin typeface="Arial" panose="020B0604020202020204" pitchFamily="34" charset="0"/>
                          <a:ea typeface="Times New Roman" panose="02020603050405020304" pitchFamily="18" charset="0"/>
                        </a:rPr>
                        <a:t> 5 837 </a:t>
                      </a:r>
                      <a:endParaRPr lang="en-ZA" sz="11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2 402 957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2 367 805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900" b="1" kern="1200" dirty="0">
                          <a:solidFill>
                            <a:schemeClr val="dk1"/>
                          </a:solidFill>
                          <a:effectLst/>
                          <a:latin typeface="Arial" panose="020B0604020202020204" pitchFamily="34" charset="0"/>
                          <a:ea typeface="Times New Roman" panose="02020603050405020304" pitchFamily="18" charset="0"/>
                          <a:cs typeface="+mn-cs"/>
                        </a:rPr>
                        <a:t>99%</a:t>
                      </a: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41873440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a:t>
            </a:fld>
            <a:endParaRPr lang="en-US" altLang="en-US" sz="1400" smtClean="0">
              <a:latin typeface="Times" pitchFamily="18" charset="0"/>
            </a:endParaRPr>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8088" y="690050"/>
            <a:ext cx="7799670" cy="954107"/>
          </a:xfrm>
          <a:prstGeom prst="rect">
            <a:avLst/>
          </a:prstGeom>
          <a:noFill/>
        </p:spPr>
        <p:txBody>
          <a:bodyPr wrap="square" rtlCol="0">
            <a:spAutoFit/>
          </a:bodyPr>
          <a:lstStyle/>
          <a:p>
            <a:r>
              <a:rPr lang="en-US" sz="2800" b="1" dirty="0" smtClean="0">
                <a:solidFill>
                  <a:schemeClr val="accent6"/>
                </a:solidFill>
              </a:rPr>
              <a:t>Part A – Non-Financial Information </a:t>
            </a:r>
            <a:endParaRPr lang="en-ZA" sz="2800" b="1" dirty="0" smtClean="0">
              <a:solidFill>
                <a:schemeClr val="accent6"/>
              </a:solidFill>
            </a:endParaRPr>
          </a:p>
          <a:p>
            <a:r>
              <a:rPr lang="en-ZA" sz="2800" b="1" dirty="0" smtClean="0">
                <a:solidFill>
                  <a:schemeClr val="accent6"/>
                </a:solidFill>
              </a:rPr>
              <a:t>Mandate of the Department </a:t>
            </a:r>
            <a:endParaRPr lang="en-ZA" sz="2800" b="1" dirty="0">
              <a:solidFill>
                <a:schemeClr val="accent6"/>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7962" y="1616326"/>
            <a:ext cx="9168908" cy="85357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62" y="1849176"/>
            <a:ext cx="9168908" cy="5013176"/>
          </a:xfrm>
          <a:prstGeom prst="rect">
            <a:avLst/>
          </a:prstGeom>
        </p:spPr>
      </p:pic>
    </p:spTree>
    <p:extLst>
      <p:ext uri="{BB962C8B-B14F-4D97-AF65-F5344CB8AC3E}">
        <p14:creationId xmlns:p14="http://schemas.microsoft.com/office/powerpoint/2010/main" xmlns="" val="25335325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Economic </a:t>
            </a:r>
            <a:endParaRPr lang="en-ZA" sz="2400" b="1" kern="0" dirty="0" smtClean="0">
              <a:solidFill>
                <a:srgbClr val="FFFFFF"/>
              </a:solidFill>
              <a:latin typeface="Calibri" panose="020F0502020204030204" pitchFamily="34" charset="0"/>
            </a:endParaRPr>
          </a:p>
          <a:p>
            <a:r>
              <a:rPr lang="en-ZA" sz="2400" b="1" kern="0" dirty="0" smtClean="0">
                <a:solidFill>
                  <a:srgbClr val="FFFFFF"/>
                </a:solidFill>
                <a:latin typeface="Calibri" panose="020F0502020204030204" pitchFamily="34" charset="0"/>
              </a:rPr>
              <a:t>Classification</a:t>
            </a:r>
            <a:r>
              <a:rPr lang="en-ZA" sz="2400" b="1" kern="0" dirty="0">
                <a:solidFill>
                  <a:srgbClr val="FFFFFF"/>
                </a:solidFill>
                <a:latin typeface="Calibri" panose="020F0502020204030204" pitchFamily="34" charset="0"/>
              </a:rPr>
              <a:t>: Programme 4</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4245052473"/>
              </p:ext>
            </p:extLst>
          </p:nvPr>
        </p:nvGraphicFramePr>
        <p:xfrm>
          <a:off x="76200" y="1000640"/>
          <a:ext cx="8897522" cy="2627748"/>
        </p:xfrm>
        <a:graphic>
          <a:graphicData uri="http://schemas.openxmlformats.org/drawingml/2006/table">
            <a:tbl>
              <a:tblPr bandRow="1">
                <a:tableStyleId>{93296810-A885-4BE3-A3E7-6D5BEEA58F35}</a:tableStyleId>
              </a:tblPr>
              <a:tblGrid>
                <a:gridCol w="3055640"/>
                <a:gridCol w="792088"/>
                <a:gridCol w="797625"/>
                <a:gridCol w="596030"/>
                <a:gridCol w="1060154"/>
                <a:gridCol w="884659"/>
                <a:gridCol w="855663"/>
                <a:gridCol w="855663"/>
              </a:tblGrid>
              <a:tr h="164509">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52501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Variance</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as %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Expenditure </a:t>
                      </a:r>
                    </a:p>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0">
                <a:tc>
                  <a:txBody>
                    <a:bodyPr/>
                    <a:lstStyle/>
                    <a:p>
                      <a:r>
                        <a:rPr lang="en-ZA" sz="1000" b="0" kern="1200" baseline="0" dirty="0" smtClean="0">
                          <a:solidFill>
                            <a:schemeClr val="tx1"/>
                          </a:solidFill>
                          <a:latin typeface="+mn-lt"/>
                          <a:ea typeface="+mn-ea"/>
                          <a:cs typeface="+mn-cs"/>
                        </a:rPr>
                        <a:t>Compensation of employees</a:t>
                      </a:r>
                    </a:p>
                  </a:txBody>
                  <a:tcPr marL="63850" marR="6385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16 715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16 637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78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15 487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10 870 </a:t>
                      </a:r>
                      <a:endParaRPr lang="en-ZA" sz="110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70%</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Goods and services</a:t>
                      </a:r>
                    </a:p>
                  </a:txBody>
                  <a:tcPr marL="63850" marR="6385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1 006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1 006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100.0%</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15 629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5 883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a:solidFill>
                            <a:schemeClr val="dk1"/>
                          </a:solidFill>
                          <a:effectLst/>
                          <a:latin typeface="Arial" panose="020B0604020202020204" pitchFamily="34" charset="0"/>
                          <a:ea typeface="Times New Roman" panose="02020603050405020304" pitchFamily="18" charset="0"/>
                          <a:cs typeface="+mn-cs"/>
                        </a:rPr>
                        <a:t>38%</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lnSpc>
                          <a:spcPts val="1300"/>
                        </a:lnSpc>
                        <a:spcBef>
                          <a:spcPts val="1200"/>
                        </a:spcBef>
                        <a:spcAft>
                          <a:spcPts val="0"/>
                        </a:spcAf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7200" marR="72000" marT="5149" marB="0">
                    <a:solidFill>
                      <a:schemeClr val="accent6">
                        <a:lumMod val="60000"/>
                        <a:lumOff val="40000"/>
                      </a:schemeClr>
                    </a:solidFill>
                  </a:tcPr>
                </a:tc>
                <a:tc>
                  <a:txBody>
                    <a:bodyPr/>
                    <a:lstStyle/>
                    <a:p>
                      <a:pPr marL="0" algn="r" defTabSz="914400" rtl="0" eaLnBrk="1" fontAlgn="b" latinLnBrk="0" hangingPunct="1">
                        <a:lnSpc>
                          <a:spcPts val="1300"/>
                        </a:lnSpc>
                        <a:spcBef>
                          <a:spcPts val="1200"/>
                        </a:spcBef>
                        <a:spcAft>
                          <a:spcPts val="0"/>
                        </a:spcAf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Transfers and subsidies</a:t>
                      </a:r>
                    </a:p>
                  </a:txBody>
                  <a:tcPr marL="63850" marR="6385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4 214 740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4 214 508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 232 </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1100" b="0" i="0" u="none" strike="noStrike" kern="1200" dirty="0">
                          <a:solidFill>
                            <a:srgbClr val="000000"/>
                          </a:solidFill>
                          <a:effectLst/>
                          <a:latin typeface="Calibri" panose="020F0502020204030204" pitchFamily="34" charset="0"/>
                          <a:ea typeface="+mn-ea"/>
                          <a:cs typeface="+mn-cs"/>
                        </a:rPr>
                        <a:t>100.0%</a:t>
                      </a: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marL="0" algn="r" defTabSz="914400" rtl="0" eaLnBrk="1" fontAlgn="b"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3 969 990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3 969 960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solidFill>
                      <a:schemeClr val="accent6">
                        <a:lumMod val="60000"/>
                        <a:lumOff val="40000"/>
                      </a:schemeClr>
                    </a:solidFill>
                  </a:tcPr>
                </a:tc>
              </a:tr>
              <a:tr h="0">
                <a:tc>
                  <a:txBody>
                    <a:bodyPr/>
                    <a:lstStyle/>
                    <a:p>
                      <a:pPr>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marR="0" lvl="0" indent="0" algn="r" defTabSz="914400" rtl="0" eaLnBrk="1" fontAlgn="b" latinLnBrk="0" hangingPunct="1">
                        <a:lnSpc>
                          <a:spcPts val="1300"/>
                        </a:lnSpc>
                        <a:spcBef>
                          <a:spcPts val="1200"/>
                        </a:spcBef>
                        <a:spcAft>
                          <a:spcPts val="0"/>
                        </a:spcAft>
                        <a:buClrTx/>
                        <a:buSzTx/>
                        <a:buFontTx/>
                        <a:buNone/>
                        <a:tabLs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7200" marR="72000" marT="5149" marB="0">
                    <a:solidFill>
                      <a:schemeClr val="accent6">
                        <a:lumMod val="60000"/>
                        <a:lumOff val="40000"/>
                      </a:schemeClr>
                    </a:solidFill>
                  </a:tcPr>
                </a:tc>
                <a:tc>
                  <a:txBody>
                    <a:bodyPr/>
                    <a:lstStyle/>
                    <a:p>
                      <a:pPr marL="0" marR="0" lvl="0" indent="0" algn="r" defTabSz="914400" rtl="0" eaLnBrk="1" fontAlgn="b" latinLnBrk="0" hangingPunct="1">
                        <a:lnSpc>
                          <a:spcPts val="1300"/>
                        </a:lnSpc>
                        <a:spcBef>
                          <a:spcPts val="1200"/>
                        </a:spcBef>
                        <a:spcAft>
                          <a:spcPts val="0"/>
                        </a:spcAft>
                        <a:buClrTx/>
                        <a:buSzTx/>
                        <a:buFontTx/>
                        <a:buNone/>
                        <a:tabLst/>
                      </a:pPr>
                      <a:r>
                        <a:rPr lang="en-US" sz="900" kern="1200" dirty="0">
                          <a:solidFill>
                            <a:schemeClr val="dk1"/>
                          </a:solidFill>
                          <a:effectLst/>
                          <a:latin typeface="Arial" panose="020B0604020202020204" pitchFamily="34" charset="0"/>
                          <a:ea typeface="Times New Roman" panose="02020603050405020304" pitchFamily="18" charset="0"/>
                          <a:cs typeface="+mn-cs"/>
                        </a:rPr>
                        <a:t> </a:t>
                      </a:r>
                    </a:p>
                  </a:txBody>
                  <a:tcPr marL="5149" marR="72000" marT="5149"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GB" sz="1000" b="0" kern="1200" baseline="0" dirty="0" smtClean="0">
                          <a:solidFill>
                            <a:schemeClr val="tx1"/>
                          </a:solidFill>
                          <a:latin typeface="+mn-lt"/>
                          <a:ea typeface="+mn-ea"/>
                          <a:cs typeface="+mn-cs"/>
                        </a:rPr>
                        <a:t>Machinery and equipment</a:t>
                      </a:r>
                      <a:endParaRPr lang="en-ZA" sz="1000" b="0" kern="1200" baseline="0" dirty="0" smtClean="0">
                        <a:solidFill>
                          <a:schemeClr val="tx1"/>
                        </a:solidFill>
                        <a:latin typeface="+mn-lt"/>
                        <a:ea typeface="+mn-ea"/>
                        <a:cs typeface="+mn-cs"/>
                      </a:endParaRPr>
                    </a:p>
                  </a:txBody>
                  <a:tcPr marL="63850" marR="6385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230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167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63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73%</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914400" rtl="0" eaLnBrk="1" latinLnBrk="0" hangingPunct="1">
                        <a:lnSpc>
                          <a:spcPts val="1300"/>
                        </a:lnSpc>
                        <a:spcAft>
                          <a:spcPts val="0"/>
                        </a:spcAft>
                      </a:pPr>
                      <a:r>
                        <a:rPr lang="en-GB" sz="900" kern="1200">
                          <a:solidFill>
                            <a:schemeClr val="dk1"/>
                          </a:solidFill>
                          <a:effectLst/>
                          <a:latin typeface="Arial" panose="020B0604020202020204" pitchFamily="34" charset="0"/>
                          <a:ea typeface="Times New Roman" panose="02020603050405020304" pitchFamily="18" charset="0"/>
                          <a:cs typeface="+mn-cs"/>
                        </a:rPr>
                        <a:t> 300 </a:t>
                      </a:r>
                      <a:endParaRPr lang="en-ZA" sz="900" kern="120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latinLnBrk="0" hangingPunct="1">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135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kern="1200" dirty="0">
                          <a:solidFill>
                            <a:schemeClr val="dk1"/>
                          </a:solidFill>
                          <a:effectLst/>
                          <a:latin typeface="Arial" panose="020B0604020202020204" pitchFamily="34" charset="0"/>
                          <a:ea typeface="Times New Roman" panose="02020603050405020304" pitchFamily="18" charset="0"/>
                          <a:cs typeface="+mn-cs"/>
                        </a:rPr>
                        <a:t>45%</a:t>
                      </a: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endParaRPr lang="en-ZA" sz="1000" b="1"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tc>
                <a:tc>
                  <a:txBody>
                    <a:bodyPr/>
                    <a:lstStyle/>
                    <a:p>
                      <a:pPr marL="0" algn="r" defTabSz="914400" rtl="0" eaLnBrk="1" fontAlgn="b" latinLnBrk="0" hangingPunct="1">
                        <a:spcBef>
                          <a:spcPts val="1200"/>
                        </a:spcBef>
                        <a:spcAft>
                          <a:spcPts val="600"/>
                        </a:spcAft>
                      </a:pPr>
                      <a:endParaRPr lang="en-US" sz="1100" b="0" i="0" u="none" strike="noStrike" kern="1200" dirty="0">
                        <a:solidFill>
                          <a:srgbClr val="000000"/>
                        </a:solidFill>
                        <a:effectLst/>
                        <a:latin typeface="Calibri" panose="020F0502020204030204" pitchFamily="34" charset="0"/>
                        <a:ea typeface="+mn-ea"/>
                        <a:cs typeface="+mn-cs"/>
                      </a:endParaRPr>
                    </a:p>
                  </a:txBody>
                  <a:tcPr marL="7200"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endParaRPr lang="en-US" sz="1100" b="0" i="0" u="none" strike="noStrike" kern="1200" dirty="0">
                        <a:solidFill>
                          <a:srgbClr val="000000"/>
                        </a:solidFill>
                        <a:effectLst/>
                        <a:latin typeface="Calibri" panose="020F0502020204030204" pitchFamily="34" charset="0"/>
                        <a:ea typeface="+mn-ea"/>
                        <a:cs typeface="+mn-cs"/>
                      </a:endParaRPr>
                    </a:p>
                  </a:txBody>
                  <a:tcPr marL="5149" marR="72000"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105257">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b="1">
                          <a:effectLst/>
                          <a:latin typeface="Arial" panose="020B0604020202020204" pitchFamily="34" charset="0"/>
                          <a:ea typeface="Times New Roman" panose="02020603050405020304" pitchFamily="18" charset="0"/>
                        </a:rPr>
                        <a:t> 4 232 691 </a:t>
                      </a:r>
                      <a:endParaRPr lang="en-ZA" sz="11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a:effectLst/>
                          <a:latin typeface="Arial" panose="020B0604020202020204" pitchFamily="34" charset="0"/>
                          <a:ea typeface="Times New Roman" panose="02020603050405020304" pitchFamily="18" charset="0"/>
                        </a:rPr>
                        <a:t> 4 232 318 </a:t>
                      </a:r>
                      <a:endParaRPr lang="en-ZA" sz="11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a:effectLst/>
                          <a:latin typeface="Arial" panose="020B0604020202020204" pitchFamily="34" charset="0"/>
                          <a:ea typeface="Times New Roman" panose="02020603050405020304" pitchFamily="18" charset="0"/>
                        </a:rPr>
                        <a:t> 373 </a:t>
                      </a:r>
                      <a:endParaRPr lang="en-ZA" sz="11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4 001 406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3 986 848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Aft>
                          <a:spcPts val="0"/>
                        </a:spcAft>
                      </a:pPr>
                      <a:r>
                        <a:rPr lang="en-ZA" sz="900" b="1" kern="1200" dirty="0">
                          <a:solidFill>
                            <a:schemeClr val="dk1"/>
                          </a:solidFill>
                          <a:effectLst/>
                          <a:latin typeface="Arial" panose="020B0604020202020204" pitchFamily="34" charset="0"/>
                          <a:ea typeface="Times New Roman" panose="02020603050405020304" pitchFamily="18" charset="0"/>
                          <a:cs typeface="+mn-cs"/>
                        </a:rPr>
                        <a:t>100%</a:t>
                      </a: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6480835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Economic </a:t>
            </a:r>
            <a:endParaRPr lang="en-ZA" sz="2400" b="1" kern="0" dirty="0" smtClean="0">
              <a:solidFill>
                <a:srgbClr val="FFFFFF"/>
              </a:solidFill>
              <a:latin typeface="Calibri" panose="020F0502020204030204" pitchFamily="34" charset="0"/>
            </a:endParaRPr>
          </a:p>
          <a:p>
            <a:r>
              <a:rPr lang="en-ZA" sz="2400" b="1" kern="0" dirty="0" smtClean="0">
                <a:solidFill>
                  <a:srgbClr val="FFFFFF"/>
                </a:solidFill>
                <a:latin typeface="Calibri" panose="020F0502020204030204" pitchFamily="34" charset="0"/>
              </a:rPr>
              <a:t>Classification</a:t>
            </a:r>
            <a:r>
              <a:rPr lang="en-ZA" sz="2400" b="1" kern="0" dirty="0">
                <a:solidFill>
                  <a:srgbClr val="FFFFFF"/>
                </a:solidFill>
                <a:latin typeface="Calibri" panose="020F0502020204030204" pitchFamily="34" charset="0"/>
              </a:rPr>
              <a:t>: Programme 5</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3546160289"/>
              </p:ext>
            </p:extLst>
          </p:nvPr>
        </p:nvGraphicFramePr>
        <p:xfrm>
          <a:off x="76200" y="1052736"/>
          <a:ext cx="9036001" cy="2651312"/>
        </p:xfrm>
        <a:graphic>
          <a:graphicData uri="http://schemas.openxmlformats.org/drawingml/2006/table">
            <a:tbl>
              <a:tblPr bandRow="1">
                <a:tableStyleId>{93296810-A885-4BE3-A3E7-6D5BEEA58F35}</a:tableStyleId>
              </a:tblPr>
              <a:tblGrid>
                <a:gridCol w="3199656"/>
                <a:gridCol w="648072"/>
                <a:gridCol w="936104"/>
                <a:gridCol w="596030"/>
                <a:gridCol w="1060154"/>
                <a:gridCol w="884659"/>
                <a:gridCol w="855663"/>
                <a:gridCol w="855663"/>
              </a:tblGrid>
              <a:tr h="164509">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52501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Variance</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as %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Expenditure </a:t>
                      </a:r>
                    </a:p>
                    <a:p>
                      <a:pPr algn="r">
                        <a:lnSpc>
                          <a:spcPts val="1200"/>
                        </a:lnSpc>
                        <a:spcBef>
                          <a:spcPts val="150"/>
                        </a:spcBef>
                        <a:spcAft>
                          <a:spcPts val="150"/>
                        </a:spcAft>
                      </a:pPr>
                      <a:r>
                        <a:rPr lang="en-ZA" sz="1000" b="1" dirty="0" smtClean="0">
                          <a:effectLst/>
                          <a:latin typeface="+mn-lt"/>
                          <a:ea typeface="Times New Roman"/>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78219">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0">
                <a:tc>
                  <a:txBody>
                    <a:bodyPr/>
                    <a:lstStyle/>
                    <a:p>
                      <a:r>
                        <a:rPr lang="en-ZA" sz="1000" b="0" kern="1200" baseline="0" dirty="0" smtClean="0">
                          <a:solidFill>
                            <a:schemeClr val="tx1"/>
                          </a:solidFill>
                          <a:latin typeface="+mn-lt"/>
                          <a:ea typeface="+mn-ea"/>
                          <a:cs typeface="+mn-cs"/>
                        </a:rPr>
                        <a:t>Compensation of employees</a:t>
                      </a:r>
                    </a:p>
                  </a:txBody>
                  <a:tcPr marL="63850" marR="6385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29 748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29 748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26 894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26 894 </a:t>
                      </a:r>
                      <a:endParaRPr lang="en-ZA" sz="110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fontAlgn="b"/>
                      <a:r>
                        <a:rPr lang="en-ZA" sz="1100" b="0" i="0" u="none" strike="noStrike" dirty="0">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5149"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Goods and services</a:t>
                      </a: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a:t>
                      </a:r>
                      <a:r>
                        <a:rPr lang="en-GB" sz="900" dirty="0" smtClean="0">
                          <a:effectLst/>
                          <a:latin typeface="Arial" panose="020B0604020202020204" pitchFamily="34" charset="0"/>
                          <a:ea typeface="Times New Roman" panose="02020603050405020304" pitchFamily="18" charset="0"/>
                        </a:rPr>
                        <a:t>140 115</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a:t>
                      </a:r>
                      <a:r>
                        <a:rPr lang="en-GB" sz="900" dirty="0" smtClean="0">
                          <a:effectLst/>
                          <a:latin typeface="Arial" panose="020B0604020202020204" pitchFamily="34" charset="0"/>
                          <a:ea typeface="Times New Roman" panose="02020603050405020304" pitchFamily="18" charset="0"/>
                        </a:rPr>
                        <a:t>140 115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100.0%</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44 202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39 178 </a:t>
                      </a:r>
                      <a:endParaRPr lang="en-ZA" sz="110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89%</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a:lnSpc>
                          <a:spcPts val="1300"/>
                        </a:lnSpc>
                        <a:spcAft>
                          <a:spcPts val="0"/>
                        </a:spcAft>
                      </a:pPr>
                      <a:endParaRPr lang="en-ZA" sz="1100" b="0" i="0" u="none" strike="noStrike" kern="1200" dirty="0">
                        <a:solidFill>
                          <a:srgbClr val="000000"/>
                        </a:solidFill>
                        <a:effectLst/>
                        <a:latin typeface="Calibri" panose="020F0502020204030204" pitchFamily="34" charset="0"/>
                        <a:ea typeface="+mn-ea"/>
                        <a:cs typeface="+mn-cs"/>
                      </a:endParaRPr>
                    </a:p>
                  </a:txBody>
                  <a:tcPr marL="68580" marR="6858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7200" marR="72000" marT="5149" marB="0">
                    <a:solidFill>
                      <a:schemeClr val="accent6">
                        <a:lumMod val="60000"/>
                        <a:lumOff val="40000"/>
                      </a:schemeClr>
                    </a:solidFill>
                  </a:tcPr>
                </a:tc>
                <a:tc>
                  <a:txBody>
                    <a:bodyPr/>
                    <a:lstStyle/>
                    <a:p>
                      <a:pPr marL="0" algn="r" defTabSz="914400" rtl="0" eaLnBrk="1" fontAlgn="b" latinLnBrk="0" hangingPunct="1">
                        <a:spcBef>
                          <a:spcPts val="1200"/>
                        </a:spcBef>
                        <a:spcAft>
                          <a:spcPts val="600"/>
                        </a:spcAf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0">
                <a:tc>
                  <a:txBody>
                    <a:bodyPr/>
                    <a:lstStyle/>
                    <a:p>
                      <a:pPr marL="0" marR="0" indent="0" algn="l" defTabSz="914400" rtl="0" eaLnBrk="1" fontAlgn="auto" latinLnBrk="0" hangingPunct="1">
                        <a:lnSpc>
                          <a:spcPts val="1300"/>
                        </a:lnSpc>
                        <a:spcBef>
                          <a:spcPts val="150"/>
                        </a:spcBef>
                        <a:spcAft>
                          <a:spcPts val="150"/>
                        </a:spcAft>
                        <a:buClrTx/>
                        <a:buSzTx/>
                        <a:buFontTx/>
                        <a:buNone/>
                        <a:tabLst/>
                        <a:defRPr/>
                      </a:pPr>
                      <a:r>
                        <a:rPr lang="en-ZA" sz="1000" b="0" kern="1200" baseline="0" dirty="0" smtClean="0">
                          <a:solidFill>
                            <a:schemeClr val="tx1"/>
                          </a:solidFill>
                          <a:latin typeface="+mn-lt"/>
                          <a:ea typeface="+mn-ea"/>
                          <a:cs typeface="+mn-cs"/>
                        </a:rPr>
                        <a:t>Transfers and subsidies</a:t>
                      </a:r>
                    </a:p>
                  </a:txBody>
                  <a:tcPr marL="63850" marR="6385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10 568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10 368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200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dirty="0" smtClean="0">
                          <a:solidFill>
                            <a:schemeClr val="dk1"/>
                          </a:solidFill>
                          <a:effectLst/>
                          <a:latin typeface="Arial" panose="020B0604020202020204" pitchFamily="34" charset="0"/>
                          <a:ea typeface="Times New Roman" panose="02020603050405020304" pitchFamily="18" charset="0"/>
                          <a:cs typeface="+mn-cs"/>
                        </a:rPr>
                        <a:t>98%</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algn="r">
                        <a:lnSpc>
                          <a:spcPts val="1300"/>
                        </a:lnSpc>
                        <a:spcAft>
                          <a:spcPts val="0"/>
                        </a:spcAft>
                      </a:pPr>
                      <a:r>
                        <a:rPr lang="en-GB" sz="900" kern="1200">
                          <a:solidFill>
                            <a:schemeClr val="dk1"/>
                          </a:solidFill>
                          <a:effectLst/>
                          <a:latin typeface="Arial" panose="020B0604020202020204" pitchFamily="34" charset="0"/>
                          <a:ea typeface="Times New Roman" panose="02020603050405020304" pitchFamily="18" charset="0"/>
                          <a:cs typeface="+mn-cs"/>
                        </a:rPr>
                        <a:t> 10 251 </a:t>
                      </a:r>
                      <a:endParaRPr lang="en-ZA" sz="900" kern="120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kern="1200" dirty="0">
                          <a:solidFill>
                            <a:schemeClr val="dk1"/>
                          </a:solidFill>
                          <a:effectLst/>
                          <a:latin typeface="Arial" panose="020B0604020202020204" pitchFamily="34" charset="0"/>
                          <a:ea typeface="Times New Roman" panose="02020603050405020304" pitchFamily="18" charset="0"/>
                          <a:cs typeface="+mn-cs"/>
                        </a:rPr>
                        <a:t> 10 087 </a:t>
                      </a:r>
                      <a:endParaRPr lang="en-ZA" sz="9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98%</a:t>
                      </a:r>
                    </a:p>
                  </a:txBody>
                  <a:tcPr marL="9525" marR="9525" marT="9525" marB="0" anchor="b">
                    <a:solidFill>
                      <a:schemeClr val="accent6">
                        <a:lumMod val="60000"/>
                        <a:lumOff val="40000"/>
                      </a:schemeClr>
                    </a:solidFill>
                  </a:tcPr>
                </a:tc>
              </a:tr>
              <a:tr h="0">
                <a:tc>
                  <a:txBody>
                    <a:bodyPr/>
                    <a:lstStyle/>
                    <a:p>
                      <a:pPr>
                        <a:lnSpc>
                          <a:spcPts val="1300"/>
                        </a:lnSpc>
                        <a:spcBef>
                          <a:spcPts val="150"/>
                        </a:spcBef>
                        <a:spcAft>
                          <a:spcPts val="150"/>
                        </a:spcAft>
                      </a:pPr>
                      <a:endParaRPr lang="en-ZA" sz="1000" b="0" kern="1200" baseline="0" dirty="0">
                        <a:solidFill>
                          <a:schemeClr val="tx1"/>
                        </a:solidFill>
                        <a:latin typeface="+mn-lt"/>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a:lnSpc>
                          <a:spcPts val="1300"/>
                        </a:lnSpc>
                        <a:spcBef>
                          <a:spcPts val="150"/>
                        </a:spcBef>
                        <a:spcAft>
                          <a:spcPts val="150"/>
                        </a:spcAft>
                      </a:pPr>
                      <a:endParaRPr lang="en-ZA" sz="1100" b="0" i="0" u="none" strike="noStrike" kern="1200" dirty="0">
                        <a:solidFill>
                          <a:srgbClr val="000000"/>
                        </a:solidFill>
                        <a:effectLst/>
                        <a:latin typeface="Calibri" panose="020F0502020204030204" pitchFamily="34" charset="0"/>
                        <a:ea typeface="+mn-ea"/>
                        <a:cs typeface="+mn-cs"/>
                      </a:endParaRPr>
                    </a:p>
                  </a:txBody>
                  <a:tcPr marL="63850" marR="63850" marT="0" marB="0"/>
                </a:tc>
                <a:tc>
                  <a:txBody>
                    <a:bodyPr/>
                    <a:lstStyle/>
                    <a:p>
                      <a:pPr algn="r" fontAlgn="b"/>
                      <a:endParaRPr lang="en-ZA" sz="1100" b="0" i="0" u="none" strike="noStrike" kern="1200" dirty="0">
                        <a:solidFill>
                          <a:srgbClr val="000000"/>
                        </a:solidFill>
                        <a:effectLst/>
                        <a:latin typeface="Calibri" panose="020F0502020204030204" pitchFamily="34" charset="0"/>
                        <a:ea typeface="+mn-ea"/>
                        <a:cs typeface="+mn-cs"/>
                      </a:endParaRPr>
                    </a:p>
                  </a:txBody>
                  <a:tcPr marL="9525" marR="9525" marT="9525" marB="0"/>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a:solidFill>
                            <a:srgbClr val="000000"/>
                          </a:solidFill>
                          <a:effectLst/>
                          <a:latin typeface="Calibri" panose="020F0502020204030204" pitchFamily="34" charset="0"/>
                          <a:ea typeface="+mn-ea"/>
                          <a:cs typeface="+mn-cs"/>
                        </a:rPr>
                        <a:t> </a:t>
                      </a:r>
                    </a:p>
                  </a:txBody>
                  <a:tcPr marL="7200" marR="72000" marT="5149" marB="0">
                    <a:solidFill>
                      <a:schemeClr val="accent6">
                        <a:lumMod val="60000"/>
                        <a:lumOff val="40000"/>
                      </a:schemeClr>
                    </a:solidFill>
                  </a:tcPr>
                </a:tc>
                <a:tc>
                  <a:txBody>
                    <a:bodyPr/>
                    <a:lstStyle/>
                    <a:p>
                      <a:pPr marL="0" marR="0" lvl="0" indent="0" algn="r" defTabSz="914400" rtl="0" eaLnBrk="1" fontAlgn="b" latinLnBrk="0" hangingPunct="1">
                        <a:lnSpc>
                          <a:spcPct val="100000"/>
                        </a:lnSpc>
                        <a:spcBef>
                          <a:spcPts val="1200"/>
                        </a:spcBef>
                        <a:spcAft>
                          <a:spcPts val="600"/>
                        </a:spcAft>
                        <a:buClrTx/>
                        <a:buSzTx/>
                        <a:buFontTx/>
                        <a:buNone/>
                        <a:tabLst/>
                      </a:pPr>
                      <a:r>
                        <a:rPr lang="en-US" sz="1100" b="0" i="0" u="none" strike="noStrike" kern="1200" dirty="0">
                          <a:solidFill>
                            <a:srgbClr val="000000"/>
                          </a:solidFill>
                          <a:effectLst/>
                          <a:latin typeface="Calibri" panose="020F0502020204030204" pitchFamily="34" charset="0"/>
                          <a:ea typeface="+mn-ea"/>
                          <a:cs typeface="+mn-cs"/>
                        </a:rPr>
                        <a:t> </a:t>
                      </a:r>
                    </a:p>
                  </a:txBody>
                  <a:tcPr marL="5149" marR="72000"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0">
                <a:tc>
                  <a:txBody>
                    <a:bodyPr/>
                    <a:lstStyle/>
                    <a:p>
                      <a:pPr marL="0" marR="0" lvl="1" indent="0" algn="l" defTabSz="914400" rtl="0" eaLnBrk="1" fontAlgn="auto" latinLnBrk="0" hangingPunct="1">
                        <a:lnSpc>
                          <a:spcPts val="1300"/>
                        </a:lnSpc>
                        <a:spcBef>
                          <a:spcPts val="150"/>
                        </a:spcBef>
                        <a:spcAft>
                          <a:spcPts val="150"/>
                        </a:spcAft>
                        <a:buClrTx/>
                        <a:buSzTx/>
                        <a:buFontTx/>
                        <a:buNone/>
                        <a:tabLst/>
                        <a:defRPr/>
                      </a:pPr>
                      <a:r>
                        <a:rPr lang="en-GB" sz="1000" b="0" kern="1200" baseline="0" dirty="0" smtClean="0">
                          <a:solidFill>
                            <a:schemeClr val="tx1"/>
                          </a:solidFill>
                          <a:latin typeface="+mn-lt"/>
                          <a:ea typeface="+mn-ea"/>
                          <a:cs typeface="+mn-cs"/>
                        </a:rPr>
                        <a:t>Machinery and equipment</a:t>
                      </a:r>
                      <a:endParaRPr lang="en-ZA" sz="1000" b="0" kern="1200" baseline="0" dirty="0" smtClean="0">
                        <a:solidFill>
                          <a:schemeClr val="tx1"/>
                        </a:solidFill>
                        <a:latin typeface="+mn-lt"/>
                        <a:ea typeface="+mn-ea"/>
                        <a:cs typeface="+mn-cs"/>
                      </a:endParaRPr>
                    </a:p>
                  </a:txBody>
                  <a:tcPr marL="63850" marR="6385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8 100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4 534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3 566 </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56.0%</a:t>
                      </a:r>
                      <a:endParaRPr lang="en-ZA"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a:effectLst/>
                          <a:latin typeface="Arial" panose="020B0604020202020204" pitchFamily="34" charset="0"/>
                          <a:ea typeface="Times New Roman" panose="02020603050405020304" pitchFamily="18" charset="0"/>
                        </a:rPr>
                        <a:t> 3 449 </a:t>
                      </a:r>
                      <a:endParaRPr lang="en-ZA" sz="110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3 449 </a:t>
                      </a:r>
                      <a:endParaRPr lang="en-ZA" sz="11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r" fontAlgn="b"/>
                      <a:r>
                        <a:rPr lang="en-ZA" sz="1100" b="0" i="0" u="none" strike="noStrike">
                          <a:solidFill>
                            <a:srgbClr val="000000"/>
                          </a:solidFill>
                          <a:effectLst/>
                          <a:latin typeface="Calibri" panose="020F0502020204030204" pitchFamily="34" charset="0"/>
                        </a:rPr>
                        <a:t>100%</a:t>
                      </a:r>
                    </a:p>
                  </a:txBody>
                  <a:tcPr marL="9525" marR="9525" marT="9525" marB="0" anchor="b">
                    <a:solidFill>
                      <a:schemeClr val="accent6">
                        <a:lumMod val="60000"/>
                        <a:lumOff val="40000"/>
                      </a:schemeClr>
                    </a:solidFill>
                  </a:tcPr>
                </a:tc>
              </a:tr>
              <a:tr h="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r" fontAlgn="t"/>
                      <a:endParaRPr lang="en-US" sz="1200" b="0" i="1" u="none" strike="noStrike" dirty="0">
                        <a:solidFill>
                          <a:srgbClr val="000000"/>
                        </a:solidFill>
                        <a:effectLst/>
                        <a:latin typeface="Arial"/>
                      </a:endParaRPr>
                    </a:p>
                  </a:txBody>
                  <a:tcPr marL="5149" marR="72000" marT="5149" marB="0">
                    <a:solidFill>
                      <a:schemeClr val="accent6">
                        <a:lumMod val="60000"/>
                        <a:lumOff val="40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r h="0">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188 </a:t>
                      </a:r>
                      <a:r>
                        <a:rPr lang="en-GB" sz="900" b="1" dirty="0" smtClean="0">
                          <a:effectLst/>
                          <a:latin typeface="Arial" panose="020B0604020202020204" pitchFamily="34" charset="0"/>
                          <a:ea typeface="Times New Roman" panose="02020603050405020304" pitchFamily="18" charset="0"/>
                        </a:rPr>
                        <a:t>531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184 </a:t>
                      </a:r>
                      <a:r>
                        <a:rPr lang="en-GB" sz="900" b="1" dirty="0" smtClean="0">
                          <a:effectLst/>
                          <a:latin typeface="Arial" panose="020B0604020202020204" pitchFamily="34" charset="0"/>
                          <a:ea typeface="Times New Roman" panose="02020603050405020304" pitchFamily="18" charset="0"/>
                        </a:rPr>
                        <a:t>765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3 766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smtClean="0">
                          <a:effectLst/>
                          <a:latin typeface="Arial" panose="020B0604020202020204" pitchFamily="34" charset="0"/>
                          <a:ea typeface="Times New Roman" panose="02020603050405020304" pitchFamily="18" charset="0"/>
                        </a:rPr>
                        <a:t>98%</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84 796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ts val="1300"/>
                        </a:lnSpc>
                        <a:spcAft>
                          <a:spcPts val="0"/>
                        </a:spcAft>
                      </a:pPr>
                      <a:r>
                        <a:rPr lang="en-GB" sz="900" b="1" dirty="0">
                          <a:effectLst/>
                          <a:latin typeface="Arial" panose="020B0604020202020204" pitchFamily="34" charset="0"/>
                          <a:ea typeface="Times New Roman" panose="02020603050405020304" pitchFamily="18" charset="0"/>
                        </a:rPr>
                        <a:t> 79 608 </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1" i="0" u="none" strike="noStrike" dirty="0">
                          <a:solidFill>
                            <a:srgbClr val="000000"/>
                          </a:solidFill>
                          <a:effectLst/>
                          <a:latin typeface="Calibri" panose="020F0502020204030204" pitchFamily="34" charset="0"/>
                        </a:rPr>
                        <a:t>94%</a:t>
                      </a: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802885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306618" y="3244334"/>
            <a:ext cx="6530763" cy="646331"/>
          </a:xfrm>
          <a:prstGeom prst="rect">
            <a:avLst/>
          </a:prstGeom>
        </p:spPr>
        <p:txBody>
          <a:bodyPr wrap="none">
            <a:spAutoFit/>
          </a:bodyPr>
          <a:lstStyle/>
          <a:p>
            <a:pPr algn="ctr"/>
            <a:r>
              <a:rPr lang="en-US" sz="3600" b="1" dirty="0">
                <a:effectLst>
                  <a:outerShdw blurRad="38100" dist="38100" dir="2700000" algn="tl">
                    <a:srgbClr val="000000">
                      <a:alpha val="43137"/>
                    </a:srgbClr>
                  </a:outerShdw>
                </a:effectLst>
              </a:rPr>
              <a:t>PMTE FINANCIAL PERFORMANCE</a:t>
            </a:r>
          </a:p>
        </p:txBody>
      </p:sp>
    </p:spTree>
    <p:extLst>
      <p:ext uri="{BB962C8B-B14F-4D97-AF65-F5344CB8AC3E}">
        <p14:creationId xmlns:p14="http://schemas.microsoft.com/office/powerpoint/2010/main" xmlns="" val="32503253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Revenue Budget And </a:t>
            </a:r>
          </a:p>
          <a:p>
            <a:r>
              <a:rPr lang="en-US" sz="2400" b="1" dirty="0" smtClean="0">
                <a:solidFill>
                  <a:schemeClr val="bg1"/>
                </a:solidFill>
              </a:rPr>
              <a:t>Receipts</a:t>
            </a:r>
            <a:endParaRPr lang="en-US"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636373758"/>
              </p:ext>
            </p:extLst>
          </p:nvPr>
        </p:nvGraphicFramePr>
        <p:xfrm>
          <a:off x="123654" y="1052736"/>
          <a:ext cx="8856985" cy="4449566"/>
        </p:xfrm>
        <a:graphic>
          <a:graphicData uri="http://schemas.openxmlformats.org/drawingml/2006/table">
            <a:tbl>
              <a:tblPr bandRow="1">
                <a:tableStyleId>{93296810-A885-4BE3-A3E7-6D5BEEA58F35}</a:tableStyleId>
              </a:tblPr>
              <a:tblGrid>
                <a:gridCol w="2643278"/>
                <a:gridCol w="917934"/>
                <a:gridCol w="917934"/>
                <a:gridCol w="917934"/>
                <a:gridCol w="815278"/>
                <a:gridCol w="902958"/>
                <a:gridCol w="902958"/>
                <a:gridCol w="838711"/>
              </a:tblGrid>
              <a:tr h="280814">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2018/19</a:t>
                      </a:r>
                      <a:endParaRPr lang="en-ZA" sz="12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2017/18</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090167">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a:t>
                      </a:r>
                      <a:r>
                        <a:rPr lang="en-GB" sz="1200" b="1" baseline="0" dirty="0">
                          <a:effectLst/>
                          <a:latin typeface="+mn-lt"/>
                          <a:cs typeface="Arial" panose="020B0604020202020204" pitchFamily="34" charset="0"/>
                        </a:rPr>
                        <a:t> </a:t>
                      </a:r>
                      <a:r>
                        <a:rPr lang="en-GB" sz="1200" b="1" baseline="0"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Receipts</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Variance</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as % of final </a:t>
                      </a: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 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Receipts</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br>
                        <a:rPr lang="en-GB" sz="1200" b="1" dirty="0" smtClean="0">
                          <a:effectLst/>
                          <a:latin typeface="+mn-lt"/>
                          <a:cs typeface="Arial" panose="020B0604020202020204" pitchFamily="34" charset="0"/>
                        </a:rPr>
                      </a:br>
                      <a:r>
                        <a:rPr lang="en-GB" sz="1200" b="1" dirty="0" smtClean="0">
                          <a:effectLst/>
                          <a:latin typeface="+mn-lt"/>
                          <a:cs typeface="Arial" panose="020B0604020202020204" pitchFamily="34" charset="0"/>
                        </a:rPr>
                        <a:t>as % of final 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304216">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ZA" sz="1200" b="1" dirty="0" smtClean="0">
                          <a:effectLst/>
                          <a:latin typeface="+mn-lt"/>
                          <a:ea typeface="Times New Roman"/>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Accommodation </a:t>
                      </a:r>
                      <a:r>
                        <a:rPr lang="en-ZA" sz="1200" b="0" i="0" u="none" strike="noStrike" dirty="0" smtClean="0">
                          <a:solidFill>
                            <a:srgbClr val="000000"/>
                          </a:solidFill>
                          <a:effectLst/>
                          <a:latin typeface="Calibri" panose="020F0502020204030204" pitchFamily="34" charset="0"/>
                        </a:rPr>
                        <a:t>charges </a:t>
                      </a:r>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leasehold</a:t>
                      </a:r>
                      <a:endParaRPr lang="en-ZA" sz="12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t"/>
                      <a:r>
                        <a:rPr lang="en-ZA" sz="1050" b="0" i="0" u="none" strike="noStrike" dirty="0">
                          <a:solidFill>
                            <a:srgbClr val="000000"/>
                          </a:solidFill>
                          <a:effectLst/>
                          <a:latin typeface="Calibri" panose="020F0502020204030204" pitchFamily="34" charset="0"/>
                        </a:rPr>
                        <a:t>4 394 218</a:t>
                      </a:r>
                    </a:p>
                  </a:txBody>
                  <a:tcPr marL="0" marR="0" marT="0" marB="0" anchor="b"/>
                </a:tc>
                <a:tc>
                  <a:txBody>
                    <a:bodyPr/>
                    <a:lstStyle/>
                    <a:p>
                      <a:pPr algn="r" rtl="0" fontAlgn="t"/>
                      <a:r>
                        <a:rPr lang="en-ZA" sz="1050" b="0" i="0" u="none" strike="noStrike" dirty="0">
                          <a:solidFill>
                            <a:srgbClr val="000000"/>
                          </a:solidFill>
                          <a:effectLst/>
                          <a:latin typeface="Calibri" panose="020F0502020204030204" pitchFamily="34" charset="0"/>
                        </a:rPr>
                        <a:t>4 785 640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(391 422)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109%</a:t>
                      </a:r>
                    </a:p>
                  </a:txBody>
                  <a:tcPr marL="0" marR="0" marT="0" marB="0" anchor="b"/>
                </a:tc>
                <a:tc>
                  <a:txBody>
                    <a:bodyPr/>
                    <a:lstStyle/>
                    <a:p>
                      <a:pPr algn="r" rtl="0" fontAlgn="t"/>
                      <a:r>
                        <a:rPr lang="en-ZA" sz="1050" b="0" i="0" u="none" strike="noStrike" dirty="0">
                          <a:solidFill>
                            <a:srgbClr val="000000"/>
                          </a:solidFill>
                          <a:effectLst/>
                          <a:latin typeface="Calibri" panose="020F0502020204030204" pitchFamily="34" charset="0"/>
                        </a:rPr>
                        <a:t>4 292 140</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4 651 753</a:t>
                      </a:r>
                    </a:p>
                  </a:txBody>
                  <a:tcPr marL="0" marR="0" marT="0" marB="0" anchor="b">
                    <a:solidFill>
                      <a:schemeClr val="accent6">
                        <a:lumMod val="60000"/>
                        <a:lumOff val="40000"/>
                      </a:schemeClr>
                    </a:solidFill>
                  </a:tcPr>
                </a:tc>
                <a:tc>
                  <a:txBody>
                    <a:bodyPr/>
                    <a:lstStyle/>
                    <a:p>
                      <a:pPr algn="r" rtl="0" fontAlgn="t"/>
                      <a:r>
                        <a:rPr lang="en-ZA" sz="1050" b="0" i="0" u="none" strike="noStrike" dirty="0">
                          <a:solidFill>
                            <a:srgbClr val="000000"/>
                          </a:solidFill>
                          <a:effectLst/>
                          <a:latin typeface="Calibri" panose="020F0502020204030204" pitchFamily="34" charset="0"/>
                        </a:rPr>
                        <a:t>108%</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Accommodation </a:t>
                      </a:r>
                      <a:r>
                        <a:rPr lang="en-ZA" sz="1200" b="0" i="0" u="none" strike="noStrike" dirty="0" smtClean="0">
                          <a:solidFill>
                            <a:srgbClr val="000000"/>
                          </a:solidFill>
                          <a:effectLst/>
                          <a:latin typeface="Calibri" panose="020F0502020204030204" pitchFamily="34" charset="0"/>
                        </a:rPr>
                        <a:t>charges </a:t>
                      </a:r>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state </a:t>
                      </a:r>
                      <a:r>
                        <a:rPr lang="en-ZA" sz="1200" b="0" i="0" u="none" strike="noStrike" dirty="0">
                          <a:solidFill>
                            <a:srgbClr val="000000"/>
                          </a:solidFill>
                          <a:effectLst/>
                          <a:latin typeface="Calibri" panose="020F0502020204030204" pitchFamily="34" charset="0"/>
                        </a:rPr>
                        <a:t>owned</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7 487 291</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6 141 302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1 345 989</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82%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6 466 518</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6 164 816</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95%</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smtClean="0">
                          <a:solidFill>
                            <a:srgbClr val="000000"/>
                          </a:solidFill>
                          <a:effectLst/>
                          <a:latin typeface="Calibri" panose="020F0502020204030204" pitchFamily="34" charset="0"/>
                        </a:rPr>
                        <a:t>Accommodation </a:t>
                      </a:r>
                      <a:r>
                        <a:rPr lang="en-ZA" sz="1200" b="0" i="0" u="none" strike="noStrike" dirty="0">
                          <a:solidFill>
                            <a:srgbClr val="000000"/>
                          </a:solidFill>
                          <a:effectLst/>
                          <a:latin typeface="Calibri" panose="020F0502020204030204" pitchFamily="34" charset="0"/>
                        </a:rPr>
                        <a:t>charges freehold- private</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54 000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50 675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3 325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94%</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50 000</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48 492</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97%</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Augmentation</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4 009 490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4 009 490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3 682 254</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3 682 254</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solidFill>
                      <a:schemeClr val="accent6">
                        <a:lumMod val="60000"/>
                        <a:lumOff val="40000"/>
                      </a:schemeClr>
                    </a:solidFill>
                  </a:tcPr>
                </a:tc>
              </a:tr>
              <a:tr h="285158">
                <a:tc>
                  <a:txBody>
                    <a:bodyPr/>
                    <a:lstStyle/>
                    <a:p>
                      <a:pPr algn="l" rtl="0" fontAlgn="t"/>
                      <a:r>
                        <a:rPr lang="en-US" sz="1200" b="0" i="0" u="none" strike="noStrike" dirty="0">
                          <a:solidFill>
                            <a:srgbClr val="000000"/>
                          </a:solidFill>
                          <a:effectLst/>
                          <a:latin typeface="Calibri" panose="020F0502020204030204" pitchFamily="34" charset="0"/>
                        </a:rPr>
                        <a:t>Interest, fines, recoveries and other receipts</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9 084</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20 195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(11 111)</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222%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8 594</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12 885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150%</a:t>
                      </a:r>
                    </a:p>
                  </a:txBody>
                  <a:tcPr marL="0" marR="0" marT="0" marB="0" anchor="b">
                    <a:solidFill>
                      <a:schemeClr val="accent6">
                        <a:lumMod val="60000"/>
                        <a:lumOff val="40000"/>
                      </a:schemeClr>
                    </a:solidFill>
                  </a:tcPr>
                </a:tc>
              </a:tr>
              <a:tr h="304216">
                <a:tc>
                  <a:txBody>
                    <a:bodyPr/>
                    <a:lstStyle/>
                    <a:p>
                      <a:pPr algn="l" fontAlgn="b"/>
                      <a:r>
                        <a:rPr lang="en-ZA" sz="1200" b="0" i="0" u="none" strike="noStrike" dirty="0">
                          <a:solidFill>
                            <a:srgbClr val="000000"/>
                          </a:solidFill>
                          <a:effectLst/>
                          <a:latin typeface="Calibri" panose="020F0502020204030204" pitchFamily="34" charset="0"/>
                        </a:rPr>
                        <a:t> Municipal Services recovered </a:t>
                      </a:r>
                    </a:p>
                  </a:txBody>
                  <a:tcPr marL="0" marR="0" marT="0" marB="0" anchor="b"/>
                </a:tc>
                <a:tc>
                  <a:txBody>
                    <a:bodyPr/>
                    <a:lstStyle/>
                    <a:p>
                      <a:pPr algn="r" fontAlgn="b"/>
                      <a:r>
                        <a:rPr lang="en-ZA" sz="1050" b="0" i="0" u="none" strike="noStrike">
                          <a:solidFill>
                            <a:srgbClr val="000000"/>
                          </a:solidFill>
                          <a:effectLst/>
                          <a:latin typeface="Calibri" panose="020F0502020204030204" pitchFamily="34" charset="0"/>
                        </a:rPr>
                        <a:t>4 484 162</a:t>
                      </a:r>
                    </a:p>
                  </a:txBody>
                  <a:tcPr marL="0" marR="0" marT="0" marB="0" anchor="b"/>
                </a:tc>
                <a:tc>
                  <a:txBody>
                    <a:bodyPr/>
                    <a:lstStyle/>
                    <a:p>
                      <a:pPr algn="r" fontAlgn="b"/>
                      <a:r>
                        <a:rPr lang="en-ZA" sz="1050" b="0" i="0" u="none" strike="noStrike">
                          <a:solidFill>
                            <a:srgbClr val="000000"/>
                          </a:solidFill>
                          <a:effectLst/>
                          <a:latin typeface="Calibri" panose="020F0502020204030204" pitchFamily="34" charset="0"/>
                        </a:rPr>
                        <a:t>3 700 594</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783 568</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83%</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Municipal Services Management Fees</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184 633</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185 030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(397)</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185 285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181 285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98%</a:t>
                      </a:r>
                    </a:p>
                  </a:txBody>
                  <a:tcPr marL="0" marR="0" marT="0" marB="0" anchor="b">
                    <a:solidFill>
                      <a:schemeClr val="accent6">
                        <a:lumMod val="60000"/>
                        <a:lumOff val="40000"/>
                      </a:schemeClr>
                    </a:solidFill>
                  </a:tcPr>
                </a:tc>
              </a:tr>
              <a:tr h="298155">
                <a:tc>
                  <a:txBody>
                    <a:bodyPr/>
                    <a:lstStyle/>
                    <a:p>
                      <a:pPr algn="l" rtl="0" fontAlgn="t"/>
                      <a:r>
                        <a:rPr lang="en-ZA" sz="1200" b="0" i="0" u="none" strike="noStrike" dirty="0">
                          <a:solidFill>
                            <a:srgbClr val="000000"/>
                          </a:solidFill>
                          <a:effectLst/>
                          <a:latin typeface="Calibri" panose="020F0502020204030204" pitchFamily="34" charset="0"/>
                        </a:rPr>
                        <a:t>Construction revenue</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328 495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328 495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296 231</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242 465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82%</a:t>
                      </a:r>
                    </a:p>
                  </a:txBody>
                  <a:tcPr marL="0" marR="0" marT="0" marB="0" anchor="b">
                    <a:solidFill>
                      <a:schemeClr val="accent6">
                        <a:lumMod val="60000"/>
                        <a:lumOff val="40000"/>
                      </a:schemeClr>
                    </a:solidFill>
                  </a:tcPr>
                </a:tc>
              </a:tr>
              <a:tr h="285158">
                <a:tc>
                  <a:txBody>
                    <a:bodyPr/>
                    <a:lstStyle/>
                    <a:p>
                      <a:pPr algn="l" rtl="0" fontAlgn="t"/>
                      <a:r>
                        <a:rPr lang="en-ZA" sz="1200" b="1" i="0" u="none" strike="noStrike" dirty="0">
                          <a:solidFill>
                            <a:srgbClr val="000000"/>
                          </a:solidFill>
                          <a:effectLst/>
                          <a:latin typeface="Calibri" panose="020F0502020204030204" pitchFamily="34" charset="0"/>
                        </a:rPr>
                        <a:t>Total</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20 951 373</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19 221 421</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1 729 952</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92%</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14 981 022</a:t>
                      </a:r>
                    </a:p>
                  </a:txBody>
                  <a:tcPr marL="0" marR="0" marT="0" marB="0" anchor="b">
                    <a:solidFill>
                      <a:schemeClr val="accent6">
                        <a:lumMod val="60000"/>
                        <a:lumOff val="40000"/>
                      </a:schemeClr>
                    </a:solidFill>
                  </a:tcPr>
                </a:tc>
                <a:tc>
                  <a:txBody>
                    <a:bodyPr/>
                    <a:lstStyle/>
                    <a:p>
                      <a:pPr algn="r" rtl="0" fontAlgn="t"/>
                      <a:r>
                        <a:rPr lang="en-ZA" sz="1050" b="1" i="0" u="none" strike="noStrike" dirty="0">
                          <a:solidFill>
                            <a:srgbClr val="000000"/>
                          </a:solidFill>
                          <a:effectLst/>
                          <a:latin typeface="Calibri" panose="020F0502020204030204" pitchFamily="34" charset="0"/>
                        </a:rPr>
                        <a:t>14 983 950</a:t>
                      </a:r>
                    </a:p>
                  </a:txBody>
                  <a:tcPr marL="0" marR="0" marT="0" marB="0" anchor="b">
                    <a:solidFill>
                      <a:schemeClr val="accent6">
                        <a:lumMod val="60000"/>
                        <a:lumOff val="40000"/>
                      </a:schemeClr>
                    </a:solidFill>
                  </a:tcPr>
                </a:tc>
                <a:tc>
                  <a:txBody>
                    <a:bodyPr/>
                    <a:lstStyle/>
                    <a:p>
                      <a:pPr algn="r" rtl="0" fontAlgn="t"/>
                      <a:r>
                        <a:rPr lang="en-ZA" sz="1050" b="1" i="0" u="none" strike="noStrike" dirty="0">
                          <a:solidFill>
                            <a:srgbClr val="000000"/>
                          </a:solidFill>
                          <a:effectLst/>
                          <a:latin typeface="Calibri" panose="020F0502020204030204" pitchFamily="34" charset="0"/>
                        </a:rPr>
                        <a:t>100%</a:t>
                      </a:r>
                    </a:p>
                  </a:txBody>
                  <a:tcPr marL="0" marR="0" marT="0" marB="0" anchor="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42856063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Budget And Expenditure Per </a:t>
            </a:r>
          </a:p>
          <a:p>
            <a:r>
              <a:rPr lang="en-US" sz="2400" b="1" dirty="0" smtClean="0">
                <a:solidFill>
                  <a:schemeClr val="bg1"/>
                </a:solidFill>
              </a:rPr>
              <a:t>Economic Classification</a:t>
            </a:r>
            <a:endParaRPr lang="en-US"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802307702"/>
              </p:ext>
            </p:extLst>
          </p:nvPr>
        </p:nvGraphicFramePr>
        <p:xfrm>
          <a:off x="179512" y="890239"/>
          <a:ext cx="8780784" cy="5665104"/>
        </p:xfrm>
        <a:graphic>
          <a:graphicData uri="http://schemas.openxmlformats.org/drawingml/2006/table">
            <a:tbl>
              <a:tblPr bandRow="1">
                <a:tableStyleId>{93296810-A885-4BE3-A3E7-6D5BEEA58F35}</a:tableStyleId>
              </a:tblPr>
              <a:tblGrid>
                <a:gridCol w="2744222"/>
                <a:gridCol w="914618"/>
                <a:gridCol w="914618"/>
                <a:gridCol w="914618"/>
                <a:gridCol w="731694"/>
                <a:gridCol w="914618"/>
                <a:gridCol w="914618"/>
                <a:gridCol w="731778"/>
              </a:tblGrid>
              <a:tr h="167221">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2018/19</a:t>
                      </a:r>
                      <a:endParaRPr lang="en-ZA" sz="12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2017/18</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62616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 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Variance</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as % of final </a:t>
                      </a: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br>
                        <a:rPr lang="en-GB" sz="1200" b="1" dirty="0" smtClean="0">
                          <a:effectLst/>
                          <a:latin typeface="+mn-lt"/>
                          <a:cs typeface="Arial" panose="020B0604020202020204" pitchFamily="34" charset="0"/>
                        </a:rPr>
                      </a:br>
                      <a:r>
                        <a:rPr lang="en-GB" sz="1200" b="1" dirty="0" smtClean="0">
                          <a:effectLst/>
                          <a:latin typeface="+mn-lt"/>
                          <a:cs typeface="Arial" panose="020B0604020202020204" pitchFamily="34" charset="0"/>
                        </a:rPr>
                        <a:t>as % of final 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81157">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ZA" sz="1200" b="1" dirty="0" smtClean="0">
                          <a:effectLst/>
                          <a:latin typeface="+mn-lt"/>
                          <a:ea typeface="Times New Roman"/>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Current payments</a:t>
                      </a:r>
                    </a:p>
                  </a:txBody>
                  <a:tcPr marL="0" marR="0" marT="0" marB="0" anchor="b"/>
                </a:tc>
                <a:tc>
                  <a:txBody>
                    <a:bodyPr/>
                    <a:lstStyle/>
                    <a:p>
                      <a:pPr algn="r" fontAlgn="t"/>
                      <a:r>
                        <a:rPr lang="en-ZA" sz="1100" b="1" i="0" u="none" strike="noStrike" dirty="0">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Cleaning and Gardening</a:t>
                      </a:r>
                    </a:p>
                  </a:txBody>
                  <a:tcPr marL="0" marR="0" marT="0" marB="0" anchor="b"/>
                </a:tc>
                <a:tc>
                  <a:txBody>
                    <a:bodyPr/>
                    <a:lstStyle/>
                    <a:p>
                      <a:pPr algn="r" fontAlgn="t"/>
                      <a:r>
                        <a:rPr lang="en-ZA" sz="1050" b="0" i="0" u="none" strike="noStrike" dirty="0">
                          <a:solidFill>
                            <a:schemeClr val="tx1"/>
                          </a:solidFill>
                          <a:effectLst/>
                          <a:latin typeface="+mn-lt"/>
                        </a:rPr>
                        <a:t>        298 521 </a:t>
                      </a:r>
                    </a:p>
                  </a:txBody>
                  <a:tcPr marL="0" marR="0" marT="0" marB="0" anchor="b"/>
                </a:tc>
                <a:tc>
                  <a:txBody>
                    <a:bodyPr/>
                    <a:lstStyle/>
                    <a:p>
                      <a:pPr algn="r" fontAlgn="t"/>
                      <a:r>
                        <a:rPr lang="en-ZA" sz="1050" b="0" i="0" u="none" strike="noStrike" dirty="0">
                          <a:solidFill>
                            <a:schemeClr val="tx1"/>
                          </a:solidFill>
                          <a:effectLst/>
                          <a:latin typeface="+mn-lt"/>
                        </a:rPr>
                        <a:t>         280 002 </a:t>
                      </a:r>
                    </a:p>
                  </a:txBody>
                  <a:tcPr marL="0" marR="0" marT="0" marB="0" anchor="b"/>
                </a:tc>
                <a:tc>
                  <a:txBody>
                    <a:bodyPr/>
                    <a:lstStyle/>
                    <a:p>
                      <a:pPr algn="r" fontAlgn="t"/>
                      <a:r>
                        <a:rPr lang="en-ZA" sz="1050" b="0" i="0" u="none" strike="noStrike" dirty="0">
                          <a:solidFill>
                            <a:schemeClr val="tx1"/>
                          </a:solidFill>
                          <a:effectLst/>
                          <a:latin typeface="+mn-lt"/>
                        </a:rPr>
                        <a:t>      18 519 </a:t>
                      </a:r>
                    </a:p>
                  </a:txBody>
                  <a:tcPr marL="0" marR="0" marT="0" marB="0" anchor="b"/>
                </a:tc>
                <a:tc>
                  <a:txBody>
                    <a:bodyPr/>
                    <a:lstStyle/>
                    <a:p>
                      <a:pPr algn="r" fontAlgn="t"/>
                      <a:r>
                        <a:rPr lang="en-ZA" sz="1050" b="0" i="0" u="none" strike="noStrike" dirty="0">
                          <a:solidFill>
                            <a:schemeClr val="tx1"/>
                          </a:solidFill>
                          <a:effectLst/>
                          <a:latin typeface="+mn-lt"/>
                        </a:rPr>
                        <a:t>94%</a:t>
                      </a:r>
                    </a:p>
                  </a:txBody>
                  <a:tcPr marL="0" marR="0" marT="0" marB="0" anchor="b"/>
                </a:tc>
                <a:tc>
                  <a:txBody>
                    <a:bodyPr/>
                    <a:lstStyle/>
                    <a:p>
                      <a:pPr algn="r" fontAlgn="t"/>
                      <a:r>
                        <a:rPr lang="en-ZA" sz="1050" b="0" i="0" u="none" strike="noStrike" dirty="0">
                          <a:solidFill>
                            <a:schemeClr val="tx1"/>
                          </a:solidFill>
                          <a:effectLst/>
                          <a:latin typeface="+mn-lt"/>
                        </a:rPr>
                        <a:t>       284 270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        264 775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Leasing (Private owned)</a:t>
                      </a:r>
                    </a:p>
                  </a:txBody>
                  <a:tcPr marL="0" marR="0" marT="0" marB="0" anchor="b"/>
                </a:tc>
                <a:tc>
                  <a:txBody>
                    <a:bodyPr/>
                    <a:lstStyle/>
                    <a:p>
                      <a:pPr algn="r" fontAlgn="t"/>
                      <a:r>
                        <a:rPr lang="en-ZA" sz="1050" b="0" i="0" u="none" strike="noStrike">
                          <a:solidFill>
                            <a:schemeClr val="tx1"/>
                          </a:solidFill>
                          <a:effectLst/>
                          <a:latin typeface="+mn-lt"/>
                        </a:rPr>
                        <a:t>     4 536 489 </a:t>
                      </a:r>
                    </a:p>
                  </a:txBody>
                  <a:tcPr marL="0" marR="0" marT="0" marB="0" anchor="b"/>
                </a:tc>
                <a:tc>
                  <a:txBody>
                    <a:bodyPr/>
                    <a:lstStyle/>
                    <a:p>
                      <a:pPr algn="r" fontAlgn="t"/>
                      <a:r>
                        <a:rPr lang="en-ZA" sz="1050" b="0" i="0" u="none" strike="noStrike">
                          <a:solidFill>
                            <a:schemeClr val="tx1"/>
                          </a:solidFill>
                          <a:effectLst/>
                          <a:latin typeface="+mn-lt"/>
                        </a:rPr>
                        <a:t>     4 533 567 </a:t>
                      </a:r>
                    </a:p>
                  </a:txBody>
                  <a:tcPr marL="0" marR="0" marT="0" marB="0" anchor="b"/>
                </a:tc>
                <a:tc>
                  <a:txBody>
                    <a:bodyPr/>
                    <a:lstStyle/>
                    <a:p>
                      <a:pPr algn="r" fontAlgn="t"/>
                      <a:r>
                        <a:rPr lang="en-ZA" sz="1050" b="0" i="0" u="none" strike="noStrike" dirty="0">
                          <a:solidFill>
                            <a:schemeClr val="tx1"/>
                          </a:solidFill>
                          <a:effectLst/>
                          <a:latin typeface="+mn-lt"/>
                        </a:rPr>
                        <a:t>        2 922 </a:t>
                      </a:r>
                    </a:p>
                  </a:txBody>
                  <a:tcPr marL="0" marR="0" marT="0" marB="0" anchor="b"/>
                </a:tc>
                <a:tc>
                  <a:txBody>
                    <a:bodyPr/>
                    <a:lstStyle/>
                    <a:p>
                      <a:pPr algn="r" fontAlgn="t"/>
                      <a:r>
                        <a:rPr lang="en-ZA" sz="1050" b="0" i="0" u="none" strike="noStrike">
                          <a:solidFill>
                            <a:schemeClr val="tx1"/>
                          </a:solidFill>
                          <a:effectLst/>
                          <a:latin typeface="+mn-lt"/>
                        </a:rPr>
                        <a:t>100%</a:t>
                      </a:r>
                    </a:p>
                  </a:txBody>
                  <a:tcPr marL="0" marR="0" marT="0" marB="0" anchor="b"/>
                </a:tc>
                <a:tc>
                  <a:txBody>
                    <a:bodyPr/>
                    <a:lstStyle/>
                    <a:p>
                      <a:pPr algn="r" fontAlgn="t"/>
                      <a:r>
                        <a:rPr lang="en-ZA" sz="1050" b="0" i="0" u="none" strike="noStrike">
                          <a:solidFill>
                            <a:schemeClr val="tx1"/>
                          </a:solidFill>
                          <a:effectLst/>
                          <a:latin typeface="+mn-lt"/>
                        </a:rPr>
                        <a:t>    4 423 869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4 416 619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100%</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Repairs</a:t>
                      </a:r>
                    </a:p>
                  </a:txBody>
                  <a:tcPr marL="0" marR="0" marT="0" marB="0" anchor="b"/>
                </a:tc>
                <a:tc>
                  <a:txBody>
                    <a:bodyPr/>
                    <a:lstStyle/>
                    <a:p>
                      <a:pPr algn="r" fontAlgn="t"/>
                      <a:r>
                        <a:rPr lang="en-ZA" sz="1050" b="0" i="0" u="none" strike="noStrike">
                          <a:solidFill>
                            <a:schemeClr val="tx1"/>
                          </a:solidFill>
                          <a:effectLst/>
                          <a:latin typeface="+mn-lt"/>
                        </a:rPr>
                        <a:t>     1 416 540 </a:t>
                      </a:r>
                    </a:p>
                  </a:txBody>
                  <a:tcPr marL="0" marR="0" marT="0" marB="0" anchor="b"/>
                </a:tc>
                <a:tc>
                  <a:txBody>
                    <a:bodyPr/>
                    <a:lstStyle/>
                    <a:p>
                      <a:pPr algn="r" fontAlgn="t"/>
                      <a:r>
                        <a:rPr lang="en-ZA" sz="1050" b="0" i="0" u="none" strike="noStrike">
                          <a:solidFill>
                            <a:schemeClr val="tx1"/>
                          </a:solidFill>
                          <a:effectLst/>
                          <a:latin typeface="+mn-lt"/>
                        </a:rPr>
                        <a:t>     1 309 223 </a:t>
                      </a:r>
                    </a:p>
                  </a:txBody>
                  <a:tcPr marL="0" marR="0" marT="0" marB="0" anchor="b"/>
                </a:tc>
                <a:tc>
                  <a:txBody>
                    <a:bodyPr/>
                    <a:lstStyle/>
                    <a:p>
                      <a:pPr algn="r" fontAlgn="t"/>
                      <a:r>
                        <a:rPr lang="en-ZA" sz="1050" b="0" i="0" u="none" strike="noStrike">
                          <a:solidFill>
                            <a:schemeClr val="tx1"/>
                          </a:solidFill>
                          <a:effectLst/>
                          <a:latin typeface="+mn-lt"/>
                        </a:rPr>
                        <a:t>    107 316 </a:t>
                      </a:r>
                    </a:p>
                  </a:txBody>
                  <a:tcPr marL="0" marR="0" marT="0" marB="0" anchor="b"/>
                </a:tc>
                <a:tc>
                  <a:txBody>
                    <a:bodyPr/>
                    <a:lstStyle/>
                    <a:p>
                      <a:pPr algn="r" fontAlgn="t"/>
                      <a:r>
                        <a:rPr lang="en-ZA" sz="1050" b="0" i="0" u="none" strike="noStrike">
                          <a:solidFill>
                            <a:schemeClr val="tx1"/>
                          </a:solidFill>
                          <a:effectLst/>
                          <a:latin typeface="+mn-lt"/>
                        </a:rPr>
                        <a:t>92%</a:t>
                      </a:r>
                    </a:p>
                  </a:txBody>
                  <a:tcPr marL="0" marR="0" marT="0" marB="0" anchor="b"/>
                </a:tc>
                <a:tc>
                  <a:txBody>
                    <a:bodyPr/>
                    <a:lstStyle/>
                    <a:p>
                      <a:pPr algn="r" fontAlgn="t"/>
                      <a:r>
                        <a:rPr lang="en-ZA" sz="1050" b="0" i="0" u="none" strike="noStrike">
                          <a:solidFill>
                            <a:schemeClr val="tx1"/>
                          </a:solidFill>
                          <a:effectLst/>
                          <a:latin typeface="+mn-lt"/>
                        </a:rPr>
                        <a:t>       943 594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1 345 591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143%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Day-to-day Maintenance</a:t>
                      </a:r>
                    </a:p>
                  </a:txBody>
                  <a:tcPr marL="0" marR="0" marT="0" marB="0" anchor="b"/>
                </a:tc>
                <a:tc>
                  <a:txBody>
                    <a:bodyPr/>
                    <a:lstStyle/>
                    <a:p>
                      <a:pPr algn="r" fontAlgn="t"/>
                      <a:r>
                        <a:rPr lang="en-ZA" sz="1050" b="0" i="0" u="none" strike="noStrike">
                          <a:solidFill>
                            <a:schemeClr val="tx1"/>
                          </a:solidFill>
                          <a:effectLst/>
                          <a:latin typeface="+mn-lt"/>
                        </a:rPr>
                        <a:t>     1 570 448 </a:t>
                      </a:r>
                    </a:p>
                  </a:txBody>
                  <a:tcPr marL="0" marR="0" marT="0" marB="0" anchor="b"/>
                </a:tc>
                <a:tc>
                  <a:txBody>
                    <a:bodyPr/>
                    <a:lstStyle/>
                    <a:p>
                      <a:pPr algn="r" fontAlgn="t"/>
                      <a:r>
                        <a:rPr lang="en-ZA" sz="1050" b="0" i="0" u="none" strike="noStrike">
                          <a:solidFill>
                            <a:schemeClr val="tx1"/>
                          </a:solidFill>
                          <a:effectLst/>
                          <a:latin typeface="+mn-lt"/>
                        </a:rPr>
                        <a:t>     1 548 005 </a:t>
                      </a:r>
                    </a:p>
                  </a:txBody>
                  <a:tcPr marL="0" marR="0" marT="0" marB="0" anchor="b"/>
                </a:tc>
                <a:tc>
                  <a:txBody>
                    <a:bodyPr/>
                    <a:lstStyle/>
                    <a:p>
                      <a:pPr algn="r" fontAlgn="t"/>
                      <a:r>
                        <a:rPr lang="en-ZA" sz="1050" b="0" i="0" u="none" strike="noStrike">
                          <a:solidFill>
                            <a:schemeClr val="tx1"/>
                          </a:solidFill>
                          <a:effectLst/>
                          <a:latin typeface="+mn-lt"/>
                        </a:rPr>
                        <a:t>      22 443 </a:t>
                      </a:r>
                    </a:p>
                  </a:txBody>
                  <a:tcPr marL="0" marR="0" marT="0" marB="0" anchor="b"/>
                </a:tc>
                <a:tc>
                  <a:txBody>
                    <a:bodyPr/>
                    <a:lstStyle/>
                    <a:p>
                      <a:pPr algn="r" fontAlgn="t"/>
                      <a:r>
                        <a:rPr lang="en-ZA" sz="1050" b="0" i="0" u="none" strike="noStrike">
                          <a:solidFill>
                            <a:schemeClr val="tx1"/>
                          </a:solidFill>
                          <a:effectLst/>
                          <a:latin typeface="+mn-lt"/>
                        </a:rPr>
                        <a:t>99%</a:t>
                      </a:r>
                    </a:p>
                  </a:txBody>
                  <a:tcPr marL="0" marR="0" marT="0" marB="0" anchor="b"/>
                </a:tc>
                <a:tc>
                  <a:txBody>
                    <a:bodyPr/>
                    <a:lstStyle/>
                    <a:p>
                      <a:pPr algn="r" fontAlgn="t"/>
                      <a:r>
                        <a:rPr lang="en-ZA" sz="1050" b="0" i="0" u="none" strike="noStrike">
                          <a:solidFill>
                            <a:schemeClr val="tx1"/>
                          </a:solidFill>
                          <a:effectLst/>
                          <a:latin typeface="+mn-lt"/>
                        </a:rPr>
                        <a:t>    1 367 580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1 314 425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96%</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Municipal Services non-recoverable</a:t>
                      </a:r>
                    </a:p>
                  </a:txBody>
                  <a:tcPr marL="0" marR="0" marT="0" marB="0" anchor="b"/>
                </a:tc>
                <a:tc>
                  <a:txBody>
                    <a:bodyPr/>
                    <a:lstStyle/>
                    <a:p>
                      <a:pPr algn="r" fontAlgn="t"/>
                      <a:r>
                        <a:rPr lang="en-ZA" sz="1050" b="0" i="0" u="none" strike="noStrike">
                          <a:solidFill>
                            <a:schemeClr val="tx1"/>
                          </a:solidFill>
                          <a:effectLst/>
                          <a:latin typeface="+mn-lt"/>
                        </a:rPr>
                        <a:t>        388 605 </a:t>
                      </a:r>
                    </a:p>
                  </a:txBody>
                  <a:tcPr marL="0" marR="0" marT="0" marB="0" anchor="b"/>
                </a:tc>
                <a:tc>
                  <a:txBody>
                    <a:bodyPr/>
                    <a:lstStyle/>
                    <a:p>
                      <a:pPr algn="r" fontAlgn="t"/>
                      <a:r>
                        <a:rPr lang="en-ZA" sz="1050" b="0" i="0" u="none" strike="noStrike">
                          <a:solidFill>
                            <a:schemeClr val="tx1"/>
                          </a:solidFill>
                          <a:effectLst/>
                          <a:latin typeface="+mn-lt"/>
                        </a:rPr>
                        <a:t>         363 698 </a:t>
                      </a:r>
                    </a:p>
                  </a:txBody>
                  <a:tcPr marL="0" marR="0" marT="0" marB="0" anchor="b"/>
                </a:tc>
                <a:tc>
                  <a:txBody>
                    <a:bodyPr/>
                    <a:lstStyle/>
                    <a:p>
                      <a:pPr algn="r" fontAlgn="t"/>
                      <a:r>
                        <a:rPr lang="en-ZA" sz="1050" b="0" i="0" u="none" strike="noStrike">
                          <a:solidFill>
                            <a:schemeClr val="tx1"/>
                          </a:solidFill>
                          <a:effectLst/>
                          <a:latin typeface="+mn-lt"/>
                        </a:rPr>
                        <a:t>      24 907 </a:t>
                      </a:r>
                    </a:p>
                  </a:txBody>
                  <a:tcPr marL="0" marR="0" marT="0" marB="0" anchor="b"/>
                </a:tc>
                <a:tc>
                  <a:txBody>
                    <a:bodyPr/>
                    <a:lstStyle/>
                    <a:p>
                      <a:pPr algn="r" fontAlgn="t"/>
                      <a:r>
                        <a:rPr lang="en-ZA" sz="1050" b="0" i="0" u="none" strike="noStrike">
                          <a:solidFill>
                            <a:schemeClr val="tx1"/>
                          </a:solidFill>
                          <a:effectLst/>
                          <a:latin typeface="+mn-lt"/>
                        </a:rPr>
                        <a:t>94%</a:t>
                      </a:r>
                    </a:p>
                  </a:txBody>
                  <a:tcPr marL="0" marR="0" marT="0" marB="0" anchor="b"/>
                </a:tc>
                <a:tc>
                  <a:txBody>
                    <a:bodyPr/>
                    <a:lstStyle/>
                    <a:p>
                      <a:pPr algn="r" fontAlgn="t"/>
                      <a:r>
                        <a:rPr lang="en-ZA" sz="1050" b="0" i="0" u="none" strike="noStrike">
                          <a:solidFill>
                            <a:schemeClr val="tx1"/>
                          </a:solidFill>
                          <a:effectLst/>
                          <a:latin typeface="+mn-lt"/>
                        </a:rPr>
                        <a:t>       356 008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341 181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96%</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Property Rates</a:t>
                      </a:r>
                    </a:p>
                  </a:txBody>
                  <a:tcPr marL="0" marR="0" marT="0" marB="0" anchor="b"/>
                </a:tc>
                <a:tc>
                  <a:txBody>
                    <a:bodyPr/>
                    <a:lstStyle/>
                    <a:p>
                      <a:pPr algn="r" fontAlgn="t"/>
                      <a:r>
                        <a:rPr lang="en-ZA" sz="1050" b="0" i="0" u="none" strike="noStrike">
                          <a:solidFill>
                            <a:schemeClr val="tx1"/>
                          </a:solidFill>
                          <a:effectLst/>
                          <a:latin typeface="+mn-lt"/>
                        </a:rPr>
                        <a:t>     1 386 125 </a:t>
                      </a:r>
                    </a:p>
                  </a:txBody>
                  <a:tcPr marL="0" marR="0" marT="0" marB="0" anchor="b"/>
                </a:tc>
                <a:tc>
                  <a:txBody>
                    <a:bodyPr/>
                    <a:lstStyle/>
                    <a:p>
                      <a:pPr algn="r" fontAlgn="t"/>
                      <a:r>
                        <a:rPr lang="en-ZA" sz="1050" b="0" i="0" u="none" strike="noStrike">
                          <a:solidFill>
                            <a:schemeClr val="tx1"/>
                          </a:solidFill>
                          <a:effectLst/>
                          <a:latin typeface="+mn-lt"/>
                        </a:rPr>
                        <a:t>     1 210 051 </a:t>
                      </a:r>
                    </a:p>
                  </a:txBody>
                  <a:tcPr marL="0" marR="0" marT="0" marB="0" anchor="b"/>
                </a:tc>
                <a:tc>
                  <a:txBody>
                    <a:bodyPr/>
                    <a:lstStyle/>
                    <a:p>
                      <a:pPr algn="r" fontAlgn="t"/>
                      <a:r>
                        <a:rPr lang="en-ZA" sz="1050" b="0" i="0" u="none" strike="noStrike">
                          <a:solidFill>
                            <a:schemeClr val="tx1"/>
                          </a:solidFill>
                          <a:effectLst/>
                          <a:latin typeface="+mn-lt"/>
                        </a:rPr>
                        <a:t>    176 074 </a:t>
                      </a:r>
                    </a:p>
                  </a:txBody>
                  <a:tcPr marL="0" marR="0" marT="0" marB="0" anchor="b"/>
                </a:tc>
                <a:tc>
                  <a:txBody>
                    <a:bodyPr/>
                    <a:lstStyle/>
                    <a:p>
                      <a:pPr algn="r" fontAlgn="t"/>
                      <a:r>
                        <a:rPr lang="en-ZA" sz="1050" b="0" i="0" u="none" strike="noStrike">
                          <a:solidFill>
                            <a:schemeClr val="tx1"/>
                          </a:solidFill>
                          <a:effectLst/>
                          <a:latin typeface="+mn-lt"/>
                        </a:rPr>
                        <a:t>87%</a:t>
                      </a:r>
                    </a:p>
                  </a:txBody>
                  <a:tcPr marL="0" marR="0" marT="0" marB="0" anchor="b"/>
                </a:tc>
                <a:tc>
                  <a:txBody>
                    <a:bodyPr/>
                    <a:lstStyle/>
                    <a:p>
                      <a:pPr algn="r" fontAlgn="t"/>
                      <a:r>
                        <a:rPr lang="en-ZA" sz="1050" b="0" i="0" u="none" strike="noStrike">
                          <a:solidFill>
                            <a:schemeClr val="tx1"/>
                          </a:solidFill>
                          <a:effectLst/>
                          <a:latin typeface="+mn-lt"/>
                        </a:rPr>
                        <a:t>    1 339 679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1 242 621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Compensation of Employees</a:t>
                      </a:r>
                    </a:p>
                  </a:txBody>
                  <a:tcPr marL="0" marR="0" marT="0" marB="0" anchor="b"/>
                </a:tc>
                <a:tc>
                  <a:txBody>
                    <a:bodyPr/>
                    <a:lstStyle/>
                    <a:p>
                      <a:pPr algn="r" fontAlgn="t"/>
                      <a:r>
                        <a:rPr lang="en-ZA" sz="1050" b="0" i="0" u="none" strike="noStrike">
                          <a:solidFill>
                            <a:schemeClr val="tx1"/>
                          </a:solidFill>
                          <a:effectLst/>
                          <a:latin typeface="+mn-lt"/>
                        </a:rPr>
                        <a:t>     1 763 057 </a:t>
                      </a:r>
                    </a:p>
                  </a:txBody>
                  <a:tcPr marL="0" marR="0" marT="0" marB="0" anchor="b"/>
                </a:tc>
                <a:tc>
                  <a:txBody>
                    <a:bodyPr/>
                    <a:lstStyle/>
                    <a:p>
                      <a:pPr algn="r" fontAlgn="t"/>
                      <a:r>
                        <a:rPr lang="en-ZA" sz="1050" b="0" i="0" u="none" strike="noStrike">
                          <a:solidFill>
                            <a:schemeClr val="tx1"/>
                          </a:solidFill>
                          <a:effectLst/>
                          <a:latin typeface="+mn-lt"/>
                        </a:rPr>
                        <a:t>     1 763 856 </a:t>
                      </a:r>
                    </a:p>
                  </a:txBody>
                  <a:tcPr marL="0" marR="0" marT="0" marB="0" anchor="b"/>
                </a:tc>
                <a:tc>
                  <a:txBody>
                    <a:bodyPr/>
                    <a:lstStyle/>
                    <a:p>
                      <a:pPr algn="r" fontAlgn="t"/>
                      <a:r>
                        <a:rPr lang="en-ZA" sz="1050" b="0" i="0" u="none" strike="noStrike">
                          <a:solidFill>
                            <a:schemeClr val="tx1"/>
                          </a:solidFill>
                          <a:effectLst/>
                          <a:latin typeface="+mn-lt"/>
                        </a:rPr>
                        <a:t>          -799 </a:t>
                      </a:r>
                    </a:p>
                  </a:txBody>
                  <a:tcPr marL="0" marR="0" marT="0" marB="0" anchor="b"/>
                </a:tc>
                <a:tc>
                  <a:txBody>
                    <a:bodyPr/>
                    <a:lstStyle/>
                    <a:p>
                      <a:pPr algn="r" fontAlgn="t"/>
                      <a:r>
                        <a:rPr lang="en-ZA" sz="1050" b="0" i="0" u="none" strike="noStrike">
                          <a:solidFill>
                            <a:schemeClr val="tx1"/>
                          </a:solidFill>
                          <a:effectLst/>
                          <a:latin typeface="+mn-lt"/>
                        </a:rPr>
                        <a:t>100%</a:t>
                      </a:r>
                    </a:p>
                  </a:txBody>
                  <a:tcPr marL="0" marR="0" marT="0" marB="0" anchor="b"/>
                </a:tc>
                <a:tc>
                  <a:txBody>
                    <a:bodyPr/>
                    <a:lstStyle/>
                    <a:p>
                      <a:pPr algn="r" fontAlgn="t"/>
                      <a:r>
                        <a:rPr lang="en-ZA" sz="1050" b="0" i="0" u="none" strike="noStrike">
                          <a:solidFill>
                            <a:schemeClr val="tx1"/>
                          </a:solidFill>
                          <a:effectLst/>
                          <a:latin typeface="+mn-lt"/>
                        </a:rPr>
                        <a:t>    1 546 599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1 589 689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Admin Goods and Services</a:t>
                      </a:r>
                    </a:p>
                  </a:txBody>
                  <a:tcPr marL="0" marR="0" marT="0" marB="0" anchor="b"/>
                </a:tc>
                <a:tc>
                  <a:txBody>
                    <a:bodyPr/>
                    <a:lstStyle/>
                    <a:p>
                      <a:pPr algn="r" fontAlgn="t"/>
                      <a:r>
                        <a:rPr lang="en-ZA" sz="1050" b="0" i="0" u="none" strike="noStrike">
                          <a:solidFill>
                            <a:schemeClr val="tx1"/>
                          </a:solidFill>
                          <a:effectLst/>
                          <a:latin typeface="+mn-lt"/>
                        </a:rPr>
                        <a:t>        518 330 </a:t>
                      </a:r>
                    </a:p>
                  </a:txBody>
                  <a:tcPr marL="0" marR="0" marT="0" marB="0" anchor="b"/>
                </a:tc>
                <a:tc>
                  <a:txBody>
                    <a:bodyPr/>
                    <a:lstStyle/>
                    <a:p>
                      <a:pPr algn="r" fontAlgn="t"/>
                      <a:r>
                        <a:rPr lang="en-ZA" sz="1050" b="0" i="0" u="none" strike="noStrike">
                          <a:solidFill>
                            <a:schemeClr val="tx1"/>
                          </a:solidFill>
                          <a:effectLst/>
                          <a:latin typeface="+mn-lt"/>
                        </a:rPr>
                        <a:t>         565 013 </a:t>
                      </a:r>
                    </a:p>
                  </a:txBody>
                  <a:tcPr marL="0" marR="0" marT="0" marB="0" anchor="b"/>
                </a:tc>
                <a:tc>
                  <a:txBody>
                    <a:bodyPr/>
                    <a:lstStyle/>
                    <a:p>
                      <a:pPr algn="r" fontAlgn="t"/>
                      <a:r>
                        <a:rPr lang="en-ZA" sz="1050" b="0" i="0" u="none" strike="noStrike">
                          <a:solidFill>
                            <a:schemeClr val="tx1"/>
                          </a:solidFill>
                          <a:effectLst/>
                          <a:latin typeface="+mn-lt"/>
                        </a:rPr>
                        <a:t>     -46 683 </a:t>
                      </a:r>
                    </a:p>
                  </a:txBody>
                  <a:tcPr marL="0" marR="0" marT="0" marB="0" anchor="b"/>
                </a:tc>
                <a:tc>
                  <a:txBody>
                    <a:bodyPr/>
                    <a:lstStyle/>
                    <a:p>
                      <a:pPr algn="r" fontAlgn="t"/>
                      <a:r>
                        <a:rPr lang="en-ZA" sz="1050" b="0" i="0" u="none" strike="noStrike">
                          <a:solidFill>
                            <a:schemeClr val="tx1"/>
                          </a:solidFill>
                          <a:effectLst/>
                          <a:latin typeface="+mn-lt"/>
                        </a:rPr>
                        <a:t>109%</a:t>
                      </a:r>
                    </a:p>
                  </a:txBody>
                  <a:tcPr marL="0" marR="0" marT="0" marB="0" anchor="b"/>
                </a:tc>
                <a:tc>
                  <a:txBody>
                    <a:bodyPr/>
                    <a:lstStyle/>
                    <a:p>
                      <a:pPr algn="r" fontAlgn="t"/>
                      <a:r>
                        <a:rPr lang="en-ZA" sz="1050" b="0" i="0" u="none" strike="noStrike">
                          <a:solidFill>
                            <a:schemeClr val="tx1"/>
                          </a:solidFill>
                          <a:effectLst/>
                          <a:latin typeface="+mn-lt"/>
                        </a:rPr>
                        <a:t>       613 183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775 963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127%</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Construction costs</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328 495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328 495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100%</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296 231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242 465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82%</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Total current payments</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12 206 610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11 901 910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304 700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98%</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11 171 014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   11 533 330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103%</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endParaRPr lang="en-ZA" sz="1200" b="1" i="1" u="none" strike="noStrike" dirty="0">
                        <a:solidFill>
                          <a:srgbClr val="000000"/>
                        </a:solidFill>
                        <a:effectLst/>
                        <a:latin typeface="Calibri" panose="020F0502020204030204" pitchFamily="34" charset="0"/>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Capital payments</a:t>
                      </a:r>
                    </a:p>
                  </a:txBody>
                  <a:tcPr marL="0" marR="0" marT="0" marB="0" anchor="b">
                    <a:lnT w="6350" cap="flat" cmpd="sng" algn="ctr">
                      <a:noFill/>
                      <a:prstDash val="solid"/>
                      <a:round/>
                      <a:headEnd type="none" w="med" len="med"/>
                      <a:tailEnd type="none" w="med" len="med"/>
                    </a:lnT>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0"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0"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solidFill>
                      <a:schemeClr val="accent6">
                        <a:lumMod val="60000"/>
                        <a:lumOff val="40000"/>
                      </a:schemeClr>
                    </a:solidFill>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 </a:t>
                      </a:r>
                    </a:p>
                  </a:txBody>
                  <a:tcPr marL="0" marR="0" marT="0" marB="0" anchor="b">
                    <a:lnT w="6350" cap="flat" cmpd="sng" algn="ctr">
                      <a:noFill/>
                      <a:prstDash val="solid"/>
                      <a:round/>
                      <a:headEnd type="none" w="med" len="med"/>
                      <a:tailEnd type="none" w="med" len="med"/>
                    </a:lnT>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Capital non-recoverable</a:t>
                      </a:r>
                    </a:p>
                  </a:txBody>
                  <a:tcPr marL="0" marR="0" marT="0" marB="0" anchor="b"/>
                </a:tc>
                <a:tc>
                  <a:txBody>
                    <a:bodyPr/>
                    <a:lstStyle/>
                    <a:p>
                      <a:pPr algn="r" fontAlgn="t"/>
                      <a:r>
                        <a:rPr lang="en-ZA" sz="1050" b="0" i="0" u="none" strike="noStrike">
                          <a:solidFill>
                            <a:schemeClr val="tx1"/>
                          </a:solidFill>
                          <a:effectLst/>
                          <a:latin typeface="+mn-lt"/>
                        </a:rPr>
                        <a:t>     1 496 365 </a:t>
                      </a:r>
                    </a:p>
                  </a:txBody>
                  <a:tcPr marL="0" marR="0" marT="0" marB="0" anchor="b"/>
                </a:tc>
                <a:tc>
                  <a:txBody>
                    <a:bodyPr/>
                    <a:lstStyle/>
                    <a:p>
                      <a:pPr algn="r" fontAlgn="t"/>
                      <a:r>
                        <a:rPr lang="en-ZA" sz="1050" b="0" i="0" u="none" strike="noStrike">
                          <a:solidFill>
                            <a:schemeClr val="tx1"/>
                          </a:solidFill>
                          <a:effectLst/>
                          <a:latin typeface="+mn-lt"/>
                        </a:rPr>
                        <a:t>     1 409 365 </a:t>
                      </a:r>
                    </a:p>
                  </a:txBody>
                  <a:tcPr marL="0" marR="0" marT="0" marB="0" anchor="b"/>
                </a:tc>
                <a:tc>
                  <a:txBody>
                    <a:bodyPr/>
                    <a:lstStyle/>
                    <a:p>
                      <a:pPr algn="r" fontAlgn="t"/>
                      <a:r>
                        <a:rPr lang="en-ZA" sz="1050" b="0" i="0" u="none" strike="noStrike">
                          <a:solidFill>
                            <a:schemeClr val="tx1"/>
                          </a:solidFill>
                          <a:effectLst/>
                          <a:latin typeface="+mn-lt"/>
                        </a:rPr>
                        <a:t>      87 000 </a:t>
                      </a:r>
                    </a:p>
                  </a:txBody>
                  <a:tcPr marL="0" marR="0" marT="0" marB="0" anchor="b"/>
                </a:tc>
                <a:tc>
                  <a:txBody>
                    <a:bodyPr/>
                    <a:lstStyle/>
                    <a:p>
                      <a:pPr algn="r" fontAlgn="t"/>
                      <a:r>
                        <a:rPr lang="en-ZA" sz="1050" b="0" i="0" u="none" strike="noStrike">
                          <a:solidFill>
                            <a:schemeClr val="tx1"/>
                          </a:solidFill>
                          <a:effectLst/>
                          <a:latin typeface="+mn-lt"/>
                        </a:rPr>
                        <a:t>94%</a:t>
                      </a:r>
                    </a:p>
                  </a:txBody>
                  <a:tcPr marL="0" marR="0" marT="0" marB="0" anchor="b"/>
                </a:tc>
                <a:tc>
                  <a:txBody>
                    <a:bodyPr/>
                    <a:lstStyle/>
                    <a:p>
                      <a:pPr algn="r" fontAlgn="t"/>
                      <a:r>
                        <a:rPr lang="en-ZA" sz="1050" b="0" i="0" u="none" strike="noStrike">
                          <a:solidFill>
                            <a:schemeClr val="tx1"/>
                          </a:solidFill>
                          <a:effectLst/>
                          <a:latin typeface="+mn-lt"/>
                        </a:rPr>
                        <a:t>    1 832 222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1 453 885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79%</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Machinery &amp; Equipment</a:t>
                      </a:r>
                    </a:p>
                  </a:txBody>
                  <a:tcPr marL="0" marR="0" marT="0" marB="0" anchor="b"/>
                </a:tc>
                <a:tc>
                  <a:txBody>
                    <a:bodyPr/>
                    <a:lstStyle/>
                    <a:p>
                      <a:pPr algn="r" fontAlgn="t"/>
                      <a:r>
                        <a:rPr lang="en-ZA" sz="1050" b="0" i="0" u="none" strike="noStrike">
                          <a:solidFill>
                            <a:schemeClr val="tx1"/>
                          </a:solidFill>
                          <a:effectLst/>
                          <a:latin typeface="+mn-lt"/>
                        </a:rPr>
                        <a:t>           31 440 </a:t>
                      </a:r>
                    </a:p>
                  </a:txBody>
                  <a:tcPr marL="0" marR="0" marT="0" marB="0" anchor="b"/>
                </a:tc>
                <a:tc>
                  <a:txBody>
                    <a:bodyPr/>
                    <a:lstStyle/>
                    <a:p>
                      <a:pPr algn="r" fontAlgn="t"/>
                      <a:r>
                        <a:rPr lang="en-ZA" sz="1050" b="0" i="0" u="none" strike="noStrike">
                          <a:solidFill>
                            <a:schemeClr val="tx1"/>
                          </a:solidFill>
                          <a:effectLst/>
                          <a:latin typeface="+mn-lt"/>
                        </a:rPr>
                        <a:t>           29 222 </a:t>
                      </a:r>
                    </a:p>
                  </a:txBody>
                  <a:tcPr marL="0" marR="0" marT="0" marB="0" anchor="b"/>
                </a:tc>
                <a:tc>
                  <a:txBody>
                    <a:bodyPr/>
                    <a:lstStyle/>
                    <a:p>
                      <a:pPr algn="r" fontAlgn="t"/>
                      <a:r>
                        <a:rPr lang="en-ZA" sz="1050" b="0" i="0" u="none" strike="noStrike">
                          <a:solidFill>
                            <a:schemeClr val="tx1"/>
                          </a:solidFill>
                          <a:effectLst/>
                          <a:latin typeface="+mn-lt"/>
                        </a:rPr>
                        <a:t>        2 218 </a:t>
                      </a:r>
                    </a:p>
                  </a:txBody>
                  <a:tcPr marL="0" marR="0" marT="0" marB="0" anchor="b"/>
                </a:tc>
                <a:tc>
                  <a:txBody>
                    <a:bodyPr/>
                    <a:lstStyle/>
                    <a:p>
                      <a:pPr algn="r" fontAlgn="t"/>
                      <a:r>
                        <a:rPr lang="en-ZA" sz="1050" b="0" i="0" u="none" strike="noStrike">
                          <a:solidFill>
                            <a:schemeClr val="tx1"/>
                          </a:solidFill>
                          <a:effectLst/>
                          <a:latin typeface="+mn-lt"/>
                        </a:rPr>
                        <a:t>93%</a:t>
                      </a:r>
                    </a:p>
                  </a:txBody>
                  <a:tcPr marL="0" marR="0" marT="0" marB="0" anchor="b"/>
                </a:tc>
                <a:tc>
                  <a:txBody>
                    <a:bodyPr/>
                    <a:lstStyle/>
                    <a:p>
                      <a:pPr algn="r" fontAlgn="t"/>
                      <a:r>
                        <a:rPr lang="en-ZA" sz="1050" b="0" i="0" u="none" strike="noStrike">
                          <a:solidFill>
                            <a:schemeClr val="tx1"/>
                          </a:solidFill>
                          <a:effectLst/>
                          <a:latin typeface="+mn-lt"/>
                        </a:rPr>
                        <a:t>                    -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0%</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Capital recoverable</a:t>
                      </a:r>
                    </a:p>
                  </a:txBody>
                  <a:tcPr marL="0" marR="0" marT="0" marB="0" anchor="b"/>
                </a:tc>
                <a:tc>
                  <a:txBody>
                    <a:bodyPr/>
                    <a:lstStyle/>
                    <a:p>
                      <a:pPr algn="r" fontAlgn="t"/>
                      <a:r>
                        <a:rPr lang="en-ZA" sz="1050" b="0" i="0" u="none" strike="noStrike">
                          <a:solidFill>
                            <a:schemeClr val="tx1"/>
                          </a:solidFill>
                          <a:effectLst/>
                          <a:latin typeface="+mn-lt"/>
                        </a:rPr>
                        <a:t>     2 706 979 </a:t>
                      </a:r>
                    </a:p>
                  </a:txBody>
                  <a:tcPr marL="0" marR="0" marT="0" marB="0" anchor="b"/>
                </a:tc>
                <a:tc>
                  <a:txBody>
                    <a:bodyPr/>
                    <a:lstStyle/>
                    <a:p>
                      <a:pPr algn="r" fontAlgn="t"/>
                      <a:r>
                        <a:rPr lang="en-ZA" sz="1050" b="0" i="0" u="none" strike="noStrike">
                          <a:solidFill>
                            <a:schemeClr val="tx1"/>
                          </a:solidFill>
                          <a:effectLst/>
                          <a:latin typeface="+mn-lt"/>
                        </a:rPr>
                        <a:t>     1 715 756 </a:t>
                      </a:r>
                    </a:p>
                  </a:txBody>
                  <a:tcPr marL="0" marR="0" marT="0" marB="0" anchor="b"/>
                </a:tc>
                <a:tc>
                  <a:txBody>
                    <a:bodyPr/>
                    <a:lstStyle/>
                    <a:p>
                      <a:pPr algn="r" fontAlgn="t"/>
                      <a:r>
                        <a:rPr lang="en-ZA" sz="1050" b="0" i="0" u="none" strike="noStrike">
                          <a:solidFill>
                            <a:schemeClr val="tx1"/>
                          </a:solidFill>
                          <a:effectLst/>
                          <a:latin typeface="+mn-lt"/>
                        </a:rPr>
                        <a:t>    991 223 </a:t>
                      </a:r>
                    </a:p>
                  </a:txBody>
                  <a:tcPr marL="0" marR="0" marT="0" marB="0" anchor="b"/>
                </a:tc>
                <a:tc>
                  <a:txBody>
                    <a:bodyPr/>
                    <a:lstStyle/>
                    <a:p>
                      <a:pPr algn="r" fontAlgn="t"/>
                      <a:r>
                        <a:rPr lang="en-ZA" sz="1050" b="0" i="0" u="none" strike="noStrike">
                          <a:solidFill>
                            <a:schemeClr val="tx1"/>
                          </a:solidFill>
                          <a:effectLst/>
                          <a:latin typeface="+mn-lt"/>
                        </a:rPr>
                        <a:t>63%</a:t>
                      </a:r>
                    </a:p>
                  </a:txBody>
                  <a:tcPr marL="0" marR="0" marT="0" marB="0" anchor="b"/>
                </a:tc>
                <a:tc>
                  <a:txBody>
                    <a:bodyPr/>
                    <a:lstStyle/>
                    <a:p>
                      <a:pPr algn="r" fontAlgn="t"/>
                      <a:r>
                        <a:rPr lang="en-ZA" sz="1050" b="0" i="0" u="none" strike="noStrike">
                          <a:solidFill>
                            <a:schemeClr val="tx1"/>
                          </a:solidFill>
                          <a:effectLst/>
                          <a:latin typeface="+mn-lt"/>
                        </a:rPr>
                        <a:t>    1 977 786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1 713 437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87%</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Intangibles</a:t>
                      </a:r>
                    </a:p>
                  </a:txBody>
                  <a:tcPr marL="0" marR="0" marT="0" marB="0" anchor="b"/>
                </a:tc>
                <a:tc>
                  <a:txBody>
                    <a:bodyPr/>
                    <a:lstStyle/>
                    <a:p>
                      <a:pPr algn="r" fontAlgn="t"/>
                      <a:r>
                        <a:rPr lang="en-ZA" sz="1050" b="0" i="0" u="none" strike="noStrike">
                          <a:solidFill>
                            <a:schemeClr val="tx1"/>
                          </a:solidFill>
                          <a:effectLst/>
                          <a:latin typeface="+mn-lt"/>
                        </a:rPr>
                        <a:t>           20 206 </a:t>
                      </a:r>
                    </a:p>
                  </a:txBody>
                  <a:tcPr marL="0" marR="0" marT="0" marB="0" anchor="b"/>
                </a:tc>
                <a:tc>
                  <a:txBody>
                    <a:bodyPr/>
                    <a:lstStyle/>
                    <a:p>
                      <a:pPr algn="r" fontAlgn="t"/>
                      <a:r>
                        <a:rPr lang="en-ZA" sz="1050" b="0" i="0" u="none" strike="noStrike">
                          <a:solidFill>
                            <a:schemeClr val="tx1"/>
                          </a:solidFill>
                          <a:effectLst/>
                          <a:latin typeface="+mn-lt"/>
                        </a:rPr>
                        <a:t>           20 206 </a:t>
                      </a:r>
                    </a:p>
                  </a:txBody>
                  <a:tcPr marL="0" marR="0" marT="0" marB="0" anchor="b"/>
                </a:tc>
                <a:tc>
                  <a:txBody>
                    <a:bodyPr/>
                    <a:lstStyle/>
                    <a:p>
                      <a:pPr algn="r" fontAlgn="t"/>
                      <a:r>
                        <a:rPr lang="en-ZA" sz="1050" b="0" i="0" u="none" strike="noStrike">
                          <a:solidFill>
                            <a:schemeClr val="tx1"/>
                          </a:solidFill>
                          <a:effectLst/>
                          <a:latin typeface="+mn-lt"/>
                        </a:rPr>
                        <a:t>                 - </a:t>
                      </a:r>
                    </a:p>
                  </a:txBody>
                  <a:tcPr marL="0" marR="0" marT="0" marB="0" anchor="b"/>
                </a:tc>
                <a:tc>
                  <a:txBody>
                    <a:bodyPr/>
                    <a:lstStyle/>
                    <a:p>
                      <a:pPr algn="r" fontAlgn="t"/>
                      <a:r>
                        <a:rPr lang="en-ZA" sz="1050" b="0" i="0" u="none" strike="noStrike">
                          <a:solidFill>
                            <a:schemeClr val="tx1"/>
                          </a:solidFill>
                          <a:effectLst/>
                          <a:latin typeface="+mn-lt"/>
                        </a:rPr>
                        <a:t>100%</a:t>
                      </a:r>
                    </a:p>
                  </a:txBody>
                  <a:tcPr marL="0" marR="0" marT="0" marB="0" anchor="b"/>
                </a:tc>
                <a:tc>
                  <a:txBody>
                    <a:bodyPr/>
                    <a:lstStyle/>
                    <a:p>
                      <a:pPr algn="r" fontAlgn="t"/>
                      <a:r>
                        <a:rPr lang="en-ZA" sz="1050" b="0" i="0" u="none" strike="noStrike">
                          <a:solidFill>
                            <a:schemeClr val="tx1"/>
                          </a:solidFill>
                          <a:effectLst/>
                          <a:latin typeface="+mn-lt"/>
                        </a:rPr>
                        <a:t>                    -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3 383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100%</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Finance Leases</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5 611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5 611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100%</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7 869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100%</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Total capital payments</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4 260 601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3 180 161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1 080 441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75%</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3 810 008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     3 178 574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83%</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endParaRPr lang="en-ZA" sz="1200" b="1" i="1" u="none" strike="noStrike" dirty="0">
                        <a:solidFill>
                          <a:srgbClr val="000000"/>
                        </a:solidFill>
                        <a:effectLst/>
                        <a:latin typeface="Calibri" panose="020F0502020204030204" pitchFamily="34" charset="0"/>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0" u="none" strike="noStrike" dirty="0">
                          <a:solidFill>
                            <a:srgbClr val="000000"/>
                          </a:solidFill>
                          <a:effectLst/>
                          <a:latin typeface="Calibri" panose="020F0502020204030204" pitchFamily="34" charset="0"/>
                        </a:rPr>
                        <a:t>Total</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16 467 211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15 082 070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1 385 141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92%</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14 981 022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   14 711 904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98%</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b"/>
                      <a:endParaRPr lang="en-ZA" sz="1200" b="0" i="0" u="none" strike="noStrike" dirty="0">
                        <a:solidFill>
                          <a:srgbClr val="000000"/>
                        </a:solidFill>
                        <a:effectLst/>
                        <a:latin typeface="Calibri" panose="020F0502020204030204" pitchFamily="34" charset="0"/>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endParaRPr lang="en-ZA" sz="1050" b="0" i="0" u="none" strike="noStrike" dirty="0">
                        <a:solidFill>
                          <a:schemeClr val="tx1"/>
                        </a:solidFill>
                        <a:effectLst/>
                        <a:latin typeface="+mn-lt"/>
                      </a:endParaRPr>
                    </a:p>
                  </a:txBody>
                  <a:tcPr marL="9525" marR="9525" marT="9525" marB="0" anchor="b">
                    <a:lnT w="6350" cap="flat" cmpd="sng" algn="ctr">
                      <a:solidFill>
                        <a:schemeClr val="tx1"/>
                      </a:solidFill>
                      <a:prstDash val="solid"/>
                      <a:round/>
                      <a:headEnd type="none" w="med" len="med"/>
                      <a:tailEnd type="none" w="med" len="med"/>
                    </a:lnT>
                    <a:solidFill>
                      <a:schemeClr val="accent6">
                        <a:lumMod val="60000"/>
                        <a:lumOff val="40000"/>
                      </a:schemeClr>
                    </a:solidFill>
                  </a:tcPr>
                </a:tc>
              </a:tr>
              <a:tr h="195440">
                <a:tc>
                  <a:txBody>
                    <a:bodyPr/>
                    <a:lstStyle/>
                    <a:p>
                      <a:pPr algn="l" fontAlgn="b"/>
                      <a:r>
                        <a:rPr lang="en-ZA" sz="1200" b="0" i="0" u="none" strike="noStrike" dirty="0">
                          <a:solidFill>
                            <a:srgbClr val="000000"/>
                          </a:solidFill>
                          <a:effectLst/>
                          <a:latin typeface="Calibri" panose="020F0502020204030204" pitchFamily="34" charset="0"/>
                        </a:rPr>
                        <a:t>Municipal Services recovered</a:t>
                      </a:r>
                    </a:p>
                  </a:txBody>
                  <a:tcPr marL="0" marR="0" marT="0" marB="0" anchor="b"/>
                </a:tc>
                <a:tc>
                  <a:txBody>
                    <a:bodyPr/>
                    <a:lstStyle/>
                    <a:p>
                      <a:pPr algn="r" fontAlgn="b"/>
                      <a:r>
                        <a:rPr lang="en-ZA" sz="1050" b="0" i="0" u="none" strike="noStrike" dirty="0">
                          <a:solidFill>
                            <a:schemeClr val="tx1"/>
                          </a:solidFill>
                          <a:effectLst/>
                          <a:latin typeface="+mn-lt"/>
                        </a:rPr>
                        <a:t>4 484 162</a:t>
                      </a: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chemeClr val="tx1"/>
                          </a:solidFill>
                          <a:effectLst/>
                          <a:latin typeface="+mn-lt"/>
                        </a:rPr>
                        <a:t>4 484 162</a:t>
                      </a: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smtClean="0">
                          <a:solidFill>
                            <a:schemeClr val="tx1"/>
                          </a:solidFill>
                          <a:effectLst/>
                          <a:latin typeface="+mn-lt"/>
                        </a:rPr>
                        <a:t>-</a:t>
                      </a:r>
                      <a:endParaRPr lang="en-ZA" sz="1050" b="0" i="0" u="none" strike="noStrike" dirty="0">
                        <a:solidFill>
                          <a:schemeClr val="tx1"/>
                        </a:solidFill>
                        <a:effectLst/>
                        <a:latin typeface="+mn-lt"/>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smtClean="0">
                          <a:solidFill>
                            <a:schemeClr val="tx1"/>
                          </a:solidFill>
                          <a:effectLst/>
                          <a:latin typeface="+mn-lt"/>
                        </a:rPr>
                        <a:t>100%</a:t>
                      </a:r>
                      <a:endParaRPr lang="en-ZA" sz="1050" b="0" i="0" u="none" strike="noStrike" dirty="0">
                        <a:solidFill>
                          <a:schemeClr val="tx1"/>
                        </a:solidFill>
                        <a:effectLst/>
                        <a:latin typeface="+mn-lt"/>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chemeClr val="tx1"/>
                          </a:solidFill>
                          <a:effectLst/>
                          <a:latin typeface="+mn-lt"/>
                        </a:rPr>
                        <a:t>    4 367 572 </a:t>
                      </a:r>
                    </a:p>
                  </a:txBody>
                  <a:tcPr marL="0" marR="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050" b="0" i="0" u="none" strike="noStrike" dirty="0">
                          <a:solidFill>
                            <a:schemeClr val="tx1"/>
                          </a:solidFill>
                          <a:effectLst/>
                          <a:latin typeface="+mn-lt"/>
                        </a:rPr>
                        <a:t>     4 300 639 </a:t>
                      </a:r>
                    </a:p>
                  </a:txBody>
                  <a:tcPr marL="0" marR="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050" b="0" i="0" u="none" strike="noStrike" dirty="0" smtClean="0">
                          <a:solidFill>
                            <a:schemeClr val="tx1"/>
                          </a:solidFill>
                          <a:effectLst/>
                          <a:latin typeface="+mn-lt"/>
                        </a:rPr>
                        <a:t>98%</a:t>
                      </a:r>
                      <a:endParaRPr lang="en-ZA" sz="105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b"/>
                      <a:r>
                        <a:rPr lang="en-ZA" sz="1200" b="1" i="0" u="none" strike="noStrike" dirty="0" smtClean="0">
                          <a:solidFill>
                            <a:srgbClr val="000000"/>
                          </a:solidFill>
                          <a:effectLst/>
                          <a:latin typeface="Calibri" panose="020F0502020204030204" pitchFamily="34" charset="0"/>
                        </a:rPr>
                        <a:t>Grand Total </a:t>
                      </a:r>
                      <a:endParaRPr lang="en-ZA"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050" b="1" i="0" u="none" strike="noStrike" dirty="0">
                          <a:solidFill>
                            <a:schemeClr val="tx1"/>
                          </a:solidFill>
                          <a:effectLst/>
                          <a:latin typeface="+mn-lt"/>
                        </a:rPr>
                        <a:t>20 951 373</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i="0" u="none" strike="noStrike" dirty="0">
                          <a:solidFill>
                            <a:schemeClr val="tx1"/>
                          </a:solidFill>
                          <a:effectLst/>
                          <a:latin typeface="+mn-lt"/>
                        </a:rPr>
                        <a:t>19 566 232</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1 385 141</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ZA" sz="1100" b="1" i="0" u="none" strike="noStrike" dirty="0">
                          <a:solidFill>
                            <a:srgbClr val="000000"/>
                          </a:solidFill>
                          <a:effectLst/>
                          <a:latin typeface="Calibri" panose="020F0502020204030204" pitchFamily="34" charset="0"/>
                        </a:rPr>
                        <a:t>93%</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i="0" u="none" strike="noStrike" dirty="0">
                          <a:solidFill>
                            <a:schemeClr val="tx1"/>
                          </a:solidFill>
                          <a:effectLst/>
                          <a:latin typeface="+mn-lt"/>
                        </a:rPr>
                        <a:t>19 348 594</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050" b="1" i="0" u="none" strike="noStrike" dirty="0">
                          <a:solidFill>
                            <a:schemeClr val="tx1"/>
                          </a:solidFill>
                          <a:effectLst/>
                          <a:latin typeface="+mn-lt"/>
                        </a:rPr>
                        <a:t>19 012 543</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1050" b="1" kern="1200" dirty="0" smtClean="0">
                          <a:solidFill>
                            <a:schemeClr val="tx1"/>
                          </a:solidFill>
                          <a:effectLst/>
                          <a:latin typeface="+mn-lt"/>
                          <a:ea typeface="Times New Roman" panose="02020603050405020304" pitchFamily="18" charset="0"/>
                          <a:cs typeface="Arial" panose="020B0604020202020204" pitchFamily="34" charset="0"/>
                        </a:rPr>
                        <a:t>98%</a:t>
                      </a:r>
                      <a:endParaRPr lang="en-ZA" sz="1050" b="1" kern="1200" dirty="0">
                        <a:solidFill>
                          <a:schemeClr val="tx1"/>
                        </a:solidFill>
                        <a:effectLst/>
                        <a:latin typeface="+mn-lt"/>
                        <a:ea typeface="Times New Roman" panose="02020603050405020304" pitchFamily="18"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2084936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Notes to Expenditure Summary </a:t>
            </a:r>
            <a:endParaRPr lang="en-ZA" sz="2400" b="1" dirty="0" smtClean="0">
              <a:solidFill>
                <a:schemeClr val="bg1"/>
              </a:solidFill>
            </a:endParaRPr>
          </a:p>
          <a:p>
            <a:r>
              <a:rPr lang="en-ZA" sz="2400" b="1" dirty="0" smtClean="0">
                <a:solidFill>
                  <a:schemeClr val="bg1"/>
                </a:solidFill>
              </a:rPr>
              <a:t>per </a:t>
            </a:r>
            <a:r>
              <a:rPr lang="en-ZA" sz="2400" b="1" dirty="0">
                <a:solidFill>
                  <a:schemeClr val="bg1"/>
                </a:solidFill>
              </a:rPr>
              <a:t>Economic Classification</a:t>
            </a: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ext uri="{D42A27DB-BD31-4B8C-83A1-F6EECF244321}">
                <p14:modId xmlns:p14="http://schemas.microsoft.com/office/powerpoint/2010/main" xmlns="" val="2637493480"/>
              </p:ext>
            </p:extLst>
          </p:nvPr>
        </p:nvGraphicFramePr>
        <p:xfrm>
          <a:off x="78312" y="944632"/>
          <a:ext cx="9041623" cy="5598160"/>
        </p:xfrm>
        <a:graphic>
          <a:graphicData uri="http://schemas.openxmlformats.org/drawingml/2006/table">
            <a:tbl>
              <a:tblPr firstRow="1" bandRow="1">
                <a:tableStyleId>{93296810-A885-4BE3-A3E7-6D5BEEA58F35}</a:tableStyleId>
              </a:tblPr>
              <a:tblGrid>
                <a:gridCol w="9041623"/>
              </a:tblGrid>
              <a:tr h="370840">
                <a:tc>
                  <a:txBody>
                    <a:bodyPr/>
                    <a:lstStyle/>
                    <a:p>
                      <a:r>
                        <a:rPr lang="en-ZA" sz="1600" dirty="0" smtClean="0">
                          <a:solidFill>
                            <a:schemeClr val="tx1"/>
                          </a:solidFill>
                        </a:rPr>
                        <a:t>Current year</a:t>
                      </a:r>
                      <a:r>
                        <a:rPr lang="en-ZA" sz="1600" baseline="0" dirty="0" smtClean="0">
                          <a:solidFill>
                            <a:schemeClr val="tx1"/>
                          </a:solidFill>
                        </a:rPr>
                        <a:t> budget  and expenditure analysis</a:t>
                      </a:r>
                      <a:endParaRPr lang="en-ZA" sz="1600" dirty="0">
                        <a:solidFill>
                          <a:schemeClr val="tx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mn-lt"/>
                          <a:ea typeface="+mn-ea"/>
                          <a:cs typeface="+mn-cs"/>
                        </a:rPr>
                        <a:t>Cleaning and gardening</a:t>
                      </a:r>
                      <a:endParaRPr lang="en-ZA" sz="1600" kern="1200" dirty="0" smtClean="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Cleaning and horticultural services are provided to the facilities occupied by PMTE, Justice and Prestige. These services are delivered partially through in-house capability and partially through the use of external service providers. The variances is attributable to the delay in the procurement of new contracts where the existing contracts have expired. The reason for the delay was the extended time it took to obtain the security vetting results. </a:t>
                      </a:r>
                      <a:endParaRPr lang="en-ZA" sz="1800" kern="1200" dirty="0">
                        <a:solidFill>
                          <a:schemeClr val="dk1"/>
                        </a:solidFill>
                        <a:effectLst/>
                        <a:latin typeface="+mn-lt"/>
                        <a:ea typeface="+mn-ea"/>
                        <a:cs typeface="+mn-cs"/>
                      </a:endParaRPr>
                    </a:p>
                  </a:txBody>
                  <a:tcPr/>
                </a:tc>
              </a:tr>
              <a:tr h="370840">
                <a:tc>
                  <a:txBody>
                    <a:bodyPr/>
                    <a:lstStyle/>
                    <a:p>
                      <a:r>
                        <a:rPr lang="en-ZA" sz="1600" b="1" kern="1200" dirty="0" smtClean="0">
                          <a:solidFill>
                            <a:schemeClr val="dk1"/>
                          </a:solidFill>
                          <a:effectLst/>
                          <a:latin typeface="+mn-lt"/>
                          <a:ea typeface="+mn-ea"/>
                          <a:cs typeface="+mn-cs"/>
                        </a:rPr>
                        <a:t>Administrative, goods and services</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The over-expenditure on administrative goods and services includes losses from projects and other disallowances amounting to R146m that were not budgeted for.  The remainder of approximately R100 relates to savings on goods and services due to the high vacancy rate which affected the spending on the operational costs.</a:t>
                      </a:r>
                    </a:p>
                  </a:txBody>
                  <a:tcPr/>
                </a:tc>
              </a:tr>
              <a:tr h="370840">
                <a:tc>
                  <a:txBody>
                    <a:bodyPr/>
                    <a:lstStyle/>
                    <a:p>
                      <a:r>
                        <a:rPr lang="en-ZA" sz="1600" b="1" kern="1200" dirty="0" smtClean="0">
                          <a:solidFill>
                            <a:schemeClr val="dk1"/>
                          </a:solidFill>
                          <a:effectLst/>
                          <a:latin typeface="+mn-lt"/>
                          <a:ea typeface="+mn-ea"/>
                          <a:cs typeface="+mn-cs"/>
                        </a:rPr>
                        <a:t>Maintenance</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Maintenance comprises of planned maintenance and unplanned maintenance.</a:t>
                      </a:r>
                    </a:p>
                    <a:p>
                      <a:pPr algn="just"/>
                      <a:r>
                        <a:rPr lang="en-ZA" sz="1400" kern="1200" dirty="0" smtClean="0">
                          <a:solidFill>
                            <a:schemeClr val="dk1"/>
                          </a:solidFill>
                          <a:effectLst/>
                          <a:latin typeface="+mn-lt"/>
                          <a:ea typeface="+mn-ea"/>
                          <a:cs typeface="+mn-cs"/>
                        </a:rPr>
                        <a:t>For planned maintenance the budget is based on the cash flow projection relating to the planned projects rolled-out of an extensive project portfolio. The bulk of underspending on this budget occurred on the Facilities Management project for Presidency in Pretoria.  This project includes facilities of significant importance and heritage value. The project was handed over to an implementing agent late in the financial year and there was a delay in the transfer of funds. Other reasons for the underspending was due to the delay in the execution of projects which was caused by poor performance of some of the contractors. Some being liquidated or in financial distress</a:t>
                      </a:r>
                    </a:p>
                    <a:p>
                      <a:pPr algn="just"/>
                      <a:r>
                        <a:rPr lang="en-ZA" sz="1400" kern="1200" dirty="0" smtClean="0">
                          <a:solidFill>
                            <a:schemeClr val="dk1"/>
                          </a:solidFill>
                          <a:effectLst/>
                          <a:latin typeface="+mn-lt"/>
                          <a:ea typeface="+mn-ea"/>
                          <a:cs typeface="+mn-cs"/>
                        </a:rPr>
                        <a:t>For unplanned maintenance the budget relates to day-to-day breakdowns and routine maintenance done on installations such as air conditioners, boilers, water treatment plants, etc. Due to the nature of the expense, the budget is monitored and adjusted frequently but needs to be flexible as the number of breakdowns cannot be predicted. Additional funding was provided to assist with the payment of long outstanding accruals. </a:t>
                      </a:r>
                    </a:p>
                  </a:txBody>
                  <a:tcPr/>
                </a:tc>
              </a:tr>
            </a:tbl>
          </a:graphicData>
        </a:graphic>
      </p:graphicFrame>
    </p:spTree>
    <p:extLst>
      <p:ext uri="{BB962C8B-B14F-4D97-AF65-F5344CB8AC3E}">
        <p14:creationId xmlns:p14="http://schemas.microsoft.com/office/powerpoint/2010/main" xmlns="" val="5604134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Notes to Expenditure Summary </a:t>
            </a:r>
            <a:endParaRPr lang="en-ZA" sz="2400" b="1" dirty="0" smtClean="0">
              <a:solidFill>
                <a:schemeClr val="bg1"/>
              </a:solidFill>
            </a:endParaRPr>
          </a:p>
          <a:p>
            <a:r>
              <a:rPr lang="en-ZA" sz="2400" b="1" dirty="0" smtClean="0">
                <a:solidFill>
                  <a:schemeClr val="bg1"/>
                </a:solidFill>
              </a:rPr>
              <a:t>per </a:t>
            </a:r>
            <a:r>
              <a:rPr lang="en-ZA" sz="2400" b="1" dirty="0">
                <a:solidFill>
                  <a:schemeClr val="bg1"/>
                </a:solidFill>
              </a:rPr>
              <a:t>Economic Classification</a:t>
            </a: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nvPr>
        </p:nvGraphicFramePr>
        <p:xfrm>
          <a:off x="107950" y="1052736"/>
          <a:ext cx="8712522" cy="4744720"/>
        </p:xfrm>
        <a:graphic>
          <a:graphicData uri="http://schemas.openxmlformats.org/drawingml/2006/table">
            <a:tbl>
              <a:tblPr firstRow="1" bandRow="1">
                <a:tableStyleId>{93296810-A885-4BE3-A3E7-6D5BEEA58F35}</a:tableStyleId>
              </a:tblPr>
              <a:tblGrid>
                <a:gridCol w="8712522"/>
              </a:tblGrid>
              <a:tr h="370840">
                <a:tc>
                  <a:txBody>
                    <a:bodyPr/>
                    <a:lstStyle/>
                    <a:p>
                      <a:r>
                        <a:rPr lang="en-ZA" sz="1600" dirty="0" smtClean="0">
                          <a:solidFill>
                            <a:schemeClr val="tx1"/>
                          </a:solidFill>
                        </a:rPr>
                        <a:t>Current year</a:t>
                      </a:r>
                      <a:r>
                        <a:rPr lang="en-ZA" sz="1600" baseline="0" dirty="0" smtClean="0">
                          <a:solidFill>
                            <a:schemeClr val="tx1"/>
                          </a:solidFill>
                        </a:rPr>
                        <a:t> budget  and expenditure analysis</a:t>
                      </a:r>
                      <a:endParaRPr lang="en-ZA" sz="1600" dirty="0">
                        <a:solidFill>
                          <a:schemeClr val="tx1"/>
                        </a:solidFill>
                      </a:endParaRPr>
                    </a:p>
                  </a:txBody>
                  <a:tcPr/>
                </a:tc>
              </a:tr>
              <a:tr h="370840">
                <a:tc>
                  <a:txBody>
                    <a:bodyPr/>
                    <a:lstStyle/>
                    <a:p>
                      <a:r>
                        <a:rPr lang="en-ZA" sz="1600" b="1" kern="1200" dirty="0" smtClean="0">
                          <a:solidFill>
                            <a:schemeClr val="dk1"/>
                          </a:solidFill>
                          <a:effectLst/>
                          <a:latin typeface="+mn-lt"/>
                          <a:ea typeface="+mn-ea"/>
                          <a:cs typeface="+mn-cs"/>
                        </a:rPr>
                        <a:t>Property rates and municipal services</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The underspending on property rates of R176m and municipal services of R25m were due to amounts budgeted to pay long outstanding debt but not paid.  A detailed reconciliation process is currently underway in order to resolve the disputes on municipal debt and resolve the issues relating thereto.</a:t>
                      </a:r>
                      <a:endParaRPr lang="en-ZA" sz="1400" kern="1200" dirty="0">
                        <a:solidFill>
                          <a:schemeClr val="dk1"/>
                        </a:solidFill>
                        <a:effectLst/>
                        <a:latin typeface="+mn-lt"/>
                        <a:ea typeface="+mn-ea"/>
                        <a:cs typeface="+mn-cs"/>
                      </a:endParaRPr>
                    </a:p>
                  </a:txBody>
                  <a:tcPr/>
                </a:tc>
              </a:tr>
              <a:tr h="370840">
                <a:tc>
                  <a:txBody>
                    <a:bodyPr/>
                    <a:lstStyle/>
                    <a:p>
                      <a:r>
                        <a:rPr lang="en-ZA" sz="1600" b="1" kern="1200" dirty="0" smtClean="0">
                          <a:solidFill>
                            <a:schemeClr val="dk1"/>
                          </a:solidFill>
                          <a:effectLst/>
                          <a:latin typeface="+mn-lt"/>
                          <a:ea typeface="+mn-ea"/>
                          <a:cs typeface="+mn-cs"/>
                        </a:rPr>
                        <a:t>Capital recoverable expenditure</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The reasons for the underspending was due to the delay in the execution of projects which was caused by poor performance of some of the contractors, delays in appointing new contractors as well as the delays of the extension of time on some of the projects.  As the projects are recoverable, the PMTE has to request approval from the client departments before tenders are advertised, when recommended bids are higher than the estimate and every time there is an increase in the cost of the project.  Delays in client responses is a major cause of under-expenditure. Clients are expected to sign-off on their available allocations before the start of the financial year, but some Clients only make the allocations available during the first quarter of the financial year. This leads to further delays and under-expenditure as projects cannot be placed on the Procurement Plan before approval of the budget.</a:t>
                      </a:r>
                    </a:p>
                  </a:txBody>
                  <a:tcPr/>
                </a:tc>
              </a:tr>
              <a:tr h="370840">
                <a:tc>
                  <a:txBody>
                    <a:bodyPr/>
                    <a:lstStyle/>
                    <a:p>
                      <a:r>
                        <a:rPr lang="en-ZA" sz="1600" b="1" kern="1200" dirty="0" smtClean="0">
                          <a:solidFill>
                            <a:schemeClr val="dk1"/>
                          </a:solidFill>
                          <a:effectLst/>
                          <a:latin typeface="+mn-lt"/>
                          <a:ea typeface="+mn-ea"/>
                          <a:cs typeface="+mn-cs"/>
                        </a:rPr>
                        <a:t>Capital non-recoverable expenditure</a:t>
                      </a:r>
                      <a:endParaRPr lang="en-ZA" sz="1600" kern="1200" dirty="0">
                        <a:solidFill>
                          <a:schemeClr val="dk1"/>
                        </a:solidFill>
                        <a:effectLst/>
                        <a:latin typeface="+mn-lt"/>
                        <a:ea typeface="+mn-ea"/>
                        <a:cs typeface="+mn-cs"/>
                      </a:endParaRPr>
                    </a:p>
                  </a:txBody>
                  <a:tcPr/>
                </a:tc>
              </a:tr>
              <a:tr h="370840">
                <a:tc>
                  <a:txBody>
                    <a:bodyPr/>
                    <a:lstStyle/>
                    <a:p>
                      <a:r>
                        <a:rPr lang="en-ZA" sz="1400" kern="1200" dirty="0" smtClean="0">
                          <a:solidFill>
                            <a:schemeClr val="dk1"/>
                          </a:solidFill>
                          <a:effectLst/>
                          <a:latin typeface="+mn-lt"/>
                          <a:ea typeface="+mn-ea"/>
                          <a:cs typeface="+mn-cs"/>
                        </a:rPr>
                        <a:t>The reasons for underspending on this budget was due to the poor performance by the contractors and the delay and extension of time on some of the projects.  Formal</a:t>
                      </a:r>
                      <a:r>
                        <a:rPr lang="en-ZA" sz="1400" kern="1200" baseline="0" dirty="0" smtClean="0">
                          <a:solidFill>
                            <a:schemeClr val="dk1"/>
                          </a:solidFill>
                          <a:effectLst/>
                          <a:latin typeface="+mn-lt"/>
                          <a:ea typeface="+mn-ea"/>
                          <a:cs typeface="+mn-cs"/>
                        </a:rPr>
                        <a:t> processes were followed </a:t>
                      </a:r>
                      <a:r>
                        <a:rPr lang="en-ZA" sz="1400" kern="1200" dirty="0" smtClean="0">
                          <a:solidFill>
                            <a:schemeClr val="dk1"/>
                          </a:solidFill>
                          <a:effectLst/>
                          <a:latin typeface="+mn-lt"/>
                          <a:ea typeface="+mn-ea"/>
                          <a:cs typeface="+mn-cs"/>
                        </a:rPr>
                        <a:t>to accelerate the work and bring progress back to track.</a:t>
                      </a:r>
                    </a:p>
                  </a:txBody>
                  <a:tcPr/>
                </a:tc>
              </a:tr>
            </a:tbl>
          </a:graphicData>
        </a:graphic>
      </p:graphicFrame>
    </p:spTree>
    <p:extLst>
      <p:ext uri="{BB962C8B-B14F-4D97-AF65-F5344CB8AC3E}">
        <p14:creationId xmlns:p14="http://schemas.microsoft.com/office/powerpoint/2010/main" xmlns="" val="23374799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Programme </a:t>
            </a:r>
            <a:endParaRPr lang="en-ZA" sz="2400" b="1" kern="0" dirty="0" smtClean="0">
              <a:solidFill>
                <a:srgbClr val="FFFFFF"/>
              </a:solidFill>
              <a:latin typeface="Calibri" panose="020F0502020204030204" pitchFamily="34" charset="0"/>
            </a:endParaRPr>
          </a:p>
          <a:p>
            <a:r>
              <a:rPr lang="en-ZA" sz="2400" b="1" kern="0" dirty="0" smtClean="0">
                <a:solidFill>
                  <a:srgbClr val="FFFFFF"/>
                </a:solidFill>
                <a:latin typeface="Calibri" panose="020F0502020204030204" pitchFamily="34" charset="0"/>
              </a:rPr>
              <a:t>– </a:t>
            </a:r>
            <a:r>
              <a:rPr lang="en-ZA" sz="2400" b="1" kern="0" dirty="0">
                <a:solidFill>
                  <a:srgbClr val="FFFFFF"/>
                </a:solidFill>
                <a:latin typeface="Calibri" panose="020F0502020204030204" pitchFamily="34" charset="0"/>
              </a:rPr>
              <a:t>31 March 2019</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nvPr>
        </p:nvGraphicFramePr>
        <p:xfrm>
          <a:off x="161844" y="1018293"/>
          <a:ext cx="8820312" cy="4498942"/>
        </p:xfrm>
        <a:graphic>
          <a:graphicData uri="http://schemas.openxmlformats.org/drawingml/2006/table">
            <a:tbl>
              <a:tblPr bandRow="1">
                <a:tableStyleId>{93296810-A885-4BE3-A3E7-6D5BEEA58F35}</a:tableStyleId>
              </a:tblPr>
              <a:tblGrid>
                <a:gridCol w="2808312"/>
                <a:gridCol w="900000"/>
                <a:gridCol w="900000"/>
                <a:gridCol w="900000"/>
                <a:gridCol w="792000"/>
                <a:gridCol w="900000"/>
                <a:gridCol w="900000"/>
                <a:gridCol w="720000"/>
              </a:tblGrid>
              <a:tr h="307012">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2018/19</a:t>
                      </a:r>
                      <a:endParaRPr lang="en-ZA" sz="12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2017/18</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137655">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 Budget</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Variance</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as % of final </a:t>
                      </a: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br>
                        <a:rPr lang="en-GB" sz="1200" b="1" dirty="0" smtClean="0">
                          <a:effectLst/>
                          <a:latin typeface="+mn-lt"/>
                          <a:cs typeface="Arial" panose="020B0604020202020204" pitchFamily="34" charset="0"/>
                        </a:rPr>
                      </a:br>
                      <a:r>
                        <a:rPr lang="en-GB" sz="1200" b="1" dirty="0" smtClean="0">
                          <a:effectLst/>
                          <a:latin typeface="+mn-lt"/>
                          <a:cs typeface="Arial" panose="020B0604020202020204" pitchFamily="34" charset="0"/>
                        </a:rPr>
                        <a:t>as % of final budget</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r>
              <a:tr h="332598">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ctr">
                        <a:lnSpc>
                          <a:spcPts val="1300"/>
                        </a:lnSpc>
                        <a:spcBef>
                          <a:spcPts val="150"/>
                        </a:spcBef>
                        <a:spcAft>
                          <a:spcPts val="150"/>
                        </a:spcAft>
                      </a:pPr>
                      <a:r>
                        <a:rPr lang="en-ZA" sz="1200" b="1" dirty="0" smtClean="0">
                          <a:effectLst/>
                          <a:latin typeface="+mn-lt"/>
                          <a:ea typeface="Times New Roman"/>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r>
              <a:tr h="332598">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Administration</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861 944</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856 726</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5 218</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99%</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933 982</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925 090</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99%</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Real Estate Investment Services</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180 818</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175 529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5 289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97%</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187 984</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153 750</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82%</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Construction Project Management</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4 936 049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3 920 153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1 015 897</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79%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4 312 091</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3 873 852</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90%</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Real Estate Management Services</a:t>
                      </a:r>
                    </a:p>
                  </a:txBody>
                  <a:tcPr marL="0" marR="0" marT="0" marB="0" anchor="b"/>
                </a:tc>
                <a:tc>
                  <a:txBody>
                    <a:bodyPr/>
                    <a:lstStyle/>
                    <a:p>
                      <a:pPr algn="r" fontAlgn="b"/>
                      <a:r>
                        <a:rPr lang="en-ZA" sz="1100" b="0" i="0" u="none" strike="noStrike" dirty="0">
                          <a:solidFill>
                            <a:srgbClr val="000000"/>
                          </a:solidFill>
                          <a:effectLst/>
                          <a:latin typeface="Calibri" panose="020F0502020204030204" pitchFamily="34" charset="0"/>
                        </a:rPr>
                        <a:t>10 935 223</a:t>
                      </a:r>
                    </a:p>
                  </a:txBody>
                  <a:tcPr marL="0" marR="0" marT="0" marB="0" anchor="b"/>
                </a:tc>
                <a:tc>
                  <a:txBody>
                    <a:bodyPr/>
                    <a:lstStyle/>
                    <a:p>
                      <a:pPr algn="r" fontAlgn="b"/>
                      <a:r>
                        <a:rPr lang="en-ZA" sz="1100" b="0" i="0" u="none" strike="noStrike">
                          <a:solidFill>
                            <a:srgbClr val="000000"/>
                          </a:solidFill>
                          <a:effectLst/>
                          <a:latin typeface="Calibri" panose="020F0502020204030204" pitchFamily="34" charset="0"/>
                        </a:rPr>
                        <a:t>10 730 012</a:t>
                      </a:r>
                    </a:p>
                  </a:txBody>
                  <a:tcPr marL="0" marR="0" marT="0" marB="0" anchor="b"/>
                </a:tc>
                <a:tc>
                  <a:txBody>
                    <a:bodyPr/>
                    <a:lstStyle/>
                    <a:p>
                      <a:pPr algn="r" fontAlgn="b"/>
                      <a:r>
                        <a:rPr lang="en-ZA" sz="1100" b="0" i="0" u="none" strike="noStrike">
                          <a:solidFill>
                            <a:srgbClr val="000000"/>
                          </a:solidFill>
                          <a:effectLst/>
                          <a:latin typeface="Calibri" panose="020F0502020204030204" pitchFamily="34" charset="0"/>
                        </a:rPr>
                        <a:t>205 211</a:t>
                      </a:r>
                    </a:p>
                  </a:txBody>
                  <a:tcPr marL="0" marR="0" marT="0" marB="0" anchor="b"/>
                </a:tc>
                <a:tc>
                  <a:txBody>
                    <a:bodyPr/>
                    <a:lstStyle/>
                    <a:p>
                      <a:pPr algn="r" fontAlgn="b"/>
                      <a:r>
                        <a:rPr lang="en-ZA" sz="1100" b="0" i="0" u="none" strike="noStrike" dirty="0">
                          <a:solidFill>
                            <a:srgbClr val="000000"/>
                          </a:solidFill>
                          <a:effectLst/>
                          <a:latin typeface="Calibri" panose="020F0502020204030204" pitchFamily="34" charset="0"/>
                        </a:rPr>
                        <a:t>98%</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6 309 979</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6 209 399</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98%</a:t>
                      </a:r>
                    </a:p>
                  </a:txBody>
                  <a:tcPr marL="0" marR="0" marT="0" marB="0" anchor="b">
                    <a:solidFill>
                      <a:schemeClr val="accent6">
                        <a:lumMod val="60000"/>
                        <a:lumOff val="40000"/>
                      </a:schemeClr>
                    </a:solidFill>
                  </a:tcPr>
                </a:tc>
              </a:tr>
              <a:tr h="341297">
                <a:tc>
                  <a:txBody>
                    <a:bodyPr/>
                    <a:lstStyle/>
                    <a:p>
                      <a:pPr algn="l" fontAlgn="t"/>
                      <a:r>
                        <a:rPr lang="en-US" sz="1200" b="0" i="0" u="none" strike="noStrike" dirty="0">
                          <a:solidFill>
                            <a:srgbClr val="000000"/>
                          </a:solidFill>
                          <a:effectLst/>
                          <a:latin typeface="Calibri" panose="020F0502020204030204" pitchFamily="34" charset="0"/>
                        </a:rPr>
                        <a:t>Real Estate Information &amp; Registry Services</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56 032</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54 469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1 563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97%</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50 320</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26 124</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52%</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Facilities Management Services</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3 981 307</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3 829 343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151 963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96%</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3 186 666</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3 523 689</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111%</a:t>
                      </a:r>
                    </a:p>
                  </a:txBody>
                  <a:tcPr marL="0" marR="0" marT="0" marB="0" anchor="b">
                    <a:solidFill>
                      <a:schemeClr val="accent6">
                        <a:lumMod val="60000"/>
                        <a:lumOff val="40000"/>
                      </a:schemeClr>
                    </a:solidFill>
                  </a:tcPr>
                </a:tc>
              </a:tr>
              <a:tr h="341297">
                <a:tc>
                  <a:txBody>
                    <a:bodyPr/>
                    <a:lstStyle/>
                    <a:p>
                      <a:pPr algn="l" fontAlgn="t"/>
                      <a:r>
                        <a:rPr lang="en-ZA" sz="1200" b="1" i="0" u="none" strike="noStrike" dirty="0">
                          <a:solidFill>
                            <a:srgbClr val="000000"/>
                          </a:solidFill>
                          <a:effectLst/>
                          <a:latin typeface="Calibri" panose="020F0502020204030204" pitchFamily="34" charset="0"/>
                        </a:rPr>
                        <a:t>Total</a:t>
                      </a:r>
                    </a:p>
                  </a:txBody>
                  <a:tcPr marL="0" marR="0" marT="0" marB="0" anchor="b"/>
                </a:tc>
                <a:tc>
                  <a:txBody>
                    <a:bodyPr/>
                    <a:lstStyle/>
                    <a:p>
                      <a:pPr algn="r" fontAlgn="b"/>
                      <a:r>
                        <a:rPr lang="en-ZA" sz="1100" b="1" i="0" u="none" strike="noStrike" dirty="0">
                          <a:solidFill>
                            <a:srgbClr val="000000"/>
                          </a:solidFill>
                          <a:effectLst/>
                          <a:latin typeface="Calibri" panose="020F0502020204030204" pitchFamily="34" charset="0"/>
                        </a:rPr>
                        <a:t>20 951 373</a:t>
                      </a:r>
                    </a:p>
                  </a:txBody>
                  <a:tcPr marL="0" marR="0" marT="0" marB="0" anchor="b"/>
                </a:tc>
                <a:tc>
                  <a:txBody>
                    <a:bodyPr/>
                    <a:lstStyle/>
                    <a:p>
                      <a:pPr algn="r" fontAlgn="b"/>
                      <a:r>
                        <a:rPr lang="en-ZA" sz="1100" b="1" i="0" u="none" strike="noStrike">
                          <a:solidFill>
                            <a:srgbClr val="000000"/>
                          </a:solidFill>
                          <a:effectLst/>
                          <a:latin typeface="Calibri" panose="020F0502020204030204" pitchFamily="34" charset="0"/>
                        </a:rPr>
                        <a:t>19 566 232</a:t>
                      </a:r>
                    </a:p>
                  </a:txBody>
                  <a:tcPr marL="0" marR="0" marT="0" marB="0" anchor="b"/>
                </a:tc>
                <a:tc>
                  <a:txBody>
                    <a:bodyPr/>
                    <a:lstStyle/>
                    <a:p>
                      <a:pPr algn="r" fontAlgn="b"/>
                      <a:r>
                        <a:rPr lang="en-ZA" sz="1100" b="1" i="0" u="none" strike="noStrike">
                          <a:solidFill>
                            <a:srgbClr val="000000"/>
                          </a:solidFill>
                          <a:effectLst/>
                          <a:latin typeface="Calibri" panose="020F0502020204030204" pitchFamily="34" charset="0"/>
                        </a:rPr>
                        <a:t>1 385 141</a:t>
                      </a:r>
                    </a:p>
                  </a:txBody>
                  <a:tcPr marL="0" marR="0" marT="0" marB="0" anchor="b"/>
                </a:tc>
                <a:tc>
                  <a:txBody>
                    <a:bodyPr/>
                    <a:lstStyle/>
                    <a:p>
                      <a:pPr algn="r" fontAlgn="b"/>
                      <a:r>
                        <a:rPr lang="en-ZA" sz="1100" b="1" i="0" u="none" strike="noStrike" dirty="0">
                          <a:solidFill>
                            <a:srgbClr val="000000"/>
                          </a:solidFill>
                          <a:effectLst/>
                          <a:latin typeface="Calibri" panose="020F0502020204030204" pitchFamily="34" charset="0"/>
                        </a:rPr>
                        <a:t>93%</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14 981 022</a:t>
                      </a:r>
                    </a:p>
                  </a:txBody>
                  <a:tcPr marL="0" marR="0" marT="0" marB="0" anchor="b">
                    <a:solidFill>
                      <a:schemeClr val="accent6">
                        <a:lumMod val="60000"/>
                        <a:lumOff val="40000"/>
                      </a:schemeClr>
                    </a:solidFill>
                  </a:tcPr>
                </a:tc>
                <a:tc>
                  <a:txBody>
                    <a:bodyPr/>
                    <a:lstStyle/>
                    <a:p>
                      <a:pPr algn="r" fontAlgn="t"/>
                      <a:r>
                        <a:rPr lang="en-ZA" sz="1100" b="1" i="0" u="none" strike="noStrike" dirty="0">
                          <a:solidFill>
                            <a:srgbClr val="000000"/>
                          </a:solidFill>
                          <a:effectLst/>
                          <a:latin typeface="Calibri" panose="020F0502020204030204" pitchFamily="34" charset="0"/>
                        </a:rPr>
                        <a:t>14 711 904</a:t>
                      </a:r>
                    </a:p>
                  </a:txBody>
                  <a:tcPr marL="0" marR="0" marT="0" marB="0" anchor="b">
                    <a:solidFill>
                      <a:schemeClr val="accent6">
                        <a:lumMod val="60000"/>
                        <a:lumOff val="40000"/>
                      </a:schemeClr>
                    </a:solidFill>
                  </a:tcPr>
                </a:tc>
                <a:tc>
                  <a:txBody>
                    <a:bodyPr/>
                    <a:lstStyle/>
                    <a:p>
                      <a:pPr algn="r" fontAlgn="t"/>
                      <a:r>
                        <a:rPr lang="en-ZA" sz="1100" b="1" i="0" u="none" strike="noStrike" dirty="0">
                          <a:solidFill>
                            <a:srgbClr val="000000"/>
                          </a:solidFill>
                          <a:effectLst/>
                          <a:latin typeface="Calibri" panose="020F0502020204030204" pitchFamily="34" charset="0"/>
                        </a:rPr>
                        <a:t>98%</a:t>
                      </a:r>
                    </a:p>
                  </a:txBody>
                  <a:tcPr marL="0" marR="0" marT="0" marB="0" anchor="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37018388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Budget Allocation per Programme </a:t>
            </a:r>
            <a:endParaRPr lang="en-ZA" sz="2400" b="1" dirty="0" smtClean="0">
              <a:solidFill>
                <a:schemeClr val="bg1"/>
              </a:solidFill>
            </a:endParaRPr>
          </a:p>
          <a:p>
            <a:r>
              <a:rPr lang="en-ZA" sz="2400" b="1" dirty="0" smtClean="0">
                <a:solidFill>
                  <a:schemeClr val="bg1"/>
                </a:solidFill>
              </a:rPr>
              <a:t>Chart </a:t>
            </a:r>
            <a:r>
              <a:rPr lang="en-ZA" sz="2400" b="1" dirty="0">
                <a:solidFill>
                  <a:schemeClr val="bg1"/>
                </a:solidFill>
              </a:rPr>
              <a:t>- 2018/19</a:t>
            </a: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xmlns="" val="2713193585"/>
              </p:ext>
            </p:extLst>
          </p:nvPr>
        </p:nvGraphicFramePr>
        <p:xfrm>
          <a:off x="251520" y="1268760"/>
          <a:ext cx="8640960" cy="51662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4057355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76200" y="836712"/>
            <a:ext cx="9032304" cy="5933932"/>
          </a:xfrm>
          <a:prstGeom prst="rect">
            <a:avLst/>
          </a:prstGeom>
        </p:spPr>
        <p:txBody>
          <a:bodyPr wrap="square">
            <a:spAutoFit/>
          </a:bodyPr>
          <a:lstStyle/>
          <a:p>
            <a:pPr algn="just" fontAlgn="base">
              <a:spcBef>
                <a:spcPct val="0"/>
              </a:spcBef>
              <a:spcAft>
                <a:spcPct val="0"/>
              </a:spcAft>
              <a:defRPr/>
            </a:pPr>
            <a:r>
              <a:rPr lang="en-GB" b="1" dirty="0">
                <a:solidFill>
                  <a:srgbClr val="000000"/>
                </a:solidFill>
                <a:ea typeface="Arial Unicode MS" pitchFamily="34" charset="-128"/>
                <a:cs typeface="Arial Unicode MS" pitchFamily="34" charset="-128"/>
              </a:rPr>
              <a:t>Constitutional mandate</a:t>
            </a:r>
          </a:p>
          <a:p>
            <a:pPr algn="just" fontAlgn="base">
              <a:spcBef>
                <a:spcPct val="0"/>
              </a:spcBef>
              <a:spcAft>
                <a:spcPct val="0"/>
              </a:spcAft>
              <a:defRPr/>
            </a:pPr>
            <a:endParaRPr lang="en-GB" sz="14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400" dirty="0">
                <a:solidFill>
                  <a:srgbClr val="000000"/>
                </a:solidFill>
                <a:ea typeface="Arial Unicode MS" pitchFamily="34" charset="-128"/>
                <a:cs typeface="Arial Unicode MS" pitchFamily="34" charset="-128"/>
              </a:rPr>
              <a:t>The Constitutional mandate is provided for in Schedule 4, Part A, of the Constitution of the Republic of South Africa: Functional Areas of Concurrent National and Provincial Legislative Competence.</a:t>
            </a:r>
          </a:p>
          <a:p>
            <a:pPr algn="just" fontAlgn="base">
              <a:spcBef>
                <a:spcPct val="0"/>
              </a:spcBef>
              <a:spcAft>
                <a:spcPct val="0"/>
              </a:spcAft>
              <a:defRPr/>
            </a:pPr>
            <a:endParaRPr lang="en-GB" sz="1400"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b="1" dirty="0" smtClean="0">
                <a:solidFill>
                  <a:srgbClr val="000000"/>
                </a:solidFill>
                <a:ea typeface="Arial Unicode MS" pitchFamily="34" charset="-128"/>
                <a:cs typeface="Arial Unicode MS" pitchFamily="34" charset="-128"/>
              </a:rPr>
              <a:t>Legislative </a:t>
            </a:r>
            <a:r>
              <a:rPr lang="en-GB" b="1" dirty="0">
                <a:solidFill>
                  <a:srgbClr val="000000"/>
                </a:solidFill>
                <a:ea typeface="Arial Unicode MS" pitchFamily="34" charset="-128"/>
                <a:cs typeface="Arial Unicode MS" pitchFamily="34" charset="-128"/>
              </a:rPr>
              <a:t>mandate</a:t>
            </a:r>
          </a:p>
          <a:p>
            <a:pPr algn="just" fontAlgn="base">
              <a:spcBef>
                <a:spcPct val="0"/>
              </a:spcBef>
              <a:spcAft>
                <a:spcPct val="0"/>
              </a:spcAft>
              <a:defRPr/>
            </a:pPr>
            <a:endParaRPr lang="en-GB" sz="14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400" dirty="0">
                <a:solidFill>
                  <a:srgbClr val="000000"/>
                </a:solidFill>
                <a:ea typeface="Arial Unicode MS" pitchFamily="34" charset="-128"/>
                <a:cs typeface="Arial Unicode MS" pitchFamily="34" charset="-128"/>
              </a:rPr>
              <a:t>The legislative mandate is primarily governed by the Government Immovable Asset Management Act, 2007.</a:t>
            </a:r>
          </a:p>
          <a:p>
            <a:pPr algn="just" fontAlgn="base">
              <a:spcBef>
                <a:spcPct val="0"/>
              </a:spcBef>
              <a:spcAft>
                <a:spcPct val="0"/>
              </a:spcAft>
              <a:defRPr/>
            </a:pPr>
            <a:endParaRPr lang="en-GB" sz="1400"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US" sz="1400" dirty="0">
                <a:solidFill>
                  <a:srgbClr val="000000"/>
                </a:solidFill>
                <a:ea typeface="Arial Unicode MS" pitchFamily="34" charset="-128"/>
                <a:cs typeface="Arial Unicode MS" pitchFamily="34" charset="-128"/>
              </a:rPr>
              <a:t>The Department regulates the construction industry and built environment through the Construction Industry Development Board Act, 2000 (Act No. 38 of 2000) and the six Professional Council Acts that regulate the six Built Environment Professions (BEPs), and through the Council for the Built Environment Act (Act No. 43 of 2000)</a:t>
            </a:r>
          </a:p>
          <a:p>
            <a:pPr algn="just" fontAlgn="base">
              <a:lnSpc>
                <a:spcPct val="120000"/>
              </a:lnSpc>
              <a:spcBef>
                <a:spcPct val="0"/>
              </a:spcBef>
              <a:spcAft>
                <a:spcPct val="0"/>
              </a:spcAft>
              <a:defRPr/>
            </a:pPr>
            <a:endParaRPr lang="en-US" sz="1400" b="1" dirty="0" smtClean="0">
              <a:ea typeface="Arial Unicode MS" pitchFamily="34" charset="-128"/>
              <a:cs typeface="Arial Unicode MS" pitchFamily="34" charset="-128"/>
            </a:endParaRPr>
          </a:p>
          <a:p>
            <a:pPr algn="just" fontAlgn="base">
              <a:lnSpc>
                <a:spcPct val="120000"/>
              </a:lnSpc>
              <a:spcBef>
                <a:spcPct val="0"/>
              </a:spcBef>
              <a:spcAft>
                <a:spcPct val="0"/>
              </a:spcAft>
              <a:defRPr/>
            </a:pPr>
            <a:r>
              <a:rPr lang="en-US" b="1" dirty="0" smtClean="0">
                <a:ea typeface="Arial Unicode MS" pitchFamily="34" charset="-128"/>
                <a:cs typeface="Arial Unicode MS" pitchFamily="34" charset="-128"/>
              </a:rPr>
              <a:t>Policy </a:t>
            </a:r>
            <a:r>
              <a:rPr lang="en-US" b="1" dirty="0">
                <a:ea typeface="Arial Unicode MS" pitchFamily="34" charset="-128"/>
                <a:cs typeface="Arial Unicode MS" pitchFamily="34" charset="-128"/>
              </a:rPr>
              <a:t>mandates</a:t>
            </a:r>
          </a:p>
          <a:p>
            <a:pPr marL="285750" indent="-285750" algn="just" fontAlgn="base">
              <a:lnSpc>
                <a:spcPct val="120000"/>
              </a:lnSpc>
              <a:spcBef>
                <a:spcPct val="0"/>
              </a:spcBef>
              <a:spcAft>
                <a:spcPct val="0"/>
              </a:spcAft>
              <a:defRPr/>
            </a:pPr>
            <a:endParaRPr lang="en-US" sz="1400" dirty="0">
              <a:solidFill>
                <a:srgbClr val="000000"/>
              </a:solidFill>
              <a:ea typeface="Arial Unicode MS" pitchFamily="34" charset="-128"/>
              <a:cs typeface="Arial Unicode MS" pitchFamily="34" charset="-128"/>
            </a:endParaRP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DPW White Paper: Public Works, Towards the 21st Century, 1997</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DPW White Paper: Creating an Enabling Environment for Reconstruction, Growth and Development in the Construction Industry, 1999</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Construction Sector Transformation Charter, 2006</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Property Sector Transformation Charter, 2007</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DPW Broad-based Black Economic Empowerment Strategy, 2006</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Property Management Strategy on BBBEE, Job Creation and Poverty Alleviation, 2007</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Green Building Framework, 2011</a:t>
            </a:r>
          </a:p>
          <a:p>
            <a:endParaRPr lang="en-ZA" sz="1400" dirty="0"/>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Mandate of the </a:t>
            </a:r>
          </a:p>
          <a:p>
            <a:r>
              <a:rPr lang="en-ZA" sz="2400" b="1" dirty="0" smtClean="0">
                <a:solidFill>
                  <a:schemeClr val="bg1"/>
                </a:solidFill>
              </a:rPr>
              <a:t>Department </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45737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527320" y="3244334"/>
            <a:ext cx="6089360" cy="646331"/>
          </a:xfrm>
          <a:prstGeom prst="rect">
            <a:avLst/>
          </a:prstGeom>
        </p:spPr>
        <p:txBody>
          <a:bodyPr wrap="none">
            <a:spAutoFit/>
          </a:bodyPr>
          <a:lstStyle/>
          <a:p>
            <a:pPr algn="ctr"/>
            <a:r>
              <a:rPr lang="en-US" sz="3600" b="1" dirty="0">
                <a:effectLst>
                  <a:outerShdw blurRad="38100" dist="38100" dir="2700000" algn="tl">
                    <a:srgbClr val="000000">
                      <a:alpha val="43137"/>
                    </a:srgbClr>
                  </a:outerShdw>
                </a:effectLst>
              </a:rPr>
              <a:t>PMTE DEBTORS INFORMATION</a:t>
            </a:r>
          </a:p>
        </p:txBody>
      </p:sp>
    </p:spTree>
    <p:extLst>
      <p:ext uri="{BB962C8B-B14F-4D97-AF65-F5344CB8AC3E}">
        <p14:creationId xmlns:p14="http://schemas.microsoft.com/office/powerpoint/2010/main" xmlns="" val="9532181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Total Outstanding Balance As </a:t>
            </a:r>
          </a:p>
          <a:p>
            <a:r>
              <a:rPr lang="en-US" sz="2400" b="1" dirty="0" smtClean="0">
                <a:solidFill>
                  <a:schemeClr val="bg1"/>
                </a:solidFill>
              </a:rPr>
              <a:t>At 31 March 2019</a:t>
            </a:r>
            <a:endParaRPr lang="en-US"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Group 173"/>
          <p:cNvGraphicFramePr>
            <a:graphicFrameLocks/>
          </p:cNvGraphicFramePr>
          <p:nvPr>
            <p:extLst>
              <p:ext uri="{D42A27DB-BD31-4B8C-83A1-F6EECF244321}">
                <p14:modId xmlns:p14="http://schemas.microsoft.com/office/powerpoint/2010/main" xmlns="" val="1850123621"/>
              </p:ext>
            </p:extLst>
          </p:nvPr>
        </p:nvGraphicFramePr>
        <p:xfrm>
          <a:off x="251520" y="1196753"/>
          <a:ext cx="8708775" cy="4148883"/>
        </p:xfrm>
        <a:graphic>
          <a:graphicData uri="http://schemas.openxmlformats.org/drawingml/2006/table">
            <a:tbl>
              <a:tblPr>
                <a:tableStyleId>{5DA37D80-6434-44D0-A028-1B22A696006F}</a:tableStyleId>
              </a:tblPr>
              <a:tblGrid>
                <a:gridCol w="1221342"/>
                <a:gridCol w="897143"/>
                <a:gridCol w="824579"/>
                <a:gridCol w="926988"/>
                <a:gridCol w="1163375"/>
                <a:gridCol w="1263612"/>
                <a:gridCol w="787363"/>
                <a:gridCol w="639905"/>
                <a:gridCol w="984468"/>
              </a:tblGrid>
              <a:tr h="82529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Categories</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Opening Balance as at 01/04/18</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Adjustment</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Amount received for prior year</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Outstanding for prior year</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Invoiced amount as at 31 March 2019</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Amount Received for 2018/19</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 Recovery</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Total Outstanding Balance</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r>
              <a:tr h="386054">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u="none" strike="noStrike" kern="1200" cap="none" normalizeH="0" baseline="0" dirty="0" smtClean="0">
                        <a:ln>
                          <a:noFill/>
                        </a:ln>
                        <a:solidFill>
                          <a:schemeClr val="dk1"/>
                        </a:solidFill>
                        <a:effectLst/>
                        <a:latin typeface="+mn-lt"/>
                        <a:ea typeface="+mn-ea"/>
                        <a:cs typeface="+mn-cs"/>
                      </a:endParaRPr>
                    </a:p>
                  </a:txBody>
                  <a:tcPr marL="72000" marR="720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u="none" strike="noStrike" kern="1200" cap="none" normalizeH="0" baseline="0" noProof="0" dirty="0" smtClean="0">
                          <a:ln>
                            <a:noFill/>
                          </a:ln>
                          <a:effectLst/>
                        </a:rPr>
                        <a:t>R’000</a:t>
                      </a:r>
                      <a:endParaRPr kumimoji="0" lang="en-US" sz="1200" u="none" strike="noStrike" kern="1200" cap="none" normalizeH="0" baseline="0" noProof="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u="none" strike="noStrike" kern="1200" cap="none" normalizeH="0" baseline="0" noProof="0" dirty="0" smtClean="0">
                          <a:ln>
                            <a:noFill/>
                          </a:ln>
                          <a:effectLst/>
                        </a:rPr>
                        <a:t>R’000</a:t>
                      </a:r>
                      <a:endParaRPr kumimoji="0" lang="en-US" sz="1200" u="none" strike="noStrike" kern="1200" cap="none" normalizeH="0" baseline="0" noProof="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(State Owned)</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707 596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542 383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165 213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 </a:t>
                      </a:r>
                      <a:r>
                        <a:rPr kumimoji="0" lang="en-ZA" sz="1200" u="none" strike="noStrike" kern="1200" cap="none" normalizeH="0" baseline="0" dirty="0">
                          <a:ln>
                            <a:noFill/>
                          </a:ln>
                          <a:effectLst/>
                        </a:rPr>
                        <a:t>749 398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4 017 450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84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897 161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(Private)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703 056</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245</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457 249</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246 053</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4 215 555</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4 327 676</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103</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133 932</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Municipal Services</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1 719 141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-2 950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409 775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1 306 416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4 729 757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3 475 272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73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2 560 901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PACE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253 018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223 419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29 599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1 514 294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1 287 497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85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256 395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u="none" strike="noStrike" kern="1200" cap="none" normalizeH="0" baseline="0" dirty="0" smtClean="0">
                          <a:ln>
                            <a:noFill/>
                          </a:ln>
                          <a:effectLst/>
                        </a:rPr>
                        <a:t>Recoverable: CA</a:t>
                      </a:r>
                      <a:endParaRPr kumimoji="0" lang="en-US"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119 555</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 </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18 033</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101 522</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562 851</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371 456</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smtClean="0">
                          <a:ln>
                            <a:noFill/>
                          </a:ln>
                          <a:effectLst/>
                        </a:rPr>
                        <a:t>66</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292 917</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r>
              <a:tr h="367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u="none" strike="noStrike" kern="1200" cap="none" normalizeH="0" baseline="0" dirty="0">
                          <a:ln>
                            <a:noFill/>
                          </a:ln>
                          <a:effectLst/>
                        </a:rPr>
                        <a:t>Total</a:t>
                      </a:r>
                      <a:endParaRPr kumimoji="0" lang="en-US" sz="1200" b="1"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a:ln>
                            <a:noFill/>
                          </a:ln>
                          <a:effectLst/>
                        </a:rPr>
                        <a:t>3 502 366</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a:ln>
                            <a:noFill/>
                          </a:ln>
                          <a:effectLst/>
                        </a:rPr>
                        <a:t>-2 </a:t>
                      </a:r>
                      <a:r>
                        <a:rPr kumimoji="0" lang="en-ZA" sz="1200" b="1" u="none" strike="noStrike" kern="1200" cap="none" normalizeH="0" baseline="0" dirty="0" smtClean="0">
                          <a:ln>
                            <a:noFill/>
                          </a:ln>
                          <a:effectLst/>
                        </a:rPr>
                        <a:t>705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1 650 859</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1 848 803</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15 771 855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13 479 351</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85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4 141 306</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xmlns="" val="20886666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US" sz="2400" b="1" dirty="0" smtClean="0">
                <a:solidFill>
                  <a:schemeClr val="bg1"/>
                </a:solidFill>
              </a:rPr>
              <a:t>Debtors Age Analysis As </a:t>
            </a:r>
          </a:p>
          <a:p>
            <a:r>
              <a:rPr lang="en-US" sz="2400" b="1" dirty="0" smtClean="0">
                <a:solidFill>
                  <a:schemeClr val="bg1"/>
                </a:solidFill>
              </a:rPr>
              <a:t>At 31 March 2019</a:t>
            </a:r>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Group 173"/>
          <p:cNvGraphicFramePr>
            <a:graphicFrameLocks/>
          </p:cNvGraphicFramePr>
          <p:nvPr>
            <p:extLst/>
          </p:nvPr>
        </p:nvGraphicFramePr>
        <p:xfrm>
          <a:off x="512180" y="1673805"/>
          <a:ext cx="8333774" cy="4009757"/>
        </p:xfrm>
        <a:graphic>
          <a:graphicData uri="http://schemas.openxmlformats.org/drawingml/2006/table">
            <a:tbl>
              <a:tblPr>
                <a:tableStyleId>{5DA37D80-6434-44D0-A028-1B22A696006F}</a:tableStyleId>
              </a:tblPr>
              <a:tblGrid>
                <a:gridCol w="1596131"/>
                <a:gridCol w="1130898"/>
                <a:gridCol w="1245244"/>
                <a:gridCol w="872300"/>
                <a:gridCol w="1127965"/>
                <a:gridCol w="1096401"/>
                <a:gridCol w="1264835"/>
              </a:tblGrid>
              <a:tr h="58440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Categories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Current</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30 Days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&gt;60 Days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Total 2018/19</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Prev Years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Total</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r>
              <a:tr h="33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A50021"/>
                        </a:solidFill>
                        <a:effectLst/>
                        <a:latin typeface="Calibri" panose="020F0502020204030204" pitchFamily="34" charset="0"/>
                      </a:endParaRPr>
                    </a:p>
                  </a:txBody>
                  <a:tcPr marL="72000" marR="720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r>
              <a:tr h="458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(State Owned)</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731 948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731 948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165 213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897 161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402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(Private)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-335 044</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67 641</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155 282</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-112 120</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246 053</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133 932</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r>
              <a:tr h="3899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Municipal Services</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430 984</a:t>
                      </a:r>
                      <a:endParaRPr kumimoji="0" lang="en-ZA" sz="1200"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66 958</a:t>
                      </a:r>
                      <a:endParaRPr kumimoji="0" lang="en-ZA" sz="1200"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756 542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1 254 484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1 306 416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2 560 900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377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PACE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177 660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14 038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35 587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227 284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29 599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256 395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425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Recoverable: CA</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174 609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16 786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191 395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101 522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292 917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435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u="none" strike="noStrike" kern="1200" cap="none" normalizeH="0" baseline="0" dirty="0">
                          <a:ln>
                            <a:noFill/>
                          </a:ln>
                          <a:effectLst/>
                        </a:rPr>
                        <a:t>Total</a:t>
                      </a:r>
                      <a:endParaRPr kumimoji="0" lang="en-US" sz="1200" b="1"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448 209</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148 637</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1 696 145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2 292 991</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1 848 803</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4 141 305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r>
              <a:tr h="232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 </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68%</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32%</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372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Interest @ 10% for 1 month</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11 137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14 591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36 212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16 747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52 959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bl>
          </a:graphicData>
        </a:graphic>
      </p:graphicFrame>
    </p:spTree>
    <p:extLst>
      <p:ext uri="{BB962C8B-B14F-4D97-AF65-F5344CB8AC3E}">
        <p14:creationId xmlns:p14="http://schemas.microsoft.com/office/powerpoint/2010/main" xmlns="" val="14901114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Key Initiatives To Address </a:t>
            </a:r>
          </a:p>
          <a:p>
            <a:r>
              <a:rPr lang="en-US" sz="2400" b="1" dirty="0" smtClean="0">
                <a:solidFill>
                  <a:schemeClr val="bg1"/>
                </a:solidFill>
              </a:rPr>
              <a:t>Outstanding Debt</a:t>
            </a:r>
            <a:endParaRPr lang="en-US"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179512" y="1209342"/>
            <a:ext cx="8188657" cy="400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smtClean="0">
                <a:ea typeface="Calibri"/>
                <a:cs typeface="Times New Roman"/>
              </a:rPr>
              <a:t>Letter to ring fence accommodation related budgets has been submitted to National Treasury on 23 May 2019, No response yet;</a:t>
            </a:r>
          </a:p>
          <a:p>
            <a:pPr>
              <a:buFont typeface="Wingdings" panose="05000000000000000000" pitchFamily="2" charset="2"/>
              <a:buChar char="Ø"/>
            </a:pPr>
            <a:r>
              <a:rPr lang="en-US" sz="1800" smtClean="0">
                <a:ea typeface="Calibri"/>
                <a:cs typeface="Times New Roman"/>
              </a:rPr>
              <a:t>Interest on outstanding balances has been charged with effect from 1 November 2018;</a:t>
            </a:r>
          </a:p>
          <a:p>
            <a:pPr>
              <a:buFont typeface="Wingdings" panose="05000000000000000000" pitchFamily="2" charset="2"/>
              <a:buChar char="Ø"/>
            </a:pPr>
            <a:r>
              <a:rPr lang="en-US" sz="1800" smtClean="0">
                <a:ea typeface="Calibri"/>
                <a:cs typeface="Times New Roman"/>
              </a:rPr>
              <a:t>Letters from NDPWI Minister to other Ministers has been sent to the top 16 clients requesting them to settle all outstanding debts within 30 day upon receipt of the letter; and</a:t>
            </a:r>
          </a:p>
          <a:p>
            <a:pPr>
              <a:buFont typeface="Wingdings" panose="05000000000000000000" pitchFamily="2" charset="2"/>
              <a:buChar char="Ø"/>
            </a:pPr>
            <a:r>
              <a:rPr lang="en-US" sz="1800" smtClean="0">
                <a:ea typeface="Calibri"/>
                <a:cs typeface="Times New Roman"/>
              </a:rPr>
              <a:t>An agreement on billing and recovery has been developed for the clients to sign.</a:t>
            </a:r>
          </a:p>
          <a:p>
            <a:pPr>
              <a:buFont typeface="Wingdings" panose="05000000000000000000" pitchFamily="2" charset="2"/>
              <a:buChar char="Ø"/>
            </a:pPr>
            <a:endParaRPr lang="en-US" sz="1800" smtClean="0">
              <a:ea typeface="Calibri"/>
              <a:cs typeface="Times New Roman"/>
            </a:endParaRPr>
          </a:p>
          <a:p>
            <a:pPr>
              <a:buFont typeface="Wingdings" panose="05000000000000000000" pitchFamily="2" charset="2"/>
              <a:buChar char="Ø"/>
            </a:pPr>
            <a:endParaRPr lang="en-US" sz="1800" smtClean="0">
              <a:ea typeface="Calibri"/>
              <a:cs typeface="Times New Roman"/>
            </a:endParaRPr>
          </a:p>
          <a:p>
            <a:pPr>
              <a:buFont typeface="Wingdings" panose="05000000000000000000" pitchFamily="2" charset="2"/>
              <a:buChar char="Ø"/>
            </a:pPr>
            <a:endParaRPr lang="en-ZA" sz="1650" dirty="0"/>
          </a:p>
        </p:txBody>
      </p:sp>
    </p:spTree>
    <p:extLst>
      <p:ext uri="{BB962C8B-B14F-4D97-AF65-F5344CB8AC3E}">
        <p14:creationId xmlns:p14="http://schemas.microsoft.com/office/powerpoint/2010/main" xmlns="" val="40703212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461665"/>
          </a:xfrm>
          <a:prstGeom prst="rect">
            <a:avLst/>
          </a:prstGeom>
          <a:noFill/>
        </p:spPr>
        <p:txBody>
          <a:bodyPr wrap="square" rtlCol="0">
            <a:spAutoFit/>
          </a:bodyPr>
          <a:lstStyle/>
          <a:p>
            <a:r>
              <a:rPr lang="en-ZA" sz="2400" b="1" dirty="0" smtClean="0">
                <a:solidFill>
                  <a:schemeClr val="bg1"/>
                </a:solidFill>
              </a:rPr>
              <a:t>Recommendation </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 y="1035062"/>
            <a:ext cx="8884096" cy="1938992"/>
          </a:xfrm>
          <a:prstGeom prst="rect">
            <a:avLst/>
          </a:prstGeom>
        </p:spPr>
        <p:txBody>
          <a:bodyPr wrap="square">
            <a:spAutoFit/>
          </a:bodyPr>
          <a:lstStyle/>
          <a:p>
            <a:r>
              <a:rPr lang="en-ZA" sz="2400" b="1" dirty="0"/>
              <a:t>It is recommended that </a:t>
            </a:r>
            <a:r>
              <a:rPr lang="en-US" sz="2400" b="1" dirty="0"/>
              <a:t>the Portfolio Committee:</a:t>
            </a:r>
          </a:p>
          <a:p>
            <a:endParaRPr lang="en-US" sz="2400" dirty="0"/>
          </a:p>
          <a:p>
            <a:pPr marL="285750" indent="-285750">
              <a:buFont typeface="Arial" charset="0"/>
              <a:buChar char="•"/>
            </a:pPr>
            <a:r>
              <a:rPr lang="en-US" sz="2400" dirty="0"/>
              <a:t>2018/19 </a:t>
            </a:r>
            <a:r>
              <a:rPr lang="en-US" sz="2400" dirty="0" smtClean="0"/>
              <a:t>Fourth Quarter Performance </a:t>
            </a:r>
            <a:r>
              <a:rPr lang="en-US" sz="2400" dirty="0"/>
              <a:t>of the Department of Public Works &amp; Infrastructure and PMTE. </a:t>
            </a:r>
            <a:endParaRPr lang="en-GB" sz="24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xmlns="" val="36001421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0573" y="3505200"/>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3124200" y="3338852"/>
            <a:ext cx="5486400" cy="2332946"/>
          </a:xfrm>
          <a:prstGeom prst="rect">
            <a:avLst/>
          </a:prstGeom>
        </p:spPr>
        <p:txBody>
          <a:bodyPr wrap="square">
            <a:spAutoFit/>
          </a:bodyPr>
          <a:lstStyle/>
          <a:p>
            <a:pPr marL="0" indent="0">
              <a:buNone/>
            </a:pPr>
            <a:r>
              <a:rPr lang="en-US" sz="1400" b="1" dirty="0" smtClean="0"/>
              <a:t>National Department of Public Works (NDPW)</a:t>
            </a:r>
          </a:p>
          <a:p>
            <a:pPr marL="0" indent="0">
              <a:buNone/>
            </a:pPr>
            <a:r>
              <a:rPr lang="en-US" sz="1400" b="1" dirty="0" smtClean="0"/>
              <a:t>Head </a:t>
            </a:r>
            <a:r>
              <a:rPr lang="en-US" sz="1400" b="1" dirty="0"/>
              <a:t>Office: Public Works</a:t>
            </a:r>
            <a:r>
              <a:rPr lang="en-US" sz="1400" dirty="0"/>
              <a:t/>
            </a:r>
            <a:br>
              <a:rPr lang="en-US" sz="1400" dirty="0"/>
            </a:br>
            <a:r>
              <a:rPr lang="en-US" sz="1400" b="1" dirty="0"/>
              <a:t>CGO Building</a:t>
            </a:r>
            <a:r>
              <a:rPr lang="en-US" sz="1400" dirty="0"/>
              <a:t/>
            </a:r>
            <a:br>
              <a:rPr lang="en-US" sz="1400" dirty="0"/>
            </a:br>
            <a:r>
              <a:rPr lang="en-US" sz="1400" b="1" dirty="0" err="1"/>
              <a:t>Cnr</a:t>
            </a:r>
            <a:r>
              <a:rPr lang="en-US" sz="1400" b="1" dirty="0"/>
              <a:t> </a:t>
            </a:r>
            <a:r>
              <a:rPr lang="en-US" sz="1400" b="1" dirty="0" err="1"/>
              <a:t>Bosman</a:t>
            </a:r>
            <a:r>
              <a:rPr lang="en-US" sz="1400" b="1" dirty="0"/>
              <a:t> and </a:t>
            </a:r>
            <a:r>
              <a:rPr lang="en-US" sz="1400" b="1" dirty="0" err="1" smtClean="0"/>
              <a:t>Madiba</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smtClean="0"/>
              <a:t>0001</a:t>
            </a:r>
          </a:p>
          <a:p>
            <a:pPr marL="0" indent="0">
              <a:buNone/>
            </a:pPr>
            <a:r>
              <a:rPr lang="en-US" sz="1400" b="1" dirty="0"/>
              <a:t>Website: </a:t>
            </a:r>
            <a:r>
              <a:rPr lang="en-US" sz="1400" b="1" dirty="0">
                <a:hlinkClick r:id="rId3"/>
              </a:rPr>
              <a:t>http://</a:t>
            </a:r>
            <a:r>
              <a:rPr lang="en-US" sz="1400" b="1" dirty="0" smtClean="0">
                <a:hlinkClick r:id="rId3"/>
              </a:rPr>
              <a:t>www.publicworks.gov.za</a:t>
            </a:r>
            <a:r>
              <a:rPr lang="en-US" sz="1400" b="1" dirty="0" smtClean="0"/>
              <a:t> </a:t>
            </a:r>
            <a:endParaRPr lang="en-US" sz="1400" dirty="0">
              <a:effectLst/>
            </a:endParaRPr>
          </a:p>
        </p:txBody>
      </p:sp>
      <p:sp>
        <p:nvSpPr>
          <p:cNvPr id="8" name="Slide Number Placeholder 7"/>
          <p:cNvSpPr>
            <a:spLocks noGrp="1"/>
          </p:cNvSpPr>
          <p:nvPr>
            <p:ph type="sldNum" sz="quarter" idx="12"/>
          </p:nvPr>
        </p:nvSpPr>
        <p:spPr/>
        <p:txBody>
          <a:bodyPr/>
          <a:lstStyle/>
          <a:p>
            <a:fld id="{F0CD0AED-B4D5-4032-9A76-11BCD2D1BB13}" type="slidenum">
              <a:rPr lang="en-US" smtClean="0"/>
              <a:pPr/>
              <a:t>55</a:t>
            </a:fld>
            <a:endParaRPr lang="en-US"/>
          </a:p>
        </p:txBody>
      </p:sp>
      <p:pic>
        <p:nvPicPr>
          <p:cNvPr id="9" name="Content Placeholder 5"/>
          <p:cNvPicPr>
            <a:picLocks noChangeAspect="1"/>
          </p:cNvPicPr>
          <p:nvPr/>
        </p:nvPicPr>
        <p:blipFill>
          <a:blip r:embed="rId4" cstate="print"/>
          <a:stretch>
            <a:fillRect/>
          </a:stretch>
        </p:blipFill>
        <p:spPr>
          <a:xfrm>
            <a:off x="0" y="836712"/>
            <a:ext cx="9156771" cy="1944215"/>
          </a:xfrm>
          <a:prstGeom prst="rect">
            <a:avLst/>
          </a:prstGeom>
        </p:spPr>
      </p:pic>
      <p:sp>
        <p:nvSpPr>
          <p:cNvPr id="10" name="Title 2"/>
          <p:cNvSpPr txBox="1">
            <a:spLocks/>
          </p:cNvSpPr>
          <p:nvPr/>
        </p:nvSpPr>
        <p:spPr>
          <a:xfrm>
            <a:off x="107504" y="1405256"/>
            <a:ext cx="36724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xmlns="" val="17377675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a:t>
            </a:fld>
            <a:endParaRPr lang="en-US" altLang="en-US" sz="1400" smtClean="0">
              <a:latin typeface="Times" pitchFamily="18" charset="0"/>
            </a:endParaRPr>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0" y="662219"/>
            <a:ext cx="8964488" cy="954107"/>
          </a:xfrm>
          <a:prstGeom prst="rect">
            <a:avLst/>
          </a:prstGeom>
          <a:noFill/>
        </p:spPr>
        <p:txBody>
          <a:bodyPr wrap="square" rtlCol="0">
            <a:spAutoFit/>
          </a:bodyPr>
          <a:lstStyle/>
          <a:p>
            <a:r>
              <a:rPr lang="en-ZA" sz="2800" b="1" dirty="0" smtClean="0">
                <a:solidFill>
                  <a:schemeClr val="accent6"/>
                </a:solidFill>
              </a:rPr>
              <a:t>Programme Structure of the Department (Main Vote and PMTE)</a:t>
            </a:r>
            <a:endParaRPr lang="en-ZA" sz="2800" b="1" dirty="0">
              <a:solidFill>
                <a:schemeClr val="accent6"/>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a:picLocks noChangeAspect="1"/>
          </p:cNvPicPr>
          <p:nvPr/>
        </p:nvPicPr>
        <p:blipFill>
          <a:blip r:embed="rId4" cstate="print"/>
          <a:stretch>
            <a:fillRect/>
          </a:stretch>
        </p:blipFill>
        <p:spPr>
          <a:xfrm>
            <a:off x="-7962" y="1616326"/>
            <a:ext cx="9168908" cy="853572"/>
          </a:xfrm>
          <a:prstGeom prst="rect">
            <a:avLst/>
          </a:prstGeom>
        </p:spPr>
      </p:pic>
      <p:pic>
        <p:nvPicPr>
          <p:cNvPr id="12" name="Picture 11"/>
          <p:cNvPicPr>
            <a:picLocks noChangeAspect="1"/>
          </p:cNvPicPr>
          <p:nvPr/>
        </p:nvPicPr>
        <p:blipFill>
          <a:blip r:embed="rId5" cstate="print"/>
          <a:stretch>
            <a:fillRect/>
          </a:stretch>
        </p:blipFill>
        <p:spPr>
          <a:xfrm>
            <a:off x="-7962" y="1772815"/>
            <a:ext cx="9168908" cy="5085185"/>
          </a:xfrm>
          <a:prstGeom prst="rect">
            <a:avLst/>
          </a:prstGeom>
        </p:spPr>
      </p:pic>
    </p:spTree>
    <p:extLst>
      <p:ext uri="{BB962C8B-B14F-4D97-AF65-F5344CB8AC3E}">
        <p14:creationId xmlns:p14="http://schemas.microsoft.com/office/powerpoint/2010/main" xmlns="" val="38204780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Programme </a:t>
            </a:r>
          </a:p>
          <a:p>
            <a:r>
              <a:rPr lang="en-ZA" sz="2400" b="1" dirty="0" smtClean="0">
                <a:solidFill>
                  <a:schemeClr val="bg1"/>
                </a:solidFill>
              </a:rPr>
              <a:t>Structure</a:t>
            </a:r>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617410255"/>
              </p:ext>
            </p:extLst>
          </p:nvPr>
        </p:nvGraphicFramePr>
        <p:xfrm>
          <a:off x="77075" y="980728"/>
          <a:ext cx="8939234" cy="5227343"/>
        </p:xfrm>
        <a:graphic>
          <a:graphicData uri="http://schemas.openxmlformats.org/drawingml/2006/table">
            <a:tbl>
              <a:tblPr firstRow="1" bandRow="1">
                <a:tableStyleId>{93296810-A885-4BE3-A3E7-6D5BEEA58F35}</a:tableStyleId>
              </a:tblPr>
              <a:tblGrid>
                <a:gridCol w="4469617"/>
                <a:gridCol w="4469617"/>
              </a:tblGrid>
              <a:tr h="608803">
                <a:tc>
                  <a:txBody>
                    <a:bodyPr/>
                    <a:lstStyle/>
                    <a:p>
                      <a:r>
                        <a:rPr lang="en-ZA" sz="1600" dirty="0" smtClean="0"/>
                        <a:t>DPW </a:t>
                      </a:r>
                    </a:p>
                    <a:p>
                      <a:r>
                        <a:rPr lang="en-ZA" sz="1600" dirty="0" smtClean="0"/>
                        <a:t>From 2018/19</a:t>
                      </a:r>
                      <a:endParaRPr lang="en-ZA" sz="1600" dirty="0"/>
                    </a:p>
                  </a:txBody>
                  <a:tcPr/>
                </a:tc>
                <a:tc>
                  <a:txBody>
                    <a:bodyPr/>
                    <a:lstStyle/>
                    <a:p>
                      <a:r>
                        <a:rPr lang="en-ZA" sz="1600" dirty="0" smtClean="0"/>
                        <a:t>PMTE </a:t>
                      </a:r>
                    </a:p>
                    <a:p>
                      <a:r>
                        <a:rPr lang="en-ZA" sz="1600" dirty="0" smtClean="0"/>
                        <a:t>From 2018/19</a:t>
                      </a:r>
                      <a:endParaRPr lang="en-ZA" sz="1600" dirty="0"/>
                    </a:p>
                  </a:txBody>
                  <a:tcPr/>
                </a:tc>
              </a:tr>
              <a:tr h="1611537">
                <a:tc>
                  <a:txBody>
                    <a:bodyPr/>
                    <a:lstStyle/>
                    <a:p>
                      <a:r>
                        <a:rPr lang="en-ZA" sz="1600" dirty="0" smtClean="0"/>
                        <a:t>Programme 1: Administration </a:t>
                      </a:r>
                    </a:p>
                    <a:p>
                      <a:pPr marL="285750" indent="-285750">
                        <a:buFont typeface="Arial" charset="0"/>
                        <a:buChar char="•"/>
                      </a:pPr>
                      <a:r>
                        <a:rPr lang="en-ZA" sz="1600" dirty="0" smtClean="0"/>
                        <a:t>Internal Audit </a:t>
                      </a:r>
                    </a:p>
                    <a:p>
                      <a:pPr marL="285750" indent="-285750">
                        <a:buFont typeface="Arial" charset="0"/>
                        <a:buChar char="•"/>
                      </a:pPr>
                      <a:r>
                        <a:rPr lang="en-ZA" sz="1600" dirty="0" smtClean="0"/>
                        <a:t>Corporate</a:t>
                      </a:r>
                      <a:r>
                        <a:rPr lang="en-ZA" sz="1600" baseline="0" dirty="0" smtClean="0"/>
                        <a:t> Services</a:t>
                      </a:r>
                    </a:p>
                    <a:p>
                      <a:pPr marL="285750" indent="-285750">
                        <a:buFont typeface="Arial" charset="0"/>
                        <a:buChar char="•"/>
                      </a:pPr>
                      <a:r>
                        <a:rPr lang="en-ZA" sz="1600" baseline="0" dirty="0" smtClean="0"/>
                        <a:t>Finance and Supply Chain Management </a:t>
                      </a:r>
                    </a:p>
                    <a:p>
                      <a:pPr marL="285750" indent="-285750">
                        <a:buFont typeface="Arial" charset="0"/>
                        <a:buChar char="•"/>
                      </a:pPr>
                      <a:r>
                        <a:rPr lang="en-ZA" sz="1600" baseline="0" dirty="0" smtClean="0"/>
                        <a:t>Strategic Management</a:t>
                      </a:r>
                    </a:p>
                    <a:p>
                      <a:pPr marL="285750" indent="-285750">
                        <a:buFont typeface="Arial" charset="0"/>
                        <a:buChar char="•"/>
                      </a:pPr>
                      <a:r>
                        <a:rPr lang="en-ZA" sz="1600" baseline="0" dirty="0" smtClean="0"/>
                        <a:t>Performance Monitoring and Evaluation </a:t>
                      </a:r>
                      <a:endParaRPr lang="en-ZA" sz="1600" dirty="0" smtClean="0"/>
                    </a:p>
                    <a:p>
                      <a:endParaRPr lang="en-ZA" sz="1600" dirty="0"/>
                    </a:p>
                  </a:txBody>
                  <a:tcPr/>
                </a:tc>
                <a:tc>
                  <a:txBody>
                    <a:bodyPr/>
                    <a:lstStyle/>
                    <a:p>
                      <a:r>
                        <a:rPr lang="en-ZA" sz="1600" dirty="0" smtClean="0"/>
                        <a:t>Programme 1: Administration</a:t>
                      </a:r>
                    </a:p>
                    <a:p>
                      <a:pPr marL="285750" indent="-285750">
                        <a:buFont typeface="Arial" charset="0"/>
                        <a:buChar char="•"/>
                      </a:pPr>
                      <a:r>
                        <a:rPr lang="en-ZA" sz="1600" baseline="0" dirty="0" smtClean="0"/>
                        <a:t>Finance and Supply Chain Management </a:t>
                      </a:r>
                    </a:p>
                    <a:p>
                      <a:endParaRPr lang="en-ZA" sz="1600" dirty="0"/>
                    </a:p>
                  </a:txBody>
                  <a:tcPr/>
                </a:tc>
              </a:tr>
              <a:tr h="537179">
                <a:tc>
                  <a:txBody>
                    <a:bodyPr/>
                    <a:lstStyle/>
                    <a:p>
                      <a:r>
                        <a:rPr lang="en-ZA" sz="1600" dirty="0" smtClean="0"/>
                        <a:t>Programme 2: Inter-Governmental Coordination </a:t>
                      </a:r>
                    </a:p>
                  </a:txBody>
                  <a:tcPr/>
                </a:tc>
                <a:tc>
                  <a:txBody>
                    <a:bodyPr/>
                    <a:lstStyle/>
                    <a:p>
                      <a:r>
                        <a:rPr lang="en-ZA" sz="1600" dirty="0" smtClean="0"/>
                        <a:t>Programme 2:  Real Estate and Investment Services</a:t>
                      </a:r>
                      <a:endParaRPr lang="en-ZA" sz="1600" dirty="0"/>
                    </a:p>
                  </a:txBody>
                  <a:tcPr/>
                </a:tc>
              </a:tr>
              <a:tr h="608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Programme 3: Expanded Public Works Programme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(EPWP) </a:t>
                      </a:r>
                    </a:p>
                  </a:txBody>
                  <a:tcPr/>
                </a:tc>
                <a:tc>
                  <a:txBody>
                    <a:bodyPr/>
                    <a:lstStyle/>
                    <a:p>
                      <a:r>
                        <a:rPr lang="en-ZA" sz="1600" dirty="0" smtClean="0"/>
                        <a:t>Programme 3: Construction Project Management </a:t>
                      </a:r>
                      <a:endParaRPr lang="en-ZA" sz="1600" dirty="0"/>
                    </a:p>
                  </a:txBody>
                  <a:tcPr/>
                </a:tc>
              </a:tr>
              <a:tr h="608803">
                <a:tc>
                  <a:txBody>
                    <a:bodyPr/>
                    <a:lstStyle/>
                    <a:p>
                      <a:r>
                        <a:rPr lang="en-ZA" sz="1600" kern="1200" dirty="0" smtClean="0">
                          <a:solidFill>
                            <a:schemeClr val="dk1"/>
                          </a:solidFill>
                          <a:latin typeface="+mn-lt"/>
                          <a:ea typeface="+mn-ea"/>
                          <a:cs typeface="+mn-cs"/>
                        </a:rPr>
                        <a:t>Programme 4: Property and Construction</a:t>
                      </a:r>
                    </a:p>
                    <a:p>
                      <a:r>
                        <a:rPr lang="en-US" sz="1600" kern="1200" dirty="0" smtClean="0">
                          <a:solidFill>
                            <a:schemeClr val="dk1"/>
                          </a:solidFill>
                          <a:latin typeface="+mn-lt"/>
                          <a:ea typeface="+mn-ea"/>
                          <a:cs typeface="+mn-cs"/>
                        </a:rPr>
                        <a:t>Industry Policy and Research</a:t>
                      </a:r>
                      <a:endParaRPr lang="en-ZA" sz="1600" kern="1200" dirty="0" smtClean="0">
                        <a:solidFill>
                          <a:schemeClr val="dk1"/>
                        </a:solidFill>
                        <a:latin typeface="+mn-lt"/>
                        <a:ea typeface="+mn-ea"/>
                        <a:cs typeface="+mn-cs"/>
                      </a:endParaRPr>
                    </a:p>
                  </a:txBody>
                  <a:tcPr/>
                </a:tc>
                <a:tc>
                  <a:txBody>
                    <a:bodyPr/>
                    <a:lstStyle/>
                    <a:p>
                      <a:r>
                        <a:rPr lang="en-ZA" sz="1600" dirty="0" smtClean="0"/>
                        <a:t>Programme 4: Real Estate Management Services </a:t>
                      </a:r>
                      <a:endParaRPr lang="en-ZA" sz="1600" dirty="0"/>
                    </a:p>
                  </a:txBody>
                  <a:tcPr/>
                </a:tc>
              </a:tr>
              <a:tr h="608803">
                <a:tc>
                  <a:txBody>
                    <a:bodyPr/>
                    <a:lstStyle/>
                    <a:p>
                      <a:r>
                        <a:rPr lang="en-ZA" sz="1600" dirty="0" smtClean="0"/>
                        <a:t>Programme 5: Prestige Policy</a:t>
                      </a:r>
                    </a:p>
                  </a:txBody>
                  <a:tcPr/>
                </a:tc>
                <a:tc>
                  <a:txBody>
                    <a:bodyPr/>
                    <a:lstStyle/>
                    <a:p>
                      <a:r>
                        <a:rPr lang="en-ZA" sz="1600" dirty="0" smtClean="0"/>
                        <a:t>Programme 5: Real Estate Information &amp; Registry Services </a:t>
                      </a:r>
                      <a:endParaRPr lang="en-ZA" sz="1600" dirty="0"/>
                    </a:p>
                  </a:txBody>
                  <a:tcPr/>
                </a:tc>
              </a:tr>
              <a:tr h="456632">
                <a:tc>
                  <a:txBody>
                    <a:bodyPr/>
                    <a:lstStyle/>
                    <a:p>
                      <a:endParaRPr lang="en-ZA" sz="1600" dirty="0" smtClean="0"/>
                    </a:p>
                  </a:txBody>
                  <a:tcPr/>
                </a:tc>
                <a:tc>
                  <a:txBody>
                    <a:bodyPr/>
                    <a:lstStyle/>
                    <a:p>
                      <a:r>
                        <a:rPr lang="en-ZA" sz="1600" dirty="0" smtClean="0"/>
                        <a:t>Programme 6: Facilities Management </a:t>
                      </a:r>
                      <a:endParaRPr lang="en-ZA" sz="1600" dirty="0"/>
                    </a:p>
                  </a:txBody>
                  <a:tcPr/>
                </a:tc>
              </a:tr>
            </a:tbl>
          </a:graphicData>
        </a:graphic>
      </p:graphicFrame>
    </p:spTree>
    <p:extLst>
      <p:ext uri="{BB962C8B-B14F-4D97-AF65-F5344CB8AC3E}">
        <p14:creationId xmlns:p14="http://schemas.microsoft.com/office/powerpoint/2010/main" xmlns="" val="1835325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a:solidFill>
                  <a:schemeClr val="bg1"/>
                </a:solidFill>
              </a:rPr>
              <a:t>Programme </a:t>
            </a:r>
            <a:r>
              <a:rPr lang="en-ZA" sz="2400" b="1" dirty="0" smtClean="0">
                <a:solidFill>
                  <a:schemeClr val="bg1"/>
                </a:solidFill>
              </a:rPr>
              <a:t>Structure</a:t>
            </a:r>
          </a:p>
          <a:p>
            <a:r>
              <a:rPr lang="en-US" sz="2400" b="1" dirty="0" smtClean="0">
                <a:solidFill>
                  <a:schemeClr val="bg1"/>
                </a:solidFill>
              </a:rPr>
              <a:t>And Shared Services</a:t>
            </a:r>
            <a:endParaRPr lang="en-ZA" sz="2400" b="1" dirty="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275856" y="4348842"/>
            <a:ext cx="2304256" cy="1815882"/>
          </a:xfrm>
          <a:prstGeom prst="rect">
            <a:avLst/>
          </a:prstGeom>
        </p:spPr>
        <p:txBody>
          <a:bodyPr wrap="square">
            <a:spAutoFit/>
          </a:bodyPr>
          <a:lstStyle/>
          <a:p>
            <a:pPr marL="171450" indent="-171450">
              <a:buFont typeface="Arial" panose="020B0604020202020204" pitchFamily="34" charset="0"/>
              <a:buChar char="•"/>
            </a:pPr>
            <a:r>
              <a:rPr lang="en-ZA" sz="1400" dirty="0" smtClean="0"/>
              <a:t>Corporate Services</a:t>
            </a:r>
          </a:p>
          <a:p>
            <a:pPr marL="171450" indent="-171450">
              <a:buFont typeface="Arial" panose="020B0604020202020204" pitchFamily="34" charset="0"/>
              <a:buChar char="•"/>
            </a:pPr>
            <a:r>
              <a:rPr lang="en-ZA" sz="1400" dirty="0" smtClean="0"/>
              <a:t>Governance, Risk and Compliance </a:t>
            </a:r>
          </a:p>
          <a:p>
            <a:pPr marL="171450" indent="-171450">
              <a:buFont typeface="Arial" panose="020B0604020202020204" pitchFamily="34" charset="0"/>
              <a:buChar char="•"/>
            </a:pPr>
            <a:r>
              <a:rPr lang="en-ZA" sz="1400" dirty="0" smtClean="0"/>
              <a:t>Inter-Governmental Coordination </a:t>
            </a:r>
          </a:p>
          <a:p>
            <a:pPr marL="171450" indent="-171450">
              <a:buFont typeface="Arial" panose="020B0604020202020204" pitchFamily="34" charset="0"/>
              <a:buChar char="•"/>
            </a:pPr>
            <a:r>
              <a:rPr lang="en-ZA" sz="1400" dirty="0"/>
              <a:t>Finance and Supply Chain Management</a:t>
            </a:r>
          </a:p>
          <a:p>
            <a:pPr marL="171450" indent="-171450">
              <a:buFont typeface="Arial" panose="020B0604020202020204" pitchFamily="34" charset="0"/>
              <a:buChar char="•"/>
            </a:pPr>
            <a:endParaRPr lang="en-ZA" sz="1400" dirty="0"/>
          </a:p>
        </p:txBody>
      </p:sp>
      <p:sp>
        <p:nvSpPr>
          <p:cNvPr id="10" name="Rectangle 9"/>
          <p:cNvSpPr/>
          <p:nvPr/>
        </p:nvSpPr>
        <p:spPr>
          <a:xfrm>
            <a:off x="5747029" y="4348842"/>
            <a:ext cx="3135822" cy="1384995"/>
          </a:xfrm>
          <a:prstGeom prst="rect">
            <a:avLst/>
          </a:prstGeom>
        </p:spPr>
        <p:txBody>
          <a:bodyPr wrap="square">
            <a:spAutoFit/>
          </a:bodyPr>
          <a:lstStyle/>
          <a:p>
            <a:pPr marL="285750" indent="-285750" fontAlgn="b">
              <a:buFont typeface="Arial" panose="020B0604020202020204" pitchFamily="34" charset="0"/>
              <a:buChar char="•"/>
            </a:pPr>
            <a:r>
              <a:rPr lang="en-ZA" sz="1400" dirty="0" smtClean="0">
                <a:solidFill>
                  <a:srgbClr val="000000"/>
                </a:solidFill>
              </a:rPr>
              <a:t>Real </a:t>
            </a:r>
            <a:r>
              <a:rPr lang="en-ZA" sz="1400" dirty="0">
                <a:solidFill>
                  <a:srgbClr val="000000"/>
                </a:solidFill>
              </a:rPr>
              <a:t>Estate and Investment Services </a:t>
            </a:r>
            <a:endParaRPr lang="en-ZA" sz="1400" dirty="0" smtClean="0">
              <a:solidFill>
                <a:srgbClr val="000000"/>
              </a:solidFill>
            </a:endParaRPr>
          </a:p>
          <a:p>
            <a:pPr marL="285750" indent="-285750" fontAlgn="b">
              <a:buFont typeface="Arial" panose="020B0604020202020204" pitchFamily="34" charset="0"/>
              <a:buChar char="•"/>
            </a:pPr>
            <a:r>
              <a:rPr lang="fr-FR" sz="1400" dirty="0">
                <a:solidFill>
                  <a:srgbClr val="000000"/>
                </a:solidFill>
              </a:rPr>
              <a:t>Construction Project </a:t>
            </a:r>
            <a:r>
              <a:rPr lang="fr-FR" sz="1400" dirty="0" smtClean="0">
                <a:solidFill>
                  <a:srgbClr val="000000"/>
                </a:solidFill>
              </a:rPr>
              <a:t>Management</a:t>
            </a:r>
          </a:p>
          <a:p>
            <a:pPr marL="285750" indent="-285750" fontAlgn="b">
              <a:buFont typeface="Arial" panose="020B0604020202020204" pitchFamily="34" charset="0"/>
              <a:buChar char="•"/>
            </a:pPr>
            <a:r>
              <a:rPr lang="en-ZA" sz="1400" dirty="0">
                <a:solidFill>
                  <a:srgbClr val="000000"/>
                </a:solidFill>
              </a:rPr>
              <a:t>Real Estate Management </a:t>
            </a:r>
            <a:endParaRPr lang="en-ZA" sz="1400" dirty="0" smtClean="0">
              <a:solidFill>
                <a:srgbClr val="000000"/>
              </a:solidFill>
            </a:endParaRPr>
          </a:p>
          <a:p>
            <a:pPr marL="285750" indent="-285750" fontAlgn="b">
              <a:buFont typeface="Arial" panose="020B0604020202020204" pitchFamily="34" charset="0"/>
              <a:buChar char="•"/>
            </a:pPr>
            <a:r>
              <a:rPr lang="en-ZA" sz="1400" dirty="0">
                <a:solidFill>
                  <a:srgbClr val="000000"/>
                </a:solidFill>
              </a:rPr>
              <a:t>Real Estate Information and </a:t>
            </a:r>
            <a:r>
              <a:rPr lang="en-ZA" sz="1400" dirty="0" smtClean="0">
                <a:solidFill>
                  <a:srgbClr val="000000"/>
                </a:solidFill>
              </a:rPr>
              <a:t>Registry</a:t>
            </a:r>
          </a:p>
          <a:p>
            <a:pPr marL="285750" indent="-285750" fontAlgn="b">
              <a:buFont typeface="Arial" panose="020B0604020202020204" pitchFamily="34" charset="0"/>
              <a:buChar char="•"/>
            </a:pPr>
            <a:r>
              <a:rPr lang="en-ZA" sz="1400" dirty="0" smtClean="0">
                <a:solidFill>
                  <a:srgbClr val="000000"/>
                </a:solidFill>
              </a:rPr>
              <a:t>Facilities </a:t>
            </a:r>
            <a:r>
              <a:rPr lang="en-ZA" sz="1400" dirty="0">
                <a:solidFill>
                  <a:srgbClr val="000000"/>
                </a:solidFill>
              </a:rPr>
              <a:t>Management  </a:t>
            </a:r>
            <a:endParaRPr lang="fr-FR" sz="1400" dirty="0">
              <a:solidFill>
                <a:srgbClr val="000000"/>
              </a:solidFill>
            </a:endParaRPr>
          </a:p>
          <a:p>
            <a:pPr fontAlgn="b"/>
            <a:endParaRPr lang="en-ZA" sz="1400" dirty="0">
              <a:solidFill>
                <a:srgbClr val="000000"/>
              </a:solidFill>
            </a:endParaRPr>
          </a:p>
        </p:txBody>
      </p:sp>
      <p:sp>
        <p:nvSpPr>
          <p:cNvPr id="14" name="Rectangle 13"/>
          <p:cNvSpPr/>
          <p:nvPr/>
        </p:nvSpPr>
        <p:spPr>
          <a:xfrm>
            <a:off x="305781" y="4370573"/>
            <a:ext cx="2826060" cy="954107"/>
          </a:xfrm>
          <a:prstGeom prst="rect">
            <a:avLst/>
          </a:prstGeom>
        </p:spPr>
        <p:txBody>
          <a:bodyPr wrap="square">
            <a:spAutoFit/>
          </a:bodyPr>
          <a:lstStyle/>
          <a:p>
            <a:pPr marL="171450" indent="-171450">
              <a:buFont typeface="Arial" charset="0"/>
              <a:buChar char="•"/>
            </a:pPr>
            <a:r>
              <a:rPr lang="en-ZA" sz="1400" dirty="0" smtClean="0"/>
              <a:t>EPWP</a:t>
            </a:r>
          </a:p>
          <a:p>
            <a:pPr marL="171450" indent="-171450">
              <a:buFont typeface="Arial" charset="0"/>
              <a:buChar char="•"/>
            </a:pPr>
            <a:r>
              <a:rPr lang="en-ZA" sz="1400" dirty="0"/>
              <a:t>Property and Construction Industry </a:t>
            </a:r>
            <a:r>
              <a:rPr lang="en-ZA" sz="1400" dirty="0" smtClean="0"/>
              <a:t>Policy</a:t>
            </a:r>
          </a:p>
          <a:p>
            <a:pPr marL="171450" indent="-171450">
              <a:buFont typeface="Arial" charset="0"/>
              <a:buChar char="•"/>
            </a:pPr>
            <a:r>
              <a:rPr lang="en-ZA" sz="1400" dirty="0" smtClean="0"/>
              <a:t>Prestige Management </a:t>
            </a:r>
            <a:endParaRPr lang="en-ZA" sz="1400" dirty="0"/>
          </a:p>
        </p:txBody>
      </p:sp>
      <p:cxnSp>
        <p:nvCxnSpPr>
          <p:cNvPr id="15" name="Straight Connector 14"/>
          <p:cNvCxnSpPr/>
          <p:nvPr/>
        </p:nvCxnSpPr>
        <p:spPr>
          <a:xfrm>
            <a:off x="3203848" y="4370573"/>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52120" y="4370573"/>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print"/>
          <a:stretch>
            <a:fillRect/>
          </a:stretch>
        </p:blipFill>
        <p:spPr>
          <a:xfrm>
            <a:off x="3226740" y="2154573"/>
            <a:ext cx="2266759" cy="1259311"/>
          </a:xfrm>
          <a:prstGeom prst="rect">
            <a:avLst/>
          </a:prstGeom>
        </p:spPr>
      </p:pic>
      <p:sp>
        <p:nvSpPr>
          <p:cNvPr id="18" name="TextBox 17"/>
          <p:cNvSpPr txBox="1"/>
          <p:nvPr/>
        </p:nvSpPr>
        <p:spPr>
          <a:xfrm>
            <a:off x="3460019" y="3553242"/>
            <a:ext cx="1800200" cy="369332"/>
          </a:xfrm>
          <a:prstGeom prst="rect">
            <a:avLst/>
          </a:prstGeom>
          <a:noFill/>
        </p:spPr>
        <p:txBody>
          <a:bodyPr wrap="square" rtlCol="0">
            <a:spAutoFit/>
          </a:bodyPr>
          <a:lstStyle/>
          <a:p>
            <a:r>
              <a:rPr lang="en-US" dirty="0" smtClean="0"/>
              <a:t>Shared Services </a:t>
            </a:r>
            <a:endParaRPr lang="en-ZA" dirty="0"/>
          </a:p>
        </p:txBody>
      </p:sp>
      <p:pic>
        <p:nvPicPr>
          <p:cNvPr id="19" name="Picture 18"/>
          <p:cNvPicPr>
            <a:picLocks noChangeAspect="1"/>
          </p:cNvPicPr>
          <p:nvPr/>
        </p:nvPicPr>
        <p:blipFill>
          <a:blip r:embed="rId5" cstate="print"/>
          <a:stretch>
            <a:fillRect/>
          </a:stretch>
        </p:blipFill>
        <p:spPr>
          <a:xfrm>
            <a:off x="179512" y="1576917"/>
            <a:ext cx="2731426" cy="2375540"/>
          </a:xfrm>
          <a:prstGeom prst="rect">
            <a:avLst/>
          </a:prstGeom>
        </p:spPr>
      </p:pic>
      <p:pic>
        <p:nvPicPr>
          <p:cNvPr id="20" name="Picture 19"/>
          <p:cNvPicPr>
            <a:picLocks noChangeAspect="1"/>
          </p:cNvPicPr>
          <p:nvPr/>
        </p:nvPicPr>
        <p:blipFill>
          <a:blip r:embed="rId6" cstate="print"/>
          <a:stretch>
            <a:fillRect/>
          </a:stretch>
        </p:blipFill>
        <p:spPr>
          <a:xfrm>
            <a:off x="5907532" y="1515303"/>
            <a:ext cx="2638425" cy="2295525"/>
          </a:xfrm>
          <a:prstGeom prst="rect">
            <a:avLst/>
          </a:prstGeom>
        </p:spPr>
      </p:pic>
      <p:sp>
        <p:nvSpPr>
          <p:cNvPr id="21" name="TextBox 20"/>
          <p:cNvSpPr txBox="1"/>
          <p:nvPr/>
        </p:nvSpPr>
        <p:spPr>
          <a:xfrm>
            <a:off x="645125" y="1120512"/>
            <a:ext cx="1800200" cy="369332"/>
          </a:xfrm>
          <a:prstGeom prst="rect">
            <a:avLst/>
          </a:prstGeom>
          <a:noFill/>
        </p:spPr>
        <p:txBody>
          <a:bodyPr wrap="square" rtlCol="0">
            <a:spAutoFit/>
          </a:bodyPr>
          <a:lstStyle/>
          <a:p>
            <a:pPr algn="ctr"/>
            <a:r>
              <a:rPr lang="en-US" b="1" dirty="0" smtClean="0"/>
              <a:t>Main Vote</a:t>
            </a:r>
            <a:endParaRPr lang="en-ZA" b="1" dirty="0"/>
          </a:p>
        </p:txBody>
      </p:sp>
      <p:sp>
        <p:nvSpPr>
          <p:cNvPr id="22" name="TextBox 21"/>
          <p:cNvSpPr txBox="1"/>
          <p:nvPr/>
        </p:nvSpPr>
        <p:spPr>
          <a:xfrm>
            <a:off x="6326644" y="1120512"/>
            <a:ext cx="1800200" cy="369332"/>
          </a:xfrm>
          <a:prstGeom prst="rect">
            <a:avLst/>
          </a:prstGeom>
          <a:noFill/>
        </p:spPr>
        <p:txBody>
          <a:bodyPr wrap="square" rtlCol="0">
            <a:spAutoFit/>
          </a:bodyPr>
          <a:lstStyle/>
          <a:p>
            <a:pPr algn="ctr"/>
            <a:r>
              <a:rPr lang="en-US" b="1" dirty="0" smtClean="0"/>
              <a:t>PMTE</a:t>
            </a:r>
            <a:endParaRPr lang="en-ZA" b="1" dirty="0"/>
          </a:p>
        </p:txBody>
      </p:sp>
    </p:spTree>
    <p:extLst>
      <p:ext uri="{BB962C8B-B14F-4D97-AF65-F5344CB8AC3E}">
        <p14:creationId xmlns:p14="http://schemas.microsoft.com/office/powerpoint/2010/main" xmlns="" val="21696313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2" cstate="print"/>
          <a:stretch>
            <a:fillRect/>
          </a:stretch>
        </p:blipFill>
        <p:spPr>
          <a:xfrm>
            <a:off x="-12771" y="2060848"/>
            <a:ext cx="9156771" cy="1512168"/>
          </a:xfrm>
          <a:prstGeom prst="rect">
            <a:avLst/>
          </a:prstGeom>
        </p:spPr>
      </p:pic>
      <p:sp>
        <p:nvSpPr>
          <p:cNvPr id="12" name="TextBox 11"/>
          <p:cNvSpPr txBox="1"/>
          <p:nvPr/>
        </p:nvSpPr>
        <p:spPr>
          <a:xfrm>
            <a:off x="55225" y="2035578"/>
            <a:ext cx="5524887" cy="1323439"/>
          </a:xfrm>
          <a:prstGeom prst="rect">
            <a:avLst/>
          </a:prstGeom>
          <a:noFill/>
        </p:spPr>
        <p:txBody>
          <a:bodyPr wrap="square" rtlCol="0">
            <a:spAutoFit/>
          </a:bodyPr>
          <a:lstStyle/>
          <a:p>
            <a:r>
              <a:rPr lang="en-ZA" sz="4000" b="1" dirty="0" smtClean="0">
                <a:solidFill>
                  <a:schemeClr val="bg1"/>
                </a:solidFill>
              </a:rPr>
              <a:t>Audited DPW</a:t>
            </a:r>
          </a:p>
          <a:p>
            <a:r>
              <a:rPr lang="en-US" sz="4000" b="1" dirty="0" smtClean="0">
                <a:solidFill>
                  <a:schemeClr val="bg1"/>
                </a:solidFill>
              </a:rPr>
              <a:t>Programme </a:t>
            </a:r>
            <a:r>
              <a:rPr lang="en-ZA" sz="4000" b="1" dirty="0" smtClean="0">
                <a:solidFill>
                  <a:schemeClr val="bg1"/>
                </a:solidFill>
              </a:rPr>
              <a:t>Performance</a:t>
            </a:r>
            <a:endParaRPr lang="en-ZA" sz="4000" b="1" dirty="0">
              <a:solidFill>
                <a:schemeClr val="bg1"/>
              </a:solidFill>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9341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21648</TotalTime>
  <Words>5607</Words>
  <Application>Microsoft Office PowerPoint</Application>
  <PresentationFormat>On-screen Show (4:3)</PresentationFormat>
  <Paragraphs>1739</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NDPW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Lwazi Mahlangu</dc:creator>
  <cp:lastModifiedBy>PUMZA</cp:lastModifiedBy>
  <cp:revision>696</cp:revision>
  <cp:lastPrinted>2018-10-04T11:37:16Z</cp:lastPrinted>
  <dcterms:created xsi:type="dcterms:W3CDTF">2015-12-31T08:31:13Z</dcterms:created>
  <dcterms:modified xsi:type="dcterms:W3CDTF">2019-08-21T10:22:28Z</dcterms:modified>
</cp:coreProperties>
</file>