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38.xml" ContentType="application/vnd.openxmlformats-officedocument.presentationml.tags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Masters/slideMaster8.xml" ContentType="application/vnd.openxmlformats-officedocument.presentationml.slideMaster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9.xml" ContentType="application/vnd.openxmlformats-officedocument.presentationml.tags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20.xml" ContentType="application/vnd.openxmlformats-officedocument.presentationml.tags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slideLayouts/slideLayout80.xml" ContentType="application/vnd.openxmlformats-officedocument.presentationml.slideLayout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ags/tag32.xml" ContentType="application/vnd.openxmlformats-officedocument.presentationml.tags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slideLayouts/slideLayout70.xml" ContentType="application/vnd.openxmlformats-officedocument.presentationml.slideLayout+xml"/>
  <Override PartName="/ppt/tags/tag4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750" r:id="rId3"/>
    <p:sldMasterId id="2147483654" r:id="rId4"/>
    <p:sldMasterId id="2147483683" r:id="rId5"/>
    <p:sldMasterId id="2147483765" r:id="rId6"/>
    <p:sldMasterId id="2147483901" r:id="rId7"/>
    <p:sldMasterId id="2147484016" r:id="rId8"/>
    <p:sldMasterId id="2147485203" r:id="rId9"/>
    <p:sldMasterId id="2147485215" r:id="rId10"/>
  </p:sldMasterIdLst>
  <p:notesMasterIdLst>
    <p:notesMasterId r:id="rId30"/>
  </p:notesMasterIdLst>
  <p:sldIdLst>
    <p:sldId id="256" r:id="rId11"/>
    <p:sldId id="517" r:id="rId12"/>
    <p:sldId id="540" r:id="rId13"/>
    <p:sldId id="539" r:id="rId14"/>
    <p:sldId id="524" r:id="rId15"/>
    <p:sldId id="532" r:id="rId16"/>
    <p:sldId id="500" r:id="rId17"/>
    <p:sldId id="508" r:id="rId18"/>
    <p:sldId id="509" r:id="rId19"/>
    <p:sldId id="526" r:id="rId20"/>
    <p:sldId id="495" r:id="rId21"/>
    <p:sldId id="514" r:id="rId22"/>
    <p:sldId id="529" r:id="rId23"/>
    <p:sldId id="503" r:id="rId24"/>
    <p:sldId id="543" r:id="rId25"/>
    <p:sldId id="541" r:id="rId26"/>
    <p:sldId id="542" r:id="rId27"/>
    <p:sldId id="520" r:id="rId28"/>
    <p:sldId id="444" r:id="rId2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03">
          <p15:clr>
            <a:srgbClr val="A4A3A4"/>
          </p15:clr>
        </p15:guide>
        <p15:guide id="2" pos="3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A6BBC8"/>
    <a:srgbClr val="FFC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0707" autoAdjust="0"/>
  </p:normalViewPr>
  <p:slideViewPr>
    <p:cSldViewPr snapToGrid="0" snapToObjects="1">
      <p:cViewPr varScale="1">
        <p:scale>
          <a:sx n="68" d="100"/>
          <a:sy n="68" d="100"/>
        </p:scale>
        <p:origin x="-1596" y="-102"/>
      </p:cViewPr>
      <p:guideLst>
        <p:guide orient="horz" pos="3803"/>
        <p:guide pos="33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0483536\Documents\OED\Jenny\2019\Promotion%20and%20Progression%20Results%203%20yea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0483536\Documents\OED\Jenny\2019\Promotion%20and%20Progression%20Results%203%20yea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0483536\Documents\OED\Jenny\2019\Promotion%20and%20Progression%20Results%203%20yea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Systemic</a:t>
            </a:r>
            <a:r>
              <a:rPr lang="en-US" baseline="0"/>
              <a:t> Results 2016 - 2018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Grade 3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'Systemic Tests (2)'!$C$3:$H$3</c:f>
              <c:strCache>
                <c:ptCount val="6"/>
                <c:pt idx="0">
                  <c:v>GR3 Lang PR 2016</c:v>
                </c:pt>
                <c:pt idx="1">
                  <c:v>GR3 Lang PR 2017</c:v>
                </c:pt>
                <c:pt idx="2">
                  <c:v>GR3 Lang PR 2018</c:v>
                </c:pt>
                <c:pt idx="3">
                  <c:v>GR3 Math PR 2016</c:v>
                </c:pt>
                <c:pt idx="4">
                  <c:v>GR3 Math PR 2017</c:v>
                </c:pt>
                <c:pt idx="5">
                  <c:v>GR3 Math PR 2018</c:v>
                </c:pt>
              </c:strCache>
            </c:strRef>
          </c:cat>
          <c:val>
            <c:numRef>
              <c:f>'Systemic Tests (2)'!$C$4:$H$4</c:f>
              <c:numCache>
                <c:formatCode>0.0</c:formatCode>
                <c:ptCount val="6"/>
                <c:pt idx="0">
                  <c:v>37.387692307692298</c:v>
                </c:pt>
                <c:pt idx="1">
                  <c:v>43.5</c:v>
                </c:pt>
                <c:pt idx="2">
                  <c:v>36.939062500000006</c:v>
                </c:pt>
                <c:pt idx="3">
                  <c:v>51.37076923076922</c:v>
                </c:pt>
                <c:pt idx="4">
                  <c:v>53.409230769230746</c:v>
                </c:pt>
                <c:pt idx="5">
                  <c:v>44.614062499999996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8A-4962-9635-C9297FE7F58C}"/>
            </c:ext>
          </c:extLst>
        </c:ser>
        <c:dLbls/>
        <c:gapWidth val="219"/>
        <c:overlap val="-27"/>
        <c:axId val="81822464"/>
        <c:axId val="81824000"/>
      </c:barChart>
      <c:catAx>
        <c:axId val="81822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24000"/>
        <c:crosses val="autoZero"/>
        <c:auto val="1"/>
        <c:lblAlgn val="ctr"/>
        <c:lblOffset val="100"/>
      </c:catAx>
      <c:valAx>
        <c:axId val="81824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2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Systemic Results 2016 - 2018</a:t>
            </a:r>
            <a:endParaRPr lang="en-US" sz="12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Grade 6</a:t>
            </a:r>
            <a:endParaRPr lang="en-US" sz="1200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'Systemic Tests (2)'!$C$6:$H$6</c:f>
              <c:strCache>
                <c:ptCount val="6"/>
                <c:pt idx="0">
                  <c:v>GR6 Lang PR 2016</c:v>
                </c:pt>
                <c:pt idx="1">
                  <c:v>GR6 Lang PR 2017</c:v>
                </c:pt>
                <c:pt idx="2">
                  <c:v>GR6 Lang PR 2018</c:v>
                </c:pt>
                <c:pt idx="3">
                  <c:v>GR6 Math PR 2016</c:v>
                </c:pt>
                <c:pt idx="4">
                  <c:v>GR6 Math PR 2017</c:v>
                </c:pt>
                <c:pt idx="5">
                  <c:v>GR6 Math PR 2018</c:v>
                </c:pt>
              </c:strCache>
            </c:strRef>
          </c:cat>
          <c:val>
            <c:numRef>
              <c:f>'Systemic Tests (2)'!$C$7:$H$7</c:f>
              <c:numCache>
                <c:formatCode>0.0</c:formatCode>
                <c:ptCount val="6"/>
                <c:pt idx="0">
                  <c:v>39.812698412698403</c:v>
                </c:pt>
                <c:pt idx="1">
                  <c:v>39.103389830508483</c:v>
                </c:pt>
                <c:pt idx="2">
                  <c:v>36.011475409836045</c:v>
                </c:pt>
                <c:pt idx="3">
                  <c:v>38.171428571428557</c:v>
                </c:pt>
                <c:pt idx="4">
                  <c:v>37.074576271186423</c:v>
                </c:pt>
                <c:pt idx="5">
                  <c:v>34.852459016393425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A6-434F-9C69-80A33D52386F}"/>
            </c:ext>
          </c:extLst>
        </c:ser>
        <c:dLbls/>
        <c:gapWidth val="219"/>
        <c:overlap val="-27"/>
        <c:axId val="83470592"/>
        <c:axId val="83484672"/>
      </c:barChart>
      <c:catAx>
        <c:axId val="83470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84672"/>
        <c:crosses val="autoZero"/>
        <c:auto val="1"/>
        <c:lblAlgn val="ctr"/>
        <c:lblOffset val="100"/>
      </c:catAx>
      <c:valAx>
        <c:axId val="83484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7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Systemic Results 2016 - 2018</a:t>
            </a:r>
            <a:endParaRPr lang="en-US" sz="12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Grade 9</a:t>
            </a:r>
            <a:endParaRPr lang="en-US" sz="1200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'Systemic Tests (2)'!$C$9:$H$9</c:f>
              <c:strCache>
                <c:ptCount val="6"/>
                <c:pt idx="0">
                  <c:v>GR9 Lang PR 2016</c:v>
                </c:pt>
                <c:pt idx="1">
                  <c:v>GR9 Lang PR 2017</c:v>
                </c:pt>
                <c:pt idx="2">
                  <c:v>GR9 Lang PR 2018</c:v>
                </c:pt>
                <c:pt idx="3">
                  <c:v>GR9 Math PR 2016</c:v>
                </c:pt>
                <c:pt idx="4">
                  <c:v>GR9 Math PR 2017</c:v>
                </c:pt>
                <c:pt idx="5">
                  <c:v>GR9 Math PR 2018</c:v>
                </c:pt>
              </c:strCache>
            </c:strRef>
          </c:cat>
          <c:val>
            <c:numRef>
              <c:f>'Systemic Tests (2)'!$C$10:$H$10</c:f>
              <c:numCache>
                <c:formatCode>0.0</c:formatCode>
                <c:ptCount val="6"/>
                <c:pt idx="0">
                  <c:v>57.946153846153862</c:v>
                </c:pt>
                <c:pt idx="1">
                  <c:v>54.88</c:v>
                </c:pt>
                <c:pt idx="2">
                  <c:v>56.284000000000006</c:v>
                </c:pt>
                <c:pt idx="3">
                  <c:v>21.630769230769225</c:v>
                </c:pt>
                <c:pt idx="4">
                  <c:v>19.048000000000002</c:v>
                </c:pt>
                <c:pt idx="5">
                  <c:v>20.172000000000004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C-45CA-8675-C862754C4487}"/>
            </c:ext>
          </c:extLst>
        </c:ser>
        <c:dLbls/>
        <c:gapWidth val="219"/>
        <c:overlap val="-27"/>
        <c:axId val="83644416"/>
        <c:axId val="83645952"/>
      </c:barChart>
      <c:catAx>
        <c:axId val="83644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45952"/>
        <c:crosses val="autoZero"/>
        <c:auto val="1"/>
        <c:lblAlgn val="ctr"/>
        <c:lblOffset val="100"/>
      </c:catAx>
      <c:valAx>
        <c:axId val="83645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4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0E7DC177-6D35-4C6B-889E-5A2B363D23C4}" type="datetimeFigureOut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AD924B-9E15-4B45-823A-A93FD4B20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2475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E612BC5-2659-45EF-9345-4FAAA7C8C4DF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9633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D924B-9E15-4B45-823A-A93FD4B20FA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9786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D924B-9E15-4B45-823A-A93FD4B20FA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499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D924B-9E15-4B45-823A-A93FD4B20FA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6302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270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998965-EFC1-49C7-88BC-68D651A4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7F1DD9B-6065-4AB2-BF8F-A9E534E88079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96D299-1BD9-4EFE-9F85-A607153C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491527-8F7D-4490-AF2A-5C37307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5F371C4-9FC3-4E74-BB0F-9F1B4117E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694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4A93C9-D1E0-46F6-BC84-7E3252BA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9F8102-7133-4824-8794-C83BD41E1D15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E24798-822F-492A-9D32-DE6E236C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0B2EC4-7679-412F-AF62-DC72D8BF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4D5799-7BE5-449C-832B-D1C916061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266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B9AC77-B9DB-4CB6-A15B-50EDB1CF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2BE022A-45B0-4E1A-882A-B501BEC5E935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4FB4F7-7484-4378-98B5-EE9BEBBA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5F5476-A0CA-4C82-90A7-A00D0696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EE8D6E-9855-4A16-AA8E-432FB3300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065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5948C0-D59C-47FD-A257-46267BC0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5B773FD-B64C-469D-8402-53BDD7ACEFB4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ECE5C0-4F90-48C2-AF71-0F2B9927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094AE3-E019-4EC7-BAE4-4B58AC41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A90133-14E0-4294-9A65-4FFC4CD93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4830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476CA-BB22-47C9-91E6-A2598FD0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1D3AF9-7CB9-46BB-B97C-B3FB593583FB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CB698-8CE8-4F32-95C3-4FAFF131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D8342-04BD-4D24-AC77-625F4623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42600C-6DFF-4A5C-80C3-B280039FF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198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4EB7A-5FFE-4A90-8126-2BD6CE63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372BF6-7CB8-47CB-98E8-BEA504432B6D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F15E5D-64D1-4F55-A63D-4F2FE036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DABEE-F4E4-4F39-994A-D59BD84E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91A0FB-13DD-4778-B2A6-F3940F37A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371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239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CDCDE-7F67-40A5-9553-854864C1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EC10713-E574-4BEC-B583-F2220A96D25C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8B91BD-567F-4021-8343-6FD6E2B5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D8B99-C476-4EB7-8133-277DBD8D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34FF84C-047D-4580-ADA3-9C6FD6295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2689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FC5F9F-A826-47AC-B99C-AB3D1E72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D9B8BE9-CB5D-46DA-A80C-5733BB2CC8BA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E8AF18-4965-4CD2-A3EC-D163BFC9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7C9A34-F168-4C5F-BC67-D0B0C2BE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44F78B9-D710-4902-AB62-0A9345D7EB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1125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D7181-84EA-41A6-89B0-0C05EF90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EEDF5DE-E5A2-4191-9241-B872EDF8B811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994E40-65EE-40F8-87BC-7D5089B2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6D299C-875D-4E63-A7AE-16DA72A4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AEBD307-A597-4143-B130-33A980CE3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547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g-PP-4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837238"/>
            <a:ext cx="20447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759450"/>
            <a:ext cx="1781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13E5B4-FCCE-4075-B6D5-15FD613ACBD0}"/>
              </a:ext>
            </a:extLst>
          </p:cNvPr>
          <p:cNvSpPr/>
          <p:nvPr userDrawn="1"/>
        </p:nvSpPr>
        <p:spPr>
          <a:xfrm>
            <a:off x="-147638" y="814388"/>
            <a:ext cx="9582151" cy="590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084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926A8B-E529-4752-881C-377EDD9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3490A2E-4FD9-4CE4-854F-4AA550DB6340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D16BE3-AB8D-4A73-B764-9E5EC3A0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193961-8BF5-4C3E-9E14-C4E729E1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592CA01-8DB4-45FC-A57D-22F8DE663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252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0ABC76-0448-4ABA-A425-15739F3E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32FBB0D-8911-447A-B39B-C34ECE350D35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8D4E66-4DD8-4B1A-B955-ABD7AA65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AAFBC2-B9AE-44BA-890D-7685E7C8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8AF3F69-F4B9-41FA-970C-60085F625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732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1BBA9E-278A-41CD-ACDA-25D4A28A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E5CCF0A-B8B5-4024-ACB1-E47DDB20E74D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A92E28-4F4B-4B7D-B827-3C8292E8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E9F35C-D5B2-4253-BF51-F8F01D86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E838C70-652B-4F3A-82C0-90B1458EF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9211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480986-A546-4EAD-98A7-E671F1EC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524C828-B20F-4234-A3A5-C9AFF30DE5BA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A551E8-AF76-4EE0-9042-149D2455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F947AD-AE87-420F-9D55-452302A5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52B809B-3F2A-4F7B-9782-2F2734CD0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44570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6BEF95-4B3A-4257-A84A-4449E6FD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B4B7373-92A5-49B5-8FBE-5875A459155C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831DA5-7E64-453A-B6E5-0AC1C638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1F799C-407E-4772-9810-E5721F7C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2F8F46B-6735-4461-982A-F4FAEBCE3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2083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936903-FDC2-4501-B7D8-8B2B738C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ADF3B03-CA63-4BF0-950B-40FC22984218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5F9E1B-AA87-4C88-80CE-ED159492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C38CC7-A64D-43CD-AA39-B8BF77D7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06E57D3-4ED2-4DE2-8380-466824612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40793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B31537-6303-47A7-B68D-9B7AA402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A0488AC-7A3E-4A96-9555-08B69A70796B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0926A-9E54-4995-A783-DA12D574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F209FC-8E01-4F55-A98C-F955EFFC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5BF208C-A8A1-4C3C-873B-45ACE1C04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77951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9774E4-5387-4C27-8824-2383AB4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C71B495-50AF-4949-A7D1-84CB398A193C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2BD68-72B4-4EBD-9B70-F33009E6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A5849E-F48C-48F6-B358-C57D5164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CD71DF5-5BD4-435A-922E-7B8CEECAC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8001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6E5A-BF4B-4DEF-B7BE-8BF511DA1CBC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45D0E-BCE9-4C08-BCDE-45DE0C077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7088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D813-4AB4-45A9-A6F0-36318BA969FF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709A1-CA06-4B4D-8DED-03E1E443C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400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D8C79-1B98-48CB-A1CA-EFD2D532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F38471-0749-46C9-A5F2-383B551F0D1F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CF16A-4490-4BF6-ADEA-13AC72C6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5863D4-BED0-4DF1-9981-BAAB66CA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DAFC55-7C45-4CEA-A30E-07A4497C9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46493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0B8B-F480-44C4-92D1-0A7C5ECB4F31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62C93-AB80-4813-89FC-DE28C60E2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61896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1131-AE18-41FD-BC8C-3C548B68EACB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63AB-080A-4C59-A21B-04C80A85C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9241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8AB3-5E67-4ABF-8C5B-DC90DD297A49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9BEDF-C172-4B0B-8D56-B340736AE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7699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A9E3-77FC-40CA-BCAF-194985E1C53C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B9A4-6EFC-4E98-810E-D6D507022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2646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36E9-3D2C-4DB3-883E-6A8D3433FF75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E8277-EEEB-4C6A-A7A1-2E40EDA73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1984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2DA4-96F8-4184-AD69-BAA9FE3248E9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561D0-3540-46A2-B0A2-7D6DFC1CC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29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107C-69CA-4C4A-9966-55D70B7C5793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B9B0-9F3D-407A-B71E-5BFB070EB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3430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09A28-9F03-4008-9B41-55F3206E6049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36DAD-452B-4597-A0E8-10EA27A8C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3594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F2FB-8948-47C6-A66E-9ACD4A510E3C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4B16C-8B53-4382-A9DF-46D7BE88E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9806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onny\Desktop\WCG\WCG - Logo\PNG\Logos blue\Education\WCG - Logo - Education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3" y="382588"/>
            <a:ext cx="56356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tIns="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tIns="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xmlns="" id="{36248A6D-1129-4C4B-BEE9-9756169B997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64388" y="5397500"/>
            <a:ext cx="1511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120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31659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60EAE0D-09D4-4C96-9359-0397D572B467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0556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FF63E91-4C78-43CF-92B6-930C60744706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3096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328AAC5-3E02-40D5-8AE5-6DD8B788A156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83753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5DB93DE-BFB0-4B45-84B1-1DA431C82BC2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7732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BC844A-5B14-4A4D-81C5-694E2DF8D3C6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6407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71C305-2CC6-4088-9A72-885D2828E606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0042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27A9A99-1CC8-4616-961A-203E37DA6BDC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6478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6736D42-57C5-4C91-9CB5-0EAE2DF21CA0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88481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274A590-4BCE-4B43-8980-5C6D2CF6688C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6358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FF6E4D6-553B-4004-90DC-48361D4BFDDA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5072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B7719-2B2D-45D2-95DB-AF879EC1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2090189-8D0D-41DC-93EC-3145483110EB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A174C3-BA5F-437F-8C8C-140CB9BA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5CD496-E999-4D82-BD4C-8F41E1B8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F2633B-0C9D-4EA4-91A5-97922B2B1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990096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8A2FCF3-9FEA-433A-8717-3E0F40909946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6039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375B0C5-66C8-417C-A6AC-5977D8616698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9149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516563"/>
            <a:ext cx="9086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5" descr="C:\Users\Conny\Desktop\WCG\WCG - Logo\PNG\Logos blue\Education\WCG - Logo - Education - Blu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13" y="6165850"/>
            <a:ext cx="11080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720237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95628F2-50C5-4FF6-9C65-E1655568B05D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28246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04C5747-6B9B-4A58-B795-4F2033B2E653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3402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9710FBE-E374-46A7-8868-05E4C32B4EEC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9329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098A82B-8D1E-4586-9EDB-BF02BEBC4B26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298425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AFEAF57-E7F8-4FF0-9172-39F9A488C5D8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1935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572EC7B-7CA8-4168-975B-4BEE5EDB378F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5360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5D99B7E-AE2B-44B5-9210-FB3A3A9E8B23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9462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D8C79-1B98-48CB-A1CA-EFD2D532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F38471-0749-46C9-A5F2-383B551F0D1F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CF16A-4490-4BF6-ADEA-13AC72C6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5863D4-BED0-4DF1-9981-BAAB66CA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DAFC55-7C45-4CEA-A30E-07A4497C9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06540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CCB3247-1849-4E21-AFE4-36307B67560F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01250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1DF92E7-FA92-4F0E-8715-091ECEEFA6C8}"/>
              </a:ext>
            </a:extLst>
          </p:cNvPr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8D7F654-DB2B-47D1-8C94-A3A4B253A32D}"/>
                </a:ext>
              </a:extLst>
            </p:cNvPr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5F39644-1F57-4646-87CE-60D7DBE12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C13C2DB9-48FA-463C-B473-4CA81A0E47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35275" y="3497263"/>
            <a:ext cx="401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100" b="1">
                <a:solidFill>
                  <a:schemeClr val="tx2"/>
                </a:solidFill>
                <a:latin typeface="Century Gothic" panose="020B0502020202020204" pitchFamily="34" charset="0"/>
              </a:rPr>
              <a:t>Tel: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F0ABD0C4-A41F-4AA2-A995-575F5DCD6C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79963" y="3497263"/>
            <a:ext cx="403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100" b="1">
                <a:solidFill>
                  <a:schemeClr val="tx2"/>
                </a:solidFill>
                <a:latin typeface="Century Gothic" panose="020B0502020202020204" pitchFamily="34" charset="0"/>
              </a:rPr>
              <a:t>Fax: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50E5F3E-B5D4-4758-BCE5-099147620E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35275" y="4043363"/>
            <a:ext cx="373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100" b="1">
                <a:solidFill>
                  <a:schemeClr val="tx2"/>
                </a:solidFill>
                <a:latin typeface="Century Gothic" panose="020B0502020202020204" pitchFamily="34" charset="0"/>
              </a:rPr>
              <a:t>www.westerncape.gov.za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xmlns="" id="{C01F6376-E71B-4B87-8764-2856B97985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5275" y="565150"/>
            <a:ext cx="2405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200">
                <a:solidFill>
                  <a:schemeClr val="bg1"/>
                </a:solidFill>
                <a:latin typeface="Century Gothic" panose="020B0502020202020204" pitchFamily="34" charset="0"/>
              </a:rPr>
              <a:t>Contact Us</a:t>
            </a:r>
            <a:endParaRPr lang="en-GB" altLang="en-US" sz="2400">
              <a:solidFill>
                <a:schemeClr val="bg1"/>
              </a:solidFill>
            </a:endParaRPr>
          </a:p>
        </p:txBody>
      </p:sp>
      <p:pic>
        <p:nvPicPr>
          <p:cNvPr id="20" name="Picture 2" descr="C:\Users\Conny\Desktop\WCG\WCG - Logo\PNG\Logos blue\Education\WCG - Logo - Education - Tagline - Blu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882775"/>
            <a:ext cx="2579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2080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DEB79-51BA-41CA-AA0F-8A69346BCAB4}"/>
              </a:ext>
            </a:extLst>
          </p:cNvPr>
          <p:cNvSpPr txBox="1">
            <a:spLocks/>
          </p:cNvSpPr>
          <p:nvPr userDrawn="1"/>
        </p:nvSpPr>
        <p:spPr>
          <a:xfrm>
            <a:off x="1763713" y="3860800"/>
            <a:ext cx="7200900" cy="1084263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defRPr/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421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1897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7027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B7719-2B2D-45D2-95DB-AF879EC1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090189-8D0D-41DC-93EC-3145483110EB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A174C3-BA5F-437F-8C8C-140CB9BA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5CD496-E999-4D82-BD4C-8F41E1B8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A8F2633B-0C9D-4EA4-91A5-97922B2B1209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848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D8C79-1B98-48CB-A1CA-EFD2D532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F38471-0749-46C9-A5F2-383B551F0D1F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CF16A-4490-4BF6-ADEA-13AC72C6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5863D4-BED0-4DF1-9981-BAAB66CA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4DAFC55-7C45-4CEA-A30E-07A4497C910C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079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F2963-2263-4845-8E5E-E91B5254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4EAD3B-9C8C-4533-A5E9-CC15D640235A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11885-6B9F-4171-B3DD-A45DCB91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50F57-921A-44FD-891A-EFA6D924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EF4BA44D-6750-448C-9C25-FF4828E76AE1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380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BDA6A5-24CB-4CF0-A5FD-7FA8C37E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2F9581-6600-4DA6-B81F-4EC46060F16A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4BD47F-4A8D-4D08-8161-ADBC3FC4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BA2880-7BB4-4994-B681-F5C991F3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758D9F8-CBF9-4FE3-BA52-36CB7AF68155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130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A50100-7DB0-4430-89EE-8B22ABA0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A8290C-0361-4A42-89CC-865AE1C8BFC9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C0E4E3-2C91-4DAD-8916-606F5859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84D77A-3F8D-46B2-84CF-7B4127A4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22FDB888-92C2-4AC3-9A7E-978690AC4DFE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104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998965-EFC1-49C7-88BC-68D651A4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F1DD9B-6065-4AB2-BF8F-A9E534E88079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96D299-1BD9-4EFE-9F85-A607153C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491527-8F7D-4490-AF2A-5C37307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75F371C4-9FC3-4E74-BB0F-9F1B4117E94D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64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F2963-2263-4845-8E5E-E91B5254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B4EAD3B-9C8C-4533-A5E9-CC15D640235A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11885-6B9F-4171-B3DD-A45DCB91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50F57-921A-44FD-891A-EFA6D924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4BA44D-6750-448C-9C25-FF4828E76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19525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4A93C9-D1E0-46F6-BC84-7E3252BA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9F8102-7133-4824-8794-C83BD41E1D15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E24798-822F-492A-9D32-DE6E236C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0B2EC4-7679-412F-AF62-DC72D8BF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BC4D5799-7BE5-449C-832B-D1C916061C2C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7230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B9AC77-B9DB-4CB6-A15B-50EDB1CF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2BE022A-45B0-4E1A-882A-B501BEC5E935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4FB4F7-7484-4378-98B5-EE9BEBBA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5F5476-A0CA-4C82-90A7-A00D0696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31EE8D6E-9855-4A16-AA8E-432FB330016A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270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5948C0-D59C-47FD-A257-46267BC0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B773FD-B64C-469D-8402-53BDD7ACEFB4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ECE5C0-4F90-48C2-AF71-0F2B9927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094AE3-E019-4EC7-BAE4-4B58AC41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F4A90133-14E0-4294-9A65-4FFC4CD939D0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468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476CA-BB22-47C9-91E6-A2598FD0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D3AF9-7CB9-46BB-B97C-B3FB593583FB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CB698-8CE8-4F32-95C3-4FAFF131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D8342-04BD-4D24-AC77-625F4623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7042600C-6DFF-4A5C-80C3-B280039FFF48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859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4EB7A-5FFE-4A90-8126-2BD6CE63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72BF6-7CB8-47CB-98E8-BEA504432B6D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8/22/2019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F15E5D-64D1-4F55-A63D-4F2FE036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DABEE-F4E4-4F39-994A-D59BD84E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D91A0FB-13DD-4778-B2A6-F3940F37A294}" type="slidenum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968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2B31BFD-91B7-446E-A5F3-DDC5FE253B54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3FF8D2-A8C7-4081-855E-3A92B0932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7824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13ADE2-5D9E-4720-89C4-D1AF79770096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3BD4DE0-A754-4A90-BD44-8C90A47C5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357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D173E5-883D-46C4-BC1D-E6AC4B6463C3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4F34E07-DA85-47AD-B960-A27DE16EF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63870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CF12B8E-939B-4256-B154-43658B33C8C0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11F5D24-B932-45B5-89A9-6BA688038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553371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3EB226F-9E28-4BB1-8AC1-206C94CE7207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58353D6-D53A-4625-B25E-D7333C6D7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9235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BDA6A5-24CB-4CF0-A5FD-7FA8C37E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B2F9581-6600-4DA6-B81F-4EC46060F16A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4BD47F-4A8D-4D08-8161-ADBC3FC4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BA2880-7BB4-4994-B681-F5C991F3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58D9F8-CBF9-4FE3-BA52-36CB7AF68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55362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3B44DC-B988-48C6-8F21-C74E14751AF7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148CD10-81ED-4452-AEDC-A452443B4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519077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43F1AF-9CCA-4DC1-9C8B-9C9B9F1D8E72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A700A8E-0BF8-4BD1-A9BA-38C1DB5F5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55112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78FFEE7-73C9-45EC-9737-9F2463DB2D5C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592E04-704F-43EB-9529-3330C5D2F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911742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76DEEC-B989-462E-976A-F92247CE7D00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E2D13C-BB34-45FC-84A6-C422A030A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690408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027457-449A-4F98-AAF2-A92420778B72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A37C8C-8676-42BD-B66A-69F5DE586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802335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535A9BB-1BAC-4917-8071-C405C3EA4933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E54ECA-B530-45BF-96CB-153AA5693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307288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92741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602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A50100-7DB0-4430-89EE-8B22ABA0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A8290C-0361-4A42-89CC-865AE1C8BFC9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C0E4E3-2C91-4DAD-8916-606F5859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84D77A-3F8D-46B2-84CF-7B4127A4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FDB888-92C2-4AC3-9A7E-978690AC4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450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image" Target="../media/image12.jpe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heme" Target="../theme/theme7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ags" Target="../tags/tag2.xml"/><Relationship Id="rId36" Type="http://schemas.openxmlformats.org/officeDocument/2006/relationships/image" Target="../media/image14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ags" Target="../tags/tag1.xml"/><Relationship Id="rId30" Type="http://schemas.openxmlformats.org/officeDocument/2006/relationships/tags" Target="../tags/tag4.xml"/><Relationship Id="rId35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ng-PP-1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76" r:id="rId2"/>
    <p:sldLayoutId id="214748522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ottom-blue-RGB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71725" y="-1466850"/>
            <a:ext cx="14652625" cy="1172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Untitled-5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19788"/>
            <a:ext cx="177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9">
            <a:extLst>
              <a:ext uri="{FF2B5EF4-FFF2-40B4-BE49-F238E27FC236}">
                <a16:creationId xmlns:a16="http://schemas.microsoft.com/office/drawing/2014/main" xmlns="" id="{46CEDC9F-8890-4BBA-A627-1E2557A570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1238" y="6092825"/>
            <a:ext cx="2640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3000" b="1">
                <a:solidFill>
                  <a:srgbClr val="A6BBC8"/>
                </a:solidFill>
                <a:latin typeface="Century Gothic" panose="020B0502020202020204" pitchFamily="34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xmlns="" val="36443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  <p:sldLayoutId id="2147485227" r:id="rId12"/>
    <p:sldLayoutId id="2147485228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eng-PP-2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850" y="5835650"/>
            <a:ext cx="23161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Untitled-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759450"/>
            <a:ext cx="177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ottom-blue-RGB.a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71725" y="-1466850"/>
            <a:ext cx="14652625" cy="1172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Untitled-5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19788"/>
            <a:ext cx="177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9">
            <a:extLst>
              <a:ext uri="{FF2B5EF4-FFF2-40B4-BE49-F238E27FC236}">
                <a16:creationId xmlns:a16="http://schemas.microsoft.com/office/drawing/2014/main" xmlns="" id="{46CEDC9F-8890-4BBA-A627-1E2557A57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6092825"/>
            <a:ext cx="2640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3000" b="1">
                <a:solidFill>
                  <a:srgbClr val="A6BBC8"/>
                </a:solidFill>
                <a:latin typeface="Century Gothic" panose="020B0502020202020204" pitchFamily="34" charset="0"/>
              </a:rPr>
              <a:t>Our Core Values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FA69D74-6603-426C-81D7-5073073B6BF7}"/>
              </a:ext>
            </a:extLst>
          </p:cNvPr>
          <p:cNvSpPr txBox="1">
            <a:spLocks/>
          </p:cNvSpPr>
          <p:nvPr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2400"/>
              </a:spcAft>
              <a:defRPr/>
            </a:pPr>
            <a:r>
              <a:rPr lang="en-US" sz="2222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  <a:endParaRPr lang="en-US" sz="2222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4099" name="Picture 1" descr="eng-PP-3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ckground-Blue.a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215438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AF3EF-B2F6-492E-90C1-E4F095A69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52225-D5C8-4BD2-810F-4D44C5340097}" type="datetimeFigureOut">
              <a:rPr lang="en-US" altLang="en-US"/>
              <a:pPr>
                <a:defRPr/>
              </a:pPr>
              <a:t>8/22/2019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DF977-D52E-45EA-BF14-36091F310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840C1-B89D-4A07-9F74-872A5A621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51F44E0-D9BA-4793-9DE4-B2FD84B6EE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349" name="think-cell Slide" r:id="rId33" imgW="270" imgH="270" progId="">
              <p:embed/>
            </p:oleObj>
          </a:graphicData>
        </a:graphic>
      </p:graphicFrame>
      <p:pic>
        <p:nvPicPr>
          <p:cNvPr id="7171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Placeholder 1"/>
          <p:cNvSpPr>
            <a:spLocks noGrp="1" noChangeArrowheads="1"/>
          </p:cNvSpPr>
          <p:nvPr>
            <p:ph type="title"/>
            <p:custDataLst>
              <p:tags r:id="rId28"/>
            </p:custDataLst>
          </p:nvPr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7173" name="Text Placeholder 2"/>
          <p:cNvSpPr>
            <a:spLocks noGrp="1" noChangeArrowheads="1"/>
          </p:cNvSpPr>
          <p:nvPr>
            <p:ph type="body" idx="1"/>
            <p:custDataLst>
              <p:tags r:id="rId29"/>
            </p:custDataLst>
          </p:nvPr>
        </p:nvSpPr>
        <p:spPr bwMode="auto">
          <a:xfrm>
            <a:off x="295275" y="1196975"/>
            <a:ext cx="85979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Text Level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4FFAC-65A9-4BC8-8E0B-45C25A3B9C01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825" y="6467475"/>
            <a:ext cx="514350" cy="231775"/>
          </a:xfrm>
          <a:prstGeom prst="rect">
            <a:avLst/>
          </a:prstGeom>
        </p:spPr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0B0C357B-EDF0-4E7F-9150-E4487540AF9B}" type="slidenum">
              <a:rPr lang="en-ZA" altLang="en-US"/>
              <a:pPr/>
              <a:t>‹#›</a:t>
            </a:fld>
            <a:endParaRPr lang="en-Z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A331F9-8C40-414E-B7A1-7B662232E0B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363" y="6467475"/>
            <a:ext cx="4138612" cy="231775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/>
              <a:t>Education Indaba:  26 Janaury 2019</a:t>
            </a:r>
            <a:endParaRPr lang="en-GB" dirty="0"/>
          </a:p>
        </p:txBody>
      </p:sp>
      <p:sp>
        <p:nvSpPr>
          <p:cNvPr id="7176" name="Rectangle 6">
            <a:extLst>
              <a:ext uri="{FF2B5EF4-FFF2-40B4-BE49-F238E27FC236}">
                <a16:creationId xmlns:a16="http://schemas.microsoft.com/office/drawing/2014/main" xmlns="" id="{8C60FC18-8E08-41E5-8624-890B32E48CDF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998F86"/>
                </a:solidFill>
              </a:rPr>
              <a:t>© Western Cape Government 2012  |</a:t>
            </a:r>
            <a:endParaRPr lang="en-GB" altLang="en-US" sz="800">
              <a:solidFill>
                <a:srgbClr val="998F86"/>
              </a:solidFill>
            </a:endParaRPr>
          </a:p>
        </p:txBody>
      </p:sp>
      <p:pic>
        <p:nvPicPr>
          <p:cNvPr id="7177" name="Picture 115" descr="C:\Users\Conny\Desktop\WCG\WCG - Logo\PNG\Logos blue\Education\WCG - Logo - Education - Blue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13" y="6165850"/>
            <a:ext cx="11080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  <p:sldLayoutId id="2147485165" r:id="rId12"/>
    <p:sldLayoutId id="2147485166" r:id="rId13"/>
    <p:sldLayoutId id="2147485200" r:id="rId14"/>
    <p:sldLayoutId id="2147485167" r:id="rId15"/>
    <p:sldLayoutId id="2147485168" r:id="rId16"/>
    <p:sldLayoutId id="2147485169" r:id="rId17"/>
    <p:sldLayoutId id="2147485170" r:id="rId18"/>
    <p:sldLayoutId id="2147485171" r:id="rId19"/>
    <p:sldLayoutId id="2147485172" r:id="rId20"/>
    <p:sldLayoutId id="2147485173" r:id="rId21"/>
    <p:sldLayoutId id="2147485174" r:id="rId22"/>
    <p:sldLayoutId id="2147485201" r:id="rId23"/>
    <p:sldLayoutId id="2147485202" r:id="rId2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79388" indent="-179388" algn="l" rtl="0" eaLnBrk="0" fontAlgn="base" hangingPunct="0">
        <a:spcBef>
          <a:spcPts val="300"/>
        </a:spcBef>
        <a:spcAft>
          <a:spcPct val="0"/>
        </a:spcAft>
        <a:buClr>
          <a:srgbClr val="002060"/>
        </a:buClr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58775" indent="-179388" algn="l" rtl="0" eaLnBrk="0" fontAlgn="base" hangingPunct="0">
        <a:spcBef>
          <a:spcPts val="300"/>
        </a:spcBef>
        <a:spcAft>
          <a:spcPct val="0"/>
        </a:spcAft>
        <a:buClr>
          <a:srgbClr val="998F86"/>
        </a:buClr>
        <a:buFont typeface="Arial" charset="0"/>
        <a:buChar char="•"/>
        <a:defRPr lang="en-US" sz="1600" kern="1200" dirty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39750" indent="-179388" algn="l" rtl="0" eaLnBrk="0" fontAlgn="base" hangingPunct="0">
        <a:spcBef>
          <a:spcPts val="300"/>
        </a:spcBef>
        <a:spcAft>
          <a:spcPct val="0"/>
        </a:spcAft>
        <a:buClr>
          <a:srgbClr val="998F86"/>
        </a:buClr>
        <a:buFont typeface="Arial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798638" indent="-1798638" algn="l" rtl="0" eaLnBrk="0" fontAlgn="base" hangingPunct="0">
        <a:spcBef>
          <a:spcPts val="300"/>
        </a:spcBef>
        <a:spcAft>
          <a:spcPct val="0"/>
        </a:spcAft>
        <a:buFont typeface="Arial" charset="0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A797D43-4DCF-41EB-9903-07FC616F5D92}"/>
              </a:ext>
            </a:extLst>
          </p:cNvPr>
          <p:cNvSpPr txBox="1">
            <a:spLocks/>
          </p:cNvSpPr>
          <p:nvPr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  <a:defRPr/>
            </a:pPr>
            <a:r>
              <a:rPr lang="en-US" sz="1667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  <a:endParaRPr lang="en-US" sz="1667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pic>
        <p:nvPicPr>
          <p:cNvPr id="8195" name="Picture 7" descr="Background-Blu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215438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ottom-blue-RGB.a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71725" y="-1466850"/>
            <a:ext cx="14652625" cy="1172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Untitled-5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19788"/>
            <a:ext cx="177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9">
            <a:extLst>
              <a:ext uri="{FF2B5EF4-FFF2-40B4-BE49-F238E27FC236}">
                <a16:creationId xmlns:a16="http://schemas.microsoft.com/office/drawing/2014/main" xmlns="" id="{46CEDC9F-8890-4BBA-A627-1E2557A57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6092825"/>
            <a:ext cx="2640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b="1">
                <a:solidFill>
                  <a:srgbClr val="A6BBC8"/>
                </a:solidFill>
                <a:latin typeface="Century Gothic" panose="020B0502020202020204" pitchFamily="34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xmlns="" val="9550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James.Daniels@westerncape.gov.za" TargetMode="External"/><Relationship Id="rId13" Type="http://schemas.openxmlformats.org/officeDocument/2006/relationships/hyperlink" Target="mailto:Edward.Kies@westerncape.gov.za" TargetMode="External"/><Relationship Id="rId18" Type="http://schemas.openxmlformats.org/officeDocument/2006/relationships/hyperlink" Target="mailto:Ilse.vanNiekerk@westerncape.gov.za" TargetMode="External"/><Relationship Id="rId3" Type="http://schemas.openxmlformats.org/officeDocument/2006/relationships/hyperlink" Target="mailto:Joaniel.Pieterse@westerncape.gov.za" TargetMode="External"/><Relationship Id="rId7" Type="http://schemas.openxmlformats.org/officeDocument/2006/relationships/hyperlink" Target="mailto:Lynn.LeGrance@westerncape.gov.za" TargetMode="External"/><Relationship Id="rId12" Type="http://schemas.openxmlformats.org/officeDocument/2006/relationships/hyperlink" Target="mailto:Japie.Bailey@westerncape.gov.za" TargetMode="External"/><Relationship Id="rId17" Type="http://schemas.openxmlformats.org/officeDocument/2006/relationships/hyperlink" Target="mailto:Kobus.Mike@westerncape.gov.za" TargetMode="External"/><Relationship Id="rId2" Type="http://schemas.openxmlformats.org/officeDocument/2006/relationships/hyperlink" Target="mailto:Helene.VanZyl@westerncape.gov.za" TargetMode="External"/><Relationship Id="rId16" Type="http://schemas.openxmlformats.org/officeDocument/2006/relationships/hyperlink" Target="mailto:Dawid.Fiellies@westerncape.gov.z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enny.Bridgemann@westerncape.gov.za" TargetMode="External"/><Relationship Id="rId11" Type="http://schemas.openxmlformats.org/officeDocument/2006/relationships/hyperlink" Target="mailto:Hillary.Smith@westerncape.gov.za" TargetMode="External"/><Relationship Id="rId5" Type="http://schemas.openxmlformats.org/officeDocument/2006/relationships/hyperlink" Target="mailto:Yolanda.Bailey@westerncape.gov.za" TargetMode="External"/><Relationship Id="rId15" Type="http://schemas.openxmlformats.org/officeDocument/2006/relationships/hyperlink" Target="mailto:Andy.Coetzee@westerncape.gov.za" TargetMode="External"/><Relationship Id="rId10" Type="http://schemas.openxmlformats.org/officeDocument/2006/relationships/hyperlink" Target="mailto:Annelien.Crous@westerncape.gov.za" TargetMode="External"/><Relationship Id="rId4" Type="http://schemas.openxmlformats.org/officeDocument/2006/relationships/hyperlink" Target="mailto:Wendy.Colyn@westerncape.gov.za" TargetMode="External"/><Relationship Id="rId9" Type="http://schemas.openxmlformats.org/officeDocument/2006/relationships/hyperlink" Target="mailto:Venetia.Cavernelis@westerncape.gov.za" TargetMode="External"/><Relationship Id="rId14" Type="http://schemas.openxmlformats.org/officeDocument/2006/relationships/hyperlink" Target="mailto:Ferlin.Beukes@westerncape.gov.z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546846" y="3597275"/>
            <a:ext cx="831924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</a:rPr>
              <a:t>OVERBERG EDUCATION DISTRICT PRESENTATION TO  </a:t>
            </a: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STANDING COMMITTEE</a:t>
            </a:r>
          </a:p>
          <a:p>
            <a:pPr algn="ctr"/>
            <a:r>
              <a:rPr lang="en-US" altLang="en-US" sz="3600" b="1" dirty="0" err="1">
                <a:solidFill>
                  <a:schemeClr val="bg1"/>
                </a:solidFill>
              </a:rPr>
              <a:t>Heléne</a:t>
            </a:r>
            <a:r>
              <a:rPr lang="en-US" altLang="en-US" sz="3600" b="1" dirty="0">
                <a:solidFill>
                  <a:schemeClr val="bg1"/>
                </a:solidFill>
              </a:rPr>
              <a:t> van Zyl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2019.08.20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230935" y="3168879"/>
            <a:ext cx="8562023" cy="1981619"/>
          </a:xfrm>
        </p:spPr>
        <p:txBody>
          <a:bodyPr>
            <a:normAutofit fontScale="25000" lnSpcReduction="20000"/>
          </a:bodyPr>
          <a:lstStyle/>
          <a:p>
            <a:pPr marL="285750" lvl="1" indent="-285750" algn="just">
              <a:lnSpc>
                <a:spcPct val="140000"/>
              </a:lnSpc>
            </a:pPr>
            <a:r>
              <a:rPr lang="en-GB" sz="4400" b="1" dirty="0"/>
              <a:t>Total busses used: 165</a:t>
            </a:r>
          </a:p>
          <a:p>
            <a:pPr lvl="2" indent="-4572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GB" sz="4400" b="1" dirty="0"/>
              <a:t>(33 x Mini-busses – 16 seaters)</a:t>
            </a:r>
          </a:p>
          <a:p>
            <a:pPr lvl="2" indent="-4572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GB" sz="4400" b="1" dirty="0"/>
              <a:t>( 36 x Midi Busses – 22-35 seater)</a:t>
            </a:r>
          </a:p>
          <a:p>
            <a:pPr lvl="2" indent="-4572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GB" sz="4400" b="1" dirty="0"/>
              <a:t>(96 x Busses - 37 – 81 )</a:t>
            </a:r>
          </a:p>
          <a:p>
            <a:pPr marL="285750" lvl="1" indent="-285750" algn="just">
              <a:lnSpc>
                <a:spcPct val="140000"/>
              </a:lnSpc>
            </a:pPr>
            <a:r>
              <a:rPr lang="en-GB" sz="4400" b="1" dirty="0"/>
              <a:t>Expenditure (Current Financial Year)</a:t>
            </a:r>
          </a:p>
          <a:p>
            <a:pPr lvl="2" indent="-4572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GB" sz="4400" b="1" dirty="0"/>
              <a:t>Mainstream:	R12 975 624.69</a:t>
            </a:r>
          </a:p>
          <a:p>
            <a:pPr lvl="2" indent="-4572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GB" sz="4400" b="1" dirty="0"/>
              <a:t>Grade R:	R519 241.81</a:t>
            </a:r>
          </a:p>
          <a:p>
            <a:pPr marL="285750" lvl="1" indent="-285750" algn="just">
              <a:lnSpc>
                <a:spcPct val="140000"/>
              </a:lnSpc>
            </a:pPr>
            <a:r>
              <a:rPr lang="en-GB" sz="4400" dirty="0">
                <a:solidFill>
                  <a:prstClr val="black"/>
                </a:solidFill>
              </a:rPr>
              <a:t>Safety of learners paramount – Frequent meetings with principals and service providers</a:t>
            </a:r>
          </a:p>
          <a:p>
            <a:pPr marL="285750" lvl="1" indent="-285750" algn="just">
              <a:lnSpc>
                <a:spcPct val="140000"/>
              </a:lnSpc>
            </a:pPr>
            <a:r>
              <a:rPr lang="en-GB" sz="4400" dirty="0">
                <a:solidFill>
                  <a:prstClr val="black"/>
                </a:solidFill>
              </a:rPr>
              <a:t>Collaboration between OED and District Road Traffic Management Coordinating Committee (DRTMCC), Traffic Authorities and SAPS</a:t>
            </a:r>
          </a:p>
          <a:p>
            <a:pPr marL="285750" lvl="1" indent="-285750" algn="just">
              <a:lnSpc>
                <a:spcPct val="140000"/>
              </a:lnSpc>
            </a:pPr>
            <a:r>
              <a:rPr lang="en-GB" sz="4400" dirty="0"/>
              <a:t>No current challenges - complaints promptly addressed trough intervention of district and head office personnel</a:t>
            </a:r>
          </a:p>
          <a:p>
            <a:pPr marL="285750" lvl="1" indent="-285750" algn="just">
              <a:lnSpc>
                <a:spcPct val="140000"/>
              </a:lnSpc>
            </a:pPr>
            <a:endParaRPr lang="en-GB" sz="29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6324600"/>
            <a:ext cx="349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844609-BCEA-4D04-9CD5-8D0C9FBD08B4}" type="slidenum">
              <a:rPr lang="en-ZA" sz="900" smtClean="0"/>
              <a:pPr algn="r"/>
              <a:t>10</a:t>
            </a:fld>
            <a:endParaRPr lang="en-ZA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95275" y="1052736"/>
            <a:ext cx="865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Total distance covered by all routes in district = 5307.9 km return per month</a:t>
            </a:r>
            <a:endParaRPr lang="en-ZA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0964472"/>
              </p:ext>
            </p:extLst>
          </p:nvPr>
        </p:nvGraphicFramePr>
        <p:xfrm>
          <a:off x="224909" y="2246604"/>
          <a:ext cx="8595561" cy="81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5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5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028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No</a:t>
                      </a:r>
                      <a:r>
                        <a:rPr lang="en-ZA" sz="1400" baseline="0" dirty="0"/>
                        <a:t> of schools with routes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No</a:t>
                      </a:r>
                      <a:r>
                        <a:rPr lang="en-ZA" sz="1400" baseline="0" dirty="0"/>
                        <a:t> of Contracted Routes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No of Devolved Routes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028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9350531"/>
              </p:ext>
            </p:extLst>
          </p:nvPr>
        </p:nvGraphicFramePr>
        <p:xfrm>
          <a:off x="251328" y="1549249"/>
          <a:ext cx="8569143" cy="67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6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9222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No of Learners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No of Gr R Learners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No of Mainstream Learners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222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4780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4600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64910"/>
            <a:ext cx="8229600" cy="676338"/>
          </a:xfrm>
          <a:solidFill>
            <a:srgbClr val="003399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Transport of learners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41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622"/>
            <a:ext cx="8229600" cy="621474"/>
          </a:xfrm>
          <a:solidFill>
            <a:srgbClr val="003399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School Safety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2362230"/>
              </p:ext>
            </p:extLst>
          </p:nvPr>
        </p:nvGraphicFramePr>
        <p:xfrm>
          <a:off x="109728" y="960438"/>
          <a:ext cx="8924544" cy="565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2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440">
                <a:tc>
                  <a:txBody>
                    <a:bodyPr/>
                    <a:lstStyle/>
                    <a:p>
                      <a:r>
                        <a:rPr lang="en-ZA" dirty="0"/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DISTRICT</a:t>
                      </a:r>
                      <a:r>
                        <a:rPr lang="en-ZA" baseline="0" dirty="0"/>
                        <a:t> INTERVENTIONS / ACTIONS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Political protests in Grabouw</a:t>
                      </a:r>
                      <a:r>
                        <a:rPr lang="en-ZA" sz="1600" baseline="0" dirty="0"/>
                        <a:t> a</a:t>
                      </a:r>
                      <a:r>
                        <a:rPr lang="en-ZA" sz="1600" dirty="0"/>
                        <a:t>nd </a:t>
                      </a:r>
                      <a:r>
                        <a:rPr lang="en-ZA" sz="1600" dirty="0" err="1"/>
                        <a:t>Zwelihle</a:t>
                      </a:r>
                      <a:r>
                        <a:rPr lang="en-ZA" sz="1600" dirty="0"/>
                        <a:t> prohibited children to go to school. Some children joined the protest actions. 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Emergency security has been provided to the affected schools.</a:t>
                      </a:r>
                    </a:p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5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Gang violence  in the </a:t>
                      </a:r>
                      <a:r>
                        <a:rPr lang="en-ZA" sz="1600" dirty="0" err="1"/>
                        <a:t>Gansbaai</a:t>
                      </a:r>
                      <a:r>
                        <a:rPr lang="en-ZA" sz="1600" dirty="0"/>
                        <a:t> area threatened learners and prevented school functions to continue. </a:t>
                      </a:r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Temporary security, metal detectors and drug testing kits were provided. SLES officials provided counselling and addressed behavioural issues.</a:t>
                      </a:r>
                    </a:p>
                    <a:p>
                      <a:endParaRPr lang="en-ZA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440">
                <a:tc gridSpan="2"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SUCCESSES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4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Schools provided with safety infrastructure: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ZA" sz="1600" dirty="0"/>
                        <a:t>2017/18 – 20 schools at cost</a:t>
                      </a:r>
                      <a:r>
                        <a:rPr lang="en-ZA" sz="1600" baseline="0" dirty="0"/>
                        <a:t> of R867 335.85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ZA" sz="1600" baseline="0" dirty="0"/>
                        <a:t>2018/19 – 15 schools at cost of R777 838.98 </a:t>
                      </a:r>
                      <a:endParaRPr lang="en-Z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4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Holiday Security provide</a:t>
                      </a:r>
                      <a:r>
                        <a:rPr lang="en-ZA" sz="1600" baseline="0" dirty="0"/>
                        <a:t>d for 15 high risk schools per holiday:</a:t>
                      </a:r>
                      <a:endParaRPr lang="en-ZA" sz="16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ZA" sz="1600" dirty="0"/>
                        <a:t>2017/18 -  R609 178.10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ZA" sz="1600" dirty="0"/>
                        <a:t>2018/19</a:t>
                      </a:r>
                      <a:r>
                        <a:rPr lang="en-ZA" sz="1600" baseline="0" dirty="0"/>
                        <a:t> -  R330 000.00</a:t>
                      </a:r>
                      <a:endParaRPr lang="en-ZA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4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Various training sessions were presented for  teachers and learners: OH</a:t>
                      </a:r>
                      <a:r>
                        <a:rPr lang="en-ZA" sz="1600" baseline="0" dirty="0"/>
                        <a:t>SA; </a:t>
                      </a:r>
                      <a:r>
                        <a:rPr lang="en-ZA" sz="1600" dirty="0"/>
                        <a:t>CCAC; NSSF; First Aid.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440">
                <a:tc gridSpan="2">
                  <a:txBody>
                    <a:bodyPr/>
                    <a:lstStyle/>
                    <a:p>
                      <a:r>
                        <a:rPr lang="en-ZA" sz="1600" dirty="0"/>
                        <a:t>Focused monitoring and support visits by district</a:t>
                      </a:r>
                      <a:r>
                        <a:rPr lang="en-ZA" sz="1600" baseline="0" dirty="0"/>
                        <a:t> officials led to an increased awareness of school safety.</a:t>
                      </a:r>
                      <a:endParaRPr lang="en-Z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4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Decrease in incidents of Vandalism,</a:t>
                      </a:r>
                      <a:r>
                        <a:rPr lang="en-ZA" sz="1600" baseline="0" dirty="0"/>
                        <a:t> burglary and abuse </a:t>
                      </a:r>
                      <a:r>
                        <a:rPr lang="en-ZA" sz="1600" dirty="0"/>
                        <a:t>reported to the call centre.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63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After school program support</a:t>
                      </a:r>
                      <a:r>
                        <a:rPr lang="en-ZA" sz="1600" baseline="0" dirty="0"/>
                        <a:t> to </a:t>
                      </a:r>
                      <a:r>
                        <a:rPr lang="en-ZA" sz="1600" dirty="0"/>
                        <a:t>learners at identified schools had a positive impact</a:t>
                      </a:r>
                      <a:r>
                        <a:rPr lang="en-ZA" sz="1600" baseline="0" dirty="0"/>
                        <a:t> on their behaviour.</a:t>
                      </a:r>
                      <a:r>
                        <a:rPr lang="en-ZA" sz="16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87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1079546"/>
              </p:ext>
            </p:extLst>
          </p:nvPr>
        </p:nvGraphicFramePr>
        <p:xfrm>
          <a:off x="457200" y="897955"/>
          <a:ext cx="8229599" cy="5049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3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SCHOOL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NAME OF HOSTEL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NEEDS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Bredasdorp HS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Heldersig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Minor repairs required for the Buildings and the Equipment. Scheduled maintenance in 2027/28. Condition assessment 3.4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 Villiers Graaff HS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Graaffsaal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Upgrades are being done by WCED in partnership with a Donor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 Villiers Graaff HS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Huis Malherbe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 Villiers Graaff HS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Huis Du Raan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 Villiers Graaff HS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Huis Theresa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Swellendam HS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Excelsior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Roofs, Ceilings and Bathrooms need attention. Major equipment needs. Scheduled maintenance for 2025/26. Conditioning assessment: 3.58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Emil Weder SS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Emil Weder </a:t>
                      </a:r>
                      <a:r>
                        <a:rPr lang="en-US" sz="1000" dirty="0" err="1">
                          <a:effectLst/>
                        </a:rPr>
                        <a:t>Koshuis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Recently upgraded and refurbished. Completed in 2017. Equipment needs replacement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Overberg HS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Huis Van den Berg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Maintenance scheduled for 2027/28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Overberg HS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Nerina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Maintenance scheduled for 2027/28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Riviersonderend HS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Riviersonderend Boys/Girls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Buildings and the equipment are in a good state. Scheduled for Maintenance in 2028/29. Condition assessment: 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Okkie Smuts PS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Stanford Koshuis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Hostel upgrades currently underway – 2018/19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Barrydale HS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Huis </a:t>
                      </a:r>
                      <a:r>
                        <a:rPr lang="en-ZA" sz="1000" dirty="0" err="1">
                          <a:effectLst/>
                        </a:rPr>
                        <a:t>Tradouw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Painting and Minor repairs required. Scheduled for2025/26. Equipment in a bad state		Cond assessment: 3.57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Bredasdorp PS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Huis Eloff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en-US" sz="1000">
                          <a:effectLst/>
                        </a:rPr>
                        <a:t>Minor repairs scheduled for 2025/26. Major needs Identified Cond Ass: 3.49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Swellendam SS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Swellendam SS Hostel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Recently upgraded and refurbished. Completed in 2018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Augulhas School of Skills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Nepgen Oord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Maintenance scheduled for 2021/22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66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NEW PLANNED HOSTELS</a:t>
                      </a:r>
                      <a:r>
                        <a:rPr lang="en-ZA" sz="1000" b="0" dirty="0">
                          <a:effectLst/>
                        </a:rPr>
                        <a:t> </a:t>
                      </a:r>
                      <a:endParaRPr lang="en-ZA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**</a:t>
                      </a:r>
                      <a:r>
                        <a:rPr lang="en-US" sz="1000" dirty="0" err="1">
                          <a:effectLst/>
                        </a:rPr>
                        <a:t>Gansbaai</a:t>
                      </a:r>
                      <a:r>
                        <a:rPr lang="en-US" sz="1000" dirty="0">
                          <a:effectLst/>
                        </a:rPr>
                        <a:t> Academia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New Proposed Hostel (2023/24)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Hostel is required to eliminate the need for Learner transport and the introduction of Marine focussed subjects.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**De Rust Futura Academia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New Proposed Hostel (2023/24)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School converting to an agriculture focus school. Building of the hostel is subject to the purchase of the leased facility.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4910"/>
            <a:ext cx="8229600" cy="676338"/>
          </a:xfrm>
          <a:solidFill>
            <a:srgbClr val="003399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OED: Hostels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2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4910"/>
            <a:ext cx="8229600" cy="676338"/>
          </a:xfrm>
          <a:solidFill>
            <a:srgbClr val="003399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OED: Hostels</a:t>
            </a: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5732925"/>
              </p:ext>
            </p:extLst>
          </p:nvPr>
        </p:nvGraphicFramePr>
        <p:xfrm>
          <a:off x="295276" y="970384"/>
          <a:ext cx="8741220" cy="95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5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5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5861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Ordinary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No of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Special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No of Residents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5276" y="1922105"/>
            <a:ext cx="87412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en-GB" sz="2000" dirty="0">
                <a:solidFill>
                  <a:prstClr val="black"/>
                </a:solidFill>
              </a:rPr>
              <a:t>Hostel policies include Codes of Conduct (Serves as rules by which learners and parents must abide)</a:t>
            </a:r>
          </a:p>
          <a:p>
            <a:pPr indent="-457200" algn="just"/>
            <a:endParaRPr lang="en-GB" sz="2000" dirty="0">
              <a:solidFill>
                <a:prstClr val="black"/>
              </a:solidFill>
            </a:endParaRPr>
          </a:p>
          <a:p>
            <a:pPr indent="-457200" algn="just"/>
            <a:r>
              <a:rPr lang="en-GB" sz="2000" dirty="0">
                <a:solidFill>
                  <a:prstClr val="black"/>
                </a:solidFill>
              </a:rPr>
              <a:t>Hostel guidelines and management encourage a balanced learning environment and infrastructure and safety of learners are key drivers</a:t>
            </a:r>
          </a:p>
          <a:p>
            <a:pPr marL="285750" lvl="1" indent="-285750" algn="just"/>
            <a:endParaRPr lang="en-GB" sz="2000" b="1" dirty="0">
              <a:solidFill>
                <a:prstClr val="black"/>
              </a:solidFill>
            </a:endParaRPr>
          </a:p>
          <a:p>
            <a:pPr marL="285750" lvl="1" indent="-285750" algn="just"/>
            <a:r>
              <a:rPr lang="en-GB" sz="2000" b="1" dirty="0">
                <a:solidFill>
                  <a:prstClr val="black"/>
                </a:solidFill>
              </a:rPr>
              <a:t>Advantages of hostels:</a:t>
            </a:r>
          </a:p>
          <a:p>
            <a:pPr lvl="1" indent="-457200" algn="just">
              <a:buFont typeface="+mj-lt"/>
              <a:buAutoNum type="alphaLcPeriod"/>
            </a:pPr>
            <a:r>
              <a:rPr lang="en-GB" sz="2000" dirty="0">
                <a:solidFill>
                  <a:prstClr val="black"/>
                </a:solidFill>
              </a:rPr>
              <a:t>Improved Learner Attendance</a:t>
            </a:r>
          </a:p>
          <a:p>
            <a:pPr lvl="1" indent="-457200" algn="just">
              <a:buFont typeface="+mj-lt"/>
              <a:buAutoNum type="alphaLcPeriod"/>
            </a:pPr>
            <a:r>
              <a:rPr lang="en-GB" sz="2000" dirty="0">
                <a:solidFill>
                  <a:prstClr val="black"/>
                </a:solidFill>
              </a:rPr>
              <a:t>Higher Pass rates as a result of more controlled environment</a:t>
            </a:r>
          </a:p>
          <a:p>
            <a:pPr lvl="1" indent="-457200" algn="just">
              <a:buFont typeface="+mj-lt"/>
              <a:buAutoNum type="alphaLcPeriod"/>
            </a:pPr>
            <a:r>
              <a:rPr lang="en-GB" sz="2000" dirty="0">
                <a:solidFill>
                  <a:prstClr val="black"/>
                </a:solidFill>
              </a:rPr>
              <a:t>Increased participation in sport, cultural and social activities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05371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910"/>
            <a:ext cx="8229600" cy="676338"/>
          </a:xfrm>
          <a:solidFill>
            <a:srgbClr val="003399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Support to Farm Schools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816"/>
            <a:ext cx="82296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GB" sz="2000" dirty="0"/>
              <a:t>20 Farm schools in operation that are also multi-grade schools.</a:t>
            </a:r>
          </a:p>
          <a:p>
            <a:pPr>
              <a:buBlip>
                <a:blip r:embed="rId2"/>
              </a:buBlip>
            </a:pPr>
            <a:r>
              <a:rPr lang="en-ZA" sz="2000" dirty="0"/>
              <a:t>Support is rendered as follows:</a:t>
            </a:r>
          </a:p>
          <a:p>
            <a:pPr lvl="1">
              <a:buBlip>
                <a:blip r:embed="rId2"/>
              </a:buBlip>
            </a:pPr>
            <a:r>
              <a:rPr lang="en-ZA" sz="1600" dirty="0"/>
              <a:t>School visits, rendering subject specific, in-class support;</a:t>
            </a:r>
          </a:p>
          <a:p>
            <a:pPr lvl="1">
              <a:buBlip>
                <a:blip r:embed="rId2"/>
              </a:buBlip>
            </a:pPr>
            <a:r>
              <a:rPr lang="en-ZA" sz="1600" dirty="0"/>
              <a:t>Professional developmental sessions per subject, in their geographical area, per subject dealing with the difficult and challenging content;</a:t>
            </a:r>
          </a:p>
          <a:p>
            <a:pPr lvl="1">
              <a:buBlip>
                <a:blip r:embed="rId2"/>
              </a:buBlip>
            </a:pPr>
            <a:r>
              <a:rPr lang="en-ZA" sz="1600" dirty="0"/>
              <a:t>Are invited and attend Departmental Heads meeting with Curriculum Management as standing  agenda point amongst others;</a:t>
            </a:r>
          </a:p>
          <a:p>
            <a:pPr lvl="1">
              <a:buBlip>
                <a:blip r:embed="rId2"/>
              </a:buBlip>
            </a:pPr>
            <a:r>
              <a:rPr lang="en-ZA" sz="1600" dirty="0"/>
              <a:t>The Subject Advisors of the OED played a huge role in writing the provincial Multi-grade Resource, which was launch recently by the province. The MG resource was distributed and mediated and supported with the schools by Subject Advisors;</a:t>
            </a:r>
          </a:p>
          <a:p>
            <a:pPr lvl="1">
              <a:buBlip>
                <a:blip r:embed="rId2"/>
              </a:buBlip>
            </a:pPr>
            <a:r>
              <a:rPr lang="en-ZA" sz="1600" dirty="0"/>
              <a:t>The GET curriculum section have two engagements with MG / farm schools regarding MG teaching practices; ICT usage in MG schools and successes of using the MG resources (mentioned in 4) on 4 May 2019 and 31 August 2019, all teachers of MG / farm schools are invited.</a:t>
            </a:r>
          </a:p>
          <a:p>
            <a:pPr>
              <a:buBlip>
                <a:blip r:embed="rId2"/>
              </a:buBlip>
            </a:pPr>
            <a:r>
              <a:rPr lang="en-ZA" sz="2000" dirty="0"/>
              <a:t>More favourable post provisioning</a:t>
            </a:r>
          </a:p>
          <a:p>
            <a:pPr>
              <a:buBlip>
                <a:blip r:embed="rId2"/>
              </a:buBlip>
            </a:pPr>
            <a:endParaRPr lang="en-GB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GB" sz="20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3710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674" y="1143001"/>
            <a:ext cx="5209673" cy="6148136"/>
          </a:xfr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rgbClr val="003399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Achievements </a:t>
            </a:r>
            <a:endParaRPr lang="en-Z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336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8" cy="1417638"/>
          </a:xfrm>
          <a:prstGeom prst="rect">
            <a:avLst/>
          </a:prstGeom>
          <a:solidFill>
            <a:srgbClr val="003399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Achievements </a:t>
            </a:r>
            <a:endParaRPr lang="en-ZA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622" y="758717"/>
            <a:ext cx="3214377" cy="3698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721" y="758717"/>
            <a:ext cx="5761349" cy="637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628" y="4380487"/>
            <a:ext cx="3426371" cy="274430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13152" y="854241"/>
            <a:ext cx="4712465" cy="4712903"/>
          </a:xfrm>
        </p:spPr>
      </p:pic>
    </p:spTree>
    <p:extLst>
      <p:ext uri="{BB962C8B-B14F-4D97-AF65-F5344CB8AC3E}">
        <p14:creationId xmlns:p14="http://schemas.microsoft.com/office/powerpoint/2010/main" xmlns="" val="94364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78161354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1869490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ACHIEVEMENTS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06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606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66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310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681917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3399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Challenges and solutions </a:t>
            </a:r>
            <a:endParaRPr lang="en-ZA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3000703"/>
              </p:ext>
            </p:extLst>
          </p:nvPr>
        </p:nvGraphicFramePr>
        <p:xfrm>
          <a:off x="0" y="1052736"/>
          <a:ext cx="9123111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8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Large geographical area to cover; increased expenditure</a:t>
                      </a:r>
                      <a:r>
                        <a:rPr lang="en-ZA" sz="1600" baseline="0" dirty="0"/>
                        <a:t> </a:t>
                      </a:r>
                      <a:r>
                        <a:rPr lang="en-ZA" sz="1600" baseline="0" dirty="0" err="1"/>
                        <a:t>i.t.o</a:t>
                      </a:r>
                      <a:r>
                        <a:rPr lang="en-ZA" sz="1600" baseline="0" dirty="0"/>
                        <a:t>. traveling costs and time resources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ZA" sz="1600" dirty="0"/>
                        <a:t>Effective use of technology (e.g. Skype, video-conferencing, Telematics, Google Docs,</a:t>
                      </a:r>
                      <a:r>
                        <a:rPr lang="en-ZA" sz="1600" baseline="0" dirty="0"/>
                        <a:t> WA Groups, etc.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ZA" sz="1600" baseline="0" dirty="0"/>
                        <a:t>Employ multi-functional approach when visiting schools far from Caledon (e.g. subject advisors and other district staff will travel together and service the school on the same date)</a:t>
                      </a:r>
                      <a:endParaRPr lang="en-ZA" sz="1600" dirty="0"/>
                    </a:p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65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Poor</a:t>
                      </a:r>
                      <a:r>
                        <a:rPr lang="en-ZA" sz="1600" baseline="0" dirty="0"/>
                        <a:t> quality of network connectivity in some rural areas for roll out of </a:t>
                      </a:r>
                      <a:r>
                        <a:rPr lang="en-ZA" sz="1600" baseline="0" dirty="0" err="1"/>
                        <a:t>iCT</a:t>
                      </a:r>
                      <a:r>
                        <a:rPr lang="en-ZA" sz="1600" baseline="0" dirty="0"/>
                        <a:t> development in region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ZA" sz="1600" dirty="0"/>
                        <a:t>Hard copy submission</a:t>
                      </a:r>
                      <a:r>
                        <a:rPr lang="en-ZA" sz="1600" baseline="0" dirty="0"/>
                        <a:t> of documents allowed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ZA" sz="1600" baseline="0" dirty="0"/>
                        <a:t>Access to Internet made available through envisioned optic fibre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Influx and land claim protests in </a:t>
                      </a:r>
                      <a:r>
                        <a:rPr lang="en-ZA" sz="1600" dirty="0" err="1"/>
                        <a:t>Villiersdorp,Grabouw</a:t>
                      </a:r>
                      <a:r>
                        <a:rPr lang="en-ZA" sz="1600" dirty="0"/>
                        <a:t>,  </a:t>
                      </a:r>
                      <a:r>
                        <a:rPr lang="en-ZA" sz="1600" dirty="0" err="1"/>
                        <a:t>Hermanus</a:t>
                      </a:r>
                      <a:r>
                        <a:rPr lang="en-ZA" sz="1600" dirty="0"/>
                        <a:t> area.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Ongoing</a:t>
                      </a:r>
                      <a:r>
                        <a:rPr lang="en-ZA" sz="1600" baseline="0" dirty="0"/>
                        <a:t> discussions and meetings with principals, leaders and community members. Pro active requests for accommodation provisioning.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634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Online Admissions: Lack of technological knowledge of 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ZA" sz="1600" dirty="0"/>
                        <a:t>Excellent</a:t>
                      </a:r>
                      <a:r>
                        <a:rPr lang="en-ZA" sz="1600" baseline="0" dirty="0"/>
                        <a:t> assistance and support from district officials and school clerks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196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18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4" y="877078"/>
            <a:ext cx="8794403" cy="4385388"/>
          </a:xfrm>
        </p:spPr>
        <p:txBody>
          <a:bodyPr>
            <a:normAutofit fontScale="92500" lnSpcReduction="20000"/>
          </a:bodyPr>
          <a:lstStyle/>
          <a:p>
            <a:pPr lvl="1"/>
            <a:endParaRPr lang="en-ZA" sz="2000" dirty="0"/>
          </a:p>
          <a:p>
            <a:pPr lvl="1"/>
            <a:r>
              <a:rPr lang="en-ZA" sz="2000" dirty="0"/>
              <a:t>District Director: </a:t>
            </a:r>
            <a:r>
              <a:rPr lang="en-ZA" sz="2000" dirty="0">
                <a:solidFill>
                  <a:srgbClr val="00329B"/>
                </a:solidFill>
                <a:hlinkClick r:id="rId2"/>
              </a:rPr>
              <a:t>Helene.VanZyl@westerncape.gov.za</a:t>
            </a:r>
            <a:endParaRPr lang="en-ZA" sz="2000" dirty="0">
              <a:solidFill>
                <a:srgbClr val="00329B"/>
              </a:solidFill>
            </a:endParaRPr>
          </a:p>
          <a:p>
            <a:pPr lvl="1"/>
            <a:r>
              <a:rPr lang="en-ZA" sz="2000" dirty="0"/>
              <a:t>Circuit Manager – C1:</a:t>
            </a:r>
            <a:r>
              <a:rPr lang="en-ZA" sz="2000" dirty="0">
                <a:solidFill>
                  <a:srgbClr val="00329B"/>
                </a:solidFill>
              </a:rPr>
              <a:t> </a:t>
            </a:r>
            <a:r>
              <a:rPr lang="en-ZA" sz="2000" dirty="0">
                <a:solidFill>
                  <a:srgbClr val="00329B"/>
                </a:solidFill>
                <a:hlinkClick r:id="rId3"/>
              </a:rPr>
              <a:t>Joaniel.Pieterse@westerncape.gov.za</a:t>
            </a:r>
            <a:endParaRPr lang="en-ZA" sz="2000" dirty="0">
              <a:solidFill>
                <a:srgbClr val="00329B"/>
              </a:solidFill>
            </a:endParaRPr>
          </a:p>
          <a:p>
            <a:pPr lvl="1"/>
            <a:r>
              <a:rPr lang="en-ZA" sz="2000" dirty="0"/>
              <a:t>Circuit Manager – C2: </a:t>
            </a:r>
            <a:r>
              <a:rPr lang="en-ZA" sz="2000" dirty="0">
                <a:hlinkClick r:id="rId4"/>
              </a:rPr>
              <a:t>Wendy.Colyn@westerncape.gov.za</a:t>
            </a:r>
            <a:endParaRPr lang="en-ZA" sz="2000" dirty="0"/>
          </a:p>
          <a:p>
            <a:pPr lvl="1"/>
            <a:r>
              <a:rPr lang="en-ZA" sz="2000" dirty="0"/>
              <a:t>Circuit Manager – C3: </a:t>
            </a:r>
            <a:r>
              <a:rPr lang="en-ZA" sz="2000" dirty="0">
                <a:hlinkClick r:id="rId5"/>
              </a:rPr>
              <a:t>Yolanda.Bailey@westerncape.gov.za</a:t>
            </a:r>
            <a:endParaRPr lang="en-ZA" sz="2000" dirty="0"/>
          </a:p>
          <a:p>
            <a:pPr lvl="1"/>
            <a:r>
              <a:rPr lang="en-ZA" sz="2000" dirty="0"/>
              <a:t>Curriculum Support: </a:t>
            </a:r>
            <a:r>
              <a:rPr lang="en-ZA" sz="2000" dirty="0">
                <a:hlinkClick r:id="rId6"/>
              </a:rPr>
              <a:t>Jenny.Bridgeman</a:t>
            </a:r>
            <a:r>
              <a:rPr lang="en-ZA" sz="2000" dirty="0">
                <a:solidFill>
                  <a:srgbClr val="00329B"/>
                </a:solidFill>
                <a:hlinkClick r:id="rId6"/>
              </a:rPr>
              <a:t>@westerncape.gov.za</a:t>
            </a:r>
            <a:endParaRPr lang="en-ZA" sz="2000" dirty="0">
              <a:solidFill>
                <a:srgbClr val="00329B"/>
              </a:solidFill>
            </a:endParaRPr>
          </a:p>
          <a:p>
            <a:pPr lvl="1"/>
            <a:r>
              <a:rPr lang="en-ZA" sz="2000" dirty="0"/>
              <a:t>Foundation Phase and ECD(Gr R to Gr 3): </a:t>
            </a:r>
            <a:r>
              <a:rPr lang="en-ZA" sz="2000" dirty="0">
                <a:hlinkClick r:id="rId7"/>
              </a:rPr>
              <a:t>Lynn.LeGrance@</a:t>
            </a:r>
            <a:r>
              <a:rPr lang="en-ZA" sz="2000" dirty="0">
                <a:solidFill>
                  <a:srgbClr val="00329B"/>
                </a:solidFill>
                <a:hlinkClick r:id="rId7"/>
              </a:rPr>
              <a:t>westerncape.gov.za</a:t>
            </a:r>
            <a:endParaRPr lang="en-ZA" sz="2000" dirty="0">
              <a:solidFill>
                <a:srgbClr val="00329B"/>
              </a:solidFill>
            </a:endParaRPr>
          </a:p>
          <a:p>
            <a:pPr lvl="1"/>
            <a:r>
              <a:rPr lang="en-ZA" sz="2000" dirty="0"/>
              <a:t>GET(Gr 4 to Gr 9):  </a:t>
            </a:r>
            <a:r>
              <a:rPr lang="en-ZA" sz="2000" dirty="0">
                <a:hlinkClick r:id="rId8"/>
              </a:rPr>
              <a:t>James.Daniels@westerncape.gov.za</a:t>
            </a:r>
            <a:endParaRPr lang="en-ZA" sz="2000" dirty="0"/>
          </a:p>
          <a:p>
            <a:pPr lvl="1"/>
            <a:r>
              <a:rPr lang="en-ZA" sz="2000" dirty="0"/>
              <a:t>SEN/FET(Gr 10 to Gr 12):  </a:t>
            </a:r>
            <a:r>
              <a:rPr lang="en-ZA" sz="2000" dirty="0">
                <a:hlinkClick r:id="rId9"/>
              </a:rPr>
              <a:t>Venetia.Cavernelis@westerncape.gov.za</a:t>
            </a:r>
            <a:endParaRPr lang="en-ZA" sz="2000" dirty="0"/>
          </a:p>
          <a:p>
            <a:pPr lvl="1"/>
            <a:r>
              <a:rPr lang="en-ZA" sz="2000" dirty="0"/>
              <a:t>Special Learner Education Services:   </a:t>
            </a:r>
            <a:r>
              <a:rPr lang="en-ZA" sz="2000" dirty="0">
                <a:hlinkClick r:id="rId10"/>
              </a:rPr>
              <a:t>Annelien.Crous@westerncape.gov.za</a:t>
            </a:r>
            <a:endParaRPr lang="en-ZA" sz="2000" dirty="0"/>
          </a:p>
          <a:p>
            <a:pPr lvl="1"/>
            <a:r>
              <a:rPr lang="en-ZA" sz="2000" dirty="0"/>
              <a:t>Infrastructure: </a:t>
            </a:r>
            <a:r>
              <a:rPr lang="en-ZA" sz="2000" dirty="0">
                <a:hlinkClick r:id="rId11"/>
              </a:rPr>
              <a:t>Hillary.Smith@we</a:t>
            </a:r>
            <a:r>
              <a:rPr lang="en-ZA" sz="2000" dirty="0">
                <a:solidFill>
                  <a:srgbClr val="00329B"/>
                </a:solidFill>
                <a:hlinkClick r:id="rId11"/>
              </a:rPr>
              <a:t>sterncape.gov.za</a:t>
            </a:r>
            <a:endParaRPr lang="en-ZA" sz="2000" dirty="0">
              <a:solidFill>
                <a:srgbClr val="00329B"/>
              </a:solidFill>
            </a:endParaRPr>
          </a:p>
          <a:p>
            <a:pPr lvl="1"/>
            <a:r>
              <a:rPr lang="en-ZA" sz="2000" dirty="0"/>
              <a:t>Head: Management &amp; Governance: </a:t>
            </a:r>
            <a:r>
              <a:rPr lang="en-ZA" sz="2000" dirty="0">
                <a:hlinkClick r:id="rId12"/>
              </a:rPr>
              <a:t>Japie.Bailey@westerncape.gov.za</a:t>
            </a:r>
            <a:endParaRPr lang="en-ZA" sz="2000" dirty="0"/>
          </a:p>
          <a:p>
            <a:pPr lvl="1"/>
            <a:r>
              <a:rPr lang="en-ZA" sz="2000" dirty="0"/>
              <a:t>Management and Governance Support: </a:t>
            </a:r>
            <a:r>
              <a:rPr lang="en-ZA" sz="2000" dirty="0">
                <a:hlinkClick r:id="rId13"/>
              </a:rPr>
              <a:t>Edward.Kies@westerncape.gov.za</a:t>
            </a:r>
            <a:endParaRPr lang="en-ZA" sz="2000" dirty="0"/>
          </a:p>
          <a:p>
            <a:pPr lvl="1"/>
            <a:r>
              <a:rPr lang="en-ZA" sz="2000" dirty="0"/>
              <a:t>People Management: </a:t>
            </a:r>
            <a:r>
              <a:rPr lang="en-ZA" sz="2000" dirty="0">
                <a:hlinkClick r:id="rId14"/>
              </a:rPr>
              <a:t>Ferlin.Beukes@westerncape.gov.za</a:t>
            </a:r>
            <a:endParaRPr lang="en-ZA" sz="2000" dirty="0"/>
          </a:p>
          <a:p>
            <a:pPr lvl="1"/>
            <a:r>
              <a:rPr lang="en-ZA" sz="2000" dirty="0"/>
              <a:t>Planning and Information Management: </a:t>
            </a:r>
            <a:r>
              <a:rPr lang="en-ZA" sz="2000" dirty="0">
                <a:hlinkClick r:id="rId15"/>
              </a:rPr>
              <a:t>Andy.Coetzee@westerncape.gov.za</a:t>
            </a:r>
            <a:endParaRPr lang="en-ZA" sz="2000" dirty="0"/>
          </a:p>
          <a:p>
            <a:pPr lvl="1"/>
            <a:r>
              <a:rPr lang="en-ZA" sz="2000" dirty="0"/>
              <a:t>Safe Schools: </a:t>
            </a:r>
            <a:r>
              <a:rPr lang="en-ZA" sz="2000" dirty="0">
                <a:hlinkClick r:id="rId16"/>
              </a:rPr>
              <a:t>Dawid.Fiellies@</a:t>
            </a:r>
            <a:r>
              <a:rPr lang="en-ZA" sz="2000" dirty="0">
                <a:solidFill>
                  <a:srgbClr val="00329B"/>
                </a:solidFill>
                <a:hlinkClick r:id="rId16"/>
              </a:rPr>
              <a:t>westerncape.gov.za</a:t>
            </a:r>
            <a:endParaRPr lang="en-ZA" sz="2000" dirty="0">
              <a:solidFill>
                <a:srgbClr val="00329B"/>
              </a:solidFill>
            </a:endParaRPr>
          </a:p>
          <a:p>
            <a:pPr lvl="1"/>
            <a:r>
              <a:rPr lang="en-ZA" sz="2000" dirty="0"/>
              <a:t>School Enrichment Officer/T2P: </a:t>
            </a:r>
            <a:r>
              <a:rPr lang="en-ZA" sz="2000" dirty="0">
                <a:hlinkClick r:id="rId17"/>
              </a:rPr>
              <a:t>Kobus.Mike@westerncape.gov.za</a:t>
            </a:r>
            <a:endParaRPr lang="en-ZA" sz="2000" dirty="0"/>
          </a:p>
          <a:p>
            <a:pPr lvl="1"/>
            <a:r>
              <a:rPr lang="en-ZA" sz="2000" dirty="0"/>
              <a:t>Corporate Services: </a:t>
            </a:r>
            <a:r>
              <a:rPr lang="en-ZA" sz="2000" dirty="0">
                <a:hlinkClick r:id="rId18"/>
              </a:rPr>
              <a:t>Ilse.vanNiekerk@</a:t>
            </a:r>
            <a:r>
              <a:rPr lang="en-ZA" sz="2000" dirty="0">
                <a:solidFill>
                  <a:srgbClr val="00329B"/>
                </a:solidFill>
                <a:hlinkClick r:id="rId18"/>
              </a:rPr>
              <a:t>westerncape.gov.za</a:t>
            </a:r>
            <a:endParaRPr lang="en-ZA" sz="2000" dirty="0"/>
          </a:p>
          <a:p>
            <a:pPr lvl="1"/>
            <a:endParaRPr lang="en-ZA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425" y="65088"/>
            <a:ext cx="8991600" cy="709353"/>
          </a:xfrm>
          <a:solidFill>
            <a:srgbClr val="003399"/>
          </a:solidFill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Contact details</a:t>
            </a:r>
            <a:endParaRPr lang="en-Z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62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550" y="932688"/>
            <a:ext cx="8281988" cy="122529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4800" b="1" dirty="0">
                <a:latin typeface="Lucida Handwriting" panose="03010101010101010101" pitchFamily="66" charset="0"/>
              </a:rPr>
              <a:t>Thank You</a:t>
            </a:r>
          </a:p>
        </p:txBody>
      </p:sp>
      <p:pic>
        <p:nvPicPr>
          <p:cNvPr id="4710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64" y="2020825"/>
            <a:ext cx="5047044" cy="250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6019" t="67490" r="16087" b="14815"/>
          <a:stretch/>
        </p:blipFill>
        <p:spPr bwMode="auto">
          <a:xfrm>
            <a:off x="1408176" y="4361689"/>
            <a:ext cx="6803135" cy="978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cedonline.westerncape.gov.za/branchIDC/Districts/images/Map-Overber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72" y="2011680"/>
            <a:ext cx="4078224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swellendam map"/>
          <p:cNvSpPr>
            <a:spLocks noChangeAspect="1" noChangeArrowheads="1"/>
          </p:cNvSpPr>
          <p:nvPr/>
        </p:nvSpPr>
        <p:spPr bwMode="auto">
          <a:xfrm>
            <a:off x="347472" y="149430"/>
            <a:ext cx="8494777" cy="7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594" y="1901952"/>
            <a:ext cx="4050918" cy="38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744" y="850392"/>
            <a:ext cx="843076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lnSpc>
                <a:spcPct val="140000"/>
              </a:lnSpc>
            </a:pPr>
            <a:r>
              <a:rPr lang="en-GB" sz="1600" b="1" dirty="0">
                <a:solidFill>
                  <a:prstClr val="black"/>
                </a:solidFill>
              </a:rPr>
              <a:t>The Overberg Municipal District cover approximately </a:t>
            </a:r>
            <a:r>
              <a:rPr lang="it-IT" sz="1600" b="1" dirty="0"/>
              <a:t>12,241 square kilometres (4,726 sq mi) </a:t>
            </a:r>
            <a:r>
              <a:rPr lang="en-GB" sz="1600" b="1" dirty="0">
                <a:solidFill>
                  <a:prstClr val="black"/>
                </a:solidFill>
              </a:rPr>
              <a:t>of the Western Cape Province.  Examples of distances between Caledon to </a:t>
            </a:r>
            <a:r>
              <a:rPr lang="en-GB" sz="1600" b="1" dirty="0" err="1">
                <a:solidFill>
                  <a:prstClr val="black"/>
                </a:solidFill>
              </a:rPr>
              <a:t>Barrydale</a:t>
            </a:r>
            <a:r>
              <a:rPr lang="en-GB" sz="1600" b="1" dirty="0">
                <a:solidFill>
                  <a:prstClr val="black"/>
                </a:solidFill>
              </a:rPr>
              <a:t> (</a:t>
            </a:r>
            <a:r>
              <a:rPr lang="en-GB" sz="1600" b="1">
                <a:solidFill>
                  <a:prstClr val="black"/>
                </a:solidFill>
              </a:rPr>
              <a:t>302 km </a:t>
            </a:r>
            <a:r>
              <a:rPr lang="en-GB" sz="1600" b="1" dirty="0">
                <a:solidFill>
                  <a:prstClr val="black"/>
                </a:solidFill>
              </a:rPr>
              <a:t>return), Caledon to </a:t>
            </a:r>
            <a:r>
              <a:rPr lang="en-GB" sz="1600" b="1" dirty="0" err="1">
                <a:solidFill>
                  <a:prstClr val="black"/>
                </a:solidFill>
              </a:rPr>
              <a:t>Gansbaai</a:t>
            </a:r>
            <a:r>
              <a:rPr lang="en-GB" sz="1600" b="1" dirty="0">
                <a:solidFill>
                  <a:prstClr val="black"/>
                </a:solidFill>
              </a:rPr>
              <a:t> (144.4km return), and Caledon to L’ Agulhas (220.4km return)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347472" y="246889"/>
            <a:ext cx="8385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>
                <a:solidFill>
                  <a:srgbClr val="003399"/>
                </a:solidFill>
              </a:rPr>
              <a:t>OVERBERG EDUCATION DISTRICT (OED) 3 CIRCUITS</a:t>
            </a:r>
          </a:p>
        </p:txBody>
      </p:sp>
    </p:spTree>
    <p:extLst>
      <p:ext uri="{BB962C8B-B14F-4D97-AF65-F5344CB8AC3E}">
        <p14:creationId xmlns:p14="http://schemas.microsoft.com/office/powerpoint/2010/main" xmlns="" val="93703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028" y="1292772"/>
            <a:ext cx="8229600" cy="802458"/>
          </a:xfrm>
        </p:spPr>
        <p:txBody>
          <a:bodyPr>
            <a:norm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OED: ACADEMIC RESULTS 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8700" y="6324600"/>
            <a:ext cx="304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844609-BCEA-4D04-9CD5-8D0C9FBD08B4}" type="slidenum">
              <a:rPr lang="en-ZA" sz="900" smtClean="0"/>
              <a:pPr algn="r"/>
              <a:t>3</a:t>
            </a:fld>
            <a:endParaRPr lang="en-ZA" sz="9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1542336"/>
              </p:ext>
            </p:extLst>
          </p:nvPr>
        </p:nvGraphicFramePr>
        <p:xfrm>
          <a:off x="536866" y="2095230"/>
          <a:ext cx="8149934" cy="4343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8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44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81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50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87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5160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67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8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</a:rPr>
                        <a:t>GR 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u="sng" dirty="0">
                          <a:solidFill>
                            <a:schemeClr val="bg1"/>
                          </a:solidFill>
                          <a:effectLst/>
                        </a:rPr>
                        <a:t>Wrote</a:t>
                      </a:r>
                      <a:endParaRPr lang="en-ZA" sz="1100" b="1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u="sng" dirty="0">
                          <a:solidFill>
                            <a:schemeClr val="bg1"/>
                          </a:solidFill>
                          <a:effectLst/>
                        </a:rPr>
                        <a:t>Achieved</a:t>
                      </a:r>
                      <a:endParaRPr lang="en-ZA" sz="1100" b="1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u="sng" dirty="0">
                          <a:solidFill>
                            <a:schemeClr val="bg1"/>
                          </a:solidFill>
                          <a:effectLst/>
                        </a:rPr>
                        <a:t>Pass Percentage</a:t>
                      </a:r>
                      <a:endParaRPr lang="en-ZA" sz="1100" b="1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u="sng" dirty="0">
                          <a:solidFill>
                            <a:schemeClr val="tx1"/>
                          </a:solidFill>
                          <a:effectLst/>
                        </a:rPr>
                        <a:t>Wrote</a:t>
                      </a:r>
                      <a:endParaRPr lang="en-ZA" sz="1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u="sng" dirty="0">
                          <a:solidFill>
                            <a:schemeClr val="tx1"/>
                          </a:solidFill>
                          <a:effectLst/>
                        </a:rPr>
                        <a:t>Achieved</a:t>
                      </a:r>
                      <a:endParaRPr lang="en-ZA" sz="1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u="sng" dirty="0">
                          <a:solidFill>
                            <a:schemeClr val="tx1"/>
                          </a:solidFill>
                          <a:effectLst/>
                        </a:rPr>
                        <a:t>Pass Percentage</a:t>
                      </a:r>
                      <a:endParaRPr lang="en-ZA" sz="1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u="sng" dirty="0">
                          <a:solidFill>
                            <a:schemeClr val="tx1"/>
                          </a:solidFill>
                          <a:effectLst/>
                        </a:rPr>
                        <a:t>Wrote </a:t>
                      </a:r>
                      <a:endParaRPr lang="en-ZA" sz="1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u="sng" dirty="0">
                          <a:solidFill>
                            <a:schemeClr val="tx1"/>
                          </a:solidFill>
                          <a:effectLst/>
                        </a:rPr>
                        <a:t>Achieved</a:t>
                      </a:r>
                      <a:endParaRPr lang="en-ZA" sz="1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u="sng" dirty="0">
                          <a:solidFill>
                            <a:schemeClr val="tx1"/>
                          </a:solidFill>
                          <a:effectLst/>
                        </a:rPr>
                        <a:t>Pass Percentage</a:t>
                      </a:r>
                      <a:endParaRPr lang="en-ZA" sz="11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Gr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4410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3780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85.7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4330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3719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85.9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4242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3502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82.6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Gr 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4004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3742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93.5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4178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3933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94.1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4204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3931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93.5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Gr 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2700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2402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89.0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2743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2516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91.7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2758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2416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87.6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8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Gr 11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1963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1796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91.5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2192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1974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90.1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2263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Gr 12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74" marR="66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1698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1574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92.7</a:t>
                      </a:r>
                    </a:p>
                  </a:txBody>
                  <a:tcPr marL="66574" marR="6657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1769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1552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87.7</a:t>
                      </a:r>
                    </a:p>
                  </a:txBody>
                  <a:tcPr marL="66574" marR="6657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1899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1565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82.4</a:t>
                      </a:r>
                    </a:p>
                  </a:txBody>
                  <a:tcPr marL="66574" marR="66574" marT="0" marB="0">
                    <a:solidFill>
                      <a:srgbClr val="5DD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32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97104" y="256024"/>
          <a:ext cx="2775587" cy="252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142286" y="256024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410691" y="2784764"/>
          <a:ext cx="3186545" cy="244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1580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882"/>
          </a:xfrm>
          <a:solidFill>
            <a:srgbClr val="003399"/>
          </a:solidFill>
        </p:spPr>
        <p:txBody>
          <a:bodyPr/>
          <a:lstStyle/>
          <a:p>
            <a:r>
              <a:rPr lang="en-ZA" sz="3200" dirty="0">
                <a:solidFill>
                  <a:schemeClr val="bg1"/>
                </a:solidFill>
              </a:rPr>
              <a:t>Learner : Teacher Ratio Public </a:t>
            </a:r>
            <a:r>
              <a:rPr lang="en-ZA" sz="3600" dirty="0">
                <a:solidFill>
                  <a:schemeClr val="bg1"/>
                </a:solidFill>
              </a:rPr>
              <a:t>Ordinary</a:t>
            </a: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707703"/>
              </p:ext>
            </p:extLst>
          </p:nvPr>
        </p:nvGraphicFramePr>
        <p:xfrm>
          <a:off x="457200" y="1791477"/>
          <a:ext cx="8164285" cy="30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4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02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08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2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3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2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29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04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45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Schools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Type of School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Learner: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Teacher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Learner: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Teacher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Large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Learner: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Teacher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Extra-Large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Learner: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Teacher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Multi-grade schools (Primary Schools)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23.84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41.75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33.75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Combined Schools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33.74</a:t>
                      </a: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34.64</a:t>
                      </a: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Primary Schools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31.21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32.65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36.98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38.72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Secondary Schools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32.77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34.89 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36.21 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Intermediate Schools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21.5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30.67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33.09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35.10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686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4624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7282"/>
            <a:ext cx="8229600" cy="643812"/>
          </a:xfrm>
          <a:solidFill>
            <a:srgbClr val="003399"/>
          </a:solidFill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OED: Infrastructure and Maintenance</a:t>
            </a:r>
            <a:endParaRPr lang="en-ZA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3301918"/>
              </p:ext>
            </p:extLst>
          </p:nvPr>
        </p:nvGraphicFramePr>
        <p:xfrm>
          <a:off x="-1" y="857538"/>
          <a:ext cx="9067801" cy="4578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4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7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5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Planned Scheduled maintenance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(07 projects in current MTEF)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Planned </a:t>
                      </a:r>
                      <a:r>
                        <a:rPr lang="en-US" sz="1400" u="sng" dirty="0"/>
                        <a:t>New schools</a:t>
                      </a:r>
                      <a:r>
                        <a:rPr lang="en-US" sz="1400" dirty="0"/>
                        <a:t> (10 projects over the next 10years)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Replacement schools (Over the next 10 years)</a:t>
                      </a: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Identified hotspots &amp; challenges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Other infrastructure projects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3646"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2019/20:</a:t>
                      </a:r>
                    </a:p>
                    <a:p>
                      <a:pPr lvl="0"/>
                      <a:r>
                        <a:rPr lang="en-US" sz="1200" dirty="0"/>
                        <a:t>Die </a:t>
                      </a:r>
                      <a:r>
                        <a:rPr lang="en-US" sz="1200" dirty="0" err="1"/>
                        <a:t>Bron</a:t>
                      </a:r>
                      <a:r>
                        <a:rPr lang="en-US" sz="1200" dirty="0"/>
                        <a:t> Prim. </a:t>
                      </a:r>
                    </a:p>
                    <a:p>
                      <a:pPr lvl="0"/>
                      <a:r>
                        <a:rPr lang="en-US" sz="1200" dirty="0"/>
                        <a:t>Greyton Prim.</a:t>
                      </a:r>
                    </a:p>
                    <a:p>
                      <a:pPr lvl="0"/>
                      <a:r>
                        <a:rPr lang="en-US" sz="1200" dirty="0" err="1"/>
                        <a:t>Vleiplaas</a:t>
                      </a:r>
                      <a:r>
                        <a:rPr lang="en-US" sz="1200" dirty="0"/>
                        <a:t> NGK Prim. </a:t>
                      </a:r>
                    </a:p>
                    <a:p>
                      <a:pPr lvl="0"/>
                      <a:r>
                        <a:rPr lang="en-US" sz="1200" dirty="0"/>
                        <a:t>Bredasdorp Prim. </a:t>
                      </a:r>
                    </a:p>
                    <a:p>
                      <a:pPr lvl="0"/>
                      <a:r>
                        <a:rPr lang="en-US" sz="1200" dirty="0"/>
                        <a:t>2020/21</a:t>
                      </a:r>
                    </a:p>
                    <a:p>
                      <a:pPr lvl="0"/>
                      <a:r>
                        <a:rPr lang="en-US" sz="1200" dirty="0"/>
                        <a:t>De Villiers </a:t>
                      </a:r>
                      <a:r>
                        <a:rPr lang="en-US" sz="1200" dirty="0" err="1"/>
                        <a:t>Graaff</a:t>
                      </a:r>
                      <a:r>
                        <a:rPr lang="en-US" sz="1200" dirty="0"/>
                        <a:t> Prim. · Emil Weder </a:t>
                      </a:r>
                      <a:r>
                        <a:rPr lang="en-US" sz="1200" dirty="0" err="1"/>
                        <a:t>Sek</a:t>
                      </a:r>
                      <a:r>
                        <a:rPr lang="en-US" sz="1200" dirty="0"/>
                        <a:t>. </a:t>
                      </a:r>
                    </a:p>
                    <a:p>
                      <a:pPr lvl="0"/>
                      <a:r>
                        <a:rPr lang="en-US" sz="1200" dirty="0" err="1"/>
                        <a:t>Okkie</a:t>
                      </a:r>
                      <a:r>
                        <a:rPr lang="en-US" sz="1200" dirty="0"/>
                        <a:t> Smuts Prim. </a:t>
                      </a:r>
                    </a:p>
                    <a:p>
                      <a:pPr lvl="0"/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 err="1"/>
                        <a:t>Umyezo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Wama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Apile</a:t>
                      </a:r>
                      <a:r>
                        <a:rPr lang="en-US" sz="1200" dirty="0"/>
                        <a:t> SS (Grabouw SS) · Grabouw PS </a:t>
                      </a:r>
                    </a:p>
                    <a:p>
                      <a:pPr lvl="0"/>
                      <a:r>
                        <a:rPr lang="en-US" sz="1200" dirty="0" err="1"/>
                        <a:t>Zwelihle</a:t>
                      </a:r>
                      <a:r>
                        <a:rPr lang="en-US" sz="1200" dirty="0"/>
                        <a:t> New PS (HERMANUS) · Caledon PS · Bredasdorp PS · Villiersdorp PS · </a:t>
                      </a:r>
                      <a:r>
                        <a:rPr lang="en-US" sz="1200" dirty="0" err="1"/>
                        <a:t>Dennegeur</a:t>
                      </a:r>
                      <a:r>
                        <a:rPr lang="en-US" sz="1200" dirty="0"/>
                        <a:t> PS · · Grabouw (PS2) · New High School in </a:t>
                      </a:r>
                      <a:r>
                        <a:rPr lang="en-US" sz="1200" dirty="0" err="1"/>
                        <a:t>Hermanus</a:t>
                      </a:r>
                      <a:r>
                        <a:rPr lang="en-US" sz="1200" dirty="0"/>
                        <a:t> Area · New Primary School in </a:t>
                      </a:r>
                      <a:r>
                        <a:rPr lang="en-US" sz="1200" dirty="0" err="1"/>
                        <a:t>Fisherhaven</a:t>
                      </a:r>
                      <a:r>
                        <a:rPr lang="en-US" sz="1200" dirty="0"/>
                        <a:t> · Kleinmond- New high School (To be Placed on UAMP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/>
                        <a:t>Replacement schools (5 Schools identified)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 err="1"/>
                        <a:t>Umyezo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Wama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Apile</a:t>
                      </a:r>
                      <a:r>
                        <a:rPr lang="en-US" sz="1200" dirty="0"/>
                        <a:t> PS(In construction)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/>
                        <a:t> · Qhayiya SS (Completed) · Swartberg PS ·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/>
                        <a:t> Struisbaai PS 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/>
                        <a:t> 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/>
                        <a:t>Identified hotspots &amp; challenges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Grabouw &amp;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</a:rPr>
                        <a:t>Hermanus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 Extreme pressure 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No room for additional numbers in admissions 2020 in PS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-Urgent need for new PS &amp; HS – sites needed Talks with TWK and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Overstrand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Municipalities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Grabouw: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Upon completion of the replacement of UWA PS the school will split in 2 with half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of the learners staying behind at the mobile decanting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Additions and Upgrades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Agulhas SOS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Gansbaai Academia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Mount Pleasant 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 err="1"/>
                        <a:t>Bredasdorp</a:t>
                      </a:r>
                      <a:r>
                        <a:rPr lang="en-US" sz="1200" dirty="0"/>
                        <a:t> 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De </a:t>
                      </a:r>
                      <a:r>
                        <a:rPr lang="en-US" sz="1200" dirty="0" err="1"/>
                        <a:t>Bron</a:t>
                      </a:r>
                      <a:r>
                        <a:rPr lang="en-US" sz="1200" baseline="0" dirty="0"/>
                        <a:t> PS</a:t>
                      </a: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Upgrade of ablutions,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Fencing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 err="1"/>
                        <a:t>Swellendam</a:t>
                      </a:r>
                      <a:r>
                        <a:rPr lang="en-US" sz="1200" dirty="0"/>
                        <a:t> SS and Mount Pleasant</a:t>
                      </a:r>
                      <a:r>
                        <a:rPr lang="en-US" sz="1200" baseline="0" dirty="0"/>
                        <a:t> PS</a:t>
                      </a:r>
                      <a:r>
                        <a:rPr lang="en-US" sz="1200" dirty="0"/>
                        <a:t> 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Grade R classrooms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Replacement of </a:t>
                      </a:r>
                      <a:r>
                        <a:rPr lang="en-US" sz="1200" dirty="0" err="1"/>
                        <a:t>Mispah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LSEN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with new facility that is centrally situated in the District.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aseline="0" dirty="0"/>
                        <a:t>Purchase of leased schools: De Rust </a:t>
                      </a:r>
                      <a:r>
                        <a:rPr lang="en-US" sz="1200" baseline="0" dirty="0" err="1"/>
                        <a:t>Futura</a:t>
                      </a:r>
                      <a:r>
                        <a:rPr lang="en-US" sz="1200" baseline="0" dirty="0"/>
                        <a:t> Academia – Agriculture focus school with Hostel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608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194"/>
          </a:xfrm>
          <a:solidFill>
            <a:srgbClr val="003399"/>
          </a:solidFill>
        </p:spPr>
        <p:txBody>
          <a:bodyPr/>
          <a:lstStyle/>
          <a:p>
            <a:r>
              <a:rPr lang="en-ZA" sz="4000" dirty="0">
                <a:solidFill>
                  <a:schemeClr val="bg1"/>
                </a:solidFill>
              </a:rPr>
              <a:t>National School Nutrition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48" y="1060704"/>
            <a:ext cx="8822460" cy="4974019"/>
          </a:xfrm>
        </p:spPr>
        <p:txBody>
          <a:bodyPr/>
          <a:lstStyle/>
          <a:p>
            <a:pPr marL="0" lvl="0" indent="0" defTabSz="914400" eaLnBrk="1" fontAlgn="auto" hangingPunct="1">
              <a:spcAft>
                <a:spcPts val="0"/>
              </a:spcAft>
              <a:buNone/>
            </a:pPr>
            <a:r>
              <a:rPr lang="en-ZA" sz="2000" b="1" u="sng" dirty="0">
                <a:solidFill>
                  <a:prstClr val="black"/>
                </a:solidFill>
                <a:ea typeface="+mn-ea"/>
              </a:rPr>
              <a:t>Success</a:t>
            </a:r>
          </a:p>
          <a:p>
            <a:pPr lvl="0" defTabSz="914400" eaLnBrk="1" fontAlgn="auto" hangingPunct="1">
              <a:spcAft>
                <a:spcPts val="0"/>
              </a:spcAft>
              <a:buBlip>
                <a:blip r:embed="rId2"/>
              </a:buBlip>
            </a:pPr>
            <a:r>
              <a:rPr lang="en-ZA" sz="1800" dirty="0">
                <a:solidFill>
                  <a:prstClr val="black"/>
                </a:solidFill>
                <a:ea typeface="+mn-ea"/>
              </a:rPr>
              <a:t>Learners at 69 schools receive nutrition on a daily basis.</a:t>
            </a:r>
          </a:p>
          <a:p>
            <a:pPr lvl="0" defTabSz="914400" eaLnBrk="1" fontAlgn="auto" hangingPunct="1">
              <a:spcAft>
                <a:spcPts val="0"/>
              </a:spcAft>
              <a:buBlip>
                <a:blip r:embed="rId2"/>
              </a:buBlip>
            </a:pPr>
            <a:r>
              <a:rPr lang="en-ZA" sz="1800" dirty="0">
                <a:solidFill>
                  <a:prstClr val="black"/>
                </a:solidFill>
                <a:ea typeface="+mn-ea"/>
              </a:rPr>
              <a:t>Access to nutrition increased: 2017 – 20 431; 2018 – 20 860; 2019 – 22 348</a:t>
            </a:r>
          </a:p>
          <a:p>
            <a:pPr lvl="0" defTabSz="914400" eaLnBrk="1" fontAlgn="auto" hangingPunct="1">
              <a:spcAft>
                <a:spcPts val="0"/>
              </a:spcAft>
              <a:buBlip>
                <a:blip r:embed="rId2"/>
              </a:buBlip>
            </a:pPr>
            <a:r>
              <a:rPr lang="en-ZA" sz="1800" dirty="0">
                <a:solidFill>
                  <a:prstClr val="black"/>
                </a:solidFill>
                <a:ea typeface="+mn-ea"/>
              </a:rPr>
              <a:t>50 new stoves were delivered. 19 remaining stoves scheduled for this term.</a:t>
            </a:r>
          </a:p>
          <a:p>
            <a:pPr lvl="0" defTabSz="914400" eaLnBrk="1" fontAlgn="auto" hangingPunct="1">
              <a:spcAft>
                <a:spcPts val="0"/>
              </a:spcAft>
              <a:buBlip>
                <a:blip r:embed="rId2"/>
              </a:buBlip>
            </a:pPr>
            <a:r>
              <a:rPr lang="en-ZA" sz="1800" dirty="0">
                <a:solidFill>
                  <a:prstClr val="black"/>
                </a:solidFill>
                <a:ea typeface="+mn-ea"/>
              </a:rPr>
              <a:t>NSNP administration has improved after 6 NSNP assistants were allocated to assist selected schools from October 2018 to April 2019.</a:t>
            </a:r>
          </a:p>
          <a:p>
            <a:pPr lvl="0" defTabSz="914400" eaLnBrk="1" fontAlgn="auto" hangingPunct="1">
              <a:spcAft>
                <a:spcPts val="0"/>
              </a:spcAft>
              <a:buBlip>
                <a:blip r:embed="rId2"/>
              </a:buBlip>
            </a:pPr>
            <a:r>
              <a:rPr lang="en-ZA" sz="1800" dirty="0">
                <a:solidFill>
                  <a:prstClr val="black"/>
                </a:solidFill>
                <a:ea typeface="+mn-ea"/>
              </a:rPr>
              <a:t>Gardens are in a very good condition and are being used for supplement feeding, teaching aids, etc.</a:t>
            </a:r>
          </a:p>
          <a:p>
            <a:pPr marL="0" lvl="0" indent="0" defTabSz="914400" eaLnBrk="1" fontAlgn="auto" hangingPunct="1">
              <a:spcAft>
                <a:spcPts val="0"/>
              </a:spcAft>
              <a:buNone/>
            </a:pPr>
            <a:r>
              <a:rPr lang="en-ZA" sz="2000" b="1" u="sng" dirty="0">
                <a:solidFill>
                  <a:prstClr val="black"/>
                </a:solidFill>
              </a:rPr>
              <a:t>Challenges</a:t>
            </a:r>
          </a:p>
          <a:p>
            <a:pPr lvl="0" defTabSz="914400" eaLnBrk="1" fontAlgn="auto" hangingPunct="1">
              <a:spcAft>
                <a:spcPts val="0"/>
              </a:spcAft>
              <a:buBlip>
                <a:blip r:embed="rId2"/>
              </a:buBlip>
            </a:pPr>
            <a:r>
              <a:rPr lang="en-ZA" sz="1800" dirty="0">
                <a:solidFill>
                  <a:prstClr val="black"/>
                </a:solidFill>
              </a:rPr>
              <a:t>Shortages of plates and spoons – schools to use N&amp;S funding to supplement.</a:t>
            </a:r>
          </a:p>
          <a:p>
            <a:pPr lvl="0" defTabSz="914400" eaLnBrk="1" fontAlgn="auto" hangingPunct="1">
              <a:spcAft>
                <a:spcPts val="0"/>
              </a:spcAft>
              <a:buBlip>
                <a:blip r:embed="rId2"/>
              </a:buBlip>
            </a:pPr>
            <a:r>
              <a:rPr lang="en-ZA" sz="1800" dirty="0">
                <a:solidFill>
                  <a:prstClr val="black"/>
                </a:solidFill>
              </a:rPr>
              <a:t>24 gardener contracts terminated due to lack of EPWP funding.</a:t>
            </a:r>
          </a:p>
          <a:p>
            <a:endParaRPr lang="en-ZA" sz="1800" dirty="0"/>
          </a:p>
        </p:txBody>
      </p:sp>
      <p:pic>
        <p:nvPicPr>
          <p:cNvPr id="4" name="Picture 3" descr="C:\Users\54892201\Pictures\Waenhuiskrantz IMG-20190206-WA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48" y="4655686"/>
            <a:ext cx="1461540" cy="12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54892201\AppData\Local\Microsoft\Windows\Temporary Internet Files\Content.Outlook\FZAVD5LL\IMG_20190604_1006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256" y="4664576"/>
            <a:ext cx="1472184" cy="12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54892201\Pictures\WaenhuiskrantzIMG_20190404_1005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496" y="4664576"/>
            <a:ext cx="1408176" cy="12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54892201\Pictures\Waenhuiskrantz IMG-20190328-WA0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585" y="4664576"/>
            <a:ext cx="1399032" cy="12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54892201\Pictures\Wagenhuiskrantz-20190718-WA0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960" y="4655686"/>
            <a:ext cx="1371600" cy="123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391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9840478"/>
              </p:ext>
            </p:extLst>
          </p:nvPr>
        </p:nvGraphicFramePr>
        <p:xfrm>
          <a:off x="130630" y="697761"/>
          <a:ext cx="6011090" cy="3252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7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4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4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78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89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05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>
                          <a:effectLst/>
                        </a:rPr>
                        <a:t> School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Circuit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Town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>
                          <a:effectLst/>
                        </a:rPr>
                        <a:t>Municipality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DCAS Focus codes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*Average daily attendance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2018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Jan-June 2019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Barrydale HS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Barrydale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 err="1">
                          <a:effectLst/>
                        </a:rPr>
                        <a:t>Swellendam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Chess /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Volleyball / Cricket /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Rugby.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75 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109 (585)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BF Oosthuizen PS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100 (296)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104 (275)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Bontebok PS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Swellendam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350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347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Swellendam Sec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146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99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De Heide PS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Bredasdorp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Cape Agulhas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95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81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Albert Myburgh Sec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66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48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Gansbaai Academia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Gansbaai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Overstrand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>
                          <a:effectLst/>
                        </a:rPr>
                        <a:t>Baseball / Hockey /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>
                          <a:effectLst/>
                        </a:rPr>
                        <a:t>Softball / Football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48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Gansbaai PS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62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78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Zwelihle PS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Hermanus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Tennis / Basketball /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Athletics/ Cross Country.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154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133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 err="1">
                          <a:effectLst/>
                        </a:rPr>
                        <a:t>Qhayiya</a:t>
                      </a:r>
                      <a:r>
                        <a:rPr lang="en-ZA" sz="750" dirty="0">
                          <a:effectLst/>
                        </a:rPr>
                        <a:t> Sec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>
                          <a:effectLst/>
                        </a:rPr>
                        <a:t>2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138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86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Kathleen Murray PS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Grabouw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Theewaterskloof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Aquatics / Netball /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Gymnastics / Table Tennis.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Groenberg Sec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283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224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Kosie de Wet PS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3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Villiersdorp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115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128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 err="1">
                          <a:effectLst/>
                        </a:rPr>
                        <a:t>Villiersdorp</a:t>
                      </a:r>
                      <a:r>
                        <a:rPr lang="en-ZA" sz="750" dirty="0">
                          <a:effectLst/>
                        </a:rPr>
                        <a:t> Sec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3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29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LR Schmidt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3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Genadendal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Baseball / Hockey /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Softball / Football.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144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130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Emil Weder Sec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3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>
                          <a:effectLst/>
                        </a:rPr>
                        <a:t>59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750" dirty="0">
                          <a:effectLst/>
                        </a:rPr>
                        <a:t>57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04" y="4273420"/>
            <a:ext cx="2267339" cy="152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162" y="4273420"/>
            <a:ext cx="2645219" cy="159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F:\2017 CALENDARS\2016 Flash Drive Documents\SE MAIN FOLDER\ENRICHMENT\OVERBERG SPORT COUNCIL\OSC 2018-19\Rural Sport Development Program\Provincial Rural Games\Photos\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498" y="4273420"/>
            <a:ext cx="2920482" cy="15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70171" y="247556"/>
            <a:ext cx="2681458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9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Successes: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900" dirty="0">
                <a:ea typeface="Calibri" panose="020F0502020204030204" pitchFamily="34" charset="0"/>
                <a:cs typeface="Times New Roman" panose="02020603050405020304" pitchFamily="18" charset="0"/>
              </a:rPr>
              <a:t>All MOD centres participate in at least 2 traditional and 1 DCAS focus code 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900" dirty="0">
                <a:ea typeface="Calibri" panose="020F0502020204030204" pitchFamily="34" charset="0"/>
                <a:cs typeface="Times New Roman" panose="02020603050405020304" pitchFamily="18" charset="0"/>
              </a:rPr>
              <a:t>MOD centre focus codes to schools participating in those code leagues 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900" dirty="0">
                <a:ea typeface="Calibri" panose="020F0502020204030204" pitchFamily="34" charset="0"/>
                <a:cs typeface="Times New Roman" panose="02020603050405020304" pitchFamily="18" charset="0"/>
              </a:rPr>
              <a:t>Good collaboration between DCAS MOD staff and relevant OED officials in the district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0171" y="1667427"/>
            <a:ext cx="268145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9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Challenges: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900" dirty="0">
                <a:ea typeface="Calibri" panose="020F0502020204030204" pitchFamily="34" charset="0"/>
                <a:cs typeface="Times New Roman" panose="02020603050405020304" pitchFamily="18" charset="0"/>
              </a:rPr>
              <a:t>Lack of school ownership of the program at some schools affects learner participation negatively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900" dirty="0">
                <a:ea typeface="Calibri" panose="020F0502020204030204" pitchFamily="34" charset="0"/>
                <a:cs typeface="Times New Roman" panose="02020603050405020304" pitchFamily="18" charset="0"/>
              </a:rPr>
              <a:t>Lack of code facilities in some areas.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900" dirty="0">
                <a:ea typeface="Calibri" panose="020F0502020204030204" pitchFamily="34" charset="0"/>
                <a:cs typeface="Times New Roman" panose="02020603050405020304" pitchFamily="18" charset="0"/>
              </a:rPr>
              <a:t>Learner transport arrangements impacts negatively on the program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900" dirty="0">
                <a:ea typeface="Calibri" panose="020F0502020204030204" pitchFamily="34" charset="0"/>
                <a:cs typeface="Times New Roman" panose="02020603050405020304" pitchFamily="18" charset="0"/>
              </a:rPr>
              <a:t>Access to administrative, storage and indoor to coaching space due to need for classrooms is becoming a growing concern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900" dirty="0">
                <a:ea typeface="Calibri" panose="020F0502020204030204" pitchFamily="34" charset="0"/>
                <a:cs typeface="Times New Roman" panose="02020603050405020304" pitchFamily="18" charset="0"/>
              </a:rPr>
              <a:t>High turnover in young coaching staff  hampers stability 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900" dirty="0">
                <a:ea typeface="Calibri" panose="020F0502020204030204" pitchFamily="34" charset="0"/>
                <a:cs typeface="Times New Roman" panose="02020603050405020304" pitchFamily="18" charset="0"/>
              </a:rPr>
              <a:t>Annual equipment  delivery leads to neglect and theft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0630" y="102637"/>
            <a:ext cx="6011090" cy="475861"/>
          </a:xfrm>
          <a:solidFill>
            <a:srgbClr val="003399"/>
          </a:solidFill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16 MOD Centres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26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9838244"/>
              </p:ext>
            </p:extLst>
          </p:nvPr>
        </p:nvGraphicFramePr>
        <p:xfrm>
          <a:off x="182884" y="746448"/>
          <a:ext cx="4571999" cy="1187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8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07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School sport: Participation in either or both winter and summer league  programs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2017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2018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2019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7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87 schools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86 schools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85 schools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2 and more intra- interschool sport codes 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64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71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72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1 intra- interschool sport code ( Farm schools - in athletics mainly)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0 sport codes (Mostly multi-grade)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7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2444751"/>
              </p:ext>
            </p:extLst>
          </p:nvPr>
        </p:nvGraphicFramePr>
        <p:xfrm>
          <a:off x="4571998" y="2873876"/>
          <a:ext cx="4261105" cy="54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6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06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Arts &amp; culture: Participation in afterschool performance programs/ competitions. 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2017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2018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2019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Performance arts ( Dance/ Drama / Instrumental/ Singing)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17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14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15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0260793"/>
              </p:ext>
            </p:extLst>
          </p:nvPr>
        </p:nvGraphicFramePr>
        <p:xfrm>
          <a:off x="240007" y="4549437"/>
          <a:ext cx="4538867" cy="1203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3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5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16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Civic education &amp; youth leadership: Participation in civic education programs in mainly high and intermediate schools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2017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2018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2019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3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24 schools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24 schools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24 schools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MOOT COURT, Public Speaking, and Project Citizen. 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11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Youth leadership through RCL development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18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19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226" name="Picture 10" descr="F:\2017 CALENDARS\2016 Flash Drive Documents\SE MAIN FOLDER\ENRICHMENT\2018 SASCE\Photos- Provincials\20180531_153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697" y="1004168"/>
            <a:ext cx="2721553" cy="14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F:\SCHOOL SPORT- ART &amp; CULTURE\ATHLETICS\X-Country\2018 X-Country\2018 League Results\Riviersonderend results &amp; photos\20180523_152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065" y="3125755"/>
            <a:ext cx="2397967" cy="12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54882" y="3404935"/>
            <a:ext cx="4078222" cy="223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Challenges:</a:t>
            </a:r>
            <a:endParaRPr lang="en-Z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Distance and high transport costs curbs offering and expansion of afterschool activities at no- and low fee schools.</a:t>
            </a:r>
            <a:endParaRPr lang="en-Z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Very small district budget for afterschool program  implementation</a:t>
            </a:r>
            <a:endParaRPr lang="en-Z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Lack of qualified/ skilled arts and culture teachers in no- and low fee schools</a:t>
            </a:r>
            <a:endParaRPr lang="en-Z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LTS arrangements negatively affects learner participation in afterschool programs</a:t>
            </a:r>
            <a:endParaRPr lang="en-Z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Z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874" y="1808201"/>
            <a:ext cx="4253159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Successes: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Steady increase in schools offering and participating in school  sport league programs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Codes such as softball, table tennis, cross country and girls rugby  finding good traction in the district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32640"/>
            <a:ext cx="8229600" cy="485841"/>
          </a:xfrm>
          <a:solidFill>
            <a:srgbClr val="003399"/>
          </a:solidFill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After School Game Changer: School Enrichment Programme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136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heme/theme1.xml><?xml version="1.0" encoding="utf-8"?>
<a:theme xmlns:a="http://schemas.openxmlformats.org/drawingml/2006/main" name="Education-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WCG-Education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Education-eng.potx</Template>
  <TotalTime>3204</TotalTime>
  <Words>2147</Words>
  <Application>Microsoft Office PowerPoint</Application>
  <PresentationFormat>On-screen Show (4:3)</PresentationFormat>
  <Paragraphs>529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Education-eng</vt:lpstr>
      <vt:lpstr>Custom Design</vt:lpstr>
      <vt:lpstr>3_Custom Design</vt:lpstr>
      <vt:lpstr>2_Custom Design</vt:lpstr>
      <vt:lpstr>1_Custom Design</vt:lpstr>
      <vt:lpstr>4_Custom Design</vt:lpstr>
      <vt:lpstr>WCG-Education-New PPT Master-01112012</vt:lpstr>
      <vt:lpstr>5_Custom Design</vt:lpstr>
      <vt:lpstr>6_Custom Design</vt:lpstr>
      <vt:lpstr>7_Custom Design</vt:lpstr>
      <vt:lpstr>think-cell Slide</vt:lpstr>
      <vt:lpstr>Slide 1</vt:lpstr>
      <vt:lpstr>Slide 2</vt:lpstr>
      <vt:lpstr>OED: ACADEMIC RESULTS </vt:lpstr>
      <vt:lpstr>Slide 4</vt:lpstr>
      <vt:lpstr>Learner : Teacher Ratio Public Ordinary</vt:lpstr>
      <vt:lpstr>OED: Infrastructure and Maintenance</vt:lpstr>
      <vt:lpstr>National School Nutrition Programme</vt:lpstr>
      <vt:lpstr>16 MOD Centres</vt:lpstr>
      <vt:lpstr>After School Game Changer: School Enrichment Programme</vt:lpstr>
      <vt:lpstr>Transport of learners</vt:lpstr>
      <vt:lpstr>School Safety</vt:lpstr>
      <vt:lpstr>OED: Hostels</vt:lpstr>
      <vt:lpstr>OED: Hostels</vt:lpstr>
      <vt:lpstr>Support to Farm Schools</vt:lpstr>
      <vt:lpstr>Achievements </vt:lpstr>
      <vt:lpstr>Achievements </vt:lpstr>
      <vt:lpstr>Challenges and solutions </vt:lpstr>
      <vt:lpstr>Contact details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sub-title  Date of presentation</dc:title>
  <dc:creator>Sylvanus du Plessis</dc:creator>
  <cp:lastModifiedBy>PUMZA</cp:lastModifiedBy>
  <cp:revision>282</cp:revision>
  <cp:lastPrinted>2019-08-19T12:01:52Z</cp:lastPrinted>
  <dcterms:created xsi:type="dcterms:W3CDTF">2011-12-23T08:03:34Z</dcterms:created>
  <dcterms:modified xsi:type="dcterms:W3CDTF">2019-08-22T07:24:06Z</dcterms:modified>
</cp:coreProperties>
</file>