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5"/>
  </p:notesMasterIdLst>
  <p:handoutMasterIdLst>
    <p:handoutMasterId r:id="rId36"/>
  </p:handoutMasterIdLst>
  <p:sldIdLst>
    <p:sldId id="338" r:id="rId2"/>
    <p:sldId id="314" r:id="rId3"/>
    <p:sldId id="347" r:id="rId4"/>
    <p:sldId id="316" r:id="rId5"/>
    <p:sldId id="317" r:id="rId6"/>
    <p:sldId id="372" r:id="rId7"/>
    <p:sldId id="376" r:id="rId8"/>
    <p:sldId id="319" r:id="rId9"/>
    <p:sldId id="320" r:id="rId10"/>
    <p:sldId id="373" r:id="rId11"/>
    <p:sldId id="321" r:id="rId12"/>
    <p:sldId id="322" r:id="rId13"/>
    <p:sldId id="323" r:id="rId14"/>
    <p:sldId id="366" r:id="rId15"/>
    <p:sldId id="325" r:id="rId16"/>
    <p:sldId id="326" r:id="rId17"/>
    <p:sldId id="374" r:id="rId18"/>
    <p:sldId id="375" r:id="rId19"/>
    <p:sldId id="327" r:id="rId20"/>
    <p:sldId id="367" r:id="rId21"/>
    <p:sldId id="341" r:id="rId22"/>
    <p:sldId id="351" r:id="rId23"/>
    <p:sldId id="371" r:id="rId24"/>
    <p:sldId id="359" r:id="rId25"/>
    <p:sldId id="377" r:id="rId26"/>
    <p:sldId id="378" r:id="rId27"/>
    <p:sldId id="379" r:id="rId28"/>
    <p:sldId id="380" r:id="rId29"/>
    <p:sldId id="381" r:id="rId30"/>
    <p:sldId id="382" r:id="rId31"/>
    <p:sldId id="383" r:id="rId32"/>
    <p:sldId id="384" r:id="rId33"/>
    <p:sldId id="287" r:id="rId34"/>
  </p:sldIdLst>
  <p:sldSz cx="9144000" cy="6858000" type="screen4x3"/>
  <p:notesSz cx="6794500" cy="9931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2" autoAdjust="0"/>
    <p:restoredTop sz="82326" autoAdjust="0"/>
  </p:normalViewPr>
  <p:slideViewPr>
    <p:cSldViewPr snapToGrid="0" snapToObjects="1">
      <p:cViewPr varScale="1">
        <p:scale>
          <a:sx n="62" d="100"/>
          <a:sy n="62" d="100"/>
        </p:scale>
        <p:origin x="-1764"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Office_Excel_Worksheet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lang val="en-ZA"/>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532830049162637"/>
          <c:y val="0.16586552849118161"/>
          <c:w val="0.65685568654746895"/>
          <c:h val="0.54325263080432706"/>
        </c:manualLayout>
      </c:layout>
      <c:barChart>
        <c:barDir val="col"/>
        <c:grouping val="clustered"/>
        <c:ser>
          <c:idx val="0"/>
          <c:order val="0"/>
          <c:tx>
            <c:strRef>
              <c:f>'PER PRG'!$D$20</c:f>
              <c:strCache>
                <c:ptCount val="1"/>
                <c:pt idx="0">
                  <c:v>Final budget</c:v>
                </c:pt>
              </c:strCache>
            </c:strRef>
          </c:tx>
          <c:cat>
            <c:strRef>
              <c:f>'PER PRG'!$A$22:$A$26</c:f>
              <c:strCache>
                <c:ptCount val="5"/>
                <c:pt idx="0">
                  <c:v>Compensation of Employees</c:v>
                </c:pt>
                <c:pt idx="1">
                  <c:v>Goods and Services </c:v>
                </c:pt>
                <c:pt idx="2">
                  <c:v>Transfers &amp; Subsidies</c:v>
                </c:pt>
                <c:pt idx="3">
                  <c:v>Machinery and Equipment</c:v>
                </c:pt>
                <c:pt idx="4">
                  <c:v>Payment for financial assets</c:v>
                </c:pt>
              </c:strCache>
            </c:strRef>
          </c:cat>
          <c:val>
            <c:numRef>
              <c:f>'PER PRG'!$D$22:$D$26</c:f>
              <c:numCache>
                <c:formatCode>_(* #,##0_);_(* \(#,##0\);_(* "-"??_);_(@_)</c:formatCode>
                <c:ptCount val="5"/>
                <c:pt idx="0">
                  <c:v>496711</c:v>
                </c:pt>
                <c:pt idx="1">
                  <c:v>694134</c:v>
                </c:pt>
                <c:pt idx="2">
                  <c:v>58630355</c:v>
                </c:pt>
                <c:pt idx="3">
                  <c:v>10094</c:v>
                </c:pt>
                <c:pt idx="4">
                  <c:v>0</c:v>
                </c:pt>
              </c:numCache>
            </c:numRef>
          </c:val>
        </c:ser>
        <c:ser>
          <c:idx val="1"/>
          <c:order val="1"/>
          <c:tx>
            <c:strRef>
              <c:f>'PER PRG'!$E$20</c:f>
              <c:strCache>
                <c:ptCount val="1"/>
                <c:pt idx="0">
                  <c:v>Expenditure  </c:v>
                </c:pt>
              </c:strCache>
            </c:strRef>
          </c:tx>
          <c:spPr>
            <a:solidFill>
              <a:schemeClr val="tx2">
                <a:lumMod val="40000"/>
                <a:lumOff val="60000"/>
              </a:schemeClr>
            </a:solidFill>
          </c:spPr>
          <c:cat>
            <c:strRef>
              <c:f>'PER PRG'!$A$22:$A$26</c:f>
              <c:strCache>
                <c:ptCount val="5"/>
                <c:pt idx="0">
                  <c:v>Compensation of Employees</c:v>
                </c:pt>
                <c:pt idx="1">
                  <c:v>Goods and Services </c:v>
                </c:pt>
                <c:pt idx="2">
                  <c:v>Transfers &amp; Subsidies</c:v>
                </c:pt>
                <c:pt idx="3">
                  <c:v>Machinery and Equipment</c:v>
                </c:pt>
                <c:pt idx="4">
                  <c:v>Payment for financial assets</c:v>
                </c:pt>
              </c:strCache>
            </c:strRef>
          </c:cat>
          <c:val>
            <c:numRef>
              <c:f>'PER PRG'!$E$22:$E$26</c:f>
              <c:numCache>
                <c:formatCode>_(* #,##0_);_(* \(#,##0\);_(* "-"??_);_(@_)</c:formatCode>
                <c:ptCount val="5"/>
                <c:pt idx="0">
                  <c:v>440137</c:v>
                </c:pt>
                <c:pt idx="1">
                  <c:v>456429</c:v>
                </c:pt>
                <c:pt idx="2">
                  <c:v>58286669</c:v>
                </c:pt>
                <c:pt idx="3">
                  <c:v>9335</c:v>
                </c:pt>
                <c:pt idx="4">
                  <c:v>884</c:v>
                </c:pt>
              </c:numCache>
            </c:numRef>
          </c:val>
        </c:ser>
        <c:dLbls/>
        <c:axId val="111445888"/>
        <c:axId val="111447424"/>
      </c:barChart>
      <c:catAx>
        <c:axId val="111445888"/>
        <c:scaling>
          <c:orientation val="minMax"/>
        </c:scaling>
        <c:axPos val="b"/>
        <c:tickLblPos val="nextTo"/>
        <c:txPr>
          <a:bodyPr rot="-5400000" vert="horz"/>
          <a:lstStyle/>
          <a:p>
            <a:pPr>
              <a:defRPr/>
            </a:pPr>
            <a:endParaRPr lang="en-US"/>
          </a:p>
        </c:txPr>
        <c:crossAx val="111447424"/>
        <c:crosses val="autoZero"/>
        <c:auto val="1"/>
        <c:lblAlgn val="ctr"/>
        <c:lblOffset val="100"/>
      </c:catAx>
      <c:valAx>
        <c:axId val="111447424"/>
        <c:scaling>
          <c:logBase val="10"/>
          <c:orientation val="minMax"/>
        </c:scaling>
        <c:axPos val="l"/>
        <c:majorGridlines/>
        <c:title>
          <c:tx>
            <c:rich>
              <a:bodyPr rot="0" vert="horz"/>
              <a:lstStyle/>
              <a:p>
                <a:pPr>
                  <a:defRPr/>
                </a:pPr>
                <a:r>
                  <a:rPr lang="en-ZA"/>
                  <a:t>R'000</a:t>
                </a:r>
              </a:p>
            </c:rich>
          </c:tx>
        </c:title>
        <c:numFmt formatCode="_(* #,##0_);_(* \(#,##0\);_(* &quot;-&quot;??_);_(@_)" sourceLinked="1"/>
        <c:tickLblPos val="nextTo"/>
        <c:crossAx val="111445888"/>
        <c:crosses val="autoZero"/>
        <c:crossBetween val="between"/>
      </c:valAx>
      <c:dTable>
        <c:showHorzBorder val="1"/>
        <c:showVertBorder val="1"/>
        <c:showOutline val="1"/>
      </c:dTable>
    </c:plotArea>
    <c:legend>
      <c:legendPos val="r"/>
      <c:layout>
        <c:manualLayout>
          <c:xMode val="edge"/>
          <c:yMode val="edge"/>
          <c:x val="0.8521310354161532"/>
          <c:y val="0.33649741212255013"/>
          <c:w val="0.13286768722437614"/>
          <c:h val="0.11266612701449703"/>
        </c:manualLayout>
      </c:layout>
    </c:legend>
    <c:plotVisOnly val="1"/>
    <c:dispBlanksAs val="gap"/>
  </c:chart>
  <c:spPr>
    <a:solidFill>
      <a:srgbClr val="4F81BD">
        <a:lumMod val="20000"/>
        <a:lumOff val="80000"/>
      </a:srgbClr>
    </a:solidFill>
  </c:spPr>
  <c:txPr>
    <a:bodyPr/>
    <a:lstStyle/>
    <a:p>
      <a:pPr>
        <a:defRPr sz="900">
          <a:latin typeface="Arial" pitchFamily="34" charset="0"/>
          <a:cs typeface="Arial" pitchFamily="34" charset="0"/>
        </a:defRPr>
      </a:pPr>
      <a:endParaRPr lang="en-US"/>
    </a:p>
  </c:txPr>
  <c:externalData r:id="rId2"/>
  <c:userShapes r:id="rId3"/>
</c:chartSpace>
</file>

<file path=ppt/drawings/_rels/drawing1.xml.rels><?xml version="1.0" encoding="UTF-8" standalone="yes"?>
<Relationships xmlns="http://schemas.openxmlformats.org/package/2006/relationships"><Relationship Id="rId1" Type="http://schemas.openxmlformats.org/officeDocument/2006/relationships/image" Target="../media/image6.png"/></Relationships>
</file>

<file path=ppt/drawings/drawing1.xml><?xml version="1.0" encoding="utf-8"?>
<c:userShapes xmlns:c="http://schemas.openxmlformats.org/drawingml/2006/chart">
  <cdr:relSizeAnchor xmlns:cdr="http://schemas.openxmlformats.org/drawingml/2006/chartDrawing">
    <cdr:from>
      <cdr:x>0.0488</cdr:x>
      <cdr:y>2.45296E-7</cdr:y>
    </cdr:from>
    <cdr:to>
      <cdr:x>0.91529</cdr:x>
      <cdr:y>0.10841</cdr:y>
    </cdr:to>
    <cdr:pic>
      <cdr:nvPicPr>
        <cdr:cNvPr id="2"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403860" y="1"/>
          <a:ext cx="7170420" cy="441960"/>
        </a:xfrm>
        <a:prstGeom xmlns:a="http://schemas.openxmlformats.org/drawingml/2006/main" prst="rect">
          <a:avLst/>
        </a:prstGeom>
      </cdr:spPr>
    </cdr:pic>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813" cy="4968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48100" y="0"/>
            <a:ext cx="2944813" cy="496888"/>
          </a:xfrm>
          <a:prstGeom prst="rect">
            <a:avLst/>
          </a:prstGeom>
        </p:spPr>
        <p:txBody>
          <a:bodyPr vert="horz" lIns="91440" tIns="45720" rIns="91440" bIns="45720" rtlCol="0"/>
          <a:lstStyle>
            <a:lvl1pPr algn="r">
              <a:defRPr sz="1200"/>
            </a:lvl1pPr>
          </a:lstStyle>
          <a:p>
            <a:fld id="{B551DED7-9A17-5744-80E2-1A3B2A0501E2}" type="datetimeFigureOut">
              <a:rPr lang="en-US" smtClean="0"/>
              <a:pPr/>
              <a:t>8/21/2019</a:t>
            </a:fld>
            <a:endParaRPr lang="en-US" dirty="0"/>
          </a:p>
        </p:txBody>
      </p:sp>
      <p:sp>
        <p:nvSpPr>
          <p:cNvPr id="4" name="Footer Placeholder 3"/>
          <p:cNvSpPr>
            <a:spLocks noGrp="1"/>
          </p:cNvSpPr>
          <p:nvPr>
            <p:ph type="ftr" sz="quarter" idx="2"/>
          </p:nvPr>
        </p:nvSpPr>
        <p:spPr>
          <a:xfrm>
            <a:off x="0" y="9432925"/>
            <a:ext cx="2944813" cy="49688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48100" y="9432925"/>
            <a:ext cx="2944813" cy="496888"/>
          </a:xfrm>
          <a:prstGeom prst="rect">
            <a:avLst/>
          </a:prstGeom>
        </p:spPr>
        <p:txBody>
          <a:bodyPr vert="horz" lIns="91440" tIns="45720" rIns="91440" bIns="45720" rtlCol="0" anchor="b"/>
          <a:lstStyle>
            <a:lvl1pPr algn="r">
              <a:defRPr sz="1200"/>
            </a:lvl1pPr>
          </a:lstStyle>
          <a:p>
            <a:fld id="{206F25FD-1EE3-4C46-8647-3D71778DFA6D}" type="slidenum">
              <a:rPr lang="en-US" smtClean="0"/>
              <a:pPr/>
              <a:t>‹#›</a:t>
            </a:fld>
            <a:endParaRPr lang="en-US" dirty="0"/>
          </a:p>
        </p:txBody>
      </p:sp>
    </p:spTree>
    <p:extLst>
      <p:ext uri="{BB962C8B-B14F-4D97-AF65-F5344CB8AC3E}">
        <p14:creationId xmlns:p14="http://schemas.microsoft.com/office/powerpoint/2010/main" xmlns="" val="30602331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8295"/>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48645" y="0"/>
            <a:ext cx="2944283" cy="498295"/>
          </a:xfrm>
          <a:prstGeom prst="rect">
            <a:avLst/>
          </a:prstGeom>
        </p:spPr>
        <p:txBody>
          <a:bodyPr vert="horz" lIns="91440" tIns="45720" rIns="91440" bIns="45720" rtlCol="0"/>
          <a:lstStyle>
            <a:lvl1pPr algn="r">
              <a:defRPr sz="1200"/>
            </a:lvl1pPr>
          </a:lstStyle>
          <a:p>
            <a:fld id="{B2AAA0C5-37B2-440A-AE8E-6DFCE6E8BE13}" type="datetimeFigureOut">
              <a:rPr lang="en-ZA" smtClean="0"/>
              <a:pPr/>
              <a:t>2019/08/21</a:t>
            </a:fld>
            <a:endParaRPr lang="en-ZA" dirty="0"/>
          </a:p>
        </p:txBody>
      </p:sp>
      <p:sp>
        <p:nvSpPr>
          <p:cNvPr id="4" name="Slide Image Placeholder 3"/>
          <p:cNvSpPr>
            <a:spLocks noGrp="1" noRot="1" noChangeAspect="1"/>
          </p:cNvSpPr>
          <p:nvPr>
            <p:ph type="sldImg" idx="2"/>
          </p:nvPr>
        </p:nvSpPr>
        <p:spPr>
          <a:xfrm>
            <a:off x="1163638" y="1241425"/>
            <a:ext cx="4467225" cy="3351213"/>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79450" y="4779486"/>
            <a:ext cx="5435600" cy="391048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33107"/>
            <a:ext cx="2944283" cy="498294"/>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48645" y="9433107"/>
            <a:ext cx="2944283" cy="498294"/>
          </a:xfrm>
          <a:prstGeom prst="rect">
            <a:avLst/>
          </a:prstGeom>
        </p:spPr>
        <p:txBody>
          <a:bodyPr vert="horz" lIns="91440" tIns="45720" rIns="91440" bIns="45720" rtlCol="0" anchor="b"/>
          <a:lstStyle>
            <a:lvl1pPr algn="r">
              <a:defRPr sz="1200"/>
            </a:lvl1pPr>
          </a:lstStyle>
          <a:p>
            <a:fld id="{4982C181-37CC-4326-8FA8-88A23CB0121B}" type="slidenum">
              <a:rPr lang="en-ZA" smtClean="0"/>
              <a:pPr/>
              <a:t>‹#›</a:t>
            </a:fld>
            <a:endParaRPr lang="en-ZA" dirty="0"/>
          </a:p>
        </p:txBody>
      </p:sp>
    </p:spTree>
    <p:extLst>
      <p:ext uri="{BB962C8B-B14F-4D97-AF65-F5344CB8AC3E}">
        <p14:creationId xmlns:p14="http://schemas.microsoft.com/office/powerpoint/2010/main" xmlns="" val="280135692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 xmlns:ma14="http://schemas.microsoft.com/office/mac/drawingml/2011/main" val="1"/>
            </a:ext>
          </a:extLst>
        </p:spPr>
      </p:sp>
      <p:sp>
        <p:nvSpPr>
          <p:cNvPr id="16386"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dirty="0">
              <a:latin typeface="Calibri" charset="0"/>
              <a:ea typeface="MS PGothic" charset="0"/>
            </a:endParaRPr>
          </a:p>
        </p:txBody>
      </p:sp>
      <p:sp>
        <p:nvSpPr>
          <p:cNvPr id="2" name="Footer Placeholder 1"/>
          <p:cNvSpPr>
            <a:spLocks noGrp="1"/>
          </p:cNvSpPr>
          <p:nvPr>
            <p:ph type="ftr" sz="quarter" idx="4"/>
          </p:nvPr>
        </p:nvSpPr>
        <p:spPr/>
        <p:txBody>
          <a:bodyPr/>
          <a:lstStyle/>
          <a:p>
            <a:pPr>
              <a:defRPr/>
            </a:pPr>
            <a:endParaRPr lang="en-ZA" dirty="0"/>
          </a:p>
        </p:txBody>
      </p:sp>
    </p:spTree>
    <p:extLst>
      <p:ext uri="{BB962C8B-B14F-4D97-AF65-F5344CB8AC3E}">
        <p14:creationId xmlns:p14="http://schemas.microsoft.com/office/powerpoint/2010/main" xmlns="" val="12095236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82C181-37CC-4326-8FA8-88A23CB0121B}" type="slidenum">
              <a:rPr lang="en-ZA" smtClean="0"/>
              <a:pPr/>
              <a:t>21</a:t>
            </a:fld>
            <a:endParaRPr lang="en-ZA" dirty="0"/>
          </a:p>
        </p:txBody>
      </p:sp>
    </p:spTree>
    <p:extLst>
      <p:ext uri="{BB962C8B-B14F-4D97-AF65-F5344CB8AC3E}">
        <p14:creationId xmlns:p14="http://schemas.microsoft.com/office/powerpoint/2010/main" xmlns="" val="35965529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82C181-37CC-4326-8FA8-88A23CB0121B}" type="slidenum">
              <a:rPr lang="en-ZA" smtClean="0"/>
              <a:pPr/>
              <a:t>22</a:t>
            </a:fld>
            <a:endParaRPr lang="en-ZA" dirty="0"/>
          </a:p>
        </p:txBody>
      </p:sp>
    </p:spTree>
    <p:extLst>
      <p:ext uri="{BB962C8B-B14F-4D97-AF65-F5344CB8AC3E}">
        <p14:creationId xmlns:p14="http://schemas.microsoft.com/office/powerpoint/2010/main" xmlns="" val="27470576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82C181-37CC-4326-8FA8-88A23CB0121B}" type="slidenum">
              <a:rPr lang="en-ZA" smtClean="0"/>
              <a:pPr/>
              <a:t>23</a:t>
            </a:fld>
            <a:endParaRPr lang="en-ZA" dirty="0"/>
          </a:p>
        </p:txBody>
      </p:sp>
    </p:spTree>
    <p:extLst>
      <p:ext uri="{BB962C8B-B14F-4D97-AF65-F5344CB8AC3E}">
        <p14:creationId xmlns:p14="http://schemas.microsoft.com/office/powerpoint/2010/main" xmlns="" val="13849618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82C181-37CC-4326-8FA8-88A23CB0121B}" type="slidenum">
              <a:rPr lang="en-ZA" smtClean="0"/>
              <a:pPr/>
              <a:t>24</a:t>
            </a:fld>
            <a:endParaRPr lang="en-ZA" dirty="0"/>
          </a:p>
        </p:txBody>
      </p:sp>
    </p:spTree>
    <p:extLst>
      <p:ext uri="{BB962C8B-B14F-4D97-AF65-F5344CB8AC3E}">
        <p14:creationId xmlns:p14="http://schemas.microsoft.com/office/powerpoint/2010/main" xmlns="" val="37002806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4982C181-37CC-4326-8FA8-88A23CB0121B}" type="slidenum">
              <a:rPr lang="en-ZA" smtClean="0"/>
              <a:pPr/>
              <a:t>5</a:t>
            </a:fld>
            <a:endParaRPr lang="en-ZA" dirty="0"/>
          </a:p>
        </p:txBody>
      </p:sp>
    </p:spTree>
    <p:extLst>
      <p:ext uri="{BB962C8B-B14F-4D97-AF65-F5344CB8AC3E}">
        <p14:creationId xmlns:p14="http://schemas.microsoft.com/office/powerpoint/2010/main" xmlns="" val="28532776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4982C181-37CC-4326-8FA8-88A23CB0121B}" type="slidenum">
              <a:rPr lang="en-ZA" smtClean="0"/>
              <a:pPr/>
              <a:t>7</a:t>
            </a:fld>
            <a:endParaRPr lang="en-ZA" dirty="0"/>
          </a:p>
        </p:txBody>
      </p:sp>
    </p:spTree>
    <p:extLst>
      <p:ext uri="{BB962C8B-B14F-4D97-AF65-F5344CB8AC3E}">
        <p14:creationId xmlns:p14="http://schemas.microsoft.com/office/powerpoint/2010/main" xmlns="" val="28532776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82C181-37CC-4326-8FA8-88A23CB0121B}" type="slidenum">
              <a:rPr lang="en-ZA" smtClean="0"/>
              <a:pPr/>
              <a:t>9</a:t>
            </a:fld>
            <a:endParaRPr lang="en-ZA" dirty="0"/>
          </a:p>
        </p:txBody>
      </p:sp>
    </p:spTree>
    <p:extLst>
      <p:ext uri="{BB962C8B-B14F-4D97-AF65-F5344CB8AC3E}">
        <p14:creationId xmlns:p14="http://schemas.microsoft.com/office/powerpoint/2010/main" xmlns="" val="2230643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82C181-37CC-4326-8FA8-88A23CB0121B}" type="slidenum">
              <a:rPr lang="en-ZA" smtClean="0"/>
              <a:pPr/>
              <a:t>10</a:t>
            </a:fld>
            <a:endParaRPr lang="en-ZA" dirty="0"/>
          </a:p>
        </p:txBody>
      </p:sp>
    </p:spTree>
    <p:extLst>
      <p:ext uri="{BB962C8B-B14F-4D97-AF65-F5344CB8AC3E}">
        <p14:creationId xmlns:p14="http://schemas.microsoft.com/office/powerpoint/2010/main" xmlns="" val="6352214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4982C181-37CC-4326-8FA8-88A23CB0121B}" type="slidenum">
              <a:rPr lang="en-ZA" smtClean="0"/>
              <a:pPr/>
              <a:t>16</a:t>
            </a:fld>
            <a:endParaRPr lang="en-ZA" dirty="0"/>
          </a:p>
        </p:txBody>
      </p:sp>
    </p:spTree>
    <p:extLst>
      <p:ext uri="{BB962C8B-B14F-4D97-AF65-F5344CB8AC3E}">
        <p14:creationId xmlns:p14="http://schemas.microsoft.com/office/powerpoint/2010/main" xmlns="" val="14995513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4982C181-37CC-4326-8FA8-88A23CB0121B}" type="slidenum">
              <a:rPr lang="en-ZA" smtClean="0"/>
              <a:pPr/>
              <a:t>17</a:t>
            </a:fld>
            <a:endParaRPr lang="en-ZA" dirty="0"/>
          </a:p>
        </p:txBody>
      </p:sp>
    </p:spTree>
    <p:extLst>
      <p:ext uri="{BB962C8B-B14F-4D97-AF65-F5344CB8AC3E}">
        <p14:creationId xmlns:p14="http://schemas.microsoft.com/office/powerpoint/2010/main" xmlns="" val="40858640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4982C181-37CC-4326-8FA8-88A23CB0121B}" type="slidenum">
              <a:rPr lang="en-ZA" smtClean="0"/>
              <a:pPr/>
              <a:t>18</a:t>
            </a:fld>
            <a:endParaRPr lang="en-ZA" dirty="0"/>
          </a:p>
        </p:txBody>
      </p:sp>
    </p:spTree>
    <p:extLst>
      <p:ext uri="{BB962C8B-B14F-4D97-AF65-F5344CB8AC3E}">
        <p14:creationId xmlns:p14="http://schemas.microsoft.com/office/powerpoint/2010/main" xmlns="" val="27287166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82C181-37CC-4326-8FA8-88A23CB0121B}" type="slidenum">
              <a:rPr lang="en-ZA" smtClean="0"/>
              <a:pPr/>
              <a:t>20</a:t>
            </a:fld>
            <a:endParaRPr lang="en-ZA" dirty="0"/>
          </a:p>
        </p:txBody>
      </p:sp>
    </p:spTree>
    <p:extLst>
      <p:ext uri="{BB962C8B-B14F-4D97-AF65-F5344CB8AC3E}">
        <p14:creationId xmlns:p14="http://schemas.microsoft.com/office/powerpoint/2010/main" xmlns="" val="14513663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DE7CAD3-FF2C-444E-ADFC-680B40FA5429}" type="datetime1">
              <a:rPr lang="en-US" smtClean="0"/>
              <a:pPr/>
              <a:t>8/21/2019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82DC23-2843-E240-9889-9C005FBE80A9}" type="slidenum">
              <a:rPr lang="en-US" smtClean="0"/>
              <a:pPr/>
              <a:t>‹#›</a:t>
            </a:fld>
            <a:endParaRPr lang="en-US" dirty="0"/>
          </a:p>
        </p:txBody>
      </p:sp>
    </p:spTree>
    <p:extLst>
      <p:ext uri="{BB962C8B-B14F-4D97-AF65-F5344CB8AC3E}">
        <p14:creationId xmlns:p14="http://schemas.microsoft.com/office/powerpoint/2010/main" xmlns="" val="4127537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9E5ED8-EE56-4508-AC4E-68DDBBE60F15}" type="datetime1">
              <a:rPr lang="en-US" smtClean="0"/>
              <a:pPr/>
              <a:t>8/21/2019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82DC23-2843-E240-9889-9C005FBE80A9}" type="slidenum">
              <a:rPr lang="en-US" smtClean="0"/>
              <a:pPr/>
              <a:t>‹#›</a:t>
            </a:fld>
            <a:endParaRPr lang="en-US" dirty="0"/>
          </a:p>
        </p:txBody>
      </p:sp>
    </p:spTree>
    <p:extLst>
      <p:ext uri="{BB962C8B-B14F-4D97-AF65-F5344CB8AC3E}">
        <p14:creationId xmlns:p14="http://schemas.microsoft.com/office/powerpoint/2010/main" xmlns="" val="412120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C4AE71-2694-417B-BA98-8BA25D23BD8B}" type="datetime1">
              <a:rPr lang="en-US" smtClean="0"/>
              <a:pPr/>
              <a:t>8/21/2019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82DC23-2843-E240-9889-9C005FBE80A9}" type="slidenum">
              <a:rPr lang="en-US" smtClean="0"/>
              <a:pPr/>
              <a:t>‹#›</a:t>
            </a:fld>
            <a:endParaRPr lang="en-US" dirty="0"/>
          </a:p>
        </p:txBody>
      </p:sp>
    </p:spTree>
    <p:extLst>
      <p:ext uri="{BB962C8B-B14F-4D97-AF65-F5344CB8AC3E}">
        <p14:creationId xmlns:p14="http://schemas.microsoft.com/office/powerpoint/2010/main" xmlns="" val="1710516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514F22-4084-4696-B537-4FE0B64796BF}" type="datetime1">
              <a:rPr lang="en-US" smtClean="0"/>
              <a:pPr/>
              <a:t>8/21/2019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82DC23-2843-E240-9889-9C005FBE80A9}" type="slidenum">
              <a:rPr lang="en-US" smtClean="0"/>
              <a:pPr/>
              <a:t>‹#›</a:t>
            </a:fld>
            <a:endParaRPr lang="en-US" dirty="0"/>
          </a:p>
        </p:txBody>
      </p:sp>
    </p:spTree>
    <p:extLst>
      <p:ext uri="{BB962C8B-B14F-4D97-AF65-F5344CB8AC3E}">
        <p14:creationId xmlns:p14="http://schemas.microsoft.com/office/powerpoint/2010/main" xmlns="" val="2168277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A8EA29-5935-455C-B286-D0E3502ED61B}" type="datetime1">
              <a:rPr lang="en-US" smtClean="0"/>
              <a:pPr/>
              <a:t>8/21/2019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82DC23-2843-E240-9889-9C005FBE80A9}" type="slidenum">
              <a:rPr lang="en-US" smtClean="0"/>
              <a:pPr/>
              <a:t>‹#›</a:t>
            </a:fld>
            <a:endParaRPr lang="en-US" dirty="0"/>
          </a:p>
        </p:txBody>
      </p:sp>
    </p:spTree>
    <p:extLst>
      <p:ext uri="{BB962C8B-B14F-4D97-AF65-F5344CB8AC3E}">
        <p14:creationId xmlns:p14="http://schemas.microsoft.com/office/powerpoint/2010/main" xmlns="" val="1576969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385432A-135F-40CD-BDBB-C6A1C9873563}" type="datetime1">
              <a:rPr lang="en-US" smtClean="0"/>
              <a:pPr/>
              <a:t>8/21/2019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82DC23-2843-E240-9889-9C005FBE80A9}" type="slidenum">
              <a:rPr lang="en-US" smtClean="0"/>
              <a:pPr/>
              <a:t>‹#›</a:t>
            </a:fld>
            <a:endParaRPr lang="en-US" dirty="0"/>
          </a:p>
        </p:txBody>
      </p:sp>
    </p:spTree>
    <p:extLst>
      <p:ext uri="{BB962C8B-B14F-4D97-AF65-F5344CB8AC3E}">
        <p14:creationId xmlns:p14="http://schemas.microsoft.com/office/powerpoint/2010/main" xmlns="" val="1763871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6189C92-2178-431B-B2F2-B57DF8D80EAA}" type="datetime1">
              <a:rPr lang="en-US" smtClean="0"/>
              <a:pPr/>
              <a:t>8/21/2019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82DC23-2843-E240-9889-9C005FBE80A9}" type="slidenum">
              <a:rPr lang="en-US" smtClean="0"/>
              <a:pPr/>
              <a:t>‹#›</a:t>
            </a:fld>
            <a:endParaRPr lang="en-US" dirty="0"/>
          </a:p>
        </p:txBody>
      </p:sp>
    </p:spTree>
    <p:extLst>
      <p:ext uri="{BB962C8B-B14F-4D97-AF65-F5344CB8AC3E}">
        <p14:creationId xmlns:p14="http://schemas.microsoft.com/office/powerpoint/2010/main" xmlns="" val="626793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422323-FA4F-4772-AA49-5549102C0705}" type="datetime1">
              <a:rPr lang="en-US" smtClean="0"/>
              <a:pPr/>
              <a:t>8/21/2019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82DC23-2843-E240-9889-9C005FBE80A9}" type="slidenum">
              <a:rPr lang="en-US" smtClean="0"/>
              <a:pPr/>
              <a:t>‹#›</a:t>
            </a:fld>
            <a:endParaRPr lang="en-US" dirty="0"/>
          </a:p>
        </p:txBody>
      </p:sp>
    </p:spTree>
    <p:extLst>
      <p:ext uri="{BB962C8B-B14F-4D97-AF65-F5344CB8AC3E}">
        <p14:creationId xmlns:p14="http://schemas.microsoft.com/office/powerpoint/2010/main" xmlns="" val="24794883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8468C9-8D0C-49CE-BC17-739FC7151759}" type="datetime1">
              <a:rPr lang="en-US" smtClean="0"/>
              <a:pPr/>
              <a:t>8/21/2019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82DC23-2843-E240-9889-9C005FBE80A9}" type="slidenum">
              <a:rPr lang="en-US" smtClean="0"/>
              <a:pPr/>
              <a:t>‹#›</a:t>
            </a:fld>
            <a:endParaRPr lang="en-US" dirty="0"/>
          </a:p>
        </p:txBody>
      </p:sp>
    </p:spTree>
    <p:extLst>
      <p:ext uri="{BB962C8B-B14F-4D97-AF65-F5344CB8AC3E}">
        <p14:creationId xmlns:p14="http://schemas.microsoft.com/office/powerpoint/2010/main" xmlns="" val="3628169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CE7BB6-CF1E-4532-AC24-1785D0A16AD9}" type="datetime1">
              <a:rPr lang="en-US" smtClean="0"/>
              <a:pPr/>
              <a:t>8/21/2019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82DC23-2843-E240-9889-9C005FBE80A9}" type="slidenum">
              <a:rPr lang="en-US" smtClean="0"/>
              <a:pPr/>
              <a:t>‹#›</a:t>
            </a:fld>
            <a:endParaRPr lang="en-US" dirty="0"/>
          </a:p>
        </p:txBody>
      </p:sp>
    </p:spTree>
    <p:extLst>
      <p:ext uri="{BB962C8B-B14F-4D97-AF65-F5344CB8AC3E}">
        <p14:creationId xmlns:p14="http://schemas.microsoft.com/office/powerpoint/2010/main" xmlns="" val="5515533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994B6A-8529-4D09-8F52-977DBF2B7140}" type="datetime1">
              <a:rPr lang="en-US" smtClean="0"/>
              <a:pPr/>
              <a:t>8/21/2019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82DC23-2843-E240-9889-9C005FBE80A9}" type="slidenum">
              <a:rPr lang="en-US" smtClean="0"/>
              <a:pPr/>
              <a:t>‹#›</a:t>
            </a:fld>
            <a:endParaRPr lang="en-US" dirty="0"/>
          </a:p>
        </p:txBody>
      </p:sp>
    </p:spTree>
    <p:extLst>
      <p:ext uri="{BB962C8B-B14F-4D97-AF65-F5344CB8AC3E}">
        <p14:creationId xmlns:p14="http://schemas.microsoft.com/office/powerpoint/2010/main" xmlns="" val="1676063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511724-89F8-49E0-819E-4FF1487A0098}" type="datetime1">
              <a:rPr lang="en-US" smtClean="0"/>
              <a:pPr/>
              <a:t>8/21/2019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82DC23-2843-E240-9889-9C005FBE80A9}" type="slidenum">
              <a:rPr lang="en-US" smtClean="0"/>
              <a:pPr/>
              <a:t>‹#›</a:t>
            </a:fld>
            <a:endParaRPr lang="en-US" dirty="0"/>
          </a:p>
        </p:txBody>
      </p:sp>
    </p:spTree>
    <p:extLst>
      <p:ext uri="{BB962C8B-B14F-4D97-AF65-F5344CB8AC3E}">
        <p14:creationId xmlns:p14="http://schemas.microsoft.com/office/powerpoint/2010/main" xmlns="" val="30871210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1.png"/></Relationships>
</file>

<file path=ppt/slides/_rels/slide2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1.png"/></Relationships>
</file>

<file path=ppt/slides/_rels/slide2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1.png"/></Relationships>
</file>

<file path=ppt/slides/_rels/slide2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1.png"/></Relationships>
</file>

<file path=ppt/slides/_rels/slide2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1.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5"/>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705600" y="152400"/>
            <a:ext cx="2133600" cy="752475"/>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pic>
      <p:pic>
        <p:nvPicPr>
          <p:cNvPr id="15363" name="Picture 7"/>
          <p:cNvPicPr>
            <a:picLocks noChangeAspect="1"/>
          </p:cNvPicPr>
          <p:nvPr/>
        </p:nvPicPr>
        <p:blipFill>
          <a:blip r:embed="rId4">
            <a:extLst>
              <a:ext uri="{28A0092B-C50C-407E-A947-70E740481C1C}">
                <a14:useLocalDpi xmlns:a14="http://schemas.microsoft.com/office/drawing/2010/main" xmlns="" val="0"/>
              </a:ext>
            </a:extLst>
          </a:blip>
          <a:srcRect/>
          <a:stretch>
            <a:fillRect/>
          </a:stretch>
        </p:blipFill>
        <p:spPr bwMode="auto">
          <a:xfrm>
            <a:off x="0" y="1792857"/>
            <a:ext cx="9140825" cy="4754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5364" name="TextBox 2"/>
          <p:cNvSpPr txBox="1">
            <a:spLocks noChangeArrowheads="1"/>
          </p:cNvSpPr>
          <p:nvPr/>
        </p:nvSpPr>
        <p:spPr bwMode="auto">
          <a:xfrm>
            <a:off x="330200" y="992188"/>
            <a:ext cx="8534400" cy="12003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Calibri" charset="0"/>
                <a:ea typeface="MS PGothic" charset="0"/>
                <a:cs typeface="MS PGothic" charset="0"/>
              </a:defRPr>
            </a:lvl1pPr>
            <a:lvl2pPr marL="742950" indent="-285750">
              <a:defRPr sz="2400">
                <a:solidFill>
                  <a:schemeClr val="tx1"/>
                </a:solidFill>
                <a:latin typeface="Calibri" charset="0"/>
                <a:ea typeface="MS PGothic" charset="0"/>
                <a:cs typeface="MS PGothic" charset="0"/>
              </a:defRPr>
            </a:lvl2pPr>
            <a:lvl3pPr marL="1143000" indent="-228600">
              <a:defRPr sz="2400">
                <a:solidFill>
                  <a:schemeClr val="tx1"/>
                </a:solidFill>
                <a:latin typeface="Calibri" charset="0"/>
                <a:ea typeface="MS PGothic" charset="0"/>
                <a:cs typeface="MS PGothic" charset="0"/>
              </a:defRPr>
            </a:lvl3pPr>
            <a:lvl4pPr marL="1600200" indent="-228600">
              <a:defRPr sz="2400">
                <a:solidFill>
                  <a:schemeClr val="tx1"/>
                </a:solidFill>
                <a:latin typeface="Calibri" charset="0"/>
                <a:ea typeface="MS PGothic" charset="0"/>
                <a:cs typeface="MS PGothic" charset="0"/>
              </a:defRPr>
            </a:lvl4pPr>
            <a:lvl5pPr marL="2057400" indent="-228600">
              <a:defRPr sz="2400">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Calibri" charset="0"/>
                <a:ea typeface="MS PGothic" charset="0"/>
                <a:cs typeface="MS PGothic" charset="0"/>
              </a:defRPr>
            </a:lvl9pPr>
          </a:lstStyle>
          <a:p>
            <a:pPr algn="ctr" eaLnBrk="1" hangingPunct="1"/>
            <a:r>
              <a:rPr lang="en-US" b="1" dirty="0">
                <a:latin typeface="Arial" charset="0"/>
              </a:rPr>
              <a:t>DEPARTMENT OF TRANSPORT (DoT)</a:t>
            </a:r>
          </a:p>
          <a:p>
            <a:pPr algn="ctr" eaLnBrk="1" hangingPunct="1"/>
            <a:endParaRPr lang="en-US" b="1" dirty="0">
              <a:latin typeface="Arial" charset="0"/>
            </a:endParaRPr>
          </a:p>
          <a:p>
            <a:pPr algn="ctr"/>
            <a:r>
              <a:rPr lang="en-US" b="1" dirty="0">
                <a:latin typeface="Arial" charset="0"/>
              </a:rPr>
              <a:t>QUARTER 04 OF </a:t>
            </a:r>
            <a:r>
              <a:rPr lang="en-US" b="1" dirty="0" smtClean="0">
                <a:latin typeface="Arial" charset="0"/>
              </a:rPr>
              <a:t>2018/19</a:t>
            </a:r>
          </a:p>
        </p:txBody>
      </p:sp>
      <p:sp>
        <p:nvSpPr>
          <p:cNvPr id="3" name="Slide Number Placeholder 2"/>
          <p:cNvSpPr>
            <a:spLocks noGrp="1"/>
          </p:cNvSpPr>
          <p:nvPr>
            <p:ph type="sldNum" sz="quarter" idx="12"/>
          </p:nvPr>
        </p:nvSpPr>
        <p:spPr/>
        <p:txBody>
          <a:bodyPr/>
          <a:lstStyle/>
          <a:p>
            <a:fld id="{B682DC23-2843-E240-9889-9C005FBE80A9}" type="slidenum">
              <a:rPr lang="en-US" smtClean="0"/>
              <a:pPr/>
              <a:t>1</a:t>
            </a:fld>
            <a:endParaRPr lang="en-US" dirty="0"/>
          </a:p>
        </p:txBody>
      </p:sp>
    </p:spTree>
    <p:extLst>
      <p:ext uri="{BB962C8B-B14F-4D97-AF65-F5344CB8AC3E}">
        <p14:creationId xmlns:p14="http://schemas.microsoft.com/office/powerpoint/2010/main" xmlns="" val="3200607989"/>
      </p:ext>
    </p:extLst>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Content Placeholder 1"/>
          <p:cNvSpPr>
            <a:spLocks noGrp="1"/>
          </p:cNvSpPr>
          <p:nvPr>
            <p:ph idx="1"/>
          </p:nvPr>
        </p:nvSpPr>
        <p:spPr>
          <a:xfrm>
            <a:off x="457200" y="1395675"/>
            <a:ext cx="8305800" cy="4730488"/>
          </a:xfrm>
        </p:spPr>
        <p:txBody>
          <a:bodyPr rtlCol="0">
            <a:normAutofit fontScale="32500" lnSpcReduction="20000"/>
          </a:bodyPr>
          <a:lstStyle/>
          <a:p>
            <a:pPr marL="107950" lvl="0" indent="0" algn="just">
              <a:buNone/>
              <a:defRPr/>
            </a:pPr>
            <a:endParaRPr lang="en-ZA" sz="5100" dirty="0" smtClean="0">
              <a:solidFill>
                <a:prstClr val="black"/>
              </a:solidFill>
              <a:latin typeface="Arial"/>
              <a:ea typeface="Calibri" panose="020F0502020204030204" pitchFamily="34" charset="0"/>
              <a:cs typeface="Arial"/>
            </a:endParaRPr>
          </a:p>
          <a:p>
            <a:pPr marL="450850" lvl="0" algn="just">
              <a:defRPr/>
            </a:pPr>
            <a:r>
              <a:rPr lang="en-ZA" sz="7400" dirty="0" smtClean="0">
                <a:latin typeface="Arial" panose="020B0604020202020204" pitchFamily="34" charset="0"/>
                <a:cs typeface="Arial" panose="020B0604020202020204" pitchFamily="34" charset="0"/>
              </a:rPr>
              <a:t>The </a:t>
            </a:r>
            <a:r>
              <a:rPr lang="en-ZA" sz="7400" u="sng" dirty="0">
                <a:latin typeface="Arial" panose="020B0604020202020204" pitchFamily="34" charset="0"/>
                <a:cs typeface="Arial" panose="020B0604020202020204" pitchFamily="34" charset="0"/>
              </a:rPr>
              <a:t>HRD Strategic Framework M</a:t>
            </a:r>
            <a:r>
              <a:rPr lang="en-ZA" sz="7400" u="sng" dirty="0" smtClean="0">
                <a:latin typeface="Arial" panose="020B0604020202020204" pitchFamily="34" charset="0"/>
                <a:cs typeface="Arial" panose="020B0604020202020204" pitchFamily="34" charset="0"/>
              </a:rPr>
              <a:t>onitoring Report </a:t>
            </a:r>
            <a:r>
              <a:rPr lang="en-ZA" sz="7400" u="sng" dirty="0">
                <a:latin typeface="Arial" panose="020B0604020202020204" pitchFamily="34" charset="0"/>
                <a:cs typeface="Arial" panose="020B0604020202020204" pitchFamily="34" charset="0"/>
              </a:rPr>
              <a:t>2018/19</a:t>
            </a:r>
            <a:r>
              <a:rPr lang="en-ZA" sz="7400" dirty="0">
                <a:latin typeface="Arial" panose="020B0604020202020204" pitchFamily="34" charset="0"/>
                <a:cs typeface="Arial" panose="020B0604020202020204" pitchFamily="34" charset="0"/>
              </a:rPr>
              <a:t>; and the draft </a:t>
            </a:r>
            <a:r>
              <a:rPr lang="en-ZA" sz="7400" u="sng" dirty="0">
                <a:latin typeface="Arial" panose="020B0604020202020204" pitchFamily="34" charset="0"/>
                <a:cs typeface="Arial" panose="020B0604020202020204" pitchFamily="34" charset="0"/>
              </a:rPr>
              <a:t>Annual HRD Implementation Plan 2019/20</a:t>
            </a:r>
            <a:r>
              <a:rPr lang="en-ZA" sz="7400" dirty="0">
                <a:latin typeface="Arial" panose="020B0604020202020204" pitchFamily="34" charset="0"/>
                <a:cs typeface="Arial" panose="020B0604020202020204" pitchFamily="34" charset="0"/>
              </a:rPr>
              <a:t> were finalised and submitted to the Department of Public Service and Administration (DPSA) during the period under </a:t>
            </a:r>
            <a:r>
              <a:rPr lang="en-ZA" sz="7400" dirty="0" smtClean="0">
                <a:latin typeface="Arial" panose="020B0604020202020204" pitchFamily="34" charset="0"/>
                <a:cs typeface="Arial" panose="020B0604020202020204" pitchFamily="34" charset="0"/>
              </a:rPr>
              <a:t>review</a:t>
            </a:r>
          </a:p>
          <a:p>
            <a:pPr marL="107950" lvl="0" indent="0" algn="just">
              <a:buNone/>
              <a:defRPr/>
            </a:pPr>
            <a:endParaRPr lang="en-ZA" sz="3100" dirty="0" smtClean="0">
              <a:solidFill>
                <a:prstClr val="black"/>
              </a:solidFill>
              <a:latin typeface="Arial"/>
              <a:ea typeface="Calibri" panose="020F0502020204030204" pitchFamily="34" charset="0"/>
              <a:cs typeface="Arial"/>
            </a:endParaRPr>
          </a:p>
          <a:p>
            <a:pPr marL="107950" lvl="0" indent="0" algn="just">
              <a:buNone/>
              <a:defRPr/>
            </a:pPr>
            <a:endParaRPr lang="en-ZA" sz="3100" dirty="0">
              <a:solidFill>
                <a:prstClr val="black"/>
              </a:solidFill>
              <a:latin typeface="Arial"/>
              <a:ea typeface="Calibri" panose="020F0502020204030204" pitchFamily="34" charset="0"/>
              <a:cs typeface="Arial"/>
            </a:endParaRPr>
          </a:p>
          <a:p>
            <a:pPr marL="450850" lvl="0" algn="just">
              <a:defRPr/>
            </a:pPr>
            <a:r>
              <a:rPr lang="en-ZA" sz="7400" dirty="0">
                <a:solidFill>
                  <a:prstClr val="black"/>
                </a:solidFill>
                <a:latin typeface="Arial" panose="020B0604020202020204" pitchFamily="34" charset="0"/>
                <a:cs typeface="Arial" panose="020B0604020202020204" pitchFamily="34" charset="0"/>
              </a:rPr>
              <a:t>Annual report on the implementation of </a:t>
            </a:r>
            <a:r>
              <a:rPr lang="en-ZA" sz="7400" u="sng" dirty="0" smtClean="0">
                <a:solidFill>
                  <a:prstClr val="black"/>
                </a:solidFill>
                <a:latin typeface="Arial" panose="020B0604020202020204" pitchFamily="34" charset="0"/>
                <a:cs typeface="Arial" panose="020B0604020202020204" pitchFamily="34" charset="0"/>
              </a:rPr>
              <a:t>action plans </a:t>
            </a:r>
            <a:r>
              <a:rPr lang="en-ZA" sz="7400" u="sng" dirty="0">
                <a:solidFill>
                  <a:prstClr val="black"/>
                </a:solidFill>
                <a:latin typeface="Arial" panose="020B0604020202020204" pitchFamily="34" charset="0"/>
                <a:cs typeface="Arial" panose="020B0604020202020204" pitchFamily="34" charset="0"/>
              </a:rPr>
              <a:t>to address audit findings</a:t>
            </a:r>
            <a:r>
              <a:rPr lang="en-ZA" sz="7400" dirty="0">
                <a:solidFill>
                  <a:prstClr val="black"/>
                </a:solidFill>
                <a:latin typeface="Arial" panose="020B0604020202020204" pitchFamily="34" charset="0"/>
                <a:cs typeface="Arial" panose="020B0604020202020204" pitchFamily="34" charset="0"/>
              </a:rPr>
              <a:t> was developed as </a:t>
            </a:r>
            <a:r>
              <a:rPr lang="en-ZA" sz="7400" dirty="0" smtClean="0">
                <a:solidFill>
                  <a:prstClr val="black"/>
                </a:solidFill>
                <a:latin typeface="Arial" panose="020B0604020202020204" pitchFamily="34" charset="0"/>
                <a:cs typeface="Arial" panose="020B0604020202020204" pitchFamily="34" charset="0"/>
              </a:rPr>
              <a:t>targeted</a:t>
            </a:r>
          </a:p>
          <a:p>
            <a:pPr marL="107950" lvl="0" indent="0" algn="just">
              <a:buNone/>
              <a:defRPr/>
            </a:pPr>
            <a:endParaRPr lang="en-ZA" sz="3100" dirty="0" smtClean="0">
              <a:solidFill>
                <a:prstClr val="black"/>
              </a:solidFill>
              <a:latin typeface="Arial"/>
              <a:ea typeface="Calibri" panose="020F0502020204030204" pitchFamily="34" charset="0"/>
              <a:cs typeface="Arial"/>
            </a:endParaRPr>
          </a:p>
          <a:p>
            <a:pPr marL="107950" lvl="0" indent="0" algn="just">
              <a:buNone/>
              <a:defRPr/>
            </a:pPr>
            <a:endParaRPr lang="en-ZA" sz="3100" dirty="0">
              <a:solidFill>
                <a:prstClr val="black"/>
              </a:solidFill>
              <a:latin typeface="Arial"/>
              <a:ea typeface="Calibri" panose="020F0502020204030204" pitchFamily="34" charset="0"/>
              <a:cs typeface="Arial"/>
            </a:endParaRPr>
          </a:p>
          <a:p>
            <a:pPr marL="450850" lvl="0" algn="just">
              <a:defRPr/>
            </a:pPr>
            <a:r>
              <a:rPr lang="en-ZA" sz="7400" dirty="0">
                <a:latin typeface="Arial" panose="020B0604020202020204" pitchFamily="34" charset="0"/>
                <a:cs typeface="Arial" panose="020B0604020202020204" pitchFamily="34" charset="0"/>
              </a:rPr>
              <a:t>Annual Monitoring Report on the implementation of the </a:t>
            </a:r>
            <a:r>
              <a:rPr lang="en-ZA" sz="7400" u="sng" dirty="0">
                <a:latin typeface="Arial" panose="020B0604020202020204" pitchFamily="34" charset="0"/>
                <a:cs typeface="Arial" panose="020B0604020202020204" pitchFamily="34" charset="0"/>
              </a:rPr>
              <a:t>Risk Management Strategy</a:t>
            </a:r>
            <a:r>
              <a:rPr lang="en-ZA" sz="7400" dirty="0">
                <a:latin typeface="Arial" panose="020B0604020202020204" pitchFamily="34" charset="0"/>
                <a:cs typeface="Arial" panose="020B0604020202020204" pitchFamily="34" charset="0"/>
              </a:rPr>
              <a:t> was developed as targeted and tabled at the Departmental Risk Management Committee</a:t>
            </a:r>
            <a:endParaRPr lang="en-ZA" sz="7400" dirty="0">
              <a:solidFill>
                <a:prstClr val="black"/>
              </a:solidFill>
              <a:latin typeface="Arial" panose="020B0604020202020204" pitchFamily="34" charset="0"/>
              <a:ea typeface="Calibri" panose="020F0502020204030204" pitchFamily="34" charset="0"/>
              <a:cs typeface="Arial" panose="020B0604020202020204" pitchFamily="34" charset="0"/>
            </a:endParaRPr>
          </a:p>
          <a:p>
            <a:pPr marL="107950" indent="0" algn="just">
              <a:buNone/>
              <a:defRPr/>
            </a:pPr>
            <a:endParaRPr lang="en-ZA" sz="5000" dirty="0">
              <a:solidFill>
                <a:prstClr val="black"/>
              </a:solidFill>
              <a:latin typeface="Arial" panose="020B0604020202020204" pitchFamily="34" charset="0"/>
              <a:ea typeface="Calibri" panose="020F0502020204030204" pitchFamily="34" charset="0"/>
              <a:cs typeface="Arial" panose="020B0604020202020204" pitchFamily="34" charset="0"/>
            </a:endParaRPr>
          </a:p>
          <a:p>
            <a:pPr marL="565150" indent="-457200" algn="just">
              <a:defRPr/>
            </a:pPr>
            <a:endParaRPr lang="en-US" sz="5000" dirty="0" smtClean="0">
              <a:solidFill>
                <a:prstClr val="black"/>
              </a:solidFill>
              <a:latin typeface="Arial" panose="020B0604020202020204" pitchFamily="34" charset="0"/>
              <a:ea typeface="Calibri" panose="020F0502020204030204" pitchFamily="34" charset="0"/>
              <a:cs typeface="Arial" panose="020B0604020202020204" pitchFamily="34" charset="0"/>
            </a:endParaRPr>
          </a:p>
          <a:p>
            <a:pPr marL="565150" indent="-457200" algn="just">
              <a:defRPr/>
            </a:pPr>
            <a:endParaRPr lang="en-ZA" dirty="0" smtClean="0">
              <a:latin typeface="Arial" panose="020B0604020202020204" pitchFamily="34" charset="0"/>
              <a:ea typeface="Calibri" panose="020F0502020204030204" pitchFamily="34" charset="0"/>
              <a:cs typeface="Arial" panose="020B0604020202020204" pitchFamily="34" charset="0"/>
            </a:endParaRPr>
          </a:p>
          <a:p>
            <a:pPr marL="107950" lvl="0" indent="0" algn="just">
              <a:buNone/>
              <a:defRPr/>
            </a:pPr>
            <a:endParaRPr lang="en-ZA" dirty="0" smtClean="0">
              <a:latin typeface="Arial" panose="020B0604020202020204" pitchFamily="34" charset="0"/>
              <a:ea typeface="Calibri" panose="020F0502020204030204" pitchFamily="34" charset="0"/>
            </a:endParaRPr>
          </a:p>
          <a:p>
            <a:pPr lvl="0"/>
            <a:endParaRPr lang="en-ZA" dirty="0">
              <a:latin typeface="Calibri" panose="020F0502020204030204" pitchFamily="34" charset="0"/>
              <a:ea typeface="Calibri" panose="020F0502020204030204" pitchFamily="34" charset="0"/>
              <a:cs typeface="Times New Roman" panose="02020603050405020304" pitchFamily="18" charset="0"/>
            </a:endParaRPr>
          </a:p>
          <a:p>
            <a:pPr marL="107950" lvl="0" indent="0" algn="just">
              <a:buNone/>
              <a:defRPr/>
            </a:pPr>
            <a:endParaRPr lang="en-ZA" sz="2200" dirty="0">
              <a:solidFill>
                <a:prstClr val="black"/>
              </a:solidFill>
              <a:latin typeface="Arial"/>
              <a:cs typeface="Arial"/>
            </a:endParaRPr>
          </a:p>
          <a:p>
            <a:pPr marL="107950" lvl="0" indent="0">
              <a:buNone/>
              <a:defRPr/>
            </a:pPr>
            <a:endParaRPr lang="en-US" sz="3600" dirty="0">
              <a:solidFill>
                <a:prstClr val="black"/>
              </a:solidFill>
              <a:ea typeface="ＭＳ Ｐゴシック" charset="0"/>
              <a:cs typeface="ＭＳ Ｐゴシック" charset="0"/>
            </a:endParaRPr>
          </a:p>
          <a:p>
            <a:pPr lvl="1" algn="just">
              <a:lnSpc>
                <a:spcPct val="110000"/>
              </a:lnSpc>
              <a:buFont typeface="Arial" panose="020B0604020202020204" pitchFamily="34" charset="0"/>
              <a:buChar char="•"/>
            </a:pPr>
            <a:endParaRPr lang="en-ZA" sz="2400" dirty="0" smtClean="0">
              <a:latin typeface="Arial" panose="020B0604020202020204" pitchFamily="34" charset="0"/>
              <a:ea typeface="Calibri" panose="020F0502020204030204" pitchFamily="34" charset="0"/>
            </a:endParaRPr>
          </a:p>
          <a:p>
            <a:pPr marL="457200" lvl="1" indent="0" algn="just">
              <a:lnSpc>
                <a:spcPct val="110000"/>
              </a:lnSpc>
              <a:buNone/>
            </a:pPr>
            <a:endParaRPr lang="en-US" sz="2400" dirty="0" smtClean="0">
              <a:latin typeface="Arial"/>
              <a:cs typeface="Arial"/>
            </a:endParaRPr>
          </a:p>
          <a:p>
            <a:pPr marL="457200" lvl="1" indent="0" algn="just">
              <a:lnSpc>
                <a:spcPct val="110000"/>
              </a:lnSpc>
              <a:buNone/>
            </a:pPr>
            <a:endParaRPr lang="en-US" sz="2400" dirty="0">
              <a:latin typeface="Arial"/>
              <a:cs typeface="Arial"/>
            </a:endParaRPr>
          </a:p>
          <a:p>
            <a:pPr marL="107950" indent="0" eaLnBrk="1" fontAlgn="auto" hangingPunct="1">
              <a:spcAft>
                <a:spcPts val="0"/>
              </a:spcAft>
              <a:buFontTx/>
              <a:buNone/>
              <a:defRPr/>
            </a:pPr>
            <a:endParaRPr lang="en-US" dirty="0" smtClean="0">
              <a:ea typeface="ＭＳ Ｐゴシック" charset="0"/>
              <a:cs typeface="ＭＳ Ｐゴシック" charset="0"/>
            </a:endParaRPr>
          </a:p>
        </p:txBody>
      </p:sp>
      <p:sp>
        <p:nvSpPr>
          <p:cNvPr id="24578" name="Title 2"/>
          <p:cNvSpPr>
            <a:spLocks noGrp="1"/>
          </p:cNvSpPr>
          <p:nvPr>
            <p:ph type="title"/>
          </p:nvPr>
        </p:nvSpPr>
        <p:spPr>
          <a:xfrm>
            <a:off x="457200" y="223837"/>
            <a:ext cx="6324600" cy="914400"/>
          </a:xfrm>
        </p:spPr>
        <p:txBody>
          <a:bodyPr/>
          <a:lstStyle/>
          <a:p>
            <a:pPr eaLnBrk="1" hangingPunct="1"/>
            <a:r>
              <a:rPr lang="en-US" sz="3200" b="1" dirty="0">
                <a:latin typeface="Arial" charset="0"/>
                <a:ea typeface="MS PGothic" charset="0"/>
              </a:rPr>
              <a:t>Programme 1: Administration</a:t>
            </a:r>
          </a:p>
        </p:txBody>
      </p:sp>
      <p:pic>
        <p:nvPicPr>
          <p:cNvPr id="24579" name="Picture 5">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6781800" y="304800"/>
            <a:ext cx="1981200" cy="752475"/>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pic>
      <p:pic>
        <p:nvPicPr>
          <p:cNvPr id="24580" name="Picture 5"/>
          <p:cNvPicPr>
            <a:picLocks noChangeAspect="1"/>
          </p:cNvPicPr>
          <p:nvPr/>
        </p:nvPicPr>
        <p:blipFill>
          <a:blip r:embed="rId5">
            <a:extLst>
              <a:ext uri="{28A0092B-C50C-407E-A947-70E740481C1C}">
                <a14:useLocalDpi xmlns:a14="http://schemas.microsoft.com/office/drawing/2010/main" xmlns="" val="0"/>
              </a:ext>
            </a:extLst>
          </a:blip>
          <a:srcRect/>
          <a:stretch>
            <a:fillRect/>
          </a:stretch>
        </p:blipFill>
        <p:spPr bwMode="auto">
          <a:xfrm>
            <a:off x="7705725" y="6229350"/>
            <a:ext cx="594777" cy="51650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p>
            <a:fld id="{B682DC23-2843-E240-9889-9C005FBE80A9}" type="slidenum">
              <a:rPr lang="en-US" smtClean="0"/>
              <a:pPr/>
              <a:t>10</a:t>
            </a:fld>
            <a:endParaRPr lang="en-US" dirty="0"/>
          </a:p>
        </p:txBody>
      </p:sp>
    </p:spTree>
    <p:extLst>
      <p:ext uri="{BB962C8B-B14F-4D97-AF65-F5344CB8AC3E}">
        <p14:creationId xmlns:p14="http://schemas.microsoft.com/office/powerpoint/2010/main" xmlns="" val="2363455553"/>
      </p:ext>
    </p:ext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Content Placeholder 1"/>
          <p:cNvSpPr>
            <a:spLocks noGrp="1"/>
          </p:cNvSpPr>
          <p:nvPr>
            <p:ph idx="1"/>
          </p:nvPr>
        </p:nvSpPr>
        <p:spPr>
          <a:xfrm>
            <a:off x="457200" y="1295400"/>
            <a:ext cx="8459788" cy="4830763"/>
          </a:xfrm>
        </p:spPr>
        <p:txBody>
          <a:bodyPr rtlCol="0">
            <a:normAutofit/>
          </a:bodyPr>
          <a:lstStyle/>
          <a:p>
            <a:pPr lvl="0" algn="just">
              <a:lnSpc>
                <a:spcPct val="120000"/>
              </a:lnSpc>
              <a:defRPr/>
            </a:pPr>
            <a:r>
              <a:rPr lang="en-ZA" sz="2200" dirty="0" smtClean="0">
                <a:solidFill>
                  <a:prstClr val="black"/>
                </a:solidFill>
                <a:latin typeface="Arial" panose="020B0604020202020204" pitchFamily="34" charset="0"/>
                <a:cs typeface="Arial" panose="020B0604020202020204" pitchFamily="34" charset="0"/>
              </a:rPr>
              <a:t>During the period under review, a</a:t>
            </a:r>
            <a:r>
              <a:rPr lang="en-ZA" sz="2200" dirty="0" smtClean="0">
                <a:latin typeface="Arial" panose="020B0604020202020204" pitchFamily="34" charset="0"/>
                <a:cs typeface="Arial" panose="020B0604020202020204" pitchFamily="34" charset="0"/>
              </a:rPr>
              <a:t> </a:t>
            </a:r>
            <a:r>
              <a:rPr lang="en-ZA" sz="2200" dirty="0">
                <a:latin typeface="Arial" panose="020B0604020202020204" pitchFamily="34" charset="0"/>
                <a:cs typeface="Arial" panose="020B0604020202020204" pitchFamily="34" charset="0"/>
              </a:rPr>
              <a:t>consolidated annual report </a:t>
            </a:r>
            <a:r>
              <a:rPr lang="en-ZA" sz="2200" dirty="0" smtClean="0">
                <a:latin typeface="Arial" panose="020B0604020202020204" pitchFamily="34" charset="0"/>
                <a:cs typeface="Arial" panose="020B0604020202020204" pitchFamily="34" charset="0"/>
              </a:rPr>
              <a:t>on </a:t>
            </a:r>
            <a:r>
              <a:rPr lang="en-ZA" sz="2200" dirty="0">
                <a:latin typeface="Arial" panose="020B0604020202020204" pitchFamily="34" charset="0"/>
                <a:cs typeface="Arial" panose="020B0604020202020204" pitchFamily="34" charset="0"/>
              </a:rPr>
              <a:t>the monitoring of </a:t>
            </a:r>
            <a:r>
              <a:rPr lang="en-ZA" sz="2200" dirty="0" smtClean="0">
                <a:solidFill>
                  <a:prstClr val="black"/>
                </a:solidFill>
                <a:latin typeface="Arial" panose="020B0604020202020204" pitchFamily="34" charset="0"/>
                <a:cs typeface="Arial" panose="020B0604020202020204" pitchFamily="34" charset="0"/>
              </a:rPr>
              <a:t>ten (10) </a:t>
            </a:r>
            <a:r>
              <a:rPr lang="en-ZA" sz="2200" u="sng" dirty="0">
                <a:solidFill>
                  <a:prstClr val="black"/>
                </a:solidFill>
                <a:latin typeface="Arial" panose="020B0604020202020204" pitchFamily="34" charset="0"/>
                <a:cs typeface="Arial" panose="020B0604020202020204" pitchFamily="34" charset="0"/>
              </a:rPr>
              <a:t>NATMAP priority pilot </a:t>
            </a:r>
            <a:r>
              <a:rPr lang="en-ZA" sz="2200" u="sng" dirty="0" smtClean="0">
                <a:solidFill>
                  <a:prstClr val="black"/>
                </a:solidFill>
                <a:latin typeface="Arial" panose="020B0604020202020204" pitchFamily="34" charset="0"/>
                <a:cs typeface="Arial" panose="020B0604020202020204" pitchFamily="34" charset="0"/>
              </a:rPr>
              <a:t>projects</a:t>
            </a:r>
            <a:r>
              <a:rPr lang="en-ZA" sz="2200" dirty="0">
                <a:solidFill>
                  <a:prstClr val="black"/>
                </a:solidFill>
                <a:latin typeface="Arial" panose="020B0604020202020204" pitchFamily="34" charset="0"/>
                <a:cs typeface="Arial" panose="020B0604020202020204" pitchFamily="34" charset="0"/>
              </a:rPr>
              <a:t> </a:t>
            </a:r>
            <a:r>
              <a:rPr lang="en-ZA" sz="2200" dirty="0" smtClean="0">
                <a:latin typeface="Arial" panose="020B0604020202020204" pitchFamily="34" charset="0"/>
                <a:cs typeface="Arial" panose="020B0604020202020204" pitchFamily="34" charset="0"/>
              </a:rPr>
              <a:t>was </a:t>
            </a:r>
            <a:r>
              <a:rPr lang="en-ZA" sz="2200" dirty="0">
                <a:latin typeface="Arial" panose="020B0604020202020204" pitchFamily="34" charset="0"/>
                <a:cs typeface="Arial" panose="020B0604020202020204" pitchFamily="34" charset="0"/>
              </a:rPr>
              <a:t>compiled as </a:t>
            </a:r>
            <a:r>
              <a:rPr lang="en-ZA" sz="2200" dirty="0" smtClean="0">
                <a:latin typeface="Arial" panose="020B0604020202020204" pitchFamily="34" charset="0"/>
                <a:cs typeface="Arial" panose="020B0604020202020204" pitchFamily="34" charset="0"/>
              </a:rPr>
              <a:t>targeted</a:t>
            </a:r>
            <a:r>
              <a:rPr lang="en-ZA" sz="2200" dirty="0">
                <a:latin typeface="Arial" panose="020B0604020202020204" pitchFamily="34" charset="0"/>
                <a:cs typeface="Arial" panose="020B0604020202020204" pitchFamily="34" charset="0"/>
              </a:rPr>
              <a:t>;</a:t>
            </a:r>
            <a:endParaRPr lang="en-US" sz="2200" dirty="0" smtClean="0">
              <a:solidFill>
                <a:prstClr val="black"/>
              </a:solidFill>
              <a:latin typeface="Arial" panose="020B0604020202020204" pitchFamily="34" charset="0"/>
              <a:ea typeface="Calibri" panose="020F0502020204030204" pitchFamily="34" charset="0"/>
              <a:cs typeface="Arial" panose="020B0604020202020204" pitchFamily="34" charset="0"/>
            </a:endParaRPr>
          </a:p>
          <a:p>
            <a:pPr marL="0" lvl="0" indent="0" algn="just">
              <a:lnSpc>
                <a:spcPct val="115000"/>
              </a:lnSpc>
              <a:buNone/>
            </a:pPr>
            <a:endParaRPr lang="en-US" sz="1200" dirty="0" smtClean="0">
              <a:solidFill>
                <a:prstClr val="black"/>
              </a:solidFill>
              <a:latin typeface="Arial" panose="020B0604020202020204" pitchFamily="34" charset="0"/>
              <a:ea typeface="Calibri" panose="020F0502020204030204" pitchFamily="34" charset="0"/>
              <a:cs typeface="Arial" panose="020B0604020202020204" pitchFamily="34" charset="0"/>
            </a:endParaRPr>
          </a:p>
          <a:p>
            <a:pPr algn="just"/>
            <a:r>
              <a:rPr lang="en-ZA" sz="2200" dirty="0" smtClean="0">
                <a:latin typeface="Arial" panose="020B0604020202020204" pitchFamily="34" charset="0"/>
                <a:cs typeface="Arial" panose="020B0604020202020204" pitchFamily="34" charset="0"/>
              </a:rPr>
              <a:t>A consolidated </a:t>
            </a:r>
            <a:r>
              <a:rPr lang="en-ZA" sz="2200" dirty="0">
                <a:latin typeface="Arial" panose="020B0604020202020204" pitchFamily="34" charset="0"/>
                <a:cs typeface="Arial" panose="020B0604020202020204" pitchFamily="34" charset="0"/>
              </a:rPr>
              <a:t>report on public awareness campaigns on the </a:t>
            </a:r>
            <a:r>
              <a:rPr lang="en-ZA" sz="2200" u="sng" dirty="0">
                <a:latin typeface="Arial" panose="020B0604020202020204" pitchFamily="34" charset="0"/>
                <a:cs typeface="Arial" panose="020B0604020202020204" pitchFamily="34" charset="0"/>
              </a:rPr>
              <a:t>Green Transport Strategy</a:t>
            </a:r>
            <a:r>
              <a:rPr lang="en-ZA" sz="2200" dirty="0">
                <a:latin typeface="Arial" panose="020B0604020202020204" pitchFamily="34" charset="0"/>
                <a:cs typeface="Arial" panose="020B0604020202020204" pitchFamily="34" charset="0"/>
              </a:rPr>
              <a:t> was compiled as targeted</a:t>
            </a:r>
            <a:r>
              <a:rPr lang="en-ZA" sz="2200" dirty="0" smtClean="0">
                <a:latin typeface="Arial" panose="020B0604020202020204" pitchFamily="34" charset="0"/>
                <a:cs typeface="Arial" panose="020B0604020202020204" pitchFamily="34" charset="0"/>
              </a:rPr>
              <a:t>. Campaigns were conducted in nine (9) provinces during the financial year.</a:t>
            </a:r>
            <a:endParaRPr lang="en-ZA" sz="2400" dirty="0" smtClean="0">
              <a:latin typeface="Arial" panose="020B0604020202020204" pitchFamily="34" charset="0"/>
              <a:cs typeface="Arial" panose="020B0604020202020204" pitchFamily="34" charset="0"/>
            </a:endParaRPr>
          </a:p>
          <a:p>
            <a:pPr marL="0" indent="0" algn="just">
              <a:buNone/>
              <a:defRPr/>
            </a:pPr>
            <a:endParaRPr lang="en-ZA" sz="2000" dirty="0" smtClean="0">
              <a:latin typeface="Arial"/>
              <a:cs typeface="Arial"/>
            </a:endParaRPr>
          </a:p>
          <a:p>
            <a:pPr algn="just">
              <a:defRPr/>
            </a:pPr>
            <a:endParaRPr lang="en-ZA" sz="2000" dirty="0">
              <a:latin typeface="Arial"/>
              <a:ea typeface="ＭＳ Ｐゴシック" charset="0"/>
              <a:cs typeface="Arial"/>
            </a:endParaRPr>
          </a:p>
          <a:p>
            <a:pPr algn="just">
              <a:defRPr/>
            </a:pPr>
            <a:endParaRPr lang="en-ZA" sz="1000" dirty="0" smtClean="0">
              <a:latin typeface="Arial"/>
              <a:ea typeface="ＭＳ Ｐゴシック" charset="0"/>
              <a:cs typeface="Arial"/>
            </a:endParaRPr>
          </a:p>
        </p:txBody>
      </p:sp>
      <p:sp>
        <p:nvSpPr>
          <p:cNvPr id="25602" name="Title 2"/>
          <p:cNvSpPr>
            <a:spLocks noGrp="1"/>
          </p:cNvSpPr>
          <p:nvPr>
            <p:ph type="title"/>
          </p:nvPr>
        </p:nvSpPr>
        <p:spPr>
          <a:xfrm>
            <a:off x="457200" y="152400"/>
            <a:ext cx="6324600" cy="914400"/>
          </a:xfrm>
        </p:spPr>
        <p:txBody>
          <a:bodyPr/>
          <a:lstStyle/>
          <a:p>
            <a:pPr eaLnBrk="1" hangingPunct="1"/>
            <a:r>
              <a:rPr lang="en-US" sz="3200" b="1" dirty="0">
                <a:latin typeface="Arial" charset="0"/>
                <a:ea typeface="MS PGothic" charset="0"/>
              </a:rPr>
              <a:t>Programme 2: ITP</a:t>
            </a:r>
          </a:p>
        </p:txBody>
      </p:sp>
      <p:pic>
        <p:nvPicPr>
          <p:cNvPr id="25603" name="Picture 5">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781800" y="304800"/>
            <a:ext cx="1981200" cy="752475"/>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pic>
      <p:pic>
        <p:nvPicPr>
          <p:cNvPr id="25604" name="Picture 5"/>
          <p:cNvPicPr>
            <a:picLocks noChangeAspect="1"/>
          </p:cNvPicPr>
          <p:nvPr/>
        </p:nvPicPr>
        <p:blipFill>
          <a:blip r:embed="rId4">
            <a:extLst>
              <a:ext uri="{28A0092B-C50C-407E-A947-70E740481C1C}">
                <a14:useLocalDpi xmlns:a14="http://schemas.microsoft.com/office/drawing/2010/main" xmlns="" val="0"/>
              </a:ext>
            </a:extLst>
          </a:blip>
          <a:srcRect/>
          <a:stretch>
            <a:fillRect/>
          </a:stretch>
        </p:blipFill>
        <p:spPr bwMode="auto">
          <a:xfrm>
            <a:off x="7686675" y="6126163"/>
            <a:ext cx="653908" cy="52203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p>
            <a:fld id="{B682DC23-2843-E240-9889-9C005FBE80A9}" type="slidenum">
              <a:rPr lang="en-US" smtClean="0"/>
              <a:pPr/>
              <a:t>11</a:t>
            </a:fld>
            <a:endParaRPr lang="en-US" dirty="0"/>
          </a:p>
        </p:txBody>
      </p:sp>
    </p:spTree>
    <p:extLst>
      <p:ext uri="{BB962C8B-B14F-4D97-AF65-F5344CB8AC3E}">
        <p14:creationId xmlns:p14="http://schemas.microsoft.com/office/powerpoint/2010/main" xmlns="" val="3359237326"/>
      </p:ext>
    </p:extLst>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Content Placeholder 1"/>
          <p:cNvSpPr>
            <a:spLocks noGrp="1"/>
          </p:cNvSpPr>
          <p:nvPr>
            <p:ph idx="1"/>
          </p:nvPr>
        </p:nvSpPr>
        <p:spPr>
          <a:xfrm>
            <a:off x="457200" y="1209676"/>
            <a:ext cx="8229600" cy="4916488"/>
          </a:xfrm>
        </p:spPr>
        <p:txBody>
          <a:bodyPr>
            <a:normAutofit/>
          </a:bodyPr>
          <a:lstStyle/>
          <a:p>
            <a:pPr marL="457200" lvl="1" indent="0">
              <a:buNone/>
            </a:pPr>
            <a:endParaRPr lang="en-ZA" sz="1900" dirty="0">
              <a:latin typeface="Arial"/>
              <a:ea typeface="MS PGothic" charset="0"/>
              <a:cs typeface="Arial"/>
            </a:endParaRPr>
          </a:p>
          <a:p>
            <a:pPr algn="just"/>
            <a:r>
              <a:rPr lang="en-ZA" sz="2200" dirty="0" smtClean="0">
                <a:latin typeface="Arial" panose="020B0604020202020204" pitchFamily="34" charset="0"/>
                <a:cs typeface="Arial" panose="020B0604020202020204" pitchFamily="34" charset="0"/>
              </a:rPr>
              <a:t>During the period under review </a:t>
            </a:r>
            <a:r>
              <a:rPr lang="en-ZA" sz="2200" u="sng" dirty="0" smtClean="0">
                <a:latin typeface="Arial" panose="020B0604020202020204" pitchFamily="34" charset="0"/>
                <a:cs typeface="Arial" panose="020B0604020202020204" pitchFamily="34" charset="0"/>
              </a:rPr>
              <a:t>draft </a:t>
            </a:r>
            <a:r>
              <a:rPr lang="en-ZA" sz="2200" u="sng" dirty="0">
                <a:latin typeface="Arial" panose="020B0604020202020204" pitchFamily="34" charset="0"/>
                <a:cs typeface="Arial" panose="020B0604020202020204" pitchFamily="34" charset="0"/>
              </a:rPr>
              <a:t>r</a:t>
            </a:r>
            <a:r>
              <a:rPr lang="en-ZA" sz="2200" u="sng" dirty="0" smtClean="0">
                <a:latin typeface="Arial" panose="020B0604020202020204" pitchFamily="34" charset="0"/>
                <a:cs typeface="Arial" panose="020B0604020202020204" pitchFamily="34" charset="0"/>
              </a:rPr>
              <a:t>eport </a:t>
            </a:r>
            <a:r>
              <a:rPr lang="en-ZA" sz="2200" u="sng" dirty="0">
                <a:latin typeface="Arial" panose="020B0604020202020204" pitchFamily="34" charset="0"/>
                <a:cs typeface="Arial" panose="020B0604020202020204" pitchFamily="34" charset="0"/>
              </a:rPr>
              <a:t>on the proposed access arrangements and pricing approaches</a:t>
            </a:r>
            <a:r>
              <a:rPr lang="en-ZA" sz="2200" dirty="0">
                <a:latin typeface="Arial" panose="020B0604020202020204" pitchFamily="34" charset="0"/>
                <a:cs typeface="Arial" panose="020B0604020202020204" pitchFamily="34" charset="0"/>
              </a:rPr>
              <a:t> was </a:t>
            </a:r>
            <a:r>
              <a:rPr lang="en-ZA" sz="2200" dirty="0" smtClean="0">
                <a:latin typeface="Arial" panose="020B0604020202020204" pitchFamily="34" charset="0"/>
                <a:cs typeface="Arial" panose="020B0604020202020204" pitchFamily="34" charset="0"/>
              </a:rPr>
              <a:t>finalised;</a:t>
            </a:r>
          </a:p>
          <a:p>
            <a:pPr marL="0" indent="0" algn="just">
              <a:buNone/>
            </a:pPr>
            <a:endParaRPr lang="en-ZA" sz="1200" dirty="0">
              <a:latin typeface="Arial" panose="020B0604020202020204" pitchFamily="34" charset="0"/>
              <a:cs typeface="Arial" panose="020B0604020202020204" pitchFamily="34" charset="0"/>
            </a:endParaRPr>
          </a:p>
          <a:p>
            <a:pPr algn="just"/>
            <a:r>
              <a:rPr lang="en-US" sz="2200" dirty="0" smtClean="0">
                <a:latin typeface="Arial" panose="020B0604020202020204" pitchFamily="34" charset="0"/>
                <a:cs typeface="Arial" panose="020B0604020202020204" pitchFamily="34" charset="0"/>
              </a:rPr>
              <a:t>During the period under review stakeholder </a:t>
            </a:r>
            <a:r>
              <a:rPr lang="en-US" sz="2200" dirty="0">
                <a:latin typeface="Arial" panose="020B0604020202020204" pitchFamily="34" charset="0"/>
                <a:cs typeface="Arial" panose="020B0604020202020204" pitchFamily="34" charset="0"/>
              </a:rPr>
              <a:t>inputs were incorporated and the </a:t>
            </a:r>
            <a:r>
              <a:rPr lang="en-US" sz="2200" u="sng" dirty="0">
                <a:latin typeface="Arial" panose="020B0604020202020204" pitchFamily="34" charset="0"/>
                <a:cs typeface="Arial" panose="020B0604020202020204" pitchFamily="34" charset="0"/>
              </a:rPr>
              <a:t>Implementation Plan for the PSP Framework </a:t>
            </a:r>
            <a:r>
              <a:rPr lang="en-US" sz="2200" dirty="0">
                <a:latin typeface="Arial" panose="020B0604020202020204" pitchFamily="34" charset="0"/>
                <a:cs typeface="Arial" panose="020B0604020202020204" pitchFamily="34" charset="0"/>
              </a:rPr>
              <a:t>was </a:t>
            </a:r>
            <a:r>
              <a:rPr lang="en-US" sz="2200" dirty="0" smtClean="0">
                <a:latin typeface="Arial" panose="020B0604020202020204" pitchFamily="34" charset="0"/>
                <a:cs typeface="Arial" panose="020B0604020202020204" pitchFamily="34" charset="0"/>
              </a:rPr>
              <a:t>updated;</a:t>
            </a:r>
          </a:p>
          <a:p>
            <a:pPr algn="just"/>
            <a:endParaRPr lang="en-ZA" sz="1000" dirty="0">
              <a:latin typeface="Arial"/>
              <a:ea typeface="Calibri" panose="020F0502020204030204" pitchFamily="34" charset="0"/>
              <a:cs typeface="Arial"/>
            </a:endParaRPr>
          </a:p>
          <a:p>
            <a:pPr algn="just"/>
            <a:r>
              <a:rPr lang="en-ZA" sz="2200" u="sng" dirty="0" smtClean="0">
                <a:latin typeface="Arial" panose="020B0604020202020204" pitchFamily="34" charset="0"/>
                <a:cs typeface="Arial" panose="020B0604020202020204" pitchFamily="34" charset="0"/>
              </a:rPr>
              <a:t>Railway </a:t>
            </a:r>
            <a:r>
              <a:rPr lang="en-ZA" sz="2200" u="sng" dirty="0">
                <a:latin typeface="Arial" panose="020B0604020202020204" pitchFamily="34" charset="0"/>
                <a:cs typeface="Arial" panose="020B0604020202020204" pitchFamily="34" charset="0"/>
              </a:rPr>
              <a:t>Safety </a:t>
            </a:r>
            <a:r>
              <a:rPr lang="en-ZA" sz="2200" u="sng" dirty="0" smtClean="0">
                <a:latin typeface="Arial" panose="020B0604020202020204" pitchFamily="34" charset="0"/>
                <a:cs typeface="Arial" panose="020B0604020202020204" pitchFamily="34" charset="0"/>
              </a:rPr>
              <a:t>Bill:</a:t>
            </a:r>
          </a:p>
          <a:p>
            <a:pPr algn="just"/>
            <a:endParaRPr lang="en-ZA" sz="900" dirty="0">
              <a:latin typeface="Arial" panose="020B0604020202020204" pitchFamily="34" charset="0"/>
              <a:cs typeface="Arial" panose="020B0604020202020204" pitchFamily="34" charset="0"/>
            </a:endParaRPr>
          </a:p>
          <a:p>
            <a:pPr algn="just">
              <a:buFontTx/>
              <a:buChar char="-"/>
            </a:pPr>
            <a:r>
              <a:rPr lang="en-ZA" sz="2200" dirty="0">
                <a:latin typeface="Arial" panose="020B0604020202020204" pitchFamily="34" charset="0"/>
                <a:cs typeface="Arial" panose="020B0604020202020204" pitchFamily="34" charset="0"/>
              </a:rPr>
              <a:t>S</a:t>
            </a:r>
            <a:r>
              <a:rPr lang="en-ZA" sz="2200" dirty="0" smtClean="0">
                <a:latin typeface="Arial" panose="020B0604020202020204" pitchFamily="34" charset="0"/>
                <a:cs typeface="Arial" panose="020B0604020202020204" pitchFamily="34" charset="0"/>
              </a:rPr>
              <a:t>ubmitted </a:t>
            </a:r>
            <a:r>
              <a:rPr lang="en-ZA" sz="2200" dirty="0">
                <a:latin typeface="Arial" panose="020B0604020202020204" pitchFamily="34" charset="0"/>
                <a:cs typeface="Arial" panose="020B0604020202020204" pitchFamily="34" charset="0"/>
              </a:rPr>
              <a:t>and presented to the FOSAD </a:t>
            </a:r>
            <a:r>
              <a:rPr lang="en-ZA" sz="2200" dirty="0" smtClean="0">
                <a:latin typeface="Arial" panose="020B0604020202020204" pitchFamily="34" charset="0"/>
                <a:cs typeface="Arial" panose="020B0604020202020204" pitchFamily="34" charset="0"/>
              </a:rPr>
              <a:t>Cluster</a:t>
            </a:r>
            <a:r>
              <a:rPr lang="en-ZA" sz="2200" dirty="0">
                <a:latin typeface="Arial" panose="020B0604020202020204" pitchFamily="34" charset="0"/>
                <a:cs typeface="Arial" panose="020B0604020202020204" pitchFamily="34" charset="0"/>
              </a:rPr>
              <a:t>;</a:t>
            </a:r>
            <a:endParaRPr lang="en-ZA" sz="2200" dirty="0" smtClean="0">
              <a:latin typeface="Arial" panose="020B0604020202020204" pitchFamily="34" charset="0"/>
              <a:cs typeface="Arial" panose="020B0604020202020204" pitchFamily="34" charset="0"/>
            </a:endParaRPr>
          </a:p>
          <a:p>
            <a:pPr algn="just">
              <a:buFontTx/>
              <a:buChar char="-"/>
            </a:pPr>
            <a:r>
              <a:rPr lang="en-ZA" sz="2200" dirty="0">
                <a:latin typeface="Arial" panose="020B0604020202020204" pitchFamily="34" charset="0"/>
                <a:cs typeface="Arial" panose="020B0604020202020204" pitchFamily="34" charset="0"/>
              </a:rPr>
              <a:t>The Bill was subsequently approved for submission to Cabinet.</a:t>
            </a:r>
            <a:endParaRPr lang="en-ZA" sz="2200" dirty="0" smtClean="0">
              <a:latin typeface="Arial" panose="020B0604020202020204" pitchFamily="34" charset="0"/>
              <a:cs typeface="Arial" panose="020B0604020202020204" pitchFamily="34" charset="0"/>
            </a:endParaRPr>
          </a:p>
          <a:p>
            <a:pPr algn="just">
              <a:buFontTx/>
              <a:buChar char="-"/>
            </a:pPr>
            <a:endParaRPr lang="en-ZA" sz="2200" dirty="0" smtClean="0">
              <a:latin typeface="Arial" panose="020B0604020202020204" pitchFamily="34" charset="0"/>
              <a:cs typeface="Arial" panose="020B0604020202020204" pitchFamily="34" charset="0"/>
            </a:endParaRPr>
          </a:p>
          <a:p>
            <a:pPr marL="0" indent="0" algn="just">
              <a:buNone/>
            </a:pPr>
            <a:endParaRPr lang="en-US" sz="2200" dirty="0">
              <a:latin typeface="Arial" panose="020B0604020202020204" pitchFamily="34" charset="0"/>
              <a:ea typeface="Calibri" panose="020F0502020204030204" pitchFamily="34" charset="0"/>
              <a:cs typeface="Arial" panose="020B0604020202020204" pitchFamily="34" charset="0"/>
            </a:endParaRPr>
          </a:p>
          <a:p>
            <a:pPr marL="0" lvl="0" indent="0" algn="just">
              <a:buNone/>
            </a:pPr>
            <a:endParaRPr lang="en-ZA" sz="2000" dirty="0">
              <a:solidFill>
                <a:prstClr val="black"/>
              </a:solidFill>
              <a:latin typeface="Arial"/>
              <a:cs typeface="Arial"/>
            </a:endParaRPr>
          </a:p>
          <a:p>
            <a:pPr marL="0" indent="0" algn="just">
              <a:buNone/>
            </a:pPr>
            <a:endParaRPr lang="en-ZA" sz="2000" dirty="0">
              <a:latin typeface="Arial" panose="020B0604020202020204" pitchFamily="34" charset="0"/>
              <a:ea typeface="MS PGothic" charset="0"/>
              <a:cs typeface="Arial" charset="0"/>
            </a:endParaRPr>
          </a:p>
        </p:txBody>
      </p:sp>
      <p:sp>
        <p:nvSpPr>
          <p:cNvPr id="26626" name="Title 2"/>
          <p:cNvSpPr>
            <a:spLocks noGrp="1"/>
          </p:cNvSpPr>
          <p:nvPr>
            <p:ph type="title"/>
          </p:nvPr>
        </p:nvSpPr>
        <p:spPr>
          <a:xfrm>
            <a:off x="457200" y="152400"/>
            <a:ext cx="6324600" cy="914400"/>
          </a:xfrm>
        </p:spPr>
        <p:txBody>
          <a:bodyPr/>
          <a:lstStyle/>
          <a:p>
            <a:pPr eaLnBrk="1" hangingPunct="1"/>
            <a:r>
              <a:rPr lang="en-US" sz="3200" b="1" dirty="0">
                <a:latin typeface="Arial" charset="0"/>
                <a:ea typeface="MS PGothic" charset="0"/>
              </a:rPr>
              <a:t>Programme 3: Rail Transport</a:t>
            </a:r>
          </a:p>
        </p:txBody>
      </p:sp>
      <p:pic>
        <p:nvPicPr>
          <p:cNvPr id="26627" name="Picture 5">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781800" y="304800"/>
            <a:ext cx="1981200" cy="752475"/>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pic>
      <p:sp>
        <p:nvSpPr>
          <p:cNvPr id="3" name="Slide Number Placeholder 2"/>
          <p:cNvSpPr>
            <a:spLocks noGrp="1"/>
          </p:cNvSpPr>
          <p:nvPr>
            <p:ph type="sldNum" sz="quarter" idx="12"/>
          </p:nvPr>
        </p:nvSpPr>
        <p:spPr/>
        <p:txBody>
          <a:bodyPr/>
          <a:lstStyle/>
          <a:p>
            <a:fld id="{B682DC23-2843-E240-9889-9C005FBE80A9}" type="slidenum">
              <a:rPr lang="en-US" smtClean="0"/>
              <a:pPr/>
              <a:t>12</a:t>
            </a:fld>
            <a:endParaRPr lang="en-US" dirty="0"/>
          </a:p>
        </p:txBody>
      </p:sp>
      <p:pic>
        <p:nvPicPr>
          <p:cNvPr id="4" name="Picture 3"/>
          <p:cNvPicPr>
            <a:picLocks noChangeAspect="1"/>
          </p:cNvPicPr>
          <p:nvPr/>
        </p:nvPicPr>
        <p:blipFill>
          <a:blip r:embed="rId4"/>
          <a:stretch>
            <a:fillRect/>
          </a:stretch>
        </p:blipFill>
        <p:spPr>
          <a:xfrm>
            <a:off x="7658100" y="6126164"/>
            <a:ext cx="601288" cy="557214"/>
          </a:xfrm>
          <a:prstGeom prst="rect">
            <a:avLst/>
          </a:prstGeom>
        </p:spPr>
      </p:pic>
    </p:spTree>
    <p:extLst>
      <p:ext uri="{BB962C8B-B14F-4D97-AF65-F5344CB8AC3E}">
        <p14:creationId xmlns:p14="http://schemas.microsoft.com/office/powerpoint/2010/main" xmlns="" val="3839182786"/>
      </p:ext>
    </p:extLst>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Content Placeholder 1"/>
          <p:cNvSpPr>
            <a:spLocks noGrp="1"/>
          </p:cNvSpPr>
          <p:nvPr>
            <p:ph idx="1"/>
          </p:nvPr>
        </p:nvSpPr>
        <p:spPr>
          <a:xfrm>
            <a:off x="457200" y="1295400"/>
            <a:ext cx="8229600" cy="4830763"/>
          </a:xfrm>
        </p:spPr>
        <p:txBody>
          <a:bodyPr>
            <a:normAutofit fontScale="77500" lnSpcReduction="20000"/>
          </a:bodyPr>
          <a:lstStyle/>
          <a:p>
            <a:pPr marL="0" indent="0" algn="just">
              <a:buNone/>
              <a:defRPr/>
            </a:pPr>
            <a:endParaRPr lang="en-ZA" sz="2000" dirty="0" smtClean="0">
              <a:latin typeface="Arial" panose="020B0604020202020204" pitchFamily="34" charset="0"/>
              <a:ea typeface="Calibri" panose="020F0502020204030204" pitchFamily="34" charset="0"/>
            </a:endParaRPr>
          </a:p>
          <a:p>
            <a:pPr lvl="0" algn="just">
              <a:defRPr/>
            </a:pPr>
            <a:r>
              <a:rPr lang="en-ZA" sz="2600" dirty="0">
                <a:solidFill>
                  <a:prstClr val="black"/>
                </a:solidFill>
                <a:latin typeface="Arial"/>
                <a:ea typeface="MS PGothic" charset="0"/>
                <a:cs typeface="Arial"/>
              </a:rPr>
              <a:t>Implementation of the </a:t>
            </a:r>
            <a:r>
              <a:rPr lang="en-ZA" sz="2600" u="sng" dirty="0">
                <a:solidFill>
                  <a:prstClr val="black"/>
                </a:solidFill>
                <a:latin typeface="Arial"/>
                <a:ea typeface="MS PGothic" charset="0"/>
                <a:cs typeface="Arial"/>
              </a:rPr>
              <a:t>S’hamba Sonke Programme</a:t>
            </a:r>
            <a:r>
              <a:rPr lang="en-ZA" sz="2600" dirty="0">
                <a:solidFill>
                  <a:prstClr val="black"/>
                </a:solidFill>
                <a:latin typeface="Arial"/>
                <a:ea typeface="MS PGothic" charset="0"/>
                <a:cs typeface="Arial"/>
              </a:rPr>
              <a:t> monitored through inspections and bilateral meetings</a:t>
            </a:r>
            <a:r>
              <a:rPr lang="en-ZA" sz="2600" dirty="0" smtClean="0">
                <a:solidFill>
                  <a:prstClr val="black"/>
                </a:solidFill>
                <a:latin typeface="Arial"/>
                <a:ea typeface="MS PGothic" charset="0"/>
                <a:cs typeface="Arial"/>
              </a:rPr>
              <a:t>;</a:t>
            </a:r>
          </a:p>
          <a:p>
            <a:pPr marL="0" lvl="0" indent="0" algn="just">
              <a:buNone/>
              <a:defRPr/>
            </a:pPr>
            <a:endParaRPr lang="en-US" sz="2600" dirty="0" smtClean="0">
              <a:latin typeface="Arial" panose="020B0604020202020204" pitchFamily="34" charset="0"/>
              <a:ea typeface="MS PGothic" charset="0"/>
              <a:cs typeface="Arial" panose="020B0604020202020204" pitchFamily="34" charset="0"/>
            </a:endParaRPr>
          </a:p>
          <a:p>
            <a:r>
              <a:rPr lang="en-ZA" sz="2600" u="sng" dirty="0">
                <a:latin typeface="Arial" panose="020B0604020202020204" pitchFamily="34" charset="0"/>
                <a:cs typeface="Arial" panose="020B0604020202020204" pitchFamily="34" charset="0"/>
              </a:rPr>
              <a:t>Draft Bill for Founding Legislations of Road Entities </a:t>
            </a:r>
            <a:r>
              <a:rPr lang="en-ZA" sz="2600" dirty="0">
                <a:latin typeface="Arial" panose="020B0604020202020204" pitchFamily="34" charset="0"/>
                <a:cs typeface="Arial" panose="020B0604020202020204" pitchFamily="34" charset="0"/>
              </a:rPr>
              <a:t>was </a:t>
            </a:r>
            <a:r>
              <a:rPr lang="en-ZA" sz="2600" dirty="0" smtClean="0">
                <a:latin typeface="Arial" panose="020B0604020202020204" pitchFamily="34" charset="0"/>
                <a:cs typeface="Arial" panose="020B0604020202020204" pitchFamily="34" charset="0"/>
              </a:rPr>
              <a:t>developed;</a:t>
            </a:r>
          </a:p>
          <a:p>
            <a:pPr marL="0" indent="0">
              <a:buNone/>
            </a:pPr>
            <a:endParaRPr lang="en-ZA" sz="2600" dirty="0" smtClean="0">
              <a:latin typeface="Arial" panose="020B0604020202020204" pitchFamily="34" charset="0"/>
              <a:cs typeface="Arial" panose="020B0604020202020204" pitchFamily="34" charset="0"/>
            </a:endParaRPr>
          </a:p>
          <a:p>
            <a:pPr lvl="0" algn="just"/>
            <a:r>
              <a:rPr lang="en-ZA" sz="2600" u="sng" dirty="0">
                <a:solidFill>
                  <a:prstClr val="black"/>
                </a:solidFill>
                <a:latin typeface="Arial"/>
                <a:cs typeface="Arial"/>
              </a:rPr>
              <a:t>National Road Safety Strategy</a:t>
            </a:r>
            <a:r>
              <a:rPr lang="en-ZA" sz="2600" dirty="0">
                <a:solidFill>
                  <a:prstClr val="black"/>
                </a:solidFill>
                <a:latin typeface="Arial"/>
                <a:cs typeface="Arial"/>
              </a:rPr>
              <a:t>:</a:t>
            </a:r>
          </a:p>
          <a:p>
            <a:pPr lvl="0" algn="just"/>
            <a:endParaRPr lang="en-ZA" sz="2600" dirty="0">
              <a:solidFill>
                <a:prstClr val="black"/>
              </a:solidFill>
              <a:latin typeface="Arial"/>
              <a:cs typeface="Arial"/>
            </a:endParaRPr>
          </a:p>
          <a:p>
            <a:pPr lvl="1" algn="just"/>
            <a:r>
              <a:rPr lang="en-ZA" sz="2600" dirty="0">
                <a:solidFill>
                  <a:prstClr val="black"/>
                </a:solidFill>
                <a:latin typeface="Arial" panose="020B0604020202020204" pitchFamily="34" charset="0"/>
                <a:cs typeface="Arial" panose="020B0604020202020204" pitchFamily="34" charset="0"/>
              </a:rPr>
              <a:t>Monitoring Report on the implementation of the Road Safety Strategy was compiled;</a:t>
            </a:r>
          </a:p>
          <a:p>
            <a:pPr lvl="1" algn="just"/>
            <a:r>
              <a:rPr lang="en-US" sz="2600" dirty="0">
                <a:solidFill>
                  <a:prstClr val="black"/>
                </a:solidFill>
                <a:latin typeface="Arial"/>
                <a:cs typeface="Arial"/>
              </a:rPr>
              <a:t>Main </a:t>
            </a:r>
            <a:r>
              <a:rPr lang="en-ZA" sz="2600" dirty="0">
                <a:solidFill>
                  <a:prstClr val="black"/>
                </a:solidFill>
                <a:latin typeface="Arial"/>
                <a:cs typeface="Arial"/>
              </a:rPr>
              <a:t>aspects covered in the report </a:t>
            </a:r>
            <a:r>
              <a:rPr lang="en-ZA" sz="2600" dirty="0" smtClean="0">
                <a:solidFill>
                  <a:prstClr val="black"/>
                </a:solidFill>
                <a:latin typeface="Arial"/>
                <a:cs typeface="Arial"/>
              </a:rPr>
              <a:t>are </a:t>
            </a:r>
            <a:r>
              <a:rPr lang="en-ZA" sz="2600" dirty="0">
                <a:solidFill>
                  <a:prstClr val="black"/>
                </a:solidFill>
                <a:latin typeface="Arial" panose="020B0604020202020204" pitchFamily="34" charset="0"/>
                <a:cs typeface="Arial" panose="020B0604020202020204" pitchFamily="34" charset="0"/>
              </a:rPr>
              <a:t>Back to School Road Safety and Scholar Safety Programmes and Driver Safety </a:t>
            </a:r>
            <a:r>
              <a:rPr lang="en-ZA" sz="2600" dirty="0" smtClean="0">
                <a:solidFill>
                  <a:prstClr val="black"/>
                </a:solidFill>
                <a:latin typeface="Arial" panose="020B0604020202020204" pitchFamily="34" charset="0"/>
                <a:cs typeface="Arial" panose="020B0604020202020204" pitchFamily="34" charset="0"/>
              </a:rPr>
              <a:t>Programme</a:t>
            </a:r>
            <a:r>
              <a:rPr lang="en-ZA" sz="2600" dirty="0">
                <a:solidFill>
                  <a:prstClr val="black"/>
                </a:solidFill>
                <a:latin typeface="Arial" panose="020B0604020202020204" pitchFamily="34" charset="0"/>
                <a:cs typeface="Arial" panose="020B0604020202020204" pitchFamily="34" charset="0"/>
              </a:rPr>
              <a:t>;</a:t>
            </a:r>
            <a:endParaRPr lang="en-ZA" sz="2600" dirty="0" smtClean="0">
              <a:solidFill>
                <a:prstClr val="black"/>
              </a:solidFill>
              <a:latin typeface="Arial" panose="020B0604020202020204" pitchFamily="34" charset="0"/>
              <a:cs typeface="Arial" panose="020B0604020202020204" pitchFamily="34" charset="0"/>
            </a:endParaRPr>
          </a:p>
          <a:p>
            <a:pPr marL="457200" lvl="1" indent="0" algn="just">
              <a:buNone/>
            </a:pPr>
            <a:endParaRPr lang="en-ZA" sz="1500" dirty="0">
              <a:solidFill>
                <a:prstClr val="black"/>
              </a:solidFill>
              <a:latin typeface="Arial" panose="020B0604020202020204" pitchFamily="34" charset="0"/>
              <a:cs typeface="Arial" panose="020B0604020202020204" pitchFamily="34" charset="0"/>
            </a:endParaRPr>
          </a:p>
          <a:p>
            <a:pPr lvl="0" algn="just"/>
            <a:r>
              <a:rPr lang="en-ZA" sz="2600" dirty="0">
                <a:solidFill>
                  <a:prstClr val="black"/>
                </a:solidFill>
                <a:latin typeface="Arial" panose="020B0604020202020204" pitchFamily="34" charset="0"/>
                <a:cs typeface="Arial" panose="020B0604020202020204" pitchFamily="34" charset="0"/>
              </a:rPr>
              <a:t>During the period under review stakeholder inputs were incorporated and  the </a:t>
            </a:r>
            <a:r>
              <a:rPr lang="en-ZA" sz="2600" u="sng" dirty="0">
                <a:solidFill>
                  <a:prstClr val="black"/>
                </a:solidFill>
                <a:latin typeface="Arial" panose="020B0604020202020204" pitchFamily="34" charset="0"/>
                <a:cs typeface="Arial" panose="020B0604020202020204" pitchFamily="34" charset="0"/>
              </a:rPr>
              <a:t>draft Anti-Fraud and Corruption Strategy</a:t>
            </a:r>
            <a:r>
              <a:rPr lang="en-ZA" sz="2600" dirty="0">
                <a:solidFill>
                  <a:prstClr val="black"/>
                </a:solidFill>
                <a:latin typeface="Arial" panose="020B0604020202020204" pitchFamily="34" charset="0"/>
                <a:cs typeface="Arial" panose="020B0604020202020204" pitchFamily="34" charset="0"/>
              </a:rPr>
              <a:t> was developed</a:t>
            </a:r>
            <a:r>
              <a:rPr lang="en-ZA" sz="2600" dirty="0">
                <a:solidFill>
                  <a:prstClr val="black"/>
                </a:solidFill>
                <a:latin typeface="Arial"/>
                <a:cs typeface="Arial"/>
              </a:rPr>
              <a:t>.</a:t>
            </a:r>
          </a:p>
          <a:p>
            <a:pPr marL="0" indent="0">
              <a:buNone/>
            </a:pPr>
            <a:endParaRPr lang="en-ZA" sz="2600" dirty="0" smtClean="0">
              <a:latin typeface="Arial" panose="020B0604020202020204" pitchFamily="34" charset="0"/>
              <a:cs typeface="Arial" panose="020B0604020202020204" pitchFamily="34" charset="0"/>
            </a:endParaRPr>
          </a:p>
          <a:p>
            <a:pPr marL="0" indent="0">
              <a:buNone/>
            </a:pPr>
            <a:endParaRPr lang="en-ZA" sz="2600" dirty="0" smtClean="0">
              <a:latin typeface="Arial" panose="020B0604020202020204" pitchFamily="34" charset="0"/>
              <a:cs typeface="Arial" panose="020B0604020202020204" pitchFamily="34" charset="0"/>
            </a:endParaRPr>
          </a:p>
          <a:p>
            <a:pPr marL="0" indent="0">
              <a:buNone/>
            </a:pPr>
            <a:endParaRPr lang="en-US" sz="2600" dirty="0" smtClean="0">
              <a:latin typeface="Arial" panose="020B0604020202020204" pitchFamily="34" charset="0"/>
              <a:cs typeface="Arial" panose="020B0604020202020204" pitchFamily="34" charset="0"/>
            </a:endParaRPr>
          </a:p>
          <a:p>
            <a:pPr marL="0" indent="0">
              <a:buNone/>
            </a:pPr>
            <a:endParaRPr lang="en-US" sz="2200" dirty="0">
              <a:latin typeface="Arial" panose="020B0604020202020204" pitchFamily="34" charset="0"/>
              <a:cs typeface="Arial" panose="020B0604020202020204" pitchFamily="34" charset="0"/>
            </a:endParaRPr>
          </a:p>
          <a:p>
            <a:pPr marL="0" indent="0" algn="just">
              <a:buNone/>
            </a:pPr>
            <a:endParaRPr lang="en-ZA" sz="2200" dirty="0" smtClean="0">
              <a:latin typeface="Arial"/>
              <a:cs typeface="Arial"/>
            </a:endParaRPr>
          </a:p>
          <a:p>
            <a:pPr algn="just">
              <a:defRPr/>
            </a:pPr>
            <a:endParaRPr lang="en-ZA" sz="2000" dirty="0">
              <a:latin typeface="Arial"/>
              <a:ea typeface="MS PGothic" charset="0"/>
              <a:cs typeface="Arial"/>
            </a:endParaRPr>
          </a:p>
          <a:p>
            <a:pPr marL="57150" indent="0" algn="just">
              <a:buNone/>
            </a:pPr>
            <a:endParaRPr lang="en-US" sz="2200" dirty="0">
              <a:latin typeface="Arial"/>
              <a:ea typeface="MS PGothic" charset="0"/>
              <a:cs typeface="Arial"/>
            </a:endParaRPr>
          </a:p>
        </p:txBody>
      </p:sp>
      <p:sp>
        <p:nvSpPr>
          <p:cNvPr id="27650" name="Title 2"/>
          <p:cNvSpPr>
            <a:spLocks noGrp="1"/>
          </p:cNvSpPr>
          <p:nvPr>
            <p:ph type="title"/>
          </p:nvPr>
        </p:nvSpPr>
        <p:spPr>
          <a:xfrm>
            <a:off x="457200" y="152400"/>
            <a:ext cx="6324600" cy="914400"/>
          </a:xfrm>
        </p:spPr>
        <p:txBody>
          <a:bodyPr/>
          <a:lstStyle/>
          <a:p>
            <a:pPr eaLnBrk="1" hangingPunct="1"/>
            <a:r>
              <a:rPr lang="en-US" sz="3200" b="1" dirty="0">
                <a:latin typeface="Arial" charset="0"/>
                <a:ea typeface="MS PGothic" charset="0"/>
              </a:rPr>
              <a:t>Programme 4: Road Transport</a:t>
            </a:r>
          </a:p>
        </p:txBody>
      </p:sp>
      <p:pic>
        <p:nvPicPr>
          <p:cNvPr id="27651" name="Picture 5">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781800" y="304800"/>
            <a:ext cx="1981200" cy="752475"/>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pic>
      <p:sp>
        <p:nvSpPr>
          <p:cNvPr id="3" name="Slide Number Placeholder 2"/>
          <p:cNvSpPr>
            <a:spLocks noGrp="1"/>
          </p:cNvSpPr>
          <p:nvPr>
            <p:ph type="sldNum" sz="quarter" idx="12"/>
          </p:nvPr>
        </p:nvSpPr>
        <p:spPr/>
        <p:txBody>
          <a:bodyPr/>
          <a:lstStyle/>
          <a:p>
            <a:fld id="{B682DC23-2843-E240-9889-9C005FBE80A9}" type="slidenum">
              <a:rPr lang="en-US" smtClean="0"/>
              <a:pPr/>
              <a:t>13</a:t>
            </a:fld>
            <a:endParaRPr lang="en-US" dirty="0"/>
          </a:p>
        </p:txBody>
      </p:sp>
      <p:pic>
        <p:nvPicPr>
          <p:cNvPr id="4" name="Picture 3"/>
          <p:cNvPicPr>
            <a:picLocks noChangeAspect="1"/>
          </p:cNvPicPr>
          <p:nvPr/>
        </p:nvPicPr>
        <p:blipFill>
          <a:blip r:embed="rId4"/>
          <a:stretch>
            <a:fillRect/>
          </a:stretch>
        </p:blipFill>
        <p:spPr>
          <a:xfrm>
            <a:off x="7620000" y="6234112"/>
            <a:ext cx="605230" cy="487363"/>
          </a:xfrm>
          <a:prstGeom prst="rect">
            <a:avLst/>
          </a:prstGeom>
        </p:spPr>
      </p:pic>
    </p:spTree>
    <p:extLst>
      <p:ext uri="{BB962C8B-B14F-4D97-AF65-F5344CB8AC3E}">
        <p14:creationId xmlns:p14="http://schemas.microsoft.com/office/powerpoint/2010/main" xmlns="" val="2844377714"/>
      </p:ext>
    </p:extLst>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967" y="57832"/>
            <a:ext cx="8499987" cy="1143000"/>
          </a:xfrm>
        </p:spPr>
        <p:txBody>
          <a:bodyPr>
            <a:normAutofit/>
          </a:bodyPr>
          <a:lstStyle/>
          <a:p>
            <a:pPr marL="1087438" indent="-1087438">
              <a:tabLst>
                <a:tab pos="233363" algn="l"/>
                <a:tab pos="974725" algn="l"/>
              </a:tabLst>
            </a:pPr>
            <a:r>
              <a:rPr lang="en-US" sz="2900" b="1" dirty="0">
                <a:latin typeface="Arial" charset="0"/>
                <a:ea typeface="MS PGothic" charset="0"/>
              </a:rPr>
              <a:t>Programme </a:t>
            </a:r>
            <a:r>
              <a:rPr lang="en-US" sz="2900" b="1" dirty="0" smtClean="0">
                <a:latin typeface="Arial" charset="0"/>
                <a:ea typeface="MS PGothic" charset="0"/>
              </a:rPr>
              <a:t>5: Civil Aviation</a:t>
            </a:r>
            <a:endParaRPr lang="en-US" sz="2900" dirty="0"/>
          </a:p>
        </p:txBody>
      </p:sp>
      <p:sp>
        <p:nvSpPr>
          <p:cNvPr id="3" name="Content Placeholder 2"/>
          <p:cNvSpPr>
            <a:spLocks noGrp="1"/>
          </p:cNvSpPr>
          <p:nvPr>
            <p:ph idx="1"/>
          </p:nvPr>
        </p:nvSpPr>
        <p:spPr>
          <a:xfrm>
            <a:off x="457200" y="1417638"/>
            <a:ext cx="8229600" cy="4708525"/>
          </a:xfrm>
        </p:spPr>
        <p:txBody>
          <a:bodyPr>
            <a:normAutofit/>
          </a:bodyPr>
          <a:lstStyle/>
          <a:p>
            <a:pPr marL="0" lvl="0" indent="0" algn="just">
              <a:buNone/>
              <a:defRPr/>
            </a:pPr>
            <a:endParaRPr lang="en-ZA" sz="1100" dirty="0" smtClean="0">
              <a:solidFill>
                <a:prstClr val="black"/>
              </a:solidFill>
              <a:latin typeface="Arial"/>
              <a:ea typeface="MS PGothic" charset="0"/>
              <a:cs typeface="Arial"/>
            </a:endParaRPr>
          </a:p>
          <a:p>
            <a:pPr algn="just"/>
            <a:r>
              <a:rPr lang="en-ZA" sz="2200" dirty="0" smtClean="0">
                <a:latin typeface="Arial" panose="020B0604020202020204" pitchFamily="34" charset="0"/>
                <a:cs typeface="Arial" panose="020B0604020202020204" pitchFamily="34" charset="0"/>
              </a:rPr>
              <a:t>During the period under review, a draft </a:t>
            </a:r>
            <a:r>
              <a:rPr lang="en-ZA" sz="2200" u="sng" dirty="0">
                <a:latin typeface="Arial" panose="020B0604020202020204" pitchFamily="34" charset="0"/>
                <a:cs typeface="Arial" panose="020B0604020202020204" pitchFamily="34" charset="0"/>
              </a:rPr>
              <a:t>Curriculum on Civil Aviation </a:t>
            </a:r>
            <a:r>
              <a:rPr lang="en-ZA" sz="2200" dirty="0">
                <a:latin typeface="Arial" panose="020B0604020202020204" pitchFamily="34" charset="0"/>
                <a:cs typeface="Arial" panose="020B0604020202020204" pitchFamily="34" charset="0"/>
              </a:rPr>
              <a:t>was </a:t>
            </a:r>
            <a:r>
              <a:rPr lang="en-ZA" sz="2200" dirty="0" smtClean="0">
                <a:latin typeface="Arial" panose="020B0604020202020204" pitchFamily="34" charset="0"/>
                <a:cs typeface="Arial" panose="020B0604020202020204" pitchFamily="34" charset="0"/>
              </a:rPr>
              <a:t>developed</a:t>
            </a:r>
            <a:r>
              <a:rPr lang="en-ZA" sz="2200" dirty="0" smtClean="0"/>
              <a:t>.</a:t>
            </a:r>
            <a:endParaRPr lang="en-ZA" sz="2200" dirty="0" smtClean="0">
              <a:solidFill>
                <a:prstClr val="black"/>
              </a:solidFill>
              <a:latin typeface="Arial"/>
              <a:cs typeface="Arial"/>
            </a:endParaRPr>
          </a:p>
          <a:p>
            <a:pPr marL="457200" lvl="1" indent="0" algn="just">
              <a:buNone/>
            </a:pPr>
            <a:endParaRPr lang="en-ZA" sz="2000" dirty="0" smtClean="0">
              <a:solidFill>
                <a:prstClr val="black"/>
              </a:solidFill>
              <a:latin typeface="Arial"/>
              <a:cs typeface="Arial"/>
            </a:endParaRPr>
          </a:p>
          <a:p>
            <a:pPr marL="457200" lvl="1" indent="0" algn="just">
              <a:buNone/>
            </a:pPr>
            <a:endParaRPr lang="en-ZA" sz="2000" dirty="0">
              <a:solidFill>
                <a:prstClr val="black"/>
              </a:solidFill>
              <a:latin typeface="Arial"/>
              <a:cs typeface="Arial"/>
            </a:endParaRPr>
          </a:p>
          <a:p>
            <a:pPr lvl="1" algn="just"/>
            <a:endParaRPr lang="en-ZA" sz="2000" dirty="0" smtClean="0">
              <a:solidFill>
                <a:prstClr val="black"/>
              </a:solidFill>
              <a:latin typeface="Arial"/>
              <a:cs typeface="Arial"/>
            </a:endParaRPr>
          </a:p>
          <a:p>
            <a:pPr lvl="0" algn="just"/>
            <a:endParaRPr lang="en-ZA" sz="2000" dirty="0" smtClean="0">
              <a:solidFill>
                <a:prstClr val="black"/>
              </a:solidFill>
              <a:latin typeface="Arial"/>
              <a:cs typeface="Arial"/>
            </a:endParaRPr>
          </a:p>
          <a:p>
            <a:pPr marL="0" lvl="0" indent="0" algn="just">
              <a:buNone/>
            </a:pPr>
            <a:endParaRPr lang="en-ZA" sz="2000" dirty="0">
              <a:solidFill>
                <a:prstClr val="black"/>
              </a:solidFill>
              <a:latin typeface="Arial"/>
              <a:cs typeface="Arial"/>
            </a:endParaRPr>
          </a:p>
          <a:p>
            <a:pPr marL="0" lvl="0" indent="0" algn="just">
              <a:buNone/>
              <a:defRPr/>
            </a:pPr>
            <a:endParaRPr lang="en-ZA" sz="1100" dirty="0">
              <a:solidFill>
                <a:prstClr val="black"/>
              </a:solidFill>
              <a:latin typeface="Arial"/>
              <a:ea typeface="MS PGothic" charset="0"/>
              <a:cs typeface="Arial"/>
            </a:endParaRPr>
          </a:p>
          <a:p>
            <a:pPr marL="0" marR="0">
              <a:lnSpc>
                <a:spcPct val="115000"/>
              </a:lnSpc>
              <a:spcBef>
                <a:spcPts val="0"/>
              </a:spcBef>
              <a:spcAft>
                <a:spcPts val="0"/>
              </a:spcAft>
            </a:pPr>
            <a:endParaRPr lang="en-ZA" sz="1900" dirty="0">
              <a:latin typeface="Arial" panose="020B060402020202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endParaRPr lang="en-US" sz="1900" dirty="0">
              <a:latin typeface="Calibri" panose="020F0502020204030204" pitchFamily="34" charset="0"/>
              <a:ea typeface="Calibri" panose="020F0502020204030204" pitchFamily="34" charset="0"/>
              <a:cs typeface="Times New Roman" panose="02020603050405020304" pitchFamily="18" charset="0"/>
            </a:endParaRPr>
          </a:p>
          <a:p>
            <a:pPr lvl="0" algn="just">
              <a:defRPr/>
            </a:pPr>
            <a:endParaRPr lang="en-US" dirty="0"/>
          </a:p>
        </p:txBody>
      </p:sp>
      <p:sp>
        <p:nvSpPr>
          <p:cNvPr id="5" name="Slide Number Placeholder 4"/>
          <p:cNvSpPr>
            <a:spLocks noGrp="1"/>
          </p:cNvSpPr>
          <p:nvPr>
            <p:ph type="sldNum" sz="quarter" idx="12"/>
          </p:nvPr>
        </p:nvSpPr>
        <p:spPr/>
        <p:txBody>
          <a:bodyPr/>
          <a:lstStyle/>
          <a:p>
            <a:fld id="{B682DC23-2843-E240-9889-9C005FBE80A9}" type="slidenum">
              <a:rPr lang="en-US" smtClean="0"/>
              <a:pPr/>
              <a:t>14</a:t>
            </a:fld>
            <a:endParaRPr lang="en-US" dirty="0"/>
          </a:p>
        </p:txBody>
      </p:sp>
      <p:pic>
        <p:nvPicPr>
          <p:cNvPr id="6" name="Picture 5"/>
          <p:cNvPicPr>
            <a:picLocks noChangeAspect="1"/>
          </p:cNvPicPr>
          <p:nvPr/>
        </p:nvPicPr>
        <p:blipFill>
          <a:blip r:embed="rId2"/>
          <a:stretch>
            <a:fillRect/>
          </a:stretch>
        </p:blipFill>
        <p:spPr>
          <a:xfrm>
            <a:off x="7581899" y="6126162"/>
            <a:ext cx="595919" cy="600981"/>
          </a:xfrm>
          <a:prstGeom prst="rect">
            <a:avLst/>
          </a:prstGeom>
        </p:spPr>
      </p:pic>
      <p:pic>
        <p:nvPicPr>
          <p:cNvPr id="7" name="Picture 5">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7118554" y="304800"/>
            <a:ext cx="1887793" cy="752475"/>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0815036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Content Placeholder 1"/>
          <p:cNvSpPr>
            <a:spLocks noGrp="1"/>
          </p:cNvSpPr>
          <p:nvPr>
            <p:ph idx="1"/>
          </p:nvPr>
        </p:nvSpPr>
        <p:spPr>
          <a:xfrm>
            <a:off x="533400" y="1175041"/>
            <a:ext cx="8229600" cy="4830763"/>
          </a:xfrm>
        </p:spPr>
        <p:txBody>
          <a:bodyPr>
            <a:normAutofit lnSpcReduction="10000"/>
          </a:bodyPr>
          <a:lstStyle/>
          <a:p>
            <a:pPr marL="0" lvl="0" indent="0" algn="just">
              <a:buNone/>
            </a:pPr>
            <a:endParaRPr lang="en-ZA" sz="2000" dirty="0" smtClean="0">
              <a:latin typeface="Arial"/>
              <a:ea typeface="Calibri" panose="020F0502020204030204" pitchFamily="34" charset="0"/>
              <a:cs typeface="Arial"/>
            </a:endParaRPr>
          </a:p>
          <a:p>
            <a:pPr lvl="0" algn="just"/>
            <a:r>
              <a:rPr lang="en-ZA" sz="2000" dirty="0" smtClean="0">
                <a:solidFill>
                  <a:prstClr val="black"/>
                </a:solidFill>
                <a:latin typeface="Arial" charset="0"/>
                <a:ea typeface="MS PGothic" charset="0"/>
                <a:cs typeface="Arial" charset="0"/>
              </a:rPr>
              <a:t>Annual </a:t>
            </a:r>
            <a:r>
              <a:rPr lang="en-ZA" sz="2000" dirty="0">
                <a:solidFill>
                  <a:prstClr val="black"/>
                </a:solidFill>
                <a:latin typeface="Arial" charset="0"/>
                <a:ea typeface="MS PGothic" charset="0"/>
                <a:cs typeface="Arial" charset="0"/>
              </a:rPr>
              <a:t>Progress Assessment Report on </a:t>
            </a:r>
            <a:r>
              <a:rPr lang="en-ZA" sz="2000" u="sng" dirty="0">
                <a:solidFill>
                  <a:prstClr val="black"/>
                </a:solidFill>
                <a:latin typeface="Arial" charset="0"/>
                <a:ea typeface="MS PGothic" charset="0"/>
                <a:cs typeface="Arial" charset="0"/>
              </a:rPr>
              <a:t>Operation Phakisa Infrastructure Projects</a:t>
            </a:r>
            <a:r>
              <a:rPr lang="en-ZA" sz="2000" dirty="0">
                <a:solidFill>
                  <a:prstClr val="black"/>
                </a:solidFill>
                <a:latin typeface="Arial" charset="0"/>
                <a:ea typeface="MS PGothic" charset="0"/>
                <a:cs typeface="Arial" charset="0"/>
              </a:rPr>
              <a:t> at seven (7) commercial ports was developed; </a:t>
            </a:r>
          </a:p>
          <a:p>
            <a:pPr marL="0" lvl="0" indent="0" algn="just">
              <a:buNone/>
            </a:pPr>
            <a:endParaRPr lang="en-US" sz="2000" dirty="0">
              <a:latin typeface="Arial" charset="0"/>
              <a:ea typeface="MS PGothic" charset="0"/>
            </a:endParaRPr>
          </a:p>
          <a:p>
            <a:pPr algn="just"/>
            <a:r>
              <a:rPr lang="en-US" sz="2000" u="sng" dirty="0">
                <a:latin typeface="Arial" charset="0"/>
                <a:ea typeface="MS PGothic" charset="0"/>
              </a:rPr>
              <a:t>Merchant Shipping </a:t>
            </a:r>
            <a:r>
              <a:rPr lang="en-US" sz="2000" u="sng" dirty="0" smtClean="0">
                <a:latin typeface="Arial" charset="0"/>
                <a:ea typeface="MS PGothic" charset="0"/>
              </a:rPr>
              <a:t>Bill:</a:t>
            </a:r>
            <a:r>
              <a:rPr lang="en-US" sz="2000" dirty="0" smtClean="0">
                <a:latin typeface="Arial" charset="0"/>
                <a:ea typeface="MS PGothic" charset="0"/>
              </a:rPr>
              <a:t> </a:t>
            </a:r>
          </a:p>
          <a:p>
            <a:pPr lvl="1" algn="just"/>
            <a:endParaRPr lang="en-ZA" sz="2000" dirty="0" smtClean="0">
              <a:solidFill>
                <a:prstClr val="black"/>
              </a:solidFill>
              <a:latin typeface="Arial" panose="020B0604020202020204" pitchFamily="34" charset="0"/>
              <a:cs typeface="Arial" panose="020B0604020202020204" pitchFamily="34" charset="0"/>
            </a:endParaRPr>
          </a:p>
          <a:p>
            <a:pPr lvl="1" algn="just"/>
            <a:r>
              <a:rPr lang="en-ZA" sz="2000" dirty="0" smtClean="0">
                <a:solidFill>
                  <a:prstClr val="black"/>
                </a:solidFill>
                <a:latin typeface="Arial" panose="020B0604020202020204" pitchFamily="34" charset="0"/>
                <a:cs typeface="Arial" panose="020B0604020202020204" pitchFamily="34" charset="0"/>
              </a:rPr>
              <a:t>Stakeholder inputs considered</a:t>
            </a:r>
          </a:p>
          <a:p>
            <a:pPr lvl="1" algn="just"/>
            <a:r>
              <a:rPr lang="en-ZA" sz="2000" dirty="0" smtClean="0">
                <a:solidFill>
                  <a:prstClr val="black"/>
                </a:solidFill>
                <a:latin typeface="Arial" panose="020B0604020202020204" pitchFamily="34" charset="0"/>
                <a:cs typeface="Arial" panose="020B0604020202020204" pitchFamily="34" charset="0"/>
              </a:rPr>
              <a:t>Draft Bill presented </a:t>
            </a:r>
            <a:r>
              <a:rPr lang="en-ZA" sz="2000" dirty="0">
                <a:solidFill>
                  <a:prstClr val="black"/>
                </a:solidFill>
                <a:latin typeface="Arial" panose="020B0604020202020204" pitchFamily="34" charset="0"/>
                <a:cs typeface="Arial" panose="020B0604020202020204" pitchFamily="34" charset="0"/>
              </a:rPr>
              <a:t>at </a:t>
            </a:r>
            <a:r>
              <a:rPr lang="en-ZA" sz="2000" dirty="0" smtClean="0">
                <a:solidFill>
                  <a:prstClr val="black"/>
                </a:solidFill>
                <a:latin typeface="Arial" panose="020B0604020202020204" pitchFamily="34" charset="0"/>
                <a:cs typeface="Arial" panose="020B0604020202020204" pitchFamily="34" charset="0"/>
              </a:rPr>
              <a:t>ESEID </a:t>
            </a:r>
            <a:r>
              <a:rPr lang="en-ZA" sz="2000" dirty="0">
                <a:solidFill>
                  <a:prstClr val="black"/>
                </a:solidFill>
                <a:latin typeface="Arial" panose="020B0604020202020204" pitchFamily="34" charset="0"/>
                <a:cs typeface="Arial" panose="020B0604020202020204" pitchFamily="34" charset="0"/>
              </a:rPr>
              <a:t>Cluster </a:t>
            </a:r>
            <a:endParaRPr lang="en-ZA" sz="2000" dirty="0" smtClean="0">
              <a:solidFill>
                <a:prstClr val="black"/>
              </a:solidFill>
              <a:latin typeface="Arial" panose="020B0604020202020204" pitchFamily="34" charset="0"/>
              <a:cs typeface="Arial" panose="020B0604020202020204" pitchFamily="34" charset="0"/>
            </a:endParaRPr>
          </a:p>
          <a:p>
            <a:pPr lvl="1" algn="just"/>
            <a:r>
              <a:rPr lang="en-ZA" sz="2000" dirty="0" smtClean="0">
                <a:solidFill>
                  <a:prstClr val="black"/>
                </a:solidFill>
                <a:latin typeface="Arial" panose="020B0604020202020204" pitchFamily="34" charset="0"/>
                <a:cs typeface="Arial" panose="020B0604020202020204" pitchFamily="34" charset="0"/>
              </a:rPr>
              <a:t>Bill </a:t>
            </a:r>
            <a:r>
              <a:rPr lang="en-ZA" sz="2000" dirty="0">
                <a:solidFill>
                  <a:prstClr val="black"/>
                </a:solidFill>
                <a:latin typeface="Arial" panose="020B0604020202020204" pitchFamily="34" charset="0"/>
                <a:cs typeface="Arial" panose="020B0604020202020204" pitchFamily="34" charset="0"/>
              </a:rPr>
              <a:t>was approved for submission to </a:t>
            </a:r>
            <a:r>
              <a:rPr lang="en-ZA" sz="2000" dirty="0" smtClean="0">
                <a:solidFill>
                  <a:prstClr val="black"/>
                </a:solidFill>
                <a:latin typeface="Arial" panose="020B0604020202020204" pitchFamily="34" charset="0"/>
                <a:cs typeface="Arial" panose="020B0604020202020204" pitchFamily="34" charset="0"/>
              </a:rPr>
              <a:t>Cabinet.</a:t>
            </a:r>
          </a:p>
          <a:p>
            <a:pPr marL="457200" lvl="1" indent="0" algn="just">
              <a:buNone/>
            </a:pPr>
            <a:endParaRPr lang="en-US" sz="2000" dirty="0">
              <a:latin typeface="Arial" charset="0"/>
              <a:ea typeface="MS PGothic" charset="0"/>
            </a:endParaRPr>
          </a:p>
          <a:p>
            <a:pPr algn="just"/>
            <a:r>
              <a:rPr lang="en-ZA" sz="2000" dirty="0">
                <a:latin typeface="Arial"/>
                <a:cs typeface="Arial"/>
              </a:rPr>
              <a:t>Implementation Plan and draft Action Plans for the Content and Communication Work Streams </a:t>
            </a:r>
            <a:r>
              <a:rPr lang="en-ZA" sz="2000" dirty="0" smtClean="0">
                <a:latin typeface="Arial"/>
                <a:cs typeface="Arial"/>
              </a:rPr>
              <a:t>for the </a:t>
            </a:r>
            <a:r>
              <a:rPr lang="en-US" sz="2000" u="sng" dirty="0">
                <a:latin typeface="Arial"/>
                <a:ea typeface="MS PGothic" charset="0"/>
                <a:cs typeface="Arial"/>
              </a:rPr>
              <a:t>2020 World Maritime Day Project </a:t>
            </a:r>
            <a:r>
              <a:rPr lang="en-US" sz="2000" u="sng" dirty="0" smtClean="0">
                <a:latin typeface="Arial"/>
                <a:ea typeface="MS PGothic" charset="0"/>
                <a:cs typeface="Arial"/>
              </a:rPr>
              <a:t>were </a:t>
            </a:r>
            <a:r>
              <a:rPr lang="en-ZA" sz="2000" dirty="0" smtClean="0">
                <a:latin typeface="Arial"/>
                <a:cs typeface="Arial"/>
              </a:rPr>
              <a:t>finalised </a:t>
            </a:r>
            <a:r>
              <a:rPr lang="en-ZA" sz="2000" dirty="0">
                <a:latin typeface="Arial"/>
                <a:cs typeface="Arial"/>
              </a:rPr>
              <a:t>as targeted</a:t>
            </a:r>
            <a:r>
              <a:rPr lang="en-US" sz="2000" dirty="0">
                <a:latin typeface="Arial"/>
                <a:cs typeface="Arial"/>
              </a:rPr>
              <a:t> </a:t>
            </a:r>
            <a:r>
              <a:rPr lang="en-US" sz="2000" dirty="0" smtClean="0">
                <a:latin typeface="Arial"/>
                <a:ea typeface="MS PGothic" charset="0"/>
                <a:cs typeface="Arial"/>
              </a:rPr>
              <a:t>during the period under review.</a:t>
            </a:r>
          </a:p>
          <a:p>
            <a:pPr marL="0" indent="0" algn="just">
              <a:buNone/>
            </a:pPr>
            <a:endParaRPr lang="en-US" sz="2200" dirty="0">
              <a:latin typeface="Arial" charset="0"/>
              <a:ea typeface="MS PGothic" charset="0"/>
            </a:endParaRPr>
          </a:p>
          <a:p>
            <a:pPr algn="just"/>
            <a:endParaRPr lang="en-US" sz="1900" dirty="0">
              <a:latin typeface="Arial" charset="0"/>
              <a:ea typeface="MS PGothic" charset="0"/>
            </a:endParaRPr>
          </a:p>
        </p:txBody>
      </p:sp>
      <p:sp>
        <p:nvSpPr>
          <p:cNvPr id="54274" name="Title 2"/>
          <p:cNvSpPr>
            <a:spLocks noGrp="1"/>
          </p:cNvSpPr>
          <p:nvPr>
            <p:ph type="title"/>
          </p:nvPr>
        </p:nvSpPr>
        <p:spPr>
          <a:xfrm>
            <a:off x="457200" y="152400"/>
            <a:ext cx="6324600" cy="914400"/>
          </a:xfrm>
        </p:spPr>
        <p:txBody>
          <a:bodyPr rtlCol="0">
            <a:normAutofit fontScale="90000"/>
          </a:bodyPr>
          <a:lstStyle/>
          <a:p>
            <a:pPr eaLnBrk="1" fontAlgn="auto" hangingPunct="1">
              <a:spcAft>
                <a:spcPts val="0"/>
              </a:spcAft>
              <a:defRPr/>
            </a:pPr>
            <a:r>
              <a:rPr lang="en-US" sz="3200" b="1" dirty="0">
                <a:latin typeface="Arial" charset="0"/>
                <a:ea typeface="MS PGothic" charset="0"/>
                <a:cs typeface="+mj-cs"/>
              </a:rPr>
              <a:t>Programme 6: Maritime Transport</a:t>
            </a:r>
          </a:p>
        </p:txBody>
      </p:sp>
      <p:pic>
        <p:nvPicPr>
          <p:cNvPr id="29699" name="Picture 5">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781800" y="304800"/>
            <a:ext cx="1981200" cy="752475"/>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pic>
      <p:pic>
        <p:nvPicPr>
          <p:cNvPr id="29700" name="Picture 5"/>
          <p:cNvPicPr>
            <a:picLocks noChangeAspect="1"/>
          </p:cNvPicPr>
          <p:nvPr/>
        </p:nvPicPr>
        <p:blipFill>
          <a:blip r:embed="rId4">
            <a:extLst>
              <a:ext uri="{28A0092B-C50C-407E-A947-70E740481C1C}">
                <a14:useLocalDpi xmlns:a14="http://schemas.microsoft.com/office/drawing/2010/main" xmlns="" val="0"/>
              </a:ext>
            </a:extLst>
          </a:blip>
          <a:srcRect/>
          <a:stretch>
            <a:fillRect/>
          </a:stretch>
        </p:blipFill>
        <p:spPr bwMode="auto">
          <a:xfrm>
            <a:off x="7620000" y="6072187"/>
            <a:ext cx="637233" cy="5829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p>
            <a:fld id="{B682DC23-2843-E240-9889-9C005FBE80A9}" type="slidenum">
              <a:rPr lang="en-US" smtClean="0"/>
              <a:pPr/>
              <a:t>15</a:t>
            </a:fld>
            <a:endParaRPr lang="en-US" dirty="0"/>
          </a:p>
        </p:txBody>
      </p:sp>
    </p:spTree>
    <p:extLst>
      <p:ext uri="{BB962C8B-B14F-4D97-AF65-F5344CB8AC3E}">
        <p14:creationId xmlns:p14="http://schemas.microsoft.com/office/powerpoint/2010/main" xmlns="" val="1199377255"/>
      </p:ext>
    </p:extLst>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Content Placeholder 1"/>
          <p:cNvSpPr>
            <a:spLocks noGrp="1"/>
          </p:cNvSpPr>
          <p:nvPr>
            <p:ph idx="1"/>
          </p:nvPr>
        </p:nvSpPr>
        <p:spPr>
          <a:xfrm>
            <a:off x="457200" y="1295400"/>
            <a:ext cx="8229600" cy="4830763"/>
          </a:xfrm>
        </p:spPr>
        <p:txBody>
          <a:bodyPr>
            <a:noAutofit/>
          </a:bodyPr>
          <a:lstStyle/>
          <a:p>
            <a:pPr algn="just">
              <a:defRPr/>
            </a:pPr>
            <a:r>
              <a:rPr lang="en-ZA" sz="2200" dirty="0" smtClean="0">
                <a:latin typeface="Arial" panose="020B0604020202020204" pitchFamily="34" charset="0"/>
                <a:cs typeface="Arial" panose="020B0604020202020204" pitchFamily="34" charset="0"/>
              </a:rPr>
              <a:t>During the period under review </a:t>
            </a:r>
            <a:r>
              <a:rPr lang="en-ZA" sz="2200" u="sng" dirty="0" smtClean="0">
                <a:latin typeface="Arial" panose="020B0604020202020204" pitchFamily="34" charset="0"/>
                <a:cs typeface="Arial" panose="020B0604020202020204" pitchFamily="34" charset="0"/>
              </a:rPr>
              <a:t>IPTN plans for two (2) district municipalities</a:t>
            </a:r>
            <a:r>
              <a:rPr lang="en-ZA" sz="2200" dirty="0" smtClean="0">
                <a:latin typeface="Arial" panose="020B0604020202020204" pitchFamily="34" charset="0"/>
                <a:cs typeface="Arial" panose="020B0604020202020204" pitchFamily="34" charset="0"/>
              </a:rPr>
              <a:t> Vhembe and Nkangala was developed as targeted;</a:t>
            </a:r>
          </a:p>
          <a:p>
            <a:pPr marL="0" indent="0" algn="just">
              <a:buNone/>
              <a:defRPr/>
            </a:pPr>
            <a:endParaRPr lang="en-ZA" sz="2200" dirty="0" smtClean="0">
              <a:latin typeface="Arial" panose="020B0604020202020204" pitchFamily="34" charset="0"/>
              <a:cs typeface="Arial" panose="020B0604020202020204" pitchFamily="34" charset="0"/>
            </a:endParaRPr>
          </a:p>
          <a:p>
            <a:pPr algn="just">
              <a:defRPr/>
            </a:pPr>
            <a:r>
              <a:rPr lang="en-ZA" sz="2200" dirty="0" smtClean="0">
                <a:latin typeface="Arial" panose="020B0604020202020204" pitchFamily="34" charset="0"/>
                <a:cs typeface="Arial" panose="020B0604020202020204" pitchFamily="34" charset="0"/>
              </a:rPr>
              <a:t>Report for the approval of the inclusion of the </a:t>
            </a:r>
            <a:r>
              <a:rPr lang="en-ZA" sz="2200" u="sng" dirty="0">
                <a:latin typeface="Arial" panose="020B0604020202020204" pitchFamily="34" charset="0"/>
                <a:cs typeface="Arial" panose="020B0604020202020204" pitchFamily="34" charset="0"/>
              </a:rPr>
              <a:t>S</a:t>
            </a:r>
            <a:r>
              <a:rPr lang="en-ZA" sz="2200" u="sng" dirty="0" smtClean="0">
                <a:latin typeface="Arial" panose="020B0604020202020204" pitchFamily="34" charset="0"/>
                <a:cs typeface="Arial" panose="020B0604020202020204" pitchFamily="34" charset="0"/>
              </a:rPr>
              <a:t>cholar </a:t>
            </a:r>
            <a:r>
              <a:rPr lang="en-ZA" sz="2200" u="sng" dirty="0">
                <a:latin typeface="Arial" panose="020B0604020202020204" pitchFamily="34" charset="0"/>
                <a:cs typeface="Arial" panose="020B0604020202020204" pitchFamily="34" charset="0"/>
              </a:rPr>
              <a:t>T</a:t>
            </a:r>
            <a:r>
              <a:rPr lang="en-ZA" sz="2200" u="sng" dirty="0" smtClean="0">
                <a:latin typeface="Arial" panose="020B0604020202020204" pitchFamily="34" charset="0"/>
                <a:cs typeface="Arial" panose="020B0604020202020204" pitchFamily="34" charset="0"/>
              </a:rPr>
              <a:t>ransport and Cross-Border Transport</a:t>
            </a:r>
            <a:r>
              <a:rPr lang="en-ZA" sz="2200" dirty="0" smtClean="0">
                <a:latin typeface="Arial" panose="020B0604020202020204" pitchFamily="34" charset="0"/>
                <a:cs typeface="Arial" panose="020B0604020202020204" pitchFamily="34" charset="0"/>
              </a:rPr>
              <a:t> in the RTRP was compiled;</a:t>
            </a:r>
          </a:p>
          <a:p>
            <a:pPr marL="0" indent="0" algn="just">
              <a:buNone/>
              <a:defRPr/>
            </a:pPr>
            <a:endParaRPr lang="en-ZA" sz="1600" dirty="0" smtClean="0">
              <a:latin typeface="Arial" panose="020B0604020202020204" pitchFamily="34" charset="0"/>
              <a:cs typeface="Arial" panose="020B0604020202020204" pitchFamily="34" charset="0"/>
            </a:endParaRPr>
          </a:p>
        </p:txBody>
      </p:sp>
      <p:sp>
        <p:nvSpPr>
          <p:cNvPr id="30722" name="Title 2"/>
          <p:cNvSpPr>
            <a:spLocks noGrp="1"/>
          </p:cNvSpPr>
          <p:nvPr>
            <p:ph type="title"/>
          </p:nvPr>
        </p:nvSpPr>
        <p:spPr>
          <a:xfrm>
            <a:off x="457200" y="152400"/>
            <a:ext cx="6324600" cy="914400"/>
          </a:xfrm>
        </p:spPr>
        <p:txBody>
          <a:bodyPr>
            <a:normAutofit/>
          </a:bodyPr>
          <a:lstStyle/>
          <a:p>
            <a:pPr eaLnBrk="1" hangingPunct="1"/>
            <a:r>
              <a:rPr lang="en-US" sz="2900" b="1" dirty="0">
                <a:latin typeface="Arial" charset="0"/>
                <a:ea typeface="MS PGothic" charset="0"/>
              </a:rPr>
              <a:t>Programme 7: Public Transport</a:t>
            </a:r>
          </a:p>
        </p:txBody>
      </p:sp>
      <p:pic>
        <p:nvPicPr>
          <p:cNvPr id="30723" name="Picture 5">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6882283" y="304800"/>
            <a:ext cx="1981200" cy="752475"/>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pic>
      <p:pic>
        <p:nvPicPr>
          <p:cNvPr id="30724" name="Picture 5"/>
          <p:cNvPicPr>
            <a:picLocks noChangeAspect="1"/>
          </p:cNvPicPr>
          <p:nvPr/>
        </p:nvPicPr>
        <p:blipFill>
          <a:blip r:embed="rId5">
            <a:extLst>
              <a:ext uri="{28A0092B-C50C-407E-A947-70E740481C1C}">
                <a14:useLocalDpi xmlns:a14="http://schemas.microsoft.com/office/drawing/2010/main" xmlns="" val="0"/>
              </a:ext>
            </a:extLst>
          </a:blip>
          <a:srcRect/>
          <a:stretch>
            <a:fillRect/>
          </a:stretch>
        </p:blipFill>
        <p:spPr bwMode="auto">
          <a:xfrm>
            <a:off x="7468071" y="6126163"/>
            <a:ext cx="704380" cy="595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p>
            <a:fld id="{B682DC23-2843-E240-9889-9C005FBE80A9}" type="slidenum">
              <a:rPr lang="en-US" smtClean="0"/>
              <a:pPr/>
              <a:t>16</a:t>
            </a:fld>
            <a:endParaRPr lang="en-US" dirty="0"/>
          </a:p>
        </p:txBody>
      </p:sp>
    </p:spTree>
    <p:extLst>
      <p:ext uri="{BB962C8B-B14F-4D97-AF65-F5344CB8AC3E}">
        <p14:creationId xmlns:p14="http://schemas.microsoft.com/office/powerpoint/2010/main" xmlns="" val="629117533"/>
      </p:ext>
    </p:extLst>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Content Placeholder 1"/>
          <p:cNvSpPr>
            <a:spLocks noGrp="1"/>
          </p:cNvSpPr>
          <p:nvPr>
            <p:ph idx="1"/>
          </p:nvPr>
        </p:nvSpPr>
        <p:spPr>
          <a:xfrm>
            <a:off x="457200" y="1295400"/>
            <a:ext cx="8229600" cy="4830763"/>
          </a:xfrm>
        </p:spPr>
        <p:txBody>
          <a:bodyPr>
            <a:noAutofit/>
          </a:bodyPr>
          <a:lstStyle/>
          <a:p>
            <a:pPr marL="0" lvl="0">
              <a:lnSpc>
                <a:spcPct val="115000"/>
              </a:lnSpc>
              <a:spcBef>
                <a:spcPts val="0"/>
              </a:spcBef>
            </a:pPr>
            <a:r>
              <a:rPr lang="en-ZA" sz="2200" u="sng" dirty="0">
                <a:latin typeface="Arial" panose="020B0604020202020204" pitchFamily="34" charset="0"/>
                <a:ea typeface="Calibri" panose="020F0502020204030204" pitchFamily="34" charset="0"/>
              </a:rPr>
              <a:t>Integrated Public Transport Networks (IPTNs</a:t>
            </a:r>
            <a:r>
              <a:rPr lang="en-ZA" sz="2200" u="sng" dirty="0" smtClean="0">
                <a:latin typeface="Arial" panose="020B0604020202020204" pitchFamily="34" charset="0"/>
                <a:ea typeface="Calibri" panose="020F0502020204030204" pitchFamily="34" charset="0"/>
              </a:rPr>
              <a:t>)</a:t>
            </a:r>
            <a:endParaRPr lang="en-ZA" sz="2200" b="1" dirty="0">
              <a:latin typeface="Arial" panose="020B0604020202020204" pitchFamily="34" charset="0"/>
              <a:ea typeface="Calibri" panose="020F0502020204030204" pitchFamily="34" charset="0"/>
            </a:endParaRPr>
          </a:p>
          <a:p>
            <a:pPr marL="457200" lvl="1" indent="0" algn="just">
              <a:buNone/>
            </a:pPr>
            <a:r>
              <a:rPr lang="en-ZA" sz="2200" dirty="0">
                <a:solidFill>
                  <a:prstClr val="black"/>
                </a:solidFill>
                <a:latin typeface="Arial" panose="020B0604020202020204" pitchFamily="34" charset="0"/>
                <a:ea typeface="Calibri" panose="020F0502020204030204" pitchFamily="34" charset="0"/>
                <a:cs typeface="Arial" panose="020B0604020202020204" pitchFamily="34" charset="0"/>
              </a:rPr>
              <a:t>Bilateral project meetings conducted with the following cities:</a:t>
            </a:r>
          </a:p>
          <a:p>
            <a:pPr lvl="1" algn="just"/>
            <a:r>
              <a:rPr lang="en-ZA" sz="2200" dirty="0" smtClean="0">
                <a:solidFill>
                  <a:prstClr val="black"/>
                </a:solidFill>
                <a:latin typeface="Arial" panose="020B0604020202020204" pitchFamily="34" charset="0"/>
                <a:cs typeface="Arial" panose="020B0604020202020204" pitchFamily="34" charset="0"/>
              </a:rPr>
              <a:t>George</a:t>
            </a:r>
            <a:endParaRPr lang="en-US" sz="2200" dirty="0">
              <a:solidFill>
                <a:prstClr val="black"/>
              </a:solidFill>
              <a:latin typeface="Arial" panose="020B0604020202020204" pitchFamily="34" charset="0"/>
              <a:ea typeface="Calibri" panose="020F0502020204030204" pitchFamily="34" charset="0"/>
              <a:cs typeface="Arial" panose="020B0604020202020204" pitchFamily="34" charset="0"/>
            </a:endParaRPr>
          </a:p>
          <a:p>
            <a:pPr lvl="1" algn="just"/>
            <a:r>
              <a:rPr lang="en-ZA" sz="2200" dirty="0" smtClean="0">
                <a:solidFill>
                  <a:prstClr val="black"/>
                </a:solidFill>
                <a:latin typeface="Arial" panose="020B0604020202020204" pitchFamily="34" charset="0"/>
                <a:cs typeface="Arial" panose="020B0604020202020204" pitchFamily="34" charset="0"/>
              </a:rPr>
              <a:t>Ekurhuleni </a:t>
            </a:r>
            <a:endParaRPr lang="en-US" sz="2200" dirty="0">
              <a:solidFill>
                <a:prstClr val="black"/>
              </a:solidFill>
              <a:latin typeface="Arial" panose="020B0604020202020204" pitchFamily="34" charset="0"/>
              <a:ea typeface="Calibri" panose="020F0502020204030204" pitchFamily="34" charset="0"/>
              <a:cs typeface="Arial" panose="020B0604020202020204" pitchFamily="34" charset="0"/>
            </a:endParaRPr>
          </a:p>
          <a:p>
            <a:pPr lvl="1" algn="just"/>
            <a:r>
              <a:rPr lang="en-ZA" sz="2200" dirty="0" smtClean="0">
                <a:solidFill>
                  <a:prstClr val="black"/>
                </a:solidFill>
                <a:latin typeface="Arial" panose="020B0604020202020204" pitchFamily="34" charset="0"/>
                <a:cs typeface="Arial" panose="020B0604020202020204" pitchFamily="34" charset="0"/>
              </a:rPr>
              <a:t>Buffalo </a:t>
            </a:r>
            <a:r>
              <a:rPr lang="en-ZA" sz="2200" dirty="0">
                <a:solidFill>
                  <a:prstClr val="black"/>
                </a:solidFill>
                <a:latin typeface="Arial" panose="020B0604020202020204" pitchFamily="34" charset="0"/>
                <a:cs typeface="Arial" panose="020B0604020202020204" pitchFamily="34" charset="0"/>
              </a:rPr>
              <a:t>City </a:t>
            </a:r>
            <a:endParaRPr lang="en-US" sz="2200" dirty="0">
              <a:solidFill>
                <a:prstClr val="black"/>
              </a:solidFill>
              <a:latin typeface="Arial" panose="020B0604020202020204" pitchFamily="34" charset="0"/>
              <a:ea typeface="Calibri" panose="020F0502020204030204" pitchFamily="34" charset="0"/>
              <a:cs typeface="Arial" panose="020B0604020202020204" pitchFamily="34" charset="0"/>
            </a:endParaRPr>
          </a:p>
          <a:p>
            <a:pPr lvl="1" algn="just"/>
            <a:r>
              <a:rPr lang="en-ZA" sz="2200" dirty="0" smtClean="0">
                <a:solidFill>
                  <a:prstClr val="black"/>
                </a:solidFill>
                <a:latin typeface="Arial" panose="020B0604020202020204" pitchFamily="34" charset="0"/>
                <a:cs typeface="Arial" panose="020B0604020202020204" pitchFamily="34" charset="0"/>
              </a:rPr>
              <a:t>Nelson </a:t>
            </a:r>
            <a:r>
              <a:rPr lang="en-ZA" sz="2200" dirty="0">
                <a:solidFill>
                  <a:prstClr val="black"/>
                </a:solidFill>
                <a:latin typeface="Arial" panose="020B0604020202020204" pitchFamily="34" charset="0"/>
                <a:cs typeface="Arial" panose="020B0604020202020204" pitchFamily="34" charset="0"/>
              </a:rPr>
              <a:t>Mandela Bay </a:t>
            </a:r>
            <a:endParaRPr lang="en-ZA" sz="2200" dirty="0">
              <a:solidFill>
                <a:prstClr val="black"/>
              </a:solidFill>
              <a:latin typeface="Arial" panose="020B0604020202020204" pitchFamily="34" charset="0"/>
              <a:ea typeface="Calibri" panose="020F0502020204030204" pitchFamily="34" charset="0"/>
              <a:cs typeface="Arial" panose="020B0604020202020204" pitchFamily="34" charset="0"/>
            </a:endParaRPr>
          </a:p>
          <a:p>
            <a:pPr lvl="1" algn="just"/>
            <a:r>
              <a:rPr lang="en-ZA" sz="2200" dirty="0">
                <a:solidFill>
                  <a:prstClr val="black"/>
                </a:solidFill>
                <a:latin typeface="Arial" panose="020B0604020202020204" pitchFamily="34" charset="0"/>
                <a:cs typeface="Arial" panose="020B0604020202020204" pitchFamily="34" charset="0"/>
              </a:rPr>
              <a:t>Polokwane </a:t>
            </a:r>
            <a:r>
              <a:rPr lang="en-ZA" sz="2200" dirty="0" smtClean="0">
                <a:solidFill>
                  <a:prstClr val="black"/>
                </a:solidFill>
                <a:latin typeface="Arial" panose="020B0604020202020204" pitchFamily="34" charset="0"/>
                <a:ea typeface="Calibri" panose="020F0502020204030204" pitchFamily="34" charset="0"/>
                <a:cs typeface="Arial" panose="020B0604020202020204" pitchFamily="34" charset="0"/>
              </a:rPr>
              <a:t>and </a:t>
            </a:r>
            <a:endParaRPr lang="en-US" sz="2200" dirty="0">
              <a:solidFill>
                <a:prstClr val="black"/>
              </a:solidFill>
              <a:latin typeface="Arial" panose="020B0604020202020204" pitchFamily="34" charset="0"/>
              <a:ea typeface="Calibri" panose="020F0502020204030204" pitchFamily="34" charset="0"/>
              <a:cs typeface="Arial" panose="020B0604020202020204" pitchFamily="34" charset="0"/>
            </a:endParaRPr>
          </a:p>
          <a:p>
            <a:pPr lvl="1" algn="just"/>
            <a:r>
              <a:rPr lang="en-ZA" sz="2200" dirty="0">
                <a:solidFill>
                  <a:prstClr val="black"/>
                </a:solidFill>
                <a:latin typeface="Arial" panose="020B0604020202020204" pitchFamily="34" charset="0"/>
                <a:cs typeface="Arial" panose="020B0604020202020204" pitchFamily="34" charset="0"/>
              </a:rPr>
              <a:t>City of </a:t>
            </a:r>
            <a:r>
              <a:rPr lang="en-ZA" sz="2200" dirty="0" smtClean="0">
                <a:solidFill>
                  <a:prstClr val="black"/>
                </a:solidFill>
                <a:latin typeface="Arial" panose="020B0604020202020204" pitchFamily="34" charset="0"/>
                <a:cs typeface="Arial" panose="020B0604020202020204" pitchFamily="34" charset="0"/>
              </a:rPr>
              <a:t>Tshwane</a:t>
            </a:r>
          </a:p>
          <a:p>
            <a:pPr lvl="1" algn="just"/>
            <a:r>
              <a:rPr lang="en-ZA" sz="2200" dirty="0" smtClean="0">
                <a:solidFill>
                  <a:prstClr val="black"/>
                </a:solidFill>
                <a:latin typeface="Arial" panose="020B0604020202020204" pitchFamily="34" charset="0"/>
                <a:cs typeface="Arial" panose="020B0604020202020204" pitchFamily="34" charset="0"/>
              </a:rPr>
              <a:t>An annual monitoring report on Public Transport Network Grant  (PTNG) was compiled as targeted </a:t>
            </a:r>
            <a:endParaRPr lang="en-ZA" sz="2200" dirty="0">
              <a:solidFill>
                <a:prstClr val="black"/>
              </a:solidFill>
              <a:latin typeface="Arial" panose="020B0604020202020204" pitchFamily="34" charset="0"/>
              <a:cs typeface="Arial" panose="020B0604020202020204" pitchFamily="34" charset="0"/>
            </a:endParaRPr>
          </a:p>
          <a:p>
            <a:pPr marL="457200" lvl="1" indent="0" algn="just">
              <a:buNone/>
            </a:pPr>
            <a:endParaRPr lang="en-US" sz="2000" dirty="0">
              <a:latin typeface="Arial" panose="020B0604020202020204" pitchFamily="34" charset="0"/>
              <a:ea typeface="MS PGothic" charset="0"/>
              <a:cs typeface="Arial" panose="020B0604020202020204" pitchFamily="34" charset="0"/>
            </a:endParaRPr>
          </a:p>
          <a:p>
            <a:pPr marL="0" indent="0" algn="just">
              <a:buNone/>
            </a:pPr>
            <a:endParaRPr lang="en-US" sz="2000" dirty="0">
              <a:latin typeface="Arial" panose="020B0604020202020204" pitchFamily="34" charset="0"/>
              <a:cs typeface="Arial" panose="020B0604020202020204" pitchFamily="34" charset="0"/>
            </a:endParaRPr>
          </a:p>
        </p:txBody>
      </p:sp>
      <p:sp>
        <p:nvSpPr>
          <p:cNvPr id="30722" name="Title 2"/>
          <p:cNvSpPr>
            <a:spLocks noGrp="1"/>
          </p:cNvSpPr>
          <p:nvPr>
            <p:ph type="title"/>
          </p:nvPr>
        </p:nvSpPr>
        <p:spPr>
          <a:xfrm>
            <a:off x="457200" y="152400"/>
            <a:ext cx="6324600" cy="914400"/>
          </a:xfrm>
        </p:spPr>
        <p:txBody>
          <a:bodyPr>
            <a:normAutofit/>
          </a:bodyPr>
          <a:lstStyle/>
          <a:p>
            <a:pPr eaLnBrk="1" hangingPunct="1"/>
            <a:r>
              <a:rPr lang="en-US" sz="2900" b="1" dirty="0">
                <a:latin typeface="Arial" charset="0"/>
                <a:ea typeface="MS PGothic" charset="0"/>
              </a:rPr>
              <a:t>Programme 7: Public Transport</a:t>
            </a:r>
          </a:p>
        </p:txBody>
      </p:sp>
      <p:pic>
        <p:nvPicPr>
          <p:cNvPr id="30723" name="Picture 5">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6882283" y="304800"/>
            <a:ext cx="1981200" cy="752475"/>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pic>
      <p:pic>
        <p:nvPicPr>
          <p:cNvPr id="30724" name="Picture 5"/>
          <p:cNvPicPr>
            <a:picLocks noChangeAspect="1"/>
          </p:cNvPicPr>
          <p:nvPr/>
        </p:nvPicPr>
        <p:blipFill>
          <a:blip r:embed="rId5">
            <a:extLst>
              <a:ext uri="{28A0092B-C50C-407E-A947-70E740481C1C}">
                <a14:useLocalDpi xmlns:a14="http://schemas.microsoft.com/office/drawing/2010/main" xmlns="" val="0"/>
              </a:ext>
            </a:extLst>
          </a:blip>
          <a:srcRect/>
          <a:stretch>
            <a:fillRect/>
          </a:stretch>
        </p:blipFill>
        <p:spPr bwMode="auto">
          <a:xfrm>
            <a:off x="7468071" y="6126163"/>
            <a:ext cx="704380" cy="595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p>
            <a:fld id="{B682DC23-2843-E240-9889-9C005FBE80A9}" type="slidenum">
              <a:rPr lang="en-US" smtClean="0"/>
              <a:pPr/>
              <a:t>17</a:t>
            </a:fld>
            <a:endParaRPr lang="en-US" dirty="0"/>
          </a:p>
        </p:txBody>
      </p:sp>
    </p:spTree>
    <p:extLst>
      <p:ext uri="{BB962C8B-B14F-4D97-AF65-F5344CB8AC3E}">
        <p14:creationId xmlns:p14="http://schemas.microsoft.com/office/powerpoint/2010/main" xmlns="" val="2954010351"/>
      </p:ext>
    </p:extLst>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Content Placeholder 1"/>
          <p:cNvSpPr>
            <a:spLocks noGrp="1"/>
          </p:cNvSpPr>
          <p:nvPr>
            <p:ph idx="1"/>
          </p:nvPr>
        </p:nvSpPr>
        <p:spPr>
          <a:xfrm>
            <a:off x="457200" y="1295400"/>
            <a:ext cx="8229600" cy="4830763"/>
          </a:xfrm>
        </p:spPr>
        <p:txBody>
          <a:bodyPr>
            <a:noAutofit/>
          </a:bodyPr>
          <a:lstStyle/>
          <a:p>
            <a:pPr marL="0" lvl="0">
              <a:lnSpc>
                <a:spcPct val="115000"/>
              </a:lnSpc>
              <a:spcBef>
                <a:spcPts val="0"/>
              </a:spcBef>
            </a:pPr>
            <a:r>
              <a:rPr lang="en-ZA" sz="2200" u="sng" dirty="0" smtClean="0">
                <a:latin typeface="Arial" panose="020B0604020202020204" pitchFamily="34" charset="0"/>
                <a:ea typeface="Calibri" panose="020F0502020204030204" pitchFamily="34" charset="0"/>
              </a:rPr>
              <a:t>Transport Appeal Tribunal Amendment Bill:</a:t>
            </a:r>
          </a:p>
          <a:p>
            <a:pPr marL="0" lvl="0" indent="0">
              <a:lnSpc>
                <a:spcPct val="115000"/>
              </a:lnSpc>
              <a:spcBef>
                <a:spcPts val="0"/>
              </a:spcBef>
              <a:buNone/>
            </a:pPr>
            <a:endParaRPr lang="en-ZA" sz="1200" b="1" dirty="0">
              <a:latin typeface="Arial" panose="020B0604020202020204" pitchFamily="34" charset="0"/>
              <a:ea typeface="Calibri" panose="020F0502020204030204" pitchFamily="34" charset="0"/>
            </a:endParaRPr>
          </a:p>
          <a:p>
            <a:pPr lvl="1" algn="just"/>
            <a:r>
              <a:rPr lang="en-ZA" sz="2200" dirty="0" smtClean="0">
                <a:solidFill>
                  <a:prstClr val="black"/>
                </a:solidFill>
                <a:latin typeface="Arial" panose="020B0604020202020204" pitchFamily="34" charset="0"/>
                <a:cs typeface="Arial" panose="020B0604020202020204" pitchFamily="34" charset="0"/>
              </a:rPr>
              <a:t>SEIAS </a:t>
            </a:r>
            <a:r>
              <a:rPr lang="en-ZA" sz="2200" dirty="0">
                <a:solidFill>
                  <a:prstClr val="black"/>
                </a:solidFill>
                <a:latin typeface="Arial" panose="020B0604020202020204" pitchFamily="34" charset="0"/>
                <a:cs typeface="Arial" panose="020B0604020202020204" pitchFamily="34" charset="0"/>
              </a:rPr>
              <a:t>certificate of approval from DPME was </a:t>
            </a:r>
            <a:r>
              <a:rPr lang="en-ZA" sz="2200" dirty="0" smtClean="0">
                <a:solidFill>
                  <a:prstClr val="black"/>
                </a:solidFill>
                <a:latin typeface="Arial" panose="020B0604020202020204" pitchFamily="34" charset="0"/>
                <a:cs typeface="Arial" panose="020B0604020202020204" pitchFamily="34" charset="0"/>
              </a:rPr>
              <a:t>issued;</a:t>
            </a:r>
          </a:p>
          <a:p>
            <a:pPr lvl="1" algn="just"/>
            <a:r>
              <a:rPr lang="en-ZA" sz="2200" dirty="0" smtClean="0">
                <a:solidFill>
                  <a:prstClr val="black"/>
                </a:solidFill>
                <a:latin typeface="Arial" panose="020B0604020202020204" pitchFamily="34" charset="0"/>
                <a:cs typeface="Arial" panose="020B0604020202020204" pitchFamily="34" charset="0"/>
              </a:rPr>
              <a:t>The Bill </a:t>
            </a:r>
            <a:r>
              <a:rPr lang="en-ZA" sz="2200" dirty="0">
                <a:solidFill>
                  <a:prstClr val="black"/>
                </a:solidFill>
                <a:latin typeface="Arial" panose="020B0604020202020204" pitchFamily="34" charset="0"/>
                <a:cs typeface="Arial" panose="020B0604020202020204" pitchFamily="34" charset="0"/>
              </a:rPr>
              <a:t>was submitted and presented to the FOSAD Cluster </a:t>
            </a:r>
            <a:r>
              <a:rPr lang="en-ZA" sz="2200" dirty="0" smtClean="0">
                <a:solidFill>
                  <a:prstClr val="black"/>
                </a:solidFill>
                <a:latin typeface="Arial" panose="020B0604020202020204" pitchFamily="34" charset="0"/>
                <a:cs typeface="Arial" panose="020B0604020202020204" pitchFamily="34" charset="0"/>
              </a:rPr>
              <a:t>and </a:t>
            </a:r>
          </a:p>
          <a:p>
            <a:pPr lvl="1" algn="just"/>
            <a:r>
              <a:rPr lang="en-ZA" sz="2200" dirty="0" smtClean="0">
                <a:solidFill>
                  <a:prstClr val="black"/>
                </a:solidFill>
                <a:latin typeface="Arial" panose="020B0604020202020204" pitchFamily="34" charset="0"/>
                <a:cs typeface="Arial" panose="020B0604020202020204" pitchFamily="34" charset="0"/>
              </a:rPr>
              <a:t>Approved </a:t>
            </a:r>
            <a:r>
              <a:rPr lang="en-ZA" sz="2200" dirty="0">
                <a:solidFill>
                  <a:prstClr val="black"/>
                </a:solidFill>
                <a:latin typeface="Arial" panose="020B0604020202020204" pitchFamily="34" charset="0"/>
                <a:cs typeface="Arial" panose="020B0604020202020204" pitchFamily="34" charset="0"/>
              </a:rPr>
              <a:t>by the minister for submission to Cabinet as </a:t>
            </a:r>
            <a:r>
              <a:rPr lang="en-ZA" sz="2200" dirty="0" smtClean="0">
                <a:solidFill>
                  <a:prstClr val="black"/>
                </a:solidFill>
                <a:latin typeface="Arial" panose="020B0604020202020204" pitchFamily="34" charset="0"/>
                <a:cs typeface="Arial" panose="020B0604020202020204" pitchFamily="34" charset="0"/>
              </a:rPr>
              <a:t>targeted </a:t>
            </a:r>
            <a:endParaRPr lang="en-ZA" sz="2200" dirty="0">
              <a:solidFill>
                <a:prstClr val="black"/>
              </a:solidFill>
              <a:latin typeface="Arial" panose="020B0604020202020204" pitchFamily="34" charset="0"/>
              <a:cs typeface="Arial" panose="020B0604020202020204" pitchFamily="34" charset="0"/>
            </a:endParaRPr>
          </a:p>
          <a:p>
            <a:pPr marL="457200" lvl="1" indent="0" algn="just">
              <a:buNone/>
            </a:pPr>
            <a:endParaRPr lang="en-ZA" sz="2200" dirty="0" smtClean="0">
              <a:solidFill>
                <a:prstClr val="black"/>
              </a:solidFill>
              <a:latin typeface="Arial" panose="020B0604020202020204" pitchFamily="34" charset="0"/>
              <a:cs typeface="Arial" panose="020B0604020202020204" pitchFamily="34" charset="0"/>
            </a:endParaRPr>
          </a:p>
          <a:p>
            <a:pPr marL="457200" lvl="1" indent="0" algn="just">
              <a:buNone/>
            </a:pPr>
            <a:endParaRPr lang="en-US" sz="2000" dirty="0">
              <a:latin typeface="Arial" panose="020B0604020202020204" pitchFamily="34" charset="0"/>
              <a:ea typeface="MS PGothic" charset="0"/>
              <a:cs typeface="Arial" panose="020B0604020202020204" pitchFamily="34" charset="0"/>
            </a:endParaRPr>
          </a:p>
          <a:p>
            <a:pPr marL="0" indent="0" algn="just">
              <a:buNone/>
            </a:pPr>
            <a:endParaRPr lang="en-US" sz="2000" dirty="0">
              <a:latin typeface="Arial" panose="020B0604020202020204" pitchFamily="34" charset="0"/>
              <a:cs typeface="Arial" panose="020B0604020202020204" pitchFamily="34" charset="0"/>
            </a:endParaRPr>
          </a:p>
        </p:txBody>
      </p:sp>
      <p:sp>
        <p:nvSpPr>
          <p:cNvPr id="30722" name="Title 2"/>
          <p:cNvSpPr>
            <a:spLocks noGrp="1"/>
          </p:cNvSpPr>
          <p:nvPr>
            <p:ph type="title"/>
          </p:nvPr>
        </p:nvSpPr>
        <p:spPr>
          <a:xfrm>
            <a:off x="457200" y="152400"/>
            <a:ext cx="6324600" cy="914400"/>
          </a:xfrm>
        </p:spPr>
        <p:txBody>
          <a:bodyPr>
            <a:normAutofit/>
          </a:bodyPr>
          <a:lstStyle/>
          <a:p>
            <a:pPr eaLnBrk="1" hangingPunct="1"/>
            <a:r>
              <a:rPr lang="en-US" sz="2900" b="1" dirty="0">
                <a:latin typeface="Arial" charset="0"/>
                <a:ea typeface="MS PGothic" charset="0"/>
              </a:rPr>
              <a:t>Programme 7: Public Transport</a:t>
            </a:r>
          </a:p>
        </p:txBody>
      </p:sp>
      <p:pic>
        <p:nvPicPr>
          <p:cNvPr id="30723" name="Picture 5">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6882283" y="304800"/>
            <a:ext cx="1981200" cy="752475"/>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pic>
      <p:pic>
        <p:nvPicPr>
          <p:cNvPr id="30724" name="Picture 5"/>
          <p:cNvPicPr>
            <a:picLocks noChangeAspect="1"/>
          </p:cNvPicPr>
          <p:nvPr/>
        </p:nvPicPr>
        <p:blipFill>
          <a:blip r:embed="rId5">
            <a:extLst>
              <a:ext uri="{28A0092B-C50C-407E-A947-70E740481C1C}">
                <a14:useLocalDpi xmlns:a14="http://schemas.microsoft.com/office/drawing/2010/main" xmlns="" val="0"/>
              </a:ext>
            </a:extLst>
          </a:blip>
          <a:srcRect/>
          <a:stretch>
            <a:fillRect/>
          </a:stretch>
        </p:blipFill>
        <p:spPr bwMode="auto">
          <a:xfrm>
            <a:off x="7468071" y="6126163"/>
            <a:ext cx="704380" cy="595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p>
            <a:fld id="{B682DC23-2843-E240-9889-9C005FBE80A9}" type="slidenum">
              <a:rPr lang="en-US" smtClean="0"/>
              <a:pPr/>
              <a:t>18</a:t>
            </a:fld>
            <a:endParaRPr lang="en-US" dirty="0"/>
          </a:p>
        </p:txBody>
      </p:sp>
    </p:spTree>
    <p:extLst>
      <p:ext uri="{BB962C8B-B14F-4D97-AF65-F5344CB8AC3E}">
        <p14:creationId xmlns:p14="http://schemas.microsoft.com/office/powerpoint/2010/main" xmlns="" val="3300672137"/>
      </p:ext>
    </p:extLst>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Content Placeholder 1"/>
          <p:cNvSpPr>
            <a:spLocks noGrp="1"/>
          </p:cNvSpPr>
          <p:nvPr>
            <p:ph idx="1"/>
          </p:nvPr>
        </p:nvSpPr>
        <p:spPr>
          <a:xfrm>
            <a:off x="415925" y="1143000"/>
            <a:ext cx="8382000" cy="4830763"/>
          </a:xfrm>
        </p:spPr>
        <p:txBody>
          <a:bodyPr rtlCol="0">
            <a:normAutofit/>
          </a:bodyPr>
          <a:lstStyle/>
          <a:p>
            <a:pPr algn="just" eaLnBrk="1" fontAlgn="auto" hangingPunct="1">
              <a:spcAft>
                <a:spcPts val="0"/>
              </a:spcAft>
              <a:buFontTx/>
              <a:buNone/>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Tx/>
              <a:buNone/>
              <a:defRPr/>
            </a:pPr>
            <a:endParaRPr lang="en-ZA" sz="2000" dirty="0">
              <a:latin typeface="Arial" charset="0"/>
              <a:ea typeface="MS PGothic" charset="0"/>
              <a:cs typeface="+mn-cs"/>
            </a:endParaRPr>
          </a:p>
          <a:p>
            <a:pPr marL="0" indent="0" algn="ctr" eaLnBrk="1" fontAlgn="auto" hangingPunct="1">
              <a:spcAft>
                <a:spcPts val="0"/>
              </a:spcAft>
              <a:buFontTx/>
              <a:buNone/>
              <a:defRPr/>
            </a:pPr>
            <a:r>
              <a:rPr lang="en-US" sz="3600" b="1" dirty="0" smtClean="0">
                <a:solidFill>
                  <a:srgbClr val="000000"/>
                </a:solidFill>
                <a:latin typeface="Arial" charset="0"/>
                <a:ea typeface="MS PGothic" charset="0"/>
                <a:cs typeface="+mn-cs"/>
              </a:rPr>
              <a:t>AREAS OF NON-ACHIEVEMENT </a:t>
            </a:r>
            <a:endParaRPr lang="en-ZA" sz="3600" dirty="0" smtClean="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US" sz="2000" dirty="0">
              <a:latin typeface="Arial" charset="0"/>
              <a:ea typeface="MS PGothic" charset="0"/>
              <a:cs typeface="+mn-cs"/>
            </a:endParaRPr>
          </a:p>
          <a:p>
            <a:pPr eaLnBrk="1" fontAlgn="auto" hangingPunct="1">
              <a:spcAft>
                <a:spcPts val="0"/>
              </a:spcAft>
              <a:buFont typeface="Arial"/>
              <a:buChar char="•"/>
              <a:defRPr/>
            </a:pPr>
            <a:endParaRPr lang="en-US" sz="2000" dirty="0">
              <a:latin typeface="Arial" charset="0"/>
              <a:ea typeface="MS PGothic" charset="0"/>
              <a:cs typeface="+mn-cs"/>
            </a:endParaRPr>
          </a:p>
        </p:txBody>
      </p:sp>
      <p:pic>
        <p:nvPicPr>
          <p:cNvPr id="31746" name="Picture 5">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781800" y="304800"/>
            <a:ext cx="1981200" cy="752475"/>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pic>
      <p:pic>
        <p:nvPicPr>
          <p:cNvPr id="31747" name="Picture 6"/>
          <p:cNvPicPr>
            <a:picLocks noChangeAspect="1"/>
          </p:cNvPicPr>
          <p:nvPr/>
        </p:nvPicPr>
        <p:blipFill>
          <a:blip r:embed="rId4">
            <a:extLst>
              <a:ext uri="{28A0092B-C50C-407E-A947-70E740481C1C}">
                <a14:useLocalDpi xmlns:a14="http://schemas.microsoft.com/office/drawing/2010/main" xmlns="" val="0"/>
              </a:ext>
            </a:extLst>
          </a:blip>
          <a:srcRect/>
          <a:stretch>
            <a:fillRect/>
          </a:stretch>
        </p:blipFill>
        <p:spPr bwMode="auto">
          <a:xfrm>
            <a:off x="7620000" y="6238875"/>
            <a:ext cx="707633" cy="495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p>
            <a:fld id="{B682DC23-2843-E240-9889-9C005FBE80A9}" type="slidenum">
              <a:rPr lang="en-US" smtClean="0"/>
              <a:pPr/>
              <a:t>19</a:t>
            </a:fld>
            <a:endParaRPr lang="en-US" dirty="0"/>
          </a:p>
        </p:txBody>
      </p:sp>
    </p:spTree>
    <p:extLst>
      <p:ext uri="{BB962C8B-B14F-4D97-AF65-F5344CB8AC3E}">
        <p14:creationId xmlns:p14="http://schemas.microsoft.com/office/powerpoint/2010/main" xmlns="" val="2530554980"/>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Content Placeholder 1"/>
          <p:cNvSpPr>
            <a:spLocks noGrp="1"/>
          </p:cNvSpPr>
          <p:nvPr>
            <p:ph idx="1"/>
          </p:nvPr>
        </p:nvSpPr>
        <p:spPr>
          <a:xfrm>
            <a:off x="482600" y="1185232"/>
            <a:ext cx="8305800" cy="4653708"/>
          </a:xfrm>
        </p:spPr>
        <p:txBody>
          <a:bodyPr rtlCol="0">
            <a:normAutofit fontScale="92500" lnSpcReduction="20000"/>
          </a:bodyPr>
          <a:lstStyle/>
          <a:p>
            <a:pPr algn="just" eaLnBrk="1" fontAlgn="auto" hangingPunct="1">
              <a:lnSpc>
                <a:spcPct val="150000"/>
              </a:lnSpc>
              <a:spcBef>
                <a:spcPts val="0"/>
              </a:spcBef>
              <a:spcAft>
                <a:spcPts val="0"/>
              </a:spcAft>
              <a:buFont typeface="Arial"/>
              <a:buChar char="•"/>
              <a:defRPr/>
            </a:pPr>
            <a:r>
              <a:rPr lang="en-US" sz="2200" dirty="0" smtClean="0">
                <a:latin typeface="Arial"/>
                <a:ea typeface="ＭＳ Ｐゴシック" charset="0"/>
                <a:cs typeface="Arial"/>
              </a:rPr>
              <a:t>Overall </a:t>
            </a:r>
            <a:r>
              <a:rPr lang="en-US" sz="2200" dirty="0">
                <a:latin typeface="Arial"/>
                <a:ea typeface="ＭＳ Ｐゴシック" charset="0"/>
                <a:cs typeface="Arial"/>
              </a:rPr>
              <a:t>Performance </a:t>
            </a:r>
            <a:r>
              <a:rPr lang="en-US" sz="2200" dirty="0" smtClean="0">
                <a:latin typeface="Arial"/>
                <a:ea typeface="ＭＳ Ｐゴシック" charset="0"/>
                <a:cs typeface="Arial"/>
              </a:rPr>
              <a:t>Overview</a:t>
            </a:r>
          </a:p>
          <a:p>
            <a:pPr algn="just" eaLnBrk="1" fontAlgn="auto" hangingPunct="1">
              <a:lnSpc>
                <a:spcPct val="150000"/>
              </a:lnSpc>
              <a:spcBef>
                <a:spcPts val="0"/>
              </a:spcBef>
              <a:spcAft>
                <a:spcPts val="0"/>
              </a:spcAft>
              <a:buFont typeface="Arial"/>
              <a:buChar char="•"/>
              <a:defRPr/>
            </a:pPr>
            <a:endParaRPr lang="en-US" sz="2200" dirty="0" smtClean="0">
              <a:latin typeface="Arial"/>
              <a:ea typeface="ＭＳ Ｐゴシック" charset="0"/>
              <a:cs typeface="Arial"/>
            </a:endParaRPr>
          </a:p>
          <a:p>
            <a:pPr algn="just" eaLnBrk="1" fontAlgn="auto" hangingPunct="1">
              <a:lnSpc>
                <a:spcPct val="150000"/>
              </a:lnSpc>
              <a:spcBef>
                <a:spcPts val="0"/>
              </a:spcBef>
              <a:spcAft>
                <a:spcPts val="0"/>
              </a:spcAft>
              <a:buFont typeface="Arial"/>
              <a:buChar char="•"/>
              <a:defRPr/>
            </a:pPr>
            <a:r>
              <a:rPr lang="en-US" sz="2200" dirty="0" smtClean="0">
                <a:latin typeface="Arial"/>
                <a:ea typeface="ＭＳ Ｐゴシック" charset="0"/>
                <a:cs typeface="Arial"/>
              </a:rPr>
              <a:t>Q4 and Annual Analysis </a:t>
            </a:r>
            <a:r>
              <a:rPr lang="en-US" sz="2200" dirty="0">
                <a:latin typeface="Arial"/>
                <a:ea typeface="ＭＳ Ｐゴシック" charset="0"/>
                <a:cs typeface="Arial"/>
              </a:rPr>
              <a:t>Per </a:t>
            </a:r>
            <a:r>
              <a:rPr lang="en-US" sz="2200" dirty="0" err="1" smtClean="0">
                <a:latin typeface="Arial"/>
                <a:ea typeface="ＭＳ Ｐゴシック" charset="0"/>
                <a:cs typeface="Arial"/>
              </a:rPr>
              <a:t>Programme</a:t>
            </a:r>
            <a:endParaRPr lang="en-US" sz="2200" dirty="0" smtClean="0">
              <a:latin typeface="Arial"/>
              <a:ea typeface="ＭＳ Ｐゴシック" charset="0"/>
              <a:cs typeface="Arial"/>
            </a:endParaRPr>
          </a:p>
          <a:p>
            <a:pPr algn="just" eaLnBrk="1" fontAlgn="auto" hangingPunct="1">
              <a:lnSpc>
                <a:spcPct val="150000"/>
              </a:lnSpc>
              <a:spcBef>
                <a:spcPts val="0"/>
              </a:spcBef>
              <a:spcAft>
                <a:spcPts val="0"/>
              </a:spcAft>
              <a:buFont typeface="Arial"/>
              <a:buChar char="•"/>
              <a:defRPr/>
            </a:pPr>
            <a:endParaRPr lang="en-US" sz="2200" dirty="0" smtClean="0">
              <a:latin typeface="Arial"/>
              <a:ea typeface="ＭＳ Ｐゴシック" charset="0"/>
              <a:cs typeface="Arial"/>
            </a:endParaRPr>
          </a:p>
          <a:p>
            <a:pPr algn="just" eaLnBrk="1" fontAlgn="auto" hangingPunct="1">
              <a:lnSpc>
                <a:spcPct val="150000"/>
              </a:lnSpc>
              <a:spcBef>
                <a:spcPts val="0"/>
              </a:spcBef>
              <a:spcAft>
                <a:spcPts val="0"/>
              </a:spcAft>
              <a:buFont typeface="Arial"/>
              <a:buChar char="•"/>
              <a:defRPr/>
            </a:pPr>
            <a:r>
              <a:rPr lang="it-IT" sz="2200" dirty="0" smtClean="0">
                <a:solidFill>
                  <a:srgbClr val="000000"/>
                </a:solidFill>
                <a:latin typeface="Arial"/>
                <a:ea typeface="ＭＳ Ｐゴシック" charset="0"/>
                <a:cs typeface="Arial"/>
              </a:rPr>
              <a:t>DoT </a:t>
            </a:r>
            <a:r>
              <a:rPr lang="it-IT" sz="2200" dirty="0">
                <a:solidFill>
                  <a:srgbClr val="000000"/>
                </a:solidFill>
                <a:latin typeface="Arial"/>
                <a:ea typeface="ＭＳ Ｐゴシック" charset="0"/>
                <a:cs typeface="Arial"/>
              </a:rPr>
              <a:t>Comparative </a:t>
            </a:r>
            <a:r>
              <a:rPr lang="it-IT" sz="2200" dirty="0" smtClean="0">
                <a:solidFill>
                  <a:srgbClr val="000000"/>
                </a:solidFill>
                <a:latin typeface="Arial"/>
                <a:ea typeface="ＭＳ Ｐゴシック" charset="0"/>
                <a:cs typeface="Arial"/>
              </a:rPr>
              <a:t>Analysis Per Quarter </a:t>
            </a:r>
          </a:p>
          <a:p>
            <a:pPr algn="just" eaLnBrk="1" fontAlgn="auto" hangingPunct="1">
              <a:lnSpc>
                <a:spcPct val="150000"/>
              </a:lnSpc>
              <a:spcBef>
                <a:spcPts val="0"/>
              </a:spcBef>
              <a:spcAft>
                <a:spcPts val="0"/>
              </a:spcAft>
              <a:buFont typeface="Arial"/>
              <a:buChar char="•"/>
              <a:defRPr/>
            </a:pPr>
            <a:endParaRPr lang="it-IT" sz="2200" dirty="0" smtClean="0">
              <a:solidFill>
                <a:srgbClr val="000000"/>
              </a:solidFill>
              <a:latin typeface="Arial"/>
              <a:ea typeface="ＭＳ Ｐゴシック" charset="0"/>
              <a:cs typeface="Arial"/>
            </a:endParaRPr>
          </a:p>
          <a:p>
            <a:pPr algn="just" eaLnBrk="1" fontAlgn="auto" hangingPunct="1">
              <a:lnSpc>
                <a:spcPct val="150000"/>
              </a:lnSpc>
              <a:spcBef>
                <a:spcPts val="0"/>
              </a:spcBef>
              <a:spcAft>
                <a:spcPts val="0"/>
              </a:spcAft>
              <a:buFont typeface="Arial"/>
              <a:buChar char="•"/>
              <a:defRPr/>
            </a:pPr>
            <a:r>
              <a:rPr lang="it-IT" sz="2200" dirty="0" smtClean="0">
                <a:solidFill>
                  <a:srgbClr val="000000"/>
                </a:solidFill>
                <a:latin typeface="Arial"/>
                <a:ea typeface="ＭＳ Ｐゴシック" charset="0"/>
                <a:cs typeface="Arial"/>
              </a:rPr>
              <a:t>Notable Progress Reported on Planned Targets</a:t>
            </a:r>
          </a:p>
          <a:p>
            <a:pPr algn="just" eaLnBrk="1" fontAlgn="auto" hangingPunct="1">
              <a:lnSpc>
                <a:spcPct val="150000"/>
              </a:lnSpc>
              <a:spcBef>
                <a:spcPts val="0"/>
              </a:spcBef>
              <a:spcAft>
                <a:spcPts val="0"/>
              </a:spcAft>
              <a:buFont typeface="Arial"/>
              <a:buChar char="•"/>
              <a:defRPr/>
            </a:pPr>
            <a:endParaRPr lang="it-IT" sz="2200" dirty="0" smtClean="0">
              <a:solidFill>
                <a:srgbClr val="000000"/>
              </a:solidFill>
              <a:latin typeface="Arial"/>
              <a:ea typeface="ＭＳ Ｐゴシック" charset="0"/>
              <a:cs typeface="Arial"/>
            </a:endParaRPr>
          </a:p>
          <a:p>
            <a:pPr algn="just" eaLnBrk="1" fontAlgn="auto" hangingPunct="1">
              <a:lnSpc>
                <a:spcPct val="150000"/>
              </a:lnSpc>
              <a:spcBef>
                <a:spcPts val="0"/>
              </a:spcBef>
              <a:spcAft>
                <a:spcPts val="0"/>
              </a:spcAft>
              <a:buFont typeface="Arial"/>
              <a:buChar char="•"/>
              <a:defRPr/>
            </a:pPr>
            <a:r>
              <a:rPr lang="en-US" sz="2200" dirty="0" smtClean="0">
                <a:latin typeface="Arial"/>
                <a:ea typeface="ＭＳ Ｐゴシック" charset="0"/>
                <a:cs typeface="Arial"/>
              </a:rPr>
              <a:t>Areas </a:t>
            </a:r>
            <a:r>
              <a:rPr lang="en-US" sz="2200" dirty="0">
                <a:latin typeface="Arial"/>
                <a:ea typeface="ＭＳ Ｐゴシック" charset="0"/>
                <a:cs typeface="Arial"/>
              </a:rPr>
              <a:t>of </a:t>
            </a:r>
            <a:r>
              <a:rPr lang="en-US" sz="2200" dirty="0" smtClean="0">
                <a:latin typeface="Arial"/>
                <a:ea typeface="ＭＳ Ｐゴシック" charset="0"/>
                <a:cs typeface="Arial"/>
              </a:rPr>
              <a:t>Non-Achievement</a:t>
            </a:r>
          </a:p>
          <a:p>
            <a:pPr algn="just" eaLnBrk="1" fontAlgn="auto" hangingPunct="1">
              <a:lnSpc>
                <a:spcPct val="150000"/>
              </a:lnSpc>
              <a:spcBef>
                <a:spcPts val="0"/>
              </a:spcBef>
              <a:spcAft>
                <a:spcPts val="0"/>
              </a:spcAft>
              <a:buFont typeface="Arial"/>
              <a:buChar char="•"/>
              <a:defRPr/>
            </a:pPr>
            <a:endParaRPr lang="en-US" sz="2200" dirty="0" smtClean="0">
              <a:latin typeface="Arial"/>
              <a:ea typeface="ＭＳ Ｐゴシック" charset="0"/>
              <a:cs typeface="Arial"/>
            </a:endParaRPr>
          </a:p>
          <a:p>
            <a:pPr algn="just" eaLnBrk="1" fontAlgn="auto" hangingPunct="1">
              <a:lnSpc>
                <a:spcPct val="150000"/>
              </a:lnSpc>
              <a:spcBef>
                <a:spcPts val="0"/>
              </a:spcBef>
              <a:spcAft>
                <a:spcPts val="0"/>
              </a:spcAft>
              <a:buFont typeface="Arial"/>
              <a:buChar char="•"/>
              <a:defRPr/>
            </a:pPr>
            <a:r>
              <a:rPr lang="en-US" sz="2200" dirty="0" smtClean="0">
                <a:latin typeface="Arial"/>
                <a:ea typeface="ＭＳ Ｐゴシック" charset="0"/>
                <a:cs typeface="Arial"/>
              </a:rPr>
              <a:t>4</a:t>
            </a:r>
            <a:r>
              <a:rPr lang="en-US" sz="2200" baseline="30000" dirty="0" smtClean="0">
                <a:latin typeface="Arial"/>
                <a:ea typeface="ＭＳ Ｐゴシック" charset="0"/>
                <a:cs typeface="Arial"/>
              </a:rPr>
              <a:t>th</a:t>
            </a:r>
            <a:r>
              <a:rPr lang="en-US" sz="2200" dirty="0" smtClean="0">
                <a:latin typeface="Arial"/>
                <a:ea typeface="ＭＳ Ｐゴシック" charset="0"/>
                <a:cs typeface="Arial"/>
              </a:rPr>
              <a:t> quarter Expenditure analysis</a:t>
            </a:r>
            <a:endParaRPr lang="en-US" sz="1000" dirty="0" smtClean="0">
              <a:latin typeface="Arial"/>
              <a:ea typeface="ＭＳ Ｐゴシック" charset="0"/>
              <a:cs typeface="Arial"/>
            </a:endParaRPr>
          </a:p>
          <a:p>
            <a:pPr marL="0" indent="0" algn="just" eaLnBrk="1" fontAlgn="auto" hangingPunct="1">
              <a:lnSpc>
                <a:spcPct val="150000"/>
              </a:lnSpc>
              <a:spcBef>
                <a:spcPts val="0"/>
              </a:spcBef>
              <a:spcAft>
                <a:spcPts val="0"/>
              </a:spcAft>
              <a:buNone/>
              <a:defRPr/>
            </a:pPr>
            <a:endParaRPr lang="en-US" sz="2000" dirty="0" smtClean="0">
              <a:latin typeface="Arial"/>
              <a:ea typeface="ＭＳ Ｐゴシック" charset="0"/>
              <a:cs typeface="Arial"/>
            </a:endParaRPr>
          </a:p>
          <a:p>
            <a:pPr marL="0" indent="0" algn="just" eaLnBrk="1" fontAlgn="auto" hangingPunct="1">
              <a:lnSpc>
                <a:spcPct val="150000"/>
              </a:lnSpc>
              <a:spcBef>
                <a:spcPts val="0"/>
              </a:spcBef>
              <a:spcAft>
                <a:spcPts val="0"/>
              </a:spcAft>
              <a:buFont typeface="Arial" charset="0"/>
              <a:buNone/>
              <a:defRPr/>
            </a:pPr>
            <a:endParaRPr lang="en-US" sz="1000" dirty="0">
              <a:latin typeface="Arial"/>
              <a:ea typeface="ＭＳ Ｐゴシック" charset="0"/>
              <a:cs typeface="Arial"/>
            </a:endParaRPr>
          </a:p>
          <a:p>
            <a:pPr marL="0" indent="0" algn="just" eaLnBrk="1" fontAlgn="auto" hangingPunct="1">
              <a:spcAft>
                <a:spcPts val="0"/>
              </a:spcAft>
              <a:buFontTx/>
              <a:buNone/>
              <a:defRPr/>
            </a:pPr>
            <a:endParaRPr lang="en-US" sz="2000" dirty="0">
              <a:latin typeface="Arial"/>
              <a:ea typeface="ＭＳ Ｐゴシック" charset="0"/>
              <a:cs typeface="Arial"/>
            </a:endParaRPr>
          </a:p>
          <a:p>
            <a:pPr algn="just" eaLnBrk="1" fontAlgn="auto" hangingPunct="1">
              <a:spcAft>
                <a:spcPts val="0"/>
              </a:spcAft>
              <a:buFont typeface="Arial"/>
              <a:buChar char="•"/>
              <a:defRPr/>
            </a:pPr>
            <a:endParaRPr lang="en-US" sz="2000" dirty="0" smtClean="0">
              <a:latin typeface="Arial"/>
              <a:ea typeface="ＭＳ Ｐゴシック" charset="0"/>
              <a:cs typeface="Arial"/>
            </a:endParaRPr>
          </a:p>
          <a:p>
            <a:pPr marL="0" indent="0" algn="just" eaLnBrk="1" fontAlgn="auto" hangingPunct="1">
              <a:spcAft>
                <a:spcPts val="0"/>
              </a:spcAft>
              <a:buFontTx/>
              <a:buNone/>
              <a:defRPr/>
            </a:pPr>
            <a:endParaRPr lang="en-US" dirty="0" smtClean="0">
              <a:ea typeface="ＭＳ Ｐゴシック" charset="0"/>
              <a:cs typeface="ＭＳ Ｐゴシック" charset="0"/>
            </a:endParaRPr>
          </a:p>
          <a:p>
            <a:pPr marL="107950" indent="0" eaLnBrk="1" fontAlgn="auto" hangingPunct="1">
              <a:spcAft>
                <a:spcPts val="0"/>
              </a:spcAft>
              <a:buFontTx/>
              <a:buNone/>
              <a:defRPr/>
            </a:pPr>
            <a:endParaRPr lang="en-US" dirty="0" smtClean="0">
              <a:ea typeface="ＭＳ Ｐゴシック" charset="0"/>
              <a:cs typeface="ＭＳ Ｐゴシック" charset="0"/>
            </a:endParaRPr>
          </a:p>
          <a:p>
            <a:pPr marL="107950" indent="0" eaLnBrk="1" fontAlgn="auto" hangingPunct="1">
              <a:spcAft>
                <a:spcPts val="0"/>
              </a:spcAft>
              <a:buFont typeface="Arial"/>
              <a:buChar char="•"/>
              <a:defRPr/>
            </a:pPr>
            <a:endParaRPr lang="en-US" dirty="0" smtClean="0">
              <a:ea typeface="ＭＳ Ｐゴシック" charset="0"/>
              <a:cs typeface="ＭＳ Ｐゴシック" charset="0"/>
            </a:endParaRPr>
          </a:p>
          <a:p>
            <a:pPr marL="107950" indent="0" eaLnBrk="1" fontAlgn="auto" hangingPunct="1">
              <a:spcAft>
                <a:spcPts val="0"/>
              </a:spcAft>
              <a:buFont typeface="Arial"/>
              <a:buChar char="•"/>
              <a:defRPr/>
            </a:pPr>
            <a:endParaRPr lang="en-US" dirty="0" smtClean="0">
              <a:ea typeface="ＭＳ Ｐゴシック" charset="0"/>
              <a:cs typeface="ＭＳ Ｐゴシック" charset="0"/>
            </a:endParaRPr>
          </a:p>
          <a:p>
            <a:pPr marL="107950" indent="0" eaLnBrk="1" fontAlgn="auto" hangingPunct="1">
              <a:spcAft>
                <a:spcPts val="0"/>
              </a:spcAft>
              <a:buFont typeface="Arial"/>
              <a:buChar char="•"/>
              <a:defRPr/>
            </a:pPr>
            <a:endParaRPr lang="en-US" dirty="0" smtClean="0">
              <a:ea typeface="ＭＳ Ｐゴシック" charset="0"/>
              <a:cs typeface="ＭＳ Ｐゴシック" charset="0"/>
            </a:endParaRPr>
          </a:p>
          <a:p>
            <a:pPr marL="107950" indent="0" eaLnBrk="1" fontAlgn="auto" hangingPunct="1">
              <a:spcAft>
                <a:spcPts val="0"/>
              </a:spcAft>
              <a:buFont typeface="Arial"/>
              <a:buChar char="•"/>
              <a:defRPr/>
            </a:pPr>
            <a:endParaRPr lang="en-US" dirty="0" smtClean="0">
              <a:ea typeface="ＭＳ Ｐゴシック" charset="0"/>
              <a:cs typeface="ＭＳ Ｐゴシック" charset="0"/>
            </a:endParaRPr>
          </a:p>
        </p:txBody>
      </p:sp>
      <p:sp>
        <p:nvSpPr>
          <p:cNvPr id="17410" name="Title 2"/>
          <p:cNvSpPr>
            <a:spLocks noGrp="1"/>
          </p:cNvSpPr>
          <p:nvPr>
            <p:ph type="title"/>
          </p:nvPr>
        </p:nvSpPr>
        <p:spPr>
          <a:xfrm>
            <a:off x="457200" y="152400"/>
            <a:ext cx="6324600" cy="904875"/>
          </a:xfrm>
        </p:spPr>
        <p:txBody>
          <a:bodyPr/>
          <a:lstStyle/>
          <a:p>
            <a:pPr eaLnBrk="1" hangingPunct="1"/>
            <a:r>
              <a:rPr lang="en-US" sz="3200" b="1" dirty="0">
                <a:latin typeface="Arial" charset="0"/>
                <a:ea typeface="MS PGothic" charset="0"/>
              </a:rPr>
              <a:t>Contents</a:t>
            </a:r>
          </a:p>
        </p:txBody>
      </p:sp>
      <p:pic>
        <p:nvPicPr>
          <p:cNvPr id="17411" name="Picture 5">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781800" y="304800"/>
            <a:ext cx="1981200" cy="752475"/>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pic>
      <p:pic>
        <p:nvPicPr>
          <p:cNvPr id="17412" name="Picture 1"/>
          <p:cNvPicPr>
            <a:picLocks noChangeAspect="1"/>
          </p:cNvPicPr>
          <p:nvPr/>
        </p:nvPicPr>
        <p:blipFill>
          <a:blip r:embed="rId4">
            <a:extLst>
              <a:ext uri="{28A0092B-C50C-407E-A947-70E740481C1C}">
                <a14:useLocalDpi xmlns:a14="http://schemas.microsoft.com/office/drawing/2010/main" xmlns="" val="0"/>
              </a:ext>
            </a:extLst>
          </a:blip>
          <a:srcRect/>
          <a:stretch>
            <a:fillRect/>
          </a:stretch>
        </p:blipFill>
        <p:spPr bwMode="auto">
          <a:xfrm>
            <a:off x="7724775" y="6076950"/>
            <a:ext cx="611065" cy="5468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p>
            <a:fld id="{B682DC23-2843-E240-9889-9C005FBE80A9}" type="slidenum">
              <a:rPr lang="en-US" smtClean="0"/>
              <a:pPr/>
              <a:t>2</a:t>
            </a:fld>
            <a:endParaRPr lang="en-US" dirty="0"/>
          </a:p>
        </p:txBody>
      </p:sp>
    </p:spTree>
    <p:extLst>
      <p:ext uri="{BB962C8B-B14F-4D97-AF65-F5344CB8AC3E}">
        <p14:creationId xmlns:p14="http://schemas.microsoft.com/office/powerpoint/2010/main" xmlns="" val="2529439988"/>
      </p:ext>
    </p:extLst>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Content Placeholder 1"/>
          <p:cNvSpPr>
            <a:spLocks noGrp="1"/>
          </p:cNvSpPr>
          <p:nvPr>
            <p:ph idx="1"/>
          </p:nvPr>
        </p:nvSpPr>
        <p:spPr>
          <a:xfrm>
            <a:off x="415925" y="1143000"/>
            <a:ext cx="8382000" cy="4830763"/>
          </a:xfrm>
        </p:spPr>
        <p:txBody>
          <a:bodyPr/>
          <a:lstStyle/>
          <a:p>
            <a:pPr algn="just" eaLnBrk="1" hangingPunct="1">
              <a:buFontTx/>
              <a:buNone/>
            </a:pPr>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buFontTx/>
              <a:buNone/>
            </a:pPr>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US" sz="2000" dirty="0">
              <a:latin typeface="Arial" charset="0"/>
              <a:ea typeface="MS PGothic" charset="0"/>
            </a:endParaRPr>
          </a:p>
          <a:p>
            <a:pPr eaLnBrk="1" hangingPunct="1"/>
            <a:endParaRPr lang="en-US" sz="2000" dirty="0">
              <a:latin typeface="Arial" charset="0"/>
              <a:ea typeface="MS PGothic" charset="0"/>
            </a:endParaRPr>
          </a:p>
        </p:txBody>
      </p:sp>
      <p:sp>
        <p:nvSpPr>
          <p:cNvPr id="33794" name="Title 2"/>
          <p:cNvSpPr>
            <a:spLocks noGrp="1"/>
          </p:cNvSpPr>
          <p:nvPr>
            <p:ph type="title"/>
          </p:nvPr>
        </p:nvSpPr>
        <p:spPr>
          <a:xfrm>
            <a:off x="228600" y="152400"/>
            <a:ext cx="6553200" cy="914400"/>
          </a:xfrm>
        </p:spPr>
        <p:txBody>
          <a:bodyPr/>
          <a:lstStyle/>
          <a:p>
            <a:r>
              <a:rPr lang="en-US" sz="3200" b="1" dirty="0">
                <a:solidFill>
                  <a:srgbClr val="000000"/>
                </a:solidFill>
                <a:latin typeface="Arial" charset="0"/>
                <a:ea typeface="MS PGothic" charset="0"/>
              </a:rPr>
              <a:t>Programme </a:t>
            </a:r>
            <a:r>
              <a:rPr lang="en-US" sz="3200" b="1" dirty="0" smtClean="0">
                <a:solidFill>
                  <a:srgbClr val="000000"/>
                </a:solidFill>
                <a:latin typeface="Arial" charset="0"/>
                <a:ea typeface="MS PGothic" charset="0"/>
              </a:rPr>
              <a:t>2: </a:t>
            </a:r>
            <a:r>
              <a:rPr lang="en-US" sz="3200" b="1" dirty="0" smtClean="0">
                <a:solidFill>
                  <a:prstClr val="black"/>
                </a:solidFill>
                <a:latin typeface="Arial" charset="0"/>
                <a:ea typeface="MS PGothic" charset="0"/>
              </a:rPr>
              <a:t>ITP</a:t>
            </a:r>
            <a:endParaRPr lang="en-US" sz="3200" b="1" dirty="0">
              <a:latin typeface="Arial" charset="0"/>
              <a:ea typeface="MS PGothic" charset="0"/>
            </a:endParaRPr>
          </a:p>
        </p:txBody>
      </p:sp>
      <p:pic>
        <p:nvPicPr>
          <p:cNvPr id="33795" name="Picture 5">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6816725" y="304800"/>
            <a:ext cx="1981200" cy="752475"/>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pic>
      <p:graphicFrame>
        <p:nvGraphicFramePr>
          <p:cNvPr id="6" name="Table 5"/>
          <p:cNvGraphicFramePr>
            <a:graphicFrameLocks noGrp="1"/>
          </p:cNvGraphicFramePr>
          <p:nvPr>
            <p:extLst>
              <p:ext uri="{D42A27DB-BD31-4B8C-83A1-F6EECF244321}">
                <p14:modId xmlns:p14="http://schemas.microsoft.com/office/powerpoint/2010/main" xmlns="" val="1405816064"/>
              </p:ext>
            </p:extLst>
          </p:nvPr>
        </p:nvGraphicFramePr>
        <p:xfrm>
          <a:off x="152400" y="1248625"/>
          <a:ext cx="8855076" cy="3840480"/>
        </p:xfrm>
        <a:graphic>
          <a:graphicData uri="http://schemas.openxmlformats.org/drawingml/2006/table">
            <a:tbl>
              <a:tblPr firstRow="1" bandRow="1">
                <a:tableStyleId>{5C22544A-7EE6-4342-B048-85BDC9FD1C3A}</a:tableStyleId>
              </a:tblPr>
              <a:tblGrid>
                <a:gridCol w="1625814">
                  <a:extLst>
                    <a:ext uri="{9D8B030D-6E8A-4147-A177-3AD203B41FA5}">
                      <a16:colId xmlns:a16="http://schemas.microsoft.com/office/drawing/2014/main" xmlns="" val="20000"/>
                    </a:ext>
                  </a:extLst>
                </a:gridCol>
                <a:gridCol w="1338529">
                  <a:extLst>
                    <a:ext uri="{9D8B030D-6E8A-4147-A177-3AD203B41FA5}">
                      <a16:colId xmlns:a16="http://schemas.microsoft.com/office/drawing/2014/main" xmlns="" val="20001"/>
                    </a:ext>
                  </a:extLst>
                </a:gridCol>
                <a:gridCol w="1315747">
                  <a:extLst>
                    <a:ext uri="{9D8B030D-6E8A-4147-A177-3AD203B41FA5}">
                      <a16:colId xmlns:a16="http://schemas.microsoft.com/office/drawing/2014/main" xmlns="" val="20002"/>
                    </a:ext>
                  </a:extLst>
                </a:gridCol>
                <a:gridCol w="1516451">
                  <a:extLst>
                    <a:ext uri="{9D8B030D-6E8A-4147-A177-3AD203B41FA5}">
                      <a16:colId xmlns:a16="http://schemas.microsoft.com/office/drawing/2014/main" xmlns="" val="20003"/>
                    </a:ext>
                  </a:extLst>
                </a:gridCol>
                <a:gridCol w="1597732">
                  <a:extLst>
                    <a:ext uri="{9D8B030D-6E8A-4147-A177-3AD203B41FA5}">
                      <a16:colId xmlns:a16="http://schemas.microsoft.com/office/drawing/2014/main" xmlns="" val="20004"/>
                    </a:ext>
                  </a:extLst>
                </a:gridCol>
                <a:gridCol w="1460803">
                  <a:extLst>
                    <a:ext uri="{9D8B030D-6E8A-4147-A177-3AD203B41FA5}">
                      <a16:colId xmlns:a16="http://schemas.microsoft.com/office/drawing/2014/main" xmlns="" val="20005"/>
                    </a:ext>
                  </a:extLst>
                </a:gridCol>
              </a:tblGrid>
              <a:tr h="814920">
                <a:tc>
                  <a:txBody>
                    <a:bodyPr/>
                    <a:lstStyle/>
                    <a:p>
                      <a:pPr marL="0" marR="0" algn="ctr">
                        <a:lnSpc>
                          <a:spcPct val="100000"/>
                        </a:lnSpc>
                        <a:spcBef>
                          <a:spcPts val="0"/>
                        </a:spcBef>
                        <a:spcAft>
                          <a:spcPts val="0"/>
                        </a:spcAft>
                      </a:pPr>
                      <a:r>
                        <a:rPr lang="en-ZA" sz="1400" b="1" dirty="0">
                          <a:latin typeface="Arial"/>
                          <a:ea typeface="Calibri"/>
                          <a:cs typeface="Arial"/>
                        </a:rPr>
                        <a:t>PERFORMANCE INDICATOR</a:t>
                      </a:r>
                      <a:endParaRPr lang="en-US" sz="1400" dirty="0">
                        <a:latin typeface="Arial"/>
                        <a:ea typeface="Calibri"/>
                        <a:cs typeface="Arial"/>
                      </a:endParaRPr>
                    </a:p>
                  </a:txBody>
                  <a:tcPr marL="68575" marR="68575" marT="0" marB="0"/>
                </a:tc>
                <a:tc>
                  <a:txBody>
                    <a:bodyPr/>
                    <a:lstStyle/>
                    <a:p>
                      <a:pPr marL="0" marR="0" algn="ctr">
                        <a:lnSpc>
                          <a:spcPct val="100000"/>
                        </a:lnSpc>
                        <a:spcBef>
                          <a:spcPts val="0"/>
                        </a:spcBef>
                        <a:spcAft>
                          <a:spcPts val="0"/>
                        </a:spcAft>
                      </a:pPr>
                      <a:r>
                        <a:rPr lang="en-ZA" sz="1400" b="1" dirty="0" smtClean="0">
                          <a:latin typeface="Arial"/>
                          <a:ea typeface="Calibri"/>
                          <a:cs typeface="Arial"/>
                        </a:rPr>
                        <a:t>2018/19 </a:t>
                      </a:r>
                      <a:endParaRPr lang="en-US" sz="1400" dirty="0">
                        <a:latin typeface="Arial"/>
                        <a:ea typeface="Calibri"/>
                        <a:cs typeface="Arial"/>
                      </a:endParaRPr>
                    </a:p>
                    <a:p>
                      <a:pPr marL="0" marR="0" algn="ctr">
                        <a:lnSpc>
                          <a:spcPct val="100000"/>
                        </a:lnSpc>
                        <a:spcBef>
                          <a:spcPts val="0"/>
                        </a:spcBef>
                        <a:spcAft>
                          <a:spcPts val="0"/>
                        </a:spcAft>
                      </a:pPr>
                      <a:r>
                        <a:rPr lang="en-ZA" sz="1400" b="1" dirty="0">
                          <a:latin typeface="Arial"/>
                          <a:ea typeface="Calibri"/>
                          <a:cs typeface="Arial"/>
                        </a:rPr>
                        <a:t>ANNUAL TARGET</a:t>
                      </a:r>
                      <a:endParaRPr lang="en-US" sz="1400" dirty="0">
                        <a:latin typeface="Arial"/>
                        <a:ea typeface="Calibri"/>
                        <a:cs typeface="Arial"/>
                      </a:endParaRPr>
                    </a:p>
                  </a:txBody>
                  <a:tcPr marL="68575" marR="68575" marT="0" marB="0"/>
                </a:tc>
                <a:tc>
                  <a:txBody>
                    <a:bodyPr/>
                    <a:lstStyle/>
                    <a:p>
                      <a:pPr marL="0" marR="0" algn="ctr">
                        <a:lnSpc>
                          <a:spcPct val="100000"/>
                        </a:lnSpc>
                        <a:spcBef>
                          <a:spcPts val="0"/>
                        </a:spcBef>
                        <a:spcAft>
                          <a:spcPts val="0"/>
                        </a:spcAft>
                      </a:pPr>
                      <a:r>
                        <a:rPr lang="en-ZA" sz="1400" b="1" dirty="0">
                          <a:latin typeface="Arial"/>
                          <a:ea typeface="Calibri"/>
                          <a:cs typeface="Arial"/>
                        </a:rPr>
                        <a:t>QUARTER </a:t>
                      </a:r>
                      <a:r>
                        <a:rPr lang="en-ZA" sz="1400" b="1" dirty="0" smtClean="0">
                          <a:latin typeface="Arial"/>
                          <a:ea typeface="Calibri"/>
                          <a:cs typeface="Arial"/>
                        </a:rPr>
                        <a:t>4</a:t>
                      </a:r>
                      <a:r>
                        <a:rPr lang="en-ZA" sz="1400" b="1" baseline="0" dirty="0" smtClean="0">
                          <a:latin typeface="Arial"/>
                          <a:ea typeface="Calibri"/>
                          <a:cs typeface="Arial"/>
                        </a:rPr>
                        <a:t> </a:t>
                      </a:r>
                      <a:r>
                        <a:rPr lang="en-ZA" sz="1400" b="1" dirty="0" smtClean="0">
                          <a:latin typeface="Arial"/>
                          <a:ea typeface="Calibri"/>
                          <a:cs typeface="Arial"/>
                        </a:rPr>
                        <a:t>TARGET</a:t>
                      </a:r>
                      <a:endParaRPr lang="en-US" sz="1400" dirty="0">
                        <a:latin typeface="Arial"/>
                        <a:ea typeface="Calibri"/>
                        <a:cs typeface="Arial"/>
                      </a:endParaRPr>
                    </a:p>
                  </a:txBody>
                  <a:tcPr marL="68575" marR="68575" marT="0" marB="0"/>
                </a:tc>
                <a:tc>
                  <a:txBody>
                    <a:bodyPr/>
                    <a:lstStyle/>
                    <a:p>
                      <a:pPr marL="0" marR="0" algn="ctr">
                        <a:lnSpc>
                          <a:spcPct val="100000"/>
                        </a:lnSpc>
                        <a:spcBef>
                          <a:spcPts val="0"/>
                        </a:spcBef>
                        <a:spcAft>
                          <a:spcPts val="0"/>
                        </a:spcAft>
                      </a:pPr>
                      <a:r>
                        <a:rPr lang="en-ZA" sz="1400" b="1" dirty="0" smtClean="0">
                          <a:latin typeface="Arial"/>
                          <a:ea typeface="Calibri"/>
                          <a:cs typeface="Arial"/>
                        </a:rPr>
                        <a:t>PROGRESS</a:t>
                      </a:r>
                      <a:endParaRPr lang="en-US" sz="1400" dirty="0">
                        <a:latin typeface="Arial"/>
                        <a:ea typeface="Calibri"/>
                        <a:cs typeface="Arial"/>
                      </a:endParaRPr>
                    </a:p>
                  </a:txBody>
                  <a:tcPr marL="68575" marR="68575" marT="0" marB="0"/>
                </a:tc>
                <a:tc>
                  <a:txBody>
                    <a:bodyPr/>
                    <a:lstStyle/>
                    <a:p>
                      <a:pPr marL="0" marR="0" algn="ctr">
                        <a:lnSpc>
                          <a:spcPct val="100000"/>
                        </a:lnSpc>
                        <a:spcBef>
                          <a:spcPts val="0"/>
                        </a:spcBef>
                        <a:spcAft>
                          <a:spcPts val="0"/>
                        </a:spcAft>
                      </a:pPr>
                      <a:r>
                        <a:rPr lang="en-ZA" sz="1400" b="1" dirty="0">
                          <a:latin typeface="Arial"/>
                          <a:ea typeface="Calibri"/>
                          <a:cs typeface="Arial"/>
                        </a:rPr>
                        <a:t>REASON FOR DEVIATION</a:t>
                      </a:r>
                      <a:endParaRPr lang="en-US" sz="1400" dirty="0">
                        <a:latin typeface="Arial"/>
                        <a:ea typeface="Calibri"/>
                        <a:cs typeface="Arial"/>
                      </a:endParaRPr>
                    </a:p>
                  </a:txBody>
                  <a:tcPr marL="68575" marR="68575" marT="0" marB="0"/>
                </a:tc>
                <a:tc>
                  <a:txBody>
                    <a:bodyPr/>
                    <a:lstStyle/>
                    <a:p>
                      <a:pPr marL="0" marR="0" algn="ctr">
                        <a:lnSpc>
                          <a:spcPct val="100000"/>
                        </a:lnSpc>
                        <a:spcBef>
                          <a:spcPts val="0"/>
                        </a:spcBef>
                        <a:spcAft>
                          <a:spcPts val="0"/>
                        </a:spcAft>
                      </a:pPr>
                      <a:r>
                        <a:rPr lang="en-ZA" sz="1400" b="1" dirty="0">
                          <a:latin typeface="Arial"/>
                          <a:ea typeface="Calibri"/>
                          <a:cs typeface="Arial"/>
                        </a:rPr>
                        <a:t>CORRECTIVE MEASURE &amp; ADDITIONAL </a:t>
                      </a:r>
                      <a:r>
                        <a:rPr lang="en-ZA" sz="1400" b="1" dirty="0" smtClean="0">
                          <a:latin typeface="Arial"/>
                          <a:ea typeface="Calibri"/>
                          <a:cs typeface="Arial"/>
                        </a:rPr>
                        <a:t>COMMENTS</a:t>
                      </a:r>
                    </a:p>
                    <a:p>
                      <a:pPr marL="0" marR="0" algn="ctr">
                        <a:lnSpc>
                          <a:spcPct val="100000"/>
                        </a:lnSpc>
                        <a:spcBef>
                          <a:spcPts val="0"/>
                        </a:spcBef>
                        <a:spcAft>
                          <a:spcPts val="0"/>
                        </a:spcAft>
                      </a:pPr>
                      <a:endParaRPr lang="en-US" sz="1400" dirty="0">
                        <a:latin typeface="Arial"/>
                        <a:ea typeface="Calibri"/>
                        <a:cs typeface="Arial"/>
                      </a:endParaRPr>
                    </a:p>
                  </a:txBody>
                  <a:tcPr marL="68575" marR="68575" marT="0" marB="0"/>
                </a:tc>
                <a:extLst>
                  <a:ext uri="{0D108BD9-81ED-4DB2-BD59-A6C34878D82A}">
                    <a16:rowId xmlns:a16="http://schemas.microsoft.com/office/drawing/2014/main" xmlns="" val="10000"/>
                  </a:ext>
                </a:extLst>
              </a:tr>
              <a:tr h="1925652">
                <a:tc>
                  <a:txBody>
                    <a:bodyPr/>
                    <a:lstStyle/>
                    <a:p>
                      <a:pPr marL="0" marR="0">
                        <a:lnSpc>
                          <a:spcPct val="115000"/>
                        </a:lnSpc>
                        <a:spcBef>
                          <a:spcPts val="0"/>
                        </a:spcBef>
                        <a:spcAft>
                          <a:spcPts val="0"/>
                        </a:spcAft>
                      </a:pPr>
                      <a:r>
                        <a:rPr lang="en-ZA" sz="1400" b="1" dirty="0">
                          <a:solidFill>
                            <a:schemeClr val="tx1"/>
                          </a:solidFill>
                          <a:effectLst/>
                          <a:latin typeface="Arial"/>
                          <a:ea typeface="Calibri"/>
                          <a:cs typeface="Arial"/>
                        </a:rPr>
                        <a:t>1.3.2.1 Single Transport Economic Regulator (STER) Bill submitted to </a:t>
                      </a:r>
                      <a:r>
                        <a:rPr lang="en-ZA" sz="1400" b="1" dirty="0" smtClean="0">
                          <a:solidFill>
                            <a:schemeClr val="tx1"/>
                          </a:solidFill>
                          <a:effectLst/>
                          <a:latin typeface="Arial"/>
                          <a:ea typeface="Calibri"/>
                          <a:cs typeface="Arial"/>
                        </a:rPr>
                        <a:t>Parliament </a:t>
                      </a:r>
                      <a:r>
                        <a:rPr lang="en-ZA" sz="1400" b="1" dirty="0">
                          <a:solidFill>
                            <a:schemeClr val="tx1"/>
                          </a:solidFill>
                          <a:effectLst/>
                          <a:latin typeface="Arial"/>
                          <a:ea typeface="Calibri"/>
                          <a:cs typeface="Arial"/>
                        </a:rPr>
                        <a:t>by March 2019</a:t>
                      </a:r>
                      <a:endParaRPr lang="en-US" sz="1400" dirty="0">
                        <a:solidFill>
                          <a:schemeClr val="tx1"/>
                        </a:solidFill>
                        <a:effectLst/>
                        <a:latin typeface="Arial"/>
                        <a:ea typeface="Calibri"/>
                        <a:cs typeface="Arial"/>
                      </a:endParaRPr>
                    </a:p>
                  </a:txBody>
                  <a:tcPr marL="68580" marR="68580" marT="0" marB="0"/>
                </a:tc>
                <a:tc>
                  <a:txBody>
                    <a:bodyPr/>
                    <a:lstStyle/>
                    <a:p>
                      <a:pPr marL="0" marR="0">
                        <a:lnSpc>
                          <a:spcPct val="115000"/>
                        </a:lnSpc>
                        <a:spcBef>
                          <a:spcPts val="0"/>
                        </a:spcBef>
                        <a:spcAft>
                          <a:spcPts val="0"/>
                        </a:spcAft>
                      </a:pPr>
                      <a:r>
                        <a:rPr lang="en-US" sz="1400" dirty="0" smtClean="0">
                          <a:effectLst/>
                          <a:latin typeface="Arial"/>
                          <a:ea typeface="Calibri"/>
                          <a:cs typeface="Arial"/>
                        </a:rPr>
                        <a:t>Single Transport Economic Regulator (STER) Bill submitted to Parliament</a:t>
                      </a:r>
                      <a:endParaRPr lang="en-US" sz="1400" dirty="0">
                        <a:effectLst/>
                        <a:latin typeface="Arial"/>
                        <a:ea typeface="Calibri"/>
                        <a:cs typeface="Arial"/>
                      </a:endParaRPr>
                    </a:p>
                  </a:txBody>
                  <a:tcPr marL="68580" marR="68580" marT="0" marB="0"/>
                </a:tc>
                <a:tc>
                  <a:txBody>
                    <a:bodyPr/>
                    <a:lstStyle/>
                    <a:p>
                      <a:pPr>
                        <a:spcAft>
                          <a:spcPts val="0"/>
                        </a:spcAft>
                      </a:pPr>
                      <a:r>
                        <a:rPr lang="en-US" sz="1400" dirty="0" smtClean="0">
                          <a:effectLst/>
                          <a:latin typeface="Arial"/>
                          <a:cs typeface="Arial"/>
                        </a:rPr>
                        <a:t>Submit the draft STER Bill to Parliament</a:t>
                      </a:r>
                      <a:endParaRPr lang="en-US" sz="1400" dirty="0">
                        <a:effectLst/>
                        <a:latin typeface="Arial"/>
                        <a:cs typeface="Arial"/>
                      </a:endParaRPr>
                    </a:p>
                  </a:txBody>
                  <a:tcPr marL="68580" marR="68580" marT="0" marB="0"/>
                </a:tc>
                <a:tc>
                  <a:txBody>
                    <a:bodyPr/>
                    <a:lstStyle/>
                    <a:p>
                      <a:r>
                        <a:rPr lang="en-ZA" sz="1400" kern="1200" dirty="0" smtClean="0">
                          <a:solidFill>
                            <a:schemeClr val="dk1"/>
                          </a:solidFill>
                          <a:effectLst/>
                          <a:latin typeface="Arial"/>
                          <a:ea typeface="+mn-ea"/>
                          <a:cs typeface="Arial"/>
                        </a:rPr>
                        <a:t>The STER Bill was not submitted </a:t>
                      </a:r>
                      <a:r>
                        <a:rPr lang="en-ZA" sz="1400" kern="1200" smtClean="0">
                          <a:solidFill>
                            <a:schemeClr val="dk1"/>
                          </a:solidFill>
                          <a:effectLst/>
                          <a:latin typeface="Arial"/>
                          <a:ea typeface="+mn-ea"/>
                          <a:cs typeface="Arial"/>
                        </a:rPr>
                        <a:t>to Cabinet</a:t>
                      </a:r>
                      <a:r>
                        <a:rPr lang="en-ZA" sz="1400" kern="1200" baseline="0" smtClean="0">
                          <a:solidFill>
                            <a:schemeClr val="dk1"/>
                          </a:solidFill>
                          <a:effectLst/>
                          <a:latin typeface="Arial"/>
                          <a:ea typeface="+mn-ea"/>
                          <a:cs typeface="Arial"/>
                        </a:rPr>
                        <a:t> and </a:t>
                      </a:r>
                      <a:r>
                        <a:rPr lang="en-ZA" sz="1400" kern="1200" smtClean="0">
                          <a:solidFill>
                            <a:schemeClr val="dk1"/>
                          </a:solidFill>
                          <a:effectLst/>
                          <a:latin typeface="Arial"/>
                          <a:ea typeface="+mn-ea"/>
                          <a:cs typeface="Arial"/>
                        </a:rPr>
                        <a:t>Parliament </a:t>
                      </a:r>
                      <a:r>
                        <a:rPr lang="en-ZA" sz="1400" kern="1200" dirty="0" smtClean="0">
                          <a:solidFill>
                            <a:schemeClr val="dk1"/>
                          </a:solidFill>
                          <a:effectLst/>
                          <a:latin typeface="Arial"/>
                          <a:ea typeface="+mn-ea"/>
                          <a:cs typeface="Arial"/>
                        </a:rPr>
                        <a:t>as targeted. </a:t>
                      </a:r>
                      <a:endParaRPr lang="en-US" sz="1400" kern="1200" dirty="0" smtClean="0">
                        <a:solidFill>
                          <a:schemeClr val="dk1"/>
                        </a:solidFill>
                        <a:effectLst/>
                        <a:latin typeface="Arial"/>
                        <a:ea typeface="+mn-ea"/>
                        <a:cs typeface="Arial"/>
                      </a:endParaRPr>
                    </a:p>
                    <a:p>
                      <a:r>
                        <a:rPr lang="en-ZA" sz="1400" kern="1200" dirty="0" smtClean="0">
                          <a:solidFill>
                            <a:schemeClr val="dk1"/>
                          </a:solidFill>
                          <a:effectLst/>
                          <a:latin typeface="Arial"/>
                          <a:ea typeface="+mn-ea"/>
                          <a:cs typeface="Arial"/>
                        </a:rPr>
                        <a:t> </a:t>
                      </a:r>
                      <a:endParaRPr lang="en-US" sz="1400" kern="1200" dirty="0" smtClean="0">
                        <a:solidFill>
                          <a:schemeClr val="dk1"/>
                        </a:solidFill>
                        <a:effectLst/>
                        <a:latin typeface="Arial"/>
                        <a:ea typeface="+mn-ea"/>
                        <a:cs typeface="Arial"/>
                      </a:endParaRPr>
                    </a:p>
                    <a:p>
                      <a:r>
                        <a:rPr lang="en-ZA" sz="1400" kern="1200" dirty="0" smtClean="0">
                          <a:solidFill>
                            <a:schemeClr val="dk1"/>
                          </a:solidFill>
                          <a:effectLst/>
                          <a:latin typeface="Arial"/>
                          <a:ea typeface="+mn-ea"/>
                          <a:cs typeface="Arial"/>
                        </a:rPr>
                        <a:t>During the period under review, The STER Bill was submitted and presented to NEDLAC</a:t>
                      </a:r>
                      <a:r>
                        <a:rPr lang="en-US" sz="1400" dirty="0" smtClean="0">
                          <a:effectLst/>
                          <a:latin typeface="Arial"/>
                          <a:cs typeface="Arial"/>
                        </a:rPr>
                        <a:t> </a:t>
                      </a:r>
                      <a:endParaRPr lang="en-US" sz="1400" dirty="0">
                        <a:effectLst/>
                        <a:latin typeface="Arial"/>
                        <a:ea typeface="Calibri"/>
                        <a:cs typeface="Arial"/>
                      </a:endParaRPr>
                    </a:p>
                  </a:txBody>
                  <a:tcPr marL="68580" marR="68580" marT="0" marB="0"/>
                </a:tc>
                <a:tc>
                  <a:txBody>
                    <a:bodyPr/>
                    <a:lstStyle/>
                    <a:p>
                      <a:pPr marL="0" marR="0">
                        <a:lnSpc>
                          <a:spcPct val="115000"/>
                        </a:lnSpc>
                        <a:spcBef>
                          <a:spcPts val="0"/>
                        </a:spcBef>
                        <a:spcAft>
                          <a:spcPts val="0"/>
                        </a:spcAft>
                      </a:pPr>
                      <a:r>
                        <a:rPr lang="en-ZA" sz="1400">
                          <a:effectLst/>
                          <a:latin typeface="Arial"/>
                          <a:ea typeface="Calibri"/>
                          <a:cs typeface="Times New Roman"/>
                        </a:rPr>
                        <a:t>Prolonged consultations with NEDLAC due to the complex nature of the STER Bill</a:t>
                      </a:r>
                      <a:endParaRPr lang="en-US" sz="1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ZA" sz="1400" dirty="0">
                          <a:effectLst/>
                          <a:latin typeface="Arial"/>
                          <a:ea typeface="Calibri"/>
                          <a:cs typeface="Times New Roman"/>
                        </a:rPr>
                        <a:t>Continue </a:t>
                      </a:r>
                      <a:r>
                        <a:rPr lang="en-ZA" sz="1400" dirty="0" smtClean="0">
                          <a:effectLst/>
                          <a:latin typeface="Arial"/>
                          <a:ea typeface="Calibri"/>
                          <a:cs typeface="Times New Roman"/>
                        </a:rPr>
                        <a:t>engagements </a:t>
                      </a:r>
                      <a:r>
                        <a:rPr lang="en-ZA" sz="1400" dirty="0">
                          <a:effectLst/>
                          <a:latin typeface="Arial"/>
                          <a:ea typeface="Calibri"/>
                          <a:cs typeface="Times New Roman"/>
                        </a:rPr>
                        <a:t>with NEDLAC and the DPE to address issues of non-convergence relating to the STER Bill</a:t>
                      </a:r>
                      <a:endParaRPr lang="en-US" sz="14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01"/>
                  </a:ext>
                </a:extLst>
              </a:tr>
            </a:tbl>
          </a:graphicData>
        </a:graphic>
      </p:graphicFrame>
      <p:sp>
        <p:nvSpPr>
          <p:cNvPr id="3" name="Slide Number Placeholder 2"/>
          <p:cNvSpPr>
            <a:spLocks noGrp="1"/>
          </p:cNvSpPr>
          <p:nvPr>
            <p:ph type="sldNum" sz="quarter" idx="12"/>
          </p:nvPr>
        </p:nvSpPr>
        <p:spPr/>
        <p:txBody>
          <a:bodyPr/>
          <a:lstStyle/>
          <a:p>
            <a:fld id="{B682DC23-2843-E240-9889-9C005FBE80A9}" type="slidenum">
              <a:rPr lang="en-US" smtClean="0"/>
              <a:pPr/>
              <a:t>20</a:t>
            </a:fld>
            <a:endParaRPr lang="en-US" dirty="0"/>
          </a:p>
        </p:txBody>
      </p:sp>
      <p:pic>
        <p:nvPicPr>
          <p:cNvPr id="7" name="Picture 6"/>
          <p:cNvPicPr>
            <a:picLocks noChangeAspect="1"/>
          </p:cNvPicPr>
          <p:nvPr/>
        </p:nvPicPr>
        <p:blipFill>
          <a:blip r:embed="rId5">
            <a:extLst>
              <a:ext uri="{28A0092B-C50C-407E-A947-70E740481C1C}">
                <a14:useLocalDpi xmlns:a14="http://schemas.microsoft.com/office/drawing/2010/main" xmlns="" val="0"/>
              </a:ext>
            </a:extLst>
          </a:blip>
          <a:srcRect/>
          <a:stretch>
            <a:fillRect/>
          </a:stretch>
        </p:blipFill>
        <p:spPr bwMode="auto">
          <a:xfrm>
            <a:off x="7620000" y="6229350"/>
            <a:ext cx="646737" cy="492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955902827"/>
      </p:ext>
    </p:extLst>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Content Placeholder 1"/>
          <p:cNvSpPr>
            <a:spLocks noGrp="1"/>
          </p:cNvSpPr>
          <p:nvPr>
            <p:ph idx="1"/>
          </p:nvPr>
        </p:nvSpPr>
        <p:spPr>
          <a:xfrm>
            <a:off x="415925" y="1143000"/>
            <a:ext cx="8382000" cy="4830763"/>
          </a:xfrm>
        </p:spPr>
        <p:txBody>
          <a:bodyPr/>
          <a:lstStyle/>
          <a:p>
            <a:pPr algn="just" eaLnBrk="1" hangingPunct="1">
              <a:buFontTx/>
              <a:buNone/>
            </a:pPr>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buFontTx/>
              <a:buNone/>
            </a:pPr>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US" sz="2000" dirty="0">
              <a:latin typeface="Arial" charset="0"/>
              <a:ea typeface="MS PGothic" charset="0"/>
            </a:endParaRPr>
          </a:p>
          <a:p>
            <a:pPr eaLnBrk="1" hangingPunct="1"/>
            <a:endParaRPr lang="en-US" sz="2000" dirty="0">
              <a:latin typeface="Arial" charset="0"/>
              <a:ea typeface="MS PGothic" charset="0"/>
            </a:endParaRPr>
          </a:p>
        </p:txBody>
      </p:sp>
      <p:sp>
        <p:nvSpPr>
          <p:cNvPr id="33794" name="Title 2"/>
          <p:cNvSpPr>
            <a:spLocks noGrp="1"/>
          </p:cNvSpPr>
          <p:nvPr>
            <p:ph type="title"/>
          </p:nvPr>
        </p:nvSpPr>
        <p:spPr>
          <a:xfrm>
            <a:off x="228600" y="152400"/>
            <a:ext cx="6553200" cy="914400"/>
          </a:xfrm>
        </p:spPr>
        <p:txBody>
          <a:bodyPr>
            <a:normAutofit/>
          </a:bodyPr>
          <a:lstStyle/>
          <a:p>
            <a:r>
              <a:rPr lang="en-US" sz="3200" b="1" dirty="0">
                <a:solidFill>
                  <a:srgbClr val="000000"/>
                </a:solidFill>
                <a:latin typeface="Arial" charset="0"/>
                <a:ea typeface="MS PGothic" charset="0"/>
              </a:rPr>
              <a:t>Programme </a:t>
            </a:r>
            <a:r>
              <a:rPr lang="en-US" sz="3200" b="1" dirty="0" smtClean="0">
                <a:solidFill>
                  <a:srgbClr val="000000"/>
                </a:solidFill>
                <a:latin typeface="Arial" charset="0"/>
                <a:ea typeface="MS PGothic" charset="0"/>
              </a:rPr>
              <a:t>3: </a:t>
            </a:r>
            <a:r>
              <a:rPr lang="en-US" sz="3200" b="1" dirty="0" smtClean="0">
                <a:solidFill>
                  <a:prstClr val="black"/>
                </a:solidFill>
                <a:latin typeface="Arial" charset="0"/>
                <a:ea typeface="MS PGothic" charset="0"/>
              </a:rPr>
              <a:t>Rail </a:t>
            </a:r>
            <a:r>
              <a:rPr lang="en-US" sz="3200" b="1" dirty="0">
                <a:solidFill>
                  <a:prstClr val="black"/>
                </a:solidFill>
                <a:latin typeface="Arial" charset="0"/>
                <a:ea typeface="MS PGothic" charset="0"/>
              </a:rPr>
              <a:t>Transport</a:t>
            </a:r>
            <a:endParaRPr lang="en-US" sz="3200" b="1" dirty="0">
              <a:latin typeface="Arial" charset="0"/>
              <a:ea typeface="MS PGothic" charset="0"/>
            </a:endParaRPr>
          </a:p>
        </p:txBody>
      </p:sp>
      <p:pic>
        <p:nvPicPr>
          <p:cNvPr id="33795" name="Picture 5">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6781800" y="304800"/>
            <a:ext cx="1981200" cy="752475"/>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pic>
      <p:graphicFrame>
        <p:nvGraphicFramePr>
          <p:cNvPr id="6" name="Table 5"/>
          <p:cNvGraphicFramePr>
            <a:graphicFrameLocks noGrp="1"/>
          </p:cNvGraphicFramePr>
          <p:nvPr>
            <p:extLst>
              <p:ext uri="{D42A27DB-BD31-4B8C-83A1-F6EECF244321}">
                <p14:modId xmlns:p14="http://schemas.microsoft.com/office/powerpoint/2010/main" xmlns="" val="2303819005"/>
              </p:ext>
            </p:extLst>
          </p:nvPr>
        </p:nvGraphicFramePr>
        <p:xfrm>
          <a:off x="152400" y="1206120"/>
          <a:ext cx="8855076" cy="5010397"/>
        </p:xfrm>
        <a:graphic>
          <a:graphicData uri="http://schemas.openxmlformats.org/drawingml/2006/table">
            <a:tbl>
              <a:tblPr firstRow="1" bandRow="1">
                <a:tableStyleId>{5C22544A-7EE6-4342-B048-85BDC9FD1C3A}</a:tableStyleId>
              </a:tblPr>
              <a:tblGrid>
                <a:gridCol w="1494288">
                  <a:extLst>
                    <a:ext uri="{9D8B030D-6E8A-4147-A177-3AD203B41FA5}">
                      <a16:colId xmlns:a16="http://schemas.microsoft.com/office/drawing/2014/main" xmlns="" val="20000"/>
                    </a:ext>
                  </a:extLst>
                </a:gridCol>
                <a:gridCol w="1367587">
                  <a:extLst>
                    <a:ext uri="{9D8B030D-6E8A-4147-A177-3AD203B41FA5}">
                      <a16:colId xmlns:a16="http://schemas.microsoft.com/office/drawing/2014/main" xmlns="" val="20001"/>
                    </a:ext>
                  </a:extLst>
                </a:gridCol>
                <a:gridCol w="1418215">
                  <a:extLst>
                    <a:ext uri="{9D8B030D-6E8A-4147-A177-3AD203B41FA5}">
                      <a16:colId xmlns:a16="http://schemas.microsoft.com/office/drawing/2014/main" xmlns="" val="20002"/>
                    </a:ext>
                  </a:extLst>
                </a:gridCol>
                <a:gridCol w="1516451">
                  <a:extLst>
                    <a:ext uri="{9D8B030D-6E8A-4147-A177-3AD203B41FA5}">
                      <a16:colId xmlns:a16="http://schemas.microsoft.com/office/drawing/2014/main" xmlns="" val="20003"/>
                    </a:ext>
                  </a:extLst>
                </a:gridCol>
                <a:gridCol w="1597732">
                  <a:extLst>
                    <a:ext uri="{9D8B030D-6E8A-4147-A177-3AD203B41FA5}">
                      <a16:colId xmlns:a16="http://schemas.microsoft.com/office/drawing/2014/main" xmlns="" val="20004"/>
                    </a:ext>
                  </a:extLst>
                </a:gridCol>
                <a:gridCol w="1460803">
                  <a:extLst>
                    <a:ext uri="{9D8B030D-6E8A-4147-A177-3AD203B41FA5}">
                      <a16:colId xmlns:a16="http://schemas.microsoft.com/office/drawing/2014/main" xmlns="" val="20005"/>
                    </a:ext>
                  </a:extLst>
                </a:gridCol>
              </a:tblGrid>
              <a:tr h="956557">
                <a:tc>
                  <a:txBody>
                    <a:bodyPr/>
                    <a:lstStyle/>
                    <a:p>
                      <a:pPr marL="0" marR="0" algn="ctr">
                        <a:lnSpc>
                          <a:spcPct val="100000"/>
                        </a:lnSpc>
                        <a:spcBef>
                          <a:spcPts val="0"/>
                        </a:spcBef>
                        <a:spcAft>
                          <a:spcPts val="0"/>
                        </a:spcAft>
                      </a:pPr>
                      <a:r>
                        <a:rPr lang="en-ZA" sz="1400" b="1" dirty="0">
                          <a:latin typeface="Arial"/>
                          <a:ea typeface="Calibri"/>
                          <a:cs typeface="Arial"/>
                        </a:rPr>
                        <a:t>PERFORMANCE INDICATOR</a:t>
                      </a:r>
                      <a:endParaRPr lang="en-US" sz="1400" dirty="0">
                        <a:latin typeface="Arial"/>
                        <a:ea typeface="Calibri"/>
                        <a:cs typeface="Arial"/>
                      </a:endParaRPr>
                    </a:p>
                  </a:txBody>
                  <a:tcPr marL="68575" marR="68575" marT="0" marB="0"/>
                </a:tc>
                <a:tc>
                  <a:txBody>
                    <a:bodyPr/>
                    <a:lstStyle/>
                    <a:p>
                      <a:pPr marL="0" marR="0" algn="ctr">
                        <a:lnSpc>
                          <a:spcPct val="100000"/>
                        </a:lnSpc>
                        <a:spcBef>
                          <a:spcPts val="0"/>
                        </a:spcBef>
                        <a:spcAft>
                          <a:spcPts val="0"/>
                        </a:spcAft>
                      </a:pPr>
                      <a:r>
                        <a:rPr lang="en-ZA" sz="1400" b="1" dirty="0" smtClean="0">
                          <a:latin typeface="Arial"/>
                          <a:ea typeface="Calibri"/>
                          <a:cs typeface="Arial"/>
                        </a:rPr>
                        <a:t>2018/19 </a:t>
                      </a:r>
                      <a:endParaRPr lang="en-US" sz="1400" dirty="0">
                        <a:latin typeface="Arial"/>
                        <a:ea typeface="Calibri"/>
                        <a:cs typeface="Arial"/>
                      </a:endParaRPr>
                    </a:p>
                    <a:p>
                      <a:pPr marL="0" marR="0" algn="ctr">
                        <a:lnSpc>
                          <a:spcPct val="100000"/>
                        </a:lnSpc>
                        <a:spcBef>
                          <a:spcPts val="0"/>
                        </a:spcBef>
                        <a:spcAft>
                          <a:spcPts val="0"/>
                        </a:spcAft>
                      </a:pPr>
                      <a:r>
                        <a:rPr lang="en-ZA" sz="1400" b="1" dirty="0">
                          <a:latin typeface="Arial"/>
                          <a:ea typeface="Calibri"/>
                          <a:cs typeface="Arial"/>
                        </a:rPr>
                        <a:t>ANNUAL TARGET</a:t>
                      </a:r>
                      <a:endParaRPr lang="en-US" sz="1400" dirty="0">
                        <a:latin typeface="Arial"/>
                        <a:ea typeface="Calibri"/>
                        <a:cs typeface="Arial"/>
                      </a:endParaRPr>
                    </a:p>
                  </a:txBody>
                  <a:tcPr marL="68575" marR="68575" marT="0" marB="0"/>
                </a:tc>
                <a:tc>
                  <a:txBody>
                    <a:bodyPr/>
                    <a:lstStyle/>
                    <a:p>
                      <a:pPr marL="0" marR="0" algn="ctr">
                        <a:lnSpc>
                          <a:spcPct val="100000"/>
                        </a:lnSpc>
                        <a:spcBef>
                          <a:spcPts val="0"/>
                        </a:spcBef>
                        <a:spcAft>
                          <a:spcPts val="0"/>
                        </a:spcAft>
                      </a:pPr>
                      <a:r>
                        <a:rPr lang="en-ZA" sz="1400" b="1" dirty="0">
                          <a:latin typeface="Arial"/>
                          <a:ea typeface="Calibri"/>
                          <a:cs typeface="Arial"/>
                        </a:rPr>
                        <a:t>QUARTER </a:t>
                      </a:r>
                      <a:r>
                        <a:rPr lang="en-ZA" sz="1400" b="1" dirty="0" smtClean="0">
                          <a:latin typeface="Arial"/>
                          <a:ea typeface="Calibri"/>
                          <a:cs typeface="Arial"/>
                        </a:rPr>
                        <a:t>4</a:t>
                      </a:r>
                      <a:r>
                        <a:rPr lang="en-ZA" sz="1400" b="1" baseline="0" dirty="0" smtClean="0">
                          <a:latin typeface="Arial"/>
                          <a:ea typeface="Calibri"/>
                          <a:cs typeface="Arial"/>
                        </a:rPr>
                        <a:t> </a:t>
                      </a:r>
                      <a:r>
                        <a:rPr lang="en-ZA" sz="1400" b="1" dirty="0" smtClean="0">
                          <a:latin typeface="Arial"/>
                          <a:ea typeface="Calibri"/>
                          <a:cs typeface="Arial"/>
                        </a:rPr>
                        <a:t>TARGET</a:t>
                      </a:r>
                      <a:endParaRPr lang="en-US" sz="1400" dirty="0">
                        <a:latin typeface="Arial"/>
                        <a:ea typeface="Calibri"/>
                        <a:cs typeface="Arial"/>
                      </a:endParaRPr>
                    </a:p>
                  </a:txBody>
                  <a:tcPr marL="68575" marR="68575" marT="0" marB="0"/>
                </a:tc>
                <a:tc>
                  <a:txBody>
                    <a:bodyPr/>
                    <a:lstStyle/>
                    <a:p>
                      <a:pPr marL="0" marR="0" algn="ctr">
                        <a:lnSpc>
                          <a:spcPct val="100000"/>
                        </a:lnSpc>
                        <a:spcBef>
                          <a:spcPts val="0"/>
                        </a:spcBef>
                        <a:spcAft>
                          <a:spcPts val="0"/>
                        </a:spcAft>
                      </a:pPr>
                      <a:r>
                        <a:rPr lang="en-ZA" sz="1400" b="1" dirty="0" smtClean="0">
                          <a:latin typeface="Arial"/>
                          <a:ea typeface="Calibri"/>
                          <a:cs typeface="Arial"/>
                        </a:rPr>
                        <a:t>PROGRESS</a:t>
                      </a:r>
                      <a:endParaRPr lang="en-US" sz="1400" dirty="0">
                        <a:latin typeface="Arial"/>
                        <a:ea typeface="Calibri"/>
                        <a:cs typeface="Arial"/>
                      </a:endParaRPr>
                    </a:p>
                  </a:txBody>
                  <a:tcPr marL="68575" marR="68575" marT="0" marB="0"/>
                </a:tc>
                <a:tc>
                  <a:txBody>
                    <a:bodyPr/>
                    <a:lstStyle/>
                    <a:p>
                      <a:pPr marL="0" marR="0" algn="ctr">
                        <a:lnSpc>
                          <a:spcPct val="100000"/>
                        </a:lnSpc>
                        <a:spcBef>
                          <a:spcPts val="0"/>
                        </a:spcBef>
                        <a:spcAft>
                          <a:spcPts val="0"/>
                        </a:spcAft>
                      </a:pPr>
                      <a:r>
                        <a:rPr lang="en-ZA" sz="1400" b="1" dirty="0">
                          <a:latin typeface="Arial"/>
                          <a:ea typeface="Calibri"/>
                          <a:cs typeface="Arial"/>
                        </a:rPr>
                        <a:t>REASON FOR DEVIATION</a:t>
                      </a:r>
                      <a:endParaRPr lang="en-US" sz="1400" dirty="0">
                        <a:latin typeface="Arial"/>
                        <a:ea typeface="Calibri"/>
                        <a:cs typeface="Arial"/>
                      </a:endParaRPr>
                    </a:p>
                  </a:txBody>
                  <a:tcPr marL="68575" marR="68575" marT="0" marB="0"/>
                </a:tc>
                <a:tc>
                  <a:txBody>
                    <a:bodyPr/>
                    <a:lstStyle/>
                    <a:p>
                      <a:pPr marL="0" marR="0" algn="ctr">
                        <a:lnSpc>
                          <a:spcPct val="100000"/>
                        </a:lnSpc>
                        <a:spcBef>
                          <a:spcPts val="0"/>
                        </a:spcBef>
                        <a:spcAft>
                          <a:spcPts val="0"/>
                        </a:spcAft>
                      </a:pPr>
                      <a:r>
                        <a:rPr lang="en-ZA" sz="1400" b="1" dirty="0">
                          <a:latin typeface="Arial"/>
                          <a:ea typeface="Calibri"/>
                          <a:cs typeface="Arial"/>
                        </a:rPr>
                        <a:t>CORRECTIVE MEASURE &amp; ADDITIONAL </a:t>
                      </a:r>
                      <a:r>
                        <a:rPr lang="en-ZA" sz="1400" b="1" dirty="0" smtClean="0">
                          <a:latin typeface="Arial"/>
                          <a:ea typeface="Calibri"/>
                          <a:cs typeface="Arial"/>
                        </a:rPr>
                        <a:t>COMMENTS</a:t>
                      </a:r>
                    </a:p>
                  </a:txBody>
                  <a:tcPr marL="68575" marR="68575" marT="0" marB="0"/>
                </a:tc>
                <a:extLst>
                  <a:ext uri="{0D108BD9-81ED-4DB2-BD59-A6C34878D82A}">
                    <a16:rowId xmlns:a16="http://schemas.microsoft.com/office/drawing/2014/main" xmlns="" val="10000"/>
                  </a:ext>
                </a:extLst>
              </a:tr>
              <a:tr h="2750101">
                <a:tc>
                  <a:txBody>
                    <a:bodyPr/>
                    <a:lstStyle/>
                    <a:p>
                      <a:pPr>
                        <a:lnSpc>
                          <a:spcPct val="100000"/>
                        </a:lnSpc>
                        <a:spcAft>
                          <a:spcPts val="0"/>
                        </a:spcAft>
                      </a:pPr>
                      <a:r>
                        <a:rPr lang="en-GB" sz="1400" b="1" dirty="0">
                          <a:solidFill>
                            <a:schemeClr val="tx1"/>
                          </a:solidFill>
                          <a:effectLst/>
                          <a:latin typeface="Arial"/>
                          <a:cs typeface="Arial"/>
                        </a:rPr>
                        <a:t>1.5.3.1 </a:t>
                      </a:r>
                      <a:r>
                        <a:rPr lang="en-ZA" sz="1400" b="1" dirty="0">
                          <a:solidFill>
                            <a:schemeClr val="tx1"/>
                          </a:solidFill>
                          <a:effectLst/>
                          <a:latin typeface="Arial"/>
                          <a:cs typeface="Arial"/>
                        </a:rPr>
                        <a:t>National Rail Bill submitted to Parliament by March 2020</a:t>
                      </a:r>
                      <a:endParaRPr lang="en-US" sz="1400" dirty="0">
                        <a:solidFill>
                          <a:schemeClr val="tx1"/>
                        </a:solidFill>
                        <a:effectLst/>
                        <a:latin typeface="Arial"/>
                        <a:cs typeface="Arial"/>
                      </a:endParaRPr>
                    </a:p>
                  </a:txBody>
                  <a:tcPr marL="68580" marR="68580" marT="0" marB="0"/>
                </a:tc>
                <a:tc>
                  <a:txBody>
                    <a:bodyPr/>
                    <a:lstStyle/>
                    <a:p>
                      <a:pPr marL="0" marR="0">
                        <a:lnSpc>
                          <a:spcPct val="100000"/>
                        </a:lnSpc>
                        <a:spcBef>
                          <a:spcPts val="0"/>
                        </a:spcBef>
                        <a:spcAft>
                          <a:spcPts val="0"/>
                        </a:spcAft>
                      </a:pPr>
                      <a:r>
                        <a:rPr lang="en-US" sz="1400" dirty="0" smtClean="0">
                          <a:effectLst/>
                          <a:latin typeface="Arial"/>
                          <a:ea typeface="Calibri"/>
                          <a:cs typeface="Arial"/>
                        </a:rPr>
                        <a:t>National Rail Bill submitted  to Cabinet</a:t>
                      </a:r>
                      <a:endParaRPr lang="en-US" sz="1400" dirty="0">
                        <a:effectLst/>
                        <a:latin typeface="Arial"/>
                        <a:ea typeface="Calibri"/>
                        <a:cs typeface="Arial"/>
                      </a:endParaRPr>
                    </a:p>
                  </a:txBody>
                  <a:tcPr marL="68580" marR="68580" marT="0" marB="0"/>
                </a:tc>
                <a:tc>
                  <a:txBody>
                    <a:bodyPr/>
                    <a:lstStyle/>
                    <a:p>
                      <a:pPr>
                        <a:lnSpc>
                          <a:spcPct val="100000"/>
                        </a:lnSpc>
                        <a:spcAft>
                          <a:spcPts val="0"/>
                        </a:spcAft>
                      </a:pPr>
                      <a:r>
                        <a:rPr lang="en-US" sz="1400" dirty="0" smtClean="0">
                          <a:solidFill>
                            <a:srgbClr val="000000"/>
                          </a:solidFill>
                          <a:effectLst/>
                          <a:latin typeface="Arial"/>
                          <a:cs typeface="Arial"/>
                        </a:rPr>
                        <a:t>Submit the National Rail Bill to Cabinet</a:t>
                      </a:r>
                      <a:endParaRPr lang="en-US" sz="1400" dirty="0">
                        <a:solidFill>
                          <a:srgbClr val="000000"/>
                        </a:solidFill>
                        <a:effectLst/>
                        <a:latin typeface="Arial"/>
                        <a:cs typeface="Arial"/>
                      </a:endParaRPr>
                    </a:p>
                  </a:txBody>
                  <a:tcPr marL="68580" marR="68580" marT="0" marB="0"/>
                </a:tc>
                <a:tc>
                  <a:txBody>
                    <a:bodyPr/>
                    <a:lstStyle/>
                    <a:p>
                      <a:pPr>
                        <a:lnSpc>
                          <a:spcPct val="100000"/>
                        </a:lnSpc>
                      </a:pPr>
                      <a:r>
                        <a:rPr lang="en-ZA" sz="1400" kern="1200" dirty="0" smtClean="0">
                          <a:solidFill>
                            <a:schemeClr val="dk1"/>
                          </a:solidFill>
                          <a:effectLst/>
                          <a:latin typeface="Arial"/>
                          <a:ea typeface="+mn-ea"/>
                          <a:cs typeface="Arial"/>
                        </a:rPr>
                        <a:t>National Rail Bill not submitted to Cabinet as targeted. </a:t>
                      </a:r>
                      <a:endParaRPr lang="en-US" sz="1400" kern="1200" dirty="0" smtClean="0">
                        <a:solidFill>
                          <a:schemeClr val="dk1"/>
                        </a:solidFill>
                        <a:effectLst/>
                        <a:latin typeface="Arial"/>
                        <a:ea typeface="+mn-ea"/>
                        <a:cs typeface="Arial"/>
                      </a:endParaRPr>
                    </a:p>
                    <a:p>
                      <a:pPr>
                        <a:lnSpc>
                          <a:spcPct val="100000"/>
                        </a:lnSpc>
                      </a:pPr>
                      <a:r>
                        <a:rPr lang="en-ZA" sz="1400" kern="1200" dirty="0" smtClean="0">
                          <a:solidFill>
                            <a:schemeClr val="dk1"/>
                          </a:solidFill>
                          <a:effectLst/>
                          <a:latin typeface="Arial"/>
                          <a:ea typeface="+mn-ea"/>
                          <a:cs typeface="Arial"/>
                        </a:rPr>
                        <a:t> </a:t>
                      </a:r>
                      <a:endParaRPr lang="en-US" sz="1400" kern="1200" dirty="0" smtClean="0">
                        <a:solidFill>
                          <a:schemeClr val="dk1"/>
                        </a:solidFill>
                        <a:effectLst/>
                        <a:latin typeface="Arial"/>
                        <a:ea typeface="+mn-ea"/>
                        <a:cs typeface="Arial"/>
                      </a:endParaRPr>
                    </a:p>
                  </a:txBody>
                  <a:tcPr marL="68580" marR="68580" marT="0" marB="0"/>
                </a:tc>
                <a:tc>
                  <a:txBody>
                    <a:bodyPr/>
                    <a:lstStyle/>
                    <a:p>
                      <a:pPr>
                        <a:lnSpc>
                          <a:spcPct val="100000"/>
                        </a:lnSpc>
                      </a:pPr>
                      <a:r>
                        <a:rPr lang="en-ZA" sz="1400" kern="1200" dirty="0" smtClean="0">
                          <a:solidFill>
                            <a:schemeClr val="dk1"/>
                          </a:solidFill>
                          <a:effectLst/>
                          <a:latin typeface="Arial"/>
                          <a:ea typeface="+mn-ea"/>
                          <a:cs typeface="Arial"/>
                        </a:rPr>
                        <a:t>Lack of consensus between the DPE/TFR and the Department of Transport in relation to rail economic regulation and proposed market structure. </a:t>
                      </a:r>
                      <a:endParaRPr lang="en-US" sz="1400" kern="1200" dirty="0" smtClean="0">
                        <a:solidFill>
                          <a:schemeClr val="dk1"/>
                        </a:solidFill>
                        <a:effectLst/>
                        <a:latin typeface="Arial"/>
                        <a:ea typeface="+mn-ea"/>
                        <a:cs typeface="Arial"/>
                      </a:endParaRPr>
                    </a:p>
                    <a:p>
                      <a:pPr>
                        <a:lnSpc>
                          <a:spcPct val="100000"/>
                        </a:lnSpc>
                      </a:pPr>
                      <a:r>
                        <a:rPr lang="en-ZA" sz="1400" kern="1200" dirty="0" smtClean="0">
                          <a:solidFill>
                            <a:schemeClr val="dk1"/>
                          </a:solidFill>
                          <a:effectLst/>
                          <a:latin typeface="Arial"/>
                          <a:ea typeface="+mn-ea"/>
                          <a:cs typeface="Arial"/>
                        </a:rPr>
                        <a:t> </a:t>
                      </a:r>
                      <a:endParaRPr lang="en-US" sz="1400" kern="1200" dirty="0" smtClean="0">
                        <a:solidFill>
                          <a:schemeClr val="dk1"/>
                        </a:solidFill>
                        <a:effectLst/>
                        <a:latin typeface="Arial"/>
                        <a:ea typeface="+mn-ea"/>
                        <a:cs typeface="Arial"/>
                      </a:endParaRPr>
                    </a:p>
                    <a:p>
                      <a:pPr>
                        <a:lnSpc>
                          <a:spcPct val="100000"/>
                        </a:lnSpc>
                      </a:pPr>
                      <a:r>
                        <a:rPr lang="en-ZA" sz="1400" kern="1200" dirty="0" smtClean="0">
                          <a:solidFill>
                            <a:schemeClr val="dk1"/>
                          </a:solidFill>
                          <a:effectLst/>
                          <a:latin typeface="Arial"/>
                          <a:ea typeface="+mn-ea"/>
                          <a:cs typeface="Arial"/>
                        </a:rPr>
                        <a:t>Outstanding policy direction from the National Treasury in relation to private sector participation for the rail </a:t>
                      </a:r>
                      <a:endParaRPr lang="en-US" sz="1400" dirty="0">
                        <a:effectLst/>
                        <a:latin typeface="Arial"/>
                        <a:ea typeface="Calibri" panose="020F0502020204030204" pitchFamily="34" charset="0"/>
                        <a:cs typeface="Arial"/>
                      </a:endParaRPr>
                    </a:p>
                  </a:txBody>
                  <a:tcPr marL="68580" marR="68580" marT="0" marB="0"/>
                </a:tc>
                <a:tc>
                  <a:txBody>
                    <a:bodyPr/>
                    <a:lstStyle/>
                    <a:p>
                      <a:pPr marL="0" marR="0">
                        <a:lnSpc>
                          <a:spcPct val="100000"/>
                        </a:lnSpc>
                        <a:spcBef>
                          <a:spcPts val="0"/>
                        </a:spcBef>
                        <a:spcAft>
                          <a:spcPts val="0"/>
                        </a:spcAft>
                      </a:pPr>
                      <a:r>
                        <a:rPr lang="en-ZA" sz="1400" kern="1200" dirty="0" smtClean="0">
                          <a:solidFill>
                            <a:schemeClr val="dk1"/>
                          </a:solidFill>
                          <a:effectLst/>
                          <a:latin typeface="Arial"/>
                          <a:ea typeface="+mn-ea"/>
                          <a:cs typeface="Arial"/>
                        </a:rPr>
                        <a:t>Continued engagement with the Department of Public enterprises and the National Treasury</a:t>
                      </a:r>
                      <a:r>
                        <a:rPr lang="en-US" sz="1400" dirty="0" smtClean="0">
                          <a:effectLst/>
                          <a:latin typeface="Arial"/>
                          <a:cs typeface="Arial"/>
                        </a:rPr>
                        <a:t> </a:t>
                      </a:r>
                      <a:endParaRPr lang="en-US" sz="1400" dirty="0">
                        <a:effectLst/>
                        <a:latin typeface="Arial"/>
                        <a:ea typeface="Calibri" panose="020F0502020204030204" pitchFamily="34" charset="0"/>
                        <a:cs typeface="Arial"/>
                      </a:endParaRPr>
                    </a:p>
                  </a:txBody>
                  <a:tcPr marL="68580" marR="68580" marT="0" marB="0"/>
                </a:tc>
                <a:extLst>
                  <a:ext uri="{0D108BD9-81ED-4DB2-BD59-A6C34878D82A}">
                    <a16:rowId xmlns:a16="http://schemas.microsoft.com/office/drawing/2014/main" xmlns="" val="10001"/>
                  </a:ext>
                </a:extLst>
              </a:tr>
            </a:tbl>
          </a:graphicData>
        </a:graphic>
      </p:graphicFrame>
      <p:sp>
        <p:nvSpPr>
          <p:cNvPr id="3" name="Slide Number Placeholder 2"/>
          <p:cNvSpPr>
            <a:spLocks noGrp="1"/>
          </p:cNvSpPr>
          <p:nvPr>
            <p:ph type="sldNum" sz="quarter" idx="12"/>
          </p:nvPr>
        </p:nvSpPr>
        <p:spPr/>
        <p:txBody>
          <a:bodyPr/>
          <a:lstStyle/>
          <a:p>
            <a:fld id="{B682DC23-2843-E240-9889-9C005FBE80A9}" type="slidenum">
              <a:rPr lang="en-US" smtClean="0"/>
              <a:pPr/>
              <a:t>21</a:t>
            </a:fld>
            <a:endParaRPr lang="en-US" dirty="0"/>
          </a:p>
        </p:txBody>
      </p:sp>
      <p:pic>
        <p:nvPicPr>
          <p:cNvPr id="7" name="Picture 6"/>
          <p:cNvPicPr>
            <a:picLocks noChangeAspect="1"/>
          </p:cNvPicPr>
          <p:nvPr/>
        </p:nvPicPr>
        <p:blipFill>
          <a:blip r:embed="rId5">
            <a:extLst>
              <a:ext uri="{28A0092B-C50C-407E-A947-70E740481C1C}">
                <a14:useLocalDpi xmlns:a14="http://schemas.microsoft.com/office/drawing/2010/main" xmlns="" val="0"/>
              </a:ext>
            </a:extLst>
          </a:blip>
          <a:srcRect/>
          <a:stretch>
            <a:fillRect/>
          </a:stretch>
        </p:blipFill>
        <p:spPr bwMode="auto">
          <a:xfrm>
            <a:off x="7620000" y="6229350"/>
            <a:ext cx="646737" cy="492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341669928"/>
      </p:ext>
    </p:extLst>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Content Placeholder 1"/>
          <p:cNvSpPr>
            <a:spLocks noGrp="1"/>
          </p:cNvSpPr>
          <p:nvPr>
            <p:ph idx="1"/>
          </p:nvPr>
        </p:nvSpPr>
        <p:spPr>
          <a:xfrm>
            <a:off x="381000" y="1102186"/>
            <a:ext cx="8382000" cy="4830763"/>
          </a:xfrm>
        </p:spPr>
        <p:txBody>
          <a:bodyPr/>
          <a:lstStyle/>
          <a:p>
            <a:pPr algn="just" eaLnBrk="1" hangingPunct="1">
              <a:buFontTx/>
              <a:buNone/>
            </a:pPr>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buFontTx/>
              <a:buNone/>
            </a:pPr>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US" sz="2000" dirty="0">
              <a:latin typeface="Arial" charset="0"/>
              <a:ea typeface="MS PGothic" charset="0"/>
            </a:endParaRPr>
          </a:p>
          <a:p>
            <a:pPr eaLnBrk="1" hangingPunct="1"/>
            <a:endParaRPr lang="en-US" sz="2000" dirty="0">
              <a:latin typeface="Arial" charset="0"/>
              <a:ea typeface="MS PGothic" charset="0"/>
            </a:endParaRPr>
          </a:p>
        </p:txBody>
      </p:sp>
      <p:sp>
        <p:nvSpPr>
          <p:cNvPr id="33794" name="Title 2"/>
          <p:cNvSpPr>
            <a:spLocks noGrp="1"/>
          </p:cNvSpPr>
          <p:nvPr>
            <p:ph type="title"/>
          </p:nvPr>
        </p:nvSpPr>
        <p:spPr>
          <a:xfrm>
            <a:off x="228600" y="152400"/>
            <a:ext cx="6553200" cy="914400"/>
          </a:xfrm>
        </p:spPr>
        <p:txBody>
          <a:bodyPr>
            <a:normAutofit/>
          </a:bodyPr>
          <a:lstStyle/>
          <a:p>
            <a:r>
              <a:rPr lang="en-US" sz="3200" b="1" dirty="0">
                <a:solidFill>
                  <a:srgbClr val="000000"/>
                </a:solidFill>
                <a:latin typeface="Arial" charset="0"/>
                <a:ea typeface="MS PGothic" charset="0"/>
              </a:rPr>
              <a:t>Programme </a:t>
            </a:r>
            <a:r>
              <a:rPr lang="en-US" sz="3200" b="1" dirty="0" smtClean="0">
                <a:solidFill>
                  <a:srgbClr val="000000"/>
                </a:solidFill>
                <a:latin typeface="Arial" charset="0"/>
                <a:ea typeface="MS PGothic" charset="0"/>
              </a:rPr>
              <a:t>5: </a:t>
            </a:r>
            <a:r>
              <a:rPr lang="en-US" sz="3200" b="1" dirty="0" smtClean="0">
                <a:solidFill>
                  <a:prstClr val="black"/>
                </a:solidFill>
                <a:latin typeface="Arial" charset="0"/>
                <a:ea typeface="MS PGothic" charset="0"/>
              </a:rPr>
              <a:t>Civil Aviation</a:t>
            </a:r>
            <a:endParaRPr lang="en-US" sz="3200" b="1" dirty="0">
              <a:latin typeface="Arial" charset="0"/>
              <a:ea typeface="MS PGothic" charset="0"/>
            </a:endParaRPr>
          </a:p>
        </p:txBody>
      </p:sp>
      <p:pic>
        <p:nvPicPr>
          <p:cNvPr id="33795" name="Picture 5">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6781800" y="304800"/>
            <a:ext cx="1981200" cy="752475"/>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pic>
      <p:graphicFrame>
        <p:nvGraphicFramePr>
          <p:cNvPr id="6" name="Table 5"/>
          <p:cNvGraphicFramePr>
            <a:graphicFrameLocks noGrp="1"/>
          </p:cNvGraphicFramePr>
          <p:nvPr>
            <p:extLst>
              <p:ext uri="{D42A27DB-BD31-4B8C-83A1-F6EECF244321}">
                <p14:modId xmlns:p14="http://schemas.microsoft.com/office/powerpoint/2010/main" xmlns="" val="1607647749"/>
              </p:ext>
            </p:extLst>
          </p:nvPr>
        </p:nvGraphicFramePr>
        <p:xfrm>
          <a:off x="0" y="1271261"/>
          <a:ext cx="9083676" cy="4661916"/>
        </p:xfrm>
        <a:graphic>
          <a:graphicData uri="http://schemas.openxmlformats.org/drawingml/2006/table">
            <a:tbl>
              <a:tblPr firstRow="1" bandRow="1">
                <a:tableStyleId>{5C22544A-7EE6-4342-B048-85BDC9FD1C3A}</a:tableStyleId>
              </a:tblPr>
              <a:tblGrid>
                <a:gridCol w="1667786">
                  <a:extLst>
                    <a:ext uri="{9D8B030D-6E8A-4147-A177-3AD203B41FA5}">
                      <a16:colId xmlns:a16="http://schemas.microsoft.com/office/drawing/2014/main" xmlns="" val="20000"/>
                    </a:ext>
                  </a:extLst>
                </a:gridCol>
                <a:gridCol w="1373084">
                  <a:extLst>
                    <a:ext uri="{9D8B030D-6E8A-4147-A177-3AD203B41FA5}">
                      <a16:colId xmlns:a16="http://schemas.microsoft.com/office/drawing/2014/main" xmlns="" val="20001"/>
                    </a:ext>
                  </a:extLst>
                </a:gridCol>
                <a:gridCol w="1400864">
                  <a:extLst>
                    <a:ext uri="{9D8B030D-6E8A-4147-A177-3AD203B41FA5}">
                      <a16:colId xmlns:a16="http://schemas.microsoft.com/office/drawing/2014/main" xmlns="" val="20002"/>
                    </a:ext>
                  </a:extLst>
                </a:gridCol>
                <a:gridCol w="1716612">
                  <a:extLst>
                    <a:ext uri="{9D8B030D-6E8A-4147-A177-3AD203B41FA5}">
                      <a16:colId xmlns:a16="http://schemas.microsoft.com/office/drawing/2014/main" xmlns="" val="20003"/>
                    </a:ext>
                  </a:extLst>
                </a:gridCol>
                <a:gridCol w="1426815">
                  <a:extLst>
                    <a:ext uri="{9D8B030D-6E8A-4147-A177-3AD203B41FA5}">
                      <a16:colId xmlns:a16="http://schemas.microsoft.com/office/drawing/2014/main" xmlns="" val="20004"/>
                    </a:ext>
                  </a:extLst>
                </a:gridCol>
                <a:gridCol w="1498515">
                  <a:extLst>
                    <a:ext uri="{9D8B030D-6E8A-4147-A177-3AD203B41FA5}">
                      <a16:colId xmlns:a16="http://schemas.microsoft.com/office/drawing/2014/main" xmlns="" val="20005"/>
                    </a:ext>
                  </a:extLst>
                </a:gridCol>
              </a:tblGrid>
              <a:tr h="618051">
                <a:tc>
                  <a:txBody>
                    <a:bodyPr/>
                    <a:lstStyle/>
                    <a:p>
                      <a:pPr marL="0" marR="0" algn="ctr">
                        <a:lnSpc>
                          <a:spcPct val="115000"/>
                        </a:lnSpc>
                        <a:spcBef>
                          <a:spcPts val="0"/>
                        </a:spcBef>
                        <a:spcAft>
                          <a:spcPts val="0"/>
                        </a:spcAft>
                      </a:pPr>
                      <a:r>
                        <a:rPr lang="en-ZA" sz="1400" b="1" dirty="0">
                          <a:latin typeface="Arial"/>
                          <a:ea typeface="Calibri"/>
                          <a:cs typeface="Arial"/>
                        </a:rPr>
                        <a:t>PERFORMANCE INDICATOR</a:t>
                      </a:r>
                      <a:endParaRPr lang="en-US" sz="1400" dirty="0">
                        <a:latin typeface="Arial"/>
                        <a:ea typeface="Calibri"/>
                        <a:cs typeface="Arial"/>
                      </a:endParaRPr>
                    </a:p>
                  </a:txBody>
                  <a:tcPr marL="68575" marR="68575" marT="0" marB="0"/>
                </a:tc>
                <a:tc>
                  <a:txBody>
                    <a:bodyPr/>
                    <a:lstStyle/>
                    <a:p>
                      <a:pPr marL="0" marR="0" algn="ctr">
                        <a:lnSpc>
                          <a:spcPct val="115000"/>
                        </a:lnSpc>
                        <a:spcBef>
                          <a:spcPts val="0"/>
                        </a:spcBef>
                        <a:spcAft>
                          <a:spcPts val="0"/>
                        </a:spcAft>
                      </a:pPr>
                      <a:r>
                        <a:rPr lang="en-ZA" sz="1400" b="1" dirty="0" smtClean="0">
                          <a:latin typeface="Arial"/>
                          <a:ea typeface="Calibri"/>
                          <a:cs typeface="Arial"/>
                        </a:rPr>
                        <a:t>2018/19 </a:t>
                      </a:r>
                      <a:endParaRPr lang="en-US" sz="1400" dirty="0">
                        <a:latin typeface="Arial"/>
                        <a:ea typeface="Calibri"/>
                        <a:cs typeface="Arial"/>
                      </a:endParaRPr>
                    </a:p>
                    <a:p>
                      <a:pPr marL="0" marR="0" algn="ctr">
                        <a:lnSpc>
                          <a:spcPct val="115000"/>
                        </a:lnSpc>
                        <a:spcBef>
                          <a:spcPts val="0"/>
                        </a:spcBef>
                        <a:spcAft>
                          <a:spcPts val="0"/>
                        </a:spcAft>
                      </a:pPr>
                      <a:r>
                        <a:rPr lang="en-ZA" sz="1400" b="1" dirty="0">
                          <a:latin typeface="Arial"/>
                          <a:ea typeface="Calibri"/>
                          <a:cs typeface="Arial"/>
                        </a:rPr>
                        <a:t>ANNUAL TARGET</a:t>
                      </a:r>
                      <a:endParaRPr lang="en-US" sz="1400" dirty="0">
                        <a:latin typeface="Arial"/>
                        <a:ea typeface="Calibri"/>
                        <a:cs typeface="Arial"/>
                      </a:endParaRPr>
                    </a:p>
                  </a:txBody>
                  <a:tcPr marL="68575" marR="68575" marT="0" marB="0"/>
                </a:tc>
                <a:tc>
                  <a:txBody>
                    <a:bodyPr/>
                    <a:lstStyle/>
                    <a:p>
                      <a:pPr marL="0" marR="0" algn="ctr">
                        <a:lnSpc>
                          <a:spcPct val="115000"/>
                        </a:lnSpc>
                        <a:spcBef>
                          <a:spcPts val="0"/>
                        </a:spcBef>
                        <a:spcAft>
                          <a:spcPts val="0"/>
                        </a:spcAft>
                      </a:pPr>
                      <a:r>
                        <a:rPr lang="en-ZA" sz="1400" b="1" dirty="0">
                          <a:latin typeface="Arial"/>
                          <a:ea typeface="Calibri"/>
                          <a:cs typeface="Arial"/>
                        </a:rPr>
                        <a:t>QUARTER </a:t>
                      </a:r>
                      <a:r>
                        <a:rPr lang="en-ZA" sz="1400" b="1" dirty="0" smtClean="0">
                          <a:latin typeface="Arial"/>
                          <a:ea typeface="Calibri"/>
                          <a:cs typeface="Arial"/>
                        </a:rPr>
                        <a:t>4</a:t>
                      </a:r>
                      <a:r>
                        <a:rPr lang="en-ZA" sz="1400" b="1" baseline="0" dirty="0" smtClean="0">
                          <a:latin typeface="Arial"/>
                          <a:ea typeface="Calibri"/>
                          <a:cs typeface="Arial"/>
                        </a:rPr>
                        <a:t> </a:t>
                      </a:r>
                      <a:r>
                        <a:rPr lang="en-ZA" sz="1400" b="1" dirty="0" smtClean="0">
                          <a:latin typeface="Arial"/>
                          <a:ea typeface="Calibri"/>
                          <a:cs typeface="Arial"/>
                        </a:rPr>
                        <a:t>TARGET</a:t>
                      </a:r>
                      <a:endParaRPr lang="en-US" sz="1400" dirty="0">
                        <a:latin typeface="Arial"/>
                        <a:ea typeface="Calibri"/>
                        <a:cs typeface="Arial"/>
                      </a:endParaRPr>
                    </a:p>
                  </a:txBody>
                  <a:tcPr marL="68575" marR="68575" marT="0" marB="0"/>
                </a:tc>
                <a:tc>
                  <a:txBody>
                    <a:bodyPr/>
                    <a:lstStyle/>
                    <a:p>
                      <a:pPr marL="0" marR="0" algn="ctr">
                        <a:lnSpc>
                          <a:spcPct val="115000"/>
                        </a:lnSpc>
                        <a:spcBef>
                          <a:spcPts val="0"/>
                        </a:spcBef>
                        <a:spcAft>
                          <a:spcPts val="0"/>
                        </a:spcAft>
                      </a:pPr>
                      <a:r>
                        <a:rPr lang="en-ZA" sz="1400" b="1" dirty="0" smtClean="0">
                          <a:latin typeface="Arial"/>
                          <a:ea typeface="Calibri"/>
                          <a:cs typeface="Arial"/>
                        </a:rPr>
                        <a:t>PROGRESS</a:t>
                      </a:r>
                      <a:endParaRPr lang="en-US" sz="1400" dirty="0">
                        <a:latin typeface="Arial"/>
                        <a:ea typeface="Calibri"/>
                        <a:cs typeface="Arial"/>
                      </a:endParaRPr>
                    </a:p>
                  </a:txBody>
                  <a:tcPr marL="68575" marR="68575" marT="0" marB="0"/>
                </a:tc>
                <a:tc>
                  <a:txBody>
                    <a:bodyPr/>
                    <a:lstStyle/>
                    <a:p>
                      <a:pPr marL="0" marR="0" algn="ctr">
                        <a:lnSpc>
                          <a:spcPct val="115000"/>
                        </a:lnSpc>
                        <a:spcBef>
                          <a:spcPts val="0"/>
                        </a:spcBef>
                        <a:spcAft>
                          <a:spcPts val="0"/>
                        </a:spcAft>
                      </a:pPr>
                      <a:r>
                        <a:rPr lang="en-ZA" sz="1400" b="1" dirty="0">
                          <a:latin typeface="Arial"/>
                          <a:ea typeface="Calibri"/>
                          <a:cs typeface="Arial"/>
                        </a:rPr>
                        <a:t>REASON FOR DEVIATION</a:t>
                      </a:r>
                      <a:endParaRPr lang="en-US" sz="1400" dirty="0">
                        <a:latin typeface="Arial"/>
                        <a:ea typeface="Calibri"/>
                        <a:cs typeface="Arial"/>
                      </a:endParaRPr>
                    </a:p>
                  </a:txBody>
                  <a:tcPr marL="68575" marR="68575" marT="0" marB="0"/>
                </a:tc>
                <a:tc>
                  <a:txBody>
                    <a:bodyPr/>
                    <a:lstStyle/>
                    <a:p>
                      <a:pPr marL="0" marR="0" algn="ctr">
                        <a:lnSpc>
                          <a:spcPct val="115000"/>
                        </a:lnSpc>
                        <a:spcBef>
                          <a:spcPts val="0"/>
                        </a:spcBef>
                        <a:spcAft>
                          <a:spcPts val="0"/>
                        </a:spcAft>
                      </a:pPr>
                      <a:r>
                        <a:rPr lang="en-ZA" sz="1400" b="1" dirty="0">
                          <a:latin typeface="Arial"/>
                          <a:ea typeface="Calibri"/>
                          <a:cs typeface="Arial"/>
                        </a:rPr>
                        <a:t>CORRECTIVE MEASURE &amp; ADDITIONAL </a:t>
                      </a:r>
                      <a:r>
                        <a:rPr lang="en-ZA" sz="1400" b="1" dirty="0" smtClean="0">
                          <a:latin typeface="Arial"/>
                          <a:ea typeface="Calibri"/>
                          <a:cs typeface="Arial"/>
                        </a:rPr>
                        <a:t>COMMENTS</a:t>
                      </a:r>
                    </a:p>
                    <a:p>
                      <a:pPr marL="0" marR="0" algn="ctr">
                        <a:lnSpc>
                          <a:spcPct val="115000"/>
                        </a:lnSpc>
                        <a:spcBef>
                          <a:spcPts val="0"/>
                        </a:spcBef>
                        <a:spcAft>
                          <a:spcPts val="0"/>
                        </a:spcAft>
                      </a:pPr>
                      <a:endParaRPr lang="en-US" sz="1400" dirty="0">
                        <a:latin typeface="Arial"/>
                        <a:ea typeface="Calibri"/>
                        <a:cs typeface="Arial"/>
                      </a:endParaRPr>
                    </a:p>
                  </a:txBody>
                  <a:tcPr marL="68575" marR="68575" marT="0" marB="0"/>
                </a:tc>
                <a:extLst>
                  <a:ext uri="{0D108BD9-81ED-4DB2-BD59-A6C34878D82A}">
                    <a16:rowId xmlns:a16="http://schemas.microsoft.com/office/drawing/2014/main" xmlns="" val="10000"/>
                  </a:ext>
                </a:extLst>
              </a:tr>
              <a:tr h="783771">
                <a:tc>
                  <a:txBody>
                    <a:bodyPr/>
                    <a:lstStyle/>
                    <a:p>
                      <a:pPr marL="0" marR="0">
                        <a:lnSpc>
                          <a:spcPct val="115000"/>
                        </a:lnSpc>
                        <a:spcBef>
                          <a:spcPts val="0"/>
                        </a:spcBef>
                        <a:spcAft>
                          <a:spcPts val="0"/>
                        </a:spcAft>
                      </a:pPr>
                      <a:r>
                        <a:rPr lang="en-ZA" sz="1400" b="1" dirty="0">
                          <a:solidFill>
                            <a:schemeClr val="tx1"/>
                          </a:solidFill>
                          <a:effectLst/>
                          <a:latin typeface="Arial"/>
                          <a:ea typeface="Calibri"/>
                          <a:cs typeface="Arial"/>
                        </a:rPr>
                        <a:t>1.5.5.1 Implementation of the Airports Company Amendment Act monitored</a:t>
                      </a:r>
                      <a:endParaRPr lang="en-US" sz="1400" dirty="0">
                        <a:solidFill>
                          <a:schemeClr val="tx1"/>
                        </a:solidFill>
                        <a:effectLst/>
                        <a:latin typeface="Arial"/>
                        <a:ea typeface="Calibri"/>
                        <a:cs typeface="Arial"/>
                      </a:endParaRPr>
                    </a:p>
                  </a:txBody>
                  <a:tcPr marL="68580" marR="68580" marT="0" marB="0"/>
                </a:tc>
                <a:tc>
                  <a:txBody>
                    <a:bodyPr/>
                    <a:lstStyle/>
                    <a:p>
                      <a:pPr marL="0" marR="0">
                        <a:lnSpc>
                          <a:spcPct val="115000"/>
                        </a:lnSpc>
                        <a:spcBef>
                          <a:spcPts val="0"/>
                        </a:spcBef>
                        <a:spcAft>
                          <a:spcPts val="0"/>
                        </a:spcAft>
                      </a:pPr>
                      <a:r>
                        <a:rPr lang="en-US" sz="1400" dirty="0" smtClean="0">
                          <a:effectLst/>
                          <a:latin typeface="Arial"/>
                          <a:ea typeface="Calibri"/>
                          <a:cs typeface="Arial"/>
                        </a:rPr>
                        <a:t>Draft regulations for ACSA Act submitted to the Minister for approval</a:t>
                      </a:r>
                      <a:endParaRPr lang="en-US" sz="1400" dirty="0">
                        <a:effectLst/>
                        <a:latin typeface="Arial"/>
                        <a:ea typeface="Calibri"/>
                        <a:cs typeface="Arial"/>
                      </a:endParaRPr>
                    </a:p>
                  </a:txBody>
                  <a:tcPr marL="68580" marR="68580" marT="0" marB="0"/>
                </a:tc>
                <a:tc rowSpan="2">
                  <a:txBody>
                    <a:bodyPr/>
                    <a:lstStyle/>
                    <a:p>
                      <a:pPr>
                        <a:spcAft>
                          <a:spcPts val="0"/>
                        </a:spcAft>
                      </a:pPr>
                      <a:r>
                        <a:rPr lang="en-US" sz="1400" dirty="0" smtClean="0">
                          <a:effectLst/>
                          <a:latin typeface="Arial"/>
                          <a:cs typeface="Arial"/>
                        </a:rPr>
                        <a:t>Submit regulations for the Airports Company Act to the Minister</a:t>
                      </a:r>
                    </a:p>
                    <a:p>
                      <a:pPr>
                        <a:spcAft>
                          <a:spcPts val="0"/>
                        </a:spcAft>
                      </a:pPr>
                      <a:endParaRPr lang="en-US" sz="1400" dirty="0" smtClean="0">
                        <a:effectLst/>
                        <a:latin typeface="Arial"/>
                        <a:cs typeface="Arial"/>
                      </a:endParaRPr>
                    </a:p>
                    <a:p>
                      <a:pPr>
                        <a:spcAft>
                          <a:spcPts val="0"/>
                        </a:spcAft>
                      </a:pPr>
                      <a:endParaRPr lang="en-US" sz="1400" dirty="0" smtClean="0">
                        <a:effectLst/>
                        <a:latin typeface="Arial"/>
                        <a:cs typeface="Arial"/>
                      </a:endParaRPr>
                    </a:p>
                    <a:p>
                      <a:pPr>
                        <a:spcAft>
                          <a:spcPts val="0"/>
                        </a:spcAft>
                      </a:pPr>
                      <a:endParaRPr lang="en-US" sz="1400" dirty="0">
                        <a:effectLst/>
                        <a:latin typeface="Arial"/>
                        <a:cs typeface="Arial"/>
                      </a:endParaRPr>
                    </a:p>
                  </a:txBody>
                  <a:tcPr marL="68580" marR="68580" marT="0" marB="0"/>
                </a:tc>
                <a:tc rowSpan="2">
                  <a:txBody>
                    <a:bodyPr/>
                    <a:lstStyle/>
                    <a:p>
                      <a:pPr marL="0" marR="0">
                        <a:lnSpc>
                          <a:spcPct val="115000"/>
                        </a:lnSpc>
                        <a:spcBef>
                          <a:spcPts val="0"/>
                        </a:spcBef>
                        <a:spcAft>
                          <a:spcPts val="0"/>
                        </a:spcAft>
                      </a:pPr>
                      <a:r>
                        <a:rPr lang="en-US" sz="1400" dirty="0" smtClean="0">
                          <a:solidFill>
                            <a:srgbClr val="000000"/>
                          </a:solidFill>
                          <a:effectLst/>
                          <a:latin typeface="Arial"/>
                          <a:ea typeface="Calibri"/>
                          <a:cs typeface="Arial"/>
                        </a:rPr>
                        <a:t>Regulations for the Airports Company Act was not submitted to the minister as targeted</a:t>
                      </a:r>
                    </a:p>
                  </a:txBody>
                  <a:tcPr marL="68580" marR="68580" marT="0" marB="0"/>
                </a:tc>
                <a:tc rowSpan="2">
                  <a:txBody>
                    <a:bodyPr/>
                    <a:lstStyle/>
                    <a:p>
                      <a:pPr marL="0" marR="0">
                        <a:lnSpc>
                          <a:spcPct val="115000"/>
                        </a:lnSpc>
                        <a:spcBef>
                          <a:spcPts val="0"/>
                        </a:spcBef>
                        <a:spcAft>
                          <a:spcPts val="0"/>
                        </a:spcAft>
                      </a:pPr>
                      <a:r>
                        <a:rPr lang="en-ZA" sz="1400" dirty="0">
                          <a:solidFill>
                            <a:srgbClr val="000000"/>
                          </a:solidFill>
                          <a:effectLst/>
                          <a:latin typeface="Arial"/>
                          <a:ea typeface="Calibri"/>
                          <a:cs typeface="Arial"/>
                        </a:rPr>
                        <a:t>The development of  regulations has been delayed due to the non-finalisation of the Bill Amendment </a:t>
                      </a:r>
                      <a:r>
                        <a:rPr lang="en-ZA" sz="1400" dirty="0" smtClean="0">
                          <a:solidFill>
                            <a:srgbClr val="000000"/>
                          </a:solidFill>
                          <a:effectLst/>
                          <a:latin typeface="Arial"/>
                          <a:ea typeface="Calibri"/>
                          <a:cs typeface="Arial"/>
                        </a:rPr>
                        <a:t>process</a:t>
                      </a:r>
                    </a:p>
                    <a:p>
                      <a:pPr marL="0" marR="0">
                        <a:lnSpc>
                          <a:spcPct val="115000"/>
                        </a:lnSpc>
                        <a:spcBef>
                          <a:spcPts val="0"/>
                        </a:spcBef>
                        <a:spcAft>
                          <a:spcPts val="0"/>
                        </a:spcAft>
                      </a:pPr>
                      <a:endParaRPr lang="en-ZA" sz="1400" dirty="0" smtClean="0">
                        <a:solidFill>
                          <a:srgbClr val="000000"/>
                        </a:solidFill>
                        <a:effectLst/>
                        <a:latin typeface="Arial"/>
                        <a:ea typeface="Calibri"/>
                        <a:cs typeface="Arial"/>
                      </a:endParaRPr>
                    </a:p>
                    <a:p>
                      <a:pPr marL="0" marR="0">
                        <a:lnSpc>
                          <a:spcPct val="115000"/>
                        </a:lnSpc>
                        <a:spcBef>
                          <a:spcPts val="0"/>
                        </a:spcBef>
                        <a:spcAft>
                          <a:spcPts val="0"/>
                        </a:spcAft>
                      </a:pPr>
                      <a:endParaRPr lang="en-US" sz="1400" dirty="0">
                        <a:effectLst/>
                        <a:latin typeface="Arial"/>
                        <a:ea typeface="Calibri"/>
                        <a:cs typeface="Arial"/>
                      </a:endParaRPr>
                    </a:p>
                  </a:txBody>
                  <a:tcPr marL="68580" marR="68580" marT="0" marB="0"/>
                </a:tc>
                <a:tc rowSpan="2">
                  <a:txBody>
                    <a:bodyPr/>
                    <a:lstStyle/>
                    <a:p>
                      <a:pPr marL="0" marR="0">
                        <a:lnSpc>
                          <a:spcPct val="115000"/>
                        </a:lnSpc>
                        <a:spcBef>
                          <a:spcPts val="0"/>
                        </a:spcBef>
                        <a:spcAft>
                          <a:spcPts val="0"/>
                        </a:spcAft>
                      </a:pPr>
                      <a:r>
                        <a:rPr lang="en-US" sz="1400" dirty="0" smtClean="0">
                          <a:solidFill>
                            <a:srgbClr val="000000"/>
                          </a:solidFill>
                          <a:effectLst/>
                          <a:latin typeface="Arial"/>
                          <a:ea typeface="Calibri"/>
                          <a:cs typeface="Arial"/>
                        </a:rPr>
                        <a:t>The Amendment Bill is currently undergoing Parliamentary approval processes.</a:t>
                      </a:r>
                    </a:p>
                    <a:p>
                      <a:pPr marL="0" marR="0">
                        <a:lnSpc>
                          <a:spcPct val="115000"/>
                        </a:lnSpc>
                        <a:spcBef>
                          <a:spcPts val="0"/>
                        </a:spcBef>
                        <a:spcAft>
                          <a:spcPts val="0"/>
                        </a:spcAft>
                      </a:pPr>
                      <a:endParaRPr lang="en-US" sz="1400" dirty="0" smtClean="0">
                        <a:solidFill>
                          <a:srgbClr val="000000"/>
                        </a:solidFill>
                        <a:effectLst/>
                        <a:latin typeface="Arial"/>
                        <a:ea typeface="Calibri"/>
                        <a:cs typeface="Arial"/>
                      </a:endParaRPr>
                    </a:p>
                    <a:p>
                      <a:pPr marL="0" marR="0">
                        <a:lnSpc>
                          <a:spcPct val="115000"/>
                        </a:lnSpc>
                        <a:spcBef>
                          <a:spcPts val="0"/>
                        </a:spcBef>
                        <a:spcAft>
                          <a:spcPts val="0"/>
                        </a:spcAft>
                      </a:pPr>
                      <a:r>
                        <a:rPr lang="en-US" sz="1400" dirty="0" smtClean="0">
                          <a:solidFill>
                            <a:srgbClr val="000000"/>
                          </a:solidFill>
                          <a:effectLst/>
                          <a:latin typeface="Arial"/>
                          <a:ea typeface="Calibri"/>
                          <a:cs typeface="Arial"/>
                        </a:rPr>
                        <a:t>Finalisation of regulations will be prioritised once the Amendment process is finalised</a:t>
                      </a:r>
                      <a:endParaRPr lang="en-US" sz="1400" dirty="0">
                        <a:solidFill>
                          <a:srgbClr val="000000"/>
                        </a:solidFill>
                        <a:effectLst/>
                        <a:latin typeface="Arial"/>
                        <a:ea typeface="Calibri"/>
                        <a:cs typeface="Arial"/>
                      </a:endParaRPr>
                    </a:p>
                  </a:txBody>
                  <a:tcPr marL="68580" marR="68580" marT="0" marB="0"/>
                </a:tc>
                <a:extLst>
                  <a:ext uri="{0D108BD9-81ED-4DB2-BD59-A6C34878D82A}">
                    <a16:rowId xmlns:a16="http://schemas.microsoft.com/office/drawing/2014/main" xmlns="" val="10001"/>
                  </a:ext>
                </a:extLst>
              </a:tr>
              <a:tr h="827597">
                <a:tc>
                  <a:txBody>
                    <a:bodyPr/>
                    <a:lstStyle/>
                    <a:p>
                      <a:pPr>
                        <a:spcAft>
                          <a:spcPts val="0"/>
                        </a:spcAft>
                      </a:pPr>
                      <a:endParaRPr lang="en-ZA" sz="1400" b="1" dirty="0" smtClean="0">
                        <a:solidFill>
                          <a:schemeClr val="tx1"/>
                        </a:solidFill>
                        <a:effectLst/>
                        <a:latin typeface="Arial"/>
                        <a:cs typeface="Arial"/>
                      </a:endParaRPr>
                    </a:p>
                    <a:p>
                      <a:pPr>
                        <a:spcAft>
                          <a:spcPts val="0"/>
                        </a:spcAft>
                      </a:pPr>
                      <a:endParaRPr lang="en-ZA" sz="1400" b="1" dirty="0" smtClean="0">
                        <a:solidFill>
                          <a:schemeClr val="tx1"/>
                        </a:solidFill>
                        <a:effectLst/>
                        <a:latin typeface="Arial"/>
                        <a:cs typeface="Arial"/>
                      </a:endParaRPr>
                    </a:p>
                  </a:txBody>
                  <a:tcPr marL="68580" marR="68580" marT="0" marB="0"/>
                </a:tc>
                <a:tc>
                  <a:txBody>
                    <a:bodyPr/>
                    <a:lstStyle/>
                    <a:p>
                      <a:pPr marL="0" marR="0">
                        <a:lnSpc>
                          <a:spcPct val="115000"/>
                        </a:lnSpc>
                        <a:spcBef>
                          <a:spcPts val="0"/>
                        </a:spcBef>
                        <a:spcAft>
                          <a:spcPts val="0"/>
                        </a:spcAft>
                      </a:pPr>
                      <a:endParaRPr lang="en-US" sz="1400" dirty="0" smtClean="0">
                        <a:solidFill>
                          <a:srgbClr val="000000"/>
                        </a:solidFill>
                        <a:effectLst/>
                        <a:latin typeface="Arial"/>
                        <a:ea typeface="Calibri"/>
                        <a:cs typeface="Arial"/>
                      </a:endParaRPr>
                    </a:p>
                  </a:txBody>
                  <a:tcPr marL="68580" marR="68580" marT="0" marB="0"/>
                </a:tc>
                <a:tc vMerge="1">
                  <a:txBody>
                    <a:bodyPr/>
                    <a:lstStyle/>
                    <a:p>
                      <a:pPr>
                        <a:spcAft>
                          <a:spcPts val="0"/>
                        </a:spcAft>
                      </a:pPr>
                      <a:endParaRPr lang="en-US" sz="1000" dirty="0">
                        <a:effectLst/>
                        <a:latin typeface="Calibri"/>
                      </a:endParaRPr>
                    </a:p>
                  </a:txBody>
                  <a:tcPr marL="68580" marR="68580" marT="0" marB="0"/>
                </a:tc>
                <a:tc vMerge="1">
                  <a:txBody>
                    <a:bodyPr/>
                    <a:lstStyle/>
                    <a:p>
                      <a:pPr marL="0" marR="0">
                        <a:lnSpc>
                          <a:spcPct val="115000"/>
                        </a:lnSpc>
                        <a:spcBef>
                          <a:spcPts val="0"/>
                        </a:spcBef>
                        <a:spcAft>
                          <a:spcPts val="0"/>
                        </a:spcAft>
                      </a:pPr>
                      <a:endParaRPr lang="en-US" sz="1100" dirty="0">
                        <a:effectLst/>
                        <a:latin typeface="Calibri"/>
                        <a:ea typeface="Calibri"/>
                        <a:cs typeface="Times New Roman"/>
                      </a:endParaRPr>
                    </a:p>
                  </a:txBody>
                  <a:tcPr marL="68580" marR="68580" marT="0" marB="0"/>
                </a:tc>
                <a:tc vMerge="1">
                  <a:txBody>
                    <a:bodyPr/>
                    <a:lstStyle/>
                    <a:p>
                      <a:pPr>
                        <a:lnSpc>
                          <a:spcPct val="115000"/>
                        </a:lnSpc>
                        <a:spcAft>
                          <a:spcPts val="0"/>
                        </a:spcAft>
                      </a:pP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pPr>
                        <a:lnSpc>
                          <a:spcPct val="115000"/>
                        </a:lnSpc>
                        <a:spcAft>
                          <a:spcPts val="0"/>
                        </a:spcAft>
                      </a:pP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2"/>
                  </a:ext>
                </a:extLst>
              </a:tr>
            </a:tbl>
          </a:graphicData>
        </a:graphic>
      </p:graphicFrame>
      <p:sp>
        <p:nvSpPr>
          <p:cNvPr id="3" name="Slide Number Placeholder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82DC23-2843-E240-9889-9C005FBE80A9}"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pic>
        <p:nvPicPr>
          <p:cNvPr id="7" name="Picture 6"/>
          <p:cNvPicPr>
            <a:picLocks noChangeAspect="1"/>
          </p:cNvPicPr>
          <p:nvPr/>
        </p:nvPicPr>
        <p:blipFill>
          <a:blip r:embed="rId5">
            <a:extLst>
              <a:ext uri="{28A0092B-C50C-407E-A947-70E740481C1C}">
                <a14:useLocalDpi xmlns:a14="http://schemas.microsoft.com/office/drawing/2010/main" xmlns="" val="0"/>
              </a:ext>
            </a:extLst>
          </a:blip>
          <a:srcRect/>
          <a:stretch>
            <a:fillRect/>
          </a:stretch>
        </p:blipFill>
        <p:spPr bwMode="auto">
          <a:xfrm>
            <a:off x="7620000" y="6229350"/>
            <a:ext cx="646737" cy="492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4288068369"/>
      </p:ext>
    </p:extLst>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Content Placeholder 1"/>
          <p:cNvSpPr>
            <a:spLocks noGrp="1"/>
          </p:cNvSpPr>
          <p:nvPr>
            <p:ph idx="1"/>
          </p:nvPr>
        </p:nvSpPr>
        <p:spPr>
          <a:xfrm>
            <a:off x="381000" y="1102186"/>
            <a:ext cx="8382000" cy="4830763"/>
          </a:xfrm>
        </p:spPr>
        <p:txBody>
          <a:bodyPr/>
          <a:lstStyle/>
          <a:p>
            <a:pPr algn="just" eaLnBrk="1" hangingPunct="1">
              <a:buFontTx/>
              <a:buNone/>
            </a:pPr>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buFontTx/>
              <a:buNone/>
            </a:pPr>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US" sz="2000" dirty="0">
              <a:latin typeface="Arial" charset="0"/>
              <a:ea typeface="MS PGothic" charset="0"/>
            </a:endParaRPr>
          </a:p>
          <a:p>
            <a:pPr eaLnBrk="1" hangingPunct="1"/>
            <a:endParaRPr lang="en-US" sz="2000" dirty="0">
              <a:latin typeface="Arial" charset="0"/>
              <a:ea typeface="MS PGothic" charset="0"/>
            </a:endParaRPr>
          </a:p>
        </p:txBody>
      </p:sp>
      <p:sp>
        <p:nvSpPr>
          <p:cNvPr id="33794" name="Title 2"/>
          <p:cNvSpPr>
            <a:spLocks noGrp="1"/>
          </p:cNvSpPr>
          <p:nvPr>
            <p:ph type="title"/>
          </p:nvPr>
        </p:nvSpPr>
        <p:spPr>
          <a:xfrm>
            <a:off x="228600" y="152400"/>
            <a:ext cx="6553200" cy="914400"/>
          </a:xfrm>
        </p:spPr>
        <p:txBody>
          <a:bodyPr>
            <a:normAutofit/>
          </a:bodyPr>
          <a:lstStyle/>
          <a:p>
            <a:r>
              <a:rPr lang="en-US" sz="3200" b="1" dirty="0">
                <a:solidFill>
                  <a:srgbClr val="000000"/>
                </a:solidFill>
                <a:latin typeface="Arial" charset="0"/>
                <a:ea typeface="MS PGothic" charset="0"/>
              </a:rPr>
              <a:t>Programme </a:t>
            </a:r>
            <a:r>
              <a:rPr lang="en-US" sz="3200" b="1" dirty="0" smtClean="0">
                <a:solidFill>
                  <a:srgbClr val="000000"/>
                </a:solidFill>
                <a:latin typeface="Arial" charset="0"/>
                <a:ea typeface="MS PGothic" charset="0"/>
              </a:rPr>
              <a:t>5: </a:t>
            </a:r>
            <a:r>
              <a:rPr lang="en-US" sz="3200" b="1" dirty="0" smtClean="0">
                <a:solidFill>
                  <a:prstClr val="black"/>
                </a:solidFill>
                <a:latin typeface="Arial" charset="0"/>
                <a:ea typeface="MS PGothic" charset="0"/>
              </a:rPr>
              <a:t>Civil Aviation</a:t>
            </a:r>
            <a:endParaRPr lang="en-US" sz="3200" b="1" dirty="0">
              <a:latin typeface="Arial" charset="0"/>
              <a:ea typeface="MS PGothic" charset="0"/>
            </a:endParaRPr>
          </a:p>
        </p:txBody>
      </p:sp>
      <p:pic>
        <p:nvPicPr>
          <p:cNvPr id="33795" name="Picture 5">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6781800" y="304800"/>
            <a:ext cx="1981200" cy="752475"/>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pic>
      <p:graphicFrame>
        <p:nvGraphicFramePr>
          <p:cNvPr id="6" name="Table 5"/>
          <p:cNvGraphicFramePr>
            <a:graphicFrameLocks noGrp="1"/>
          </p:cNvGraphicFramePr>
          <p:nvPr>
            <p:extLst>
              <p:ext uri="{D42A27DB-BD31-4B8C-83A1-F6EECF244321}">
                <p14:modId xmlns:p14="http://schemas.microsoft.com/office/powerpoint/2010/main" xmlns="" val="2672754863"/>
              </p:ext>
            </p:extLst>
          </p:nvPr>
        </p:nvGraphicFramePr>
        <p:xfrm>
          <a:off x="0" y="1271261"/>
          <a:ext cx="9083676" cy="4661916"/>
        </p:xfrm>
        <a:graphic>
          <a:graphicData uri="http://schemas.openxmlformats.org/drawingml/2006/table">
            <a:tbl>
              <a:tblPr firstRow="1" bandRow="1">
                <a:tableStyleId>{5C22544A-7EE6-4342-B048-85BDC9FD1C3A}</a:tableStyleId>
              </a:tblPr>
              <a:tblGrid>
                <a:gridCol w="1667786">
                  <a:extLst>
                    <a:ext uri="{9D8B030D-6E8A-4147-A177-3AD203B41FA5}">
                      <a16:colId xmlns:a16="http://schemas.microsoft.com/office/drawing/2014/main" xmlns="" val="20000"/>
                    </a:ext>
                  </a:extLst>
                </a:gridCol>
                <a:gridCol w="1373084">
                  <a:extLst>
                    <a:ext uri="{9D8B030D-6E8A-4147-A177-3AD203B41FA5}">
                      <a16:colId xmlns:a16="http://schemas.microsoft.com/office/drawing/2014/main" xmlns="" val="20001"/>
                    </a:ext>
                  </a:extLst>
                </a:gridCol>
                <a:gridCol w="1400864">
                  <a:extLst>
                    <a:ext uri="{9D8B030D-6E8A-4147-A177-3AD203B41FA5}">
                      <a16:colId xmlns:a16="http://schemas.microsoft.com/office/drawing/2014/main" xmlns="" val="20002"/>
                    </a:ext>
                  </a:extLst>
                </a:gridCol>
                <a:gridCol w="1716612">
                  <a:extLst>
                    <a:ext uri="{9D8B030D-6E8A-4147-A177-3AD203B41FA5}">
                      <a16:colId xmlns:a16="http://schemas.microsoft.com/office/drawing/2014/main" xmlns="" val="20003"/>
                    </a:ext>
                  </a:extLst>
                </a:gridCol>
                <a:gridCol w="1426815">
                  <a:extLst>
                    <a:ext uri="{9D8B030D-6E8A-4147-A177-3AD203B41FA5}">
                      <a16:colId xmlns:a16="http://schemas.microsoft.com/office/drawing/2014/main" xmlns="" val="20004"/>
                    </a:ext>
                  </a:extLst>
                </a:gridCol>
                <a:gridCol w="1498515">
                  <a:extLst>
                    <a:ext uri="{9D8B030D-6E8A-4147-A177-3AD203B41FA5}">
                      <a16:colId xmlns:a16="http://schemas.microsoft.com/office/drawing/2014/main" xmlns="" val="20005"/>
                    </a:ext>
                  </a:extLst>
                </a:gridCol>
              </a:tblGrid>
              <a:tr h="618051">
                <a:tc>
                  <a:txBody>
                    <a:bodyPr/>
                    <a:lstStyle/>
                    <a:p>
                      <a:pPr marL="0" marR="0" algn="ctr">
                        <a:lnSpc>
                          <a:spcPct val="115000"/>
                        </a:lnSpc>
                        <a:spcBef>
                          <a:spcPts val="0"/>
                        </a:spcBef>
                        <a:spcAft>
                          <a:spcPts val="0"/>
                        </a:spcAft>
                      </a:pPr>
                      <a:r>
                        <a:rPr lang="en-ZA" sz="1400" b="1" dirty="0">
                          <a:latin typeface="Arial"/>
                          <a:ea typeface="Calibri"/>
                          <a:cs typeface="Arial"/>
                        </a:rPr>
                        <a:t>PERFORMANCE INDICATOR</a:t>
                      </a:r>
                      <a:endParaRPr lang="en-US" sz="1400" dirty="0">
                        <a:latin typeface="Arial"/>
                        <a:ea typeface="Calibri"/>
                        <a:cs typeface="Arial"/>
                      </a:endParaRPr>
                    </a:p>
                  </a:txBody>
                  <a:tcPr marL="68575" marR="68575" marT="0" marB="0"/>
                </a:tc>
                <a:tc>
                  <a:txBody>
                    <a:bodyPr/>
                    <a:lstStyle/>
                    <a:p>
                      <a:pPr marL="0" marR="0" algn="ctr">
                        <a:lnSpc>
                          <a:spcPct val="115000"/>
                        </a:lnSpc>
                        <a:spcBef>
                          <a:spcPts val="0"/>
                        </a:spcBef>
                        <a:spcAft>
                          <a:spcPts val="0"/>
                        </a:spcAft>
                      </a:pPr>
                      <a:r>
                        <a:rPr lang="en-ZA" sz="1400" b="1" dirty="0" smtClean="0">
                          <a:latin typeface="Arial"/>
                          <a:ea typeface="Calibri"/>
                          <a:cs typeface="Arial"/>
                        </a:rPr>
                        <a:t>2018/19 </a:t>
                      </a:r>
                      <a:endParaRPr lang="en-US" sz="1400" dirty="0">
                        <a:latin typeface="Arial"/>
                        <a:ea typeface="Calibri"/>
                        <a:cs typeface="Arial"/>
                      </a:endParaRPr>
                    </a:p>
                    <a:p>
                      <a:pPr marL="0" marR="0" algn="ctr">
                        <a:lnSpc>
                          <a:spcPct val="115000"/>
                        </a:lnSpc>
                        <a:spcBef>
                          <a:spcPts val="0"/>
                        </a:spcBef>
                        <a:spcAft>
                          <a:spcPts val="0"/>
                        </a:spcAft>
                      </a:pPr>
                      <a:r>
                        <a:rPr lang="en-ZA" sz="1400" b="1" dirty="0">
                          <a:latin typeface="Arial"/>
                          <a:ea typeface="Calibri"/>
                          <a:cs typeface="Arial"/>
                        </a:rPr>
                        <a:t>ANNUAL TARGET</a:t>
                      </a:r>
                      <a:endParaRPr lang="en-US" sz="1400" dirty="0">
                        <a:latin typeface="Arial"/>
                        <a:ea typeface="Calibri"/>
                        <a:cs typeface="Arial"/>
                      </a:endParaRPr>
                    </a:p>
                  </a:txBody>
                  <a:tcPr marL="68575" marR="68575" marT="0" marB="0"/>
                </a:tc>
                <a:tc>
                  <a:txBody>
                    <a:bodyPr/>
                    <a:lstStyle/>
                    <a:p>
                      <a:pPr marL="0" marR="0" algn="ctr">
                        <a:lnSpc>
                          <a:spcPct val="115000"/>
                        </a:lnSpc>
                        <a:spcBef>
                          <a:spcPts val="0"/>
                        </a:spcBef>
                        <a:spcAft>
                          <a:spcPts val="0"/>
                        </a:spcAft>
                      </a:pPr>
                      <a:r>
                        <a:rPr lang="en-ZA" sz="1400" b="1" dirty="0">
                          <a:latin typeface="Arial"/>
                          <a:ea typeface="Calibri"/>
                          <a:cs typeface="Arial"/>
                        </a:rPr>
                        <a:t>QUARTER </a:t>
                      </a:r>
                      <a:r>
                        <a:rPr lang="en-ZA" sz="1400" b="1" dirty="0" smtClean="0">
                          <a:latin typeface="Arial"/>
                          <a:ea typeface="Calibri"/>
                          <a:cs typeface="Arial"/>
                        </a:rPr>
                        <a:t>4</a:t>
                      </a:r>
                      <a:r>
                        <a:rPr lang="en-ZA" sz="1400" b="1" baseline="0" dirty="0" smtClean="0">
                          <a:latin typeface="Arial"/>
                          <a:ea typeface="Calibri"/>
                          <a:cs typeface="Arial"/>
                        </a:rPr>
                        <a:t> </a:t>
                      </a:r>
                      <a:r>
                        <a:rPr lang="en-ZA" sz="1400" b="1" dirty="0" smtClean="0">
                          <a:latin typeface="Arial"/>
                          <a:ea typeface="Calibri"/>
                          <a:cs typeface="Arial"/>
                        </a:rPr>
                        <a:t>TARGET</a:t>
                      </a:r>
                      <a:endParaRPr lang="en-US" sz="1400" dirty="0">
                        <a:latin typeface="Arial"/>
                        <a:ea typeface="Calibri"/>
                        <a:cs typeface="Arial"/>
                      </a:endParaRPr>
                    </a:p>
                  </a:txBody>
                  <a:tcPr marL="68575" marR="68575" marT="0" marB="0"/>
                </a:tc>
                <a:tc>
                  <a:txBody>
                    <a:bodyPr/>
                    <a:lstStyle/>
                    <a:p>
                      <a:pPr marL="0" marR="0" algn="ctr">
                        <a:lnSpc>
                          <a:spcPct val="115000"/>
                        </a:lnSpc>
                        <a:spcBef>
                          <a:spcPts val="0"/>
                        </a:spcBef>
                        <a:spcAft>
                          <a:spcPts val="0"/>
                        </a:spcAft>
                      </a:pPr>
                      <a:r>
                        <a:rPr lang="en-ZA" sz="1400" b="1" dirty="0" smtClean="0">
                          <a:latin typeface="Arial"/>
                          <a:ea typeface="Calibri"/>
                          <a:cs typeface="Arial"/>
                        </a:rPr>
                        <a:t>PROGRESS</a:t>
                      </a:r>
                      <a:endParaRPr lang="en-US" sz="1400" dirty="0">
                        <a:latin typeface="Arial"/>
                        <a:ea typeface="Calibri"/>
                        <a:cs typeface="Arial"/>
                      </a:endParaRPr>
                    </a:p>
                  </a:txBody>
                  <a:tcPr marL="68575" marR="68575" marT="0" marB="0"/>
                </a:tc>
                <a:tc>
                  <a:txBody>
                    <a:bodyPr/>
                    <a:lstStyle/>
                    <a:p>
                      <a:pPr marL="0" marR="0" algn="ctr">
                        <a:lnSpc>
                          <a:spcPct val="115000"/>
                        </a:lnSpc>
                        <a:spcBef>
                          <a:spcPts val="0"/>
                        </a:spcBef>
                        <a:spcAft>
                          <a:spcPts val="0"/>
                        </a:spcAft>
                      </a:pPr>
                      <a:r>
                        <a:rPr lang="en-ZA" sz="1400" b="1" dirty="0">
                          <a:latin typeface="Arial"/>
                          <a:ea typeface="Calibri"/>
                          <a:cs typeface="Arial"/>
                        </a:rPr>
                        <a:t>REASON FOR DEVIATION</a:t>
                      </a:r>
                      <a:endParaRPr lang="en-US" sz="1400" dirty="0">
                        <a:latin typeface="Arial"/>
                        <a:ea typeface="Calibri"/>
                        <a:cs typeface="Arial"/>
                      </a:endParaRPr>
                    </a:p>
                  </a:txBody>
                  <a:tcPr marL="68575" marR="68575" marT="0" marB="0"/>
                </a:tc>
                <a:tc>
                  <a:txBody>
                    <a:bodyPr/>
                    <a:lstStyle/>
                    <a:p>
                      <a:pPr marL="0" marR="0" algn="ctr">
                        <a:lnSpc>
                          <a:spcPct val="115000"/>
                        </a:lnSpc>
                        <a:spcBef>
                          <a:spcPts val="0"/>
                        </a:spcBef>
                        <a:spcAft>
                          <a:spcPts val="0"/>
                        </a:spcAft>
                      </a:pPr>
                      <a:r>
                        <a:rPr lang="en-ZA" sz="1400" b="1" dirty="0">
                          <a:latin typeface="Arial"/>
                          <a:ea typeface="Calibri"/>
                          <a:cs typeface="Arial"/>
                        </a:rPr>
                        <a:t>CORRECTIVE MEASURE &amp; ADDITIONAL </a:t>
                      </a:r>
                      <a:r>
                        <a:rPr lang="en-ZA" sz="1400" b="1" dirty="0" smtClean="0">
                          <a:latin typeface="Arial"/>
                          <a:ea typeface="Calibri"/>
                          <a:cs typeface="Arial"/>
                        </a:rPr>
                        <a:t>COMMENTS</a:t>
                      </a:r>
                    </a:p>
                    <a:p>
                      <a:pPr marL="0" marR="0" algn="ctr">
                        <a:lnSpc>
                          <a:spcPct val="115000"/>
                        </a:lnSpc>
                        <a:spcBef>
                          <a:spcPts val="0"/>
                        </a:spcBef>
                        <a:spcAft>
                          <a:spcPts val="0"/>
                        </a:spcAft>
                      </a:pPr>
                      <a:endParaRPr lang="en-US" sz="1400" dirty="0">
                        <a:latin typeface="Arial"/>
                        <a:ea typeface="Calibri"/>
                        <a:cs typeface="Arial"/>
                      </a:endParaRPr>
                    </a:p>
                  </a:txBody>
                  <a:tcPr marL="68575" marR="68575" marT="0" marB="0"/>
                </a:tc>
                <a:extLst>
                  <a:ext uri="{0D108BD9-81ED-4DB2-BD59-A6C34878D82A}">
                    <a16:rowId xmlns:a16="http://schemas.microsoft.com/office/drawing/2014/main" xmlns="" val="10000"/>
                  </a:ext>
                </a:extLst>
              </a:tr>
              <a:tr h="783771">
                <a:tc>
                  <a:txBody>
                    <a:bodyPr/>
                    <a:lstStyle/>
                    <a:p>
                      <a:pPr>
                        <a:spcAft>
                          <a:spcPts val="0"/>
                        </a:spcAft>
                      </a:pPr>
                      <a:r>
                        <a:rPr lang="en-ZA" sz="1400" b="1" dirty="0" smtClean="0">
                          <a:solidFill>
                            <a:schemeClr val="tx1"/>
                          </a:solidFill>
                          <a:effectLst/>
                          <a:latin typeface="Arial"/>
                          <a:cs typeface="Arial"/>
                        </a:rPr>
                        <a:t>1.5.5.2 Implementation of the ATNS Amendment Act monitored</a:t>
                      </a:r>
                      <a:endParaRPr lang="en-US" sz="1400" dirty="0">
                        <a:solidFill>
                          <a:schemeClr val="tx1"/>
                        </a:solidFill>
                        <a:effectLst/>
                        <a:latin typeface="Arial"/>
                        <a:cs typeface="Arial"/>
                      </a:endParaRPr>
                    </a:p>
                  </a:txBody>
                  <a:tcPr marL="68580" marR="68580" marT="0" marB="0"/>
                </a:tc>
                <a:tc>
                  <a:txBody>
                    <a:bodyPr/>
                    <a:lstStyle/>
                    <a:p>
                      <a:pPr marL="0" marR="0">
                        <a:lnSpc>
                          <a:spcPct val="115000"/>
                        </a:lnSpc>
                        <a:spcBef>
                          <a:spcPts val="0"/>
                        </a:spcBef>
                        <a:spcAft>
                          <a:spcPts val="0"/>
                        </a:spcAft>
                      </a:pPr>
                      <a:r>
                        <a:rPr lang="en-US" sz="1400" dirty="0" smtClean="0">
                          <a:solidFill>
                            <a:srgbClr val="000000"/>
                          </a:solidFill>
                          <a:effectLst/>
                          <a:latin typeface="Arial"/>
                          <a:ea typeface="Calibri"/>
                          <a:cs typeface="Arial"/>
                        </a:rPr>
                        <a:t>Draft regulations for ATNS Act submitted to the Minister for approval</a:t>
                      </a:r>
                      <a:endParaRPr lang="en-US" sz="1400" dirty="0">
                        <a:effectLst/>
                        <a:latin typeface="Arial"/>
                        <a:ea typeface="Calibri"/>
                        <a:cs typeface="Arial"/>
                      </a:endParaRPr>
                    </a:p>
                  </a:txBody>
                  <a:tcPr marL="68580" marR="68580" marT="0" marB="0"/>
                </a:tc>
                <a:tc rowSpan="2">
                  <a:txBody>
                    <a:bodyPr/>
                    <a:lstStyle/>
                    <a:p>
                      <a:pPr>
                        <a:spcAft>
                          <a:spcPts val="0"/>
                        </a:spcAft>
                      </a:pPr>
                      <a:r>
                        <a:rPr lang="en-US" sz="1400" dirty="0" smtClean="0">
                          <a:effectLst/>
                          <a:latin typeface="Arial"/>
                          <a:cs typeface="Arial"/>
                        </a:rPr>
                        <a:t>Draft regulations for ATNS Act submitted to the Minister </a:t>
                      </a:r>
                    </a:p>
                    <a:p>
                      <a:pPr>
                        <a:spcAft>
                          <a:spcPts val="0"/>
                        </a:spcAft>
                      </a:pPr>
                      <a:endParaRPr lang="en-US" sz="1400" dirty="0" smtClean="0">
                        <a:effectLst/>
                        <a:latin typeface="Arial"/>
                        <a:cs typeface="Arial"/>
                      </a:endParaRPr>
                    </a:p>
                    <a:p>
                      <a:pPr>
                        <a:spcAft>
                          <a:spcPts val="0"/>
                        </a:spcAft>
                      </a:pPr>
                      <a:endParaRPr lang="en-US" sz="1400" dirty="0" smtClean="0">
                        <a:effectLst/>
                        <a:latin typeface="Arial"/>
                        <a:cs typeface="Arial"/>
                      </a:endParaRPr>
                    </a:p>
                    <a:p>
                      <a:pPr>
                        <a:spcAft>
                          <a:spcPts val="0"/>
                        </a:spcAft>
                      </a:pPr>
                      <a:endParaRPr lang="en-US" sz="1400" dirty="0">
                        <a:effectLst/>
                        <a:latin typeface="Arial"/>
                        <a:cs typeface="Arial"/>
                      </a:endParaRPr>
                    </a:p>
                  </a:txBody>
                  <a:tcPr marL="68580" marR="68580" marT="0" marB="0"/>
                </a:tc>
                <a:tc rowSpan="2">
                  <a:txBody>
                    <a:bodyPr/>
                    <a:lstStyle/>
                    <a:p>
                      <a:pPr marL="0" marR="0">
                        <a:lnSpc>
                          <a:spcPct val="115000"/>
                        </a:lnSpc>
                        <a:spcBef>
                          <a:spcPts val="0"/>
                        </a:spcBef>
                        <a:spcAft>
                          <a:spcPts val="0"/>
                        </a:spcAft>
                      </a:pPr>
                      <a:r>
                        <a:rPr lang="en-US" sz="1400" dirty="0" smtClean="0">
                          <a:solidFill>
                            <a:srgbClr val="000000"/>
                          </a:solidFill>
                          <a:effectLst/>
                          <a:latin typeface="Arial"/>
                          <a:ea typeface="Calibri"/>
                          <a:cs typeface="Arial"/>
                        </a:rPr>
                        <a:t>Regulations for the ATNS Act was not submitted to the minister as targeted</a:t>
                      </a:r>
                      <a:endParaRPr lang="en-US" sz="1400" dirty="0">
                        <a:effectLst/>
                        <a:latin typeface="Arial"/>
                        <a:ea typeface="Calibri"/>
                        <a:cs typeface="Arial"/>
                      </a:endParaRPr>
                    </a:p>
                  </a:txBody>
                  <a:tcPr marL="68580" marR="68580" marT="0" marB="0"/>
                </a:tc>
                <a:tc rowSpan="2">
                  <a:txBody>
                    <a:bodyPr/>
                    <a:lstStyle/>
                    <a:p>
                      <a:pPr marL="0" marR="0">
                        <a:lnSpc>
                          <a:spcPct val="115000"/>
                        </a:lnSpc>
                        <a:spcBef>
                          <a:spcPts val="0"/>
                        </a:spcBef>
                        <a:spcAft>
                          <a:spcPts val="0"/>
                        </a:spcAft>
                      </a:pPr>
                      <a:r>
                        <a:rPr lang="en-US" sz="1400" dirty="0" smtClean="0">
                          <a:solidFill>
                            <a:srgbClr val="000000"/>
                          </a:solidFill>
                          <a:effectLst/>
                          <a:latin typeface="Arial"/>
                          <a:ea typeface="Calibri"/>
                          <a:cs typeface="Arial"/>
                        </a:rPr>
                        <a:t>The development of  regulations has been delayed due to the non-</a:t>
                      </a:r>
                      <a:r>
                        <a:rPr lang="en-US" sz="1400" dirty="0" err="1" smtClean="0">
                          <a:solidFill>
                            <a:srgbClr val="000000"/>
                          </a:solidFill>
                          <a:effectLst/>
                          <a:latin typeface="Arial"/>
                          <a:ea typeface="Calibri"/>
                          <a:cs typeface="Arial"/>
                        </a:rPr>
                        <a:t>finalisation</a:t>
                      </a:r>
                      <a:r>
                        <a:rPr lang="en-US" sz="1400" dirty="0" smtClean="0">
                          <a:solidFill>
                            <a:srgbClr val="000000"/>
                          </a:solidFill>
                          <a:effectLst/>
                          <a:latin typeface="Arial"/>
                          <a:ea typeface="Calibri"/>
                          <a:cs typeface="Arial"/>
                        </a:rPr>
                        <a:t> of the Bill Amendment process</a:t>
                      </a:r>
                      <a:endParaRPr lang="en-ZA" sz="1400" dirty="0" smtClean="0">
                        <a:solidFill>
                          <a:srgbClr val="000000"/>
                        </a:solidFill>
                        <a:effectLst/>
                        <a:latin typeface="Arial"/>
                        <a:ea typeface="Calibri"/>
                        <a:cs typeface="Arial"/>
                      </a:endParaRPr>
                    </a:p>
                    <a:p>
                      <a:pPr marL="0" marR="0">
                        <a:lnSpc>
                          <a:spcPct val="115000"/>
                        </a:lnSpc>
                        <a:spcBef>
                          <a:spcPts val="0"/>
                        </a:spcBef>
                        <a:spcAft>
                          <a:spcPts val="0"/>
                        </a:spcAft>
                      </a:pPr>
                      <a:endParaRPr lang="en-US" sz="1400" dirty="0">
                        <a:effectLst/>
                        <a:latin typeface="Arial"/>
                        <a:ea typeface="Calibri"/>
                        <a:cs typeface="Arial"/>
                      </a:endParaRPr>
                    </a:p>
                  </a:txBody>
                  <a:tcPr marL="68580" marR="68580" marT="0" marB="0"/>
                </a:tc>
                <a:tc rowSpan="2">
                  <a:txBody>
                    <a:bodyPr/>
                    <a:lstStyle/>
                    <a:p>
                      <a:pPr marL="0" marR="0">
                        <a:lnSpc>
                          <a:spcPct val="115000"/>
                        </a:lnSpc>
                        <a:spcBef>
                          <a:spcPts val="0"/>
                        </a:spcBef>
                        <a:spcAft>
                          <a:spcPts val="0"/>
                        </a:spcAft>
                      </a:pPr>
                      <a:r>
                        <a:rPr lang="en-US" sz="1400" dirty="0" smtClean="0">
                          <a:solidFill>
                            <a:srgbClr val="000000"/>
                          </a:solidFill>
                          <a:effectLst/>
                          <a:latin typeface="Arial"/>
                          <a:ea typeface="Calibri"/>
                          <a:cs typeface="Arial"/>
                        </a:rPr>
                        <a:t>The Amendment Bill is currently undergoing Parliamentary approval processes.</a:t>
                      </a:r>
                    </a:p>
                    <a:p>
                      <a:pPr marL="0" marR="0">
                        <a:lnSpc>
                          <a:spcPct val="115000"/>
                        </a:lnSpc>
                        <a:spcBef>
                          <a:spcPts val="0"/>
                        </a:spcBef>
                        <a:spcAft>
                          <a:spcPts val="0"/>
                        </a:spcAft>
                      </a:pPr>
                      <a:endParaRPr lang="en-US" sz="1400" dirty="0" smtClean="0">
                        <a:solidFill>
                          <a:srgbClr val="000000"/>
                        </a:solidFill>
                        <a:effectLst/>
                        <a:latin typeface="Arial"/>
                        <a:ea typeface="Calibri"/>
                        <a:cs typeface="Arial"/>
                      </a:endParaRPr>
                    </a:p>
                    <a:p>
                      <a:pPr marL="0" marR="0">
                        <a:lnSpc>
                          <a:spcPct val="115000"/>
                        </a:lnSpc>
                        <a:spcBef>
                          <a:spcPts val="0"/>
                        </a:spcBef>
                        <a:spcAft>
                          <a:spcPts val="0"/>
                        </a:spcAft>
                      </a:pPr>
                      <a:r>
                        <a:rPr lang="en-US" sz="1400" dirty="0" smtClean="0">
                          <a:solidFill>
                            <a:srgbClr val="000000"/>
                          </a:solidFill>
                          <a:effectLst/>
                          <a:latin typeface="Arial"/>
                          <a:ea typeface="Calibri"/>
                          <a:cs typeface="Arial"/>
                        </a:rPr>
                        <a:t>Finalisation of regulations will be prioritised once the Amendment process is finalised</a:t>
                      </a:r>
                      <a:endParaRPr lang="en-US" sz="1400" dirty="0">
                        <a:solidFill>
                          <a:srgbClr val="000000"/>
                        </a:solidFill>
                        <a:effectLst/>
                        <a:latin typeface="Arial"/>
                        <a:ea typeface="Calibri"/>
                        <a:cs typeface="Arial"/>
                      </a:endParaRPr>
                    </a:p>
                  </a:txBody>
                  <a:tcPr marL="68580" marR="68580" marT="0" marB="0"/>
                </a:tc>
                <a:extLst>
                  <a:ext uri="{0D108BD9-81ED-4DB2-BD59-A6C34878D82A}">
                    <a16:rowId xmlns:a16="http://schemas.microsoft.com/office/drawing/2014/main" xmlns="" val="10001"/>
                  </a:ext>
                </a:extLst>
              </a:tr>
              <a:tr h="827597">
                <a:tc>
                  <a:txBody>
                    <a:bodyPr/>
                    <a:lstStyle/>
                    <a:p>
                      <a:pPr>
                        <a:spcAft>
                          <a:spcPts val="0"/>
                        </a:spcAft>
                      </a:pPr>
                      <a:endParaRPr lang="en-ZA" sz="1400" b="1" dirty="0" smtClean="0">
                        <a:solidFill>
                          <a:schemeClr val="tx1"/>
                        </a:solidFill>
                        <a:effectLst/>
                        <a:latin typeface="Arial"/>
                        <a:cs typeface="Arial"/>
                      </a:endParaRPr>
                    </a:p>
                    <a:p>
                      <a:pPr>
                        <a:spcAft>
                          <a:spcPts val="0"/>
                        </a:spcAft>
                      </a:pPr>
                      <a:endParaRPr lang="en-ZA" sz="1400" b="1" dirty="0" smtClean="0">
                        <a:solidFill>
                          <a:schemeClr val="tx1"/>
                        </a:solidFill>
                        <a:effectLst/>
                        <a:latin typeface="Arial"/>
                        <a:cs typeface="Arial"/>
                      </a:endParaRPr>
                    </a:p>
                    <a:p>
                      <a:pPr>
                        <a:spcAft>
                          <a:spcPts val="0"/>
                        </a:spcAft>
                      </a:pPr>
                      <a:endParaRPr lang="en-ZA" sz="1400" b="1" dirty="0" smtClean="0">
                        <a:solidFill>
                          <a:schemeClr val="tx1"/>
                        </a:solidFill>
                        <a:effectLst/>
                        <a:latin typeface="Arial"/>
                        <a:cs typeface="Arial"/>
                      </a:endParaRPr>
                    </a:p>
                  </a:txBody>
                  <a:tcPr marL="68580" marR="68580" marT="0" marB="0"/>
                </a:tc>
                <a:tc>
                  <a:txBody>
                    <a:bodyPr/>
                    <a:lstStyle/>
                    <a:p>
                      <a:pPr marL="0" marR="0">
                        <a:lnSpc>
                          <a:spcPct val="115000"/>
                        </a:lnSpc>
                        <a:spcBef>
                          <a:spcPts val="0"/>
                        </a:spcBef>
                        <a:spcAft>
                          <a:spcPts val="0"/>
                        </a:spcAft>
                      </a:pPr>
                      <a:endParaRPr lang="en-US" sz="1400" dirty="0">
                        <a:effectLst/>
                        <a:latin typeface="Arial"/>
                        <a:ea typeface="Calibri"/>
                        <a:cs typeface="Arial"/>
                      </a:endParaRPr>
                    </a:p>
                  </a:txBody>
                  <a:tcPr marL="68580" marR="68580" marT="0" marB="0"/>
                </a:tc>
                <a:tc vMerge="1">
                  <a:txBody>
                    <a:bodyPr/>
                    <a:lstStyle/>
                    <a:p>
                      <a:pPr>
                        <a:spcAft>
                          <a:spcPts val="0"/>
                        </a:spcAft>
                      </a:pPr>
                      <a:endParaRPr lang="en-US" sz="1000" dirty="0">
                        <a:effectLst/>
                        <a:latin typeface="Calibri"/>
                      </a:endParaRPr>
                    </a:p>
                  </a:txBody>
                  <a:tcPr marL="68580" marR="68580" marT="0" marB="0"/>
                </a:tc>
                <a:tc vMerge="1">
                  <a:txBody>
                    <a:bodyPr/>
                    <a:lstStyle/>
                    <a:p>
                      <a:pPr marL="0" marR="0">
                        <a:lnSpc>
                          <a:spcPct val="115000"/>
                        </a:lnSpc>
                        <a:spcBef>
                          <a:spcPts val="0"/>
                        </a:spcBef>
                        <a:spcAft>
                          <a:spcPts val="0"/>
                        </a:spcAft>
                      </a:pPr>
                      <a:endParaRPr lang="en-US" sz="1100" dirty="0">
                        <a:effectLst/>
                        <a:latin typeface="Calibri"/>
                        <a:ea typeface="Calibri"/>
                        <a:cs typeface="Times New Roman"/>
                      </a:endParaRPr>
                    </a:p>
                  </a:txBody>
                  <a:tcPr marL="68580" marR="68580" marT="0" marB="0"/>
                </a:tc>
                <a:tc vMerge="1">
                  <a:txBody>
                    <a:bodyPr/>
                    <a:lstStyle/>
                    <a:p>
                      <a:pPr>
                        <a:lnSpc>
                          <a:spcPct val="115000"/>
                        </a:lnSpc>
                        <a:spcAft>
                          <a:spcPts val="0"/>
                        </a:spcAft>
                      </a:pP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pPr>
                        <a:lnSpc>
                          <a:spcPct val="115000"/>
                        </a:lnSpc>
                        <a:spcAft>
                          <a:spcPts val="0"/>
                        </a:spcAft>
                      </a:pP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2"/>
                  </a:ext>
                </a:extLst>
              </a:tr>
            </a:tbl>
          </a:graphicData>
        </a:graphic>
      </p:graphicFrame>
      <p:sp>
        <p:nvSpPr>
          <p:cNvPr id="3" name="Slide Number Placeholder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82DC23-2843-E240-9889-9C005FBE80A9}"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pic>
        <p:nvPicPr>
          <p:cNvPr id="7" name="Picture 6"/>
          <p:cNvPicPr>
            <a:picLocks noChangeAspect="1"/>
          </p:cNvPicPr>
          <p:nvPr/>
        </p:nvPicPr>
        <p:blipFill>
          <a:blip r:embed="rId5">
            <a:extLst>
              <a:ext uri="{28A0092B-C50C-407E-A947-70E740481C1C}">
                <a14:useLocalDpi xmlns:a14="http://schemas.microsoft.com/office/drawing/2010/main" xmlns="" val="0"/>
              </a:ext>
            </a:extLst>
          </a:blip>
          <a:srcRect/>
          <a:stretch>
            <a:fillRect/>
          </a:stretch>
        </p:blipFill>
        <p:spPr bwMode="auto">
          <a:xfrm>
            <a:off x="7620000" y="6229350"/>
            <a:ext cx="646737" cy="492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471309876"/>
      </p:ext>
    </p:extLst>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Content Placeholder 1"/>
          <p:cNvSpPr>
            <a:spLocks noGrp="1"/>
          </p:cNvSpPr>
          <p:nvPr>
            <p:ph idx="1"/>
          </p:nvPr>
        </p:nvSpPr>
        <p:spPr>
          <a:xfrm>
            <a:off x="415925" y="1143000"/>
            <a:ext cx="8382000" cy="4830763"/>
          </a:xfrm>
        </p:spPr>
        <p:txBody>
          <a:bodyPr/>
          <a:lstStyle/>
          <a:p>
            <a:pPr algn="just" eaLnBrk="1" hangingPunct="1">
              <a:buFontTx/>
              <a:buNone/>
            </a:pPr>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buFontTx/>
              <a:buNone/>
            </a:pPr>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ZA" sz="2000" dirty="0">
              <a:latin typeface="Arial" charset="0"/>
              <a:ea typeface="MS PGothic" charset="0"/>
            </a:endParaRPr>
          </a:p>
          <a:p>
            <a:pPr algn="just" eaLnBrk="1" hangingPunct="1"/>
            <a:endParaRPr lang="en-US" sz="2000" dirty="0">
              <a:latin typeface="Arial" charset="0"/>
              <a:ea typeface="MS PGothic" charset="0"/>
            </a:endParaRPr>
          </a:p>
          <a:p>
            <a:pPr eaLnBrk="1" hangingPunct="1"/>
            <a:endParaRPr lang="en-US" sz="2000" dirty="0">
              <a:latin typeface="Arial" charset="0"/>
              <a:ea typeface="MS PGothic" charset="0"/>
            </a:endParaRPr>
          </a:p>
        </p:txBody>
      </p:sp>
      <p:sp>
        <p:nvSpPr>
          <p:cNvPr id="33794" name="Title 2"/>
          <p:cNvSpPr>
            <a:spLocks noGrp="1"/>
          </p:cNvSpPr>
          <p:nvPr>
            <p:ph type="title"/>
          </p:nvPr>
        </p:nvSpPr>
        <p:spPr>
          <a:xfrm>
            <a:off x="228600" y="152400"/>
            <a:ext cx="6553200" cy="914400"/>
          </a:xfrm>
        </p:spPr>
        <p:txBody>
          <a:bodyPr>
            <a:normAutofit/>
          </a:bodyPr>
          <a:lstStyle/>
          <a:p>
            <a:r>
              <a:rPr lang="en-US" sz="3200" b="1" dirty="0">
                <a:solidFill>
                  <a:srgbClr val="000000"/>
                </a:solidFill>
                <a:latin typeface="Arial" charset="0"/>
                <a:ea typeface="MS PGothic" charset="0"/>
              </a:rPr>
              <a:t>Programme </a:t>
            </a:r>
            <a:r>
              <a:rPr lang="en-US" sz="3200" b="1" dirty="0" smtClean="0">
                <a:solidFill>
                  <a:srgbClr val="000000"/>
                </a:solidFill>
                <a:latin typeface="Arial" charset="0"/>
                <a:ea typeface="MS PGothic" charset="0"/>
              </a:rPr>
              <a:t>5: </a:t>
            </a:r>
            <a:r>
              <a:rPr lang="en-US" sz="3200" b="1" dirty="0" smtClean="0">
                <a:solidFill>
                  <a:prstClr val="black"/>
                </a:solidFill>
                <a:latin typeface="Arial" charset="0"/>
                <a:ea typeface="MS PGothic" charset="0"/>
              </a:rPr>
              <a:t>Civil Aviation</a:t>
            </a:r>
            <a:endParaRPr lang="en-US" sz="3200" b="1" dirty="0">
              <a:latin typeface="Arial" charset="0"/>
              <a:ea typeface="MS PGothic" charset="0"/>
            </a:endParaRPr>
          </a:p>
        </p:txBody>
      </p:sp>
      <p:pic>
        <p:nvPicPr>
          <p:cNvPr id="33795" name="Picture 5">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6781800" y="304800"/>
            <a:ext cx="1981200" cy="752475"/>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pic>
      <p:graphicFrame>
        <p:nvGraphicFramePr>
          <p:cNvPr id="6" name="Table 5"/>
          <p:cNvGraphicFramePr>
            <a:graphicFrameLocks noGrp="1"/>
          </p:cNvGraphicFramePr>
          <p:nvPr>
            <p:extLst>
              <p:ext uri="{D42A27DB-BD31-4B8C-83A1-F6EECF244321}">
                <p14:modId xmlns:p14="http://schemas.microsoft.com/office/powerpoint/2010/main" xmlns="" val="22452602"/>
              </p:ext>
            </p:extLst>
          </p:nvPr>
        </p:nvGraphicFramePr>
        <p:xfrm>
          <a:off x="27910" y="1142999"/>
          <a:ext cx="8979566" cy="4804410"/>
        </p:xfrm>
        <a:graphic>
          <a:graphicData uri="http://schemas.openxmlformats.org/drawingml/2006/table">
            <a:tbl>
              <a:tblPr firstRow="1" bandRow="1">
                <a:tableStyleId>{5C22544A-7EE6-4342-B048-85BDC9FD1C3A}</a:tableStyleId>
              </a:tblPr>
              <a:tblGrid>
                <a:gridCol w="1750304">
                  <a:extLst>
                    <a:ext uri="{9D8B030D-6E8A-4147-A177-3AD203B41FA5}">
                      <a16:colId xmlns:a16="http://schemas.microsoft.com/office/drawing/2014/main" xmlns="" val="20000"/>
                    </a:ext>
                  </a:extLst>
                </a:gridCol>
                <a:gridCol w="1338529">
                  <a:extLst>
                    <a:ext uri="{9D8B030D-6E8A-4147-A177-3AD203B41FA5}">
                      <a16:colId xmlns:a16="http://schemas.microsoft.com/office/drawing/2014/main" xmlns="" val="20001"/>
                    </a:ext>
                  </a:extLst>
                </a:gridCol>
                <a:gridCol w="1365610">
                  <a:extLst>
                    <a:ext uri="{9D8B030D-6E8A-4147-A177-3AD203B41FA5}">
                      <a16:colId xmlns:a16="http://schemas.microsoft.com/office/drawing/2014/main" xmlns="" val="20002"/>
                    </a:ext>
                  </a:extLst>
                </a:gridCol>
                <a:gridCol w="1673412">
                  <a:extLst>
                    <a:ext uri="{9D8B030D-6E8A-4147-A177-3AD203B41FA5}">
                      <a16:colId xmlns:a16="http://schemas.microsoft.com/office/drawing/2014/main" xmlns="" val="20003"/>
                    </a:ext>
                  </a:extLst>
                </a:gridCol>
                <a:gridCol w="1390908">
                  <a:extLst>
                    <a:ext uri="{9D8B030D-6E8A-4147-A177-3AD203B41FA5}">
                      <a16:colId xmlns:a16="http://schemas.microsoft.com/office/drawing/2014/main" xmlns="" val="20004"/>
                    </a:ext>
                  </a:extLst>
                </a:gridCol>
                <a:gridCol w="1460803">
                  <a:extLst>
                    <a:ext uri="{9D8B030D-6E8A-4147-A177-3AD203B41FA5}">
                      <a16:colId xmlns:a16="http://schemas.microsoft.com/office/drawing/2014/main" xmlns="" val="20005"/>
                    </a:ext>
                  </a:extLst>
                </a:gridCol>
              </a:tblGrid>
              <a:tr h="512563">
                <a:tc>
                  <a:txBody>
                    <a:bodyPr/>
                    <a:lstStyle/>
                    <a:p>
                      <a:pPr marL="0" marR="0" algn="ctr">
                        <a:lnSpc>
                          <a:spcPct val="115000"/>
                        </a:lnSpc>
                        <a:spcBef>
                          <a:spcPts val="0"/>
                        </a:spcBef>
                        <a:spcAft>
                          <a:spcPts val="0"/>
                        </a:spcAft>
                      </a:pPr>
                      <a:r>
                        <a:rPr lang="en-ZA" sz="1100" b="1" dirty="0">
                          <a:latin typeface="Arial"/>
                          <a:ea typeface="Calibri"/>
                          <a:cs typeface="Arial"/>
                        </a:rPr>
                        <a:t>PERFORMANCE INDICATOR</a:t>
                      </a:r>
                      <a:endParaRPr lang="en-US" sz="1100" dirty="0">
                        <a:latin typeface="Arial"/>
                        <a:ea typeface="Calibri"/>
                        <a:cs typeface="Arial"/>
                      </a:endParaRPr>
                    </a:p>
                  </a:txBody>
                  <a:tcPr marL="68575" marR="68575" marT="0" marB="0"/>
                </a:tc>
                <a:tc>
                  <a:txBody>
                    <a:bodyPr/>
                    <a:lstStyle/>
                    <a:p>
                      <a:pPr marL="0" marR="0" algn="ctr">
                        <a:lnSpc>
                          <a:spcPct val="115000"/>
                        </a:lnSpc>
                        <a:spcBef>
                          <a:spcPts val="0"/>
                        </a:spcBef>
                        <a:spcAft>
                          <a:spcPts val="0"/>
                        </a:spcAft>
                      </a:pPr>
                      <a:r>
                        <a:rPr lang="en-ZA" sz="1100" b="1" dirty="0" smtClean="0">
                          <a:latin typeface="Arial"/>
                          <a:ea typeface="Calibri"/>
                          <a:cs typeface="Arial"/>
                        </a:rPr>
                        <a:t>2018/19 </a:t>
                      </a:r>
                      <a:endParaRPr lang="en-US" sz="1100" dirty="0">
                        <a:latin typeface="Arial"/>
                        <a:ea typeface="Calibri"/>
                        <a:cs typeface="Arial"/>
                      </a:endParaRPr>
                    </a:p>
                    <a:p>
                      <a:pPr marL="0" marR="0" algn="ctr">
                        <a:lnSpc>
                          <a:spcPct val="115000"/>
                        </a:lnSpc>
                        <a:spcBef>
                          <a:spcPts val="0"/>
                        </a:spcBef>
                        <a:spcAft>
                          <a:spcPts val="0"/>
                        </a:spcAft>
                      </a:pPr>
                      <a:r>
                        <a:rPr lang="en-ZA" sz="1100" b="1" dirty="0">
                          <a:latin typeface="Arial"/>
                          <a:ea typeface="Calibri"/>
                          <a:cs typeface="Arial"/>
                        </a:rPr>
                        <a:t>ANNUAL TARGET</a:t>
                      </a:r>
                      <a:endParaRPr lang="en-US" sz="1100" dirty="0">
                        <a:latin typeface="Arial"/>
                        <a:ea typeface="Calibri"/>
                        <a:cs typeface="Arial"/>
                      </a:endParaRPr>
                    </a:p>
                  </a:txBody>
                  <a:tcPr marL="68575" marR="68575" marT="0" marB="0"/>
                </a:tc>
                <a:tc>
                  <a:txBody>
                    <a:bodyPr/>
                    <a:lstStyle/>
                    <a:p>
                      <a:pPr marL="0" marR="0" algn="ctr">
                        <a:lnSpc>
                          <a:spcPct val="115000"/>
                        </a:lnSpc>
                        <a:spcBef>
                          <a:spcPts val="0"/>
                        </a:spcBef>
                        <a:spcAft>
                          <a:spcPts val="0"/>
                        </a:spcAft>
                      </a:pPr>
                      <a:r>
                        <a:rPr lang="en-ZA" sz="1100" b="1" dirty="0">
                          <a:latin typeface="Arial"/>
                          <a:ea typeface="Calibri"/>
                          <a:cs typeface="Arial"/>
                        </a:rPr>
                        <a:t>QUARTER </a:t>
                      </a:r>
                      <a:r>
                        <a:rPr lang="en-ZA" sz="1100" b="1" dirty="0" smtClean="0">
                          <a:latin typeface="Arial"/>
                          <a:ea typeface="Calibri"/>
                          <a:cs typeface="Arial"/>
                        </a:rPr>
                        <a:t>3</a:t>
                      </a:r>
                      <a:r>
                        <a:rPr lang="en-ZA" sz="1100" b="1" baseline="0" dirty="0" smtClean="0">
                          <a:latin typeface="Arial"/>
                          <a:ea typeface="Calibri"/>
                          <a:cs typeface="Arial"/>
                        </a:rPr>
                        <a:t> </a:t>
                      </a:r>
                      <a:r>
                        <a:rPr lang="en-ZA" sz="1100" b="1" dirty="0" smtClean="0">
                          <a:latin typeface="Arial"/>
                          <a:ea typeface="Calibri"/>
                          <a:cs typeface="Arial"/>
                        </a:rPr>
                        <a:t>TARGET</a:t>
                      </a:r>
                      <a:endParaRPr lang="en-US" sz="1100" dirty="0">
                        <a:latin typeface="Arial"/>
                        <a:ea typeface="Calibri"/>
                        <a:cs typeface="Arial"/>
                      </a:endParaRPr>
                    </a:p>
                  </a:txBody>
                  <a:tcPr marL="68575" marR="68575" marT="0" marB="0"/>
                </a:tc>
                <a:tc>
                  <a:txBody>
                    <a:bodyPr/>
                    <a:lstStyle/>
                    <a:p>
                      <a:pPr marL="0" marR="0" algn="ctr">
                        <a:lnSpc>
                          <a:spcPct val="115000"/>
                        </a:lnSpc>
                        <a:spcBef>
                          <a:spcPts val="0"/>
                        </a:spcBef>
                        <a:spcAft>
                          <a:spcPts val="0"/>
                        </a:spcAft>
                      </a:pPr>
                      <a:r>
                        <a:rPr lang="en-ZA" sz="1100" b="1" dirty="0" smtClean="0">
                          <a:latin typeface="Arial"/>
                          <a:ea typeface="Calibri"/>
                          <a:cs typeface="Arial"/>
                        </a:rPr>
                        <a:t>PROGRESS</a:t>
                      </a:r>
                      <a:endParaRPr lang="en-US" sz="1100" dirty="0">
                        <a:latin typeface="Arial"/>
                        <a:ea typeface="Calibri"/>
                        <a:cs typeface="Arial"/>
                      </a:endParaRPr>
                    </a:p>
                  </a:txBody>
                  <a:tcPr marL="68575" marR="68575" marT="0" marB="0"/>
                </a:tc>
                <a:tc>
                  <a:txBody>
                    <a:bodyPr/>
                    <a:lstStyle/>
                    <a:p>
                      <a:pPr marL="0" marR="0" algn="ctr">
                        <a:lnSpc>
                          <a:spcPct val="115000"/>
                        </a:lnSpc>
                        <a:spcBef>
                          <a:spcPts val="0"/>
                        </a:spcBef>
                        <a:spcAft>
                          <a:spcPts val="0"/>
                        </a:spcAft>
                      </a:pPr>
                      <a:r>
                        <a:rPr lang="en-ZA" sz="1100" b="1" dirty="0">
                          <a:latin typeface="Arial"/>
                          <a:ea typeface="Calibri"/>
                          <a:cs typeface="Arial"/>
                        </a:rPr>
                        <a:t>REASON FOR DEVIATION</a:t>
                      </a:r>
                      <a:endParaRPr lang="en-US" sz="1100" dirty="0">
                        <a:latin typeface="Arial"/>
                        <a:ea typeface="Calibri"/>
                        <a:cs typeface="Arial"/>
                      </a:endParaRPr>
                    </a:p>
                  </a:txBody>
                  <a:tcPr marL="68575" marR="68575" marT="0" marB="0"/>
                </a:tc>
                <a:tc>
                  <a:txBody>
                    <a:bodyPr/>
                    <a:lstStyle/>
                    <a:p>
                      <a:pPr marL="0" marR="0" algn="ctr">
                        <a:lnSpc>
                          <a:spcPct val="115000"/>
                        </a:lnSpc>
                        <a:spcBef>
                          <a:spcPts val="0"/>
                        </a:spcBef>
                        <a:spcAft>
                          <a:spcPts val="0"/>
                        </a:spcAft>
                      </a:pPr>
                      <a:r>
                        <a:rPr lang="en-ZA" sz="1100" b="1" dirty="0">
                          <a:latin typeface="Arial"/>
                          <a:ea typeface="Calibri"/>
                          <a:cs typeface="Arial"/>
                        </a:rPr>
                        <a:t>CORRECTIVE MEASURE &amp; ADDITIONAL </a:t>
                      </a:r>
                      <a:r>
                        <a:rPr lang="en-ZA" sz="1100" b="1" dirty="0" smtClean="0">
                          <a:latin typeface="Arial"/>
                          <a:ea typeface="Calibri"/>
                          <a:cs typeface="Arial"/>
                        </a:rPr>
                        <a:t>COMMENTS</a:t>
                      </a:r>
                    </a:p>
                    <a:p>
                      <a:pPr marL="0" marR="0" algn="ctr">
                        <a:lnSpc>
                          <a:spcPct val="115000"/>
                        </a:lnSpc>
                        <a:spcBef>
                          <a:spcPts val="0"/>
                        </a:spcBef>
                        <a:spcAft>
                          <a:spcPts val="0"/>
                        </a:spcAft>
                      </a:pPr>
                      <a:endParaRPr lang="en-US" sz="1100" dirty="0">
                        <a:latin typeface="Arial"/>
                        <a:ea typeface="Calibri"/>
                        <a:cs typeface="Arial"/>
                      </a:endParaRPr>
                    </a:p>
                  </a:txBody>
                  <a:tcPr marL="68575" marR="68575" marT="0" marB="0"/>
                </a:tc>
                <a:extLst>
                  <a:ext uri="{0D108BD9-81ED-4DB2-BD59-A6C34878D82A}">
                    <a16:rowId xmlns:a16="http://schemas.microsoft.com/office/drawing/2014/main" xmlns="" val="10000"/>
                  </a:ext>
                </a:extLst>
              </a:tr>
              <a:tr h="2152763">
                <a:tc>
                  <a:txBody>
                    <a:bodyPr/>
                    <a:lstStyle/>
                    <a:p>
                      <a:pPr marL="0" marR="0">
                        <a:lnSpc>
                          <a:spcPct val="100000"/>
                        </a:lnSpc>
                        <a:spcBef>
                          <a:spcPts val="0"/>
                        </a:spcBef>
                        <a:spcAft>
                          <a:spcPts val="0"/>
                        </a:spcAft>
                      </a:pPr>
                      <a:r>
                        <a:rPr lang="en-ZA" sz="1400" b="1" dirty="0">
                          <a:solidFill>
                            <a:schemeClr val="tx1"/>
                          </a:solidFill>
                          <a:effectLst/>
                          <a:latin typeface="Arial"/>
                          <a:ea typeface="Calibri"/>
                          <a:cs typeface="Arial"/>
                        </a:rPr>
                        <a:t>1.5.5.3 Air Services Bill submitted to Cabinet by March 2019</a:t>
                      </a:r>
                      <a:endParaRPr lang="en-US" sz="1400" dirty="0">
                        <a:solidFill>
                          <a:schemeClr val="tx1"/>
                        </a:solidFill>
                        <a:effectLst/>
                        <a:latin typeface="Arial"/>
                        <a:ea typeface="Calibri"/>
                        <a:cs typeface="Arial"/>
                      </a:endParaRPr>
                    </a:p>
                  </a:txBody>
                  <a:tcPr marL="68580" marR="68580" marT="0" marB="0"/>
                </a:tc>
                <a:tc>
                  <a:txBody>
                    <a:bodyPr/>
                    <a:lstStyle/>
                    <a:p>
                      <a:pPr marL="0" marR="0">
                        <a:lnSpc>
                          <a:spcPct val="100000"/>
                        </a:lnSpc>
                        <a:spcBef>
                          <a:spcPts val="0"/>
                        </a:spcBef>
                        <a:spcAft>
                          <a:spcPts val="0"/>
                        </a:spcAft>
                      </a:pPr>
                      <a:r>
                        <a:rPr lang="en-US" sz="1400" dirty="0" smtClean="0">
                          <a:effectLst/>
                          <a:latin typeface="Arial"/>
                          <a:ea typeface="Calibri"/>
                          <a:cs typeface="Arial"/>
                        </a:rPr>
                        <a:t>Air Services Bill submitted  to Cabinet</a:t>
                      </a:r>
                      <a:endParaRPr lang="en-US" sz="1400" dirty="0">
                        <a:effectLst/>
                        <a:latin typeface="Arial"/>
                        <a:ea typeface="Calibri"/>
                        <a:cs typeface="Arial"/>
                      </a:endParaRPr>
                    </a:p>
                  </a:txBody>
                  <a:tcPr marL="68580" marR="68580" marT="0" marB="0"/>
                </a:tc>
                <a:tc>
                  <a:txBody>
                    <a:bodyPr/>
                    <a:lstStyle/>
                    <a:p>
                      <a:pPr>
                        <a:lnSpc>
                          <a:spcPct val="100000"/>
                        </a:lnSpc>
                        <a:spcAft>
                          <a:spcPts val="0"/>
                        </a:spcAft>
                      </a:pPr>
                      <a:r>
                        <a:rPr lang="en-US" sz="1400" dirty="0" smtClean="0">
                          <a:effectLst/>
                          <a:latin typeface="Arial"/>
                          <a:cs typeface="Arial"/>
                        </a:rPr>
                        <a:t>Submit Air Services Bill to Cabinet</a:t>
                      </a:r>
                      <a:endParaRPr lang="en-US" sz="1400" dirty="0">
                        <a:effectLst/>
                        <a:latin typeface="Arial"/>
                        <a:cs typeface="Arial"/>
                      </a:endParaRPr>
                    </a:p>
                  </a:txBody>
                  <a:tcPr marL="68580" marR="68580" marT="0" marB="0"/>
                </a:tc>
                <a:tc>
                  <a:txBody>
                    <a:bodyPr/>
                    <a:lstStyle/>
                    <a:p>
                      <a:pPr marL="0" marR="0">
                        <a:lnSpc>
                          <a:spcPct val="100000"/>
                        </a:lnSpc>
                        <a:spcBef>
                          <a:spcPts val="0"/>
                        </a:spcBef>
                        <a:spcAft>
                          <a:spcPts val="0"/>
                        </a:spcAft>
                      </a:pPr>
                      <a:r>
                        <a:rPr lang="en-US" sz="1400" dirty="0" smtClean="0">
                          <a:effectLst/>
                          <a:latin typeface="Arial"/>
                          <a:ea typeface="Calibri"/>
                          <a:cs typeface="Arial"/>
                        </a:rPr>
                        <a:t>The Air Services Bill was not submitted to Cabinet as targeted</a:t>
                      </a:r>
                    </a:p>
                    <a:p>
                      <a:pPr>
                        <a:lnSpc>
                          <a:spcPct val="100000"/>
                        </a:lnSpc>
                      </a:pPr>
                      <a:r>
                        <a:rPr lang="en-ZA" sz="1400" kern="1200" dirty="0" smtClean="0">
                          <a:solidFill>
                            <a:schemeClr val="dk1"/>
                          </a:solidFill>
                          <a:effectLst/>
                          <a:latin typeface="Arial"/>
                          <a:ea typeface="+mn-ea"/>
                          <a:cs typeface="Arial"/>
                        </a:rPr>
                        <a:t> </a:t>
                      </a:r>
                      <a:endParaRPr lang="en-US" sz="1400" dirty="0" smtClean="0">
                        <a:effectLst/>
                        <a:latin typeface="Arial"/>
                        <a:cs typeface="Arial"/>
                      </a:endParaRPr>
                    </a:p>
                    <a:p>
                      <a:pPr>
                        <a:lnSpc>
                          <a:spcPct val="100000"/>
                        </a:lnSpc>
                      </a:pPr>
                      <a:r>
                        <a:rPr lang="en-ZA" sz="1400" kern="1200" dirty="0" smtClean="0">
                          <a:solidFill>
                            <a:schemeClr val="dk1"/>
                          </a:solidFill>
                          <a:effectLst/>
                          <a:latin typeface="Arial"/>
                          <a:ea typeface="+mn-ea"/>
                          <a:cs typeface="Arial"/>
                        </a:rPr>
                        <a:t>During the period under review, the darft Bill was presented to DEVCOM in January 2019, the ESEID Cluster in February 2019 and the JCPS Cluster in March 2019.</a:t>
                      </a:r>
                      <a:r>
                        <a:rPr lang="en-US" sz="1400" dirty="0" smtClean="0">
                          <a:effectLst/>
                          <a:latin typeface="Arial"/>
                          <a:cs typeface="Arial"/>
                        </a:rPr>
                        <a:t> </a:t>
                      </a:r>
                      <a:endParaRPr lang="en-US" sz="1400" dirty="0" smtClean="0">
                        <a:effectLst/>
                        <a:latin typeface="Arial"/>
                        <a:ea typeface="Calibri"/>
                        <a:cs typeface="Arial"/>
                      </a:endParaRPr>
                    </a:p>
                    <a:p>
                      <a:pPr marL="0" marR="0">
                        <a:lnSpc>
                          <a:spcPct val="100000"/>
                        </a:lnSpc>
                        <a:spcBef>
                          <a:spcPts val="0"/>
                        </a:spcBef>
                        <a:spcAft>
                          <a:spcPts val="0"/>
                        </a:spcAft>
                      </a:pPr>
                      <a:endParaRPr lang="en-US" sz="1400" dirty="0" smtClean="0">
                        <a:effectLst/>
                        <a:latin typeface="Arial"/>
                        <a:ea typeface="Calibri"/>
                        <a:cs typeface="Arial"/>
                      </a:endParaRPr>
                    </a:p>
                    <a:p>
                      <a:pPr marL="0" marR="0">
                        <a:lnSpc>
                          <a:spcPct val="100000"/>
                        </a:lnSpc>
                        <a:spcBef>
                          <a:spcPts val="0"/>
                        </a:spcBef>
                        <a:spcAft>
                          <a:spcPts val="0"/>
                        </a:spcAft>
                      </a:pPr>
                      <a:endParaRPr lang="en-US" sz="1400" dirty="0" smtClean="0">
                        <a:effectLst/>
                        <a:latin typeface="Arial"/>
                        <a:ea typeface="Calibri"/>
                        <a:cs typeface="Arial"/>
                      </a:endParaRPr>
                    </a:p>
                  </a:txBody>
                  <a:tcPr marL="68580" marR="68580" marT="0" marB="0"/>
                </a:tc>
                <a:tc>
                  <a:txBody>
                    <a:bodyPr/>
                    <a:lstStyle/>
                    <a:p>
                      <a:pPr>
                        <a:lnSpc>
                          <a:spcPct val="100000"/>
                        </a:lnSpc>
                        <a:spcAft>
                          <a:spcPts val="0"/>
                        </a:spcAft>
                      </a:pPr>
                      <a:r>
                        <a:rPr lang="en-ZA" sz="1400" dirty="0">
                          <a:effectLst/>
                          <a:latin typeface="Arial" panose="020B0604020202020204" pitchFamily="34" charset="0"/>
                          <a:cs typeface="Calibri" panose="020F0502020204030204" pitchFamily="34" charset="0"/>
                        </a:rPr>
                        <a:t>Finalisation of the Bill delayed </a:t>
                      </a:r>
                      <a:r>
                        <a:rPr lang="en-ZA" sz="1400" dirty="0" smtClean="0">
                          <a:effectLst/>
                          <a:latin typeface="Arial" panose="020B0604020202020204" pitchFamily="34" charset="0"/>
                          <a:cs typeface="Calibri" panose="020F0502020204030204" pitchFamily="34" charset="0"/>
                        </a:rPr>
                        <a:t>due</a:t>
                      </a:r>
                      <a:r>
                        <a:rPr lang="en-ZA" sz="1400" baseline="0" dirty="0" smtClean="0">
                          <a:effectLst/>
                          <a:latin typeface="Arial" panose="020B0604020202020204" pitchFamily="34" charset="0"/>
                          <a:cs typeface="Calibri" panose="020F0502020204030204" pitchFamily="34" charset="0"/>
                        </a:rPr>
                        <a:t> to</a:t>
                      </a:r>
                      <a:r>
                        <a:rPr lang="en-ZA" sz="1400" dirty="0" smtClean="0">
                          <a:effectLst/>
                          <a:latin typeface="Arial" panose="020B0604020202020204" pitchFamily="34" charset="0"/>
                          <a:cs typeface="Calibri" panose="020F0502020204030204" pitchFamily="34" charset="0"/>
                        </a:rPr>
                        <a:t> </a:t>
                      </a:r>
                      <a:r>
                        <a:rPr lang="en-ZA" sz="1400" dirty="0">
                          <a:effectLst/>
                          <a:latin typeface="Arial" panose="020B0604020202020204" pitchFamily="34" charset="0"/>
                          <a:cs typeface="Calibri" panose="020F0502020204030204" pitchFamily="34" charset="0"/>
                        </a:rPr>
                        <a:t>prolonged stakeholder consultations</a:t>
                      </a:r>
                      <a:endParaRPr lang="en-US" sz="1400" dirty="0">
                        <a:effectLst/>
                        <a:latin typeface="Cambria" panose="02040503050406030204" pitchFamily="18" charset="0"/>
                      </a:endParaRPr>
                    </a:p>
                  </a:txBody>
                  <a:tcPr marL="68580" marR="68580" marT="0" marB="0"/>
                </a:tc>
                <a:tc>
                  <a:txBody>
                    <a:bodyPr/>
                    <a:lstStyle/>
                    <a:p>
                      <a:pPr>
                        <a:lnSpc>
                          <a:spcPct val="100000"/>
                        </a:lnSpc>
                        <a:spcAft>
                          <a:spcPts val="0"/>
                        </a:spcAft>
                      </a:pPr>
                      <a:r>
                        <a:rPr lang="en-ZA" sz="1400" dirty="0">
                          <a:solidFill>
                            <a:srgbClr val="000000"/>
                          </a:solidFill>
                          <a:effectLst/>
                          <a:latin typeface="Arial" panose="020B0604020202020204" pitchFamily="34" charset="0"/>
                          <a:cs typeface="Calibri" panose="020F0502020204030204" pitchFamily="34" charset="0"/>
                        </a:rPr>
                        <a:t>Stakeholder consultations will be fast-tracked and finalised in the 2019/20 financial year.</a:t>
                      </a:r>
                      <a:endParaRPr lang="en-US" sz="1400" dirty="0">
                        <a:effectLst/>
                        <a:latin typeface="Cambria" panose="02040503050406030204" pitchFamily="18" charset="0"/>
                      </a:endParaRPr>
                    </a:p>
                  </a:txBody>
                  <a:tcPr marL="68580" marR="68580" marT="0" marB="0"/>
                </a:tc>
                <a:extLst>
                  <a:ext uri="{0D108BD9-81ED-4DB2-BD59-A6C34878D82A}">
                    <a16:rowId xmlns:a16="http://schemas.microsoft.com/office/drawing/2014/main" xmlns="" val="10001"/>
                  </a:ext>
                </a:extLst>
              </a:tr>
            </a:tbl>
          </a:graphicData>
        </a:graphic>
      </p:graphicFrame>
      <p:sp>
        <p:nvSpPr>
          <p:cNvPr id="3" name="Slide Number Placeholder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82DC23-2843-E240-9889-9C005FBE80A9}"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pic>
        <p:nvPicPr>
          <p:cNvPr id="7" name="Picture 6"/>
          <p:cNvPicPr>
            <a:picLocks noChangeAspect="1"/>
          </p:cNvPicPr>
          <p:nvPr/>
        </p:nvPicPr>
        <p:blipFill>
          <a:blip r:embed="rId5">
            <a:extLst>
              <a:ext uri="{28A0092B-C50C-407E-A947-70E740481C1C}">
                <a14:useLocalDpi xmlns:a14="http://schemas.microsoft.com/office/drawing/2010/main" xmlns="" val="0"/>
              </a:ext>
            </a:extLst>
          </a:blip>
          <a:srcRect/>
          <a:stretch>
            <a:fillRect/>
          </a:stretch>
        </p:blipFill>
        <p:spPr bwMode="auto">
          <a:xfrm>
            <a:off x="7918487" y="6384035"/>
            <a:ext cx="511138" cy="463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790186189"/>
      </p:ext>
    </p:extLst>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Content Placeholder 1"/>
          <p:cNvSpPr>
            <a:spLocks noGrp="1"/>
          </p:cNvSpPr>
          <p:nvPr>
            <p:ph idx="1"/>
          </p:nvPr>
        </p:nvSpPr>
        <p:spPr>
          <a:xfrm>
            <a:off x="415925" y="1143000"/>
            <a:ext cx="8382000" cy="4830763"/>
          </a:xfrm>
        </p:spPr>
        <p:txBody>
          <a:bodyPr rtlCol="0">
            <a:normAutofit/>
          </a:bodyPr>
          <a:lstStyle/>
          <a:p>
            <a:pPr marL="0" lvl="0" indent="0">
              <a:buNone/>
            </a:pPr>
            <a:endParaRPr lang="en-GB" sz="2400" b="1" dirty="0" smtClean="0">
              <a:solidFill>
                <a:prstClr val="black"/>
              </a:solidFill>
            </a:endParaRPr>
          </a:p>
          <a:p>
            <a:pPr marL="0" lvl="0" indent="0">
              <a:buNone/>
            </a:pPr>
            <a:r>
              <a:rPr lang="en-GB" b="1" dirty="0" smtClean="0">
                <a:solidFill>
                  <a:prstClr val="black"/>
                </a:solidFill>
                <a:latin typeface="Arial" pitchFamily="34" charset="0"/>
                <a:cs typeface="Arial" pitchFamily="34" charset="0"/>
              </a:rPr>
              <a:t>4</a:t>
            </a:r>
            <a:r>
              <a:rPr lang="en-GB" b="1" baseline="30000" dirty="0" smtClean="0">
                <a:solidFill>
                  <a:prstClr val="black"/>
                </a:solidFill>
                <a:latin typeface="Arial" pitchFamily="34" charset="0"/>
                <a:cs typeface="Arial" pitchFamily="34" charset="0"/>
              </a:rPr>
              <a:t>th</a:t>
            </a:r>
            <a:r>
              <a:rPr lang="en-GB" b="1" dirty="0" smtClean="0">
                <a:solidFill>
                  <a:prstClr val="black"/>
                </a:solidFill>
                <a:latin typeface="Arial" pitchFamily="34" charset="0"/>
                <a:cs typeface="Arial" pitchFamily="34" charset="0"/>
              </a:rPr>
              <a:t> </a:t>
            </a:r>
            <a:r>
              <a:rPr lang="en-GB" b="1" dirty="0">
                <a:solidFill>
                  <a:prstClr val="black"/>
                </a:solidFill>
                <a:latin typeface="Arial" pitchFamily="34" charset="0"/>
                <a:cs typeface="Arial" pitchFamily="34" charset="0"/>
              </a:rPr>
              <a:t>quarter expenditure analysis </a:t>
            </a:r>
            <a:r>
              <a:rPr lang="en-GB" b="1" dirty="0" smtClean="0">
                <a:solidFill>
                  <a:prstClr val="black"/>
                </a:solidFill>
                <a:latin typeface="Arial" pitchFamily="34" charset="0"/>
                <a:cs typeface="Arial" pitchFamily="34" charset="0"/>
              </a:rPr>
              <a:t>report</a:t>
            </a:r>
          </a:p>
          <a:p>
            <a:pPr marL="0" lvl="0" indent="0">
              <a:buNone/>
            </a:pPr>
            <a:endParaRPr lang="en-GB" dirty="0" smtClean="0">
              <a:solidFill>
                <a:prstClr val="black"/>
              </a:solidFill>
              <a:latin typeface="Arial" pitchFamily="34" charset="0"/>
              <a:cs typeface="Arial" pitchFamily="34" charset="0"/>
            </a:endParaRPr>
          </a:p>
          <a:p>
            <a:pPr marL="990600" lvl="0" indent="-361950"/>
            <a:r>
              <a:rPr lang="en-GB" sz="2800" dirty="0" smtClean="0">
                <a:solidFill>
                  <a:prstClr val="black"/>
                </a:solidFill>
                <a:latin typeface="Arial" pitchFamily="34" charset="0"/>
                <a:cs typeface="Arial" pitchFamily="34" charset="0"/>
              </a:rPr>
              <a:t>Expenditure </a:t>
            </a:r>
            <a:r>
              <a:rPr lang="en-GB" sz="2800" dirty="0">
                <a:solidFill>
                  <a:prstClr val="black"/>
                </a:solidFill>
                <a:latin typeface="Arial" pitchFamily="34" charset="0"/>
                <a:cs typeface="Arial" pitchFamily="34" charset="0"/>
              </a:rPr>
              <a:t>per Programme </a:t>
            </a:r>
          </a:p>
          <a:p>
            <a:pPr marL="990600" lvl="0" indent="-361950"/>
            <a:r>
              <a:rPr lang="en-GB" sz="2800" dirty="0">
                <a:solidFill>
                  <a:prstClr val="black"/>
                </a:solidFill>
                <a:latin typeface="Arial" pitchFamily="34" charset="0"/>
                <a:cs typeface="Arial" pitchFamily="34" charset="0"/>
              </a:rPr>
              <a:t>Expenditure per Economic Classification </a:t>
            </a:r>
          </a:p>
          <a:p>
            <a:pPr marL="990600" lvl="0" indent="-361950"/>
            <a:r>
              <a:rPr lang="en-ZA" sz="2800" dirty="0" err="1">
                <a:solidFill>
                  <a:prstClr val="black"/>
                </a:solidFill>
                <a:latin typeface="Arial" pitchFamily="34" charset="0"/>
                <a:cs typeface="Arial" pitchFamily="34" charset="0"/>
              </a:rPr>
              <a:t>Virements</a:t>
            </a:r>
            <a:endParaRPr lang="en-ZA" sz="2800" dirty="0">
              <a:solidFill>
                <a:prstClr val="black"/>
              </a:solidFill>
              <a:latin typeface="Arial" pitchFamily="34" charset="0"/>
              <a:cs typeface="Arial" pitchFamily="34" charset="0"/>
            </a:endParaRPr>
          </a:p>
          <a:p>
            <a:pPr marL="990600" lvl="0" indent="-361950"/>
            <a:r>
              <a:rPr lang="en-ZA" sz="2800" dirty="0">
                <a:solidFill>
                  <a:prstClr val="black"/>
                </a:solidFill>
                <a:latin typeface="Arial" pitchFamily="34" charset="0"/>
                <a:cs typeface="Arial" pitchFamily="34" charset="0"/>
              </a:rPr>
              <a:t>Roll over</a:t>
            </a: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Tx/>
              <a:buNone/>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US" sz="2000" dirty="0">
              <a:latin typeface="Arial" charset="0"/>
              <a:ea typeface="MS PGothic" charset="0"/>
              <a:cs typeface="+mn-cs"/>
            </a:endParaRPr>
          </a:p>
          <a:p>
            <a:pPr eaLnBrk="1" fontAlgn="auto" hangingPunct="1">
              <a:spcAft>
                <a:spcPts val="0"/>
              </a:spcAft>
              <a:buFont typeface="Arial"/>
              <a:buChar char="•"/>
              <a:defRPr/>
            </a:pPr>
            <a:endParaRPr lang="en-US" sz="2000" dirty="0">
              <a:latin typeface="Arial" charset="0"/>
              <a:ea typeface="MS PGothic" charset="0"/>
              <a:cs typeface="+mn-cs"/>
            </a:endParaRPr>
          </a:p>
        </p:txBody>
      </p:sp>
      <p:pic>
        <p:nvPicPr>
          <p:cNvPr id="31746" name="Picture 5">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781800" y="304800"/>
            <a:ext cx="1981200" cy="752475"/>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pic>
      <p:pic>
        <p:nvPicPr>
          <p:cNvPr id="31747" name="Picture 6"/>
          <p:cNvPicPr>
            <a:picLocks noChangeAspect="1"/>
          </p:cNvPicPr>
          <p:nvPr/>
        </p:nvPicPr>
        <p:blipFill>
          <a:blip r:embed="rId4">
            <a:extLst>
              <a:ext uri="{28A0092B-C50C-407E-A947-70E740481C1C}">
                <a14:useLocalDpi xmlns:a14="http://schemas.microsoft.com/office/drawing/2010/main" xmlns="" val="0"/>
              </a:ext>
            </a:extLst>
          </a:blip>
          <a:srcRect/>
          <a:stretch>
            <a:fillRect/>
          </a:stretch>
        </p:blipFill>
        <p:spPr bwMode="auto">
          <a:xfrm>
            <a:off x="7620000" y="6238875"/>
            <a:ext cx="707633" cy="495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p>
            <a:fld id="{B682DC23-2843-E240-9889-9C005FBE80A9}" type="slidenum">
              <a:rPr lang="en-US" smtClean="0">
                <a:solidFill>
                  <a:prstClr val="black">
                    <a:tint val="75000"/>
                  </a:prstClr>
                </a:solidFill>
              </a:rPr>
              <a:pPr/>
              <a:t>25</a:t>
            </a:fld>
            <a:endParaRPr lang="en-US" dirty="0">
              <a:solidFill>
                <a:prstClr val="black">
                  <a:tint val="75000"/>
                </a:prstClr>
              </a:solidFill>
            </a:endParaRPr>
          </a:p>
        </p:txBody>
      </p:sp>
    </p:spTree>
    <p:extLst>
      <p:ext uri="{BB962C8B-B14F-4D97-AF65-F5344CB8AC3E}">
        <p14:creationId xmlns:p14="http://schemas.microsoft.com/office/powerpoint/2010/main" xmlns="" val="3024380868"/>
      </p:ext>
    </p:extLst>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39837" y="130414"/>
            <a:ext cx="8349600" cy="755411"/>
          </a:xfrm>
          <a:prstGeom prst="rect">
            <a:avLst/>
          </a:prstGeom>
          <a:ln>
            <a:noFill/>
          </a:ln>
        </p:spPr>
        <p:style>
          <a:lnRef idx="2">
            <a:schemeClr val="accent6"/>
          </a:lnRef>
          <a:fillRef idx="1">
            <a:schemeClr val="lt1"/>
          </a:fillRef>
          <a:effectRef idx="0">
            <a:schemeClr val="accent6"/>
          </a:effectRef>
          <a:fontRef idx="minor">
            <a:schemeClr val="dk1"/>
          </a:fontRef>
        </p:style>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en-ZA" altLang="en-US" sz="2400" b="1" dirty="0" smtClean="0">
                <a:solidFill>
                  <a:prstClr val="black">
                    <a:lumMod val="85000"/>
                    <a:lumOff val="15000"/>
                  </a:prstClr>
                </a:solidFill>
                <a:latin typeface="Arial" panose="020B0604020202020204" pitchFamily="34" charset="0"/>
                <a:cs typeface="Arial" panose="020B0604020202020204" pitchFamily="34" charset="0"/>
              </a:rPr>
              <a:t>Expenditure per Programme</a:t>
            </a:r>
            <a:endParaRPr lang="en-ZA" altLang="en-US" sz="2400" b="1" dirty="0">
              <a:solidFill>
                <a:prstClr val="black">
                  <a:lumMod val="85000"/>
                  <a:lumOff val="15000"/>
                </a:prstClr>
              </a:solidFill>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B682DC23-2843-E240-9889-9C005FBE80A9}" type="slidenum">
              <a:rPr lang="en-US" smtClean="0">
                <a:solidFill>
                  <a:prstClr val="black">
                    <a:tint val="75000"/>
                  </a:prstClr>
                </a:solidFill>
              </a:rPr>
              <a:pPr/>
              <a:t>26</a:t>
            </a:fld>
            <a:endParaRPr lang="en-US">
              <a:solidFill>
                <a:prstClr val="black">
                  <a:tint val="75000"/>
                </a:prstClr>
              </a:solidFill>
            </a:endParaRPr>
          </a:p>
        </p:txBody>
      </p:sp>
      <p:graphicFrame>
        <p:nvGraphicFramePr>
          <p:cNvPr id="5" name="Table 4"/>
          <p:cNvGraphicFramePr>
            <a:graphicFrameLocks noGrp="1"/>
          </p:cNvGraphicFramePr>
          <p:nvPr>
            <p:extLst>
              <p:ext uri="{D42A27DB-BD31-4B8C-83A1-F6EECF244321}">
                <p14:modId xmlns:p14="http://schemas.microsoft.com/office/powerpoint/2010/main" xmlns="" val="3794079299"/>
              </p:ext>
            </p:extLst>
          </p:nvPr>
        </p:nvGraphicFramePr>
        <p:xfrm>
          <a:off x="457200" y="1095374"/>
          <a:ext cx="8420099" cy="4077170"/>
        </p:xfrm>
        <a:graphic>
          <a:graphicData uri="http://schemas.openxmlformats.org/drawingml/2006/table">
            <a:tbl>
              <a:tblPr/>
              <a:tblGrid>
                <a:gridCol w="2214535"/>
                <a:gridCol w="1070764"/>
                <a:gridCol w="851744"/>
                <a:gridCol w="973422"/>
                <a:gridCol w="973422"/>
                <a:gridCol w="766570"/>
                <a:gridCol w="936918"/>
                <a:gridCol w="632724"/>
              </a:tblGrid>
              <a:tr h="588801">
                <a:tc>
                  <a:txBody>
                    <a:bodyPr/>
                    <a:lstStyle/>
                    <a:p>
                      <a:pPr algn="l" rtl="0" fontAlgn="ctr"/>
                      <a:r>
                        <a:rPr lang="en-ZA" sz="1100" b="1" i="0" u="none" strike="noStrike" dirty="0">
                          <a:solidFill>
                            <a:srgbClr val="000000"/>
                          </a:solidFill>
                          <a:effectLst/>
                          <a:latin typeface="Arial"/>
                        </a:rPr>
                        <a:t>Programme</a:t>
                      </a:r>
                    </a:p>
                  </a:txBody>
                  <a:tcPr marL="7135" marR="7135" marT="71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tx2">
                        <a:lumMod val="20000"/>
                        <a:lumOff val="80000"/>
                      </a:schemeClr>
                    </a:solidFill>
                  </a:tcPr>
                </a:tc>
                <a:tc>
                  <a:txBody>
                    <a:bodyPr/>
                    <a:lstStyle/>
                    <a:p>
                      <a:pPr algn="ctr" rtl="0" fontAlgn="ctr"/>
                      <a:r>
                        <a:rPr lang="en-ZA" sz="1100" b="1" i="0" u="none" strike="noStrike" dirty="0">
                          <a:solidFill>
                            <a:srgbClr val="000000"/>
                          </a:solidFill>
                          <a:effectLst/>
                          <a:latin typeface="Arial"/>
                        </a:rPr>
                        <a:t> Adjusted Budget </a:t>
                      </a:r>
                    </a:p>
                  </a:txBody>
                  <a:tcPr marL="7135" marR="7135" marT="71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en-ZA" sz="1000" b="1" i="0" u="none" strike="noStrike" dirty="0">
                          <a:solidFill>
                            <a:srgbClr val="000000"/>
                          </a:solidFill>
                          <a:effectLst/>
                          <a:latin typeface="Arial"/>
                        </a:rPr>
                        <a:t>Virements and shifts</a:t>
                      </a:r>
                    </a:p>
                  </a:txBody>
                  <a:tcPr marL="7135" marR="7135" marT="71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ctr"/>
                      <a:r>
                        <a:rPr lang="en-ZA" sz="1000" b="1" i="0" u="none" strike="noStrike" dirty="0">
                          <a:solidFill>
                            <a:srgbClr val="000000"/>
                          </a:solidFill>
                          <a:effectLst/>
                          <a:latin typeface="Arial"/>
                        </a:rPr>
                        <a:t>Final budget</a:t>
                      </a:r>
                    </a:p>
                  </a:txBody>
                  <a:tcPr marL="7135" marR="7135" marT="71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rtl="0" fontAlgn="ctr"/>
                      <a:r>
                        <a:rPr lang="en-ZA" sz="1100" b="1" i="0" u="none" strike="noStrike" dirty="0">
                          <a:solidFill>
                            <a:srgbClr val="000000"/>
                          </a:solidFill>
                          <a:effectLst/>
                          <a:latin typeface="Arial"/>
                        </a:rPr>
                        <a:t> Expenditure   </a:t>
                      </a:r>
                    </a:p>
                  </a:txBody>
                  <a:tcPr marL="7135" marR="7135" marT="71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rtl="0" fontAlgn="ctr"/>
                      <a:r>
                        <a:rPr lang="en-ZA" sz="1100" b="1" i="0" u="none" strike="noStrike" dirty="0">
                          <a:solidFill>
                            <a:srgbClr val="000000"/>
                          </a:solidFill>
                          <a:effectLst/>
                          <a:latin typeface="Arial"/>
                        </a:rPr>
                        <a:t> Available </a:t>
                      </a:r>
                    </a:p>
                  </a:txBody>
                  <a:tcPr marL="7135" marR="7135" marT="71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rtl="0" fontAlgn="b"/>
                      <a:r>
                        <a:rPr lang="en-ZA" sz="1100" b="1" i="0" u="none" strike="noStrike" dirty="0">
                          <a:solidFill>
                            <a:srgbClr val="000000"/>
                          </a:solidFill>
                          <a:effectLst/>
                          <a:latin typeface="Arial"/>
                        </a:rPr>
                        <a:t> Under / (Over) spent </a:t>
                      </a:r>
                    </a:p>
                  </a:txBody>
                  <a:tcPr marL="7135" marR="7135" marT="713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rtl="0" fontAlgn="b"/>
                      <a:r>
                        <a:rPr lang="en-ZA" sz="1100" b="1" i="0" u="none" strike="noStrike" dirty="0">
                          <a:solidFill>
                            <a:srgbClr val="000000"/>
                          </a:solidFill>
                          <a:effectLst/>
                          <a:latin typeface="Arial"/>
                        </a:rPr>
                        <a:t>% Spent</a:t>
                      </a:r>
                    </a:p>
                  </a:txBody>
                  <a:tcPr marL="7135" marR="7135" marT="713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tx2">
                        <a:lumMod val="20000"/>
                        <a:lumOff val="80000"/>
                      </a:schemeClr>
                    </a:solidFill>
                  </a:tcPr>
                </a:tc>
              </a:tr>
              <a:tr h="299955">
                <a:tc>
                  <a:txBody>
                    <a:bodyPr/>
                    <a:lstStyle/>
                    <a:p>
                      <a:pPr algn="r" rtl="0" fontAlgn="ctr"/>
                      <a:r>
                        <a:rPr lang="en-ZA" sz="1100" b="1" i="0" u="none" strike="noStrike">
                          <a:solidFill>
                            <a:srgbClr val="000000"/>
                          </a:solidFill>
                          <a:effectLst/>
                          <a:latin typeface="Arial"/>
                        </a:rPr>
                        <a:t> </a:t>
                      </a:r>
                    </a:p>
                  </a:txBody>
                  <a:tcPr marL="7135" marR="85626" marT="71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rtl="0" fontAlgn="ctr"/>
                      <a:r>
                        <a:rPr lang="en-ZA" sz="1100" b="1" i="0" u="none" strike="noStrike">
                          <a:solidFill>
                            <a:srgbClr val="000000"/>
                          </a:solidFill>
                          <a:effectLst/>
                          <a:latin typeface="Arial"/>
                        </a:rPr>
                        <a:t>  R'000  </a:t>
                      </a:r>
                    </a:p>
                  </a:txBody>
                  <a:tcPr marL="7135" marR="7135" marT="71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rtl="0" fontAlgn="ctr"/>
                      <a:r>
                        <a:rPr lang="en-ZA" sz="1100" b="1" i="0" u="none" strike="noStrike">
                          <a:solidFill>
                            <a:srgbClr val="000000"/>
                          </a:solidFill>
                          <a:effectLst/>
                          <a:latin typeface="Arial"/>
                        </a:rPr>
                        <a:t> R'000 </a:t>
                      </a:r>
                    </a:p>
                  </a:txBody>
                  <a:tcPr marL="7135" marR="7135" marT="71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rtl="0" fontAlgn="ctr"/>
                      <a:r>
                        <a:rPr lang="en-ZA" sz="1100" b="1" i="0" u="none" strike="noStrike">
                          <a:solidFill>
                            <a:srgbClr val="000000"/>
                          </a:solidFill>
                          <a:effectLst/>
                          <a:latin typeface="Arial"/>
                        </a:rPr>
                        <a:t> R'000 </a:t>
                      </a:r>
                    </a:p>
                  </a:txBody>
                  <a:tcPr marL="7135" marR="7135" marT="71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rtl="0" fontAlgn="ctr"/>
                      <a:r>
                        <a:rPr lang="en-ZA" sz="1100" b="1" i="0" u="none" strike="noStrike">
                          <a:solidFill>
                            <a:srgbClr val="000000"/>
                          </a:solidFill>
                          <a:effectLst/>
                          <a:latin typeface="Arial"/>
                        </a:rPr>
                        <a:t> R'000 </a:t>
                      </a:r>
                    </a:p>
                  </a:txBody>
                  <a:tcPr marL="7135" marR="7135" marT="71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rtl="0" fontAlgn="ctr"/>
                      <a:r>
                        <a:rPr lang="en-ZA" sz="1100" b="1" i="0" u="none" strike="noStrike">
                          <a:solidFill>
                            <a:srgbClr val="000000"/>
                          </a:solidFill>
                          <a:effectLst/>
                          <a:latin typeface="Arial"/>
                        </a:rPr>
                        <a:t>  R'000  </a:t>
                      </a:r>
                    </a:p>
                  </a:txBody>
                  <a:tcPr marL="7135" marR="7135" marT="71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rtl="0" fontAlgn="ctr"/>
                      <a:r>
                        <a:rPr lang="en-ZA" sz="1100" b="1" i="0" u="none" strike="noStrike">
                          <a:solidFill>
                            <a:srgbClr val="000000"/>
                          </a:solidFill>
                          <a:effectLst/>
                          <a:latin typeface="Arial"/>
                        </a:rPr>
                        <a:t>  R'000  </a:t>
                      </a:r>
                    </a:p>
                  </a:txBody>
                  <a:tcPr marL="7135" marR="7135" marT="71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t"/>
                      <a:r>
                        <a:rPr lang="en-ZA" sz="1100" b="0" i="0" u="none" strike="noStrike" dirty="0">
                          <a:solidFill>
                            <a:srgbClr val="000000"/>
                          </a:solidFill>
                          <a:effectLst/>
                          <a:latin typeface="Arial"/>
                        </a:rPr>
                        <a:t> </a:t>
                      </a:r>
                    </a:p>
                  </a:txBody>
                  <a:tcPr marL="7135" marR="7135" marT="713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tx2">
                        <a:lumMod val="20000"/>
                        <a:lumOff val="80000"/>
                      </a:schemeClr>
                    </a:solidFill>
                  </a:tcPr>
                </a:tc>
              </a:tr>
              <a:tr h="288846">
                <a:tc>
                  <a:txBody>
                    <a:bodyPr/>
                    <a:lstStyle/>
                    <a:p>
                      <a:pPr algn="l" rtl="0" fontAlgn="ctr"/>
                      <a:r>
                        <a:rPr lang="en-ZA" sz="1100" b="0" i="0" u="none" strike="noStrike">
                          <a:solidFill>
                            <a:srgbClr val="000000"/>
                          </a:solidFill>
                          <a:effectLst/>
                          <a:latin typeface="Arial"/>
                        </a:rPr>
                        <a:t>1. Administration </a:t>
                      </a:r>
                    </a:p>
                  </a:txBody>
                  <a:tcPr marL="7135" marR="7135" marT="71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100" b="0" i="0" u="none" strike="noStrike">
                          <a:solidFill>
                            <a:srgbClr val="000000"/>
                          </a:solidFill>
                          <a:effectLst/>
                          <a:latin typeface="Arial"/>
                        </a:rPr>
                        <a:t>        430 077 </a:t>
                      </a:r>
                    </a:p>
                  </a:txBody>
                  <a:tcPr marL="7135" marR="85626" marT="71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100" b="0" i="0" u="none" strike="noStrike">
                          <a:solidFill>
                            <a:srgbClr val="000000"/>
                          </a:solidFill>
                          <a:effectLst/>
                          <a:latin typeface="Arial"/>
                        </a:rPr>
                        <a:t>       4 017 </a:t>
                      </a:r>
                    </a:p>
                  </a:txBody>
                  <a:tcPr marL="7135" marR="85626" marT="71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100" b="0" i="0" u="none" strike="noStrike">
                          <a:solidFill>
                            <a:srgbClr val="000000"/>
                          </a:solidFill>
                          <a:effectLst/>
                          <a:latin typeface="Arial"/>
                        </a:rPr>
                        <a:t>      434 094 </a:t>
                      </a:r>
                    </a:p>
                  </a:txBody>
                  <a:tcPr marL="7135" marR="85626" marT="71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100" b="0" i="0" u="none" strike="noStrike">
                          <a:solidFill>
                            <a:srgbClr val="000000"/>
                          </a:solidFill>
                          <a:effectLst/>
                          <a:latin typeface="Arial"/>
                        </a:rPr>
                        <a:t>      379 809 </a:t>
                      </a:r>
                    </a:p>
                  </a:txBody>
                  <a:tcPr marL="7135" marR="85626" marT="71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100" b="0" i="0" u="none" strike="noStrike">
                          <a:solidFill>
                            <a:srgbClr val="000000"/>
                          </a:solidFill>
                          <a:effectLst/>
                          <a:latin typeface="Arial"/>
                        </a:rPr>
                        <a:t>   54 285 </a:t>
                      </a:r>
                    </a:p>
                  </a:txBody>
                  <a:tcPr marL="7135" marR="85626" marT="71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100" b="0" i="0" u="none" strike="noStrike">
                          <a:solidFill>
                            <a:srgbClr val="000000"/>
                          </a:solidFill>
                          <a:effectLst/>
                          <a:latin typeface="Arial"/>
                        </a:rPr>
                        <a:t>       54 285 </a:t>
                      </a:r>
                    </a:p>
                  </a:txBody>
                  <a:tcPr marL="7135" marR="85626" marT="71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100" b="0" i="0" u="none" strike="noStrike">
                          <a:solidFill>
                            <a:srgbClr val="000000"/>
                          </a:solidFill>
                          <a:effectLst/>
                          <a:latin typeface="Arial"/>
                        </a:rPr>
                        <a:t>87%</a:t>
                      </a:r>
                    </a:p>
                  </a:txBody>
                  <a:tcPr marL="7135" marR="85626" marT="71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8846">
                <a:tc>
                  <a:txBody>
                    <a:bodyPr/>
                    <a:lstStyle/>
                    <a:p>
                      <a:pPr algn="l" rtl="0" fontAlgn="ctr"/>
                      <a:r>
                        <a:rPr lang="en-ZA" sz="1100" b="0" i="0" u="none" strike="noStrike">
                          <a:solidFill>
                            <a:srgbClr val="000000"/>
                          </a:solidFill>
                          <a:effectLst/>
                          <a:latin typeface="Arial"/>
                        </a:rPr>
                        <a:t>2. Integrated Transport Planning</a:t>
                      </a:r>
                    </a:p>
                  </a:txBody>
                  <a:tcPr marL="7135" marR="7135" marT="71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100" b="0" i="0" u="none" strike="noStrike">
                          <a:solidFill>
                            <a:srgbClr val="000000"/>
                          </a:solidFill>
                          <a:effectLst/>
                          <a:latin typeface="Arial"/>
                        </a:rPr>
                        <a:t>          89 982 </a:t>
                      </a:r>
                    </a:p>
                  </a:txBody>
                  <a:tcPr marL="7135" marR="85626" marT="71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100" b="0" i="0" u="none" strike="noStrike">
                          <a:solidFill>
                            <a:srgbClr val="000000"/>
                          </a:solidFill>
                          <a:effectLst/>
                          <a:latin typeface="Arial"/>
                        </a:rPr>
                        <a:t>            -   </a:t>
                      </a:r>
                    </a:p>
                  </a:txBody>
                  <a:tcPr marL="7135" marR="85626" marT="71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100" b="0" i="0" u="none" strike="noStrike">
                          <a:solidFill>
                            <a:srgbClr val="000000"/>
                          </a:solidFill>
                          <a:effectLst/>
                          <a:latin typeface="Arial"/>
                        </a:rPr>
                        <a:t>        89 982 </a:t>
                      </a:r>
                    </a:p>
                  </a:txBody>
                  <a:tcPr marL="7135" marR="85626" marT="71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100" b="0" i="0" u="none" strike="noStrike">
                          <a:solidFill>
                            <a:srgbClr val="000000"/>
                          </a:solidFill>
                          <a:effectLst/>
                          <a:latin typeface="Arial"/>
                        </a:rPr>
                        <a:t>        71 375 </a:t>
                      </a:r>
                    </a:p>
                  </a:txBody>
                  <a:tcPr marL="7135" marR="85626" marT="71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100" b="0" i="0" u="none" strike="noStrike">
                          <a:solidFill>
                            <a:srgbClr val="000000"/>
                          </a:solidFill>
                          <a:effectLst/>
                          <a:latin typeface="Arial"/>
                        </a:rPr>
                        <a:t>   18 607 </a:t>
                      </a:r>
                    </a:p>
                  </a:txBody>
                  <a:tcPr marL="7135" marR="85626" marT="71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100" b="0" i="0" u="none" strike="noStrike">
                          <a:solidFill>
                            <a:srgbClr val="000000"/>
                          </a:solidFill>
                          <a:effectLst/>
                          <a:latin typeface="Arial"/>
                        </a:rPr>
                        <a:t>       18 607 </a:t>
                      </a:r>
                    </a:p>
                  </a:txBody>
                  <a:tcPr marL="7135" marR="85626" marT="71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100" b="0" i="0" u="none" strike="noStrike">
                          <a:solidFill>
                            <a:srgbClr val="000000"/>
                          </a:solidFill>
                          <a:effectLst/>
                          <a:latin typeface="Arial"/>
                        </a:rPr>
                        <a:t>79%</a:t>
                      </a:r>
                    </a:p>
                  </a:txBody>
                  <a:tcPr marL="7135" marR="85626" marT="71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8846">
                <a:tc>
                  <a:txBody>
                    <a:bodyPr/>
                    <a:lstStyle/>
                    <a:p>
                      <a:pPr algn="l" rtl="0" fontAlgn="ctr"/>
                      <a:r>
                        <a:rPr lang="en-ZA" sz="1100" b="0" i="0" u="none" strike="noStrike">
                          <a:solidFill>
                            <a:srgbClr val="000000"/>
                          </a:solidFill>
                          <a:effectLst/>
                          <a:latin typeface="Arial"/>
                        </a:rPr>
                        <a:t>3. Rail Transport</a:t>
                      </a:r>
                    </a:p>
                  </a:txBody>
                  <a:tcPr marL="7135" marR="7135" marT="71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100" b="0" i="0" u="none" strike="noStrike">
                          <a:solidFill>
                            <a:srgbClr val="000000"/>
                          </a:solidFill>
                          <a:effectLst/>
                          <a:latin typeface="Arial"/>
                        </a:rPr>
                        <a:t>   15 887 279 </a:t>
                      </a:r>
                    </a:p>
                  </a:txBody>
                  <a:tcPr marL="7135" marR="85626" marT="71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100" b="0" i="0" u="none" strike="noStrike">
                          <a:solidFill>
                            <a:srgbClr val="000000"/>
                          </a:solidFill>
                          <a:effectLst/>
                          <a:latin typeface="Arial"/>
                        </a:rPr>
                        <a:t>            -   </a:t>
                      </a:r>
                    </a:p>
                  </a:txBody>
                  <a:tcPr marL="7135" marR="85626" marT="71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100" b="0" i="0" u="none" strike="noStrike">
                          <a:solidFill>
                            <a:srgbClr val="000000"/>
                          </a:solidFill>
                          <a:effectLst/>
                          <a:latin typeface="Arial"/>
                        </a:rPr>
                        <a:t> 15 887 279 </a:t>
                      </a:r>
                    </a:p>
                  </a:txBody>
                  <a:tcPr marL="7135" marR="85626" marT="71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100" b="0" i="0" u="none" strike="noStrike">
                          <a:solidFill>
                            <a:srgbClr val="000000"/>
                          </a:solidFill>
                          <a:effectLst/>
                          <a:latin typeface="Arial"/>
                        </a:rPr>
                        <a:t> 15 873 693 </a:t>
                      </a:r>
                    </a:p>
                  </a:txBody>
                  <a:tcPr marL="7135" marR="85626" marT="71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100" b="0" i="0" u="none" strike="noStrike">
                          <a:solidFill>
                            <a:srgbClr val="000000"/>
                          </a:solidFill>
                          <a:effectLst/>
                          <a:latin typeface="Arial"/>
                        </a:rPr>
                        <a:t>   13 586 </a:t>
                      </a:r>
                    </a:p>
                  </a:txBody>
                  <a:tcPr marL="7135" marR="85626" marT="71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100" b="0" i="0" u="none" strike="noStrike">
                          <a:solidFill>
                            <a:srgbClr val="000000"/>
                          </a:solidFill>
                          <a:effectLst/>
                          <a:latin typeface="Arial"/>
                        </a:rPr>
                        <a:t>       13 586 </a:t>
                      </a:r>
                    </a:p>
                  </a:txBody>
                  <a:tcPr marL="7135" marR="85626" marT="71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100" b="0" i="0" u="none" strike="noStrike">
                          <a:solidFill>
                            <a:srgbClr val="000000"/>
                          </a:solidFill>
                          <a:effectLst/>
                          <a:latin typeface="Arial"/>
                        </a:rPr>
                        <a:t>100%</a:t>
                      </a:r>
                    </a:p>
                  </a:txBody>
                  <a:tcPr marL="7135" marR="85626" marT="71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8846">
                <a:tc>
                  <a:txBody>
                    <a:bodyPr/>
                    <a:lstStyle/>
                    <a:p>
                      <a:pPr algn="l" rtl="0" fontAlgn="ctr"/>
                      <a:r>
                        <a:rPr lang="en-ZA" sz="1100" b="0" i="0" u="none" strike="noStrike">
                          <a:solidFill>
                            <a:srgbClr val="000000"/>
                          </a:solidFill>
                          <a:effectLst/>
                          <a:latin typeface="Arial"/>
                        </a:rPr>
                        <a:t>4. Road Transport</a:t>
                      </a:r>
                    </a:p>
                  </a:txBody>
                  <a:tcPr marL="7135" marR="7135" marT="71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100" b="0" i="0" u="none" strike="noStrike">
                          <a:solidFill>
                            <a:srgbClr val="000000"/>
                          </a:solidFill>
                          <a:effectLst/>
                          <a:latin typeface="Arial"/>
                        </a:rPr>
                        <a:t>   30 098 760 </a:t>
                      </a:r>
                    </a:p>
                  </a:txBody>
                  <a:tcPr marL="7135" marR="85626" marT="71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100" b="0" i="0" u="none" strike="noStrike">
                          <a:solidFill>
                            <a:srgbClr val="000000"/>
                          </a:solidFill>
                          <a:effectLst/>
                          <a:latin typeface="Arial"/>
                        </a:rPr>
                        <a:t>            -   </a:t>
                      </a:r>
                    </a:p>
                  </a:txBody>
                  <a:tcPr marL="7135" marR="85626" marT="71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100" b="0" i="0" u="none" strike="noStrike">
                          <a:solidFill>
                            <a:srgbClr val="000000"/>
                          </a:solidFill>
                          <a:effectLst/>
                          <a:latin typeface="Arial"/>
                        </a:rPr>
                        <a:t> 30 098 760 </a:t>
                      </a:r>
                    </a:p>
                  </a:txBody>
                  <a:tcPr marL="7135" marR="85626" marT="71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100" b="0" i="0" u="none" strike="noStrike" dirty="0">
                          <a:solidFill>
                            <a:srgbClr val="000000"/>
                          </a:solidFill>
                          <a:effectLst/>
                          <a:latin typeface="Arial"/>
                        </a:rPr>
                        <a:t> 30 067 108 </a:t>
                      </a:r>
                    </a:p>
                  </a:txBody>
                  <a:tcPr marL="7135" marR="85626" marT="71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100" b="0" i="0" u="none" strike="noStrike" dirty="0">
                          <a:solidFill>
                            <a:srgbClr val="000000"/>
                          </a:solidFill>
                          <a:effectLst/>
                          <a:latin typeface="Arial"/>
                        </a:rPr>
                        <a:t>   31 652 </a:t>
                      </a:r>
                    </a:p>
                  </a:txBody>
                  <a:tcPr marL="7135" marR="85626" marT="71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100" b="0" i="0" u="none" strike="noStrike">
                          <a:solidFill>
                            <a:srgbClr val="000000"/>
                          </a:solidFill>
                          <a:effectLst/>
                          <a:latin typeface="Arial"/>
                        </a:rPr>
                        <a:t>       31 652 </a:t>
                      </a:r>
                    </a:p>
                  </a:txBody>
                  <a:tcPr marL="7135" marR="85626" marT="71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100" b="0" i="0" u="none" strike="noStrike">
                          <a:solidFill>
                            <a:srgbClr val="000000"/>
                          </a:solidFill>
                          <a:effectLst/>
                          <a:latin typeface="Arial"/>
                        </a:rPr>
                        <a:t>100%</a:t>
                      </a:r>
                    </a:p>
                  </a:txBody>
                  <a:tcPr marL="7135" marR="85626" marT="71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8846">
                <a:tc>
                  <a:txBody>
                    <a:bodyPr/>
                    <a:lstStyle/>
                    <a:p>
                      <a:pPr algn="l" rtl="0" fontAlgn="ctr"/>
                      <a:r>
                        <a:rPr lang="en-ZA" sz="1100" b="0" i="0" u="none" strike="noStrike">
                          <a:solidFill>
                            <a:srgbClr val="000000"/>
                          </a:solidFill>
                          <a:effectLst/>
                          <a:latin typeface="Arial"/>
                        </a:rPr>
                        <a:t>5. Civil Aviation</a:t>
                      </a:r>
                    </a:p>
                  </a:txBody>
                  <a:tcPr marL="7135" marR="7135" marT="71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100" b="0" i="0" u="none" strike="noStrike">
                          <a:solidFill>
                            <a:srgbClr val="000000"/>
                          </a:solidFill>
                          <a:effectLst/>
                          <a:latin typeface="Arial"/>
                        </a:rPr>
                        <a:t>        182 253 </a:t>
                      </a:r>
                    </a:p>
                  </a:txBody>
                  <a:tcPr marL="7135" marR="85626" marT="71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100" b="0" i="0" u="none" strike="noStrike">
                          <a:solidFill>
                            <a:srgbClr val="000000"/>
                          </a:solidFill>
                          <a:effectLst/>
                          <a:latin typeface="Arial"/>
                        </a:rPr>
                        <a:t>            -   </a:t>
                      </a:r>
                    </a:p>
                  </a:txBody>
                  <a:tcPr marL="7135" marR="85626" marT="71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100" b="0" i="0" u="none" strike="noStrike">
                          <a:solidFill>
                            <a:srgbClr val="000000"/>
                          </a:solidFill>
                          <a:effectLst/>
                          <a:latin typeface="Arial"/>
                        </a:rPr>
                        <a:t>      182 253 </a:t>
                      </a:r>
                    </a:p>
                  </a:txBody>
                  <a:tcPr marL="7135" marR="85626" marT="71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100" b="0" i="0" u="none" strike="noStrike">
                          <a:solidFill>
                            <a:srgbClr val="000000"/>
                          </a:solidFill>
                          <a:effectLst/>
                          <a:latin typeface="Arial"/>
                        </a:rPr>
                        <a:t>      167 718 </a:t>
                      </a:r>
                    </a:p>
                  </a:txBody>
                  <a:tcPr marL="7135" marR="85626" marT="71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100" b="0" i="0" u="none" strike="noStrike">
                          <a:solidFill>
                            <a:srgbClr val="000000"/>
                          </a:solidFill>
                          <a:effectLst/>
                          <a:latin typeface="Arial"/>
                        </a:rPr>
                        <a:t>   14 535 </a:t>
                      </a:r>
                    </a:p>
                  </a:txBody>
                  <a:tcPr marL="7135" marR="85626" marT="71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100" b="0" i="0" u="none" strike="noStrike">
                          <a:solidFill>
                            <a:srgbClr val="000000"/>
                          </a:solidFill>
                          <a:effectLst/>
                          <a:latin typeface="Arial"/>
                        </a:rPr>
                        <a:t>       14 535 </a:t>
                      </a:r>
                    </a:p>
                  </a:txBody>
                  <a:tcPr marL="7135" marR="85626" marT="71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100" b="0" i="0" u="none" strike="noStrike">
                          <a:solidFill>
                            <a:srgbClr val="000000"/>
                          </a:solidFill>
                          <a:effectLst/>
                          <a:latin typeface="Arial"/>
                        </a:rPr>
                        <a:t>92%</a:t>
                      </a:r>
                    </a:p>
                  </a:txBody>
                  <a:tcPr marL="7135" marR="85626" marT="71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8846">
                <a:tc>
                  <a:txBody>
                    <a:bodyPr/>
                    <a:lstStyle/>
                    <a:p>
                      <a:pPr algn="l" rtl="0" fontAlgn="ctr"/>
                      <a:r>
                        <a:rPr lang="en-ZA" sz="1100" b="0" i="0" u="none" strike="noStrike">
                          <a:solidFill>
                            <a:srgbClr val="000000"/>
                          </a:solidFill>
                          <a:effectLst/>
                          <a:latin typeface="Arial"/>
                        </a:rPr>
                        <a:t>6. Maritime Transport</a:t>
                      </a:r>
                    </a:p>
                  </a:txBody>
                  <a:tcPr marL="7135" marR="7135" marT="71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100" b="0" i="0" u="none" strike="noStrike">
                          <a:solidFill>
                            <a:srgbClr val="000000"/>
                          </a:solidFill>
                          <a:effectLst/>
                          <a:latin typeface="Arial"/>
                        </a:rPr>
                        <a:t>        119 925 </a:t>
                      </a:r>
                    </a:p>
                  </a:txBody>
                  <a:tcPr marL="7135" marR="85626" marT="71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100" b="0" i="0" u="none" strike="noStrike">
                          <a:solidFill>
                            <a:srgbClr val="000000"/>
                          </a:solidFill>
                          <a:effectLst/>
                          <a:latin typeface="Arial"/>
                        </a:rPr>
                        <a:t>       9 201 </a:t>
                      </a:r>
                    </a:p>
                  </a:txBody>
                  <a:tcPr marL="7135" marR="85626" marT="71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100" b="0" i="0" u="none" strike="noStrike">
                          <a:solidFill>
                            <a:srgbClr val="000000"/>
                          </a:solidFill>
                          <a:effectLst/>
                          <a:latin typeface="Arial"/>
                        </a:rPr>
                        <a:t>      129 126 </a:t>
                      </a:r>
                    </a:p>
                  </a:txBody>
                  <a:tcPr marL="7135" marR="85626" marT="71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100" b="0" i="0" u="none" strike="noStrike">
                          <a:solidFill>
                            <a:srgbClr val="000000"/>
                          </a:solidFill>
                          <a:effectLst/>
                          <a:latin typeface="Arial"/>
                        </a:rPr>
                        <a:t>      123 993 </a:t>
                      </a:r>
                    </a:p>
                  </a:txBody>
                  <a:tcPr marL="7135" marR="85626" marT="71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100" b="0" i="0" u="none" strike="noStrike">
                          <a:solidFill>
                            <a:srgbClr val="000000"/>
                          </a:solidFill>
                          <a:effectLst/>
                          <a:latin typeface="Arial"/>
                        </a:rPr>
                        <a:t>     5 133 </a:t>
                      </a:r>
                    </a:p>
                  </a:txBody>
                  <a:tcPr marL="7135" marR="85626" marT="71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100" b="0" i="0" u="none" strike="noStrike">
                          <a:solidFill>
                            <a:srgbClr val="000000"/>
                          </a:solidFill>
                          <a:effectLst/>
                          <a:latin typeface="Arial"/>
                        </a:rPr>
                        <a:t>         5 133 </a:t>
                      </a:r>
                    </a:p>
                  </a:txBody>
                  <a:tcPr marL="7135" marR="85626" marT="71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100" b="0" i="0" u="none" strike="noStrike">
                          <a:solidFill>
                            <a:srgbClr val="000000"/>
                          </a:solidFill>
                          <a:effectLst/>
                          <a:latin typeface="Arial"/>
                        </a:rPr>
                        <a:t>96%</a:t>
                      </a:r>
                    </a:p>
                  </a:txBody>
                  <a:tcPr marL="7135" marR="85626" marT="71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8846">
                <a:tc>
                  <a:txBody>
                    <a:bodyPr/>
                    <a:lstStyle/>
                    <a:p>
                      <a:pPr algn="l" rtl="0" fontAlgn="ctr"/>
                      <a:r>
                        <a:rPr lang="en-ZA" sz="1100" b="0" i="0" u="none" strike="noStrike">
                          <a:solidFill>
                            <a:srgbClr val="000000"/>
                          </a:solidFill>
                          <a:effectLst/>
                          <a:latin typeface="Arial"/>
                        </a:rPr>
                        <a:t>7. Public Transport </a:t>
                      </a:r>
                    </a:p>
                  </a:txBody>
                  <a:tcPr marL="7135" marR="7135" marT="71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100" b="0" i="0" u="none" strike="noStrike">
                          <a:solidFill>
                            <a:srgbClr val="000000"/>
                          </a:solidFill>
                          <a:effectLst/>
                          <a:latin typeface="Arial"/>
                        </a:rPr>
                        <a:t>   13 023 018 </a:t>
                      </a:r>
                    </a:p>
                  </a:txBody>
                  <a:tcPr marL="7135" marR="85626" marT="71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100" b="0" i="0" u="none" strike="noStrike" dirty="0">
                          <a:solidFill>
                            <a:srgbClr val="000000"/>
                          </a:solidFill>
                          <a:effectLst/>
                          <a:latin typeface="Arial"/>
                        </a:rPr>
                        <a:t>   </a:t>
                      </a:r>
                      <a:r>
                        <a:rPr lang="en-ZA" sz="1100" b="0" i="0" u="none" strike="noStrike" dirty="0">
                          <a:solidFill>
                            <a:srgbClr val="FF0000"/>
                          </a:solidFill>
                          <a:effectLst/>
                          <a:latin typeface="Arial"/>
                        </a:rPr>
                        <a:t>(13 218)</a:t>
                      </a:r>
                    </a:p>
                  </a:txBody>
                  <a:tcPr marL="7135" marR="85626" marT="71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100" b="0" i="0" u="none" strike="noStrike">
                          <a:solidFill>
                            <a:srgbClr val="000000"/>
                          </a:solidFill>
                          <a:effectLst/>
                          <a:latin typeface="Arial"/>
                        </a:rPr>
                        <a:t> 13 009 800 </a:t>
                      </a:r>
                    </a:p>
                  </a:txBody>
                  <a:tcPr marL="7135" marR="85626" marT="71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100" b="0" i="0" u="none" strike="noStrike">
                          <a:solidFill>
                            <a:srgbClr val="000000"/>
                          </a:solidFill>
                          <a:effectLst/>
                          <a:latin typeface="Arial"/>
                        </a:rPr>
                        <a:t> 12 509 758 </a:t>
                      </a:r>
                    </a:p>
                  </a:txBody>
                  <a:tcPr marL="7135" marR="85626" marT="71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100" b="0" i="0" u="none" strike="noStrike">
                          <a:solidFill>
                            <a:srgbClr val="000000"/>
                          </a:solidFill>
                          <a:effectLst/>
                          <a:latin typeface="Arial"/>
                        </a:rPr>
                        <a:t> 500 042 </a:t>
                      </a:r>
                    </a:p>
                  </a:txBody>
                  <a:tcPr marL="7135" marR="85626" marT="71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100" b="0" i="0" u="none" strike="noStrike">
                          <a:solidFill>
                            <a:srgbClr val="000000"/>
                          </a:solidFill>
                          <a:effectLst/>
                          <a:latin typeface="Arial"/>
                        </a:rPr>
                        <a:t>     500 042 </a:t>
                      </a:r>
                    </a:p>
                  </a:txBody>
                  <a:tcPr marL="7135" marR="85626" marT="71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100" b="0" i="0" u="none" strike="noStrike">
                          <a:solidFill>
                            <a:srgbClr val="000000"/>
                          </a:solidFill>
                          <a:effectLst/>
                          <a:latin typeface="Arial"/>
                        </a:rPr>
                        <a:t>96%</a:t>
                      </a:r>
                    </a:p>
                  </a:txBody>
                  <a:tcPr marL="7135" marR="85626" marT="71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9955">
                <a:tc>
                  <a:txBody>
                    <a:bodyPr/>
                    <a:lstStyle/>
                    <a:p>
                      <a:pPr algn="l" rtl="0" fontAlgn="ctr"/>
                      <a:r>
                        <a:rPr lang="en-ZA" sz="1100" b="1" i="0" u="none" strike="noStrike" dirty="0">
                          <a:solidFill>
                            <a:srgbClr val="000000"/>
                          </a:solidFill>
                          <a:effectLst/>
                          <a:latin typeface="Arial"/>
                        </a:rPr>
                        <a:t>Total Department</a:t>
                      </a:r>
                    </a:p>
                  </a:txBody>
                  <a:tcPr marL="7135" marR="7135" marT="71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rtl="0" fontAlgn="ctr"/>
                      <a:r>
                        <a:rPr lang="en-ZA" sz="1100" b="1" i="0" u="none" strike="noStrike" dirty="0">
                          <a:solidFill>
                            <a:srgbClr val="000000"/>
                          </a:solidFill>
                          <a:effectLst/>
                          <a:latin typeface="Arial"/>
                        </a:rPr>
                        <a:t>   59 831 294 </a:t>
                      </a:r>
                    </a:p>
                  </a:txBody>
                  <a:tcPr marL="7135" marR="85626" marT="71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rtl="0" fontAlgn="ctr"/>
                      <a:r>
                        <a:rPr lang="en-ZA" sz="1100" b="1" i="0" u="none" strike="noStrike" dirty="0">
                          <a:solidFill>
                            <a:srgbClr val="000000"/>
                          </a:solidFill>
                          <a:effectLst/>
                          <a:latin typeface="Arial"/>
                        </a:rPr>
                        <a:t>            -   </a:t>
                      </a:r>
                    </a:p>
                  </a:txBody>
                  <a:tcPr marL="7135" marR="85626" marT="71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rtl="0" fontAlgn="ctr"/>
                      <a:r>
                        <a:rPr lang="en-ZA" sz="1100" b="1" i="0" u="none" strike="noStrike" dirty="0">
                          <a:solidFill>
                            <a:srgbClr val="000000"/>
                          </a:solidFill>
                          <a:effectLst/>
                          <a:latin typeface="Arial"/>
                        </a:rPr>
                        <a:t> 59 831 294 </a:t>
                      </a:r>
                    </a:p>
                  </a:txBody>
                  <a:tcPr marL="7135" marR="85626" marT="71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rtl="0" fontAlgn="ctr"/>
                      <a:r>
                        <a:rPr lang="en-ZA" sz="1100" b="1" i="0" u="none" strike="noStrike" dirty="0">
                          <a:solidFill>
                            <a:srgbClr val="000000"/>
                          </a:solidFill>
                          <a:effectLst/>
                          <a:latin typeface="Arial"/>
                        </a:rPr>
                        <a:t> 59 193 454 </a:t>
                      </a:r>
                    </a:p>
                  </a:txBody>
                  <a:tcPr marL="7135" marR="85626" marT="71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rtl="0" fontAlgn="ctr"/>
                      <a:r>
                        <a:rPr lang="en-ZA" sz="1100" b="1" i="0" u="none" strike="noStrike" dirty="0">
                          <a:solidFill>
                            <a:srgbClr val="000000"/>
                          </a:solidFill>
                          <a:effectLst/>
                          <a:latin typeface="Arial"/>
                        </a:rPr>
                        <a:t> 637 840 </a:t>
                      </a:r>
                    </a:p>
                  </a:txBody>
                  <a:tcPr marL="7135" marR="85626" marT="71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rtl="0" fontAlgn="ctr"/>
                      <a:r>
                        <a:rPr lang="en-ZA" sz="1100" b="1" i="0" u="none" strike="noStrike" dirty="0">
                          <a:solidFill>
                            <a:srgbClr val="000000"/>
                          </a:solidFill>
                          <a:effectLst/>
                          <a:latin typeface="Arial"/>
                        </a:rPr>
                        <a:t>     637 840 </a:t>
                      </a:r>
                    </a:p>
                  </a:txBody>
                  <a:tcPr marL="7135" marR="85626" marT="71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rtl="0" fontAlgn="ctr"/>
                      <a:r>
                        <a:rPr lang="en-ZA" sz="1100" b="1" i="0" u="none" strike="noStrike" dirty="0">
                          <a:solidFill>
                            <a:srgbClr val="000000"/>
                          </a:solidFill>
                          <a:effectLst/>
                          <a:latin typeface="Arial"/>
                        </a:rPr>
                        <a:t>99%</a:t>
                      </a:r>
                    </a:p>
                  </a:txBody>
                  <a:tcPr marL="7135" marR="85626" marT="71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r>
              <a:tr h="566582">
                <a:tc>
                  <a:txBody>
                    <a:bodyPr/>
                    <a:lstStyle/>
                    <a:p>
                      <a:pPr algn="l" rtl="0" fontAlgn="ctr"/>
                      <a:r>
                        <a:rPr lang="en-ZA" sz="1100" b="0" i="0" u="none" strike="noStrike">
                          <a:solidFill>
                            <a:srgbClr val="000000"/>
                          </a:solidFill>
                          <a:effectLst/>
                          <a:latin typeface="Arial"/>
                        </a:rPr>
                        <a:t>Direct charge against NRV:Oil Pollution</a:t>
                      </a:r>
                    </a:p>
                  </a:txBody>
                  <a:tcPr marL="7135" marR="7135" marT="71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100" b="0" i="0" u="none" strike="noStrike">
                          <a:solidFill>
                            <a:srgbClr val="000000"/>
                          </a:solidFill>
                          <a:effectLst/>
                          <a:latin typeface="Arial"/>
                        </a:rPr>
                        <a:t>          10 200 </a:t>
                      </a:r>
                    </a:p>
                  </a:txBody>
                  <a:tcPr marL="7135" marR="85626" marT="71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100" b="0" i="0" u="none" strike="noStrike">
                          <a:solidFill>
                            <a:srgbClr val="000000"/>
                          </a:solidFill>
                          <a:effectLst/>
                          <a:latin typeface="Arial"/>
                        </a:rPr>
                        <a:t>            -   </a:t>
                      </a:r>
                    </a:p>
                  </a:txBody>
                  <a:tcPr marL="7135" marR="85626" marT="71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100" b="0" i="0" u="none" strike="noStrike">
                          <a:solidFill>
                            <a:srgbClr val="000000"/>
                          </a:solidFill>
                          <a:effectLst/>
                          <a:latin typeface="Arial"/>
                        </a:rPr>
                        <a:t>        10 200 </a:t>
                      </a:r>
                    </a:p>
                  </a:txBody>
                  <a:tcPr marL="7135" marR="85626" marT="71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100" b="0" i="0" u="none" strike="noStrike">
                          <a:solidFill>
                            <a:srgbClr val="000000"/>
                          </a:solidFill>
                          <a:effectLst/>
                          <a:latin typeface="Arial"/>
                        </a:rPr>
                        <a:t>         2 976 </a:t>
                      </a:r>
                    </a:p>
                  </a:txBody>
                  <a:tcPr marL="7135" marR="85626" marT="71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100" b="0" i="0" u="none" strike="noStrike">
                          <a:solidFill>
                            <a:srgbClr val="000000"/>
                          </a:solidFill>
                          <a:effectLst/>
                          <a:latin typeface="Arial"/>
                        </a:rPr>
                        <a:t>     7 224 </a:t>
                      </a:r>
                    </a:p>
                  </a:txBody>
                  <a:tcPr marL="7135" marR="85626" marT="71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100" b="0" i="0" u="none" strike="noStrike">
                          <a:solidFill>
                            <a:srgbClr val="000000"/>
                          </a:solidFill>
                          <a:effectLst/>
                          <a:latin typeface="Arial"/>
                        </a:rPr>
                        <a:t>         7 224 </a:t>
                      </a:r>
                    </a:p>
                  </a:txBody>
                  <a:tcPr marL="7135" marR="85626" marT="71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ctr"/>
                      <a:r>
                        <a:rPr lang="en-ZA" sz="1100" b="0" i="0" u="none" strike="noStrike">
                          <a:solidFill>
                            <a:srgbClr val="000000"/>
                          </a:solidFill>
                          <a:effectLst/>
                          <a:latin typeface="Arial"/>
                        </a:rPr>
                        <a:t>29%</a:t>
                      </a:r>
                    </a:p>
                  </a:txBody>
                  <a:tcPr marL="7135" marR="85626" marT="71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9955">
                <a:tc>
                  <a:txBody>
                    <a:bodyPr/>
                    <a:lstStyle/>
                    <a:p>
                      <a:pPr algn="l" rtl="0" fontAlgn="ctr"/>
                      <a:r>
                        <a:rPr lang="en-ZA" sz="1100" b="1" i="0" u="none" strike="noStrike" dirty="0">
                          <a:solidFill>
                            <a:srgbClr val="000000"/>
                          </a:solidFill>
                          <a:effectLst/>
                          <a:latin typeface="Arial"/>
                        </a:rPr>
                        <a:t>Total Department</a:t>
                      </a:r>
                    </a:p>
                  </a:txBody>
                  <a:tcPr marL="7135" marR="7135" marT="71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rtl="0" fontAlgn="ctr"/>
                      <a:r>
                        <a:rPr lang="en-ZA" sz="1100" b="1" i="0" u="none" strike="noStrike" dirty="0">
                          <a:solidFill>
                            <a:srgbClr val="000000"/>
                          </a:solidFill>
                          <a:effectLst/>
                          <a:latin typeface="Arial"/>
                        </a:rPr>
                        <a:t>   59 841 494 </a:t>
                      </a:r>
                    </a:p>
                  </a:txBody>
                  <a:tcPr marL="7135" marR="85626" marT="71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rtl="0" fontAlgn="ctr"/>
                      <a:r>
                        <a:rPr lang="en-ZA" sz="1100" b="1" i="0" u="none" strike="noStrike" dirty="0">
                          <a:solidFill>
                            <a:srgbClr val="000000"/>
                          </a:solidFill>
                          <a:effectLst/>
                          <a:latin typeface="Arial"/>
                        </a:rPr>
                        <a:t>            -   </a:t>
                      </a:r>
                    </a:p>
                  </a:txBody>
                  <a:tcPr marL="7135" marR="85626" marT="71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rtl="0" fontAlgn="ctr"/>
                      <a:r>
                        <a:rPr lang="en-ZA" sz="1100" b="1" i="0" u="none" strike="noStrike" dirty="0">
                          <a:solidFill>
                            <a:srgbClr val="000000"/>
                          </a:solidFill>
                          <a:effectLst/>
                          <a:latin typeface="Arial"/>
                        </a:rPr>
                        <a:t> 59 841 494 </a:t>
                      </a:r>
                    </a:p>
                  </a:txBody>
                  <a:tcPr marL="7135" marR="85626" marT="71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rtl="0" fontAlgn="ctr"/>
                      <a:r>
                        <a:rPr lang="en-ZA" sz="1100" b="1" i="0" u="none" strike="noStrike" dirty="0">
                          <a:solidFill>
                            <a:srgbClr val="000000"/>
                          </a:solidFill>
                          <a:effectLst/>
                          <a:latin typeface="Arial"/>
                        </a:rPr>
                        <a:t> 59 196 430 </a:t>
                      </a:r>
                    </a:p>
                  </a:txBody>
                  <a:tcPr marL="7135" marR="85626" marT="71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rtl="0" fontAlgn="ctr"/>
                      <a:r>
                        <a:rPr lang="en-ZA" sz="1100" b="1" i="0" u="none" strike="noStrike" dirty="0">
                          <a:solidFill>
                            <a:srgbClr val="000000"/>
                          </a:solidFill>
                          <a:effectLst/>
                          <a:latin typeface="Arial"/>
                        </a:rPr>
                        <a:t> 645 064 </a:t>
                      </a:r>
                    </a:p>
                  </a:txBody>
                  <a:tcPr marL="7135" marR="85626" marT="71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rtl="0" fontAlgn="ctr"/>
                      <a:r>
                        <a:rPr lang="en-ZA" sz="1100" b="1" i="0" u="none" strike="noStrike" dirty="0">
                          <a:solidFill>
                            <a:srgbClr val="000000"/>
                          </a:solidFill>
                          <a:effectLst/>
                          <a:latin typeface="Arial"/>
                        </a:rPr>
                        <a:t>     645 064 </a:t>
                      </a:r>
                    </a:p>
                  </a:txBody>
                  <a:tcPr marL="7135" marR="85626" marT="71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rtl="0" fontAlgn="ctr"/>
                      <a:r>
                        <a:rPr lang="en-ZA" sz="1100" b="1" i="0" u="none" strike="noStrike" dirty="0">
                          <a:solidFill>
                            <a:srgbClr val="000000"/>
                          </a:solidFill>
                          <a:effectLst/>
                          <a:latin typeface="Arial"/>
                        </a:rPr>
                        <a:t>99%</a:t>
                      </a:r>
                    </a:p>
                  </a:txBody>
                  <a:tcPr marL="7135" marR="85626" marT="71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r>
            </a:tbl>
          </a:graphicData>
        </a:graphic>
      </p:graphicFrame>
      <p:pic>
        <p:nvPicPr>
          <p:cNvPr id="8" name="Picture 5">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781800" y="230698"/>
            <a:ext cx="1981200" cy="752475"/>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70795856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52061" y="186453"/>
            <a:ext cx="8210939" cy="665155"/>
          </a:xfrm>
          <a:prstGeom prst="rect">
            <a:avLst/>
          </a:prstGeom>
          <a:ln>
            <a:noFill/>
          </a:ln>
        </p:spPr>
        <p:style>
          <a:lnRef idx="2">
            <a:schemeClr val="accent6"/>
          </a:lnRef>
          <a:fillRef idx="1">
            <a:schemeClr val="lt1"/>
          </a:fillRef>
          <a:effectRef idx="0">
            <a:schemeClr val="accent6"/>
          </a:effectRef>
          <a:fontRef idx="minor">
            <a:schemeClr val="dk1"/>
          </a:fontRef>
        </p:style>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en-ZA" altLang="en-US" sz="2400" b="1" dirty="0" smtClean="0">
                <a:solidFill>
                  <a:prstClr val="black">
                    <a:lumMod val="85000"/>
                    <a:lumOff val="15000"/>
                  </a:prstClr>
                </a:solidFill>
                <a:latin typeface="Arial" panose="020B0604020202020204" pitchFamily="34" charset="0"/>
                <a:cs typeface="Arial" panose="020B0604020202020204" pitchFamily="34" charset="0"/>
              </a:rPr>
              <a:t>Expenditure per Programme </a:t>
            </a:r>
            <a:r>
              <a:rPr lang="en-ZA" altLang="en-US" sz="1800" b="1" dirty="0" smtClean="0">
                <a:solidFill>
                  <a:prstClr val="black">
                    <a:lumMod val="85000"/>
                    <a:lumOff val="15000"/>
                  </a:prstClr>
                </a:solidFill>
                <a:latin typeface="Arial" panose="020B0604020202020204" pitchFamily="34" charset="0"/>
                <a:cs typeface="Arial" panose="020B0604020202020204" pitchFamily="34" charset="0"/>
              </a:rPr>
              <a:t>(Continued)</a:t>
            </a:r>
            <a:endParaRPr lang="en-ZA" altLang="en-US" sz="1800" b="1" dirty="0">
              <a:solidFill>
                <a:prstClr val="black">
                  <a:lumMod val="85000"/>
                  <a:lumOff val="15000"/>
                </a:prstClr>
              </a:solidFill>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B682DC23-2843-E240-9889-9C005FBE80A9}" type="slidenum">
              <a:rPr lang="en-US" smtClean="0">
                <a:solidFill>
                  <a:prstClr val="black">
                    <a:tint val="75000"/>
                  </a:prstClr>
                </a:solidFill>
              </a:rPr>
              <a:pPr/>
              <a:t>27</a:t>
            </a:fld>
            <a:endParaRPr lang="en-US">
              <a:solidFill>
                <a:prstClr val="black">
                  <a:tint val="75000"/>
                </a:prstClr>
              </a:solidFill>
            </a:endParaRPr>
          </a:p>
        </p:txBody>
      </p:sp>
      <p:graphicFrame>
        <p:nvGraphicFramePr>
          <p:cNvPr id="7" name="Group 23"/>
          <p:cNvGraphicFramePr>
            <a:graphicFrameLocks noGrp="1"/>
          </p:cNvGraphicFramePr>
          <p:nvPr>
            <p:extLst>
              <p:ext uri="{D42A27DB-BD31-4B8C-83A1-F6EECF244321}">
                <p14:modId xmlns:p14="http://schemas.microsoft.com/office/powerpoint/2010/main" xmlns="" val="1493194093"/>
              </p:ext>
            </p:extLst>
          </p:nvPr>
        </p:nvGraphicFramePr>
        <p:xfrm>
          <a:off x="505389" y="1127850"/>
          <a:ext cx="8210939" cy="5228500"/>
        </p:xfrm>
        <a:graphic>
          <a:graphicData uri="http://schemas.openxmlformats.org/drawingml/2006/table">
            <a:tbl>
              <a:tblPr/>
              <a:tblGrid>
                <a:gridCol w="1830033"/>
                <a:gridCol w="6380906"/>
              </a:tblGrid>
              <a:tr h="969451">
                <a:tc>
                  <a:txBody>
                    <a:bodyPr/>
                    <a:lstStyle>
                      <a:lvl1pPr algn="l" eaLnBrk="0" hangingPunct="0">
                        <a:spcBef>
                          <a:spcPct val="20000"/>
                        </a:spcBef>
                        <a:defRPr sz="2800">
                          <a:solidFill>
                            <a:schemeClr val="tx1"/>
                          </a:solidFill>
                          <a:latin typeface="Times New Roman" charset="0"/>
                        </a:defRPr>
                      </a:lvl1pPr>
                      <a:lvl2pPr marL="742950" indent="-285750" algn="l" eaLnBrk="0" hangingPunct="0">
                        <a:spcBef>
                          <a:spcPct val="20000"/>
                        </a:spcBef>
                        <a:defRPr sz="2400">
                          <a:solidFill>
                            <a:schemeClr val="tx1"/>
                          </a:solidFill>
                          <a:latin typeface="Times New Roman" charset="0"/>
                        </a:defRPr>
                      </a:lvl2pPr>
                      <a:lvl3pPr marL="1143000" indent="-228600" algn="l" eaLnBrk="0" hangingPunct="0">
                        <a:spcBef>
                          <a:spcPct val="20000"/>
                        </a:spcBef>
                        <a:defRPr sz="2000">
                          <a:solidFill>
                            <a:schemeClr val="tx1"/>
                          </a:solidFill>
                          <a:latin typeface="Times New Roman" charset="0"/>
                        </a:defRPr>
                      </a:lvl3pPr>
                      <a:lvl4pPr marL="1600200" indent="-228600" algn="l" eaLnBrk="0" hangingPunct="0">
                        <a:spcBef>
                          <a:spcPct val="20000"/>
                        </a:spcBef>
                        <a:defRPr>
                          <a:solidFill>
                            <a:schemeClr val="tx1"/>
                          </a:solidFill>
                          <a:latin typeface="Times New Roman" charset="0"/>
                        </a:defRPr>
                      </a:lvl4pPr>
                      <a:lvl5pPr marL="2057400" indent="-228600" algn="l" eaLnBrk="0" hangingPunct="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300" b="0" i="0" u="none" strike="noStrike" cap="none" normalizeH="0" baseline="0" dirty="0" smtClean="0">
                          <a:ln>
                            <a:noFill/>
                          </a:ln>
                          <a:solidFill>
                            <a:srgbClr val="000000"/>
                          </a:solidFill>
                          <a:effectLst/>
                          <a:latin typeface="Arial" charset="0"/>
                          <a:cs typeface="Arial" charset="0"/>
                        </a:rPr>
                        <a:t>Administration</a:t>
                      </a:r>
                    </a:p>
                  </a:txBody>
                  <a:tcPr marT="45647" marB="4564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Times New Roman" charset="0"/>
                        </a:defRPr>
                      </a:lvl1pPr>
                      <a:lvl2pPr marL="742950" indent="-285750" algn="l" eaLnBrk="0" hangingPunct="0">
                        <a:spcBef>
                          <a:spcPct val="20000"/>
                        </a:spcBef>
                        <a:defRPr sz="2400">
                          <a:solidFill>
                            <a:schemeClr val="tx1"/>
                          </a:solidFill>
                          <a:latin typeface="Times New Roman" charset="0"/>
                        </a:defRPr>
                      </a:lvl2pPr>
                      <a:lvl3pPr marL="1143000" indent="-228600" algn="l" eaLnBrk="0" hangingPunct="0">
                        <a:spcBef>
                          <a:spcPct val="20000"/>
                        </a:spcBef>
                        <a:defRPr sz="2000">
                          <a:solidFill>
                            <a:schemeClr val="tx1"/>
                          </a:solidFill>
                          <a:latin typeface="Times New Roman" charset="0"/>
                        </a:defRPr>
                      </a:lvl3pPr>
                      <a:lvl4pPr marL="1600200" indent="-228600" algn="l" eaLnBrk="0" hangingPunct="0">
                        <a:spcBef>
                          <a:spcPct val="20000"/>
                        </a:spcBef>
                        <a:defRPr>
                          <a:solidFill>
                            <a:schemeClr val="tx1"/>
                          </a:solidFill>
                          <a:latin typeface="Times New Roman" charset="0"/>
                        </a:defRPr>
                      </a:lvl4pPr>
                      <a:lvl5pPr marL="2057400" indent="-228600" algn="l" eaLnBrk="0" hangingPunct="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algn="just">
                        <a:spcAft>
                          <a:spcPts val="0"/>
                        </a:spcAft>
                      </a:pPr>
                      <a:r>
                        <a:rPr kumimoji="0" lang="en-US" altLang="en-US" sz="1300" b="0" i="0" u="none" strike="noStrike" cap="none" normalizeH="0" baseline="0" dirty="0" smtClean="0">
                          <a:ln>
                            <a:noFill/>
                          </a:ln>
                          <a:solidFill>
                            <a:srgbClr val="000000"/>
                          </a:solidFill>
                          <a:effectLst/>
                          <a:latin typeface="Arial" charset="0"/>
                          <a:cs typeface="Times New Roman" charset="0"/>
                        </a:rPr>
                        <a:t>Under expenditure of R54 million </a:t>
                      </a:r>
                      <a:r>
                        <a:rPr lang="en-GB" sz="1300" dirty="0" smtClean="0">
                          <a:effectLst/>
                          <a:latin typeface="Arial"/>
                          <a:ea typeface="Times New Roman"/>
                        </a:rPr>
                        <a:t>was mainly due to</a:t>
                      </a:r>
                      <a:r>
                        <a:rPr lang="en-GB" sz="1300" baseline="0" dirty="0" smtClean="0">
                          <a:effectLst/>
                          <a:latin typeface="Arial"/>
                          <a:ea typeface="Times New Roman"/>
                        </a:rPr>
                        <a:t> slow filling of vacant posts,</a:t>
                      </a:r>
                      <a:r>
                        <a:rPr lang="en-GB" sz="1300" dirty="0" smtClean="0">
                          <a:effectLst/>
                          <a:latin typeface="Arial"/>
                          <a:ea typeface="Times New Roman"/>
                        </a:rPr>
                        <a:t> outstanding invoices from the Department of Public Works (DPW) for office accommodation as well as other goods and services projects. Funds</a:t>
                      </a:r>
                      <a:r>
                        <a:rPr lang="en-GB" sz="1300" baseline="0" dirty="0" smtClean="0">
                          <a:effectLst/>
                          <a:latin typeface="Arial"/>
                          <a:ea typeface="Times New Roman"/>
                        </a:rPr>
                        <a:t>  have been shifted from  savings in public transport to this programme under goods and services.</a:t>
                      </a:r>
                      <a:endParaRPr lang="en-ZA" sz="1300" dirty="0" smtClean="0">
                        <a:effectLst/>
                        <a:latin typeface="Times New Roman" panose="02020603050405020304" pitchFamily="18" charset="0"/>
                        <a:ea typeface="Times New Roman" panose="02020603050405020304" pitchFamily="18" charset="0"/>
                      </a:endParaRPr>
                    </a:p>
                  </a:txBody>
                  <a:tcPr marL="137160" marR="73152" marT="9127"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53943">
                <a:tc>
                  <a:txBody>
                    <a:bodyPr/>
                    <a:lstStyle>
                      <a:lvl1pPr algn="l" eaLnBrk="0" hangingPunct="0">
                        <a:spcBef>
                          <a:spcPct val="20000"/>
                        </a:spcBef>
                        <a:defRPr sz="2800">
                          <a:solidFill>
                            <a:schemeClr val="tx1"/>
                          </a:solidFill>
                          <a:latin typeface="Times New Roman" charset="0"/>
                        </a:defRPr>
                      </a:lvl1pPr>
                      <a:lvl2pPr marL="742950" indent="-285750" algn="l" eaLnBrk="0" hangingPunct="0">
                        <a:spcBef>
                          <a:spcPct val="20000"/>
                        </a:spcBef>
                        <a:defRPr sz="2400">
                          <a:solidFill>
                            <a:schemeClr val="tx1"/>
                          </a:solidFill>
                          <a:latin typeface="Times New Roman" charset="0"/>
                        </a:defRPr>
                      </a:lvl2pPr>
                      <a:lvl3pPr marL="1143000" indent="-228600" algn="l" eaLnBrk="0" hangingPunct="0">
                        <a:spcBef>
                          <a:spcPct val="20000"/>
                        </a:spcBef>
                        <a:defRPr sz="2000">
                          <a:solidFill>
                            <a:schemeClr val="tx1"/>
                          </a:solidFill>
                          <a:latin typeface="Times New Roman" charset="0"/>
                        </a:defRPr>
                      </a:lvl3pPr>
                      <a:lvl4pPr marL="1600200" indent="-228600" algn="l" eaLnBrk="0" hangingPunct="0">
                        <a:spcBef>
                          <a:spcPct val="20000"/>
                        </a:spcBef>
                        <a:defRPr>
                          <a:solidFill>
                            <a:schemeClr val="tx1"/>
                          </a:solidFill>
                          <a:latin typeface="Times New Roman" charset="0"/>
                        </a:defRPr>
                      </a:lvl4pPr>
                      <a:lvl5pPr marL="2057400" indent="-228600" algn="l" eaLnBrk="0" hangingPunct="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300" b="0" i="0" u="none" strike="noStrike" cap="none" normalizeH="0" baseline="0" dirty="0" smtClean="0">
                          <a:ln>
                            <a:noFill/>
                          </a:ln>
                          <a:solidFill>
                            <a:srgbClr val="000000"/>
                          </a:solidFill>
                          <a:effectLst/>
                          <a:latin typeface="Arial" charset="0"/>
                          <a:cs typeface="Arial" charset="0"/>
                        </a:rPr>
                        <a:t>Integrated Transport Planning</a:t>
                      </a:r>
                    </a:p>
                  </a:txBody>
                  <a:tcPr marT="45647" marB="4564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Times New Roman" charset="0"/>
                        </a:defRPr>
                      </a:lvl1pPr>
                      <a:lvl2pPr marL="742950" indent="-285750" algn="l" eaLnBrk="0" hangingPunct="0">
                        <a:spcBef>
                          <a:spcPct val="20000"/>
                        </a:spcBef>
                        <a:defRPr sz="2400">
                          <a:solidFill>
                            <a:schemeClr val="tx1"/>
                          </a:solidFill>
                          <a:latin typeface="Times New Roman" charset="0"/>
                        </a:defRPr>
                      </a:lvl2pPr>
                      <a:lvl3pPr marL="1143000" indent="-228600" algn="l" eaLnBrk="0" hangingPunct="0">
                        <a:spcBef>
                          <a:spcPct val="20000"/>
                        </a:spcBef>
                        <a:defRPr sz="2000">
                          <a:solidFill>
                            <a:schemeClr val="tx1"/>
                          </a:solidFill>
                          <a:latin typeface="Times New Roman" charset="0"/>
                        </a:defRPr>
                      </a:lvl3pPr>
                      <a:lvl4pPr marL="1600200" indent="-228600" algn="l" eaLnBrk="0" hangingPunct="0">
                        <a:spcBef>
                          <a:spcPct val="20000"/>
                        </a:spcBef>
                        <a:defRPr>
                          <a:solidFill>
                            <a:schemeClr val="tx1"/>
                          </a:solidFill>
                          <a:latin typeface="Times New Roman" charset="0"/>
                        </a:defRPr>
                      </a:lvl4pPr>
                      <a:lvl5pPr marL="2057400" indent="-228600" algn="l" eaLnBrk="0" hangingPunct="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algn="just">
                        <a:spcAft>
                          <a:spcPts val="0"/>
                        </a:spcAft>
                      </a:pPr>
                      <a:r>
                        <a:rPr lang="en-GB" sz="1300" dirty="0" smtClean="0">
                          <a:effectLst/>
                          <a:latin typeface="Arial"/>
                          <a:ea typeface="Times New Roman"/>
                        </a:rPr>
                        <a:t>The underspending of R19 was mainly</a:t>
                      </a:r>
                      <a:r>
                        <a:rPr lang="en-GB" sz="1300" baseline="0" dirty="0" smtClean="0">
                          <a:effectLst/>
                          <a:latin typeface="Arial"/>
                          <a:ea typeface="Times New Roman"/>
                        </a:rPr>
                        <a:t> due to posts that could not be filled. On goods and services the underspending was due to</a:t>
                      </a:r>
                      <a:r>
                        <a:rPr lang="en-GB" sz="1300" dirty="0" smtClean="0">
                          <a:effectLst/>
                          <a:latin typeface="Arial"/>
                          <a:ea typeface="Times New Roman"/>
                        </a:rPr>
                        <a:t> following</a:t>
                      </a:r>
                      <a:r>
                        <a:rPr lang="en-GB" sz="1300" baseline="0" dirty="0" smtClean="0">
                          <a:effectLst/>
                          <a:latin typeface="Arial"/>
                          <a:ea typeface="Times New Roman"/>
                        </a:rPr>
                        <a:t> </a:t>
                      </a:r>
                      <a:r>
                        <a:rPr lang="en-GB" sz="1300" dirty="0" smtClean="0">
                          <a:effectLst/>
                          <a:latin typeface="Arial"/>
                          <a:ea typeface="Times New Roman"/>
                        </a:rPr>
                        <a:t>projects: </a:t>
                      </a:r>
                      <a:r>
                        <a:rPr lang="en-US" altLang="en-US" sz="1300" kern="1200" baseline="0" noProof="0" dirty="0" smtClean="0">
                          <a:solidFill>
                            <a:schemeClr val="tx1"/>
                          </a:solidFill>
                          <a:effectLst/>
                          <a:latin typeface="Arial"/>
                          <a:ea typeface="Times New Roman"/>
                          <a:cs typeface="+mn-cs"/>
                        </a:rPr>
                        <a:t>National Transport Planning Databank due to delays in procurement; Review of the National Freight Strategy; Corridor Freight Development that was advertised late; BEE Charter Council due to delays in the appointment of Council members; Procedures, Computations and Recouping of Overloading Cost on South African Roads and National Transport Planning Forum due to a cancelled contract.</a:t>
                      </a:r>
                      <a:endParaRPr lang="en-ZA" sz="1300" kern="1200" baseline="0" dirty="0">
                        <a:solidFill>
                          <a:schemeClr val="tx1"/>
                        </a:solidFill>
                        <a:effectLst/>
                        <a:latin typeface="Arial"/>
                        <a:ea typeface="Times New Roman"/>
                        <a:cs typeface="+mn-cs"/>
                      </a:endParaRPr>
                    </a:p>
                  </a:txBody>
                  <a:tcPr marL="137160" marR="73152" marT="9127"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61697">
                <a:tc>
                  <a:txBody>
                    <a:bodyPr/>
                    <a:lstStyle>
                      <a:lvl1pPr algn="l" eaLnBrk="0" hangingPunct="0">
                        <a:spcBef>
                          <a:spcPct val="20000"/>
                        </a:spcBef>
                        <a:defRPr sz="2800">
                          <a:solidFill>
                            <a:schemeClr val="tx1"/>
                          </a:solidFill>
                          <a:latin typeface="Times New Roman" charset="0"/>
                        </a:defRPr>
                      </a:lvl1pPr>
                      <a:lvl2pPr marL="742950" indent="-285750" algn="l" eaLnBrk="0" hangingPunct="0">
                        <a:spcBef>
                          <a:spcPct val="20000"/>
                        </a:spcBef>
                        <a:defRPr sz="2400">
                          <a:solidFill>
                            <a:schemeClr val="tx1"/>
                          </a:solidFill>
                          <a:latin typeface="Times New Roman" charset="0"/>
                        </a:defRPr>
                      </a:lvl2pPr>
                      <a:lvl3pPr marL="1143000" indent="-228600" algn="l" eaLnBrk="0" hangingPunct="0">
                        <a:spcBef>
                          <a:spcPct val="20000"/>
                        </a:spcBef>
                        <a:defRPr sz="2000">
                          <a:solidFill>
                            <a:schemeClr val="tx1"/>
                          </a:solidFill>
                          <a:latin typeface="Times New Roman" charset="0"/>
                        </a:defRPr>
                      </a:lvl3pPr>
                      <a:lvl4pPr marL="1600200" indent="-228600" algn="l" eaLnBrk="0" hangingPunct="0">
                        <a:spcBef>
                          <a:spcPct val="20000"/>
                        </a:spcBef>
                        <a:defRPr>
                          <a:solidFill>
                            <a:schemeClr val="tx1"/>
                          </a:solidFill>
                          <a:latin typeface="Times New Roman" charset="0"/>
                        </a:defRPr>
                      </a:lvl4pPr>
                      <a:lvl5pPr marL="2057400" indent="-228600" algn="l" eaLnBrk="0" hangingPunct="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300" b="0" i="0" u="none" strike="noStrike" cap="none" normalizeH="0" baseline="0" dirty="0" smtClean="0">
                          <a:ln>
                            <a:noFill/>
                          </a:ln>
                          <a:solidFill>
                            <a:srgbClr val="000000"/>
                          </a:solidFill>
                          <a:effectLst/>
                          <a:latin typeface="Arial" charset="0"/>
                          <a:cs typeface="Arial" charset="0"/>
                        </a:rPr>
                        <a:t>Rail Transport</a:t>
                      </a:r>
                    </a:p>
                  </a:txBody>
                  <a:tcPr marT="45647" marB="4564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Times New Roman" charset="0"/>
                        </a:defRPr>
                      </a:lvl1pPr>
                      <a:lvl2pPr marL="742950" indent="-285750" algn="l" eaLnBrk="0" hangingPunct="0">
                        <a:spcBef>
                          <a:spcPct val="20000"/>
                        </a:spcBef>
                        <a:defRPr sz="2400">
                          <a:solidFill>
                            <a:schemeClr val="tx1"/>
                          </a:solidFill>
                          <a:latin typeface="Times New Roman" charset="0"/>
                        </a:defRPr>
                      </a:lvl2pPr>
                      <a:lvl3pPr marL="1143000" indent="-228600" algn="l" eaLnBrk="0" hangingPunct="0">
                        <a:spcBef>
                          <a:spcPct val="20000"/>
                        </a:spcBef>
                        <a:defRPr sz="2000">
                          <a:solidFill>
                            <a:schemeClr val="tx1"/>
                          </a:solidFill>
                          <a:latin typeface="Times New Roman" charset="0"/>
                        </a:defRPr>
                      </a:lvl3pPr>
                      <a:lvl4pPr marL="1600200" indent="-228600" algn="l" eaLnBrk="0" hangingPunct="0">
                        <a:spcBef>
                          <a:spcPct val="20000"/>
                        </a:spcBef>
                        <a:defRPr>
                          <a:solidFill>
                            <a:schemeClr val="tx1"/>
                          </a:solidFill>
                          <a:latin typeface="Times New Roman" charset="0"/>
                        </a:defRPr>
                      </a:lvl4pPr>
                      <a:lvl5pPr marL="2057400" indent="-228600" algn="l" eaLnBrk="0" hangingPunct="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just" defTabSz="914400" rtl="0" eaLnBrk="1" fontAlgn="ctr" latinLnBrk="0" hangingPunct="1">
                        <a:lnSpc>
                          <a:spcPct val="100000"/>
                        </a:lnSpc>
                        <a:spcBef>
                          <a:spcPct val="0"/>
                        </a:spcBef>
                        <a:spcAft>
                          <a:spcPct val="0"/>
                        </a:spcAft>
                        <a:buClrTx/>
                        <a:buSzTx/>
                        <a:buFontTx/>
                        <a:buNone/>
                        <a:tabLst/>
                      </a:pPr>
                      <a:r>
                        <a:rPr kumimoji="0" lang="en-US" altLang="en-US" sz="1300" b="0" i="0" u="none" strike="noStrike" cap="none" normalizeH="0" baseline="0" dirty="0" smtClean="0">
                          <a:ln>
                            <a:noFill/>
                          </a:ln>
                          <a:solidFill>
                            <a:srgbClr val="000000"/>
                          </a:solidFill>
                          <a:effectLst/>
                          <a:latin typeface="Arial" charset="0"/>
                          <a:cs typeface="Times New Roman" charset="0"/>
                        </a:rPr>
                        <a:t>Under expenditure of R14 million was </a:t>
                      </a:r>
                      <a:r>
                        <a:rPr kumimoji="0" lang="en-ZA" altLang="en-US" sz="1300" b="0" i="0" u="none" strike="noStrike" cap="none" normalizeH="0" baseline="0" dirty="0" smtClean="0">
                          <a:ln>
                            <a:noFill/>
                          </a:ln>
                          <a:solidFill>
                            <a:srgbClr val="000000"/>
                          </a:solidFill>
                          <a:effectLst/>
                          <a:latin typeface="Arial" charset="0"/>
                          <a:cs typeface="Times New Roman" charset="0"/>
                        </a:rPr>
                        <a:t>mainly due post that could not be filled,</a:t>
                      </a:r>
                      <a:r>
                        <a:rPr lang="en-GB" sz="1300" dirty="0" smtClean="0">
                          <a:effectLst/>
                          <a:latin typeface="Arial"/>
                          <a:ea typeface="Times New Roman"/>
                        </a:rPr>
                        <a:t> slow/non spending in the </a:t>
                      </a:r>
                      <a:r>
                        <a:rPr lang="en-ZA" sz="1300" dirty="0" smtClean="0">
                          <a:effectLst/>
                          <a:latin typeface="Arial"/>
                          <a:ea typeface="Times New Roman"/>
                        </a:rPr>
                        <a:t>goods and services because work on the White Paper for Rail Transport was done in-house, no expenditure was incurred on the Review of the Branch Line Strategy and a Study on the Integration of Commuter Transport</a:t>
                      </a:r>
                      <a:r>
                        <a:rPr lang="en-ZA" sz="1300" baseline="0" dirty="0" smtClean="0">
                          <a:effectLst/>
                          <a:latin typeface="Arial"/>
                          <a:ea typeface="Times New Roman"/>
                        </a:rPr>
                        <a:t> as well as the</a:t>
                      </a:r>
                      <a:r>
                        <a:rPr lang="en-ZA" sz="1300" dirty="0" smtClean="0">
                          <a:effectLst/>
                          <a:latin typeface="Arial"/>
                          <a:ea typeface="Times New Roman"/>
                        </a:rPr>
                        <a:t> Establishment of a Rail Economic Regulator.</a:t>
                      </a:r>
                      <a:endParaRPr kumimoji="0" lang="en-ZA" altLang="en-US" sz="1300" b="0" i="0" u="none" strike="noStrike" cap="none" normalizeH="0" baseline="0" dirty="0" smtClean="0">
                        <a:ln>
                          <a:noFill/>
                        </a:ln>
                        <a:solidFill>
                          <a:srgbClr val="000000"/>
                        </a:solidFill>
                        <a:effectLst/>
                        <a:latin typeface="Arial" charset="0"/>
                        <a:cs typeface="Arial" charset="0"/>
                      </a:endParaRPr>
                    </a:p>
                  </a:txBody>
                  <a:tcPr marL="137160" marR="73152" marT="9127"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71109">
                <a:tc>
                  <a:txBody>
                    <a:bodyPr/>
                    <a:lstStyle>
                      <a:lvl1pPr algn="l" eaLnBrk="0" hangingPunct="0">
                        <a:spcBef>
                          <a:spcPct val="20000"/>
                        </a:spcBef>
                        <a:defRPr sz="2800">
                          <a:solidFill>
                            <a:schemeClr val="tx1"/>
                          </a:solidFill>
                          <a:latin typeface="Times New Roman" pitchFamily="18" charset="0"/>
                        </a:defRPr>
                      </a:lvl1pPr>
                      <a:lvl2pPr marL="742950" indent="-285750" algn="l" eaLnBrk="0" hangingPunct="0">
                        <a:spcBef>
                          <a:spcPct val="20000"/>
                        </a:spcBef>
                        <a:defRPr sz="2400">
                          <a:solidFill>
                            <a:schemeClr val="tx1"/>
                          </a:solidFill>
                          <a:latin typeface="Times New Roman" pitchFamily="18" charset="0"/>
                        </a:defRPr>
                      </a:lvl2pPr>
                      <a:lvl3pPr marL="1143000" indent="-228600" algn="l" eaLnBrk="0" hangingPunct="0">
                        <a:spcBef>
                          <a:spcPct val="20000"/>
                        </a:spcBef>
                        <a:defRPr sz="2000">
                          <a:solidFill>
                            <a:schemeClr val="tx1"/>
                          </a:solidFill>
                          <a:latin typeface="Times New Roman" pitchFamily="18" charset="0"/>
                        </a:defRPr>
                      </a:lvl3pPr>
                      <a:lvl4pPr marL="1600200" indent="-228600" algn="l" eaLnBrk="0" hangingPunct="0">
                        <a:spcBef>
                          <a:spcPct val="20000"/>
                        </a:spcBef>
                        <a:defRPr>
                          <a:solidFill>
                            <a:schemeClr val="tx1"/>
                          </a:solidFill>
                          <a:latin typeface="Times New Roman" pitchFamily="18" charset="0"/>
                        </a:defRPr>
                      </a:lvl4pPr>
                      <a:lvl5pPr marL="2057400" indent="-228600" algn="l" eaLnBrk="0" hangingPunct="0">
                        <a:spcBef>
                          <a:spcPct val="20000"/>
                        </a:spcBef>
                        <a:defRPr>
                          <a:solidFill>
                            <a:schemeClr val="tx1"/>
                          </a:solidFill>
                          <a:latin typeface="Times New Roman" pitchFamily="18" charset="0"/>
                        </a:defRPr>
                      </a:lvl5pPr>
                      <a:lvl6pPr marL="2514600" indent="-228600" eaLnBrk="0" fontAlgn="base" hangingPunct="0">
                        <a:spcBef>
                          <a:spcPct val="20000"/>
                        </a:spcBef>
                        <a:spcAft>
                          <a:spcPct val="0"/>
                        </a:spcAft>
                        <a:defRPr>
                          <a:solidFill>
                            <a:schemeClr val="tx1"/>
                          </a:solidFill>
                          <a:latin typeface="Times New Roman" pitchFamily="18" charset="0"/>
                        </a:defRPr>
                      </a:lvl6pPr>
                      <a:lvl7pPr marL="2971800" indent="-228600" eaLnBrk="0" fontAlgn="base" hangingPunct="0">
                        <a:spcBef>
                          <a:spcPct val="20000"/>
                        </a:spcBef>
                        <a:spcAft>
                          <a:spcPct val="0"/>
                        </a:spcAft>
                        <a:defRPr>
                          <a:solidFill>
                            <a:schemeClr val="tx1"/>
                          </a:solidFill>
                          <a:latin typeface="Times New Roman" pitchFamily="18" charset="0"/>
                        </a:defRPr>
                      </a:lvl7pPr>
                      <a:lvl8pPr marL="3429000" indent="-228600" eaLnBrk="0" fontAlgn="base" hangingPunct="0">
                        <a:spcBef>
                          <a:spcPct val="20000"/>
                        </a:spcBef>
                        <a:spcAft>
                          <a:spcPct val="0"/>
                        </a:spcAft>
                        <a:defRPr>
                          <a:solidFill>
                            <a:schemeClr val="tx1"/>
                          </a:solidFill>
                          <a:latin typeface="Times New Roman" pitchFamily="18" charset="0"/>
                        </a:defRPr>
                      </a:lvl8pPr>
                      <a:lvl9pPr marL="3886200" indent="-228600"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300" b="0" i="0" u="none" strike="noStrike" cap="none" normalizeH="0" baseline="0" dirty="0" smtClean="0">
                          <a:ln>
                            <a:noFill/>
                          </a:ln>
                          <a:solidFill>
                            <a:srgbClr val="000000"/>
                          </a:solidFill>
                          <a:effectLst/>
                          <a:latin typeface="Arial" charset="0"/>
                          <a:cs typeface="Arial" charset="0"/>
                        </a:rPr>
                        <a:t>Road Transport</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Times New Roman" pitchFamily="18" charset="0"/>
                        </a:defRPr>
                      </a:lvl1pPr>
                      <a:lvl2pPr marL="347663" indent="-233363" algn="l" eaLnBrk="0" hangingPunct="0">
                        <a:spcBef>
                          <a:spcPct val="20000"/>
                        </a:spcBef>
                        <a:defRPr sz="2400">
                          <a:solidFill>
                            <a:schemeClr val="tx1"/>
                          </a:solidFill>
                          <a:latin typeface="Times New Roman" pitchFamily="18" charset="0"/>
                        </a:defRPr>
                      </a:lvl2pPr>
                      <a:lvl3pPr marL="1143000" indent="-228600" algn="l" eaLnBrk="0" hangingPunct="0">
                        <a:spcBef>
                          <a:spcPct val="20000"/>
                        </a:spcBef>
                        <a:defRPr sz="2000">
                          <a:solidFill>
                            <a:schemeClr val="tx1"/>
                          </a:solidFill>
                          <a:latin typeface="Times New Roman" pitchFamily="18" charset="0"/>
                        </a:defRPr>
                      </a:lvl3pPr>
                      <a:lvl4pPr marL="1600200" indent="-228600" algn="l" eaLnBrk="0" hangingPunct="0">
                        <a:spcBef>
                          <a:spcPct val="20000"/>
                        </a:spcBef>
                        <a:defRPr>
                          <a:solidFill>
                            <a:schemeClr val="tx1"/>
                          </a:solidFill>
                          <a:latin typeface="Times New Roman" pitchFamily="18" charset="0"/>
                        </a:defRPr>
                      </a:lvl4pPr>
                      <a:lvl5pPr marL="2057400" indent="-228600" algn="l" eaLnBrk="0" hangingPunct="0">
                        <a:spcBef>
                          <a:spcPct val="20000"/>
                        </a:spcBef>
                        <a:defRPr>
                          <a:solidFill>
                            <a:schemeClr val="tx1"/>
                          </a:solidFill>
                          <a:latin typeface="Times New Roman" pitchFamily="18" charset="0"/>
                        </a:defRPr>
                      </a:lvl5pPr>
                      <a:lvl6pPr marL="2514600" indent="-228600" eaLnBrk="0" fontAlgn="base" hangingPunct="0">
                        <a:spcBef>
                          <a:spcPct val="20000"/>
                        </a:spcBef>
                        <a:spcAft>
                          <a:spcPct val="0"/>
                        </a:spcAft>
                        <a:defRPr>
                          <a:solidFill>
                            <a:schemeClr val="tx1"/>
                          </a:solidFill>
                          <a:latin typeface="Times New Roman" pitchFamily="18" charset="0"/>
                        </a:defRPr>
                      </a:lvl6pPr>
                      <a:lvl7pPr marL="2971800" indent="-228600" eaLnBrk="0" fontAlgn="base" hangingPunct="0">
                        <a:spcBef>
                          <a:spcPct val="20000"/>
                        </a:spcBef>
                        <a:spcAft>
                          <a:spcPct val="0"/>
                        </a:spcAft>
                        <a:defRPr>
                          <a:solidFill>
                            <a:schemeClr val="tx1"/>
                          </a:solidFill>
                          <a:latin typeface="Times New Roman" pitchFamily="18" charset="0"/>
                        </a:defRPr>
                      </a:lvl7pPr>
                      <a:lvl8pPr marL="3429000" indent="-228600" eaLnBrk="0" fontAlgn="base" hangingPunct="0">
                        <a:spcBef>
                          <a:spcPct val="20000"/>
                        </a:spcBef>
                        <a:spcAft>
                          <a:spcPct val="0"/>
                        </a:spcAft>
                        <a:defRPr>
                          <a:solidFill>
                            <a:schemeClr val="tx1"/>
                          </a:solidFill>
                          <a:latin typeface="Times New Roman" pitchFamily="18" charset="0"/>
                        </a:defRPr>
                      </a:lvl8pPr>
                      <a:lvl9pPr marL="3886200" indent="-228600" eaLnBrk="0" fontAlgn="base" hangingPunct="0">
                        <a:spcBef>
                          <a:spcPct val="20000"/>
                        </a:spcBef>
                        <a:spcAft>
                          <a:spcPct val="0"/>
                        </a:spcAft>
                        <a:defRPr>
                          <a:solidFill>
                            <a:schemeClr val="tx1"/>
                          </a:solidFill>
                          <a:latin typeface="Times New Roman" pitchFamily="18" charset="0"/>
                        </a:defRPr>
                      </a:lvl9pPr>
                    </a:lstStyle>
                    <a:p>
                      <a:pPr algn="just">
                        <a:spcAft>
                          <a:spcPts val="0"/>
                        </a:spcAft>
                      </a:pPr>
                      <a:r>
                        <a:rPr kumimoji="0" lang="en-US" altLang="en-US" sz="1300" b="0" i="0" u="none" strike="noStrike" cap="none" normalizeH="0" baseline="0" dirty="0" smtClean="0">
                          <a:ln>
                            <a:noFill/>
                          </a:ln>
                          <a:solidFill>
                            <a:srgbClr val="000000"/>
                          </a:solidFill>
                          <a:effectLst/>
                          <a:latin typeface="Arial" charset="0"/>
                          <a:cs typeface="Times New Roman" pitchFamily="18" charset="0"/>
                        </a:rPr>
                        <a:t>Under expenditure of R32 million was mainly due to posts that could not be filled, </a:t>
                      </a:r>
                      <a:r>
                        <a:rPr lang="en-US" altLang="en-US" sz="1300" kern="1200" noProof="0" dirty="0" smtClean="0">
                          <a:solidFill>
                            <a:schemeClr val="tx1"/>
                          </a:solidFill>
                          <a:effectLst/>
                          <a:latin typeface="Arial"/>
                          <a:ea typeface="Times New Roman"/>
                          <a:cs typeface="+mn-cs"/>
                        </a:rPr>
                        <a:t>no or insignificant expenditure incurred on </a:t>
                      </a:r>
                      <a:r>
                        <a:rPr lang="en-US" altLang="en-US" sz="1300" kern="1200" noProof="0" dirty="0" err="1" smtClean="0">
                          <a:solidFill>
                            <a:schemeClr val="tx1"/>
                          </a:solidFill>
                          <a:effectLst/>
                          <a:latin typeface="Arial"/>
                          <a:ea typeface="Times New Roman"/>
                          <a:cs typeface="+mn-cs"/>
                        </a:rPr>
                        <a:t>Programme</a:t>
                      </a:r>
                      <a:r>
                        <a:rPr lang="en-US" altLang="en-US" sz="1300" kern="1200" noProof="0" dirty="0" smtClean="0">
                          <a:solidFill>
                            <a:schemeClr val="tx1"/>
                          </a:solidFill>
                          <a:effectLst/>
                          <a:latin typeface="Arial"/>
                          <a:ea typeface="Times New Roman"/>
                          <a:cs typeface="+mn-cs"/>
                        </a:rPr>
                        <a:t> Development for </a:t>
                      </a:r>
                      <a:r>
                        <a:rPr lang="en-US" altLang="en-US" sz="1300" kern="1200" noProof="0" dirty="0" err="1" smtClean="0">
                          <a:solidFill>
                            <a:schemeClr val="tx1"/>
                          </a:solidFill>
                          <a:effectLst/>
                          <a:latin typeface="Arial"/>
                          <a:ea typeface="Times New Roman"/>
                          <a:cs typeface="+mn-cs"/>
                        </a:rPr>
                        <a:t>S'Hamba</a:t>
                      </a:r>
                      <a:r>
                        <a:rPr lang="en-US" altLang="en-US" sz="1300" kern="1200" noProof="0" dirty="0" smtClean="0">
                          <a:solidFill>
                            <a:schemeClr val="tx1"/>
                          </a:solidFill>
                          <a:effectLst/>
                          <a:latin typeface="Arial"/>
                          <a:ea typeface="Times New Roman"/>
                          <a:cs typeface="+mn-cs"/>
                        </a:rPr>
                        <a:t> </a:t>
                      </a:r>
                      <a:r>
                        <a:rPr lang="en-US" altLang="en-US" sz="1300" kern="1200" noProof="0" dirty="0" err="1" smtClean="0">
                          <a:solidFill>
                            <a:schemeClr val="tx1"/>
                          </a:solidFill>
                          <a:effectLst/>
                          <a:latin typeface="Arial"/>
                          <a:ea typeface="Times New Roman"/>
                          <a:cs typeface="+mn-cs"/>
                        </a:rPr>
                        <a:t>Sonke</a:t>
                      </a:r>
                      <a:r>
                        <a:rPr lang="en-US" altLang="en-US" sz="1300" kern="1200" noProof="0" dirty="0" smtClean="0">
                          <a:solidFill>
                            <a:schemeClr val="tx1"/>
                          </a:solidFill>
                          <a:effectLst/>
                          <a:latin typeface="Arial"/>
                          <a:ea typeface="Times New Roman"/>
                          <a:cs typeface="+mn-cs"/>
                        </a:rPr>
                        <a:t>, Automated Profile Measurements, Capacitate Standard Audits against National Standards and the Road Transport Legislative Review, as</a:t>
                      </a:r>
                      <a:r>
                        <a:rPr lang="en-US" altLang="en-US" sz="1300" kern="1200" baseline="0" noProof="0" dirty="0" smtClean="0">
                          <a:solidFill>
                            <a:schemeClr val="tx1"/>
                          </a:solidFill>
                          <a:effectLst/>
                          <a:latin typeface="Arial"/>
                          <a:ea typeface="Times New Roman"/>
                          <a:cs typeface="+mn-cs"/>
                        </a:rPr>
                        <a:t> well as </a:t>
                      </a:r>
                      <a:r>
                        <a:rPr lang="en-US" altLang="en-US" sz="1300" kern="1200" noProof="0" dirty="0" smtClean="0">
                          <a:solidFill>
                            <a:schemeClr val="tx1"/>
                          </a:solidFill>
                          <a:effectLst/>
                          <a:latin typeface="Arial"/>
                          <a:ea typeface="Times New Roman"/>
                          <a:cs typeface="+mn-cs"/>
                        </a:rPr>
                        <a:t>project related to the Decade of Action for Road Safety. Roll</a:t>
                      </a:r>
                      <a:r>
                        <a:rPr lang="en-US" altLang="en-US" sz="1300" kern="1200" baseline="0" noProof="0" dirty="0" smtClean="0">
                          <a:solidFill>
                            <a:schemeClr val="tx1"/>
                          </a:solidFill>
                          <a:effectLst/>
                          <a:latin typeface="Arial"/>
                          <a:ea typeface="Times New Roman"/>
                          <a:cs typeface="+mn-cs"/>
                        </a:rPr>
                        <a:t> over to the tune of R6.9 million was requested for the Automated Profile Measurements  (R5.884 m) and Road Transport Legislative Review (R990 000)</a:t>
                      </a:r>
                      <a:endParaRPr lang="en-ZA" sz="1300" kern="1200" dirty="0">
                        <a:solidFill>
                          <a:schemeClr val="tx1"/>
                        </a:solidFill>
                        <a:effectLst/>
                        <a:latin typeface="Arial"/>
                        <a:ea typeface="Times New Roman"/>
                        <a:cs typeface="+mn-cs"/>
                      </a:endParaRPr>
                    </a:p>
                  </a:txBody>
                  <a:tcPr marL="137160" marR="73152" marT="9142"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8" name="Picture 5">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781800" y="230698"/>
            <a:ext cx="1981200" cy="752475"/>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5634084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33399" y="197865"/>
            <a:ext cx="8370887" cy="665155"/>
          </a:xfrm>
          <a:prstGeom prst="rect">
            <a:avLst/>
          </a:prstGeom>
          <a:ln>
            <a:noFill/>
          </a:ln>
        </p:spPr>
        <p:style>
          <a:lnRef idx="2">
            <a:schemeClr val="accent6"/>
          </a:lnRef>
          <a:fillRef idx="1">
            <a:schemeClr val="lt1"/>
          </a:fillRef>
          <a:effectRef idx="0">
            <a:schemeClr val="accent6"/>
          </a:effectRef>
          <a:fontRef idx="minor">
            <a:schemeClr val="dk1"/>
          </a:fontRef>
        </p:style>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en-ZA" altLang="en-US" sz="2400" b="1" dirty="0" smtClean="0">
                <a:solidFill>
                  <a:prstClr val="black">
                    <a:lumMod val="85000"/>
                    <a:lumOff val="15000"/>
                  </a:prstClr>
                </a:solidFill>
                <a:latin typeface="Arial" panose="020B0604020202020204" pitchFamily="34" charset="0"/>
                <a:cs typeface="Arial" panose="020B0604020202020204" pitchFamily="34" charset="0"/>
              </a:rPr>
              <a:t>Expenditure per Programme </a:t>
            </a:r>
            <a:r>
              <a:rPr lang="en-ZA" altLang="en-US" sz="1800" b="1" dirty="0" smtClean="0">
                <a:solidFill>
                  <a:prstClr val="black">
                    <a:lumMod val="85000"/>
                    <a:lumOff val="15000"/>
                  </a:prstClr>
                </a:solidFill>
                <a:latin typeface="Arial" panose="020B0604020202020204" pitchFamily="34" charset="0"/>
                <a:cs typeface="Arial" panose="020B0604020202020204" pitchFamily="34" charset="0"/>
              </a:rPr>
              <a:t>(Continued)</a:t>
            </a:r>
            <a:endParaRPr lang="en-ZA" altLang="en-US" sz="1800" b="1" dirty="0">
              <a:solidFill>
                <a:prstClr val="black">
                  <a:lumMod val="85000"/>
                  <a:lumOff val="15000"/>
                </a:prstClr>
              </a:solidFill>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B682DC23-2843-E240-9889-9C005FBE80A9}" type="slidenum">
              <a:rPr lang="en-US" smtClean="0">
                <a:solidFill>
                  <a:prstClr val="black">
                    <a:tint val="75000"/>
                  </a:prstClr>
                </a:solidFill>
              </a:rPr>
              <a:pPr/>
              <a:t>28</a:t>
            </a:fld>
            <a:endParaRPr lang="en-US">
              <a:solidFill>
                <a:prstClr val="black">
                  <a:tint val="75000"/>
                </a:prstClr>
              </a:solidFill>
            </a:endParaRPr>
          </a:p>
        </p:txBody>
      </p:sp>
      <p:graphicFrame>
        <p:nvGraphicFramePr>
          <p:cNvPr id="7" name="Group 17"/>
          <p:cNvGraphicFramePr>
            <a:graphicFrameLocks noGrp="1"/>
          </p:cNvGraphicFramePr>
          <p:nvPr>
            <p:extLst>
              <p:ext uri="{D42A27DB-BD31-4B8C-83A1-F6EECF244321}">
                <p14:modId xmlns:p14="http://schemas.microsoft.com/office/powerpoint/2010/main" xmlns="" val="3726370423"/>
              </p:ext>
            </p:extLst>
          </p:nvPr>
        </p:nvGraphicFramePr>
        <p:xfrm>
          <a:off x="533398" y="1114426"/>
          <a:ext cx="8370887" cy="5018098"/>
        </p:xfrm>
        <a:graphic>
          <a:graphicData uri="http://schemas.openxmlformats.org/drawingml/2006/table">
            <a:tbl>
              <a:tblPr/>
              <a:tblGrid>
                <a:gridCol w="1865681"/>
                <a:gridCol w="6505206"/>
              </a:tblGrid>
              <a:tr h="1122448">
                <a:tc>
                  <a:txBody>
                    <a:bodyPr/>
                    <a:lstStyle>
                      <a:lvl1pPr algn="l" eaLnBrk="0" hangingPunct="0">
                        <a:spcBef>
                          <a:spcPct val="20000"/>
                        </a:spcBef>
                        <a:defRPr sz="2800">
                          <a:solidFill>
                            <a:schemeClr val="tx1"/>
                          </a:solidFill>
                          <a:latin typeface="Times New Roman" pitchFamily="18" charset="0"/>
                        </a:defRPr>
                      </a:lvl1pPr>
                      <a:lvl2pPr marL="742950" indent="-285750" algn="l" eaLnBrk="0" hangingPunct="0">
                        <a:spcBef>
                          <a:spcPct val="20000"/>
                        </a:spcBef>
                        <a:defRPr sz="2400">
                          <a:solidFill>
                            <a:schemeClr val="tx1"/>
                          </a:solidFill>
                          <a:latin typeface="Times New Roman" pitchFamily="18" charset="0"/>
                        </a:defRPr>
                      </a:lvl2pPr>
                      <a:lvl3pPr marL="1143000" indent="-228600" algn="l" eaLnBrk="0" hangingPunct="0">
                        <a:spcBef>
                          <a:spcPct val="20000"/>
                        </a:spcBef>
                        <a:defRPr sz="2000">
                          <a:solidFill>
                            <a:schemeClr val="tx1"/>
                          </a:solidFill>
                          <a:latin typeface="Times New Roman" pitchFamily="18" charset="0"/>
                        </a:defRPr>
                      </a:lvl3pPr>
                      <a:lvl4pPr marL="1600200" indent="-228600" algn="l" eaLnBrk="0" hangingPunct="0">
                        <a:spcBef>
                          <a:spcPct val="20000"/>
                        </a:spcBef>
                        <a:defRPr>
                          <a:solidFill>
                            <a:schemeClr val="tx1"/>
                          </a:solidFill>
                          <a:latin typeface="Times New Roman" pitchFamily="18" charset="0"/>
                        </a:defRPr>
                      </a:lvl4pPr>
                      <a:lvl5pPr marL="2057400" indent="-228600" algn="l" eaLnBrk="0" hangingPunct="0">
                        <a:spcBef>
                          <a:spcPct val="20000"/>
                        </a:spcBef>
                        <a:defRPr>
                          <a:solidFill>
                            <a:schemeClr val="tx1"/>
                          </a:solidFill>
                          <a:latin typeface="Times New Roman" pitchFamily="18" charset="0"/>
                        </a:defRPr>
                      </a:lvl5pPr>
                      <a:lvl6pPr marL="2514600" indent="-228600" eaLnBrk="0" fontAlgn="base" hangingPunct="0">
                        <a:spcBef>
                          <a:spcPct val="20000"/>
                        </a:spcBef>
                        <a:spcAft>
                          <a:spcPct val="0"/>
                        </a:spcAft>
                        <a:defRPr>
                          <a:solidFill>
                            <a:schemeClr val="tx1"/>
                          </a:solidFill>
                          <a:latin typeface="Times New Roman" pitchFamily="18" charset="0"/>
                        </a:defRPr>
                      </a:lvl6pPr>
                      <a:lvl7pPr marL="2971800" indent="-228600" eaLnBrk="0" fontAlgn="base" hangingPunct="0">
                        <a:spcBef>
                          <a:spcPct val="20000"/>
                        </a:spcBef>
                        <a:spcAft>
                          <a:spcPct val="0"/>
                        </a:spcAft>
                        <a:defRPr>
                          <a:solidFill>
                            <a:schemeClr val="tx1"/>
                          </a:solidFill>
                          <a:latin typeface="Times New Roman" pitchFamily="18" charset="0"/>
                        </a:defRPr>
                      </a:lvl7pPr>
                      <a:lvl8pPr marL="3429000" indent="-228600" eaLnBrk="0" fontAlgn="base" hangingPunct="0">
                        <a:spcBef>
                          <a:spcPct val="20000"/>
                        </a:spcBef>
                        <a:spcAft>
                          <a:spcPct val="0"/>
                        </a:spcAft>
                        <a:defRPr>
                          <a:solidFill>
                            <a:schemeClr val="tx1"/>
                          </a:solidFill>
                          <a:latin typeface="Times New Roman" pitchFamily="18" charset="0"/>
                        </a:defRPr>
                      </a:lvl8pPr>
                      <a:lvl9pPr marL="3886200" indent="-228600"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400" b="0" i="0" u="none" strike="noStrike" cap="none" normalizeH="0" baseline="0" dirty="0" smtClean="0">
                          <a:ln>
                            <a:noFill/>
                          </a:ln>
                          <a:solidFill>
                            <a:srgbClr val="000000"/>
                          </a:solidFill>
                          <a:effectLst/>
                          <a:latin typeface="Arial" charset="0"/>
                          <a:cs typeface="Arial" charset="0"/>
                        </a:rPr>
                        <a:t>Civil Aviation</a:t>
                      </a:r>
                    </a:p>
                  </a:txBody>
                  <a:tcPr marT="45699" marB="4569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algn="l" eaLnBrk="0" hangingPunct="0">
                        <a:spcBef>
                          <a:spcPct val="20000"/>
                        </a:spcBef>
                        <a:defRPr sz="2800">
                          <a:solidFill>
                            <a:schemeClr val="tx1"/>
                          </a:solidFill>
                          <a:latin typeface="Times New Roman" pitchFamily="18" charset="0"/>
                        </a:defRPr>
                      </a:lvl1pPr>
                      <a:lvl2pPr marL="347663" indent="-233363" algn="l" eaLnBrk="0" hangingPunct="0">
                        <a:spcBef>
                          <a:spcPct val="20000"/>
                        </a:spcBef>
                        <a:defRPr sz="2400">
                          <a:solidFill>
                            <a:schemeClr val="tx1"/>
                          </a:solidFill>
                          <a:latin typeface="Times New Roman" pitchFamily="18" charset="0"/>
                        </a:defRPr>
                      </a:lvl2pPr>
                      <a:lvl3pPr marL="1143000" indent="-228600" algn="l" eaLnBrk="0" hangingPunct="0">
                        <a:spcBef>
                          <a:spcPct val="20000"/>
                        </a:spcBef>
                        <a:defRPr sz="2000">
                          <a:solidFill>
                            <a:schemeClr val="tx1"/>
                          </a:solidFill>
                          <a:latin typeface="Times New Roman" pitchFamily="18" charset="0"/>
                        </a:defRPr>
                      </a:lvl3pPr>
                      <a:lvl4pPr marL="1600200" indent="-228600" algn="l" eaLnBrk="0" hangingPunct="0">
                        <a:spcBef>
                          <a:spcPct val="20000"/>
                        </a:spcBef>
                        <a:defRPr>
                          <a:solidFill>
                            <a:schemeClr val="tx1"/>
                          </a:solidFill>
                          <a:latin typeface="Times New Roman" pitchFamily="18" charset="0"/>
                        </a:defRPr>
                      </a:lvl4pPr>
                      <a:lvl5pPr marL="2057400" indent="-228600" algn="l" eaLnBrk="0" hangingPunct="0">
                        <a:spcBef>
                          <a:spcPct val="20000"/>
                        </a:spcBef>
                        <a:defRPr>
                          <a:solidFill>
                            <a:schemeClr val="tx1"/>
                          </a:solidFill>
                          <a:latin typeface="Times New Roman" pitchFamily="18" charset="0"/>
                        </a:defRPr>
                      </a:lvl5pPr>
                      <a:lvl6pPr marL="2514600" indent="-228600" eaLnBrk="0" fontAlgn="base" hangingPunct="0">
                        <a:spcBef>
                          <a:spcPct val="20000"/>
                        </a:spcBef>
                        <a:spcAft>
                          <a:spcPct val="0"/>
                        </a:spcAft>
                        <a:defRPr>
                          <a:solidFill>
                            <a:schemeClr val="tx1"/>
                          </a:solidFill>
                          <a:latin typeface="Times New Roman" pitchFamily="18" charset="0"/>
                        </a:defRPr>
                      </a:lvl6pPr>
                      <a:lvl7pPr marL="2971800" indent="-228600" eaLnBrk="0" fontAlgn="base" hangingPunct="0">
                        <a:spcBef>
                          <a:spcPct val="20000"/>
                        </a:spcBef>
                        <a:spcAft>
                          <a:spcPct val="0"/>
                        </a:spcAft>
                        <a:defRPr>
                          <a:solidFill>
                            <a:schemeClr val="tx1"/>
                          </a:solidFill>
                          <a:latin typeface="Times New Roman" pitchFamily="18" charset="0"/>
                        </a:defRPr>
                      </a:lvl7pPr>
                      <a:lvl8pPr marL="3429000" indent="-228600" eaLnBrk="0" fontAlgn="base" hangingPunct="0">
                        <a:spcBef>
                          <a:spcPct val="20000"/>
                        </a:spcBef>
                        <a:spcAft>
                          <a:spcPct val="0"/>
                        </a:spcAft>
                        <a:defRPr>
                          <a:solidFill>
                            <a:schemeClr val="tx1"/>
                          </a:solidFill>
                          <a:latin typeface="Times New Roman" pitchFamily="18" charset="0"/>
                        </a:defRPr>
                      </a:lvl8pPr>
                      <a:lvl9pPr marL="3886200" indent="-228600" eaLnBrk="0" fontAlgn="base" hangingPunct="0">
                        <a:spcBef>
                          <a:spcPct val="20000"/>
                        </a:spcBef>
                        <a:spcAft>
                          <a:spcPct val="0"/>
                        </a:spcAft>
                        <a:defRPr>
                          <a:solidFill>
                            <a:schemeClr val="tx1"/>
                          </a:solidFill>
                          <a:latin typeface="Times New Roman" pitchFamily="18" charset="0"/>
                        </a:defRPr>
                      </a:lvl9pPr>
                    </a:lstStyle>
                    <a:p>
                      <a:pPr marL="0" marR="0" lvl="1" indent="0" algn="just" defTabSz="914400" rtl="0" eaLnBrk="1" fontAlgn="ctr" latinLnBrk="0" hangingPunct="1">
                        <a:lnSpc>
                          <a:spcPct val="100000"/>
                        </a:lnSpc>
                        <a:spcBef>
                          <a:spcPct val="0"/>
                        </a:spcBef>
                        <a:spcAft>
                          <a:spcPct val="0"/>
                        </a:spcAft>
                        <a:buClrTx/>
                        <a:buSzTx/>
                        <a:buFont typeface="Wingdings" pitchFamily="2" charset="2"/>
                        <a:buNone/>
                        <a:tabLst/>
                      </a:pPr>
                      <a:r>
                        <a:rPr kumimoji="0" lang="en-US" altLang="en-US" sz="1400" b="0" i="0" u="none" strike="noStrike" cap="none" normalizeH="0" baseline="0" dirty="0" smtClean="0">
                          <a:ln>
                            <a:noFill/>
                          </a:ln>
                          <a:solidFill>
                            <a:srgbClr val="000000"/>
                          </a:solidFill>
                          <a:effectLst/>
                          <a:latin typeface="Arial" charset="0"/>
                          <a:cs typeface="Times New Roman" pitchFamily="18" charset="0"/>
                        </a:rPr>
                        <a:t>Under expenditure of R15 million was </a:t>
                      </a:r>
                      <a:r>
                        <a:rPr kumimoji="0" lang="en-ZA" altLang="en-US" sz="1400" b="0" i="0" u="none" strike="noStrike" cap="none" normalizeH="0" baseline="0" dirty="0" smtClean="0">
                          <a:ln>
                            <a:noFill/>
                          </a:ln>
                          <a:solidFill>
                            <a:srgbClr val="000000"/>
                          </a:solidFill>
                          <a:effectLst/>
                          <a:latin typeface="Arial" charset="0"/>
                          <a:cs typeface="Times New Roman" pitchFamily="18" charset="0"/>
                        </a:rPr>
                        <a:t>mainly </a:t>
                      </a:r>
                      <a:r>
                        <a:rPr lang="en-GB" sz="1400" dirty="0" smtClean="0">
                          <a:effectLst/>
                          <a:latin typeface="Arial"/>
                          <a:ea typeface="Times New Roman"/>
                        </a:rPr>
                        <a:t>due to slow filling of vacant</a:t>
                      </a:r>
                      <a:r>
                        <a:rPr lang="en-GB" sz="1400" baseline="0" dirty="0" smtClean="0">
                          <a:effectLst/>
                          <a:latin typeface="Arial"/>
                          <a:ea typeface="Times New Roman"/>
                        </a:rPr>
                        <a:t> posts</a:t>
                      </a:r>
                      <a:r>
                        <a:rPr lang="en-GB" sz="1400" dirty="0" smtClean="0">
                          <a:effectLst/>
                          <a:latin typeface="Arial"/>
                          <a:ea typeface="Times New Roman"/>
                        </a:rPr>
                        <a:t> as well as saving realised on g</a:t>
                      </a:r>
                      <a:r>
                        <a:rPr lang="en-ZA" sz="1400" dirty="0" err="1" smtClean="0">
                          <a:effectLst/>
                          <a:latin typeface="Arial"/>
                          <a:ea typeface="Times New Roman"/>
                        </a:rPr>
                        <a:t>oods</a:t>
                      </a:r>
                      <a:r>
                        <a:rPr lang="en-ZA" sz="1400" dirty="0" smtClean="0">
                          <a:effectLst/>
                          <a:latin typeface="Arial"/>
                          <a:ea typeface="Times New Roman"/>
                        </a:rPr>
                        <a:t> and services because the Implementation of the National Aviation Development Plan, the White Paper on Civil Aviation, the Airlift Strategy and the National Aviation Transformation Strategy were managed in-house. Goods and Services was further under spent mainly because of under expenditure on </a:t>
                      </a:r>
                      <a:r>
                        <a:rPr lang="en-ZA" sz="1400" dirty="0" err="1" smtClean="0">
                          <a:effectLst/>
                          <a:latin typeface="Arial"/>
                          <a:ea typeface="Times New Roman"/>
                        </a:rPr>
                        <a:t>Watchkeeping</a:t>
                      </a:r>
                      <a:r>
                        <a:rPr lang="en-ZA" sz="1400" dirty="0" smtClean="0">
                          <a:effectLst/>
                          <a:latin typeface="Arial"/>
                          <a:ea typeface="Times New Roman"/>
                        </a:rPr>
                        <a:t> Services due to invoices that were not received and no expenditure incurred on the Establishment of the Appeals Committee and the Aviation Safety Investigation Board.</a:t>
                      </a:r>
                    </a:p>
                  </a:txBody>
                  <a:tcPr marL="137160" marR="73152" marT="914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2244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400" b="0" i="0" u="none" strike="noStrike" cap="none" normalizeH="0" baseline="0" dirty="0" smtClean="0">
                          <a:ln>
                            <a:noFill/>
                          </a:ln>
                          <a:solidFill>
                            <a:srgbClr val="000000"/>
                          </a:solidFill>
                          <a:effectLst/>
                          <a:latin typeface="Arial" charset="0"/>
                          <a:cs typeface="Arial" charset="0"/>
                        </a:rPr>
                        <a:t>Maritime Transport</a:t>
                      </a:r>
                    </a:p>
                  </a:txBody>
                  <a:tcPr marT="45699" marB="4569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1" indent="0" algn="just" defTabSz="914400" rtl="0" eaLnBrk="1" fontAlgn="ctr" latinLnBrk="0" hangingPunct="1">
                        <a:lnSpc>
                          <a:spcPct val="100000"/>
                        </a:lnSpc>
                        <a:spcBef>
                          <a:spcPct val="0"/>
                        </a:spcBef>
                        <a:spcAft>
                          <a:spcPct val="0"/>
                        </a:spcAft>
                        <a:buClrTx/>
                        <a:buSzTx/>
                        <a:buFont typeface="Wingdings" pitchFamily="2" charset="2"/>
                        <a:buNone/>
                        <a:tabLst/>
                      </a:pPr>
                      <a:r>
                        <a:rPr kumimoji="0" lang="en-ZA" altLang="en-US" sz="1400" b="0" i="0" u="none" strike="noStrike" cap="none" normalizeH="0" baseline="0" dirty="0" smtClean="0">
                          <a:ln>
                            <a:noFill/>
                          </a:ln>
                          <a:solidFill>
                            <a:srgbClr val="000000"/>
                          </a:solidFill>
                          <a:effectLst/>
                          <a:latin typeface="Arial" charset="0"/>
                          <a:cs typeface="Arial" charset="0"/>
                        </a:rPr>
                        <a:t>Underspent by R5 million was mainly due to slow filling of vacant posts. Goods and Services underspent because no expenditure was incurred on the International Maritime Organisation World Maritime Day Parallel Event. Funds have been shifted from savings in public transport to cover the excess spending in the oil pollution prevention project</a:t>
                      </a:r>
                      <a:r>
                        <a:rPr lang="en-GB" sz="1400" dirty="0" smtClean="0">
                          <a:effectLst/>
                          <a:latin typeface="Arial"/>
                          <a:ea typeface="Times New Roman"/>
                        </a:rPr>
                        <a:t>. </a:t>
                      </a:r>
                      <a:r>
                        <a:rPr lang="en-GB" sz="1400" baseline="0" dirty="0" smtClean="0">
                          <a:effectLst/>
                          <a:latin typeface="Arial"/>
                          <a:ea typeface="Times New Roman"/>
                        </a:rPr>
                        <a:t> Roll over has been requested for the IMO World Maritime Parallel event.</a:t>
                      </a:r>
                      <a:endParaRPr kumimoji="0" lang="en-ZA" altLang="en-US" sz="1400" b="0" i="0" u="none" strike="noStrike" cap="none" normalizeH="0" baseline="0" dirty="0" smtClean="0">
                        <a:ln>
                          <a:noFill/>
                        </a:ln>
                        <a:solidFill>
                          <a:srgbClr val="000000"/>
                        </a:solidFill>
                        <a:effectLst/>
                        <a:latin typeface="Arial" charset="0"/>
                        <a:cs typeface="Arial" charset="0"/>
                      </a:endParaRPr>
                    </a:p>
                  </a:txBody>
                  <a:tcPr marL="137160" marR="73152" marT="914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1277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400" b="0" i="0" u="none" strike="noStrike" cap="none" normalizeH="0" baseline="0" dirty="0" smtClean="0">
                          <a:ln>
                            <a:noFill/>
                          </a:ln>
                          <a:solidFill>
                            <a:srgbClr val="000000"/>
                          </a:solidFill>
                          <a:effectLst/>
                          <a:latin typeface="Arial" charset="0"/>
                          <a:cs typeface="Arial" charset="0"/>
                        </a:rPr>
                        <a:t>Public Transport </a:t>
                      </a:r>
                    </a:p>
                  </a:txBody>
                  <a:tcPr marT="45699" marB="4569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just">
                        <a:spcAft>
                          <a:spcPts val="0"/>
                        </a:spcAft>
                      </a:pPr>
                      <a:r>
                        <a:rPr kumimoji="0" lang="en-ZA" altLang="en-US" sz="1400" b="0" i="0" u="none" strike="noStrike" cap="none" normalizeH="0" baseline="0" dirty="0" smtClean="0">
                          <a:ln>
                            <a:noFill/>
                          </a:ln>
                          <a:solidFill>
                            <a:srgbClr val="000000"/>
                          </a:solidFill>
                          <a:effectLst/>
                          <a:latin typeface="Arial" charset="0"/>
                          <a:cs typeface="Arial" charset="0"/>
                        </a:rPr>
                        <a:t>Under expenditure of R500 million was mainly due to the delay in the appointment of the service provider in the Taxi scrapping project. Slow/ non spending in the following goods and services projects: </a:t>
                      </a:r>
                      <a:r>
                        <a:rPr kumimoji="0" lang="en-GB" sz="1400" b="0" i="0" u="none" strike="noStrike" kern="1200" cap="none" normalizeH="0" baseline="0" dirty="0" smtClean="0">
                          <a:ln>
                            <a:noFill/>
                          </a:ln>
                          <a:solidFill>
                            <a:srgbClr val="000000"/>
                          </a:solidFill>
                          <a:effectLst/>
                          <a:latin typeface="Arial" charset="0"/>
                          <a:ea typeface="+mn-ea"/>
                          <a:cs typeface="Arial" charset="0"/>
                        </a:rPr>
                        <a:t>Implementation of the IPTN's in district municipalities; NLTIS upgrade; Implementation of </a:t>
                      </a:r>
                      <a:r>
                        <a:rPr kumimoji="0" lang="en-GB" sz="1400" b="0" i="0" u="none" strike="noStrike" kern="1200" cap="none" normalizeH="0" baseline="0" dirty="0" err="1" smtClean="0">
                          <a:ln>
                            <a:noFill/>
                          </a:ln>
                          <a:solidFill>
                            <a:srgbClr val="000000"/>
                          </a:solidFill>
                          <a:effectLst/>
                          <a:latin typeface="Arial" charset="0"/>
                          <a:ea typeface="+mn-ea"/>
                          <a:cs typeface="Arial" charset="0"/>
                        </a:rPr>
                        <a:t>Shova</a:t>
                      </a:r>
                      <a:r>
                        <a:rPr kumimoji="0" lang="en-GB" sz="1400" b="0" i="0" u="none" strike="noStrike" kern="1200" cap="none" normalizeH="0" baseline="0" dirty="0" smtClean="0">
                          <a:ln>
                            <a:noFill/>
                          </a:ln>
                          <a:solidFill>
                            <a:srgbClr val="000000"/>
                          </a:solidFill>
                          <a:effectLst/>
                          <a:latin typeface="Arial" charset="0"/>
                          <a:ea typeface="+mn-ea"/>
                          <a:cs typeface="Arial" charset="0"/>
                        </a:rPr>
                        <a:t> </a:t>
                      </a:r>
                      <a:r>
                        <a:rPr kumimoji="0" lang="en-GB" sz="1400" b="0" i="0" u="none" strike="noStrike" kern="1200" cap="none" normalizeH="0" baseline="0" dirty="0" err="1" smtClean="0">
                          <a:ln>
                            <a:noFill/>
                          </a:ln>
                          <a:solidFill>
                            <a:srgbClr val="000000"/>
                          </a:solidFill>
                          <a:effectLst/>
                          <a:latin typeface="Arial" charset="0"/>
                          <a:ea typeface="+mn-ea"/>
                          <a:cs typeface="Arial" charset="0"/>
                        </a:rPr>
                        <a:t>Kalula</a:t>
                      </a:r>
                      <a:r>
                        <a:rPr kumimoji="0" lang="en-GB" sz="1400" b="0" i="0" u="none" strike="noStrike" kern="1200" cap="none" normalizeH="0" baseline="0" dirty="0" smtClean="0">
                          <a:ln>
                            <a:noFill/>
                          </a:ln>
                          <a:solidFill>
                            <a:srgbClr val="000000"/>
                          </a:solidFill>
                          <a:effectLst/>
                          <a:latin typeface="Arial" charset="0"/>
                          <a:ea typeface="+mn-ea"/>
                          <a:cs typeface="Arial" charset="0"/>
                        </a:rPr>
                        <a:t> bicycle programme, grant monitoring as well as other projects. Funds have been shifted on non-spending projects in this programme to other programmes.  Roll over has been requested for the taxi recapitalisation and administration due to the </a:t>
                      </a:r>
                      <a:r>
                        <a:rPr kumimoji="0" lang="en-ZA" sz="1400" b="0" i="0" u="none" strike="noStrike" kern="1200" cap="none" normalizeH="0" baseline="0" dirty="0" smtClean="0">
                          <a:ln>
                            <a:noFill/>
                          </a:ln>
                          <a:solidFill>
                            <a:srgbClr val="000000"/>
                          </a:solidFill>
                          <a:effectLst/>
                          <a:latin typeface="Arial" charset="0"/>
                          <a:ea typeface="+mn-ea"/>
                          <a:cs typeface="Arial" charset="0"/>
                        </a:rPr>
                        <a:t>increased scrapping allowance to accommodate the backlog as well as the recommendation  made by the public protector</a:t>
                      </a:r>
                      <a:r>
                        <a:rPr kumimoji="0" lang="en-GB" sz="1400" b="0" i="0" u="none" strike="noStrike" kern="1200" cap="none" normalizeH="0" baseline="0" dirty="0" smtClean="0">
                          <a:ln>
                            <a:noFill/>
                          </a:ln>
                          <a:solidFill>
                            <a:srgbClr val="000000"/>
                          </a:solidFill>
                          <a:effectLst/>
                          <a:latin typeface="Arial" charset="0"/>
                          <a:ea typeface="+mn-ea"/>
                          <a:cs typeface="Arial" charset="0"/>
                        </a:rPr>
                        <a:t>.</a:t>
                      </a:r>
                      <a:endParaRPr kumimoji="0" lang="en-ZA" sz="1400" b="0" i="0" u="none" strike="noStrike" kern="1200" cap="none" normalizeH="0" baseline="0" dirty="0" smtClean="0">
                        <a:ln>
                          <a:noFill/>
                        </a:ln>
                        <a:solidFill>
                          <a:srgbClr val="000000"/>
                        </a:solidFill>
                        <a:effectLst/>
                        <a:latin typeface="Arial" charset="0"/>
                        <a:ea typeface="+mn-ea"/>
                        <a:cs typeface="Arial" charset="0"/>
                      </a:endParaRPr>
                    </a:p>
                  </a:txBody>
                  <a:tcPr marL="137160" marR="73152" marT="914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8" name="Picture 5">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781800" y="230698"/>
            <a:ext cx="1981200" cy="752475"/>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4745254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39837" y="304800"/>
            <a:ext cx="8246962" cy="866461"/>
          </a:xfrm>
          <a:prstGeom prst="rect">
            <a:avLst/>
          </a:prstGeom>
          <a:ln>
            <a:noFill/>
          </a:ln>
        </p:spPr>
        <p:style>
          <a:lnRef idx="2">
            <a:schemeClr val="accent6"/>
          </a:lnRef>
          <a:fillRef idx="1">
            <a:schemeClr val="lt1"/>
          </a:fillRef>
          <a:effectRef idx="0">
            <a:schemeClr val="accent6"/>
          </a:effectRef>
          <a:fontRef idx="minor">
            <a:schemeClr val="dk1"/>
          </a:fontRef>
        </p:style>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en-ZA" altLang="en-US" sz="2400" b="1" dirty="0" smtClean="0">
                <a:solidFill>
                  <a:prstClr val="black">
                    <a:lumMod val="85000"/>
                    <a:lumOff val="15000"/>
                  </a:prstClr>
                </a:solidFill>
                <a:latin typeface="Arial" panose="020B0604020202020204" pitchFamily="34" charset="0"/>
                <a:cs typeface="Arial" panose="020B0604020202020204" pitchFamily="34" charset="0"/>
              </a:rPr>
              <a:t>Expenditure per Economic Classification</a:t>
            </a:r>
            <a:endParaRPr lang="en-ZA" altLang="en-US" sz="1600" b="1" dirty="0">
              <a:solidFill>
                <a:prstClr val="black">
                  <a:lumMod val="85000"/>
                  <a:lumOff val="15000"/>
                </a:prstClr>
              </a:solidFill>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B682DC23-2843-E240-9889-9C005FBE80A9}" type="slidenum">
              <a:rPr lang="en-US" smtClean="0">
                <a:solidFill>
                  <a:prstClr val="black">
                    <a:tint val="75000"/>
                  </a:prstClr>
                </a:solidFill>
              </a:rPr>
              <a:pPr/>
              <a:t>29</a:t>
            </a:fld>
            <a:endParaRPr lang="en-US">
              <a:solidFill>
                <a:prstClr val="black">
                  <a:tint val="75000"/>
                </a:prstClr>
              </a:solidFill>
            </a:endParaRPr>
          </a:p>
        </p:txBody>
      </p:sp>
      <p:graphicFrame>
        <p:nvGraphicFramePr>
          <p:cNvPr id="7" name="Chart 6"/>
          <p:cNvGraphicFramePr>
            <a:graphicFrameLocks/>
          </p:cNvGraphicFramePr>
          <p:nvPr>
            <p:extLst>
              <p:ext uri="{D42A27DB-BD31-4B8C-83A1-F6EECF244321}">
                <p14:modId xmlns:p14="http://schemas.microsoft.com/office/powerpoint/2010/main" xmlns="" val="2252487528"/>
              </p:ext>
            </p:extLst>
          </p:nvPr>
        </p:nvGraphicFramePr>
        <p:xfrm>
          <a:off x="434340" y="1171261"/>
          <a:ext cx="8275320" cy="4477064"/>
        </p:xfrm>
        <a:graphic>
          <a:graphicData uri="http://schemas.openxmlformats.org/drawingml/2006/chart">
            <c:chart xmlns:c="http://schemas.openxmlformats.org/drawingml/2006/chart" xmlns:r="http://schemas.openxmlformats.org/officeDocument/2006/relationships" r:id="rId2"/>
          </a:graphicData>
        </a:graphic>
      </p:graphicFrame>
      <p:pic>
        <p:nvPicPr>
          <p:cNvPr id="9" name="Picture 5">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6781800" y="230698"/>
            <a:ext cx="1981200" cy="752475"/>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2203530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Content Placeholder 1"/>
          <p:cNvSpPr>
            <a:spLocks noGrp="1"/>
          </p:cNvSpPr>
          <p:nvPr>
            <p:ph idx="1"/>
          </p:nvPr>
        </p:nvSpPr>
        <p:spPr>
          <a:xfrm>
            <a:off x="457200" y="1295400"/>
            <a:ext cx="8229600" cy="4830763"/>
          </a:xfrm>
        </p:spPr>
        <p:txBody>
          <a:bodyPr rtlCol="0">
            <a:normAutofit fontScale="85000" lnSpcReduction="10000"/>
          </a:bodyPr>
          <a:lstStyle/>
          <a:p>
            <a:pPr algn="just" eaLnBrk="1" fontAlgn="auto" hangingPunct="1">
              <a:spcAft>
                <a:spcPts val="0"/>
              </a:spcAft>
              <a:buFont typeface="Arial"/>
              <a:buChar char="•"/>
              <a:defRPr/>
            </a:pPr>
            <a:endParaRPr lang="en-US" sz="2000" dirty="0" smtClean="0">
              <a:ea typeface="ＭＳ Ｐゴシック" charset="0"/>
              <a:cs typeface="ＭＳ Ｐゴシック" charset="0"/>
            </a:endParaRPr>
          </a:p>
          <a:p>
            <a:pPr algn="just" eaLnBrk="1" fontAlgn="auto" hangingPunct="1">
              <a:lnSpc>
                <a:spcPct val="160000"/>
              </a:lnSpc>
              <a:spcBef>
                <a:spcPts val="0"/>
              </a:spcBef>
              <a:spcAft>
                <a:spcPts val="0"/>
              </a:spcAft>
              <a:buFont typeface="Arial"/>
              <a:buChar char="•"/>
              <a:defRPr/>
            </a:pPr>
            <a:r>
              <a:rPr lang="en-US" sz="2600" dirty="0" smtClean="0">
                <a:solidFill>
                  <a:srgbClr val="000000"/>
                </a:solidFill>
                <a:effectLst>
                  <a:outerShdw blurRad="38100" dist="38100" dir="2700000" algn="tl">
                    <a:srgbClr val="DDDDDD"/>
                  </a:outerShdw>
                </a:effectLst>
                <a:latin typeface="Arial" charset="0"/>
                <a:ea typeface="MS PGothic" charset="0"/>
              </a:rPr>
              <a:t>Report </a:t>
            </a:r>
            <a:r>
              <a:rPr lang="en-US" sz="2600" dirty="0">
                <a:solidFill>
                  <a:srgbClr val="000000"/>
                </a:solidFill>
                <a:effectLst>
                  <a:outerShdw blurRad="38100" dist="38100" dir="2700000" algn="tl">
                    <a:srgbClr val="DDDDDD"/>
                  </a:outerShdw>
                </a:effectLst>
                <a:latin typeface="Arial" charset="0"/>
                <a:ea typeface="MS PGothic" charset="0"/>
              </a:rPr>
              <a:t>focuses on the progress made with the implementation of programmes and projects for the period covering 01 </a:t>
            </a:r>
            <a:r>
              <a:rPr lang="en-US" sz="2600" dirty="0" smtClean="0">
                <a:solidFill>
                  <a:srgbClr val="000000"/>
                </a:solidFill>
                <a:effectLst>
                  <a:outerShdw blurRad="38100" dist="38100" dir="2700000" algn="tl">
                    <a:srgbClr val="DDDDDD"/>
                  </a:outerShdw>
                </a:effectLst>
                <a:latin typeface="Arial" charset="0"/>
                <a:ea typeface="MS PGothic" charset="0"/>
              </a:rPr>
              <a:t>January 2019 </a:t>
            </a:r>
            <a:r>
              <a:rPr lang="en-US" sz="2600" dirty="0">
                <a:solidFill>
                  <a:srgbClr val="000000"/>
                </a:solidFill>
                <a:effectLst>
                  <a:outerShdw blurRad="38100" dist="38100" dir="2700000" algn="tl">
                    <a:srgbClr val="DDDDDD"/>
                  </a:outerShdw>
                </a:effectLst>
                <a:latin typeface="Arial" charset="0"/>
                <a:ea typeface="MS PGothic" charset="0"/>
              </a:rPr>
              <a:t>– </a:t>
            </a:r>
            <a:r>
              <a:rPr lang="en-US" sz="2600" dirty="0" smtClean="0">
                <a:solidFill>
                  <a:srgbClr val="000000"/>
                </a:solidFill>
                <a:effectLst>
                  <a:outerShdw blurRad="38100" dist="38100" dir="2700000" algn="tl">
                    <a:srgbClr val="DDDDDD"/>
                  </a:outerShdw>
                </a:effectLst>
                <a:latin typeface="Arial" charset="0"/>
                <a:ea typeface="MS PGothic" charset="0"/>
              </a:rPr>
              <a:t>31 March 2019;</a:t>
            </a:r>
          </a:p>
          <a:p>
            <a:pPr algn="just" eaLnBrk="1" fontAlgn="auto" hangingPunct="1">
              <a:lnSpc>
                <a:spcPct val="160000"/>
              </a:lnSpc>
              <a:spcBef>
                <a:spcPts val="0"/>
              </a:spcBef>
              <a:spcAft>
                <a:spcPts val="0"/>
              </a:spcAft>
              <a:buFont typeface="Arial"/>
              <a:buChar char="•"/>
              <a:defRPr/>
            </a:pPr>
            <a:endParaRPr lang="en-US" sz="2600" dirty="0">
              <a:solidFill>
                <a:srgbClr val="000000"/>
              </a:solidFill>
              <a:latin typeface="Arial"/>
              <a:ea typeface="ＭＳ Ｐゴシック" charset="0"/>
              <a:cs typeface="Arial"/>
            </a:endParaRPr>
          </a:p>
          <a:p>
            <a:pPr algn="just" eaLnBrk="1" fontAlgn="auto" hangingPunct="1">
              <a:lnSpc>
                <a:spcPct val="160000"/>
              </a:lnSpc>
              <a:spcBef>
                <a:spcPts val="0"/>
              </a:spcBef>
              <a:spcAft>
                <a:spcPts val="0"/>
              </a:spcAft>
              <a:buFont typeface="Arial"/>
              <a:buChar char="•"/>
              <a:defRPr/>
            </a:pPr>
            <a:r>
              <a:rPr lang="en-US" sz="2600" dirty="0" smtClean="0">
                <a:solidFill>
                  <a:srgbClr val="000000"/>
                </a:solidFill>
                <a:effectLst>
                  <a:outerShdw blurRad="38100" dist="38100" dir="2700000" algn="tl">
                    <a:srgbClr val="DDDDDD"/>
                  </a:outerShdw>
                </a:effectLst>
                <a:latin typeface="Arial" charset="0"/>
                <a:ea typeface="MS PGothic" charset="0"/>
              </a:rPr>
              <a:t>Focus </a:t>
            </a:r>
            <a:r>
              <a:rPr lang="en-US" sz="2600" dirty="0">
                <a:solidFill>
                  <a:srgbClr val="000000"/>
                </a:solidFill>
                <a:effectLst>
                  <a:outerShdw blurRad="38100" dist="38100" dir="2700000" algn="tl">
                    <a:srgbClr val="DDDDDD"/>
                  </a:outerShdw>
                </a:effectLst>
                <a:latin typeface="Arial" charset="0"/>
                <a:ea typeface="MS PGothic" charset="0"/>
              </a:rPr>
              <a:t>of the report is on optimal performance of deliverables in terms of the MTEF 2017/18 – 2019/20</a:t>
            </a:r>
            <a:r>
              <a:rPr lang="en-US" sz="2600" dirty="0" smtClean="0">
                <a:solidFill>
                  <a:srgbClr val="000000"/>
                </a:solidFill>
                <a:effectLst>
                  <a:outerShdw blurRad="38100" dist="38100" dir="2700000" algn="tl">
                    <a:srgbClr val="DDDDDD"/>
                  </a:outerShdw>
                </a:effectLst>
                <a:latin typeface="Arial" charset="0"/>
                <a:ea typeface="MS PGothic" charset="0"/>
              </a:rPr>
              <a:t>;</a:t>
            </a:r>
          </a:p>
          <a:p>
            <a:pPr algn="just" eaLnBrk="1" fontAlgn="auto" hangingPunct="1">
              <a:lnSpc>
                <a:spcPct val="160000"/>
              </a:lnSpc>
              <a:spcBef>
                <a:spcPts val="0"/>
              </a:spcBef>
              <a:spcAft>
                <a:spcPts val="0"/>
              </a:spcAft>
              <a:buFont typeface="Arial"/>
              <a:buChar char="•"/>
              <a:defRPr/>
            </a:pPr>
            <a:endParaRPr lang="en-US" sz="2600" dirty="0">
              <a:solidFill>
                <a:srgbClr val="000000"/>
              </a:solidFill>
              <a:latin typeface="Arial"/>
              <a:ea typeface="ＭＳ Ｐゴシック" charset="0"/>
              <a:cs typeface="Arial"/>
            </a:endParaRPr>
          </a:p>
          <a:p>
            <a:pPr algn="just" eaLnBrk="1" fontAlgn="auto" hangingPunct="1">
              <a:lnSpc>
                <a:spcPct val="160000"/>
              </a:lnSpc>
              <a:spcBef>
                <a:spcPts val="0"/>
              </a:spcBef>
              <a:spcAft>
                <a:spcPts val="0"/>
              </a:spcAft>
              <a:buFont typeface="Arial"/>
              <a:buChar char="•"/>
              <a:defRPr/>
            </a:pPr>
            <a:r>
              <a:rPr lang="en-US" sz="2600" dirty="0" smtClean="0">
                <a:solidFill>
                  <a:srgbClr val="000000"/>
                </a:solidFill>
                <a:effectLst>
                  <a:outerShdw blurRad="38100" dist="38100" dir="2700000" algn="tl">
                    <a:srgbClr val="DDDDDD"/>
                  </a:outerShdw>
                </a:effectLst>
                <a:latin typeface="Arial" charset="0"/>
                <a:ea typeface="MS PGothic" charset="0"/>
              </a:rPr>
              <a:t>Report </a:t>
            </a:r>
            <a:r>
              <a:rPr lang="en-US" sz="2600" dirty="0">
                <a:solidFill>
                  <a:srgbClr val="000000"/>
                </a:solidFill>
                <a:effectLst>
                  <a:outerShdw blurRad="38100" dist="38100" dir="2700000" algn="tl">
                    <a:srgbClr val="DDDDDD"/>
                  </a:outerShdw>
                </a:effectLst>
                <a:latin typeface="Arial" charset="0"/>
                <a:ea typeface="MS PGothic" charset="0"/>
              </a:rPr>
              <a:t>is in compliance with relevant statutory requirements.</a:t>
            </a:r>
          </a:p>
          <a:p>
            <a:pPr algn="just" eaLnBrk="1" fontAlgn="auto" hangingPunct="1">
              <a:lnSpc>
                <a:spcPct val="150000"/>
              </a:lnSpc>
              <a:spcBef>
                <a:spcPts val="0"/>
              </a:spcBef>
              <a:spcAft>
                <a:spcPts val="0"/>
              </a:spcAft>
              <a:buFont typeface="Arial"/>
              <a:buChar char="•"/>
              <a:defRPr/>
            </a:pPr>
            <a:endParaRPr lang="en-US" sz="5100" b="1" dirty="0" smtClean="0">
              <a:solidFill>
                <a:srgbClr val="000000"/>
              </a:solidFill>
              <a:latin typeface="Arial"/>
              <a:ea typeface="ＭＳ Ｐゴシック" charset="0"/>
              <a:cs typeface="Arial"/>
            </a:endParaRPr>
          </a:p>
          <a:p>
            <a:pPr marL="0" indent="0" algn="just" eaLnBrk="1" fontAlgn="auto" hangingPunct="1">
              <a:lnSpc>
                <a:spcPct val="150000"/>
              </a:lnSpc>
              <a:spcBef>
                <a:spcPts val="0"/>
              </a:spcBef>
              <a:spcAft>
                <a:spcPts val="0"/>
              </a:spcAft>
              <a:buNone/>
              <a:defRPr/>
            </a:pPr>
            <a:endParaRPr lang="en-US" sz="2400" dirty="0">
              <a:solidFill>
                <a:srgbClr val="000000"/>
              </a:solidFill>
              <a:latin typeface="Arial"/>
              <a:ea typeface="ＭＳ Ｐゴシック" charset="0"/>
              <a:cs typeface="Arial"/>
            </a:endParaRPr>
          </a:p>
          <a:p>
            <a:pPr marL="0" indent="0" algn="just" eaLnBrk="1" fontAlgn="auto" hangingPunct="1">
              <a:lnSpc>
                <a:spcPct val="150000"/>
              </a:lnSpc>
              <a:spcAft>
                <a:spcPts val="0"/>
              </a:spcAft>
              <a:buFontTx/>
              <a:buNone/>
              <a:defRPr/>
            </a:pPr>
            <a:endParaRPr lang="en-US" dirty="0" smtClean="0">
              <a:ea typeface="ＭＳ Ｐゴシック" charset="0"/>
              <a:cs typeface="ＭＳ Ｐゴシック" charset="0"/>
            </a:endParaRPr>
          </a:p>
          <a:p>
            <a:pPr marL="107950" indent="0" eaLnBrk="1" fontAlgn="auto" hangingPunct="1">
              <a:lnSpc>
                <a:spcPct val="150000"/>
              </a:lnSpc>
              <a:spcAft>
                <a:spcPts val="0"/>
              </a:spcAft>
              <a:buFontTx/>
              <a:buNone/>
              <a:defRPr/>
            </a:pPr>
            <a:endParaRPr lang="en-US" dirty="0" smtClean="0">
              <a:ea typeface="ＭＳ Ｐゴシック" charset="0"/>
              <a:cs typeface="ＭＳ Ｐゴシック" charset="0"/>
            </a:endParaRPr>
          </a:p>
          <a:p>
            <a:pPr marL="107950" indent="0" eaLnBrk="1" fontAlgn="auto" hangingPunct="1">
              <a:spcAft>
                <a:spcPts val="0"/>
              </a:spcAft>
              <a:buFont typeface="Arial"/>
              <a:buChar char="•"/>
              <a:defRPr/>
            </a:pPr>
            <a:endParaRPr lang="en-US" dirty="0" smtClean="0">
              <a:ea typeface="ＭＳ Ｐゴシック" charset="0"/>
              <a:cs typeface="ＭＳ Ｐゴシック" charset="0"/>
            </a:endParaRPr>
          </a:p>
          <a:p>
            <a:pPr marL="107950" indent="0" eaLnBrk="1" fontAlgn="auto" hangingPunct="1">
              <a:spcAft>
                <a:spcPts val="0"/>
              </a:spcAft>
              <a:buFont typeface="Arial"/>
              <a:buChar char="•"/>
              <a:defRPr/>
            </a:pPr>
            <a:endParaRPr lang="en-US" dirty="0" smtClean="0">
              <a:ea typeface="ＭＳ Ｐゴシック" charset="0"/>
              <a:cs typeface="ＭＳ Ｐゴシック" charset="0"/>
            </a:endParaRPr>
          </a:p>
          <a:p>
            <a:pPr marL="107950" indent="0" eaLnBrk="1" fontAlgn="auto" hangingPunct="1">
              <a:spcAft>
                <a:spcPts val="0"/>
              </a:spcAft>
              <a:buFontTx/>
              <a:buNone/>
              <a:defRPr/>
            </a:pPr>
            <a:endParaRPr lang="en-US" dirty="0" smtClean="0">
              <a:ea typeface="ＭＳ Ｐゴシック" charset="0"/>
              <a:cs typeface="ＭＳ Ｐゴシック" charset="0"/>
            </a:endParaRPr>
          </a:p>
          <a:p>
            <a:pPr marL="107950" indent="0" eaLnBrk="1" fontAlgn="auto" hangingPunct="1">
              <a:spcAft>
                <a:spcPts val="0"/>
              </a:spcAft>
              <a:buFontTx/>
              <a:buNone/>
              <a:defRPr/>
            </a:pPr>
            <a:endParaRPr lang="en-US" dirty="0" smtClean="0">
              <a:ea typeface="ＭＳ Ｐゴシック" charset="0"/>
              <a:cs typeface="ＭＳ Ｐゴシック" charset="0"/>
            </a:endParaRPr>
          </a:p>
        </p:txBody>
      </p:sp>
      <p:sp>
        <p:nvSpPr>
          <p:cNvPr id="19458" name="Title 2"/>
          <p:cNvSpPr>
            <a:spLocks noGrp="1"/>
          </p:cNvSpPr>
          <p:nvPr>
            <p:ph type="title"/>
          </p:nvPr>
        </p:nvSpPr>
        <p:spPr>
          <a:xfrm>
            <a:off x="457200" y="152400"/>
            <a:ext cx="6324600" cy="914400"/>
          </a:xfrm>
        </p:spPr>
        <p:txBody>
          <a:bodyPr/>
          <a:lstStyle/>
          <a:p>
            <a:r>
              <a:rPr lang="en-US" sz="3200" b="1" dirty="0">
                <a:solidFill>
                  <a:prstClr val="black"/>
                </a:solidFill>
                <a:latin typeface="Arial" charset="0"/>
                <a:ea typeface="MS PGothic" charset="0"/>
              </a:rPr>
              <a:t>Overview</a:t>
            </a:r>
            <a:endParaRPr lang="en-US" sz="3200" b="1" dirty="0">
              <a:latin typeface="Arial" charset="0"/>
              <a:ea typeface="MS PGothic" charset="0"/>
            </a:endParaRPr>
          </a:p>
        </p:txBody>
      </p:sp>
      <p:pic>
        <p:nvPicPr>
          <p:cNvPr id="19459" name="Picture 5">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781800" y="304800"/>
            <a:ext cx="1981200" cy="752475"/>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pic>
      <p:pic>
        <p:nvPicPr>
          <p:cNvPr id="19460" name="Picture 5"/>
          <p:cNvPicPr>
            <a:picLocks noChangeAspect="1"/>
          </p:cNvPicPr>
          <p:nvPr/>
        </p:nvPicPr>
        <p:blipFill>
          <a:blip r:embed="rId4">
            <a:extLst>
              <a:ext uri="{28A0092B-C50C-407E-A947-70E740481C1C}">
                <a14:useLocalDpi xmlns:a14="http://schemas.microsoft.com/office/drawing/2010/main" xmlns="" val="0"/>
              </a:ext>
            </a:extLst>
          </a:blip>
          <a:srcRect/>
          <a:stretch>
            <a:fillRect/>
          </a:stretch>
        </p:blipFill>
        <p:spPr bwMode="auto">
          <a:xfrm>
            <a:off x="7791450" y="6126163"/>
            <a:ext cx="638174" cy="5810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82DC23-2843-E240-9889-9C005FBE80A9}"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xmlns="" val="3750813325"/>
      </p:ext>
    </p:extLst>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28626" y="254237"/>
            <a:ext cx="8540750" cy="665155"/>
          </a:xfrm>
          <a:prstGeom prst="rect">
            <a:avLst/>
          </a:prstGeom>
          <a:ln>
            <a:noFill/>
          </a:ln>
        </p:spPr>
        <p:style>
          <a:lnRef idx="2">
            <a:schemeClr val="accent6"/>
          </a:lnRef>
          <a:fillRef idx="1">
            <a:schemeClr val="lt1"/>
          </a:fillRef>
          <a:effectRef idx="0">
            <a:schemeClr val="accent6"/>
          </a:effectRef>
          <a:fontRef idx="minor">
            <a:schemeClr val="dk1"/>
          </a:fontRef>
        </p:style>
        <p:txBody>
          <a:bodyPr vert="horz" lIns="91440" tIns="45720" rIns="91440" bIns="45720" rtlCol="0" anchor="ctr">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en-ZA" altLang="en-US" sz="2400" b="1" dirty="0" smtClean="0">
                <a:solidFill>
                  <a:prstClr val="black">
                    <a:lumMod val="85000"/>
                    <a:lumOff val="15000"/>
                  </a:prstClr>
                </a:solidFill>
                <a:latin typeface="Arial" panose="020B0604020202020204" pitchFamily="34" charset="0"/>
                <a:cs typeface="Arial" panose="020B0604020202020204" pitchFamily="34" charset="0"/>
              </a:rPr>
              <a:t>Expenditure per Economic Classification</a:t>
            </a:r>
            <a:endParaRPr lang="en-ZA" altLang="en-US" sz="2400" b="1" dirty="0">
              <a:solidFill>
                <a:prstClr val="black">
                  <a:lumMod val="85000"/>
                  <a:lumOff val="15000"/>
                </a:prstClr>
              </a:solidFill>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B682DC23-2843-E240-9889-9C005FBE80A9}" type="slidenum">
              <a:rPr lang="en-US" smtClean="0">
                <a:solidFill>
                  <a:prstClr val="black">
                    <a:tint val="75000"/>
                  </a:prstClr>
                </a:solidFill>
              </a:rPr>
              <a:pPr/>
              <a:t>30</a:t>
            </a:fld>
            <a:endParaRPr lang="en-US">
              <a:solidFill>
                <a:prstClr val="black">
                  <a:tint val="75000"/>
                </a:prstClr>
              </a:solidFill>
            </a:endParaRPr>
          </a:p>
        </p:txBody>
      </p:sp>
      <p:graphicFrame>
        <p:nvGraphicFramePr>
          <p:cNvPr id="7" name="Table 6"/>
          <p:cNvGraphicFramePr>
            <a:graphicFrameLocks noGrp="1"/>
          </p:cNvGraphicFramePr>
          <p:nvPr>
            <p:extLst>
              <p:ext uri="{D42A27DB-BD31-4B8C-83A1-F6EECF244321}">
                <p14:modId xmlns:p14="http://schemas.microsoft.com/office/powerpoint/2010/main" xmlns="" val="2795449282"/>
              </p:ext>
            </p:extLst>
          </p:nvPr>
        </p:nvGraphicFramePr>
        <p:xfrm>
          <a:off x="450852" y="1143000"/>
          <a:ext cx="8312148" cy="5023352"/>
        </p:xfrm>
        <a:graphic>
          <a:graphicData uri="http://schemas.openxmlformats.org/drawingml/2006/table">
            <a:tbl>
              <a:tblPr/>
              <a:tblGrid>
                <a:gridCol w="1685791"/>
                <a:gridCol w="6626357"/>
              </a:tblGrid>
              <a:tr h="542815">
                <a:tc>
                  <a:txBody>
                    <a:bodyPr/>
                    <a:lstStyle/>
                    <a:p>
                      <a:pPr fontAlgn="base">
                        <a:lnSpc>
                          <a:spcPct val="115000"/>
                        </a:lnSpc>
                        <a:spcBef>
                          <a:spcPts val="385"/>
                        </a:spcBef>
                        <a:spcAft>
                          <a:spcPts val="0"/>
                        </a:spcAft>
                      </a:pPr>
                      <a:r>
                        <a:rPr lang="en-ZA" sz="1400" kern="1200" dirty="0">
                          <a:solidFill>
                            <a:srgbClr val="000000"/>
                          </a:solidFill>
                          <a:effectLst/>
                          <a:latin typeface="Arial"/>
                          <a:ea typeface="Times New Roman"/>
                          <a:cs typeface="Times New Roman"/>
                        </a:rPr>
                        <a:t>Compensation of Employees</a:t>
                      </a:r>
                      <a:endParaRPr lang="en-ZA" sz="1400" dirty="0">
                        <a:effectLst/>
                        <a:latin typeface="Calibri"/>
                        <a:ea typeface="Calibri"/>
                        <a:cs typeface="Times New Roman"/>
                      </a:endParaRPr>
                    </a:p>
                  </a:txBody>
                  <a:tcPr marL="60158" marR="60158" marT="30074" marB="30074">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ctr">
                        <a:lnSpc>
                          <a:spcPct val="115000"/>
                        </a:lnSpc>
                        <a:spcAft>
                          <a:spcPts val="0"/>
                        </a:spcAft>
                      </a:pPr>
                      <a:r>
                        <a:rPr lang="en-US" sz="1400" kern="1200" dirty="0">
                          <a:solidFill>
                            <a:srgbClr val="000000"/>
                          </a:solidFill>
                          <a:effectLst/>
                          <a:latin typeface="Arial"/>
                          <a:ea typeface="Times New Roman"/>
                          <a:cs typeface="Times New Roman"/>
                        </a:rPr>
                        <a:t>Under spent by </a:t>
                      </a:r>
                      <a:r>
                        <a:rPr lang="en-US" sz="1400" kern="1200" dirty="0" smtClean="0">
                          <a:solidFill>
                            <a:srgbClr val="000000"/>
                          </a:solidFill>
                          <a:effectLst/>
                          <a:latin typeface="Arial"/>
                          <a:ea typeface="Times New Roman"/>
                          <a:cs typeface="Times New Roman"/>
                        </a:rPr>
                        <a:t>R57 </a:t>
                      </a:r>
                      <a:r>
                        <a:rPr lang="en-US" sz="1400" kern="1200" dirty="0">
                          <a:solidFill>
                            <a:srgbClr val="000000"/>
                          </a:solidFill>
                          <a:effectLst/>
                          <a:latin typeface="Arial"/>
                          <a:ea typeface="Times New Roman"/>
                          <a:cs typeface="Times New Roman"/>
                        </a:rPr>
                        <a:t>million mainly due </a:t>
                      </a:r>
                      <a:r>
                        <a:rPr lang="en-US" sz="1400" kern="1200" dirty="0" smtClean="0">
                          <a:solidFill>
                            <a:srgbClr val="000000"/>
                          </a:solidFill>
                          <a:effectLst/>
                          <a:latin typeface="Arial"/>
                          <a:ea typeface="Times New Roman"/>
                          <a:cs typeface="Times New Roman"/>
                        </a:rPr>
                        <a:t>to</a:t>
                      </a:r>
                      <a:r>
                        <a:rPr lang="en-US" sz="1400" kern="1200" baseline="0" dirty="0" smtClean="0">
                          <a:solidFill>
                            <a:srgbClr val="000000"/>
                          </a:solidFill>
                          <a:effectLst/>
                          <a:latin typeface="Arial"/>
                          <a:ea typeface="Times New Roman"/>
                          <a:cs typeface="Times New Roman"/>
                        </a:rPr>
                        <a:t> </a:t>
                      </a:r>
                      <a:r>
                        <a:rPr lang="en-US" sz="1400" kern="1200" dirty="0" smtClean="0">
                          <a:solidFill>
                            <a:srgbClr val="000000"/>
                          </a:solidFill>
                          <a:effectLst/>
                          <a:latin typeface="Arial"/>
                          <a:ea typeface="Times New Roman"/>
                          <a:cs typeface="Times New Roman"/>
                        </a:rPr>
                        <a:t>the </a:t>
                      </a:r>
                      <a:r>
                        <a:rPr lang="en-US" sz="1400" kern="1200" dirty="0">
                          <a:solidFill>
                            <a:srgbClr val="000000"/>
                          </a:solidFill>
                          <a:effectLst/>
                          <a:latin typeface="Arial"/>
                          <a:ea typeface="Times New Roman"/>
                          <a:cs typeface="Times New Roman"/>
                        </a:rPr>
                        <a:t>slow filling </a:t>
                      </a:r>
                      <a:r>
                        <a:rPr lang="en-US" sz="1400" kern="1200" dirty="0" smtClean="0">
                          <a:solidFill>
                            <a:srgbClr val="000000"/>
                          </a:solidFill>
                          <a:effectLst/>
                          <a:latin typeface="Arial"/>
                          <a:ea typeface="Times New Roman"/>
                          <a:cs typeface="Times New Roman"/>
                        </a:rPr>
                        <a:t>of </a:t>
                      </a:r>
                      <a:r>
                        <a:rPr lang="en-US" sz="1400" kern="1200" dirty="0">
                          <a:solidFill>
                            <a:srgbClr val="000000"/>
                          </a:solidFill>
                          <a:effectLst/>
                          <a:latin typeface="Arial"/>
                          <a:ea typeface="Times New Roman"/>
                          <a:cs typeface="Times New Roman"/>
                        </a:rPr>
                        <a:t>vacant posts.</a:t>
                      </a:r>
                      <a:endParaRPr lang="en-ZA" sz="1400" dirty="0">
                        <a:effectLst/>
                        <a:latin typeface="Calibri"/>
                        <a:ea typeface="Calibri"/>
                        <a:cs typeface="Times New Roman"/>
                      </a:endParaRPr>
                    </a:p>
                  </a:txBody>
                  <a:tcPr marL="60158" marR="60158" marT="30074" marB="30074">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25626">
                <a:tc>
                  <a:txBody>
                    <a:bodyPr/>
                    <a:lstStyle/>
                    <a:p>
                      <a:pPr fontAlgn="ctr">
                        <a:lnSpc>
                          <a:spcPct val="115000"/>
                        </a:lnSpc>
                        <a:spcAft>
                          <a:spcPts val="0"/>
                        </a:spcAft>
                      </a:pPr>
                      <a:r>
                        <a:rPr lang="en-ZA" sz="1400" kern="1200" dirty="0">
                          <a:solidFill>
                            <a:srgbClr val="000000"/>
                          </a:solidFill>
                          <a:effectLst/>
                          <a:latin typeface="Arial"/>
                          <a:ea typeface="Times New Roman"/>
                          <a:cs typeface="Times New Roman"/>
                        </a:rPr>
                        <a:t>Goods and Services </a:t>
                      </a:r>
                      <a:endParaRPr lang="en-ZA" sz="1400" dirty="0">
                        <a:effectLst/>
                        <a:latin typeface="Calibri"/>
                        <a:ea typeface="Calibri"/>
                        <a:cs typeface="Times New Roman"/>
                      </a:endParaRPr>
                    </a:p>
                  </a:txBody>
                  <a:tcPr marL="60158" marR="60158" marT="30074" marB="30074">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defTabSz="914400" rtl="0" eaLnBrk="1" fontAlgn="ctr" latinLnBrk="0" hangingPunct="1">
                        <a:lnSpc>
                          <a:spcPct val="100000"/>
                        </a:lnSpc>
                        <a:spcBef>
                          <a:spcPct val="0"/>
                        </a:spcBef>
                        <a:spcAft>
                          <a:spcPct val="0"/>
                        </a:spcAft>
                        <a:buClrTx/>
                        <a:buSzTx/>
                        <a:buFontTx/>
                        <a:buNone/>
                        <a:tabLst/>
                        <a:defRPr/>
                      </a:pPr>
                      <a:r>
                        <a:rPr lang="en-US" sz="1400" kern="1200" dirty="0">
                          <a:solidFill>
                            <a:srgbClr val="000000"/>
                          </a:solidFill>
                          <a:effectLst/>
                          <a:latin typeface="Arial"/>
                          <a:ea typeface="Times New Roman"/>
                          <a:cs typeface="Times New Roman"/>
                        </a:rPr>
                        <a:t>Underspending of </a:t>
                      </a:r>
                      <a:r>
                        <a:rPr lang="en-US" sz="1400" kern="1200" dirty="0" smtClean="0">
                          <a:solidFill>
                            <a:srgbClr val="000000"/>
                          </a:solidFill>
                          <a:effectLst/>
                          <a:latin typeface="Arial"/>
                          <a:ea typeface="Times New Roman"/>
                          <a:cs typeface="Times New Roman"/>
                        </a:rPr>
                        <a:t>R237 </a:t>
                      </a:r>
                      <a:r>
                        <a:rPr lang="en-US" sz="1400" kern="1200" dirty="0">
                          <a:solidFill>
                            <a:srgbClr val="000000"/>
                          </a:solidFill>
                          <a:effectLst/>
                          <a:latin typeface="Arial"/>
                          <a:ea typeface="Times New Roman"/>
                          <a:cs typeface="Times New Roman"/>
                        </a:rPr>
                        <a:t>million was mainly </a:t>
                      </a:r>
                      <a:r>
                        <a:rPr lang="en-ZA" sz="1400" kern="1200" dirty="0" smtClean="0">
                          <a:solidFill>
                            <a:srgbClr val="000000"/>
                          </a:solidFill>
                          <a:effectLst/>
                          <a:latin typeface="Arial"/>
                          <a:ea typeface="Times New Roman"/>
                          <a:cs typeface="Times New Roman"/>
                        </a:rPr>
                        <a:t>due</a:t>
                      </a:r>
                      <a:r>
                        <a:rPr lang="en-ZA" sz="1400" kern="1200" baseline="0" dirty="0" smtClean="0">
                          <a:solidFill>
                            <a:srgbClr val="000000"/>
                          </a:solidFill>
                          <a:effectLst/>
                          <a:latin typeface="Arial"/>
                          <a:ea typeface="Times New Roman"/>
                          <a:cs typeface="Times New Roman"/>
                        </a:rPr>
                        <a:t> to outstanding invoices for lease of office building, delay in the appointment of the service provider for the following projects: Taxi scrapping administration</a:t>
                      </a:r>
                      <a:r>
                        <a:rPr lang="en-GB" sz="1400" dirty="0" smtClean="0">
                          <a:effectLst/>
                          <a:latin typeface="Arial"/>
                          <a:ea typeface="Times New Roman"/>
                        </a:rPr>
                        <a:t>, Implementation of the IPTN's in district municipalities; technical oversight and support for Public Transport; National Land Transport Information System (NLTIS) upgrade; Implementation of </a:t>
                      </a:r>
                      <a:r>
                        <a:rPr lang="en-GB" sz="1400" dirty="0" err="1" smtClean="0">
                          <a:effectLst/>
                          <a:latin typeface="Arial"/>
                          <a:ea typeface="Times New Roman"/>
                        </a:rPr>
                        <a:t>Shova</a:t>
                      </a:r>
                      <a:r>
                        <a:rPr lang="en-GB" sz="1400" dirty="0" smtClean="0">
                          <a:effectLst/>
                          <a:latin typeface="Arial"/>
                          <a:ea typeface="Times New Roman"/>
                        </a:rPr>
                        <a:t> </a:t>
                      </a:r>
                      <a:r>
                        <a:rPr lang="en-GB" sz="1400" dirty="0" err="1" smtClean="0">
                          <a:effectLst/>
                          <a:latin typeface="Arial"/>
                          <a:ea typeface="Times New Roman"/>
                        </a:rPr>
                        <a:t>Kalula</a:t>
                      </a:r>
                      <a:r>
                        <a:rPr lang="en-GB" sz="1400" dirty="0" smtClean="0">
                          <a:effectLst/>
                          <a:latin typeface="Arial"/>
                          <a:ea typeface="Times New Roman"/>
                        </a:rPr>
                        <a:t> bicycle programme; public transport grant monitoring</a:t>
                      </a:r>
                      <a:r>
                        <a:rPr lang="en-GB" sz="1400" baseline="0" dirty="0" smtClean="0">
                          <a:effectLst/>
                          <a:latin typeface="Arial"/>
                          <a:ea typeface="Times New Roman"/>
                        </a:rPr>
                        <a:t>. </a:t>
                      </a:r>
                      <a:r>
                        <a:rPr lang="en-GB" sz="1400" dirty="0" smtClean="0">
                          <a:effectLst/>
                          <a:latin typeface="Arial"/>
                          <a:ea typeface="Times New Roman"/>
                        </a:rPr>
                        <a:t>Savings was also realised from the following</a:t>
                      </a:r>
                      <a:r>
                        <a:rPr lang="en-GB" sz="1400" baseline="0" dirty="0" smtClean="0">
                          <a:effectLst/>
                          <a:latin typeface="Arial"/>
                          <a:ea typeface="Times New Roman"/>
                        </a:rPr>
                        <a:t> projects which were completed in-house:</a:t>
                      </a:r>
                      <a:r>
                        <a:rPr lang="en-GB" sz="1400" dirty="0" smtClean="0">
                          <a:effectLst/>
                          <a:latin typeface="Arial"/>
                          <a:ea typeface="Times New Roman"/>
                        </a:rPr>
                        <a:t> National Aviation Development Plan (NADP) implementation, Review of airlift, National Aviation Transformation Strategy,</a:t>
                      </a:r>
                      <a:r>
                        <a:rPr lang="en-GB" sz="1400" baseline="0" dirty="0" smtClean="0">
                          <a:effectLst/>
                          <a:latin typeface="Arial"/>
                          <a:ea typeface="Times New Roman"/>
                        </a:rPr>
                        <a:t> </a:t>
                      </a:r>
                      <a:r>
                        <a:rPr lang="en-GB" sz="1400" dirty="0" smtClean="0">
                          <a:effectLst/>
                          <a:latin typeface="Arial"/>
                          <a:ea typeface="Times New Roman"/>
                        </a:rPr>
                        <a:t>Road policy as well as the reduced contract amount on Watch keeping services. Funds have been shifted</a:t>
                      </a:r>
                      <a:r>
                        <a:rPr lang="en-GB" sz="1400" baseline="0" dirty="0" smtClean="0">
                          <a:effectLst/>
                          <a:latin typeface="Arial"/>
                          <a:ea typeface="Times New Roman"/>
                        </a:rPr>
                        <a:t> from savings on good and services to fund excess expenditure on machinery and equipment as well as on transfers and subsidies for employee social benefits.</a:t>
                      </a:r>
                      <a:endParaRPr lang="en-US" sz="1400" kern="1200" dirty="0" smtClean="0">
                        <a:solidFill>
                          <a:srgbClr val="000000"/>
                        </a:solidFill>
                        <a:effectLst/>
                        <a:latin typeface="Arial"/>
                        <a:ea typeface="Times New Roman"/>
                        <a:cs typeface="Times New Roman"/>
                      </a:endParaRPr>
                    </a:p>
                  </a:txBody>
                  <a:tcPr marL="60158" marR="60158" marT="30074" marB="30074">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31280">
                <a:tc>
                  <a:txBody>
                    <a:bodyPr/>
                    <a:lstStyle/>
                    <a:p>
                      <a:pPr fontAlgn="ctr">
                        <a:lnSpc>
                          <a:spcPct val="115000"/>
                        </a:lnSpc>
                        <a:spcAft>
                          <a:spcPts val="0"/>
                        </a:spcAft>
                      </a:pPr>
                      <a:r>
                        <a:rPr lang="en-ZA" sz="1400" kern="1200">
                          <a:solidFill>
                            <a:srgbClr val="000000"/>
                          </a:solidFill>
                          <a:effectLst/>
                          <a:latin typeface="Arial"/>
                          <a:ea typeface="Times New Roman"/>
                          <a:cs typeface="Times New Roman"/>
                        </a:rPr>
                        <a:t>Transfers &amp; Subsidies</a:t>
                      </a:r>
                      <a:endParaRPr lang="en-ZA" sz="1400">
                        <a:effectLst/>
                        <a:latin typeface="Calibri"/>
                        <a:ea typeface="Calibri"/>
                        <a:cs typeface="Times New Roman"/>
                      </a:endParaRPr>
                    </a:p>
                  </a:txBody>
                  <a:tcPr marL="60158" marR="60158" marT="30074" marB="30074">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eaLnBrk="0" fontAlgn="base" hangingPunct="0">
                        <a:lnSpc>
                          <a:spcPct val="115000"/>
                        </a:lnSpc>
                        <a:spcBef>
                          <a:spcPts val="385"/>
                        </a:spcBef>
                        <a:spcAft>
                          <a:spcPts val="0"/>
                        </a:spcAft>
                      </a:pPr>
                      <a:r>
                        <a:rPr lang="en-US" sz="1400" kern="1200" dirty="0" smtClean="0">
                          <a:solidFill>
                            <a:schemeClr val="tx1"/>
                          </a:solidFill>
                          <a:effectLst/>
                          <a:latin typeface="Arial"/>
                          <a:ea typeface="Times New Roman"/>
                          <a:cs typeface="+mn-cs"/>
                        </a:rPr>
                        <a:t>Underspending of R344 </a:t>
                      </a:r>
                      <a:r>
                        <a:rPr lang="en-ZA" sz="1400" kern="1200" dirty="0" smtClean="0">
                          <a:solidFill>
                            <a:schemeClr val="tx1"/>
                          </a:solidFill>
                          <a:effectLst/>
                          <a:latin typeface="Arial"/>
                          <a:ea typeface="Times New Roman"/>
                          <a:cs typeface="+mn-cs"/>
                        </a:rPr>
                        <a:t>mainly due the delayed appointment in the </a:t>
                      </a:r>
                      <a:r>
                        <a:rPr lang="en-GB" sz="1400" kern="1200" dirty="0" smtClean="0">
                          <a:solidFill>
                            <a:schemeClr val="tx1"/>
                          </a:solidFill>
                          <a:effectLst/>
                          <a:latin typeface="Arial"/>
                          <a:ea typeface="Times New Roman"/>
                          <a:cs typeface="+mn-cs"/>
                        </a:rPr>
                        <a:t>taxi recapitalisation project , no</a:t>
                      </a:r>
                      <a:r>
                        <a:rPr lang="en-GB" sz="1400" kern="1200" baseline="0" dirty="0" smtClean="0">
                          <a:solidFill>
                            <a:schemeClr val="tx1"/>
                          </a:solidFill>
                          <a:effectLst/>
                          <a:latin typeface="Arial"/>
                          <a:ea typeface="Times New Roman"/>
                          <a:cs typeface="+mn-cs"/>
                        </a:rPr>
                        <a:t>n-payment to the </a:t>
                      </a:r>
                      <a:r>
                        <a:rPr lang="en-GB" sz="1400" kern="1200" dirty="0" smtClean="0">
                          <a:solidFill>
                            <a:schemeClr val="tx1"/>
                          </a:solidFill>
                          <a:effectLst/>
                          <a:latin typeface="Arial"/>
                          <a:ea typeface="Times New Roman"/>
                          <a:cs typeface="+mn-cs"/>
                        </a:rPr>
                        <a:t>higher educations institutions due to revision</a:t>
                      </a:r>
                      <a:r>
                        <a:rPr lang="en-GB" sz="1400" kern="1200" baseline="0" dirty="0" smtClean="0">
                          <a:solidFill>
                            <a:schemeClr val="tx1"/>
                          </a:solidFill>
                          <a:effectLst/>
                          <a:latin typeface="Arial"/>
                          <a:ea typeface="Times New Roman"/>
                          <a:cs typeface="+mn-cs"/>
                        </a:rPr>
                        <a:t> of the memorandum of understanding</a:t>
                      </a:r>
                      <a:r>
                        <a:rPr lang="en-GB" sz="1400" kern="1200" dirty="0" smtClean="0">
                          <a:solidFill>
                            <a:schemeClr val="tx1"/>
                          </a:solidFill>
                          <a:effectLst/>
                          <a:latin typeface="Arial"/>
                          <a:ea typeface="Times New Roman"/>
                          <a:cs typeface="+mn-cs"/>
                        </a:rPr>
                        <a:t> as well as the effect of exchange rates on foreign membership fees.</a:t>
                      </a:r>
                      <a:endParaRPr lang="en-ZA" sz="1400" kern="1200" dirty="0">
                        <a:solidFill>
                          <a:schemeClr val="tx1"/>
                        </a:solidFill>
                        <a:effectLst/>
                        <a:latin typeface="Arial"/>
                        <a:ea typeface="Times New Roman"/>
                        <a:cs typeface="+mn-cs"/>
                      </a:endParaRPr>
                    </a:p>
                  </a:txBody>
                  <a:tcPr marL="60158" marR="60158" marT="30074" marB="30074">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0404">
                <a:tc>
                  <a:txBody>
                    <a:bodyPr/>
                    <a:lstStyle/>
                    <a:p>
                      <a:pPr fontAlgn="ctr">
                        <a:lnSpc>
                          <a:spcPct val="115000"/>
                        </a:lnSpc>
                        <a:spcAft>
                          <a:spcPts val="0"/>
                        </a:spcAft>
                      </a:pPr>
                      <a:r>
                        <a:rPr lang="en-ZA" sz="1400" kern="1200">
                          <a:solidFill>
                            <a:srgbClr val="000000"/>
                          </a:solidFill>
                          <a:effectLst/>
                          <a:latin typeface="Arial"/>
                          <a:ea typeface="Times New Roman"/>
                          <a:cs typeface="Times New Roman"/>
                        </a:rPr>
                        <a:t>Machinery and Equipment</a:t>
                      </a:r>
                      <a:endParaRPr lang="en-ZA" sz="1400">
                        <a:effectLst/>
                        <a:latin typeface="Calibri"/>
                        <a:ea typeface="Calibri"/>
                        <a:cs typeface="Times New Roman"/>
                      </a:endParaRPr>
                    </a:p>
                  </a:txBody>
                  <a:tcPr marL="60158" marR="60158" marT="30074" marB="30074">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eaLnBrk="0" fontAlgn="base" hangingPunct="0">
                        <a:lnSpc>
                          <a:spcPct val="115000"/>
                        </a:lnSpc>
                        <a:spcBef>
                          <a:spcPts val="385"/>
                        </a:spcBef>
                        <a:spcAft>
                          <a:spcPts val="0"/>
                        </a:spcAft>
                      </a:pPr>
                      <a:r>
                        <a:rPr lang="en-ZA" sz="1400" kern="1200" dirty="0" smtClean="0">
                          <a:solidFill>
                            <a:srgbClr val="000000"/>
                          </a:solidFill>
                          <a:effectLst/>
                          <a:latin typeface="Arial"/>
                          <a:ea typeface="Times New Roman"/>
                          <a:cs typeface="Times New Roman"/>
                        </a:rPr>
                        <a:t>The department</a:t>
                      </a:r>
                      <a:r>
                        <a:rPr lang="en-ZA" sz="1400" kern="1200" baseline="0" dirty="0" smtClean="0">
                          <a:solidFill>
                            <a:srgbClr val="000000"/>
                          </a:solidFill>
                          <a:effectLst/>
                          <a:latin typeface="Arial"/>
                          <a:ea typeface="Times New Roman"/>
                          <a:cs typeface="Times New Roman"/>
                        </a:rPr>
                        <a:t> overspent on machinery and equipment due to the replacements of IT equipment and purchase of office equipment however funds  were shifted from savings on goods and services to fund the excess spending.</a:t>
                      </a:r>
                      <a:endParaRPr lang="en-ZA" sz="1400" dirty="0">
                        <a:effectLst/>
                        <a:latin typeface="Calibri"/>
                        <a:ea typeface="Calibri"/>
                        <a:cs typeface="Times New Roman"/>
                      </a:endParaRPr>
                    </a:p>
                  </a:txBody>
                  <a:tcPr marL="60158" marR="60158" marT="30074" marB="30074">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9" name="Picture 5">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781800" y="230698"/>
            <a:ext cx="1981200" cy="752475"/>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27672921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68413" y="323850"/>
            <a:ext cx="8323162" cy="779769"/>
          </a:xfrm>
          <a:prstGeom prst="rect">
            <a:avLst/>
          </a:prstGeom>
          <a:ln>
            <a:noFill/>
          </a:ln>
        </p:spPr>
        <p:style>
          <a:lnRef idx="2">
            <a:schemeClr val="accent6"/>
          </a:lnRef>
          <a:fillRef idx="1">
            <a:schemeClr val="lt1"/>
          </a:fillRef>
          <a:effectRef idx="0">
            <a:schemeClr val="accent6"/>
          </a:effectRef>
          <a:fontRef idx="minor">
            <a:schemeClr val="dk1"/>
          </a:fontRef>
        </p:style>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en-ZA" altLang="en-US" sz="2400" b="1" dirty="0" err="1" smtClean="0">
                <a:solidFill>
                  <a:prstClr val="black">
                    <a:lumMod val="85000"/>
                    <a:lumOff val="15000"/>
                  </a:prstClr>
                </a:solidFill>
                <a:latin typeface="Arial" panose="020B0604020202020204" pitchFamily="34" charset="0"/>
                <a:cs typeface="Arial" panose="020B0604020202020204" pitchFamily="34" charset="0"/>
              </a:rPr>
              <a:t>Virements</a:t>
            </a:r>
            <a:endParaRPr lang="en-ZA" altLang="en-US" sz="1600" b="1" dirty="0">
              <a:solidFill>
                <a:prstClr val="black">
                  <a:lumMod val="85000"/>
                  <a:lumOff val="15000"/>
                </a:prstClr>
              </a:solidFill>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B682DC23-2843-E240-9889-9C005FBE80A9}" type="slidenum">
              <a:rPr lang="en-US" smtClean="0">
                <a:solidFill>
                  <a:prstClr val="black">
                    <a:tint val="75000"/>
                  </a:prstClr>
                </a:solidFill>
              </a:rPr>
              <a:pPr/>
              <a:t>31</a:t>
            </a:fld>
            <a:endParaRPr lang="en-US">
              <a:solidFill>
                <a:prstClr val="black">
                  <a:tint val="75000"/>
                </a:prstClr>
              </a:solidFill>
            </a:endParaRPr>
          </a:p>
        </p:txBody>
      </p:sp>
      <p:graphicFrame>
        <p:nvGraphicFramePr>
          <p:cNvPr id="3" name="Table 2"/>
          <p:cNvGraphicFramePr>
            <a:graphicFrameLocks noGrp="1"/>
          </p:cNvGraphicFramePr>
          <p:nvPr>
            <p:extLst>
              <p:ext uri="{D42A27DB-BD31-4B8C-83A1-F6EECF244321}">
                <p14:modId xmlns:p14="http://schemas.microsoft.com/office/powerpoint/2010/main" xmlns="" val="1607686536"/>
              </p:ext>
            </p:extLst>
          </p:nvPr>
        </p:nvGraphicFramePr>
        <p:xfrm>
          <a:off x="533401" y="1247775"/>
          <a:ext cx="8229599" cy="3271475"/>
        </p:xfrm>
        <a:graphic>
          <a:graphicData uri="http://schemas.openxmlformats.org/drawingml/2006/table">
            <a:tbl>
              <a:tblPr/>
              <a:tblGrid>
                <a:gridCol w="2875435"/>
                <a:gridCol w="1900982"/>
                <a:gridCol w="1690648"/>
                <a:gridCol w="1762534"/>
              </a:tblGrid>
              <a:tr h="687463">
                <a:tc>
                  <a:txBody>
                    <a:bodyPr/>
                    <a:lstStyle>
                      <a:lvl1pPr marL="0" algn="l" defTabSz="457200" rtl="0" eaLnBrk="1" latinLnBrk="0" hangingPunct="1">
                        <a:spcBef>
                          <a:spcPct val="20000"/>
                        </a:spcBef>
                        <a:defRPr sz="1800" kern="1200">
                          <a:solidFill>
                            <a:schemeClr val="tx1"/>
                          </a:solidFill>
                          <a:latin typeface="Times New Roman"/>
                          <a:ea typeface="MS PGothic" pitchFamily="34" charset="-128"/>
                        </a:defRPr>
                      </a:lvl1pPr>
                      <a:lvl2pPr marL="457200" indent="-285750" algn="l" defTabSz="457200" rtl="0" eaLnBrk="1" latinLnBrk="0" hangingPunct="1">
                        <a:spcBef>
                          <a:spcPct val="20000"/>
                        </a:spcBef>
                        <a:defRPr sz="1800" kern="1200">
                          <a:solidFill>
                            <a:schemeClr val="tx1"/>
                          </a:solidFill>
                          <a:latin typeface="Times New Roman"/>
                          <a:ea typeface="MS PGothic" pitchFamily="34" charset="-128"/>
                        </a:defRPr>
                      </a:lvl2pPr>
                      <a:lvl3pPr marL="914400" indent="-228600" algn="l" defTabSz="457200" rtl="0" eaLnBrk="1" latinLnBrk="0" hangingPunct="1">
                        <a:spcBef>
                          <a:spcPct val="20000"/>
                        </a:spcBef>
                        <a:defRPr sz="1800" kern="1200">
                          <a:solidFill>
                            <a:schemeClr val="tx1"/>
                          </a:solidFill>
                          <a:latin typeface="Times New Roman"/>
                          <a:ea typeface="MS PGothic" pitchFamily="34" charset="-128"/>
                        </a:defRPr>
                      </a:lvl3pPr>
                      <a:lvl4pPr marL="1371600" indent="-228600" algn="l" defTabSz="457200" rtl="0" eaLnBrk="1" latinLnBrk="0" hangingPunct="1">
                        <a:spcBef>
                          <a:spcPct val="20000"/>
                        </a:spcBef>
                        <a:defRPr sz="1800" kern="1200">
                          <a:solidFill>
                            <a:schemeClr val="tx1"/>
                          </a:solidFill>
                          <a:latin typeface="Times New Roman"/>
                          <a:ea typeface="MS PGothic" pitchFamily="34" charset="-128"/>
                        </a:defRPr>
                      </a:lvl4pPr>
                      <a:lvl5pPr marL="1828800" indent="-228600" algn="l" defTabSz="457200" rtl="0" eaLnBrk="1" latinLnBrk="0" hangingPunct="1">
                        <a:spcBef>
                          <a:spcPct val="20000"/>
                        </a:spcBef>
                        <a:defRPr sz="1800" kern="1200">
                          <a:solidFill>
                            <a:schemeClr val="tx1"/>
                          </a:solidFill>
                          <a:latin typeface="Times New Roman"/>
                          <a:ea typeface="MS PGothic" pitchFamily="34" charset="-128"/>
                        </a:defRPr>
                      </a:lvl5pPr>
                      <a:lvl6pPr marL="2286000" indent="-228600" algn="l" defTabSz="457200" rtl="0" eaLnBrk="1" fontAlgn="base" latinLnBrk="0" hangingPunct="1">
                        <a:spcBef>
                          <a:spcPct val="20000"/>
                        </a:spcBef>
                        <a:spcAft>
                          <a:spcPct val="0"/>
                        </a:spcAft>
                        <a:defRPr sz="1800" kern="1200">
                          <a:solidFill>
                            <a:schemeClr val="tx1"/>
                          </a:solidFill>
                          <a:latin typeface="Times New Roman"/>
                          <a:ea typeface="MS PGothic" pitchFamily="34" charset="-128"/>
                        </a:defRPr>
                      </a:lvl6pPr>
                      <a:lvl7pPr marL="2743200" indent="-228600" algn="l" defTabSz="457200" rtl="0" eaLnBrk="1" fontAlgn="base" latinLnBrk="0" hangingPunct="1">
                        <a:spcBef>
                          <a:spcPct val="20000"/>
                        </a:spcBef>
                        <a:spcAft>
                          <a:spcPct val="0"/>
                        </a:spcAft>
                        <a:defRPr sz="1800" kern="1200">
                          <a:solidFill>
                            <a:schemeClr val="tx1"/>
                          </a:solidFill>
                          <a:latin typeface="Times New Roman"/>
                          <a:ea typeface="MS PGothic" pitchFamily="34" charset="-128"/>
                        </a:defRPr>
                      </a:lvl7pPr>
                      <a:lvl8pPr marL="3200400" indent="-228600" algn="l" defTabSz="457200" rtl="0" eaLnBrk="1" fontAlgn="base" latinLnBrk="0" hangingPunct="1">
                        <a:spcBef>
                          <a:spcPct val="20000"/>
                        </a:spcBef>
                        <a:spcAft>
                          <a:spcPct val="0"/>
                        </a:spcAft>
                        <a:defRPr sz="1800" kern="1200">
                          <a:solidFill>
                            <a:schemeClr val="tx1"/>
                          </a:solidFill>
                          <a:latin typeface="Times New Roman"/>
                          <a:ea typeface="MS PGothic" pitchFamily="34" charset="-128"/>
                        </a:defRPr>
                      </a:lvl8pPr>
                      <a:lvl9pPr marL="3657600" indent="-228600" algn="l" defTabSz="457200" rtl="0" eaLnBrk="1" fontAlgn="base" latinLnBrk="0" hangingPunct="1">
                        <a:spcBef>
                          <a:spcPct val="20000"/>
                        </a:spcBef>
                        <a:spcAft>
                          <a:spcPct val="0"/>
                        </a:spcAft>
                        <a:defRPr sz="1800" kern="1200">
                          <a:solidFill>
                            <a:schemeClr val="tx1"/>
                          </a:solidFill>
                          <a:latin typeface="Times New Roman"/>
                          <a:ea typeface="MS PGothic"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altLang="en-US" sz="1400" b="1" i="0" u="none" strike="noStrike" cap="none" normalizeH="0" baseline="0" dirty="0" smtClean="0">
                          <a:ln>
                            <a:noFill/>
                          </a:ln>
                          <a:solidFill>
                            <a:schemeClr val="tx1"/>
                          </a:solidFill>
                          <a:effectLst/>
                          <a:latin typeface="Arial" pitchFamily="34" charset="0"/>
                          <a:ea typeface="MS PGothic" pitchFamily="34" charset="-128"/>
                          <a:cs typeface="Arial" pitchFamily="34" charset="0"/>
                        </a:rPr>
                        <a:t>Programme</a:t>
                      </a:r>
                      <a:endParaRPr kumimoji="0" lang="en-ZA" altLang="en-US" sz="1400" b="1" i="0" u="none" strike="noStrike" cap="none" normalizeH="0" baseline="0" dirty="0" smtClean="0">
                        <a:ln>
                          <a:noFill/>
                        </a:ln>
                        <a:solidFill>
                          <a:schemeClr val="tx1"/>
                        </a:solidFill>
                        <a:effectLst/>
                        <a:latin typeface="Arial" pitchFamily="34" charset="0"/>
                        <a:ea typeface="Calibri"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marL="0" algn="l" defTabSz="457200" rtl="0" eaLnBrk="1" latinLnBrk="0" hangingPunct="1">
                        <a:spcBef>
                          <a:spcPct val="20000"/>
                        </a:spcBef>
                        <a:defRPr sz="1800" kern="1200">
                          <a:solidFill>
                            <a:schemeClr val="tx1"/>
                          </a:solidFill>
                          <a:latin typeface="Times New Roman"/>
                          <a:ea typeface="MS PGothic" pitchFamily="34" charset="-128"/>
                        </a:defRPr>
                      </a:lvl1pPr>
                      <a:lvl2pPr marL="457200" indent="-285750" algn="l" defTabSz="457200" rtl="0" eaLnBrk="1" latinLnBrk="0" hangingPunct="1">
                        <a:spcBef>
                          <a:spcPct val="20000"/>
                        </a:spcBef>
                        <a:defRPr sz="1800" kern="1200">
                          <a:solidFill>
                            <a:schemeClr val="tx1"/>
                          </a:solidFill>
                          <a:latin typeface="Times New Roman"/>
                          <a:ea typeface="MS PGothic" pitchFamily="34" charset="-128"/>
                        </a:defRPr>
                      </a:lvl2pPr>
                      <a:lvl3pPr marL="914400" indent="-228600" algn="l" defTabSz="457200" rtl="0" eaLnBrk="1" latinLnBrk="0" hangingPunct="1">
                        <a:spcBef>
                          <a:spcPct val="20000"/>
                        </a:spcBef>
                        <a:defRPr sz="1800" kern="1200">
                          <a:solidFill>
                            <a:schemeClr val="tx1"/>
                          </a:solidFill>
                          <a:latin typeface="Times New Roman"/>
                          <a:ea typeface="MS PGothic" pitchFamily="34" charset="-128"/>
                        </a:defRPr>
                      </a:lvl3pPr>
                      <a:lvl4pPr marL="1371600" indent="-228600" algn="l" defTabSz="457200" rtl="0" eaLnBrk="1" latinLnBrk="0" hangingPunct="1">
                        <a:spcBef>
                          <a:spcPct val="20000"/>
                        </a:spcBef>
                        <a:defRPr sz="1800" kern="1200">
                          <a:solidFill>
                            <a:schemeClr val="tx1"/>
                          </a:solidFill>
                          <a:latin typeface="Times New Roman"/>
                          <a:ea typeface="MS PGothic" pitchFamily="34" charset="-128"/>
                        </a:defRPr>
                      </a:lvl4pPr>
                      <a:lvl5pPr marL="1828800" indent="-228600" algn="l" defTabSz="457200" rtl="0" eaLnBrk="1" latinLnBrk="0" hangingPunct="1">
                        <a:spcBef>
                          <a:spcPct val="20000"/>
                        </a:spcBef>
                        <a:defRPr sz="1800" kern="1200">
                          <a:solidFill>
                            <a:schemeClr val="tx1"/>
                          </a:solidFill>
                          <a:latin typeface="Times New Roman"/>
                          <a:ea typeface="MS PGothic" pitchFamily="34" charset="-128"/>
                        </a:defRPr>
                      </a:lvl5pPr>
                      <a:lvl6pPr marL="2286000" indent="-228600" algn="l" defTabSz="457200" rtl="0" eaLnBrk="1" fontAlgn="base" latinLnBrk="0" hangingPunct="1">
                        <a:spcBef>
                          <a:spcPct val="20000"/>
                        </a:spcBef>
                        <a:spcAft>
                          <a:spcPct val="0"/>
                        </a:spcAft>
                        <a:defRPr sz="1800" kern="1200">
                          <a:solidFill>
                            <a:schemeClr val="tx1"/>
                          </a:solidFill>
                          <a:latin typeface="Times New Roman"/>
                          <a:ea typeface="MS PGothic" pitchFamily="34" charset="-128"/>
                        </a:defRPr>
                      </a:lvl6pPr>
                      <a:lvl7pPr marL="2743200" indent="-228600" algn="l" defTabSz="457200" rtl="0" eaLnBrk="1" fontAlgn="base" latinLnBrk="0" hangingPunct="1">
                        <a:spcBef>
                          <a:spcPct val="20000"/>
                        </a:spcBef>
                        <a:spcAft>
                          <a:spcPct val="0"/>
                        </a:spcAft>
                        <a:defRPr sz="1800" kern="1200">
                          <a:solidFill>
                            <a:schemeClr val="tx1"/>
                          </a:solidFill>
                          <a:latin typeface="Times New Roman"/>
                          <a:ea typeface="MS PGothic" pitchFamily="34" charset="-128"/>
                        </a:defRPr>
                      </a:lvl7pPr>
                      <a:lvl8pPr marL="3200400" indent="-228600" algn="l" defTabSz="457200" rtl="0" eaLnBrk="1" fontAlgn="base" latinLnBrk="0" hangingPunct="1">
                        <a:spcBef>
                          <a:spcPct val="20000"/>
                        </a:spcBef>
                        <a:spcAft>
                          <a:spcPct val="0"/>
                        </a:spcAft>
                        <a:defRPr sz="1800" kern="1200">
                          <a:solidFill>
                            <a:schemeClr val="tx1"/>
                          </a:solidFill>
                          <a:latin typeface="Times New Roman"/>
                          <a:ea typeface="MS PGothic" pitchFamily="34" charset="-128"/>
                        </a:defRPr>
                      </a:lvl8pPr>
                      <a:lvl9pPr marL="3657600" indent="-228600" algn="l" defTabSz="457200" rtl="0" eaLnBrk="1" fontAlgn="base" latinLnBrk="0" hangingPunct="1">
                        <a:spcBef>
                          <a:spcPct val="20000"/>
                        </a:spcBef>
                        <a:spcAft>
                          <a:spcPct val="0"/>
                        </a:spcAft>
                        <a:defRPr sz="1800" kern="1200">
                          <a:solidFill>
                            <a:schemeClr val="tx1"/>
                          </a:solidFill>
                          <a:latin typeface="Times New Roman"/>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ZA" altLang="en-US" sz="1400" b="1" i="0" u="none" strike="noStrike" cap="none" normalizeH="0" baseline="0" dirty="0" smtClean="0">
                          <a:ln>
                            <a:noFill/>
                          </a:ln>
                          <a:solidFill>
                            <a:schemeClr val="tx1"/>
                          </a:solidFill>
                          <a:effectLst/>
                          <a:latin typeface="Arial" pitchFamily="34" charset="0"/>
                          <a:ea typeface="MS PGothic" pitchFamily="34" charset="-128"/>
                          <a:cs typeface="Arial" pitchFamily="34" charset="0"/>
                        </a:rPr>
                        <a:t>Goods and services</a:t>
                      </a:r>
                      <a:endParaRPr kumimoji="0" lang="en-ZA" altLang="en-US" sz="1400" b="1" i="0" u="none" strike="noStrike" cap="none" normalizeH="0" baseline="0" dirty="0" smtClean="0">
                        <a:ln>
                          <a:noFill/>
                        </a:ln>
                        <a:solidFill>
                          <a:schemeClr val="tx1"/>
                        </a:solidFill>
                        <a:effectLst/>
                        <a:latin typeface="Arial" pitchFamily="34" charset="0"/>
                        <a:ea typeface="Calibri" pitchFamily="34" charset="0"/>
                      </a:endParaRPr>
                    </a:p>
                  </a:txBody>
                  <a:tcPr marL="68580" marR="6858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marL="0" algn="l" defTabSz="457200" rtl="0" eaLnBrk="1" latinLnBrk="0" hangingPunct="1">
                        <a:spcBef>
                          <a:spcPct val="20000"/>
                        </a:spcBef>
                        <a:defRPr sz="1800" kern="1200">
                          <a:solidFill>
                            <a:schemeClr val="tx1"/>
                          </a:solidFill>
                          <a:latin typeface="Times New Roman"/>
                          <a:ea typeface="MS PGothic" pitchFamily="34" charset="-128"/>
                        </a:defRPr>
                      </a:lvl1pPr>
                      <a:lvl2pPr marL="457200" indent="-285750" algn="l" defTabSz="457200" rtl="0" eaLnBrk="1" latinLnBrk="0" hangingPunct="1">
                        <a:spcBef>
                          <a:spcPct val="20000"/>
                        </a:spcBef>
                        <a:defRPr sz="1800" kern="1200">
                          <a:solidFill>
                            <a:schemeClr val="tx1"/>
                          </a:solidFill>
                          <a:latin typeface="Times New Roman"/>
                          <a:ea typeface="MS PGothic" pitchFamily="34" charset="-128"/>
                        </a:defRPr>
                      </a:lvl2pPr>
                      <a:lvl3pPr marL="914400" indent="-228600" algn="l" defTabSz="457200" rtl="0" eaLnBrk="1" latinLnBrk="0" hangingPunct="1">
                        <a:spcBef>
                          <a:spcPct val="20000"/>
                        </a:spcBef>
                        <a:defRPr sz="1800" kern="1200">
                          <a:solidFill>
                            <a:schemeClr val="tx1"/>
                          </a:solidFill>
                          <a:latin typeface="Times New Roman"/>
                          <a:ea typeface="MS PGothic" pitchFamily="34" charset="-128"/>
                        </a:defRPr>
                      </a:lvl3pPr>
                      <a:lvl4pPr marL="1371600" indent="-228600" algn="l" defTabSz="457200" rtl="0" eaLnBrk="1" latinLnBrk="0" hangingPunct="1">
                        <a:spcBef>
                          <a:spcPct val="20000"/>
                        </a:spcBef>
                        <a:defRPr sz="1800" kern="1200">
                          <a:solidFill>
                            <a:schemeClr val="tx1"/>
                          </a:solidFill>
                          <a:latin typeface="Times New Roman"/>
                          <a:ea typeface="MS PGothic" pitchFamily="34" charset="-128"/>
                        </a:defRPr>
                      </a:lvl4pPr>
                      <a:lvl5pPr marL="1828800" indent="-228600" algn="l" defTabSz="457200" rtl="0" eaLnBrk="1" latinLnBrk="0" hangingPunct="1">
                        <a:spcBef>
                          <a:spcPct val="20000"/>
                        </a:spcBef>
                        <a:defRPr sz="1800" kern="1200">
                          <a:solidFill>
                            <a:schemeClr val="tx1"/>
                          </a:solidFill>
                          <a:latin typeface="Times New Roman"/>
                          <a:ea typeface="MS PGothic" pitchFamily="34" charset="-128"/>
                        </a:defRPr>
                      </a:lvl5pPr>
                      <a:lvl6pPr marL="2286000" indent="-228600" algn="l" defTabSz="457200" rtl="0" eaLnBrk="1" fontAlgn="base" latinLnBrk="0" hangingPunct="1">
                        <a:spcBef>
                          <a:spcPct val="20000"/>
                        </a:spcBef>
                        <a:spcAft>
                          <a:spcPct val="0"/>
                        </a:spcAft>
                        <a:defRPr sz="1800" kern="1200">
                          <a:solidFill>
                            <a:schemeClr val="tx1"/>
                          </a:solidFill>
                          <a:latin typeface="Times New Roman"/>
                          <a:ea typeface="MS PGothic" pitchFamily="34" charset="-128"/>
                        </a:defRPr>
                      </a:lvl6pPr>
                      <a:lvl7pPr marL="2743200" indent="-228600" algn="l" defTabSz="457200" rtl="0" eaLnBrk="1" fontAlgn="base" latinLnBrk="0" hangingPunct="1">
                        <a:spcBef>
                          <a:spcPct val="20000"/>
                        </a:spcBef>
                        <a:spcAft>
                          <a:spcPct val="0"/>
                        </a:spcAft>
                        <a:defRPr sz="1800" kern="1200">
                          <a:solidFill>
                            <a:schemeClr val="tx1"/>
                          </a:solidFill>
                          <a:latin typeface="Times New Roman"/>
                          <a:ea typeface="MS PGothic" pitchFamily="34" charset="-128"/>
                        </a:defRPr>
                      </a:lvl7pPr>
                      <a:lvl8pPr marL="3200400" indent="-228600" algn="l" defTabSz="457200" rtl="0" eaLnBrk="1" fontAlgn="base" latinLnBrk="0" hangingPunct="1">
                        <a:spcBef>
                          <a:spcPct val="20000"/>
                        </a:spcBef>
                        <a:spcAft>
                          <a:spcPct val="0"/>
                        </a:spcAft>
                        <a:defRPr sz="1800" kern="1200">
                          <a:solidFill>
                            <a:schemeClr val="tx1"/>
                          </a:solidFill>
                          <a:latin typeface="Times New Roman"/>
                          <a:ea typeface="MS PGothic" pitchFamily="34" charset="-128"/>
                        </a:defRPr>
                      </a:lvl8pPr>
                      <a:lvl9pPr marL="3657600" indent="-228600" algn="l" defTabSz="457200" rtl="0" eaLnBrk="1" fontAlgn="base" latinLnBrk="0" hangingPunct="1">
                        <a:spcBef>
                          <a:spcPct val="20000"/>
                        </a:spcBef>
                        <a:spcAft>
                          <a:spcPct val="0"/>
                        </a:spcAft>
                        <a:defRPr sz="1800" kern="1200">
                          <a:solidFill>
                            <a:schemeClr val="tx1"/>
                          </a:solidFill>
                          <a:latin typeface="Times New Roman"/>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ZA" altLang="en-US" sz="1400" b="1" i="0" u="none" strike="noStrike" cap="none" normalizeH="0" baseline="0" dirty="0" smtClean="0">
                          <a:ln>
                            <a:noFill/>
                          </a:ln>
                          <a:solidFill>
                            <a:schemeClr val="tx1"/>
                          </a:solidFill>
                          <a:effectLst/>
                          <a:latin typeface="Arial" pitchFamily="34" charset="0"/>
                          <a:ea typeface="MS PGothic" pitchFamily="34" charset="-128"/>
                          <a:cs typeface="Arial" pitchFamily="34" charset="0"/>
                        </a:rPr>
                        <a:t>Households</a:t>
                      </a:r>
                      <a:endParaRPr kumimoji="0" lang="en-ZA" altLang="en-US" sz="1400" b="1" i="0" u="none" strike="noStrike" cap="none" normalizeH="0" baseline="0" dirty="0" smtClean="0">
                        <a:ln>
                          <a:noFill/>
                        </a:ln>
                        <a:solidFill>
                          <a:schemeClr val="tx1"/>
                        </a:solidFill>
                        <a:effectLst/>
                        <a:latin typeface="Arial" pitchFamily="34" charset="0"/>
                        <a:ea typeface="Calibri" pitchFamily="34" charset="0"/>
                      </a:endParaRPr>
                    </a:p>
                  </a:txBody>
                  <a:tcPr marL="68580" marR="68580"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marL="0" algn="l" defTabSz="457200" rtl="0" eaLnBrk="1" latinLnBrk="0" hangingPunct="1">
                        <a:spcBef>
                          <a:spcPct val="20000"/>
                        </a:spcBef>
                        <a:defRPr sz="1800" kern="1200">
                          <a:solidFill>
                            <a:schemeClr val="tx1"/>
                          </a:solidFill>
                          <a:latin typeface="Times New Roman"/>
                          <a:ea typeface="MS PGothic" pitchFamily="34" charset="-128"/>
                        </a:defRPr>
                      </a:lvl1pPr>
                      <a:lvl2pPr marL="457200" indent="-285750" algn="l" defTabSz="457200" rtl="0" eaLnBrk="1" latinLnBrk="0" hangingPunct="1">
                        <a:spcBef>
                          <a:spcPct val="20000"/>
                        </a:spcBef>
                        <a:defRPr sz="1800" kern="1200">
                          <a:solidFill>
                            <a:schemeClr val="tx1"/>
                          </a:solidFill>
                          <a:latin typeface="Times New Roman"/>
                          <a:ea typeface="MS PGothic" pitchFamily="34" charset="-128"/>
                        </a:defRPr>
                      </a:lvl2pPr>
                      <a:lvl3pPr marL="914400" indent="-228600" algn="l" defTabSz="457200" rtl="0" eaLnBrk="1" latinLnBrk="0" hangingPunct="1">
                        <a:spcBef>
                          <a:spcPct val="20000"/>
                        </a:spcBef>
                        <a:defRPr sz="1800" kern="1200">
                          <a:solidFill>
                            <a:schemeClr val="tx1"/>
                          </a:solidFill>
                          <a:latin typeface="Times New Roman"/>
                          <a:ea typeface="MS PGothic" pitchFamily="34" charset="-128"/>
                        </a:defRPr>
                      </a:lvl3pPr>
                      <a:lvl4pPr marL="1371600" indent="-228600" algn="l" defTabSz="457200" rtl="0" eaLnBrk="1" latinLnBrk="0" hangingPunct="1">
                        <a:spcBef>
                          <a:spcPct val="20000"/>
                        </a:spcBef>
                        <a:defRPr sz="1800" kern="1200">
                          <a:solidFill>
                            <a:schemeClr val="tx1"/>
                          </a:solidFill>
                          <a:latin typeface="Times New Roman"/>
                          <a:ea typeface="MS PGothic" pitchFamily="34" charset="-128"/>
                        </a:defRPr>
                      </a:lvl4pPr>
                      <a:lvl5pPr marL="1828800" indent="-228600" algn="l" defTabSz="457200" rtl="0" eaLnBrk="1" latinLnBrk="0" hangingPunct="1">
                        <a:spcBef>
                          <a:spcPct val="20000"/>
                        </a:spcBef>
                        <a:defRPr sz="1800" kern="1200">
                          <a:solidFill>
                            <a:schemeClr val="tx1"/>
                          </a:solidFill>
                          <a:latin typeface="Times New Roman"/>
                          <a:ea typeface="MS PGothic" pitchFamily="34" charset="-128"/>
                        </a:defRPr>
                      </a:lvl5pPr>
                      <a:lvl6pPr marL="2286000" indent="-228600" algn="l" defTabSz="457200" rtl="0" eaLnBrk="1" fontAlgn="base" latinLnBrk="0" hangingPunct="1">
                        <a:spcBef>
                          <a:spcPct val="20000"/>
                        </a:spcBef>
                        <a:spcAft>
                          <a:spcPct val="0"/>
                        </a:spcAft>
                        <a:defRPr sz="1800" kern="1200">
                          <a:solidFill>
                            <a:schemeClr val="tx1"/>
                          </a:solidFill>
                          <a:latin typeface="Times New Roman"/>
                          <a:ea typeface="MS PGothic" pitchFamily="34" charset="-128"/>
                        </a:defRPr>
                      </a:lvl6pPr>
                      <a:lvl7pPr marL="2743200" indent="-228600" algn="l" defTabSz="457200" rtl="0" eaLnBrk="1" fontAlgn="base" latinLnBrk="0" hangingPunct="1">
                        <a:spcBef>
                          <a:spcPct val="20000"/>
                        </a:spcBef>
                        <a:spcAft>
                          <a:spcPct val="0"/>
                        </a:spcAft>
                        <a:defRPr sz="1800" kern="1200">
                          <a:solidFill>
                            <a:schemeClr val="tx1"/>
                          </a:solidFill>
                          <a:latin typeface="Times New Roman"/>
                          <a:ea typeface="MS PGothic" pitchFamily="34" charset="-128"/>
                        </a:defRPr>
                      </a:lvl7pPr>
                      <a:lvl8pPr marL="3200400" indent="-228600" algn="l" defTabSz="457200" rtl="0" eaLnBrk="1" fontAlgn="base" latinLnBrk="0" hangingPunct="1">
                        <a:spcBef>
                          <a:spcPct val="20000"/>
                        </a:spcBef>
                        <a:spcAft>
                          <a:spcPct val="0"/>
                        </a:spcAft>
                        <a:defRPr sz="1800" kern="1200">
                          <a:solidFill>
                            <a:schemeClr val="tx1"/>
                          </a:solidFill>
                          <a:latin typeface="Times New Roman"/>
                          <a:ea typeface="MS PGothic" pitchFamily="34" charset="-128"/>
                        </a:defRPr>
                      </a:lvl8pPr>
                      <a:lvl9pPr marL="3657600" indent="-228600" algn="l" defTabSz="457200" rtl="0" eaLnBrk="1" fontAlgn="base" latinLnBrk="0" hangingPunct="1">
                        <a:spcBef>
                          <a:spcPct val="20000"/>
                        </a:spcBef>
                        <a:spcAft>
                          <a:spcPct val="0"/>
                        </a:spcAft>
                        <a:defRPr sz="1800" kern="1200">
                          <a:solidFill>
                            <a:schemeClr val="tx1"/>
                          </a:solidFill>
                          <a:latin typeface="Times New Roman"/>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ZA" altLang="en-US" sz="1400" b="1" i="0" u="none" strike="noStrike" cap="none" normalizeH="0" baseline="0" dirty="0" smtClean="0">
                          <a:ln>
                            <a:noFill/>
                          </a:ln>
                          <a:solidFill>
                            <a:schemeClr val="tx1"/>
                          </a:solidFill>
                          <a:effectLst/>
                          <a:latin typeface="Arial" pitchFamily="34" charset="0"/>
                          <a:ea typeface="MS PGothic" pitchFamily="34" charset="-128"/>
                          <a:cs typeface="Arial" pitchFamily="34" charset="0"/>
                        </a:rPr>
                        <a:t>Total</a:t>
                      </a:r>
                      <a:endParaRPr kumimoji="0" lang="en-ZA" altLang="en-US" sz="1400" b="1" i="0" u="none" strike="noStrike" cap="none" normalizeH="0" baseline="0" dirty="0" smtClean="0">
                        <a:ln>
                          <a:noFill/>
                        </a:ln>
                        <a:solidFill>
                          <a:schemeClr val="tx1"/>
                        </a:solidFill>
                        <a:effectLst/>
                        <a:latin typeface="Arial" pitchFamily="34" charset="0"/>
                        <a:ea typeface="Calibri" pitchFamily="34" charset="0"/>
                      </a:endParaRPr>
                    </a:p>
                  </a:txBody>
                  <a:tcPr marL="68580" marR="68580" marT="0" marB="0" anchor="ctr" horzOverflow="overflow">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r>
              <a:tr h="225764">
                <a:tc>
                  <a:txBody>
                    <a:bodyPr/>
                    <a:lstStyle>
                      <a:lvl1pPr marL="0" algn="l" defTabSz="457200" rtl="0" eaLnBrk="1" latinLnBrk="0" hangingPunct="1">
                        <a:spcBef>
                          <a:spcPct val="20000"/>
                        </a:spcBef>
                        <a:defRPr sz="1800" kern="1200">
                          <a:solidFill>
                            <a:schemeClr val="tx1"/>
                          </a:solidFill>
                          <a:latin typeface="Times New Roman"/>
                          <a:ea typeface="MS PGothic" pitchFamily="34" charset="-128"/>
                        </a:defRPr>
                      </a:lvl1pPr>
                      <a:lvl2pPr marL="457200" indent="-285750" algn="l" defTabSz="457200" rtl="0" eaLnBrk="1" latinLnBrk="0" hangingPunct="1">
                        <a:spcBef>
                          <a:spcPct val="20000"/>
                        </a:spcBef>
                        <a:defRPr sz="1800" kern="1200">
                          <a:solidFill>
                            <a:schemeClr val="tx1"/>
                          </a:solidFill>
                          <a:latin typeface="Times New Roman"/>
                          <a:ea typeface="MS PGothic" pitchFamily="34" charset="-128"/>
                        </a:defRPr>
                      </a:lvl2pPr>
                      <a:lvl3pPr marL="914400" indent="-228600" algn="l" defTabSz="457200" rtl="0" eaLnBrk="1" latinLnBrk="0" hangingPunct="1">
                        <a:spcBef>
                          <a:spcPct val="20000"/>
                        </a:spcBef>
                        <a:defRPr sz="1800" kern="1200">
                          <a:solidFill>
                            <a:schemeClr val="tx1"/>
                          </a:solidFill>
                          <a:latin typeface="Times New Roman"/>
                          <a:ea typeface="MS PGothic" pitchFamily="34" charset="-128"/>
                        </a:defRPr>
                      </a:lvl3pPr>
                      <a:lvl4pPr marL="1371600" indent="-228600" algn="l" defTabSz="457200" rtl="0" eaLnBrk="1" latinLnBrk="0" hangingPunct="1">
                        <a:spcBef>
                          <a:spcPct val="20000"/>
                        </a:spcBef>
                        <a:defRPr sz="1800" kern="1200">
                          <a:solidFill>
                            <a:schemeClr val="tx1"/>
                          </a:solidFill>
                          <a:latin typeface="Times New Roman"/>
                          <a:ea typeface="MS PGothic" pitchFamily="34" charset="-128"/>
                        </a:defRPr>
                      </a:lvl4pPr>
                      <a:lvl5pPr marL="1828800" indent="-228600" algn="l" defTabSz="457200" rtl="0" eaLnBrk="1" latinLnBrk="0" hangingPunct="1">
                        <a:spcBef>
                          <a:spcPct val="20000"/>
                        </a:spcBef>
                        <a:defRPr sz="1800" kern="1200">
                          <a:solidFill>
                            <a:schemeClr val="tx1"/>
                          </a:solidFill>
                          <a:latin typeface="Times New Roman"/>
                          <a:ea typeface="MS PGothic" pitchFamily="34" charset="-128"/>
                        </a:defRPr>
                      </a:lvl5pPr>
                      <a:lvl6pPr marL="2286000" indent="-228600" algn="l" defTabSz="457200" rtl="0" eaLnBrk="1" fontAlgn="base" latinLnBrk="0" hangingPunct="1">
                        <a:spcBef>
                          <a:spcPct val="20000"/>
                        </a:spcBef>
                        <a:spcAft>
                          <a:spcPct val="0"/>
                        </a:spcAft>
                        <a:defRPr sz="1800" kern="1200">
                          <a:solidFill>
                            <a:schemeClr val="tx1"/>
                          </a:solidFill>
                          <a:latin typeface="Times New Roman"/>
                          <a:ea typeface="MS PGothic" pitchFamily="34" charset="-128"/>
                        </a:defRPr>
                      </a:lvl6pPr>
                      <a:lvl7pPr marL="2743200" indent="-228600" algn="l" defTabSz="457200" rtl="0" eaLnBrk="1" fontAlgn="base" latinLnBrk="0" hangingPunct="1">
                        <a:spcBef>
                          <a:spcPct val="20000"/>
                        </a:spcBef>
                        <a:spcAft>
                          <a:spcPct val="0"/>
                        </a:spcAft>
                        <a:defRPr sz="1800" kern="1200">
                          <a:solidFill>
                            <a:schemeClr val="tx1"/>
                          </a:solidFill>
                          <a:latin typeface="Times New Roman"/>
                          <a:ea typeface="MS PGothic" pitchFamily="34" charset="-128"/>
                        </a:defRPr>
                      </a:lvl7pPr>
                      <a:lvl8pPr marL="3200400" indent="-228600" algn="l" defTabSz="457200" rtl="0" eaLnBrk="1" fontAlgn="base" latinLnBrk="0" hangingPunct="1">
                        <a:spcBef>
                          <a:spcPct val="20000"/>
                        </a:spcBef>
                        <a:spcAft>
                          <a:spcPct val="0"/>
                        </a:spcAft>
                        <a:defRPr sz="1800" kern="1200">
                          <a:solidFill>
                            <a:schemeClr val="tx1"/>
                          </a:solidFill>
                          <a:latin typeface="Times New Roman"/>
                          <a:ea typeface="MS PGothic" pitchFamily="34" charset="-128"/>
                        </a:defRPr>
                      </a:lvl8pPr>
                      <a:lvl9pPr marL="3657600" indent="-228600" algn="l" defTabSz="457200" rtl="0" eaLnBrk="1" fontAlgn="base" latinLnBrk="0" hangingPunct="1">
                        <a:spcBef>
                          <a:spcPct val="20000"/>
                        </a:spcBef>
                        <a:spcAft>
                          <a:spcPct val="0"/>
                        </a:spcAft>
                        <a:defRPr sz="1800" kern="1200">
                          <a:solidFill>
                            <a:schemeClr val="tx1"/>
                          </a:solidFill>
                          <a:latin typeface="Times New Roman"/>
                          <a:ea typeface="MS PGothic"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altLang="en-US" sz="1400" b="0" i="0" u="none" strike="noStrike" cap="none" normalizeH="0" baseline="0" dirty="0" smtClean="0">
                          <a:ln>
                            <a:noFill/>
                          </a:ln>
                          <a:solidFill>
                            <a:schemeClr val="tx1"/>
                          </a:solidFill>
                          <a:effectLst/>
                          <a:latin typeface="Arial" pitchFamily="34" charset="0"/>
                          <a:ea typeface="MS PGothic" pitchFamily="34" charset="-128"/>
                          <a:cs typeface="Arial" pitchFamily="34" charset="0"/>
                        </a:rPr>
                        <a:t>Administration</a:t>
                      </a:r>
                      <a:endParaRPr kumimoji="0" lang="en-ZA" altLang="en-US" sz="1400" b="0" i="0" u="none" strike="noStrike" cap="none" normalizeH="0" baseline="0" dirty="0" smtClean="0">
                        <a:ln>
                          <a:noFill/>
                        </a:ln>
                        <a:solidFill>
                          <a:schemeClr val="tx1"/>
                        </a:solidFill>
                        <a:effectLst/>
                        <a:latin typeface="Arial" pitchFamily="34" charset="0"/>
                        <a:ea typeface="Calibri"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marL="0" algn="l" defTabSz="457200" rtl="0" eaLnBrk="1" latinLnBrk="0" hangingPunct="1">
                        <a:defRPr sz="1800" kern="1200">
                          <a:solidFill>
                            <a:schemeClr val="tx1"/>
                          </a:solidFill>
                          <a:latin typeface="Times New Roman"/>
                        </a:defRPr>
                      </a:lvl1pPr>
                      <a:lvl2pPr marL="457200" algn="l" defTabSz="457200" rtl="0" eaLnBrk="1" latinLnBrk="0" hangingPunct="1">
                        <a:defRPr sz="1800" kern="1200">
                          <a:solidFill>
                            <a:schemeClr val="tx1"/>
                          </a:solidFill>
                          <a:latin typeface="Times New Roman"/>
                        </a:defRPr>
                      </a:lvl2pPr>
                      <a:lvl3pPr marL="914400" algn="l" defTabSz="457200" rtl="0" eaLnBrk="1" latinLnBrk="0" hangingPunct="1">
                        <a:defRPr sz="1800" kern="1200">
                          <a:solidFill>
                            <a:schemeClr val="tx1"/>
                          </a:solidFill>
                          <a:latin typeface="Times New Roman"/>
                        </a:defRPr>
                      </a:lvl3pPr>
                      <a:lvl4pPr marL="1371600" algn="l" defTabSz="457200" rtl="0" eaLnBrk="1" latinLnBrk="0" hangingPunct="1">
                        <a:defRPr sz="1800" kern="1200">
                          <a:solidFill>
                            <a:schemeClr val="tx1"/>
                          </a:solidFill>
                          <a:latin typeface="Times New Roman"/>
                        </a:defRPr>
                      </a:lvl4pPr>
                      <a:lvl5pPr marL="1828800" algn="l" defTabSz="457200" rtl="0" eaLnBrk="1" latinLnBrk="0" hangingPunct="1">
                        <a:defRPr sz="1800" kern="1200">
                          <a:solidFill>
                            <a:schemeClr val="tx1"/>
                          </a:solidFill>
                          <a:latin typeface="Times New Roman"/>
                        </a:defRPr>
                      </a:lvl5pPr>
                      <a:lvl6pPr marL="2286000" algn="l" defTabSz="457200" rtl="0" eaLnBrk="1" latinLnBrk="0" hangingPunct="1">
                        <a:defRPr sz="1800" kern="1200">
                          <a:solidFill>
                            <a:schemeClr val="tx1"/>
                          </a:solidFill>
                          <a:latin typeface="Times New Roman"/>
                        </a:defRPr>
                      </a:lvl6pPr>
                      <a:lvl7pPr marL="2743200" algn="l" defTabSz="457200" rtl="0" eaLnBrk="1" latinLnBrk="0" hangingPunct="1">
                        <a:defRPr sz="1800" kern="1200">
                          <a:solidFill>
                            <a:schemeClr val="tx1"/>
                          </a:solidFill>
                          <a:latin typeface="Times New Roman"/>
                        </a:defRPr>
                      </a:lvl7pPr>
                      <a:lvl8pPr marL="3200400" algn="l" defTabSz="457200" rtl="0" eaLnBrk="1" latinLnBrk="0" hangingPunct="1">
                        <a:defRPr sz="1800" kern="1200">
                          <a:solidFill>
                            <a:schemeClr val="tx1"/>
                          </a:solidFill>
                          <a:latin typeface="Times New Roman"/>
                        </a:defRPr>
                      </a:lvl8pPr>
                      <a:lvl9pPr marL="3657600" algn="l" defTabSz="457200" rtl="0" eaLnBrk="1" latinLnBrk="0" hangingPunct="1">
                        <a:defRPr sz="1800" kern="1200">
                          <a:solidFill>
                            <a:schemeClr val="tx1"/>
                          </a:solidFill>
                          <a:latin typeface="Times New Roman"/>
                        </a:defRPr>
                      </a:lvl9pPr>
                    </a:lstStyle>
                    <a:p>
                      <a:pPr algn="r">
                        <a:lnSpc>
                          <a:spcPct val="150000"/>
                        </a:lnSpc>
                        <a:spcAft>
                          <a:spcPts val="0"/>
                        </a:spcAft>
                      </a:pPr>
                      <a:r>
                        <a:rPr lang="en-ZA" sz="1400" dirty="0">
                          <a:effectLst/>
                          <a:latin typeface="Arial" panose="020B0604020202020204" pitchFamily="34" charset="0"/>
                          <a:cs typeface="Arial" panose="020B0604020202020204" pitchFamily="34" charset="0"/>
                        </a:rPr>
                        <a:t>4,017</a:t>
                      </a:r>
                    </a:p>
                  </a:txBody>
                  <a:tcPr marL="68580" marR="6858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marL="0" algn="l" defTabSz="457200" rtl="0" eaLnBrk="1" latinLnBrk="0" hangingPunct="1">
                        <a:defRPr sz="1800" kern="1200">
                          <a:solidFill>
                            <a:schemeClr val="tx1"/>
                          </a:solidFill>
                          <a:latin typeface="Times New Roman"/>
                        </a:defRPr>
                      </a:lvl1pPr>
                      <a:lvl2pPr marL="457200" algn="l" defTabSz="457200" rtl="0" eaLnBrk="1" latinLnBrk="0" hangingPunct="1">
                        <a:defRPr sz="1800" kern="1200">
                          <a:solidFill>
                            <a:schemeClr val="tx1"/>
                          </a:solidFill>
                          <a:latin typeface="Times New Roman"/>
                        </a:defRPr>
                      </a:lvl2pPr>
                      <a:lvl3pPr marL="914400" algn="l" defTabSz="457200" rtl="0" eaLnBrk="1" latinLnBrk="0" hangingPunct="1">
                        <a:defRPr sz="1800" kern="1200">
                          <a:solidFill>
                            <a:schemeClr val="tx1"/>
                          </a:solidFill>
                          <a:latin typeface="Times New Roman"/>
                        </a:defRPr>
                      </a:lvl3pPr>
                      <a:lvl4pPr marL="1371600" algn="l" defTabSz="457200" rtl="0" eaLnBrk="1" latinLnBrk="0" hangingPunct="1">
                        <a:defRPr sz="1800" kern="1200">
                          <a:solidFill>
                            <a:schemeClr val="tx1"/>
                          </a:solidFill>
                          <a:latin typeface="Times New Roman"/>
                        </a:defRPr>
                      </a:lvl4pPr>
                      <a:lvl5pPr marL="1828800" algn="l" defTabSz="457200" rtl="0" eaLnBrk="1" latinLnBrk="0" hangingPunct="1">
                        <a:defRPr sz="1800" kern="1200">
                          <a:solidFill>
                            <a:schemeClr val="tx1"/>
                          </a:solidFill>
                          <a:latin typeface="Times New Roman"/>
                        </a:defRPr>
                      </a:lvl5pPr>
                      <a:lvl6pPr marL="2286000" algn="l" defTabSz="457200" rtl="0" eaLnBrk="1" latinLnBrk="0" hangingPunct="1">
                        <a:defRPr sz="1800" kern="1200">
                          <a:solidFill>
                            <a:schemeClr val="tx1"/>
                          </a:solidFill>
                          <a:latin typeface="Times New Roman"/>
                        </a:defRPr>
                      </a:lvl6pPr>
                      <a:lvl7pPr marL="2743200" algn="l" defTabSz="457200" rtl="0" eaLnBrk="1" latinLnBrk="0" hangingPunct="1">
                        <a:defRPr sz="1800" kern="1200">
                          <a:solidFill>
                            <a:schemeClr val="tx1"/>
                          </a:solidFill>
                          <a:latin typeface="Times New Roman"/>
                        </a:defRPr>
                      </a:lvl7pPr>
                      <a:lvl8pPr marL="3200400" algn="l" defTabSz="457200" rtl="0" eaLnBrk="1" latinLnBrk="0" hangingPunct="1">
                        <a:defRPr sz="1800" kern="1200">
                          <a:solidFill>
                            <a:schemeClr val="tx1"/>
                          </a:solidFill>
                          <a:latin typeface="Times New Roman"/>
                        </a:defRPr>
                      </a:lvl8pPr>
                      <a:lvl9pPr marL="3657600" algn="l" defTabSz="457200" rtl="0" eaLnBrk="1" latinLnBrk="0" hangingPunct="1">
                        <a:defRPr sz="1800" kern="1200">
                          <a:solidFill>
                            <a:schemeClr val="tx1"/>
                          </a:solidFill>
                          <a:latin typeface="Times New Roman"/>
                        </a:defRPr>
                      </a:lvl9pPr>
                    </a:lstStyle>
                    <a:p>
                      <a:pPr algn="r">
                        <a:lnSpc>
                          <a:spcPct val="150000"/>
                        </a:lnSpc>
                        <a:spcAft>
                          <a:spcPts val="0"/>
                        </a:spcAft>
                      </a:pPr>
                      <a:r>
                        <a:rPr lang="en-ZA" sz="1400" dirty="0" smtClean="0">
                          <a:effectLst/>
                          <a:latin typeface="Arial" panose="020B0604020202020204" pitchFamily="34" charset="0"/>
                          <a:cs typeface="Arial" panose="020B0604020202020204" pitchFamily="34" charset="0"/>
                        </a:rPr>
                        <a:t>-</a:t>
                      </a:r>
                      <a:r>
                        <a:rPr lang="en-ZA" sz="1400" dirty="0">
                          <a:effectLst/>
                          <a:latin typeface="Arial" panose="020B0604020202020204" pitchFamily="34" charset="0"/>
                          <a:cs typeface="Arial" panose="020B0604020202020204" pitchFamily="34" charset="0"/>
                        </a:rPr>
                        <a:t> </a:t>
                      </a:r>
                    </a:p>
                  </a:txBody>
                  <a:tcPr marL="68580" marR="6858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marL="0" algn="l" defTabSz="457200" rtl="0" eaLnBrk="1" latinLnBrk="0" hangingPunct="1">
                        <a:defRPr sz="1800" kern="1200">
                          <a:solidFill>
                            <a:schemeClr val="tx1"/>
                          </a:solidFill>
                          <a:latin typeface="Times New Roman"/>
                        </a:defRPr>
                      </a:lvl1pPr>
                      <a:lvl2pPr marL="457200" algn="l" defTabSz="457200" rtl="0" eaLnBrk="1" latinLnBrk="0" hangingPunct="1">
                        <a:defRPr sz="1800" kern="1200">
                          <a:solidFill>
                            <a:schemeClr val="tx1"/>
                          </a:solidFill>
                          <a:latin typeface="Times New Roman"/>
                        </a:defRPr>
                      </a:lvl2pPr>
                      <a:lvl3pPr marL="914400" algn="l" defTabSz="457200" rtl="0" eaLnBrk="1" latinLnBrk="0" hangingPunct="1">
                        <a:defRPr sz="1800" kern="1200">
                          <a:solidFill>
                            <a:schemeClr val="tx1"/>
                          </a:solidFill>
                          <a:latin typeface="Times New Roman"/>
                        </a:defRPr>
                      </a:lvl3pPr>
                      <a:lvl4pPr marL="1371600" algn="l" defTabSz="457200" rtl="0" eaLnBrk="1" latinLnBrk="0" hangingPunct="1">
                        <a:defRPr sz="1800" kern="1200">
                          <a:solidFill>
                            <a:schemeClr val="tx1"/>
                          </a:solidFill>
                          <a:latin typeface="Times New Roman"/>
                        </a:defRPr>
                      </a:lvl4pPr>
                      <a:lvl5pPr marL="1828800" algn="l" defTabSz="457200" rtl="0" eaLnBrk="1" latinLnBrk="0" hangingPunct="1">
                        <a:defRPr sz="1800" kern="1200">
                          <a:solidFill>
                            <a:schemeClr val="tx1"/>
                          </a:solidFill>
                          <a:latin typeface="Times New Roman"/>
                        </a:defRPr>
                      </a:lvl5pPr>
                      <a:lvl6pPr marL="2286000" algn="l" defTabSz="457200" rtl="0" eaLnBrk="1" latinLnBrk="0" hangingPunct="1">
                        <a:defRPr sz="1800" kern="1200">
                          <a:solidFill>
                            <a:schemeClr val="tx1"/>
                          </a:solidFill>
                          <a:latin typeface="Times New Roman"/>
                        </a:defRPr>
                      </a:lvl6pPr>
                      <a:lvl7pPr marL="2743200" algn="l" defTabSz="457200" rtl="0" eaLnBrk="1" latinLnBrk="0" hangingPunct="1">
                        <a:defRPr sz="1800" kern="1200">
                          <a:solidFill>
                            <a:schemeClr val="tx1"/>
                          </a:solidFill>
                          <a:latin typeface="Times New Roman"/>
                        </a:defRPr>
                      </a:lvl7pPr>
                      <a:lvl8pPr marL="3200400" algn="l" defTabSz="457200" rtl="0" eaLnBrk="1" latinLnBrk="0" hangingPunct="1">
                        <a:defRPr sz="1800" kern="1200">
                          <a:solidFill>
                            <a:schemeClr val="tx1"/>
                          </a:solidFill>
                          <a:latin typeface="Times New Roman"/>
                        </a:defRPr>
                      </a:lvl8pPr>
                      <a:lvl9pPr marL="3657600" algn="l" defTabSz="457200" rtl="0" eaLnBrk="1" latinLnBrk="0" hangingPunct="1">
                        <a:defRPr sz="1800" kern="1200">
                          <a:solidFill>
                            <a:schemeClr val="tx1"/>
                          </a:solidFill>
                          <a:latin typeface="Times New Roman"/>
                        </a:defRPr>
                      </a:lvl9pPr>
                    </a:lstStyle>
                    <a:p>
                      <a:pPr algn="r">
                        <a:lnSpc>
                          <a:spcPct val="150000"/>
                        </a:lnSpc>
                        <a:spcAft>
                          <a:spcPts val="0"/>
                        </a:spcAft>
                      </a:pPr>
                      <a:r>
                        <a:rPr lang="en-ZA" sz="1400" dirty="0">
                          <a:effectLst/>
                          <a:latin typeface="Arial" panose="020B0604020202020204" pitchFamily="34" charset="0"/>
                          <a:cs typeface="Arial" panose="020B0604020202020204" pitchFamily="34" charset="0"/>
                        </a:rPr>
                        <a:t>4,017</a:t>
                      </a:r>
                    </a:p>
                  </a:txBody>
                  <a:tcPr marL="68580" marR="68580" marT="0" marB="0" anchor="b">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r>
              <a:tr h="281221">
                <a:tc>
                  <a:txBody>
                    <a:bodyPr/>
                    <a:lstStyle>
                      <a:lvl1pPr marL="0" algn="l" defTabSz="457200" rtl="0" eaLnBrk="1" latinLnBrk="0" hangingPunct="1">
                        <a:spcBef>
                          <a:spcPct val="20000"/>
                        </a:spcBef>
                        <a:defRPr sz="1800" kern="1200">
                          <a:solidFill>
                            <a:schemeClr val="tx1"/>
                          </a:solidFill>
                          <a:latin typeface="Times New Roman"/>
                          <a:ea typeface="MS PGothic" pitchFamily="34" charset="-128"/>
                        </a:defRPr>
                      </a:lvl1pPr>
                      <a:lvl2pPr marL="457200" indent="-285750" algn="l" defTabSz="457200" rtl="0" eaLnBrk="1" latinLnBrk="0" hangingPunct="1">
                        <a:spcBef>
                          <a:spcPct val="20000"/>
                        </a:spcBef>
                        <a:defRPr sz="1800" kern="1200">
                          <a:solidFill>
                            <a:schemeClr val="tx1"/>
                          </a:solidFill>
                          <a:latin typeface="Times New Roman"/>
                          <a:ea typeface="MS PGothic" pitchFamily="34" charset="-128"/>
                        </a:defRPr>
                      </a:lvl2pPr>
                      <a:lvl3pPr marL="914400" indent="-228600" algn="l" defTabSz="457200" rtl="0" eaLnBrk="1" latinLnBrk="0" hangingPunct="1">
                        <a:spcBef>
                          <a:spcPct val="20000"/>
                        </a:spcBef>
                        <a:defRPr sz="1800" kern="1200">
                          <a:solidFill>
                            <a:schemeClr val="tx1"/>
                          </a:solidFill>
                          <a:latin typeface="Times New Roman"/>
                          <a:ea typeface="MS PGothic" pitchFamily="34" charset="-128"/>
                        </a:defRPr>
                      </a:lvl3pPr>
                      <a:lvl4pPr marL="1371600" indent="-228600" algn="l" defTabSz="457200" rtl="0" eaLnBrk="1" latinLnBrk="0" hangingPunct="1">
                        <a:spcBef>
                          <a:spcPct val="20000"/>
                        </a:spcBef>
                        <a:defRPr sz="1800" kern="1200">
                          <a:solidFill>
                            <a:schemeClr val="tx1"/>
                          </a:solidFill>
                          <a:latin typeface="Times New Roman"/>
                          <a:ea typeface="MS PGothic" pitchFamily="34" charset="-128"/>
                        </a:defRPr>
                      </a:lvl4pPr>
                      <a:lvl5pPr marL="1828800" indent="-228600" algn="l" defTabSz="457200" rtl="0" eaLnBrk="1" latinLnBrk="0" hangingPunct="1">
                        <a:spcBef>
                          <a:spcPct val="20000"/>
                        </a:spcBef>
                        <a:defRPr sz="1800" kern="1200">
                          <a:solidFill>
                            <a:schemeClr val="tx1"/>
                          </a:solidFill>
                          <a:latin typeface="Times New Roman"/>
                          <a:ea typeface="MS PGothic" pitchFamily="34" charset="-128"/>
                        </a:defRPr>
                      </a:lvl5pPr>
                      <a:lvl6pPr marL="2286000" indent="-228600" algn="l" defTabSz="457200" rtl="0" eaLnBrk="1" fontAlgn="base" latinLnBrk="0" hangingPunct="1">
                        <a:spcBef>
                          <a:spcPct val="20000"/>
                        </a:spcBef>
                        <a:spcAft>
                          <a:spcPct val="0"/>
                        </a:spcAft>
                        <a:defRPr sz="1800" kern="1200">
                          <a:solidFill>
                            <a:schemeClr val="tx1"/>
                          </a:solidFill>
                          <a:latin typeface="Times New Roman"/>
                          <a:ea typeface="MS PGothic" pitchFamily="34" charset="-128"/>
                        </a:defRPr>
                      </a:lvl6pPr>
                      <a:lvl7pPr marL="2743200" indent="-228600" algn="l" defTabSz="457200" rtl="0" eaLnBrk="1" fontAlgn="base" latinLnBrk="0" hangingPunct="1">
                        <a:spcBef>
                          <a:spcPct val="20000"/>
                        </a:spcBef>
                        <a:spcAft>
                          <a:spcPct val="0"/>
                        </a:spcAft>
                        <a:defRPr sz="1800" kern="1200">
                          <a:solidFill>
                            <a:schemeClr val="tx1"/>
                          </a:solidFill>
                          <a:latin typeface="Times New Roman"/>
                          <a:ea typeface="MS PGothic" pitchFamily="34" charset="-128"/>
                        </a:defRPr>
                      </a:lvl7pPr>
                      <a:lvl8pPr marL="3200400" indent="-228600" algn="l" defTabSz="457200" rtl="0" eaLnBrk="1" fontAlgn="base" latinLnBrk="0" hangingPunct="1">
                        <a:spcBef>
                          <a:spcPct val="20000"/>
                        </a:spcBef>
                        <a:spcAft>
                          <a:spcPct val="0"/>
                        </a:spcAft>
                        <a:defRPr sz="1800" kern="1200">
                          <a:solidFill>
                            <a:schemeClr val="tx1"/>
                          </a:solidFill>
                          <a:latin typeface="Times New Roman"/>
                          <a:ea typeface="MS PGothic" pitchFamily="34" charset="-128"/>
                        </a:defRPr>
                      </a:lvl8pPr>
                      <a:lvl9pPr marL="3657600" indent="-228600" algn="l" defTabSz="457200" rtl="0" eaLnBrk="1" fontAlgn="base" latinLnBrk="0" hangingPunct="1">
                        <a:spcBef>
                          <a:spcPct val="20000"/>
                        </a:spcBef>
                        <a:spcAft>
                          <a:spcPct val="0"/>
                        </a:spcAft>
                        <a:defRPr sz="1800" kern="1200">
                          <a:solidFill>
                            <a:schemeClr val="tx1"/>
                          </a:solidFill>
                          <a:latin typeface="Times New Roman"/>
                          <a:ea typeface="MS PGothic"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altLang="en-US" sz="1400" b="0" i="0" u="none" strike="noStrike" cap="none" normalizeH="0" baseline="0" dirty="0" smtClean="0">
                          <a:ln>
                            <a:noFill/>
                          </a:ln>
                          <a:solidFill>
                            <a:schemeClr val="tx1"/>
                          </a:solidFill>
                          <a:effectLst/>
                          <a:latin typeface="Arial" pitchFamily="34" charset="0"/>
                          <a:ea typeface="MS PGothic" pitchFamily="34" charset="-128"/>
                          <a:cs typeface="Arial" pitchFamily="34" charset="0"/>
                        </a:rPr>
                        <a:t>Integrated Transport Planning</a:t>
                      </a:r>
                      <a:endParaRPr kumimoji="0" lang="en-ZA" altLang="en-US" sz="1400" b="0" i="0" u="none" strike="noStrike" cap="none" normalizeH="0" baseline="0" dirty="0" smtClean="0">
                        <a:ln>
                          <a:noFill/>
                        </a:ln>
                        <a:solidFill>
                          <a:schemeClr val="tx1"/>
                        </a:solidFill>
                        <a:effectLst/>
                        <a:latin typeface="Arial" pitchFamily="34" charset="0"/>
                        <a:ea typeface="Calibri"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marL="0" algn="l" defTabSz="457200" rtl="0" eaLnBrk="1" latinLnBrk="0" hangingPunct="1">
                        <a:defRPr sz="1800" kern="1200">
                          <a:solidFill>
                            <a:schemeClr val="tx1"/>
                          </a:solidFill>
                          <a:latin typeface="Times New Roman"/>
                        </a:defRPr>
                      </a:lvl1pPr>
                      <a:lvl2pPr marL="457200" algn="l" defTabSz="457200" rtl="0" eaLnBrk="1" latinLnBrk="0" hangingPunct="1">
                        <a:defRPr sz="1800" kern="1200">
                          <a:solidFill>
                            <a:schemeClr val="tx1"/>
                          </a:solidFill>
                          <a:latin typeface="Times New Roman"/>
                        </a:defRPr>
                      </a:lvl2pPr>
                      <a:lvl3pPr marL="914400" algn="l" defTabSz="457200" rtl="0" eaLnBrk="1" latinLnBrk="0" hangingPunct="1">
                        <a:defRPr sz="1800" kern="1200">
                          <a:solidFill>
                            <a:schemeClr val="tx1"/>
                          </a:solidFill>
                          <a:latin typeface="Times New Roman"/>
                        </a:defRPr>
                      </a:lvl3pPr>
                      <a:lvl4pPr marL="1371600" algn="l" defTabSz="457200" rtl="0" eaLnBrk="1" latinLnBrk="0" hangingPunct="1">
                        <a:defRPr sz="1800" kern="1200">
                          <a:solidFill>
                            <a:schemeClr val="tx1"/>
                          </a:solidFill>
                          <a:latin typeface="Times New Roman"/>
                        </a:defRPr>
                      </a:lvl4pPr>
                      <a:lvl5pPr marL="1828800" algn="l" defTabSz="457200" rtl="0" eaLnBrk="1" latinLnBrk="0" hangingPunct="1">
                        <a:defRPr sz="1800" kern="1200">
                          <a:solidFill>
                            <a:schemeClr val="tx1"/>
                          </a:solidFill>
                          <a:latin typeface="Times New Roman"/>
                        </a:defRPr>
                      </a:lvl5pPr>
                      <a:lvl6pPr marL="2286000" algn="l" defTabSz="457200" rtl="0" eaLnBrk="1" latinLnBrk="0" hangingPunct="1">
                        <a:defRPr sz="1800" kern="1200">
                          <a:solidFill>
                            <a:schemeClr val="tx1"/>
                          </a:solidFill>
                          <a:latin typeface="Times New Roman"/>
                        </a:defRPr>
                      </a:lvl6pPr>
                      <a:lvl7pPr marL="2743200" algn="l" defTabSz="457200" rtl="0" eaLnBrk="1" latinLnBrk="0" hangingPunct="1">
                        <a:defRPr sz="1800" kern="1200">
                          <a:solidFill>
                            <a:schemeClr val="tx1"/>
                          </a:solidFill>
                          <a:latin typeface="Times New Roman"/>
                        </a:defRPr>
                      </a:lvl7pPr>
                      <a:lvl8pPr marL="3200400" algn="l" defTabSz="457200" rtl="0" eaLnBrk="1" latinLnBrk="0" hangingPunct="1">
                        <a:defRPr sz="1800" kern="1200">
                          <a:solidFill>
                            <a:schemeClr val="tx1"/>
                          </a:solidFill>
                          <a:latin typeface="Times New Roman"/>
                        </a:defRPr>
                      </a:lvl8pPr>
                      <a:lvl9pPr marL="3657600" algn="l" defTabSz="457200" rtl="0" eaLnBrk="1" latinLnBrk="0" hangingPunct="1">
                        <a:defRPr sz="1800" kern="1200">
                          <a:solidFill>
                            <a:schemeClr val="tx1"/>
                          </a:solidFill>
                          <a:latin typeface="Times New Roman"/>
                        </a:defRPr>
                      </a:lvl9pPr>
                    </a:lstStyle>
                    <a:p>
                      <a:pPr algn="r">
                        <a:lnSpc>
                          <a:spcPct val="150000"/>
                        </a:lnSpc>
                        <a:spcAft>
                          <a:spcPts val="0"/>
                        </a:spcAft>
                      </a:pPr>
                      <a:r>
                        <a:rPr lang="en-ZA" sz="1400" dirty="0" smtClean="0">
                          <a:effectLst/>
                          <a:latin typeface="Arial" panose="020B0604020202020204" pitchFamily="34" charset="0"/>
                          <a:cs typeface="Arial" panose="020B0604020202020204" pitchFamily="34" charset="0"/>
                        </a:rPr>
                        <a:t>-</a:t>
                      </a:r>
                      <a:r>
                        <a:rPr lang="en-ZA" sz="1400" dirty="0">
                          <a:effectLst/>
                          <a:latin typeface="Arial" panose="020B0604020202020204" pitchFamily="34" charset="0"/>
                          <a:cs typeface="Arial" panose="020B0604020202020204" pitchFamily="34" charset="0"/>
                        </a:rPr>
                        <a:t> </a:t>
                      </a:r>
                    </a:p>
                  </a:txBody>
                  <a:tcPr marL="68580" marR="6858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marL="0" algn="l" defTabSz="457200" rtl="0" eaLnBrk="1" latinLnBrk="0" hangingPunct="1">
                        <a:defRPr sz="1800" kern="1200">
                          <a:solidFill>
                            <a:schemeClr val="tx1"/>
                          </a:solidFill>
                          <a:latin typeface="Times New Roman"/>
                        </a:defRPr>
                      </a:lvl1pPr>
                      <a:lvl2pPr marL="457200" algn="l" defTabSz="457200" rtl="0" eaLnBrk="1" latinLnBrk="0" hangingPunct="1">
                        <a:defRPr sz="1800" kern="1200">
                          <a:solidFill>
                            <a:schemeClr val="tx1"/>
                          </a:solidFill>
                          <a:latin typeface="Times New Roman"/>
                        </a:defRPr>
                      </a:lvl2pPr>
                      <a:lvl3pPr marL="914400" algn="l" defTabSz="457200" rtl="0" eaLnBrk="1" latinLnBrk="0" hangingPunct="1">
                        <a:defRPr sz="1800" kern="1200">
                          <a:solidFill>
                            <a:schemeClr val="tx1"/>
                          </a:solidFill>
                          <a:latin typeface="Times New Roman"/>
                        </a:defRPr>
                      </a:lvl3pPr>
                      <a:lvl4pPr marL="1371600" algn="l" defTabSz="457200" rtl="0" eaLnBrk="1" latinLnBrk="0" hangingPunct="1">
                        <a:defRPr sz="1800" kern="1200">
                          <a:solidFill>
                            <a:schemeClr val="tx1"/>
                          </a:solidFill>
                          <a:latin typeface="Times New Roman"/>
                        </a:defRPr>
                      </a:lvl4pPr>
                      <a:lvl5pPr marL="1828800" algn="l" defTabSz="457200" rtl="0" eaLnBrk="1" latinLnBrk="0" hangingPunct="1">
                        <a:defRPr sz="1800" kern="1200">
                          <a:solidFill>
                            <a:schemeClr val="tx1"/>
                          </a:solidFill>
                          <a:latin typeface="Times New Roman"/>
                        </a:defRPr>
                      </a:lvl5pPr>
                      <a:lvl6pPr marL="2286000" algn="l" defTabSz="457200" rtl="0" eaLnBrk="1" latinLnBrk="0" hangingPunct="1">
                        <a:defRPr sz="1800" kern="1200">
                          <a:solidFill>
                            <a:schemeClr val="tx1"/>
                          </a:solidFill>
                          <a:latin typeface="Times New Roman"/>
                        </a:defRPr>
                      </a:lvl6pPr>
                      <a:lvl7pPr marL="2743200" algn="l" defTabSz="457200" rtl="0" eaLnBrk="1" latinLnBrk="0" hangingPunct="1">
                        <a:defRPr sz="1800" kern="1200">
                          <a:solidFill>
                            <a:schemeClr val="tx1"/>
                          </a:solidFill>
                          <a:latin typeface="Times New Roman"/>
                        </a:defRPr>
                      </a:lvl7pPr>
                      <a:lvl8pPr marL="3200400" algn="l" defTabSz="457200" rtl="0" eaLnBrk="1" latinLnBrk="0" hangingPunct="1">
                        <a:defRPr sz="1800" kern="1200">
                          <a:solidFill>
                            <a:schemeClr val="tx1"/>
                          </a:solidFill>
                          <a:latin typeface="Times New Roman"/>
                        </a:defRPr>
                      </a:lvl8pPr>
                      <a:lvl9pPr marL="3657600" algn="l" defTabSz="457200" rtl="0" eaLnBrk="1" latinLnBrk="0" hangingPunct="1">
                        <a:defRPr sz="1800" kern="1200">
                          <a:solidFill>
                            <a:schemeClr val="tx1"/>
                          </a:solidFill>
                          <a:latin typeface="Times New Roman"/>
                        </a:defRPr>
                      </a:lvl9pPr>
                    </a:lstStyle>
                    <a:p>
                      <a:pPr algn="r">
                        <a:lnSpc>
                          <a:spcPct val="150000"/>
                        </a:lnSpc>
                        <a:spcAft>
                          <a:spcPts val="0"/>
                        </a:spcAft>
                      </a:pPr>
                      <a:r>
                        <a:rPr lang="en-ZA" sz="1400" dirty="0" smtClean="0">
                          <a:effectLst/>
                          <a:latin typeface="Arial" panose="020B0604020202020204" pitchFamily="34" charset="0"/>
                          <a:cs typeface="Arial" panose="020B0604020202020204" pitchFamily="34" charset="0"/>
                        </a:rPr>
                        <a:t>-</a:t>
                      </a:r>
                      <a:r>
                        <a:rPr lang="en-ZA" sz="1400" dirty="0">
                          <a:effectLst/>
                          <a:latin typeface="Arial" panose="020B0604020202020204" pitchFamily="34" charset="0"/>
                          <a:cs typeface="Arial" panose="020B0604020202020204" pitchFamily="34" charset="0"/>
                        </a:rPr>
                        <a:t> </a:t>
                      </a:r>
                    </a:p>
                  </a:txBody>
                  <a:tcPr marL="68580" marR="6858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marL="0" algn="l" defTabSz="457200" rtl="0" eaLnBrk="1" latinLnBrk="0" hangingPunct="1">
                        <a:defRPr sz="1800" kern="1200">
                          <a:solidFill>
                            <a:schemeClr val="tx1"/>
                          </a:solidFill>
                          <a:latin typeface="Times New Roman"/>
                        </a:defRPr>
                      </a:lvl1pPr>
                      <a:lvl2pPr marL="457200" algn="l" defTabSz="457200" rtl="0" eaLnBrk="1" latinLnBrk="0" hangingPunct="1">
                        <a:defRPr sz="1800" kern="1200">
                          <a:solidFill>
                            <a:schemeClr val="tx1"/>
                          </a:solidFill>
                          <a:latin typeface="Times New Roman"/>
                        </a:defRPr>
                      </a:lvl2pPr>
                      <a:lvl3pPr marL="914400" algn="l" defTabSz="457200" rtl="0" eaLnBrk="1" latinLnBrk="0" hangingPunct="1">
                        <a:defRPr sz="1800" kern="1200">
                          <a:solidFill>
                            <a:schemeClr val="tx1"/>
                          </a:solidFill>
                          <a:latin typeface="Times New Roman"/>
                        </a:defRPr>
                      </a:lvl3pPr>
                      <a:lvl4pPr marL="1371600" algn="l" defTabSz="457200" rtl="0" eaLnBrk="1" latinLnBrk="0" hangingPunct="1">
                        <a:defRPr sz="1800" kern="1200">
                          <a:solidFill>
                            <a:schemeClr val="tx1"/>
                          </a:solidFill>
                          <a:latin typeface="Times New Roman"/>
                        </a:defRPr>
                      </a:lvl4pPr>
                      <a:lvl5pPr marL="1828800" algn="l" defTabSz="457200" rtl="0" eaLnBrk="1" latinLnBrk="0" hangingPunct="1">
                        <a:defRPr sz="1800" kern="1200">
                          <a:solidFill>
                            <a:schemeClr val="tx1"/>
                          </a:solidFill>
                          <a:latin typeface="Times New Roman"/>
                        </a:defRPr>
                      </a:lvl5pPr>
                      <a:lvl6pPr marL="2286000" algn="l" defTabSz="457200" rtl="0" eaLnBrk="1" latinLnBrk="0" hangingPunct="1">
                        <a:defRPr sz="1800" kern="1200">
                          <a:solidFill>
                            <a:schemeClr val="tx1"/>
                          </a:solidFill>
                          <a:latin typeface="Times New Roman"/>
                        </a:defRPr>
                      </a:lvl6pPr>
                      <a:lvl7pPr marL="2743200" algn="l" defTabSz="457200" rtl="0" eaLnBrk="1" latinLnBrk="0" hangingPunct="1">
                        <a:defRPr sz="1800" kern="1200">
                          <a:solidFill>
                            <a:schemeClr val="tx1"/>
                          </a:solidFill>
                          <a:latin typeface="Times New Roman"/>
                        </a:defRPr>
                      </a:lvl7pPr>
                      <a:lvl8pPr marL="3200400" algn="l" defTabSz="457200" rtl="0" eaLnBrk="1" latinLnBrk="0" hangingPunct="1">
                        <a:defRPr sz="1800" kern="1200">
                          <a:solidFill>
                            <a:schemeClr val="tx1"/>
                          </a:solidFill>
                          <a:latin typeface="Times New Roman"/>
                        </a:defRPr>
                      </a:lvl8pPr>
                      <a:lvl9pPr marL="3657600" algn="l" defTabSz="457200" rtl="0" eaLnBrk="1" latinLnBrk="0" hangingPunct="1">
                        <a:defRPr sz="1800" kern="1200">
                          <a:solidFill>
                            <a:schemeClr val="tx1"/>
                          </a:solidFill>
                          <a:latin typeface="Times New Roman"/>
                        </a:defRPr>
                      </a:lvl9pPr>
                    </a:lstStyle>
                    <a:p>
                      <a:pPr algn="r">
                        <a:lnSpc>
                          <a:spcPct val="150000"/>
                        </a:lnSpc>
                        <a:spcAft>
                          <a:spcPts val="0"/>
                        </a:spcAft>
                      </a:pPr>
                      <a:r>
                        <a:rPr lang="en-ZA" sz="1400" dirty="0">
                          <a:effectLst/>
                          <a:latin typeface="Arial" panose="020B0604020202020204" pitchFamily="34" charset="0"/>
                          <a:cs typeface="Arial" panose="020B0604020202020204" pitchFamily="34" charset="0"/>
                        </a:rPr>
                        <a:t>-</a:t>
                      </a:r>
                    </a:p>
                  </a:txBody>
                  <a:tcPr marL="68580" marR="68580" marT="0" marB="0" anchor="b">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r>
              <a:tr h="225764">
                <a:tc>
                  <a:txBody>
                    <a:bodyPr/>
                    <a:lstStyle>
                      <a:lvl1pPr marL="0" algn="l" defTabSz="457200" rtl="0" eaLnBrk="1" latinLnBrk="0" hangingPunct="1">
                        <a:spcBef>
                          <a:spcPct val="20000"/>
                        </a:spcBef>
                        <a:defRPr sz="1800" kern="1200">
                          <a:solidFill>
                            <a:schemeClr val="tx1"/>
                          </a:solidFill>
                          <a:latin typeface="Times New Roman"/>
                          <a:ea typeface="MS PGothic" pitchFamily="34" charset="-128"/>
                        </a:defRPr>
                      </a:lvl1pPr>
                      <a:lvl2pPr marL="457200" indent="-285750" algn="l" defTabSz="457200" rtl="0" eaLnBrk="1" latinLnBrk="0" hangingPunct="1">
                        <a:spcBef>
                          <a:spcPct val="20000"/>
                        </a:spcBef>
                        <a:defRPr sz="1800" kern="1200">
                          <a:solidFill>
                            <a:schemeClr val="tx1"/>
                          </a:solidFill>
                          <a:latin typeface="Times New Roman"/>
                          <a:ea typeface="MS PGothic" pitchFamily="34" charset="-128"/>
                        </a:defRPr>
                      </a:lvl2pPr>
                      <a:lvl3pPr marL="914400" indent="-228600" algn="l" defTabSz="457200" rtl="0" eaLnBrk="1" latinLnBrk="0" hangingPunct="1">
                        <a:spcBef>
                          <a:spcPct val="20000"/>
                        </a:spcBef>
                        <a:defRPr sz="1800" kern="1200">
                          <a:solidFill>
                            <a:schemeClr val="tx1"/>
                          </a:solidFill>
                          <a:latin typeface="Times New Roman"/>
                          <a:ea typeface="MS PGothic" pitchFamily="34" charset="-128"/>
                        </a:defRPr>
                      </a:lvl3pPr>
                      <a:lvl4pPr marL="1371600" indent="-228600" algn="l" defTabSz="457200" rtl="0" eaLnBrk="1" latinLnBrk="0" hangingPunct="1">
                        <a:spcBef>
                          <a:spcPct val="20000"/>
                        </a:spcBef>
                        <a:defRPr sz="1800" kern="1200">
                          <a:solidFill>
                            <a:schemeClr val="tx1"/>
                          </a:solidFill>
                          <a:latin typeface="Times New Roman"/>
                          <a:ea typeface="MS PGothic" pitchFamily="34" charset="-128"/>
                        </a:defRPr>
                      </a:lvl4pPr>
                      <a:lvl5pPr marL="1828800" indent="-228600" algn="l" defTabSz="457200" rtl="0" eaLnBrk="1" latinLnBrk="0" hangingPunct="1">
                        <a:spcBef>
                          <a:spcPct val="20000"/>
                        </a:spcBef>
                        <a:defRPr sz="1800" kern="1200">
                          <a:solidFill>
                            <a:schemeClr val="tx1"/>
                          </a:solidFill>
                          <a:latin typeface="Times New Roman"/>
                          <a:ea typeface="MS PGothic" pitchFamily="34" charset="-128"/>
                        </a:defRPr>
                      </a:lvl5pPr>
                      <a:lvl6pPr marL="2286000" indent="-228600" algn="l" defTabSz="457200" rtl="0" eaLnBrk="1" fontAlgn="base" latinLnBrk="0" hangingPunct="1">
                        <a:spcBef>
                          <a:spcPct val="20000"/>
                        </a:spcBef>
                        <a:spcAft>
                          <a:spcPct val="0"/>
                        </a:spcAft>
                        <a:defRPr sz="1800" kern="1200">
                          <a:solidFill>
                            <a:schemeClr val="tx1"/>
                          </a:solidFill>
                          <a:latin typeface="Times New Roman"/>
                          <a:ea typeface="MS PGothic" pitchFamily="34" charset="-128"/>
                        </a:defRPr>
                      </a:lvl6pPr>
                      <a:lvl7pPr marL="2743200" indent="-228600" algn="l" defTabSz="457200" rtl="0" eaLnBrk="1" fontAlgn="base" latinLnBrk="0" hangingPunct="1">
                        <a:spcBef>
                          <a:spcPct val="20000"/>
                        </a:spcBef>
                        <a:spcAft>
                          <a:spcPct val="0"/>
                        </a:spcAft>
                        <a:defRPr sz="1800" kern="1200">
                          <a:solidFill>
                            <a:schemeClr val="tx1"/>
                          </a:solidFill>
                          <a:latin typeface="Times New Roman"/>
                          <a:ea typeface="MS PGothic" pitchFamily="34" charset="-128"/>
                        </a:defRPr>
                      </a:lvl7pPr>
                      <a:lvl8pPr marL="3200400" indent="-228600" algn="l" defTabSz="457200" rtl="0" eaLnBrk="1" fontAlgn="base" latinLnBrk="0" hangingPunct="1">
                        <a:spcBef>
                          <a:spcPct val="20000"/>
                        </a:spcBef>
                        <a:spcAft>
                          <a:spcPct val="0"/>
                        </a:spcAft>
                        <a:defRPr sz="1800" kern="1200">
                          <a:solidFill>
                            <a:schemeClr val="tx1"/>
                          </a:solidFill>
                          <a:latin typeface="Times New Roman"/>
                          <a:ea typeface="MS PGothic" pitchFamily="34" charset="-128"/>
                        </a:defRPr>
                      </a:lvl8pPr>
                      <a:lvl9pPr marL="3657600" indent="-228600" algn="l" defTabSz="457200" rtl="0" eaLnBrk="1" fontAlgn="base" latinLnBrk="0" hangingPunct="1">
                        <a:spcBef>
                          <a:spcPct val="20000"/>
                        </a:spcBef>
                        <a:spcAft>
                          <a:spcPct val="0"/>
                        </a:spcAft>
                        <a:defRPr sz="1800" kern="1200">
                          <a:solidFill>
                            <a:schemeClr val="tx1"/>
                          </a:solidFill>
                          <a:latin typeface="Times New Roman"/>
                          <a:ea typeface="MS PGothic"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altLang="en-US" sz="1400" b="0" i="0" u="none" strike="noStrike" cap="none" normalizeH="0" baseline="0" dirty="0" smtClean="0">
                          <a:ln>
                            <a:noFill/>
                          </a:ln>
                          <a:solidFill>
                            <a:schemeClr val="tx1"/>
                          </a:solidFill>
                          <a:effectLst/>
                          <a:latin typeface="Arial" pitchFamily="34" charset="0"/>
                          <a:ea typeface="MS PGothic" pitchFamily="34" charset="-128"/>
                          <a:cs typeface="Arial" pitchFamily="34" charset="0"/>
                        </a:rPr>
                        <a:t>Rail Transport</a:t>
                      </a:r>
                      <a:endParaRPr kumimoji="0" lang="en-ZA" altLang="en-US" sz="1400" b="0" i="0" u="none" strike="noStrike" cap="none" normalizeH="0" baseline="0" dirty="0" smtClean="0">
                        <a:ln>
                          <a:noFill/>
                        </a:ln>
                        <a:solidFill>
                          <a:schemeClr val="tx1"/>
                        </a:solidFill>
                        <a:effectLst/>
                        <a:latin typeface="Arial" pitchFamily="34" charset="0"/>
                        <a:ea typeface="Calibri"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marL="0" algn="l" defTabSz="457200" rtl="0" eaLnBrk="1" latinLnBrk="0" hangingPunct="1">
                        <a:defRPr sz="1800" kern="1200">
                          <a:solidFill>
                            <a:schemeClr val="tx1"/>
                          </a:solidFill>
                          <a:latin typeface="Times New Roman"/>
                        </a:defRPr>
                      </a:lvl1pPr>
                      <a:lvl2pPr marL="457200" algn="l" defTabSz="457200" rtl="0" eaLnBrk="1" latinLnBrk="0" hangingPunct="1">
                        <a:defRPr sz="1800" kern="1200">
                          <a:solidFill>
                            <a:schemeClr val="tx1"/>
                          </a:solidFill>
                          <a:latin typeface="Times New Roman"/>
                        </a:defRPr>
                      </a:lvl2pPr>
                      <a:lvl3pPr marL="914400" algn="l" defTabSz="457200" rtl="0" eaLnBrk="1" latinLnBrk="0" hangingPunct="1">
                        <a:defRPr sz="1800" kern="1200">
                          <a:solidFill>
                            <a:schemeClr val="tx1"/>
                          </a:solidFill>
                          <a:latin typeface="Times New Roman"/>
                        </a:defRPr>
                      </a:lvl3pPr>
                      <a:lvl4pPr marL="1371600" algn="l" defTabSz="457200" rtl="0" eaLnBrk="1" latinLnBrk="0" hangingPunct="1">
                        <a:defRPr sz="1800" kern="1200">
                          <a:solidFill>
                            <a:schemeClr val="tx1"/>
                          </a:solidFill>
                          <a:latin typeface="Times New Roman"/>
                        </a:defRPr>
                      </a:lvl4pPr>
                      <a:lvl5pPr marL="1828800" algn="l" defTabSz="457200" rtl="0" eaLnBrk="1" latinLnBrk="0" hangingPunct="1">
                        <a:defRPr sz="1800" kern="1200">
                          <a:solidFill>
                            <a:schemeClr val="tx1"/>
                          </a:solidFill>
                          <a:latin typeface="Times New Roman"/>
                        </a:defRPr>
                      </a:lvl5pPr>
                      <a:lvl6pPr marL="2286000" algn="l" defTabSz="457200" rtl="0" eaLnBrk="1" latinLnBrk="0" hangingPunct="1">
                        <a:defRPr sz="1800" kern="1200">
                          <a:solidFill>
                            <a:schemeClr val="tx1"/>
                          </a:solidFill>
                          <a:latin typeface="Times New Roman"/>
                        </a:defRPr>
                      </a:lvl6pPr>
                      <a:lvl7pPr marL="2743200" algn="l" defTabSz="457200" rtl="0" eaLnBrk="1" latinLnBrk="0" hangingPunct="1">
                        <a:defRPr sz="1800" kern="1200">
                          <a:solidFill>
                            <a:schemeClr val="tx1"/>
                          </a:solidFill>
                          <a:latin typeface="Times New Roman"/>
                        </a:defRPr>
                      </a:lvl7pPr>
                      <a:lvl8pPr marL="3200400" algn="l" defTabSz="457200" rtl="0" eaLnBrk="1" latinLnBrk="0" hangingPunct="1">
                        <a:defRPr sz="1800" kern="1200">
                          <a:solidFill>
                            <a:schemeClr val="tx1"/>
                          </a:solidFill>
                          <a:latin typeface="Times New Roman"/>
                        </a:defRPr>
                      </a:lvl8pPr>
                      <a:lvl9pPr marL="3657600" algn="l" defTabSz="457200" rtl="0" eaLnBrk="1" latinLnBrk="0" hangingPunct="1">
                        <a:defRPr sz="1800" kern="1200">
                          <a:solidFill>
                            <a:schemeClr val="tx1"/>
                          </a:solidFill>
                          <a:latin typeface="Times New Roman"/>
                        </a:defRPr>
                      </a:lvl9pPr>
                    </a:lstStyle>
                    <a:p>
                      <a:pPr algn="r">
                        <a:lnSpc>
                          <a:spcPct val="150000"/>
                        </a:lnSpc>
                        <a:spcAft>
                          <a:spcPts val="0"/>
                        </a:spcAft>
                      </a:pPr>
                      <a:r>
                        <a:rPr lang="en-ZA" sz="1400" dirty="0" smtClean="0">
                          <a:effectLst/>
                          <a:latin typeface="Arial" panose="020B0604020202020204" pitchFamily="34" charset="0"/>
                          <a:cs typeface="Arial" panose="020B0604020202020204" pitchFamily="34" charset="0"/>
                        </a:rPr>
                        <a:t>-</a:t>
                      </a:r>
                      <a:r>
                        <a:rPr lang="en-ZA" sz="1400" dirty="0">
                          <a:effectLst/>
                          <a:latin typeface="Arial" panose="020B0604020202020204" pitchFamily="34" charset="0"/>
                          <a:cs typeface="Arial" panose="020B0604020202020204" pitchFamily="34" charset="0"/>
                        </a:rPr>
                        <a:t> </a:t>
                      </a:r>
                    </a:p>
                  </a:txBody>
                  <a:tcPr marL="68580" marR="6858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marL="0" algn="l" defTabSz="457200" rtl="0" eaLnBrk="1" latinLnBrk="0" hangingPunct="1">
                        <a:defRPr sz="1800" kern="1200">
                          <a:solidFill>
                            <a:schemeClr val="tx1"/>
                          </a:solidFill>
                          <a:latin typeface="Times New Roman"/>
                        </a:defRPr>
                      </a:lvl1pPr>
                      <a:lvl2pPr marL="457200" algn="l" defTabSz="457200" rtl="0" eaLnBrk="1" latinLnBrk="0" hangingPunct="1">
                        <a:defRPr sz="1800" kern="1200">
                          <a:solidFill>
                            <a:schemeClr val="tx1"/>
                          </a:solidFill>
                          <a:latin typeface="Times New Roman"/>
                        </a:defRPr>
                      </a:lvl2pPr>
                      <a:lvl3pPr marL="914400" algn="l" defTabSz="457200" rtl="0" eaLnBrk="1" latinLnBrk="0" hangingPunct="1">
                        <a:defRPr sz="1800" kern="1200">
                          <a:solidFill>
                            <a:schemeClr val="tx1"/>
                          </a:solidFill>
                          <a:latin typeface="Times New Roman"/>
                        </a:defRPr>
                      </a:lvl3pPr>
                      <a:lvl4pPr marL="1371600" algn="l" defTabSz="457200" rtl="0" eaLnBrk="1" latinLnBrk="0" hangingPunct="1">
                        <a:defRPr sz="1800" kern="1200">
                          <a:solidFill>
                            <a:schemeClr val="tx1"/>
                          </a:solidFill>
                          <a:latin typeface="Times New Roman"/>
                        </a:defRPr>
                      </a:lvl4pPr>
                      <a:lvl5pPr marL="1828800" algn="l" defTabSz="457200" rtl="0" eaLnBrk="1" latinLnBrk="0" hangingPunct="1">
                        <a:defRPr sz="1800" kern="1200">
                          <a:solidFill>
                            <a:schemeClr val="tx1"/>
                          </a:solidFill>
                          <a:latin typeface="Times New Roman"/>
                        </a:defRPr>
                      </a:lvl5pPr>
                      <a:lvl6pPr marL="2286000" algn="l" defTabSz="457200" rtl="0" eaLnBrk="1" latinLnBrk="0" hangingPunct="1">
                        <a:defRPr sz="1800" kern="1200">
                          <a:solidFill>
                            <a:schemeClr val="tx1"/>
                          </a:solidFill>
                          <a:latin typeface="Times New Roman"/>
                        </a:defRPr>
                      </a:lvl6pPr>
                      <a:lvl7pPr marL="2743200" algn="l" defTabSz="457200" rtl="0" eaLnBrk="1" latinLnBrk="0" hangingPunct="1">
                        <a:defRPr sz="1800" kern="1200">
                          <a:solidFill>
                            <a:schemeClr val="tx1"/>
                          </a:solidFill>
                          <a:latin typeface="Times New Roman"/>
                        </a:defRPr>
                      </a:lvl7pPr>
                      <a:lvl8pPr marL="3200400" algn="l" defTabSz="457200" rtl="0" eaLnBrk="1" latinLnBrk="0" hangingPunct="1">
                        <a:defRPr sz="1800" kern="1200">
                          <a:solidFill>
                            <a:schemeClr val="tx1"/>
                          </a:solidFill>
                          <a:latin typeface="Times New Roman"/>
                        </a:defRPr>
                      </a:lvl8pPr>
                      <a:lvl9pPr marL="3657600" algn="l" defTabSz="457200" rtl="0" eaLnBrk="1" latinLnBrk="0" hangingPunct="1">
                        <a:defRPr sz="1800" kern="1200">
                          <a:solidFill>
                            <a:schemeClr val="tx1"/>
                          </a:solidFill>
                          <a:latin typeface="Times New Roman"/>
                        </a:defRPr>
                      </a:lvl9pPr>
                    </a:lstStyle>
                    <a:p>
                      <a:pPr algn="r">
                        <a:lnSpc>
                          <a:spcPct val="150000"/>
                        </a:lnSpc>
                        <a:spcAft>
                          <a:spcPts val="0"/>
                        </a:spcAft>
                      </a:pPr>
                      <a:r>
                        <a:rPr lang="en-ZA" sz="1400" dirty="0" smtClean="0">
                          <a:effectLst/>
                          <a:latin typeface="Arial" panose="020B0604020202020204" pitchFamily="34" charset="0"/>
                          <a:cs typeface="Arial" panose="020B0604020202020204" pitchFamily="34" charset="0"/>
                        </a:rPr>
                        <a:t>-</a:t>
                      </a:r>
                      <a:r>
                        <a:rPr lang="en-ZA" sz="1400" dirty="0">
                          <a:effectLst/>
                          <a:latin typeface="Arial" panose="020B0604020202020204" pitchFamily="34" charset="0"/>
                          <a:cs typeface="Arial" panose="020B0604020202020204" pitchFamily="34" charset="0"/>
                        </a:rPr>
                        <a:t> </a:t>
                      </a:r>
                    </a:p>
                  </a:txBody>
                  <a:tcPr marL="68580" marR="6858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marL="0" algn="l" defTabSz="457200" rtl="0" eaLnBrk="1" latinLnBrk="0" hangingPunct="1">
                        <a:defRPr sz="1800" kern="1200">
                          <a:solidFill>
                            <a:schemeClr val="tx1"/>
                          </a:solidFill>
                          <a:latin typeface="Times New Roman"/>
                        </a:defRPr>
                      </a:lvl1pPr>
                      <a:lvl2pPr marL="457200" algn="l" defTabSz="457200" rtl="0" eaLnBrk="1" latinLnBrk="0" hangingPunct="1">
                        <a:defRPr sz="1800" kern="1200">
                          <a:solidFill>
                            <a:schemeClr val="tx1"/>
                          </a:solidFill>
                          <a:latin typeface="Times New Roman"/>
                        </a:defRPr>
                      </a:lvl2pPr>
                      <a:lvl3pPr marL="914400" algn="l" defTabSz="457200" rtl="0" eaLnBrk="1" latinLnBrk="0" hangingPunct="1">
                        <a:defRPr sz="1800" kern="1200">
                          <a:solidFill>
                            <a:schemeClr val="tx1"/>
                          </a:solidFill>
                          <a:latin typeface="Times New Roman"/>
                        </a:defRPr>
                      </a:lvl3pPr>
                      <a:lvl4pPr marL="1371600" algn="l" defTabSz="457200" rtl="0" eaLnBrk="1" latinLnBrk="0" hangingPunct="1">
                        <a:defRPr sz="1800" kern="1200">
                          <a:solidFill>
                            <a:schemeClr val="tx1"/>
                          </a:solidFill>
                          <a:latin typeface="Times New Roman"/>
                        </a:defRPr>
                      </a:lvl4pPr>
                      <a:lvl5pPr marL="1828800" algn="l" defTabSz="457200" rtl="0" eaLnBrk="1" latinLnBrk="0" hangingPunct="1">
                        <a:defRPr sz="1800" kern="1200">
                          <a:solidFill>
                            <a:schemeClr val="tx1"/>
                          </a:solidFill>
                          <a:latin typeface="Times New Roman"/>
                        </a:defRPr>
                      </a:lvl5pPr>
                      <a:lvl6pPr marL="2286000" algn="l" defTabSz="457200" rtl="0" eaLnBrk="1" latinLnBrk="0" hangingPunct="1">
                        <a:defRPr sz="1800" kern="1200">
                          <a:solidFill>
                            <a:schemeClr val="tx1"/>
                          </a:solidFill>
                          <a:latin typeface="Times New Roman"/>
                        </a:defRPr>
                      </a:lvl6pPr>
                      <a:lvl7pPr marL="2743200" algn="l" defTabSz="457200" rtl="0" eaLnBrk="1" latinLnBrk="0" hangingPunct="1">
                        <a:defRPr sz="1800" kern="1200">
                          <a:solidFill>
                            <a:schemeClr val="tx1"/>
                          </a:solidFill>
                          <a:latin typeface="Times New Roman"/>
                        </a:defRPr>
                      </a:lvl7pPr>
                      <a:lvl8pPr marL="3200400" algn="l" defTabSz="457200" rtl="0" eaLnBrk="1" latinLnBrk="0" hangingPunct="1">
                        <a:defRPr sz="1800" kern="1200">
                          <a:solidFill>
                            <a:schemeClr val="tx1"/>
                          </a:solidFill>
                          <a:latin typeface="Times New Roman"/>
                        </a:defRPr>
                      </a:lvl8pPr>
                      <a:lvl9pPr marL="3657600" algn="l" defTabSz="457200" rtl="0" eaLnBrk="1" latinLnBrk="0" hangingPunct="1">
                        <a:defRPr sz="1800" kern="1200">
                          <a:solidFill>
                            <a:schemeClr val="tx1"/>
                          </a:solidFill>
                          <a:latin typeface="Times New Roman"/>
                        </a:defRPr>
                      </a:lvl9pPr>
                    </a:lstStyle>
                    <a:p>
                      <a:pPr algn="r">
                        <a:lnSpc>
                          <a:spcPct val="150000"/>
                        </a:lnSpc>
                        <a:spcAft>
                          <a:spcPts val="0"/>
                        </a:spcAft>
                      </a:pPr>
                      <a:r>
                        <a:rPr lang="en-ZA" sz="1400" dirty="0">
                          <a:effectLst/>
                          <a:latin typeface="Arial" panose="020B0604020202020204" pitchFamily="34" charset="0"/>
                          <a:cs typeface="Arial" panose="020B0604020202020204" pitchFamily="34" charset="0"/>
                        </a:rPr>
                        <a:t>-</a:t>
                      </a:r>
                    </a:p>
                  </a:txBody>
                  <a:tcPr marL="68580" marR="68580" marT="0" marB="0" anchor="b">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r>
              <a:tr h="225764">
                <a:tc>
                  <a:txBody>
                    <a:bodyPr/>
                    <a:lstStyle>
                      <a:lvl1pPr marL="0" algn="l" defTabSz="457200" rtl="0" eaLnBrk="1" latinLnBrk="0" hangingPunct="1">
                        <a:spcBef>
                          <a:spcPct val="20000"/>
                        </a:spcBef>
                        <a:defRPr sz="1800" kern="1200">
                          <a:solidFill>
                            <a:schemeClr val="tx1"/>
                          </a:solidFill>
                          <a:latin typeface="Times New Roman"/>
                          <a:ea typeface="MS PGothic" pitchFamily="34" charset="-128"/>
                        </a:defRPr>
                      </a:lvl1pPr>
                      <a:lvl2pPr marL="457200" indent="-285750" algn="l" defTabSz="457200" rtl="0" eaLnBrk="1" latinLnBrk="0" hangingPunct="1">
                        <a:spcBef>
                          <a:spcPct val="20000"/>
                        </a:spcBef>
                        <a:defRPr sz="1800" kern="1200">
                          <a:solidFill>
                            <a:schemeClr val="tx1"/>
                          </a:solidFill>
                          <a:latin typeface="Times New Roman"/>
                          <a:ea typeface="MS PGothic" pitchFamily="34" charset="-128"/>
                        </a:defRPr>
                      </a:lvl2pPr>
                      <a:lvl3pPr marL="914400" indent="-228600" algn="l" defTabSz="457200" rtl="0" eaLnBrk="1" latinLnBrk="0" hangingPunct="1">
                        <a:spcBef>
                          <a:spcPct val="20000"/>
                        </a:spcBef>
                        <a:defRPr sz="1800" kern="1200">
                          <a:solidFill>
                            <a:schemeClr val="tx1"/>
                          </a:solidFill>
                          <a:latin typeface="Times New Roman"/>
                          <a:ea typeface="MS PGothic" pitchFamily="34" charset="-128"/>
                        </a:defRPr>
                      </a:lvl3pPr>
                      <a:lvl4pPr marL="1371600" indent="-228600" algn="l" defTabSz="457200" rtl="0" eaLnBrk="1" latinLnBrk="0" hangingPunct="1">
                        <a:spcBef>
                          <a:spcPct val="20000"/>
                        </a:spcBef>
                        <a:defRPr sz="1800" kern="1200">
                          <a:solidFill>
                            <a:schemeClr val="tx1"/>
                          </a:solidFill>
                          <a:latin typeface="Times New Roman"/>
                          <a:ea typeface="MS PGothic" pitchFamily="34" charset="-128"/>
                        </a:defRPr>
                      </a:lvl4pPr>
                      <a:lvl5pPr marL="1828800" indent="-228600" algn="l" defTabSz="457200" rtl="0" eaLnBrk="1" latinLnBrk="0" hangingPunct="1">
                        <a:spcBef>
                          <a:spcPct val="20000"/>
                        </a:spcBef>
                        <a:defRPr sz="1800" kern="1200">
                          <a:solidFill>
                            <a:schemeClr val="tx1"/>
                          </a:solidFill>
                          <a:latin typeface="Times New Roman"/>
                          <a:ea typeface="MS PGothic" pitchFamily="34" charset="-128"/>
                        </a:defRPr>
                      </a:lvl5pPr>
                      <a:lvl6pPr marL="2286000" indent="-228600" algn="l" defTabSz="457200" rtl="0" eaLnBrk="1" fontAlgn="base" latinLnBrk="0" hangingPunct="1">
                        <a:spcBef>
                          <a:spcPct val="20000"/>
                        </a:spcBef>
                        <a:spcAft>
                          <a:spcPct val="0"/>
                        </a:spcAft>
                        <a:defRPr sz="1800" kern="1200">
                          <a:solidFill>
                            <a:schemeClr val="tx1"/>
                          </a:solidFill>
                          <a:latin typeface="Times New Roman"/>
                          <a:ea typeface="MS PGothic" pitchFamily="34" charset="-128"/>
                        </a:defRPr>
                      </a:lvl6pPr>
                      <a:lvl7pPr marL="2743200" indent="-228600" algn="l" defTabSz="457200" rtl="0" eaLnBrk="1" fontAlgn="base" latinLnBrk="0" hangingPunct="1">
                        <a:spcBef>
                          <a:spcPct val="20000"/>
                        </a:spcBef>
                        <a:spcAft>
                          <a:spcPct val="0"/>
                        </a:spcAft>
                        <a:defRPr sz="1800" kern="1200">
                          <a:solidFill>
                            <a:schemeClr val="tx1"/>
                          </a:solidFill>
                          <a:latin typeface="Times New Roman"/>
                          <a:ea typeface="MS PGothic" pitchFamily="34" charset="-128"/>
                        </a:defRPr>
                      </a:lvl7pPr>
                      <a:lvl8pPr marL="3200400" indent="-228600" algn="l" defTabSz="457200" rtl="0" eaLnBrk="1" fontAlgn="base" latinLnBrk="0" hangingPunct="1">
                        <a:spcBef>
                          <a:spcPct val="20000"/>
                        </a:spcBef>
                        <a:spcAft>
                          <a:spcPct val="0"/>
                        </a:spcAft>
                        <a:defRPr sz="1800" kern="1200">
                          <a:solidFill>
                            <a:schemeClr val="tx1"/>
                          </a:solidFill>
                          <a:latin typeface="Times New Roman"/>
                          <a:ea typeface="MS PGothic" pitchFamily="34" charset="-128"/>
                        </a:defRPr>
                      </a:lvl8pPr>
                      <a:lvl9pPr marL="3657600" indent="-228600" algn="l" defTabSz="457200" rtl="0" eaLnBrk="1" fontAlgn="base" latinLnBrk="0" hangingPunct="1">
                        <a:spcBef>
                          <a:spcPct val="20000"/>
                        </a:spcBef>
                        <a:spcAft>
                          <a:spcPct val="0"/>
                        </a:spcAft>
                        <a:defRPr sz="1800" kern="1200">
                          <a:solidFill>
                            <a:schemeClr val="tx1"/>
                          </a:solidFill>
                          <a:latin typeface="Times New Roman"/>
                          <a:ea typeface="MS PGothic"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altLang="en-US" sz="1400" b="0" i="0" u="none" strike="noStrike" cap="none" normalizeH="0" baseline="0" dirty="0" smtClean="0">
                          <a:ln>
                            <a:noFill/>
                          </a:ln>
                          <a:solidFill>
                            <a:schemeClr val="tx1"/>
                          </a:solidFill>
                          <a:effectLst/>
                          <a:latin typeface="Arial" pitchFamily="34" charset="0"/>
                          <a:ea typeface="MS PGothic" pitchFamily="34" charset="-128"/>
                          <a:cs typeface="Arial" pitchFamily="34" charset="0"/>
                        </a:rPr>
                        <a:t>Road Transport</a:t>
                      </a:r>
                      <a:endParaRPr kumimoji="0" lang="en-ZA" altLang="en-US" sz="1400" b="0" i="0" u="none" strike="noStrike" cap="none" normalizeH="0" baseline="0" dirty="0" smtClean="0">
                        <a:ln>
                          <a:noFill/>
                        </a:ln>
                        <a:solidFill>
                          <a:schemeClr val="tx1"/>
                        </a:solidFill>
                        <a:effectLst/>
                        <a:latin typeface="Arial" pitchFamily="34" charset="0"/>
                        <a:ea typeface="Calibri"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marL="0" algn="l" defTabSz="457200" rtl="0" eaLnBrk="1" latinLnBrk="0" hangingPunct="1">
                        <a:defRPr sz="1800" kern="1200">
                          <a:solidFill>
                            <a:schemeClr val="tx1"/>
                          </a:solidFill>
                          <a:latin typeface="Times New Roman"/>
                        </a:defRPr>
                      </a:lvl1pPr>
                      <a:lvl2pPr marL="457200" algn="l" defTabSz="457200" rtl="0" eaLnBrk="1" latinLnBrk="0" hangingPunct="1">
                        <a:defRPr sz="1800" kern="1200">
                          <a:solidFill>
                            <a:schemeClr val="tx1"/>
                          </a:solidFill>
                          <a:latin typeface="Times New Roman"/>
                        </a:defRPr>
                      </a:lvl2pPr>
                      <a:lvl3pPr marL="914400" algn="l" defTabSz="457200" rtl="0" eaLnBrk="1" latinLnBrk="0" hangingPunct="1">
                        <a:defRPr sz="1800" kern="1200">
                          <a:solidFill>
                            <a:schemeClr val="tx1"/>
                          </a:solidFill>
                          <a:latin typeface="Times New Roman"/>
                        </a:defRPr>
                      </a:lvl3pPr>
                      <a:lvl4pPr marL="1371600" algn="l" defTabSz="457200" rtl="0" eaLnBrk="1" latinLnBrk="0" hangingPunct="1">
                        <a:defRPr sz="1800" kern="1200">
                          <a:solidFill>
                            <a:schemeClr val="tx1"/>
                          </a:solidFill>
                          <a:latin typeface="Times New Roman"/>
                        </a:defRPr>
                      </a:lvl4pPr>
                      <a:lvl5pPr marL="1828800" algn="l" defTabSz="457200" rtl="0" eaLnBrk="1" latinLnBrk="0" hangingPunct="1">
                        <a:defRPr sz="1800" kern="1200">
                          <a:solidFill>
                            <a:schemeClr val="tx1"/>
                          </a:solidFill>
                          <a:latin typeface="Times New Roman"/>
                        </a:defRPr>
                      </a:lvl5pPr>
                      <a:lvl6pPr marL="2286000" algn="l" defTabSz="457200" rtl="0" eaLnBrk="1" latinLnBrk="0" hangingPunct="1">
                        <a:defRPr sz="1800" kern="1200">
                          <a:solidFill>
                            <a:schemeClr val="tx1"/>
                          </a:solidFill>
                          <a:latin typeface="Times New Roman"/>
                        </a:defRPr>
                      </a:lvl6pPr>
                      <a:lvl7pPr marL="2743200" algn="l" defTabSz="457200" rtl="0" eaLnBrk="1" latinLnBrk="0" hangingPunct="1">
                        <a:defRPr sz="1800" kern="1200">
                          <a:solidFill>
                            <a:schemeClr val="tx1"/>
                          </a:solidFill>
                          <a:latin typeface="Times New Roman"/>
                        </a:defRPr>
                      </a:lvl7pPr>
                      <a:lvl8pPr marL="3200400" algn="l" defTabSz="457200" rtl="0" eaLnBrk="1" latinLnBrk="0" hangingPunct="1">
                        <a:defRPr sz="1800" kern="1200">
                          <a:solidFill>
                            <a:schemeClr val="tx1"/>
                          </a:solidFill>
                          <a:latin typeface="Times New Roman"/>
                        </a:defRPr>
                      </a:lvl8pPr>
                      <a:lvl9pPr marL="3657600" algn="l" defTabSz="457200" rtl="0" eaLnBrk="1" latinLnBrk="0" hangingPunct="1">
                        <a:defRPr sz="1800" kern="1200">
                          <a:solidFill>
                            <a:schemeClr val="tx1"/>
                          </a:solidFill>
                          <a:latin typeface="Times New Roman"/>
                        </a:defRPr>
                      </a:lvl9pPr>
                    </a:lstStyle>
                    <a:p>
                      <a:pPr algn="r">
                        <a:lnSpc>
                          <a:spcPct val="150000"/>
                        </a:lnSpc>
                        <a:spcAft>
                          <a:spcPts val="0"/>
                        </a:spcAft>
                      </a:pPr>
                      <a:r>
                        <a:rPr lang="en-ZA" sz="1400" dirty="0" smtClean="0">
                          <a:effectLst/>
                          <a:latin typeface="Arial" panose="020B0604020202020204" pitchFamily="34" charset="0"/>
                          <a:cs typeface="Arial" panose="020B0604020202020204" pitchFamily="34" charset="0"/>
                        </a:rPr>
                        <a:t>-</a:t>
                      </a:r>
                      <a:r>
                        <a:rPr lang="en-ZA" sz="1400" dirty="0">
                          <a:effectLst/>
                          <a:latin typeface="Arial" panose="020B0604020202020204" pitchFamily="34" charset="0"/>
                          <a:cs typeface="Arial" panose="020B0604020202020204" pitchFamily="34" charset="0"/>
                        </a:rPr>
                        <a:t> </a:t>
                      </a:r>
                    </a:p>
                  </a:txBody>
                  <a:tcPr marL="68580" marR="6858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marL="0" algn="l" defTabSz="457200" rtl="0" eaLnBrk="1" latinLnBrk="0" hangingPunct="1">
                        <a:defRPr sz="1800" kern="1200">
                          <a:solidFill>
                            <a:schemeClr val="tx1"/>
                          </a:solidFill>
                          <a:latin typeface="Times New Roman"/>
                        </a:defRPr>
                      </a:lvl1pPr>
                      <a:lvl2pPr marL="457200" algn="l" defTabSz="457200" rtl="0" eaLnBrk="1" latinLnBrk="0" hangingPunct="1">
                        <a:defRPr sz="1800" kern="1200">
                          <a:solidFill>
                            <a:schemeClr val="tx1"/>
                          </a:solidFill>
                          <a:latin typeface="Times New Roman"/>
                        </a:defRPr>
                      </a:lvl2pPr>
                      <a:lvl3pPr marL="914400" algn="l" defTabSz="457200" rtl="0" eaLnBrk="1" latinLnBrk="0" hangingPunct="1">
                        <a:defRPr sz="1800" kern="1200">
                          <a:solidFill>
                            <a:schemeClr val="tx1"/>
                          </a:solidFill>
                          <a:latin typeface="Times New Roman"/>
                        </a:defRPr>
                      </a:lvl3pPr>
                      <a:lvl4pPr marL="1371600" algn="l" defTabSz="457200" rtl="0" eaLnBrk="1" latinLnBrk="0" hangingPunct="1">
                        <a:defRPr sz="1800" kern="1200">
                          <a:solidFill>
                            <a:schemeClr val="tx1"/>
                          </a:solidFill>
                          <a:latin typeface="Times New Roman"/>
                        </a:defRPr>
                      </a:lvl4pPr>
                      <a:lvl5pPr marL="1828800" algn="l" defTabSz="457200" rtl="0" eaLnBrk="1" latinLnBrk="0" hangingPunct="1">
                        <a:defRPr sz="1800" kern="1200">
                          <a:solidFill>
                            <a:schemeClr val="tx1"/>
                          </a:solidFill>
                          <a:latin typeface="Times New Roman"/>
                        </a:defRPr>
                      </a:lvl5pPr>
                      <a:lvl6pPr marL="2286000" algn="l" defTabSz="457200" rtl="0" eaLnBrk="1" latinLnBrk="0" hangingPunct="1">
                        <a:defRPr sz="1800" kern="1200">
                          <a:solidFill>
                            <a:schemeClr val="tx1"/>
                          </a:solidFill>
                          <a:latin typeface="Times New Roman"/>
                        </a:defRPr>
                      </a:lvl6pPr>
                      <a:lvl7pPr marL="2743200" algn="l" defTabSz="457200" rtl="0" eaLnBrk="1" latinLnBrk="0" hangingPunct="1">
                        <a:defRPr sz="1800" kern="1200">
                          <a:solidFill>
                            <a:schemeClr val="tx1"/>
                          </a:solidFill>
                          <a:latin typeface="Times New Roman"/>
                        </a:defRPr>
                      </a:lvl7pPr>
                      <a:lvl8pPr marL="3200400" algn="l" defTabSz="457200" rtl="0" eaLnBrk="1" latinLnBrk="0" hangingPunct="1">
                        <a:defRPr sz="1800" kern="1200">
                          <a:solidFill>
                            <a:schemeClr val="tx1"/>
                          </a:solidFill>
                          <a:latin typeface="Times New Roman"/>
                        </a:defRPr>
                      </a:lvl8pPr>
                      <a:lvl9pPr marL="3657600" algn="l" defTabSz="457200" rtl="0" eaLnBrk="1" latinLnBrk="0" hangingPunct="1">
                        <a:defRPr sz="1800" kern="1200">
                          <a:solidFill>
                            <a:schemeClr val="tx1"/>
                          </a:solidFill>
                          <a:latin typeface="Times New Roman"/>
                        </a:defRPr>
                      </a:lvl9pPr>
                    </a:lstStyle>
                    <a:p>
                      <a:pPr algn="r">
                        <a:lnSpc>
                          <a:spcPct val="150000"/>
                        </a:lnSpc>
                        <a:spcAft>
                          <a:spcPts val="0"/>
                        </a:spcAft>
                      </a:pPr>
                      <a:r>
                        <a:rPr lang="en-ZA" sz="1400" dirty="0" smtClean="0">
                          <a:effectLst/>
                          <a:latin typeface="Arial" panose="020B0604020202020204" pitchFamily="34" charset="0"/>
                          <a:cs typeface="Arial" panose="020B0604020202020204" pitchFamily="34" charset="0"/>
                        </a:rPr>
                        <a:t>-</a:t>
                      </a:r>
                      <a:r>
                        <a:rPr lang="en-ZA" sz="1400" dirty="0">
                          <a:effectLst/>
                          <a:latin typeface="Arial" panose="020B0604020202020204" pitchFamily="34" charset="0"/>
                          <a:cs typeface="Arial" panose="020B0604020202020204" pitchFamily="34" charset="0"/>
                        </a:rPr>
                        <a:t> </a:t>
                      </a:r>
                    </a:p>
                  </a:txBody>
                  <a:tcPr marL="68580" marR="6858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marL="0" algn="l" defTabSz="457200" rtl="0" eaLnBrk="1" latinLnBrk="0" hangingPunct="1">
                        <a:defRPr sz="1800" kern="1200">
                          <a:solidFill>
                            <a:schemeClr val="tx1"/>
                          </a:solidFill>
                          <a:latin typeface="Times New Roman"/>
                        </a:defRPr>
                      </a:lvl1pPr>
                      <a:lvl2pPr marL="457200" algn="l" defTabSz="457200" rtl="0" eaLnBrk="1" latinLnBrk="0" hangingPunct="1">
                        <a:defRPr sz="1800" kern="1200">
                          <a:solidFill>
                            <a:schemeClr val="tx1"/>
                          </a:solidFill>
                          <a:latin typeface="Times New Roman"/>
                        </a:defRPr>
                      </a:lvl2pPr>
                      <a:lvl3pPr marL="914400" algn="l" defTabSz="457200" rtl="0" eaLnBrk="1" latinLnBrk="0" hangingPunct="1">
                        <a:defRPr sz="1800" kern="1200">
                          <a:solidFill>
                            <a:schemeClr val="tx1"/>
                          </a:solidFill>
                          <a:latin typeface="Times New Roman"/>
                        </a:defRPr>
                      </a:lvl3pPr>
                      <a:lvl4pPr marL="1371600" algn="l" defTabSz="457200" rtl="0" eaLnBrk="1" latinLnBrk="0" hangingPunct="1">
                        <a:defRPr sz="1800" kern="1200">
                          <a:solidFill>
                            <a:schemeClr val="tx1"/>
                          </a:solidFill>
                          <a:latin typeface="Times New Roman"/>
                        </a:defRPr>
                      </a:lvl4pPr>
                      <a:lvl5pPr marL="1828800" algn="l" defTabSz="457200" rtl="0" eaLnBrk="1" latinLnBrk="0" hangingPunct="1">
                        <a:defRPr sz="1800" kern="1200">
                          <a:solidFill>
                            <a:schemeClr val="tx1"/>
                          </a:solidFill>
                          <a:latin typeface="Times New Roman"/>
                        </a:defRPr>
                      </a:lvl5pPr>
                      <a:lvl6pPr marL="2286000" algn="l" defTabSz="457200" rtl="0" eaLnBrk="1" latinLnBrk="0" hangingPunct="1">
                        <a:defRPr sz="1800" kern="1200">
                          <a:solidFill>
                            <a:schemeClr val="tx1"/>
                          </a:solidFill>
                          <a:latin typeface="Times New Roman"/>
                        </a:defRPr>
                      </a:lvl6pPr>
                      <a:lvl7pPr marL="2743200" algn="l" defTabSz="457200" rtl="0" eaLnBrk="1" latinLnBrk="0" hangingPunct="1">
                        <a:defRPr sz="1800" kern="1200">
                          <a:solidFill>
                            <a:schemeClr val="tx1"/>
                          </a:solidFill>
                          <a:latin typeface="Times New Roman"/>
                        </a:defRPr>
                      </a:lvl7pPr>
                      <a:lvl8pPr marL="3200400" algn="l" defTabSz="457200" rtl="0" eaLnBrk="1" latinLnBrk="0" hangingPunct="1">
                        <a:defRPr sz="1800" kern="1200">
                          <a:solidFill>
                            <a:schemeClr val="tx1"/>
                          </a:solidFill>
                          <a:latin typeface="Times New Roman"/>
                        </a:defRPr>
                      </a:lvl8pPr>
                      <a:lvl9pPr marL="3657600" algn="l" defTabSz="457200" rtl="0" eaLnBrk="1" latinLnBrk="0" hangingPunct="1">
                        <a:defRPr sz="1800" kern="1200">
                          <a:solidFill>
                            <a:schemeClr val="tx1"/>
                          </a:solidFill>
                          <a:latin typeface="Times New Roman"/>
                        </a:defRPr>
                      </a:lvl9pPr>
                    </a:lstStyle>
                    <a:p>
                      <a:pPr algn="r">
                        <a:lnSpc>
                          <a:spcPct val="150000"/>
                        </a:lnSpc>
                        <a:spcAft>
                          <a:spcPts val="0"/>
                        </a:spcAft>
                      </a:pPr>
                      <a:r>
                        <a:rPr lang="en-ZA" sz="1400" dirty="0">
                          <a:effectLst/>
                          <a:latin typeface="Arial" panose="020B0604020202020204" pitchFamily="34" charset="0"/>
                          <a:cs typeface="Arial" panose="020B0604020202020204" pitchFamily="34" charset="0"/>
                        </a:rPr>
                        <a:t>-</a:t>
                      </a:r>
                    </a:p>
                  </a:txBody>
                  <a:tcPr marL="68580" marR="68580" marT="0" marB="0" anchor="b">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r>
              <a:tr h="225764">
                <a:tc>
                  <a:txBody>
                    <a:bodyPr/>
                    <a:lstStyle>
                      <a:lvl1pPr marL="0" algn="l" defTabSz="457200" rtl="0" eaLnBrk="1" latinLnBrk="0" hangingPunct="1">
                        <a:spcBef>
                          <a:spcPct val="20000"/>
                        </a:spcBef>
                        <a:defRPr sz="1800" kern="1200">
                          <a:solidFill>
                            <a:schemeClr val="tx1"/>
                          </a:solidFill>
                          <a:latin typeface="Times New Roman"/>
                          <a:ea typeface="MS PGothic" pitchFamily="34" charset="-128"/>
                        </a:defRPr>
                      </a:lvl1pPr>
                      <a:lvl2pPr marL="457200" indent="-285750" algn="l" defTabSz="457200" rtl="0" eaLnBrk="1" latinLnBrk="0" hangingPunct="1">
                        <a:spcBef>
                          <a:spcPct val="20000"/>
                        </a:spcBef>
                        <a:defRPr sz="1800" kern="1200">
                          <a:solidFill>
                            <a:schemeClr val="tx1"/>
                          </a:solidFill>
                          <a:latin typeface="Times New Roman"/>
                          <a:ea typeface="MS PGothic" pitchFamily="34" charset="-128"/>
                        </a:defRPr>
                      </a:lvl2pPr>
                      <a:lvl3pPr marL="914400" indent="-228600" algn="l" defTabSz="457200" rtl="0" eaLnBrk="1" latinLnBrk="0" hangingPunct="1">
                        <a:spcBef>
                          <a:spcPct val="20000"/>
                        </a:spcBef>
                        <a:defRPr sz="1800" kern="1200">
                          <a:solidFill>
                            <a:schemeClr val="tx1"/>
                          </a:solidFill>
                          <a:latin typeface="Times New Roman"/>
                          <a:ea typeface="MS PGothic" pitchFamily="34" charset="-128"/>
                        </a:defRPr>
                      </a:lvl3pPr>
                      <a:lvl4pPr marL="1371600" indent="-228600" algn="l" defTabSz="457200" rtl="0" eaLnBrk="1" latinLnBrk="0" hangingPunct="1">
                        <a:spcBef>
                          <a:spcPct val="20000"/>
                        </a:spcBef>
                        <a:defRPr sz="1800" kern="1200">
                          <a:solidFill>
                            <a:schemeClr val="tx1"/>
                          </a:solidFill>
                          <a:latin typeface="Times New Roman"/>
                          <a:ea typeface="MS PGothic" pitchFamily="34" charset="-128"/>
                        </a:defRPr>
                      </a:lvl4pPr>
                      <a:lvl5pPr marL="1828800" indent="-228600" algn="l" defTabSz="457200" rtl="0" eaLnBrk="1" latinLnBrk="0" hangingPunct="1">
                        <a:spcBef>
                          <a:spcPct val="20000"/>
                        </a:spcBef>
                        <a:defRPr sz="1800" kern="1200">
                          <a:solidFill>
                            <a:schemeClr val="tx1"/>
                          </a:solidFill>
                          <a:latin typeface="Times New Roman"/>
                          <a:ea typeface="MS PGothic" pitchFamily="34" charset="-128"/>
                        </a:defRPr>
                      </a:lvl5pPr>
                      <a:lvl6pPr marL="2286000" indent="-228600" algn="l" defTabSz="457200" rtl="0" eaLnBrk="1" fontAlgn="base" latinLnBrk="0" hangingPunct="1">
                        <a:spcBef>
                          <a:spcPct val="20000"/>
                        </a:spcBef>
                        <a:spcAft>
                          <a:spcPct val="0"/>
                        </a:spcAft>
                        <a:defRPr sz="1800" kern="1200">
                          <a:solidFill>
                            <a:schemeClr val="tx1"/>
                          </a:solidFill>
                          <a:latin typeface="Times New Roman"/>
                          <a:ea typeface="MS PGothic" pitchFamily="34" charset="-128"/>
                        </a:defRPr>
                      </a:lvl6pPr>
                      <a:lvl7pPr marL="2743200" indent="-228600" algn="l" defTabSz="457200" rtl="0" eaLnBrk="1" fontAlgn="base" latinLnBrk="0" hangingPunct="1">
                        <a:spcBef>
                          <a:spcPct val="20000"/>
                        </a:spcBef>
                        <a:spcAft>
                          <a:spcPct val="0"/>
                        </a:spcAft>
                        <a:defRPr sz="1800" kern="1200">
                          <a:solidFill>
                            <a:schemeClr val="tx1"/>
                          </a:solidFill>
                          <a:latin typeface="Times New Roman"/>
                          <a:ea typeface="MS PGothic" pitchFamily="34" charset="-128"/>
                        </a:defRPr>
                      </a:lvl7pPr>
                      <a:lvl8pPr marL="3200400" indent="-228600" algn="l" defTabSz="457200" rtl="0" eaLnBrk="1" fontAlgn="base" latinLnBrk="0" hangingPunct="1">
                        <a:spcBef>
                          <a:spcPct val="20000"/>
                        </a:spcBef>
                        <a:spcAft>
                          <a:spcPct val="0"/>
                        </a:spcAft>
                        <a:defRPr sz="1800" kern="1200">
                          <a:solidFill>
                            <a:schemeClr val="tx1"/>
                          </a:solidFill>
                          <a:latin typeface="Times New Roman"/>
                          <a:ea typeface="MS PGothic" pitchFamily="34" charset="-128"/>
                        </a:defRPr>
                      </a:lvl8pPr>
                      <a:lvl9pPr marL="3657600" indent="-228600" algn="l" defTabSz="457200" rtl="0" eaLnBrk="1" fontAlgn="base" latinLnBrk="0" hangingPunct="1">
                        <a:spcBef>
                          <a:spcPct val="20000"/>
                        </a:spcBef>
                        <a:spcAft>
                          <a:spcPct val="0"/>
                        </a:spcAft>
                        <a:defRPr sz="1800" kern="1200">
                          <a:solidFill>
                            <a:schemeClr val="tx1"/>
                          </a:solidFill>
                          <a:latin typeface="Times New Roman"/>
                          <a:ea typeface="MS PGothic"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altLang="en-US" sz="1400" b="0" i="0" u="none" strike="noStrike" cap="none" normalizeH="0" baseline="0" dirty="0" smtClean="0">
                          <a:ln>
                            <a:noFill/>
                          </a:ln>
                          <a:solidFill>
                            <a:schemeClr val="tx1"/>
                          </a:solidFill>
                          <a:effectLst/>
                          <a:latin typeface="Arial" pitchFamily="34" charset="0"/>
                          <a:ea typeface="MS PGothic" pitchFamily="34" charset="-128"/>
                          <a:cs typeface="Arial" pitchFamily="34" charset="0"/>
                        </a:rPr>
                        <a:t>Civil Aviation</a:t>
                      </a:r>
                      <a:endParaRPr kumimoji="0" lang="en-ZA" altLang="en-US" sz="1400" b="0" i="0" u="none" strike="noStrike" cap="none" normalizeH="0" baseline="0" dirty="0" smtClean="0">
                        <a:ln>
                          <a:noFill/>
                        </a:ln>
                        <a:solidFill>
                          <a:schemeClr val="tx1"/>
                        </a:solidFill>
                        <a:effectLst/>
                        <a:latin typeface="Arial" pitchFamily="34" charset="0"/>
                        <a:ea typeface="Calibri"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marL="0" algn="l" defTabSz="457200" rtl="0" eaLnBrk="1" latinLnBrk="0" hangingPunct="1">
                        <a:defRPr sz="1800" kern="1200">
                          <a:solidFill>
                            <a:schemeClr val="tx1"/>
                          </a:solidFill>
                          <a:latin typeface="Times New Roman"/>
                        </a:defRPr>
                      </a:lvl1pPr>
                      <a:lvl2pPr marL="457200" algn="l" defTabSz="457200" rtl="0" eaLnBrk="1" latinLnBrk="0" hangingPunct="1">
                        <a:defRPr sz="1800" kern="1200">
                          <a:solidFill>
                            <a:schemeClr val="tx1"/>
                          </a:solidFill>
                          <a:latin typeface="Times New Roman"/>
                        </a:defRPr>
                      </a:lvl2pPr>
                      <a:lvl3pPr marL="914400" algn="l" defTabSz="457200" rtl="0" eaLnBrk="1" latinLnBrk="0" hangingPunct="1">
                        <a:defRPr sz="1800" kern="1200">
                          <a:solidFill>
                            <a:schemeClr val="tx1"/>
                          </a:solidFill>
                          <a:latin typeface="Times New Roman"/>
                        </a:defRPr>
                      </a:lvl3pPr>
                      <a:lvl4pPr marL="1371600" algn="l" defTabSz="457200" rtl="0" eaLnBrk="1" latinLnBrk="0" hangingPunct="1">
                        <a:defRPr sz="1800" kern="1200">
                          <a:solidFill>
                            <a:schemeClr val="tx1"/>
                          </a:solidFill>
                          <a:latin typeface="Times New Roman"/>
                        </a:defRPr>
                      </a:lvl4pPr>
                      <a:lvl5pPr marL="1828800" algn="l" defTabSz="457200" rtl="0" eaLnBrk="1" latinLnBrk="0" hangingPunct="1">
                        <a:defRPr sz="1800" kern="1200">
                          <a:solidFill>
                            <a:schemeClr val="tx1"/>
                          </a:solidFill>
                          <a:latin typeface="Times New Roman"/>
                        </a:defRPr>
                      </a:lvl5pPr>
                      <a:lvl6pPr marL="2286000" algn="l" defTabSz="457200" rtl="0" eaLnBrk="1" latinLnBrk="0" hangingPunct="1">
                        <a:defRPr sz="1800" kern="1200">
                          <a:solidFill>
                            <a:schemeClr val="tx1"/>
                          </a:solidFill>
                          <a:latin typeface="Times New Roman"/>
                        </a:defRPr>
                      </a:lvl6pPr>
                      <a:lvl7pPr marL="2743200" algn="l" defTabSz="457200" rtl="0" eaLnBrk="1" latinLnBrk="0" hangingPunct="1">
                        <a:defRPr sz="1800" kern="1200">
                          <a:solidFill>
                            <a:schemeClr val="tx1"/>
                          </a:solidFill>
                          <a:latin typeface="Times New Roman"/>
                        </a:defRPr>
                      </a:lvl7pPr>
                      <a:lvl8pPr marL="3200400" algn="l" defTabSz="457200" rtl="0" eaLnBrk="1" latinLnBrk="0" hangingPunct="1">
                        <a:defRPr sz="1800" kern="1200">
                          <a:solidFill>
                            <a:schemeClr val="tx1"/>
                          </a:solidFill>
                          <a:latin typeface="Times New Roman"/>
                        </a:defRPr>
                      </a:lvl8pPr>
                      <a:lvl9pPr marL="3657600" algn="l" defTabSz="457200" rtl="0" eaLnBrk="1" latinLnBrk="0" hangingPunct="1">
                        <a:defRPr sz="1800" kern="1200">
                          <a:solidFill>
                            <a:schemeClr val="tx1"/>
                          </a:solidFill>
                          <a:latin typeface="Times New Roman"/>
                        </a:defRPr>
                      </a:lvl9pPr>
                    </a:lstStyle>
                    <a:p>
                      <a:pPr algn="r">
                        <a:lnSpc>
                          <a:spcPct val="150000"/>
                        </a:lnSpc>
                        <a:spcAft>
                          <a:spcPts val="0"/>
                        </a:spcAft>
                      </a:pPr>
                      <a:r>
                        <a:rPr lang="en-ZA" sz="1400" dirty="0" smtClean="0">
                          <a:effectLst/>
                          <a:latin typeface="Arial" panose="020B0604020202020204" pitchFamily="34" charset="0"/>
                          <a:cs typeface="Arial" panose="020B0604020202020204" pitchFamily="34" charset="0"/>
                        </a:rPr>
                        <a:t>-</a:t>
                      </a:r>
                      <a:r>
                        <a:rPr lang="en-ZA" sz="1400" dirty="0">
                          <a:effectLst/>
                          <a:latin typeface="Arial" panose="020B0604020202020204" pitchFamily="34" charset="0"/>
                          <a:cs typeface="Arial" panose="020B0604020202020204" pitchFamily="34" charset="0"/>
                        </a:rPr>
                        <a:t> </a:t>
                      </a:r>
                    </a:p>
                  </a:txBody>
                  <a:tcPr marL="68580" marR="6858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marL="0" algn="l" defTabSz="457200" rtl="0" eaLnBrk="1" latinLnBrk="0" hangingPunct="1">
                        <a:defRPr sz="1800" kern="1200">
                          <a:solidFill>
                            <a:schemeClr val="tx1"/>
                          </a:solidFill>
                          <a:latin typeface="Times New Roman"/>
                        </a:defRPr>
                      </a:lvl1pPr>
                      <a:lvl2pPr marL="457200" algn="l" defTabSz="457200" rtl="0" eaLnBrk="1" latinLnBrk="0" hangingPunct="1">
                        <a:defRPr sz="1800" kern="1200">
                          <a:solidFill>
                            <a:schemeClr val="tx1"/>
                          </a:solidFill>
                          <a:latin typeface="Times New Roman"/>
                        </a:defRPr>
                      </a:lvl2pPr>
                      <a:lvl3pPr marL="914400" algn="l" defTabSz="457200" rtl="0" eaLnBrk="1" latinLnBrk="0" hangingPunct="1">
                        <a:defRPr sz="1800" kern="1200">
                          <a:solidFill>
                            <a:schemeClr val="tx1"/>
                          </a:solidFill>
                          <a:latin typeface="Times New Roman"/>
                        </a:defRPr>
                      </a:lvl3pPr>
                      <a:lvl4pPr marL="1371600" algn="l" defTabSz="457200" rtl="0" eaLnBrk="1" latinLnBrk="0" hangingPunct="1">
                        <a:defRPr sz="1800" kern="1200">
                          <a:solidFill>
                            <a:schemeClr val="tx1"/>
                          </a:solidFill>
                          <a:latin typeface="Times New Roman"/>
                        </a:defRPr>
                      </a:lvl4pPr>
                      <a:lvl5pPr marL="1828800" algn="l" defTabSz="457200" rtl="0" eaLnBrk="1" latinLnBrk="0" hangingPunct="1">
                        <a:defRPr sz="1800" kern="1200">
                          <a:solidFill>
                            <a:schemeClr val="tx1"/>
                          </a:solidFill>
                          <a:latin typeface="Times New Roman"/>
                        </a:defRPr>
                      </a:lvl5pPr>
                      <a:lvl6pPr marL="2286000" algn="l" defTabSz="457200" rtl="0" eaLnBrk="1" latinLnBrk="0" hangingPunct="1">
                        <a:defRPr sz="1800" kern="1200">
                          <a:solidFill>
                            <a:schemeClr val="tx1"/>
                          </a:solidFill>
                          <a:latin typeface="Times New Roman"/>
                        </a:defRPr>
                      </a:lvl6pPr>
                      <a:lvl7pPr marL="2743200" algn="l" defTabSz="457200" rtl="0" eaLnBrk="1" latinLnBrk="0" hangingPunct="1">
                        <a:defRPr sz="1800" kern="1200">
                          <a:solidFill>
                            <a:schemeClr val="tx1"/>
                          </a:solidFill>
                          <a:latin typeface="Times New Roman"/>
                        </a:defRPr>
                      </a:lvl7pPr>
                      <a:lvl8pPr marL="3200400" algn="l" defTabSz="457200" rtl="0" eaLnBrk="1" latinLnBrk="0" hangingPunct="1">
                        <a:defRPr sz="1800" kern="1200">
                          <a:solidFill>
                            <a:schemeClr val="tx1"/>
                          </a:solidFill>
                          <a:latin typeface="Times New Roman"/>
                        </a:defRPr>
                      </a:lvl8pPr>
                      <a:lvl9pPr marL="3657600" algn="l" defTabSz="457200" rtl="0" eaLnBrk="1" latinLnBrk="0" hangingPunct="1">
                        <a:defRPr sz="1800" kern="1200">
                          <a:solidFill>
                            <a:schemeClr val="tx1"/>
                          </a:solidFill>
                          <a:latin typeface="Times New Roman"/>
                        </a:defRPr>
                      </a:lvl9pPr>
                    </a:lstStyle>
                    <a:p>
                      <a:pPr algn="r">
                        <a:lnSpc>
                          <a:spcPct val="150000"/>
                        </a:lnSpc>
                        <a:spcAft>
                          <a:spcPts val="0"/>
                        </a:spcAft>
                      </a:pPr>
                      <a:r>
                        <a:rPr lang="en-ZA" sz="1400" dirty="0" smtClean="0">
                          <a:effectLst/>
                          <a:latin typeface="Arial" panose="020B0604020202020204" pitchFamily="34" charset="0"/>
                          <a:cs typeface="Arial" panose="020B0604020202020204" pitchFamily="34" charset="0"/>
                        </a:rPr>
                        <a:t>-</a:t>
                      </a:r>
                      <a:r>
                        <a:rPr lang="en-ZA" sz="1400" dirty="0">
                          <a:effectLst/>
                          <a:latin typeface="Arial" panose="020B0604020202020204" pitchFamily="34" charset="0"/>
                          <a:cs typeface="Arial" panose="020B0604020202020204" pitchFamily="34" charset="0"/>
                        </a:rPr>
                        <a:t> </a:t>
                      </a:r>
                    </a:p>
                  </a:txBody>
                  <a:tcPr marL="68580" marR="6858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marL="0" algn="l" defTabSz="457200" rtl="0" eaLnBrk="1" latinLnBrk="0" hangingPunct="1">
                        <a:defRPr sz="1800" kern="1200">
                          <a:solidFill>
                            <a:schemeClr val="tx1"/>
                          </a:solidFill>
                          <a:latin typeface="Times New Roman"/>
                        </a:defRPr>
                      </a:lvl1pPr>
                      <a:lvl2pPr marL="457200" algn="l" defTabSz="457200" rtl="0" eaLnBrk="1" latinLnBrk="0" hangingPunct="1">
                        <a:defRPr sz="1800" kern="1200">
                          <a:solidFill>
                            <a:schemeClr val="tx1"/>
                          </a:solidFill>
                          <a:latin typeface="Times New Roman"/>
                        </a:defRPr>
                      </a:lvl2pPr>
                      <a:lvl3pPr marL="914400" algn="l" defTabSz="457200" rtl="0" eaLnBrk="1" latinLnBrk="0" hangingPunct="1">
                        <a:defRPr sz="1800" kern="1200">
                          <a:solidFill>
                            <a:schemeClr val="tx1"/>
                          </a:solidFill>
                          <a:latin typeface="Times New Roman"/>
                        </a:defRPr>
                      </a:lvl3pPr>
                      <a:lvl4pPr marL="1371600" algn="l" defTabSz="457200" rtl="0" eaLnBrk="1" latinLnBrk="0" hangingPunct="1">
                        <a:defRPr sz="1800" kern="1200">
                          <a:solidFill>
                            <a:schemeClr val="tx1"/>
                          </a:solidFill>
                          <a:latin typeface="Times New Roman"/>
                        </a:defRPr>
                      </a:lvl4pPr>
                      <a:lvl5pPr marL="1828800" algn="l" defTabSz="457200" rtl="0" eaLnBrk="1" latinLnBrk="0" hangingPunct="1">
                        <a:defRPr sz="1800" kern="1200">
                          <a:solidFill>
                            <a:schemeClr val="tx1"/>
                          </a:solidFill>
                          <a:latin typeface="Times New Roman"/>
                        </a:defRPr>
                      </a:lvl5pPr>
                      <a:lvl6pPr marL="2286000" algn="l" defTabSz="457200" rtl="0" eaLnBrk="1" latinLnBrk="0" hangingPunct="1">
                        <a:defRPr sz="1800" kern="1200">
                          <a:solidFill>
                            <a:schemeClr val="tx1"/>
                          </a:solidFill>
                          <a:latin typeface="Times New Roman"/>
                        </a:defRPr>
                      </a:lvl6pPr>
                      <a:lvl7pPr marL="2743200" algn="l" defTabSz="457200" rtl="0" eaLnBrk="1" latinLnBrk="0" hangingPunct="1">
                        <a:defRPr sz="1800" kern="1200">
                          <a:solidFill>
                            <a:schemeClr val="tx1"/>
                          </a:solidFill>
                          <a:latin typeface="Times New Roman"/>
                        </a:defRPr>
                      </a:lvl7pPr>
                      <a:lvl8pPr marL="3200400" algn="l" defTabSz="457200" rtl="0" eaLnBrk="1" latinLnBrk="0" hangingPunct="1">
                        <a:defRPr sz="1800" kern="1200">
                          <a:solidFill>
                            <a:schemeClr val="tx1"/>
                          </a:solidFill>
                          <a:latin typeface="Times New Roman"/>
                        </a:defRPr>
                      </a:lvl8pPr>
                      <a:lvl9pPr marL="3657600" algn="l" defTabSz="457200" rtl="0" eaLnBrk="1" latinLnBrk="0" hangingPunct="1">
                        <a:defRPr sz="1800" kern="1200">
                          <a:solidFill>
                            <a:schemeClr val="tx1"/>
                          </a:solidFill>
                          <a:latin typeface="Times New Roman"/>
                        </a:defRPr>
                      </a:lvl9pPr>
                    </a:lstStyle>
                    <a:p>
                      <a:pPr algn="r">
                        <a:lnSpc>
                          <a:spcPct val="150000"/>
                        </a:lnSpc>
                        <a:spcAft>
                          <a:spcPts val="0"/>
                        </a:spcAft>
                      </a:pPr>
                      <a:r>
                        <a:rPr lang="en-ZA" sz="1400" dirty="0" smtClean="0">
                          <a:effectLst/>
                          <a:latin typeface="Arial" panose="020B0604020202020204" pitchFamily="34" charset="0"/>
                          <a:cs typeface="Arial" panose="020B0604020202020204" pitchFamily="34" charset="0"/>
                        </a:rPr>
                        <a:t>-</a:t>
                      </a:r>
                      <a:r>
                        <a:rPr lang="en-ZA" sz="1400" dirty="0">
                          <a:effectLst/>
                          <a:latin typeface="Arial" panose="020B0604020202020204" pitchFamily="34" charset="0"/>
                          <a:cs typeface="Arial" panose="020B0604020202020204" pitchFamily="34" charset="0"/>
                        </a:rPr>
                        <a:t> </a:t>
                      </a:r>
                    </a:p>
                  </a:txBody>
                  <a:tcPr marL="68580" marR="68580" marT="0" marB="0" anchor="b">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r>
              <a:tr h="343732">
                <a:tc>
                  <a:txBody>
                    <a:bodyPr/>
                    <a:lstStyle>
                      <a:lvl1pPr marL="0" algn="l" defTabSz="457200" rtl="0" eaLnBrk="1" latinLnBrk="0" hangingPunct="1">
                        <a:spcBef>
                          <a:spcPct val="20000"/>
                        </a:spcBef>
                        <a:defRPr sz="1800" kern="1200">
                          <a:solidFill>
                            <a:schemeClr val="tx1"/>
                          </a:solidFill>
                          <a:latin typeface="Times New Roman"/>
                          <a:ea typeface="MS PGothic" pitchFamily="34" charset="-128"/>
                        </a:defRPr>
                      </a:lvl1pPr>
                      <a:lvl2pPr marL="457200" indent="-285750" algn="l" defTabSz="457200" rtl="0" eaLnBrk="1" latinLnBrk="0" hangingPunct="1">
                        <a:spcBef>
                          <a:spcPct val="20000"/>
                        </a:spcBef>
                        <a:defRPr sz="1800" kern="1200">
                          <a:solidFill>
                            <a:schemeClr val="tx1"/>
                          </a:solidFill>
                          <a:latin typeface="Times New Roman"/>
                          <a:ea typeface="MS PGothic" pitchFamily="34" charset="-128"/>
                        </a:defRPr>
                      </a:lvl2pPr>
                      <a:lvl3pPr marL="914400" indent="-228600" algn="l" defTabSz="457200" rtl="0" eaLnBrk="1" latinLnBrk="0" hangingPunct="1">
                        <a:spcBef>
                          <a:spcPct val="20000"/>
                        </a:spcBef>
                        <a:defRPr sz="1800" kern="1200">
                          <a:solidFill>
                            <a:schemeClr val="tx1"/>
                          </a:solidFill>
                          <a:latin typeface="Times New Roman"/>
                          <a:ea typeface="MS PGothic" pitchFamily="34" charset="-128"/>
                        </a:defRPr>
                      </a:lvl3pPr>
                      <a:lvl4pPr marL="1371600" indent="-228600" algn="l" defTabSz="457200" rtl="0" eaLnBrk="1" latinLnBrk="0" hangingPunct="1">
                        <a:spcBef>
                          <a:spcPct val="20000"/>
                        </a:spcBef>
                        <a:defRPr sz="1800" kern="1200">
                          <a:solidFill>
                            <a:schemeClr val="tx1"/>
                          </a:solidFill>
                          <a:latin typeface="Times New Roman"/>
                          <a:ea typeface="MS PGothic" pitchFamily="34" charset="-128"/>
                        </a:defRPr>
                      </a:lvl4pPr>
                      <a:lvl5pPr marL="1828800" indent="-228600" algn="l" defTabSz="457200" rtl="0" eaLnBrk="1" latinLnBrk="0" hangingPunct="1">
                        <a:spcBef>
                          <a:spcPct val="20000"/>
                        </a:spcBef>
                        <a:defRPr sz="1800" kern="1200">
                          <a:solidFill>
                            <a:schemeClr val="tx1"/>
                          </a:solidFill>
                          <a:latin typeface="Times New Roman"/>
                          <a:ea typeface="MS PGothic" pitchFamily="34" charset="-128"/>
                        </a:defRPr>
                      </a:lvl5pPr>
                      <a:lvl6pPr marL="2286000" indent="-228600" algn="l" defTabSz="457200" rtl="0" eaLnBrk="1" fontAlgn="base" latinLnBrk="0" hangingPunct="1">
                        <a:spcBef>
                          <a:spcPct val="20000"/>
                        </a:spcBef>
                        <a:spcAft>
                          <a:spcPct val="0"/>
                        </a:spcAft>
                        <a:defRPr sz="1800" kern="1200">
                          <a:solidFill>
                            <a:schemeClr val="tx1"/>
                          </a:solidFill>
                          <a:latin typeface="Times New Roman"/>
                          <a:ea typeface="MS PGothic" pitchFamily="34" charset="-128"/>
                        </a:defRPr>
                      </a:lvl6pPr>
                      <a:lvl7pPr marL="2743200" indent="-228600" algn="l" defTabSz="457200" rtl="0" eaLnBrk="1" fontAlgn="base" latinLnBrk="0" hangingPunct="1">
                        <a:spcBef>
                          <a:spcPct val="20000"/>
                        </a:spcBef>
                        <a:spcAft>
                          <a:spcPct val="0"/>
                        </a:spcAft>
                        <a:defRPr sz="1800" kern="1200">
                          <a:solidFill>
                            <a:schemeClr val="tx1"/>
                          </a:solidFill>
                          <a:latin typeface="Times New Roman"/>
                          <a:ea typeface="MS PGothic" pitchFamily="34" charset="-128"/>
                        </a:defRPr>
                      </a:lvl7pPr>
                      <a:lvl8pPr marL="3200400" indent="-228600" algn="l" defTabSz="457200" rtl="0" eaLnBrk="1" fontAlgn="base" latinLnBrk="0" hangingPunct="1">
                        <a:spcBef>
                          <a:spcPct val="20000"/>
                        </a:spcBef>
                        <a:spcAft>
                          <a:spcPct val="0"/>
                        </a:spcAft>
                        <a:defRPr sz="1800" kern="1200">
                          <a:solidFill>
                            <a:schemeClr val="tx1"/>
                          </a:solidFill>
                          <a:latin typeface="Times New Roman"/>
                          <a:ea typeface="MS PGothic" pitchFamily="34" charset="-128"/>
                        </a:defRPr>
                      </a:lvl8pPr>
                      <a:lvl9pPr marL="3657600" indent="-228600" algn="l" defTabSz="457200" rtl="0" eaLnBrk="1" fontAlgn="base" latinLnBrk="0" hangingPunct="1">
                        <a:spcBef>
                          <a:spcPct val="20000"/>
                        </a:spcBef>
                        <a:spcAft>
                          <a:spcPct val="0"/>
                        </a:spcAft>
                        <a:defRPr sz="1800" kern="1200">
                          <a:solidFill>
                            <a:schemeClr val="tx1"/>
                          </a:solidFill>
                          <a:latin typeface="Times New Roman"/>
                          <a:ea typeface="MS PGothic"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altLang="en-US" sz="1400" b="0" i="0" u="none" strike="noStrike" cap="none" normalizeH="0" baseline="0" dirty="0" smtClean="0">
                          <a:ln>
                            <a:noFill/>
                          </a:ln>
                          <a:solidFill>
                            <a:schemeClr val="tx1"/>
                          </a:solidFill>
                          <a:effectLst/>
                          <a:latin typeface="Arial" pitchFamily="34" charset="0"/>
                          <a:ea typeface="MS PGothic" pitchFamily="34" charset="-128"/>
                          <a:cs typeface="Arial" pitchFamily="34" charset="0"/>
                        </a:rPr>
                        <a:t>Maritime Transport</a:t>
                      </a:r>
                      <a:endParaRPr kumimoji="0" lang="en-ZA" altLang="en-US" sz="1400" b="0" i="0" u="none" strike="noStrike" cap="none" normalizeH="0" baseline="0" dirty="0" smtClean="0">
                        <a:ln>
                          <a:noFill/>
                        </a:ln>
                        <a:solidFill>
                          <a:schemeClr val="tx1"/>
                        </a:solidFill>
                        <a:effectLst/>
                        <a:latin typeface="Arial" pitchFamily="34" charset="0"/>
                        <a:ea typeface="Calibri"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marL="0" algn="l" defTabSz="457200" rtl="0" eaLnBrk="1" latinLnBrk="0" hangingPunct="1">
                        <a:defRPr sz="1800" kern="1200">
                          <a:solidFill>
                            <a:schemeClr val="tx1"/>
                          </a:solidFill>
                          <a:latin typeface="Times New Roman"/>
                        </a:defRPr>
                      </a:lvl1pPr>
                      <a:lvl2pPr marL="457200" algn="l" defTabSz="457200" rtl="0" eaLnBrk="1" latinLnBrk="0" hangingPunct="1">
                        <a:defRPr sz="1800" kern="1200">
                          <a:solidFill>
                            <a:schemeClr val="tx1"/>
                          </a:solidFill>
                          <a:latin typeface="Times New Roman"/>
                        </a:defRPr>
                      </a:lvl2pPr>
                      <a:lvl3pPr marL="914400" algn="l" defTabSz="457200" rtl="0" eaLnBrk="1" latinLnBrk="0" hangingPunct="1">
                        <a:defRPr sz="1800" kern="1200">
                          <a:solidFill>
                            <a:schemeClr val="tx1"/>
                          </a:solidFill>
                          <a:latin typeface="Times New Roman"/>
                        </a:defRPr>
                      </a:lvl3pPr>
                      <a:lvl4pPr marL="1371600" algn="l" defTabSz="457200" rtl="0" eaLnBrk="1" latinLnBrk="0" hangingPunct="1">
                        <a:defRPr sz="1800" kern="1200">
                          <a:solidFill>
                            <a:schemeClr val="tx1"/>
                          </a:solidFill>
                          <a:latin typeface="Times New Roman"/>
                        </a:defRPr>
                      </a:lvl4pPr>
                      <a:lvl5pPr marL="1828800" algn="l" defTabSz="457200" rtl="0" eaLnBrk="1" latinLnBrk="0" hangingPunct="1">
                        <a:defRPr sz="1800" kern="1200">
                          <a:solidFill>
                            <a:schemeClr val="tx1"/>
                          </a:solidFill>
                          <a:latin typeface="Times New Roman"/>
                        </a:defRPr>
                      </a:lvl5pPr>
                      <a:lvl6pPr marL="2286000" algn="l" defTabSz="457200" rtl="0" eaLnBrk="1" latinLnBrk="0" hangingPunct="1">
                        <a:defRPr sz="1800" kern="1200">
                          <a:solidFill>
                            <a:schemeClr val="tx1"/>
                          </a:solidFill>
                          <a:latin typeface="Times New Roman"/>
                        </a:defRPr>
                      </a:lvl6pPr>
                      <a:lvl7pPr marL="2743200" algn="l" defTabSz="457200" rtl="0" eaLnBrk="1" latinLnBrk="0" hangingPunct="1">
                        <a:defRPr sz="1800" kern="1200">
                          <a:solidFill>
                            <a:schemeClr val="tx1"/>
                          </a:solidFill>
                          <a:latin typeface="Times New Roman"/>
                        </a:defRPr>
                      </a:lvl7pPr>
                      <a:lvl8pPr marL="3200400" algn="l" defTabSz="457200" rtl="0" eaLnBrk="1" latinLnBrk="0" hangingPunct="1">
                        <a:defRPr sz="1800" kern="1200">
                          <a:solidFill>
                            <a:schemeClr val="tx1"/>
                          </a:solidFill>
                          <a:latin typeface="Times New Roman"/>
                        </a:defRPr>
                      </a:lvl8pPr>
                      <a:lvl9pPr marL="3657600" algn="l" defTabSz="457200" rtl="0" eaLnBrk="1" latinLnBrk="0" hangingPunct="1">
                        <a:defRPr sz="1800" kern="1200">
                          <a:solidFill>
                            <a:schemeClr val="tx1"/>
                          </a:solidFill>
                          <a:latin typeface="Times New Roman"/>
                        </a:defRPr>
                      </a:lvl9pPr>
                    </a:lstStyle>
                    <a:p>
                      <a:pPr algn="r">
                        <a:lnSpc>
                          <a:spcPct val="150000"/>
                        </a:lnSpc>
                        <a:spcAft>
                          <a:spcPts val="0"/>
                        </a:spcAft>
                      </a:pPr>
                      <a:r>
                        <a:rPr lang="en-ZA" sz="1400" dirty="0">
                          <a:effectLst/>
                          <a:latin typeface="Arial" panose="020B0604020202020204" pitchFamily="34" charset="0"/>
                          <a:cs typeface="Arial" panose="020B0604020202020204" pitchFamily="34" charset="0"/>
                        </a:rPr>
                        <a:t>9,144</a:t>
                      </a:r>
                    </a:p>
                  </a:txBody>
                  <a:tcPr marL="68580" marR="6858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marL="0" algn="l" defTabSz="457200" rtl="0" eaLnBrk="1" latinLnBrk="0" hangingPunct="1">
                        <a:defRPr sz="1800" kern="1200">
                          <a:solidFill>
                            <a:schemeClr val="tx1"/>
                          </a:solidFill>
                          <a:latin typeface="Times New Roman"/>
                        </a:defRPr>
                      </a:lvl1pPr>
                      <a:lvl2pPr marL="457200" algn="l" defTabSz="457200" rtl="0" eaLnBrk="1" latinLnBrk="0" hangingPunct="1">
                        <a:defRPr sz="1800" kern="1200">
                          <a:solidFill>
                            <a:schemeClr val="tx1"/>
                          </a:solidFill>
                          <a:latin typeface="Times New Roman"/>
                        </a:defRPr>
                      </a:lvl2pPr>
                      <a:lvl3pPr marL="914400" algn="l" defTabSz="457200" rtl="0" eaLnBrk="1" latinLnBrk="0" hangingPunct="1">
                        <a:defRPr sz="1800" kern="1200">
                          <a:solidFill>
                            <a:schemeClr val="tx1"/>
                          </a:solidFill>
                          <a:latin typeface="Times New Roman"/>
                        </a:defRPr>
                      </a:lvl3pPr>
                      <a:lvl4pPr marL="1371600" algn="l" defTabSz="457200" rtl="0" eaLnBrk="1" latinLnBrk="0" hangingPunct="1">
                        <a:defRPr sz="1800" kern="1200">
                          <a:solidFill>
                            <a:schemeClr val="tx1"/>
                          </a:solidFill>
                          <a:latin typeface="Times New Roman"/>
                        </a:defRPr>
                      </a:lvl4pPr>
                      <a:lvl5pPr marL="1828800" algn="l" defTabSz="457200" rtl="0" eaLnBrk="1" latinLnBrk="0" hangingPunct="1">
                        <a:defRPr sz="1800" kern="1200">
                          <a:solidFill>
                            <a:schemeClr val="tx1"/>
                          </a:solidFill>
                          <a:latin typeface="Times New Roman"/>
                        </a:defRPr>
                      </a:lvl5pPr>
                      <a:lvl6pPr marL="2286000" algn="l" defTabSz="457200" rtl="0" eaLnBrk="1" latinLnBrk="0" hangingPunct="1">
                        <a:defRPr sz="1800" kern="1200">
                          <a:solidFill>
                            <a:schemeClr val="tx1"/>
                          </a:solidFill>
                          <a:latin typeface="Times New Roman"/>
                        </a:defRPr>
                      </a:lvl6pPr>
                      <a:lvl7pPr marL="2743200" algn="l" defTabSz="457200" rtl="0" eaLnBrk="1" latinLnBrk="0" hangingPunct="1">
                        <a:defRPr sz="1800" kern="1200">
                          <a:solidFill>
                            <a:schemeClr val="tx1"/>
                          </a:solidFill>
                          <a:latin typeface="Times New Roman"/>
                        </a:defRPr>
                      </a:lvl7pPr>
                      <a:lvl8pPr marL="3200400" algn="l" defTabSz="457200" rtl="0" eaLnBrk="1" latinLnBrk="0" hangingPunct="1">
                        <a:defRPr sz="1800" kern="1200">
                          <a:solidFill>
                            <a:schemeClr val="tx1"/>
                          </a:solidFill>
                          <a:latin typeface="Times New Roman"/>
                        </a:defRPr>
                      </a:lvl8pPr>
                      <a:lvl9pPr marL="3657600" algn="l" defTabSz="457200" rtl="0" eaLnBrk="1" latinLnBrk="0" hangingPunct="1">
                        <a:defRPr sz="1800" kern="1200">
                          <a:solidFill>
                            <a:schemeClr val="tx1"/>
                          </a:solidFill>
                          <a:latin typeface="Times New Roman"/>
                        </a:defRPr>
                      </a:lvl9pPr>
                    </a:lstStyle>
                    <a:p>
                      <a:pPr algn="r">
                        <a:lnSpc>
                          <a:spcPct val="150000"/>
                        </a:lnSpc>
                        <a:spcAft>
                          <a:spcPts val="0"/>
                        </a:spcAft>
                      </a:pPr>
                      <a:r>
                        <a:rPr lang="en-ZA" sz="1400" dirty="0">
                          <a:effectLst/>
                          <a:latin typeface="Arial" panose="020B0604020202020204" pitchFamily="34" charset="0"/>
                          <a:cs typeface="Arial" panose="020B0604020202020204" pitchFamily="34" charset="0"/>
                        </a:rPr>
                        <a:t>57</a:t>
                      </a:r>
                    </a:p>
                  </a:txBody>
                  <a:tcPr marL="68580" marR="6858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marL="0" algn="l" defTabSz="457200" rtl="0" eaLnBrk="1" latinLnBrk="0" hangingPunct="1">
                        <a:defRPr sz="1800" kern="1200">
                          <a:solidFill>
                            <a:schemeClr val="tx1"/>
                          </a:solidFill>
                          <a:latin typeface="Times New Roman"/>
                        </a:defRPr>
                      </a:lvl1pPr>
                      <a:lvl2pPr marL="457200" algn="l" defTabSz="457200" rtl="0" eaLnBrk="1" latinLnBrk="0" hangingPunct="1">
                        <a:defRPr sz="1800" kern="1200">
                          <a:solidFill>
                            <a:schemeClr val="tx1"/>
                          </a:solidFill>
                          <a:latin typeface="Times New Roman"/>
                        </a:defRPr>
                      </a:lvl2pPr>
                      <a:lvl3pPr marL="914400" algn="l" defTabSz="457200" rtl="0" eaLnBrk="1" latinLnBrk="0" hangingPunct="1">
                        <a:defRPr sz="1800" kern="1200">
                          <a:solidFill>
                            <a:schemeClr val="tx1"/>
                          </a:solidFill>
                          <a:latin typeface="Times New Roman"/>
                        </a:defRPr>
                      </a:lvl3pPr>
                      <a:lvl4pPr marL="1371600" algn="l" defTabSz="457200" rtl="0" eaLnBrk="1" latinLnBrk="0" hangingPunct="1">
                        <a:defRPr sz="1800" kern="1200">
                          <a:solidFill>
                            <a:schemeClr val="tx1"/>
                          </a:solidFill>
                          <a:latin typeface="Times New Roman"/>
                        </a:defRPr>
                      </a:lvl4pPr>
                      <a:lvl5pPr marL="1828800" algn="l" defTabSz="457200" rtl="0" eaLnBrk="1" latinLnBrk="0" hangingPunct="1">
                        <a:defRPr sz="1800" kern="1200">
                          <a:solidFill>
                            <a:schemeClr val="tx1"/>
                          </a:solidFill>
                          <a:latin typeface="Times New Roman"/>
                        </a:defRPr>
                      </a:lvl5pPr>
                      <a:lvl6pPr marL="2286000" algn="l" defTabSz="457200" rtl="0" eaLnBrk="1" latinLnBrk="0" hangingPunct="1">
                        <a:defRPr sz="1800" kern="1200">
                          <a:solidFill>
                            <a:schemeClr val="tx1"/>
                          </a:solidFill>
                          <a:latin typeface="Times New Roman"/>
                        </a:defRPr>
                      </a:lvl6pPr>
                      <a:lvl7pPr marL="2743200" algn="l" defTabSz="457200" rtl="0" eaLnBrk="1" latinLnBrk="0" hangingPunct="1">
                        <a:defRPr sz="1800" kern="1200">
                          <a:solidFill>
                            <a:schemeClr val="tx1"/>
                          </a:solidFill>
                          <a:latin typeface="Times New Roman"/>
                        </a:defRPr>
                      </a:lvl7pPr>
                      <a:lvl8pPr marL="3200400" algn="l" defTabSz="457200" rtl="0" eaLnBrk="1" latinLnBrk="0" hangingPunct="1">
                        <a:defRPr sz="1800" kern="1200">
                          <a:solidFill>
                            <a:schemeClr val="tx1"/>
                          </a:solidFill>
                          <a:latin typeface="Times New Roman"/>
                        </a:defRPr>
                      </a:lvl8pPr>
                      <a:lvl9pPr marL="3657600" algn="l" defTabSz="457200" rtl="0" eaLnBrk="1" latinLnBrk="0" hangingPunct="1">
                        <a:defRPr sz="1800" kern="1200">
                          <a:solidFill>
                            <a:schemeClr val="tx1"/>
                          </a:solidFill>
                          <a:latin typeface="Times New Roman"/>
                        </a:defRPr>
                      </a:lvl9pPr>
                    </a:lstStyle>
                    <a:p>
                      <a:pPr algn="r">
                        <a:lnSpc>
                          <a:spcPct val="150000"/>
                        </a:lnSpc>
                        <a:spcAft>
                          <a:spcPts val="0"/>
                        </a:spcAft>
                      </a:pPr>
                      <a:r>
                        <a:rPr lang="en-ZA" sz="1400" dirty="0">
                          <a:effectLst/>
                          <a:latin typeface="Arial" panose="020B0604020202020204" pitchFamily="34" charset="0"/>
                          <a:cs typeface="Arial" panose="020B0604020202020204" pitchFamily="34" charset="0"/>
                        </a:rPr>
                        <a:t>9,201</a:t>
                      </a:r>
                    </a:p>
                  </a:txBody>
                  <a:tcPr marL="68580" marR="68580" marT="0" marB="0" anchor="b">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r>
              <a:tr h="225764">
                <a:tc>
                  <a:txBody>
                    <a:bodyPr/>
                    <a:lstStyle>
                      <a:lvl1pPr marL="0" algn="l" defTabSz="457200" rtl="0" eaLnBrk="1" latinLnBrk="0" hangingPunct="1">
                        <a:spcBef>
                          <a:spcPct val="20000"/>
                        </a:spcBef>
                        <a:defRPr sz="1800" kern="1200">
                          <a:solidFill>
                            <a:schemeClr val="tx1"/>
                          </a:solidFill>
                          <a:latin typeface="Times New Roman"/>
                          <a:ea typeface="MS PGothic" pitchFamily="34" charset="-128"/>
                        </a:defRPr>
                      </a:lvl1pPr>
                      <a:lvl2pPr marL="457200" indent="-285750" algn="l" defTabSz="457200" rtl="0" eaLnBrk="1" latinLnBrk="0" hangingPunct="1">
                        <a:spcBef>
                          <a:spcPct val="20000"/>
                        </a:spcBef>
                        <a:defRPr sz="1800" kern="1200">
                          <a:solidFill>
                            <a:schemeClr val="tx1"/>
                          </a:solidFill>
                          <a:latin typeface="Times New Roman"/>
                          <a:ea typeface="MS PGothic" pitchFamily="34" charset="-128"/>
                        </a:defRPr>
                      </a:lvl2pPr>
                      <a:lvl3pPr marL="914400" indent="-228600" algn="l" defTabSz="457200" rtl="0" eaLnBrk="1" latinLnBrk="0" hangingPunct="1">
                        <a:spcBef>
                          <a:spcPct val="20000"/>
                        </a:spcBef>
                        <a:defRPr sz="1800" kern="1200">
                          <a:solidFill>
                            <a:schemeClr val="tx1"/>
                          </a:solidFill>
                          <a:latin typeface="Times New Roman"/>
                          <a:ea typeface="MS PGothic" pitchFamily="34" charset="-128"/>
                        </a:defRPr>
                      </a:lvl3pPr>
                      <a:lvl4pPr marL="1371600" indent="-228600" algn="l" defTabSz="457200" rtl="0" eaLnBrk="1" latinLnBrk="0" hangingPunct="1">
                        <a:spcBef>
                          <a:spcPct val="20000"/>
                        </a:spcBef>
                        <a:defRPr sz="1800" kern="1200">
                          <a:solidFill>
                            <a:schemeClr val="tx1"/>
                          </a:solidFill>
                          <a:latin typeface="Times New Roman"/>
                          <a:ea typeface="MS PGothic" pitchFamily="34" charset="-128"/>
                        </a:defRPr>
                      </a:lvl4pPr>
                      <a:lvl5pPr marL="1828800" indent="-228600" algn="l" defTabSz="457200" rtl="0" eaLnBrk="1" latinLnBrk="0" hangingPunct="1">
                        <a:spcBef>
                          <a:spcPct val="20000"/>
                        </a:spcBef>
                        <a:defRPr sz="1800" kern="1200">
                          <a:solidFill>
                            <a:schemeClr val="tx1"/>
                          </a:solidFill>
                          <a:latin typeface="Times New Roman"/>
                          <a:ea typeface="MS PGothic" pitchFamily="34" charset="-128"/>
                        </a:defRPr>
                      </a:lvl5pPr>
                      <a:lvl6pPr marL="2286000" indent="-228600" algn="l" defTabSz="457200" rtl="0" eaLnBrk="1" fontAlgn="base" latinLnBrk="0" hangingPunct="1">
                        <a:spcBef>
                          <a:spcPct val="20000"/>
                        </a:spcBef>
                        <a:spcAft>
                          <a:spcPct val="0"/>
                        </a:spcAft>
                        <a:defRPr sz="1800" kern="1200">
                          <a:solidFill>
                            <a:schemeClr val="tx1"/>
                          </a:solidFill>
                          <a:latin typeface="Times New Roman"/>
                          <a:ea typeface="MS PGothic" pitchFamily="34" charset="-128"/>
                        </a:defRPr>
                      </a:lvl6pPr>
                      <a:lvl7pPr marL="2743200" indent="-228600" algn="l" defTabSz="457200" rtl="0" eaLnBrk="1" fontAlgn="base" latinLnBrk="0" hangingPunct="1">
                        <a:spcBef>
                          <a:spcPct val="20000"/>
                        </a:spcBef>
                        <a:spcAft>
                          <a:spcPct val="0"/>
                        </a:spcAft>
                        <a:defRPr sz="1800" kern="1200">
                          <a:solidFill>
                            <a:schemeClr val="tx1"/>
                          </a:solidFill>
                          <a:latin typeface="Times New Roman"/>
                          <a:ea typeface="MS PGothic" pitchFamily="34" charset="-128"/>
                        </a:defRPr>
                      </a:lvl7pPr>
                      <a:lvl8pPr marL="3200400" indent="-228600" algn="l" defTabSz="457200" rtl="0" eaLnBrk="1" fontAlgn="base" latinLnBrk="0" hangingPunct="1">
                        <a:spcBef>
                          <a:spcPct val="20000"/>
                        </a:spcBef>
                        <a:spcAft>
                          <a:spcPct val="0"/>
                        </a:spcAft>
                        <a:defRPr sz="1800" kern="1200">
                          <a:solidFill>
                            <a:schemeClr val="tx1"/>
                          </a:solidFill>
                          <a:latin typeface="Times New Roman"/>
                          <a:ea typeface="MS PGothic" pitchFamily="34" charset="-128"/>
                        </a:defRPr>
                      </a:lvl8pPr>
                      <a:lvl9pPr marL="3657600" indent="-228600" algn="l" defTabSz="457200" rtl="0" eaLnBrk="1" fontAlgn="base" latinLnBrk="0" hangingPunct="1">
                        <a:spcBef>
                          <a:spcPct val="20000"/>
                        </a:spcBef>
                        <a:spcAft>
                          <a:spcPct val="0"/>
                        </a:spcAft>
                        <a:defRPr sz="1800" kern="1200">
                          <a:solidFill>
                            <a:schemeClr val="tx1"/>
                          </a:solidFill>
                          <a:latin typeface="Times New Roman"/>
                          <a:ea typeface="MS PGothic"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altLang="en-US" sz="1400" b="0" i="0" u="none" strike="noStrike" cap="none" normalizeH="0" baseline="0" dirty="0" smtClean="0">
                          <a:ln>
                            <a:noFill/>
                          </a:ln>
                          <a:solidFill>
                            <a:schemeClr val="tx1"/>
                          </a:solidFill>
                          <a:effectLst/>
                          <a:latin typeface="Arial" pitchFamily="34" charset="0"/>
                          <a:ea typeface="MS PGothic" pitchFamily="34" charset="-128"/>
                          <a:cs typeface="Arial" pitchFamily="34" charset="0"/>
                        </a:rPr>
                        <a:t>Public Transport</a:t>
                      </a:r>
                      <a:endParaRPr kumimoji="0" lang="en-ZA" altLang="en-US" sz="1400" b="0" i="0" u="none" strike="noStrike" cap="none" normalizeH="0" baseline="0" dirty="0" smtClean="0">
                        <a:ln>
                          <a:noFill/>
                        </a:ln>
                        <a:solidFill>
                          <a:schemeClr val="tx1"/>
                        </a:solidFill>
                        <a:effectLst/>
                        <a:latin typeface="Arial" pitchFamily="34" charset="0"/>
                        <a:ea typeface="Calibri"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marL="0" algn="l" defTabSz="457200" rtl="0" eaLnBrk="1" latinLnBrk="0" hangingPunct="1">
                        <a:defRPr sz="1800" kern="1200">
                          <a:solidFill>
                            <a:schemeClr val="tx1"/>
                          </a:solidFill>
                          <a:latin typeface="Times New Roman"/>
                        </a:defRPr>
                      </a:lvl1pPr>
                      <a:lvl2pPr marL="457200" algn="l" defTabSz="457200" rtl="0" eaLnBrk="1" latinLnBrk="0" hangingPunct="1">
                        <a:defRPr sz="1800" kern="1200">
                          <a:solidFill>
                            <a:schemeClr val="tx1"/>
                          </a:solidFill>
                          <a:latin typeface="Times New Roman"/>
                        </a:defRPr>
                      </a:lvl2pPr>
                      <a:lvl3pPr marL="914400" algn="l" defTabSz="457200" rtl="0" eaLnBrk="1" latinLnBrk="0" hangingPunct="1">
                        <a:defRPr sz="1800" kern="1200">
                          <a:solidFill>
                            <a:schemeClr val="tx1"/>
                          </a:solidFill>
                          <a:latin typeface="Times New Roman"/>
                        </a:defRPr>
                      </a:lvl3pPr>
                      <a:lvl4pPr marL="1371600" algn="l" defTabSz="457200" rtl="0" eaLnBrk="1" latinLnBrk="0" hangingPunct="1">
                        <a:defRPr sz="1800" kern="1200">
                          <a:solidFill>
                            <a:schemeClr val="tx1"/>
                          </a:solidFill>
                          <a:latin typeface="Times New Roman"/>
                        </a:defRPr>
                      </a:lvl4pPr>
                      <a:lvl5pPr marL="1828800" algn="l" defTabSz="457200" rtl="0" eaLnBrk="1" latinLnBrk="0" hangingPunct="1">
                        <a:defRPr sz="1800" kern="1200">
                          <a:solidFill>
                            <a:schemeClr val="tx1"/>
                          </a:solidFill>
                          <a:latin typeface="Times New Roman"/>
                        </a:defRPr>
                      </a:lvl5pPr>
                      <a:lvl6pPr marL="2286000" algn="l" defTabSz="457200" rtl="0" eaLnBrk="1" latinLnBrk="0" hangingPunct="1">
                        <a:defRPr sz="1800" kern="1200">
                          <a:solidFill>
                            <a:schemeClr val="tx1"/>
                          </a:solidFill>
                          <a:latin typeface="Times New Roman"/>
                        </a:defRPr>
                      </a:lvl6pPr>
                      <a:lvl7pPr marL="2743200" algn="l" defTabSz="457200" rtl="0" eaLnBrk="1" latinLnBrk="0" hangingPunct="1">
                        <a:defRPr sz="1800" kern="1200">
                          <a:solidFill>
                            <a:schemeClr val="tx1"/>
                          </a:solidFill>
                          <a:latin typeface="Times New Roman"/>
                        </a:defRPr>
                      </a:lvl7pPr>
                      <a:lvl8pPr marL="3200400" algn="l" defTabSz="457200" rtl="0" eaLnBrk="1" latinLnBrk="0" hangingPunct="1">
                        <a:defRPr sz="1800" kern="1200">
                          <a:solidFill>
                            <a:schemeClr val="tx1"/>
                          </a:solidFill>
                          <a:latin typeface="Times New Roman"/>
                        </a:defRPr>
                      </a:lvl8pPr>
                      <a:lvl9pPr marL="3657600" algn="l" defTabSz="457200" rtl="0" eaLnBrk="1" latinLnBrk="0" hangingPunct="1">
                        <a:defRPr sz="1800" kern="1200">
                          <a:solidFill>
                            <a:schemeClr val="tx1"/>
                          </a:solidFill>
                          <a:latin typeface="Times New Roman"/>
                        </a:defRPr>
                      </a:lvl9pPr>
                    </a:lstStyle>
                    <a:p>
                      <a:pPr algn="r">
                        <a:lnSpc>
                          <a:spcPct val="150000"/>
                        </a:lnSpc>
                        <a:spcAft>
                          <a:spcPts val="0"/>
                        </a:spcAft>
                      </a:pPr>
                      <a:r>
                        <a:rPr lang="en-ZA" sz="1400" dirty="0">
                          <a:effectLst/>
                          <a:latin typeface="Arial" panose="020B0604020202020204" pitchFamily="34" charset="0"/>
                          <a:cs typeface="Arial" panose="020B0604020202020204" pitchFamily="34" charset="0"/>
                        </a:rPr>
                        <a:t>(13,218)</a:t>
                      </a:r>
                    </a:p>
                  </a:txBody>
                  <a:tcPr marL="68580" marR="6858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marL="0" algn="l" defTabSz="457200" rtl="0" eaLnBrk="1" latinLnBrk="0" hangingPunct="1">
                        <a:defRPr sz="1800" kern="1200">
                          <a:solidFill>
                            <a:schemeClr val="tx1"/>
                          </a:solidFill>
                          <a:latin typeface="Times New Roman"/>
                        </a:defRPr>
                      </a:lvl1pPr>
                      <a:lvl2pPr marL="457200" algn="l" defTabSz="457200" rtl="0" eaLnBrk="1" latinLnBrk="0" hangingPunct="1">
                        <a:defRPr sz="1800" kern="1200">
                          <a:solidFill>
                            <a:schemeClr val="tx1"/>
                          </a:solidFill>
                          <a:latin typeface="Times New Roman"/>
                        </a:defRPr>
                      </a:lvl2pPr>
                      <a:lvl3pPr marL="914400" algn="l" defTabSz="457200" rtl="0" eaLnBrk="1" latinLnBrk="0" hangingPunct="1">
                        <a:defRPr sz="1800" kern="1200">
                          <a:solidFill>
                            <a:schemeClr val="tx1"/>
                          </a:solidFill>
                          <a:latin typeface="Times New Roman"/>
                        </a:defRPr>
                      </a:lvl3pPr>
                      <a:lvl4pPr marL="1371600" algn="l" defTabSz="457200" rtl="0" eaLnBrk="1" latinLnBrk="0" hangingPunct="1">
                        <a:defRPr sz="1800" kern="1200">
                          <a:solidFill>
                            <a:schemeClr val="tx1"/>
                          </a:solidFill>
                          <a:latin typeface="Times New Roman"/>
                        </a:defRPr>
                      </a:lvl4pPr>
                      <a:lvl5pPr marL="1828800" algn="l" defTabSz="457200" rtl="0" eaLnBrk="1" latinLnBrk="0" hangingPunct="1">
                        <a:defRPr sz="1800" kern="1200">
                          <a:solidFill>
                            <a:schemeClr val="tx1"/>
                          </a:solidFill>
                          <a:latin typeface="Times New Roman"/>
                        </a:defRPr>
                      </a:lvl5pPr>
                      <a:lvl6pPr marL="2286000" algn="l" defTabSz="457200" rtl="0" eaLnBrk="1" latinLnBrk="0" hangingPunct="1">
                        <a:defRPr sz="1800" kern="1200">
                          <a:solidFill>
                            <a:schemeClr val="tx1"/>
                          </a:solidFill>
                          <a:latin typeface="Times New Roman"/>
                        </a:defRPr>
                      </a:lvl6pPr>
                      <a:lvl7pPr marL="2743200" algn="l" defTabSz="457200" rtl="0" eaLnBrk="1" latinLnBrk="0" hangingPunct="1">
                        <a:defRPr sz="1800" kern="1200">
                          <a:solidFill>
                            <a:schemeClr val="tx1"/>
                          </a:solidFill>
                          <a:latin typeface="Times New Roman"/>
                        </a:defRPr>
                      </a:lvl7pPr>
                      <a:lvl8pPr marL="3200400" algn="l" defTabSz="457200" rtl="0" eaLnBrk="1" latinLnBrk="0" hangingPunct="1">
                        <a:defRPr sz="1800" kern="1200">
                          <a:solidFill>
                            <a:schemeClr val="tx1"/>
                          </a:solidFill>
                          <a:latin typeface="Times New Roman"/>
                        </a:defRPr>
                      </a:lvl8pPr>
                      <a:lvl9pPr marL="3657600" algn="l" defTabSz="457200" rtl="0" eaLnBrk="1" latinLnBrk="0" hangingPunct="1">
                        <a:defRPr sz="1800" kern="1200">
                          <a:solidFill>
                            <a:schemeClr val="tx1"/>
                          </a:solidFill>
                          <a:latin typeface="Times New Roman"/>
                        </a:defRPr>
                      </a:lvl9pPr>
                    </a:lstStyle>
                    <a:p>
                      <a:pPr algn="r">
                        <a:lnSpc>
                          <a:spcPct val="150000"/>
                        </a:lnSpc>
                        <a:spcAft>
                          <a:spcPts val="0"/>
                        </a:spcAft>
                      </a:pPr>
                      <a:r>
                        <a:rPr lang="en-ZA" sz="1400" dirty="0" smtClean="0">
                          <a:effectLst/>
                          <a:latin typeface="Arial" panose="020B0604020202020204" pitchFamily="34" charset="0"/>
                          <a:cs typeface="Arial" panose="020B0604020202020204" pitchFamily="34" charset="0"/>
                        </a:rPr>
                        <a:t>-</a:t>
                      </a:r>
                      <a:r>
                        <a:rPr lang="en-ZA" sz="1400" dirty="0">
                          <a:effectLst/>
                          <a:latin typeface="Arial" panose="020B0604020202020204" pitchFamily="34" charset="0"/>
                          <a:cs typeface="Arial" panose="020B0604020202020204" pitchFamily="34" charset="0"/>
                        </a:rPr>
                        <a:t> </a:t>
                      </a:r>
                    </a:p>
                  </a:txBody>
                  <a:tcPr marL="68580" marR="6858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marL="0" algn="l" defTabSz="457200" rtl="0" eaLnBrk="1" latinLnBrk="0" hangingPunct="1">
                        <a:defRPr sz="1800" kern="1200">
                          <a:solidFill>
                            <a:schemeClr val="tx1"/>
                          </a:solidFill>
                          <a:latin typeface="Times New Roman"/>
                        </a:defRPr>
                      </a:lvl1pPr>
                      <a:lvl2pPr marL="457200" algn="l" defTabSz="457200" rtl="0" eaLnBrk="1" latinLnBrk="0" hangingPunct="1">
                        <a:defRPr sz="1800" kern="1200">
                          <a:solidFill>
                            <a:schemeClr val="tx1"/>
                          </a:solidFill>
                          <a:latin typeface="Times New Roman"/>
                        </a:defRPr>
                      </a:lvl2pPr>
                      <a:lvl3pPr marL="914400" algn="l" defTabSz="457200" rtl="0" eaLnBrk="1" latinLnBrk="0" hangingPunct="1">
                        <a:defRPr sz="1800" kern="1200">
                          <a:solidFill>
                            <a:schemeClr val="tx1"/>
                          </a:solidFill>
                          <a:latin typeface="Times New Roman"/>
                        </a:defRPr>
                      </a:lvl3pPr>
                      <a:lvl4pPr marL="1371600" algn="l" defTabSz="457200" rtl="0" eaLnBrk="1" latinLnBrk="0" hangingPunct="1">
                        <a:defRPr sz="1800" kern="1200">
                          <a:solidFill>
                            <a:schemeClr val="tx1"/>
                          </a:solidFill>
                          <a:latin typeface="Times New Roman"/>
                        </a:defRPr>
                      </a:lvl4pPr>
                      <a:lvl5pPr marL="1828800" algn="l" defTabSz="457200" rtl="0" eaLnBrk="1" latinLnBrk="0" hangingPunct="1">
                        <a:defRPr sz="1800" kern="1200">
                          <a:solidFill>
                            <a:schemeClr val="tx1"/>
                          </a:solidFill>
                          <a:latin typeface="Times New Roman"/>
                        </a:defRPr>
                      </a:lvl5pPr>
                      <a:lvl6pPr marL="2286000" algn="l" defTabSz="457200" rtl="0" eaLnBrk="1" latinLnBrk="0" hangingPunct="1">
                        <a:defRPr sz="1800" kern="1200">
                          <a:solidFill>
                            <a:schemeClr val="tx1"/>
                          </a:solidFill>
                          <a:latin typeface="Times New Roman"/>
                        </a:defRPr>
                      </a:lvl6pPr>
                      <a:lvl7pPr marL="2743200" algn="l" defTabSz="457200" rtl="0" eaLnBrk="1" latinLnBrk="0" hangingPunct="1">
                        <a:defRPr sz="1800" kern="1200">
                          <a:solidFill>
                            <a:schemeClr val="tx1"/>
                          </a:solidFill>
                          <a:latin typeface="Times New Roman"/>
                        </a:defRPr>
                      </a:lvl7pPr>
                      <a:lvl8pPr marL="3200400" algn="l" defTabSz="457200" rtl="0" eaLnBrk="1" latinLnBrk="0" hangingPunct="1">
                        <a:defRPr sz="1800" kern="1200">
                          <a:solidFill>
                            <a:schemeClr val="tx1"/>
                          </a:solidFill>
                          <a:latin typeface="Times New Roman"/>
                        </a:defRPr>
                      </a:lvl8pPr>
                      <a:lvl9pPr marL="3657600" algn="l" defTabSz="457200" rtl="0" eaLnBrk="1" latinLnBrk="0" hangingPunct="1">
                        <a:defRPr sz="1800" kern="1200">
                          <a:solidFill>
                            <a:schemeClr val="tx1"/>
                          </a:solidFill>
                          <a:latin typeface="Times New Roman"/>
                        </a:defRPr>
                      </a:lvl9pPr>
                    </a:lstStyle>
                    <a:p>
                      <a:pPr algn="r">
                        <a:lnSpc>
                          <a:spcPct val="150000"/>
                        </a:lnSpc>
                        <a:spcAft>
                          <a:spcPts val="0"/>
                        </a:spcAft>
                      </a:pPr>
                      <a:r>
                        <a:rPr lang="en-ZA" sz="1400" dirty="0">
                          <a:effectLst/>
                          <a:latin typeface="Arial" panose="020B0604020202020204" pitchFamily="34" charset="0"/>
                          <a:cs typeface="Arial" panose="020B0604020202020204" pitchFamily="34" charset="0"/>
                        </a:rPr>
                        <a:t>(13,218)</a:t>
                      </a:r>
                    </a:p>
                  </a:txBody>
                  <a:tcPr marL="68580" marR="68580" marT="0" marB="0" anchor="b">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r>
              <a:tr h="225764">
                <a:tc>
                  <a:txBody>
                    <a:bodyPr/>
                    <a:lstStyle>
                      <a:lvl1pPr marL="0" algn="l" defTabSz="457200" rtl="0" eaLnBrk="1" latinLnBrk="0" hangingPunct="1">
                        <a:spcBef>
                          <a:spcPct val="20000"/>
                        </a:spcBef>
                        <a:defRPr sz="1800" kern="1200">
                          <a:solidFill>
                            <a:schemeClr val="tx1"/>
                          </a:solidFill>
                          <a:latin typeface="Times New Roman"/>
                          <a:ea typeface="MS PGothic" pitchFamily="34" charset="-128"/>
                        </a:defRPr>
                      </a:lvl1pPr>
                      <a:lvl2pPr marL="457200" indent="-285750" algn="l" defTabSz="457200" rtl="0" eaLnBrk="1" latinLnBrk="0" hangingPunct="1">
                        <a:spcBef>
                          <a:spcPct val="20000"/>
                        </a:spcBef>
                        <a:defRPr sz="1800" kern="1200">
                          <a:solidFill>
                            <a:schemeClr val="tx1"/>
                          </a:solidFill>
                          <a:latin typeface="Times New Roman"/>
                          <a:ea typeface="MS PGothic" pitchFamily="34" charset="-128"/>
                        </a:defRPr>
                      </a:lvl2pPr>
                      <a:lvl3pPr marL="914400" indent="-228600" algn="l" defTabSz="457200" rtl="0" eaLnBrk="1" latinLnBrk="0" hangingPunct="1">
                        <a:spcBef>
                          <a:spcPct val="20000"/>
                        </a:spcBef>
                        <a:defRPr sz="1800" kern="1200">
                          <a:solidFill>
                            <a:schemeClr val="tx1"/>
                          </a:solidFill>
                          <a:latin typeface="Times New Roman"/>
                          <a:ea typeface="MS PGothic" pitchFamily="34" charset="-128"/>
                        </a:defRPr>
                      </a:lvl3pPr>
                      <a:lvl4pPr marL="1371600" indent="-228600" algn="l" defTabSz="457200" rtl="0" eaLnBrk="1" latinLnBrk="0" hangingPunct="1">
                        <a:spcBef>
                          <a:spcPct val="20000"/>
                        </a:spcBef>
                        <a:defRPr sz="1800" kern="1200">
                          <a:solidFill>
                            <a:schemeClr val="tx1"/>
                          </a:solidFill>
                          <a:latin typeface="Times New Roman"/>
                          <a:ea typeface="MS PGothic" pitchFamily="34" charset="-128"/>
                        </a:defRPr>
                      </a:lvl4pPr>
                      <a:lvl5pPr marL="1828800" indent="-228600" algn="l" defTabSz="457200" rtl="0" eaLnBrk="1" latinLnBrk="0" hangingPunct="1">
                        <a:spcBef>
                          <a:spcPct val="20000"/>
                        </a:spcBef>
                        <a:defRPr sz="1800" kern="1200">
                          <a:solidFill>
                            <a:schemeClr val="tx1"/>
                          </a:solidFill>
                          <a:latin typeface="Times New Roman"/>
                          <a:ea typeface="MS PGothic" pitchFamily="34" charset="-128"/>
                        </a:defRPr>
                      </a:lvl5pPr>
                      <a:lvl6pPr marL="2286000" indent="-228600" algn="l" defTabSz="457200" rtl="0" eaLnBrk="1" fontAlgn="base" latinLnBrk="0" hangingPunct="1">
                        <a:spcBef>
                          <a:spcPct val="20000"/>
                        </a:spcBef>
                        <a:spcAft>
                          <a:spcPct val="0"/>
                        </a:spcAft>
                        <a:defRPr sz="1800" kern="1200">
                          <a:solidFill>
                            <a:schemeClr val="tx1"/>
                          </a:solidFill>
                          <a:latin typeface="Times New Roman"/>
                          <a:ea typeface="MS PGothic" pitchFamily="34" charset="-128"/>
                        </a:defRPr>
                      </a:lvl6pPr>
                      <a:lvl7pPr marL="2743200" indent="-228600" algn="l" defTabSz="457200" rtl="0" eaLnBrk="1" fontAlgn="base" latinLnBrk="0" hangingPunct="1">
                        <a:spcBef>
                          <a:spcPct val="20000"/>
                        </a:spcBef>
                        <a:spcAft>
                          <a:spcPct val="0"/>
                        </a:spcAft>
                        <a:defRPr sz="1800" kern="1200">
                          <a:solidFill>
                            <a:schemeClr val="tx1"/>
                          </a:solidFill>
                          <a:latin typeface="Times New Roman"/>
                          <a:ea typeface="MS PGothic" pitchFamily="34" charset="-128"/>
                        </a:defRPr>
                      </a:lvl7pPr>
                      <a:lvl8pPr marL="3200400" indent="-228600" algn="l" defTabSz="457200" rtl="0" eaLnBrk="1" fontAlgn="base" latinLnBrk="0" hangingPunct="1">
                        <a:spcBef>
                          <a:spcPct val="20000"/>
                        </a:spcBef>
                        <a:spcAft>
                          <a:spcPct val="0"/>
                        </a:spcAft>
                        <a:defRPr sz="1800" kern="1200">
                          <a:solidFill>
                            <a:schemeClr val="tx1"/>
                          </a:solidFill>
                          <a:latin typeface="Times New Roman"/>
                          <a:ea typeface="MS PGothic" pitchFamily="34" charset="-128"/>
                        </a:defRPr>
                      </a:lvl8pPr>
                      <a:lvl9pPr marL="3657600" indent="-228600" algn="l" defTabSz="457200" rtl="0" eaLnBrk="1" fontAlgn="base" latinLnBrk="0" hangingPunct="1">
                        <a:spcBef>
                          <a:spcPct val="20000"/>
                        </a:spcBef>
                        <a:spcAft>
                          <a:spcPct val="0"/>
                        </a:spcAft>
                        <a:defRPr sz="1800" kern="1200">
                          <a:solidFill>
                            <a:schemeClr val="tx1"/>
                          </a:solidFill>
                          <a:latin typeface="Times New Roman"/>
                          <a:ea typeface="MS PGothic"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altLang="en-US" sz="1400" b="1" i="0" u="none" strike="noStrike" cap="none" normalizeH="0" baseline="0" dirty="0" smtClean="0">
                          <a:ln>
                            <a:noFill/>
                          </a:ln>
                          <a:solidFill>
                            <a:schemeClr val="tx1"/>
                          </a:solidFill>
                          <a:effectLst/>
                          <a:latin typeface="Arial" pitchFamily="34" charset="0"/>
                          <a:ea typeface="MS PGothic" pitchFamily="34" charset="-128"/>
                          <a:cs typeface="Arial" pitchFamily="34" charset="0"/>
                        </a:rPr>
                        <a:t>Total</a:t>
                      </a:r>
                      <a:endParaRPr kumimoji="0" lang="en-ZA" altLang="en-US" sz="1400" b="1" i="0" u="none" strike="noStrike" cap="none" normalizeH="0" baseline="0" dirty="0" smtClean="0">
                        <a:ln>
                          <a:noFill/>
                        </a:ln>
                        <a:solidFill>
                          <a:schemeClr val="tx1"/>
                        </a:solidFill>
                        <a:effectLst/>
                        <a:latin typeface="Arial" pitchFamily="34" charset="0"/>
                        <a:ea typeface="Calibri" pitchFamily="3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marL="0" algn="l" defTabSz="457200" rtl="0" eaLnBrk="1" latinLnBrk="0" hangingPunct="1">
                        <a:defRPr sz="1800" kern="1200">
                          <a:solidFill>
                            <a:schemeClr val="tx1"/>
                          </a:solidFill>
                          <a:latin typeface="Times New Roman"/>
                        </a:defRPr>
                      </a:lvl1pPr>
                      <a:lvl2pPr marL="457200" algn="l" defTabSz="457200" rtl="0" eaLnBrk="1" latinLnBrk="0" hangingPunct="1">
                        <a:defRPr sz="1800" kern="1200">
                          <a:solidFill>
                            <a:schemeClr val="tx1"/>
                          </a:solidFill>
                          <a:latin typeface="Times New Roman"/>
                        </a:defRPr>
                      </a:lvl2pPr>
                      <a:lvl3pPr marL="914400" algn="l" defTabSz="457200" rtl="0" eaLnBrk="1" latinLnBrk="0" hangingPunct="1">
                        <a:defRPr sz="1800" kern="1200">
                          <a:solidFill>
                            <a:schemeClr val="tx1"/>
                          </a:solidFill>
                          <a:latin typeface="Times New Roman"/>
                        </a:defRPr>
                      </a:lvl3pPr>
                      <a:lvl4pPr marL="1371600" algn="l" defTabSz="457200" rtl="0" eaLnBrk="1" latinLnBrk="0" hangingPunct="1">
                        <a:defRPr sz="1800" kern="1200">
                          <a:solidFill>
                            <a:schemeClr val="tx1"/>
                          </a:solidFill>
                          <a:latin typeface="Times New Roman"/>
                        </a:defRPr>
                      </a:lvl4pPr>
                      <a:lvl5pPr marL="1828800" algn="l" defTabSz="457200" rtl="0" eaLnBrk="1" latinLnBrk="0" hangingPunct="1">
                        <a:defRPr sz="1800" kern="1200">
                          <a:solidFill>
                            <a:schemeClr val="tx1"/>
                          </a:solidFill>
                          <a:latin typeface="Times New Roman"/>
                        </a:defRPr>
                      </a:lvl5pPr>
                      <a:lvl6pPr marL="2286000" algn="l" defTabSz="457200" rtl="0" eaLnBrk="1" latinLnBrk="0" hangingPunct="1">
                        <a:defRPr sz="1800" kern="1200">
                          <a:solidFill>
                            <a:schemeClr val="tx1"/>
                          </a:solidFill>
                          <a:latin typeface="Times New Roman"/>
                        </a:defRPr>
                      </a:lvl6pPr>
                      <a:lvl7pPr marL="2743200" algn="l" defTabSz="457200" rtl="0" eaLnBrk="1" latinLnBrk="0" hangingPunct="1">
                        <a:defRPr sz="1800" kern="1200">
                          <a:solidFill>
                            <a:schemeClr val="tx1"/>
                          </a:solidFill>
                          <a:latin typeface="Times New Roman"/>
                        </a:defRPr>
                      </a:lvl7pPr>
                      <a:lvl8pPr marL="3200400" algn="l" defTabSz="457200" rtl="0" eaLnBrk="1" latinLnBrk="0" hangingPunct="1">
                        <a:defRPr sz="1800" kern="1200">
                          <a:solidFill>
                            <a:schemeClr val="tx1"/>
                          </a:solidFill>
                          <a:latin typeface="Times New Roman"/>
                        </a:defRPr>
                      </a:lvl8pPr>
                      <a:lvl9pPr marL="3657600" algn="l" defTabSz="457200" rtl="0" eaLnBrk="1" latinLnBrk="0" hangingPunct="1">
                        <a:defRPr sz="1800" kern="1200">
                          <a:solidFill>
                            <a:schemeClr val="tx1"/>
                          </a:solidFill>
                          <a:latin typeface="Times New Roman"/>
                        </a:defRPr>
                      </a:lvl9pPr>
                    </a:lstStyle>
                    <a:p>
                      <a:pPr algn="r">
                        <a:lnSpc>
                          <a:spcPct val="150000"/>
                        </a:lnSpc>
                        <a:spcAft>
                          <a:spcPts val="0"/>
                        </a:spcAft>
                      </a:pPr>
                      <a:r>
                        <a:rPr lang="en-ZA" sz="1400" dirty="0">
                          <a:effectLst/>
                          <a:latin typeface="Arial" panose="020B0604020202020204" pitchFamily="34" charset="0"/>
                          <a:cs typeface="Arial" panose="020B0604020202020204" pitchFamily="34" charset="0"/>
                        </a:rPr>
                        <a:t>(57)</a:t>
                      </a:r>
                    </a:p>
                  </a:txBody>
                  <a:tcPr marL="68580" marR="6858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marL="0" algn="l" defTabSz="457200" rtl="0" eaLnBrk="1" latinLnBrk="0" hangingPunct="1">
                        <a:defRPr sz="1800" kern="1200">
                          <a:solidFill>
                            <a:schemeClr val="tx1"/>
                          </a:solidFill>
                          <a:latin typeface="Times New Roman"/>
                        </a:defRPr>
                      </a:lvl1pPr>
                      <a:lvl2pPr marL="457200" algn="l" defTabSz="457200" rtl="0" eaLnBrk="1" latinLnBrk="0" hangingPunct="1">
                        <a:defRPr sz="1800" kern="1200">
                          <a:solidFill>
                            <a:schemeClr val="tx1"/>
                          </a:solidFill>
                          <a:latin typeface="Times New Roman"/>
                        </a:defRPr>
                      </a:lvl2pPr>
                      <a:lvl3pPr marL="914400" algn="l" defTabSz="457200" rtl="0" eaLnBrk="1" latinLnBrk="0" hangingPunct="1">
                        <a:defRPr sz="1800" kern="1200">
                          <a:solidFill>
                            <a:schemeClr val="tx1"/>
                          </a:solidFill>
                          <a:latin typeface="Times New Roman"/>
                        </a:defRPr>
                      </a:lvl3pPr>
                      <a:lvl4pPr marL="1371600" algn="l" defTabSz="457200" rtl="0" eaLnBrk="1" latinLnBrk="0" hangingPunct="1">
                        <a:defRPr sz="1800" kern="1200">
                          <a:solidFill>
                            <a:schemeClr val="tx1"/>
                          </a:solidFill>
                          <a:latin typeface="Times New Roman"/>
                        </a:defRPr>
                      </a:lvl4pPr>
                      <a:lvl5pPr marL="1828800" algn="l" defTabSz="457200" rtl="0" eaLnBrk="1" latinLnBrk="0" hangingPunct="1">
                        <a:defRPr sz="1800" kern="1200">
                          <a:solidFill>
                            <a:schemeClr val="tx1"/>
                          </a:solidFill>
                          <a:latin typeface="Times New Roman"/>
                        </a:defRPr>
                      </a:lvl5pPr>
                      <a:lvl6pPr marL="2286000" algn="l" defTabSz="457200" rtl="0" eaLnBrk="1" latinLnBrk="0" hangingPunct="1">
                        <a:defRPr sz="1800" kern="1200">
                          <a:solidFill>
                            <a:schemeClr val="tx1"/>
                          </a:solidFill>
                          <a:latin typeface="Times New Roman"/>
                        </a:defRPr>
                      </a:lvl6pPr>
                      <a:lvl7pPr marL="2743200" algn="l" defTabSz="457200" rtl="0" eaLnBrk="1" latinLnBrk="0" hangingPunct="1">
                        <a:defRPr sz="1800" kern="1200">
                          <a:solidFill>
                            <a:schemeClr val="tx1"/>
                          </a:solidFill>
                          <a:latin typeface="Times New Roman"/>
                        </a:defRPr>
                      </a:lvl7pPr>
                      <a:lvl8pPr marL="3200400" algn="l" defTabSz="457200" rtl="0" eaLnBrk="1" latinLnBrk="0" hangingPunct="1">
                        <a:defRPr sz="1800" kern="1200">
                          <a:solidFill>
                            <a:schemeClr val="tx1"/>
                          </a:solidFill>
                          <a:latin typeface="Times New Roman"/>
                        </a:defRPr>
                      </a:lvl8pPr>
                      <a:lvl9pPr marL="3657600" algn="l" defTabSz="457200" rtl="0" eaLnBrk="1" latinLnBrk="0" hangingPunct="1">
                        <a:defRPr sz="1800" kern="1200">
                          <a:solidFill>
                            <a:schemeClr val="tx1"/>
                          </a:solidFill>
                          <a:latin typeface="Times New Roman"/>
                        </a:defRPr>
                      </a:lvl9pPr>
                    </a:lstStyle>
                    <a:p>
                      <a:pPr algn="r">
                        <a:lnSpc>
                          <a:spcPct val="150000"/>
                        </a:lnSpc>
                        <a:spcAft>
                          <a:spcPts val="0"/>
                        </a:spcAft>
                      </a:pPr>
                      <a:r>
                        <a:rPr lang="en-ZA" sz="1400" dirty="0">
                          <a:effectLst/>
                          <a:latin typeface="Arial" panose="020B0604020202020204" pitchFamily="34" charset="0"/>
                          <a:cs typeface="Arial" panose="020B0604020202020204" pitchFamily="34" charset="0"/>
                        </a:rPr>
                        <a:t>57</a:t>
                      </a:r>
                    </a:p>
                  </a:txBody>
                  <a:tcPr marL="68580" marR="6858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marL="0" algn="l" defTabSz="457200" rtl="0" eaLnBrk="1" latinLnBrk="0" hangingPunct="1">
                        <a:defRPr sz="1800" kern="1200">
                          <a:solidFill>
                            <a:schemeClr val="tx1"/>
                          </a:solidFill>
                          <a:latin typeface="Times New Roman"/>
                        </a:defRPr>
                      </a:lvl1pPr>
                      <a:lvl2pPr marL="457200" algn="l" defTabSz="457200" rtl="0" eaLnBrk="1" latinLnBrk="0" hangingPunct="1">
                        <a:defRPr sz="1800" kern="1200">
                          <a:solidFill>
                            <a:schemeClr val="tx1"/>
                          </a:solidFill>
                          <a:latin typeface="Times New Roman"/>
                        </a:defRPr>
                      </a:lvl2pPr>
                      <a:lvl3pPr marL="914400" algn="l" defTabSz="457200" rtl="0" eaLnBrk="1" latinLnBrk="0" hangingPunct="1">
                        <a:defRPr sz="1800" kern="1200">
                          <a:solidFill>
                            <a:schemeClr val="tx1"/>
                          </a:solidFill>
                          <a:latin typeface="Times New Roman"/>
                        </a:defRPr>
                      </a:lvl3pPr>
                      <a:lvl4pPr marL="1371600" algn="l" defTabSz="457200" rtl="0" eaLnBrk="1" latinLnBrk="0" hangingPunct="1">
                        <a:defRPr sz="1800" kern="1200">
                          <a:solidFill>
                            <a:schemeClr val="tx1"/>
                          </a:solidFill>
                          <a:latin typeface="Times New Roman"/>
                        </a:defRPr>
                      </a:lvl4pPr>
                      <a:lvl5pPr marL="1828800" algn="l" defTabSz="457200" rtl="0" eaLnBrk="1" latinLnBrk="0" hangingPunct="1">
                        <a:defRPr sz="1800" kern="1200">
                          <a:solidFill>
                            <a:schemeClr val="tx1"/>
                          </a:solidFill>
                          <a:latin typeface="Times New Roman"/>
                        </a:defRPr>
                      </a:lvl5pPr>
                      <a:lvl6pPr marL="2286000" algn="l" defTabSz="457200" rtl="0" eaLnBrk="1" latinLnBrk="0" hangingPunct="1">
                        <a:defRPr sz="1800" kern="1200">
                          <a:solidFill>
                            <a:schemeClr val="tx1"/>
                          </a:solidFill>
                          <a:latin typeface="Times New Roman"/>
                        </a:defRPr>
                      </a:lvl6pPr>
                      <a:lvl7pPr marL="2743200" algn="l" defTabSz="457200" rtl="0" eaLnBrk="1" latinLnBrk="0" hangingPunct="1">
                        <a:defRPr sz="1800" kern="1200">
                          <a:solidFill>
                            <a:schemeClr val="tx1"/>
                          </a:solidFill>
                          <a:latin typeface="Times New Roman"/>
                        </a:defRPr>
                      </a:lvl7pPr>
                      <a:lvl8pPr marL="3200400" algn="l" defTabSz="457200" rtl="0" eaLnBrk="1" latinLnBrk="0" hangingPunct="1">
                        <a:defRPr sz="1800" kern="1200">
                          <a:solidFill>
                            <a:schemeClr val="tx1"/>
                          </a:solidFill>
                          <a:latin typeface="Times New Roman"/>
                        </a:defRPr>
                      </a:lvl8pPr>
                      <a:lvl9pPr marL="3657600" algn="l" defTabSz="457200" rtl="0" eaLnBrk="1" latinLnBrk="0" hangingPunct="1">
                        <a:defRPr sz="1800" kern="1200">
                          <a:solidFill>
                            <a:schemeClr val="tx1"/>
                          </a:solidFill>
                          <a:latin typeface="Times New Roman"/>
                        </a:defRPr>
                      </a:lvl9pPr>
                    </a:lstStyle>
                    <a:p>
                      <a:pPr algn="r">
                        <a:lnSpc>
                          <a:spcPct val="150000"/>
                        </a:lnSpc>
                        <a:spcAft>
                          <a:spcPts val="0"/>
                        </a:spcAft>
                      </a:pPr>
                      <a:r>
                        <a:rPr lang="en-ZA" sz="1400" dirty="0">
                          <a:effectLst/>
                          <a:latin typeface="Arial" panose="020B0604020202020204" pitchFamily="34" charset="0"/>
                          <a:cs typeface="Arial" panose="020B0604020202020204" pitchFamily="34" charset="0"/>
                        </a:rPr>
                        <a:t>-</a:t>
                      </a:r>
                    </a:p>
                  </a:txBody>
                  <a:tcPr marL="68580" marR="68580" marT="0" marB="0" anchor="b">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r>
            </a:tbl>
          </a:graphicData>
        </a:graphic>
      </p:graphicFrame>
      <p:pic>
        <p:nvPicPr>
          <p:cNvPr id="8" name="Picture 5">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781800" y="230698"/>
            <a:ext cx="1981200" cy="752475"/>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pic>
      <p:sp>
        <p:nvSpPr>
          <p:cNvPr id="9" name="TextBox 8"/>
          <p:cNvSpPr txBox="1"/>
          <p:nvPr/>
        </p:nvSpPr>
        <p:spPr>
          <a:xfrm>
            <a:off x="533402" y="4595496"/>
            <a:ext cx="8258174" cy="1446550"/>
          </a:xfrm>
          <a:prstGeom prst="rect">
            <a:avLst/>
          </a:prstGeom>
          <a:solidFill>
            <a:schemeClr val="accent1">
              <a:lumMod val="20000"/>
              <a:lumOff val="80000"/>
              <a:alpha val="85000"/>
            </a:schemeClr>
          </a:solidFill>
          <a:ln>
            <a:solidFill>
              <a:srgbClr val="000000"/>
            </a:solidFill>
          </a:ln>
        </p:spPr>
        <p:txBody>
          <a:bodyPr wrap="square">
            <a:spAutoFit/>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lgn="just" defTabSz="914400">
              <a:defRPr/>
            </a:pPr>
            <a:r>
              <a:rPr lang="en-US" altLang="en-US" sz="1400" kern="0" dirty="0">
                <a:solidFill>
                  <a:srgbClr val="000000"/>
                </a:solidFill>
                <a:latin typeface="Arial" pitchFamily="34" charset="0"/>
              </a:rPr>
              <a:t>An amount of R13.218 million was shifted from Goods and Services in Public Transport to Goods and Services in Administration to cover expenditure on Venues and Facilities of the Ministry </a:t>
            </a:r>
            <a:r>
              <a:rPr lang="en-US" altLang="en-US" sz="1400" kern="0" dirty="0" smtClean="0">
                <a:solidFill>
                  <a:srgbClr val="000000"/>
                </a:solidFill>
                <a:latin typeface="Arial" pitchFamily="34" charset="0"/>
              </a:rPr>
              <a:t>(</a:t>
            </a:r>
            <a:r>
              <a:rPr lang="en-US" altLang="en-US" sz="1400" kern="0" dirty="0">
                <a:solidFill>
                  <a:srgbClr val="000000"/>
                </a:solidFill>
                <a:latin typeface="Arial" pitchFamily="34" charset="0"/>
              </a:rPr>
              <a:t>R4.017 million), to Goods and Services in Maritime Transport to cover over expenditure in Maritime Transport of R9.144 million on its contract for oil pollution prevention and to Households in Maritime Transport (R57,000) to cover donations made of R10,000 </a:t>
            </a:r>
            <a:r>
              <a:rPr lang="en-US" altLang="en-US" sz="1400" kern="0" dirty="0" smtClean="0">
                <a:solidFill>
                  <a:srgbClr val="000000"/>
                </a:solidFill>
                <a:latin typeface="Arial" pitchFamily="34" charset="0"/>
              </a:rPr>
              <a:t>as well as expenditure on </a:t>
            </a:r>
            <a:r>
              <a:rPr lang="en-US" altLang="en-US" sz="1400" kern="0" dirty="0">
                <a:solidFill>
                  <a:srgbClr val="000000"/>
                </a:solidFill>
                <a:latin typeface="Arial" pitchFamily="34" charset="0"/>
              </a:rPr>
              <a:t>leave gratuities of R47,000</a:t>
            </a:r>
            <a:r>
              <a:rPr lang="en-US" altLang="en-US" sz="1400" kern="0" dirty="0" smtClean="0">
                <a:solidFill>
                  <a:srgbClr val="000000"/>
                </a:solidFill>
                <a:latin typeface="Arial" pitchFamily="34" charset="0"/>
              </a:rPr>
              <a:t>.</a:t>
            </a:r>
          </a:p>
          <a:p>
            <a:pPr algn="just" defTabSz="914400">
              <a:defRPr/>
            </a:pPr>
            <a:endParaRPr lang="en-ZA" altLang="en-US" sz="1800" kern="0" dirty="0">
              <a:solidFill>
                <a:srgbClr val="000000"/>
              </a:solidFill>
              <a:latin typeface="Arial" pitchFamily="34" charset="0"/>
            </a:endParaRPr>
          </a:p>
        </p:txBody>
      </p:sp>
    </p:spTree>
    <p:extLst>
      <p:ext uri="{BB962C8B-B14F-4D97-AF65-F5344CB8AC3E}">
        <p14:creationId xmlns:p14="http://schemas.microsoft.com/office/powerpoint/2010/main" xmlns="" val="342047609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39836" y="304800"/>
            <a:ext cx="8323163" cy="752475"/>
          </a:xfrm>
          <a:prstGeom prst="rect">
            <a:avLst/>
          </a:prstGeom>
          <a:ln>
            <a:noFill/>
          </a:ln>
        </p:spPr>
        <p:style>
          <a:lnRef idx="2">
            <a:schemeClr val="accent6"/>
          </a:lnRef>
          <a:fillRef idx="1">
            <a:schemeClr val="lt1"/>
          </a:fillRef>
          <a:effectRef idx="0">
            <a:schemeClr val="accent6"/>
          </a:effectRef>
          <a:fontRef idx="minor">
            <a:schemeClr val="dk1"/>
          </a:fontRef>
        </p:style>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en-ZA" altLang="en-US" sz="2400" b="1" dirty="0" smtClean="0">
                <a:solidFill>
                  <a:prstClr val="black">
                    <a:lumMod val="85000"/>
                    <a:lumOff val="15000"/>
                  </a:prstClr>
                </a:solidFill>
                <a:latin typeface="Arial" panose="020B0604020202020204" pitchFamily="34" charset="0"/>
                <a:cs typeface="Arial" panose="020B0604020202020204" pitchFamily="34" charset="0"/>
              </a:rPr>
              <a:t>Roll over requests</a:t>
            </a:r>
            <a:endParaRPr lang="en-ZA" altLang="en-US" sz="1600" b="1" dirty="0">
              <a:solidFill>
                <a:prstClr val="black">
                  <a:lumMod val="85000"/>
                  <a:lumOff val="15000"/>
                </a:prstClr>
              </a:solidFill>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B682DC23-2843-E240-9889-9C005FBE80A9}" type="slidenum">
              <a:rPr lang="en-US" smtClean="0">
                <a:solidFill>
                  <a:prstClr val="black">
                    <a:tint val="75000"/>
                  </a:prstClr>
                </a:solidFill>
              </a:rPr>
              <a:pPr/>
              <a:t>32</a:t>
            </a:fld>
            <a:endParaRPr lang="en-US">
              <a:solidFill>
                <a:prstClr val="black">
                  <a:tint val="75000"/>
                </a:prstClr>
              </a:solidFill>
            </a:endParaRPr>
          </a:p>
        </p:txBody>
      </p:sp>
      <p:graphicFrame>
        <p:nvGraphicFramePr>
          <p:cNvPr id="3" name="Table 2"/>
          <p:cNvGraphicFramePr>
            <a:graphicFrameLocks noGrp="1"/>
          </p:cNvGraphicFramePr>
          <p:nvPr>
            <p:extLst>
              <p:ext uri="{D42A27DB-BD31-4B8C-83A1-F6EECF244321}">
                <p14:modId xmlns:p14="http://schemas.microsoft.com/office/powerpoint/2010/main" xmlns="" val="2489122810"/>
              </p:ext>
            </p:extLst>
          </p:nvPr>
        </p:nvGraphicFramePr>
        <p:xfrm>
          <a:off x="457199" y="1400174"/>
          <a:ext cx="8372475" cy="4116706"/>
        </p:xfrm>
        <a:graphic>
          <a:graphicData uri="http://schemas.openxmlformats.org/drawingml/2006/table">
            <a:tbl>
              <a:tblPr/>
              <a:tblGrid>
                <a:gridCol w="6657247"/>
                <a:gridCol w="1715228"/>
              </a:tblGrid>
              <a:tr h="256293">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93345" marR="0">
                        <a:lnSpc>
                          <a:spcPct val="100000"/>
                        </a:lnSpc>
                        <a:spcBef>
                          <a:spcPts val="0"/>
                        </a:spcBef>
                        <a:spcAft>
                          <a:spcPts val="0"/>
                        </a:spcAft>
                      </a:pPr>
                      <a:r>
                        <a:rPr lang="en-ZA" sz="1600" b="1" dirty="0">
                          <a:effectLst/>
                          <a:latin typeface="Arial" panose="020B0604020202020204" pitchFamily="34" charset="0"/>
                          <a:cs typeface="Arial" panose="020B0604020202020204" pitchFamily="34" charset="0"/>
                        </a:rPr>
                        <a:t>Programme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lnSpc>
                          <a:spcPct val="100000"/>
                        </a:lnSpc>
                        <a:spcAft>
                          <a:spcPts val="0"/>
                        </a:spcAft>
                      </a:pPr>
                      <a:r>
                        <a:rPr lang="en-ZA" sz="1600" b="1">
                          <a:effectLst/>
                          <a:latin typeface="Arial" panose="020B0604020202020204" pitchFamily="34" charset="0"/>
                          <a:cs typeface="Arial" panose="020B0604020202020204" pitchFamily="34" charset="0"/>
                        </a:rPr>
                        <a:t>R'000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256293">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93345" marR="0">
                        <a:lnSpc>
                          <a:spcPct val="100000"/>
                        </a:lnSpc>
                        <a:spcBef>
                          <a:spcPts val="0"/>
                        </a:spcBef>
                        <a:spcAft>
                          <a:spcPts val="0"/>
                        </a:spcAft>
                      </a:pPr>
                      <a:r>
                        <a:rPr lang="en-ZA" sz="1600" b="1" dirty="0">
                          <a:effectLst/>
                          <a:latin typeface="Arial" panose="020B0604020202020204" pitchFamily="34" charset="0"/>
                          <a:cs typeface="Arial" panose="020B0604020202020204" pitchFamily="34" charset="0"/>
                        </a:rPr>
                        <a:t>Programme :4: Road Transport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nSpc>
                          <a:spcPct val="100000"/>
                        </a:lnSpc>
                        <a:spcAft>
                          <a:spcPts val="0"/>
                        </a:spcAft>
                      </a:pPr>
                      <a:r>
                        <a:rPr lang="en-ZA" sz="1600" b="1" dirty="0">
                          <a:effectLst/>
                          <a:latin typeface="Arial" panose="020B0604020202020204" pitchFamily="34" charset="0"/>
                          <a:cs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chemeClr val="accent1">
                        <a:lumMod val="20000"/>
                        <a:lumOff val="80000"/>
                      </a:schemeClr>
                    </a:solidFill>
                  </a:tcPr>
                </a:tc>
              </a:tr>
              <a:tr h="512586">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288925" marR="0">
                        <a:lnSpc>
                          <a:spcPct val="100000"/>
                        </a:lnSpc>
                        <a:spcBef>
                          <a:spcPts val="0"/>
                        </a:spcBef>
                        <a:spcAft>
                          <a:spcPts val="0"/>
                        </a:spcAft>
                      </a:pPr>
                      <a:r>
                        <a:rPr lang="en-ZA" sz="1600" dirty="0">
                          <a:effectLst/>
                          <a:latin typeface="Arial" panose="020B0604020202020204" pitchFamily="34" charset="0"/>
                          <a:cs typeface="Arial" panose="020B0604020202020204" pitchFamily="34" charset="0"/>
                        </a:rPr>
                        <a:t>Goods and Services: Automated Profile Measurements – late signing of contract</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R="180340" algn="r">
                        <a:lnSpc>
                          <a:spcPct val="100000"/>
                        </a:lnSpc>
                        <a:spcBef>
                          <a:spcPts val="0"/>
                        </a:spcBef>
                        <a:spcAft>
                          <a:spcPts val="0"/>
                        </a:spcAft>
                      </a:pPr>
                      <a:r>
                        <a:rPr lang="en-ZA" sz="1600" dirty="0">
                          <a:effectLst/>
                          <a:latin typeface="Arial" panose="020B0604020202020204" pitchFamily="34" charset="0"/>
                          <a:cs typeface="Arial" panose="020B0604020202020204" pitchFamily="34" charset="0"/>
                        </a:rPr>
                        <a:t>5,884</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chemeClr val="accent1">
                        <a:lumMod val="20000"/>
                        <a:lumOff val="80000"/>
                      </a:schemeClr>
                    </a:solidFill>
                  </a:tcPr>
                </a:tc>
              </a:tr>
              <a:tr h="512586">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288925" marR="0">
                        <a:lnSpc>
                          <a:spcPct val="100000"/>
                        </a:lnSpc>
                        <a:spcBef>
                          <a:spcPts val="0"/>
                        </a:spcBef>
                        <a:spcAft>
                          <a:spcPts val="0"/>
                        </a:spcAft>
                      </a:pPr>
                      <a:r>
                        <a:rPr lang="en-ZA" sz="1600" dirty="0">
                          <a:effectLst/>
                          <a:latin typeface="Arial" panose="020B0604020202020204" pitchFamily="34" charset="0"/>
                          <a:cs typeface="Arial" panose="020B0604020202020204" pitchFamily="34" charset="0"/>
                        </a:rPr>
                        <a:t>Goods and Services: Road Transport Legislative Review – delay in appointment of service provider</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FFFFFF"/>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R="180340" algn="r">
                        <a:lnSpc>
                          <a:spcPct val="100000"/>
                        </a:lnSpc>
                        <a:spcBef>
                          <a:spcPts val="0"/>
                        </a:spcBef>
                        <a:spcAft>
                          <a:spcPts val="0"/>
                        </a:spcAft>
                      </a:pPr>
                      <a:r>
                        <a:rPr lang="en-ZA" sz="1600" dirty="0">
                          <a:effectLst/>
                          <a:latin typeface="Arial" panose="020B0604020202020204" pitchFamily="34" charset="0"/>
                          <a:cs typeface="Arial" panose="020B0604020202020204" pitchFamily="34" charset="0"/>
                        </a:rPr>
                        <a:t>990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FFFFFF"/>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256293">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117475" marR="0">
                        <a:lnSpc>
                          <a:spcPct val="100000"/>
                        </a:lnSpc>
                        <a:spcBef>
                          <a:spcPts val="0"/>
                        </a:spcBef>
                        <a:spcAft>
                          <a:spcPts val="0"/>
                        </a:spcAft>
                      </a:pPr>
                      <a:r>
                        <a:rPr lang="en-ZA" sz="1600" b="1" dirty="0">
                          <a:effectLst/>
                          <a:latin typeface="Arial" panose="020B0604020202020204" pitchFamily="34" charset="0"/>
                          <a:cs typeface="Arial" panose="020B0604020202020204" pitchFamily="34" charset="0"/>
                        </a:rPr>
                        <a:t>Programme 6: Maritime Transport</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R="180340" algn="r">
                        <a:lnSpc>
                          <a:spcPct val="100000"/>
                        </a:lnSpc>
                        <a:spcBef>
                          <a:spcPts val="0"/>
                        </a:spcBef>
                        <a:spcAft>
                          <a:spcPts val="0"/>
                        </a:spcAft>
                      </a:pPr>
                      <a:r>
                        <a:rPr lang="en-ZA" sz="1600" dirty="0">
                          <a:effectLst/>
                          <a:latin typeface="Arial" panose="020B0604020202020204" pitchFamily="34" charset="0"/>
                          <a:cs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chemeClr val="accent1">
                        <a:lumMod val="20000"/>
                        <a:lumOff val="80000"/>
                      </a:schemeClr>
                    </a:solidFill>
                  </a:tcPr>
                </a:tc>
              </a:tr>
              <a:tr h="512586">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288925" marR="0">
                        <a:lnSpc>
                          <a:spcPct val="100000"/>
                        </a:lnSpc>
                        <a:spcBef>
                          <a:spcPts val="0"/>
                        </a:spcBef>
                        <a:spcAft>
                          <a:spcPts val="0"/>
                        </a:spcAft>
                      </a:pPr>
                      <a:r>
                        <a:rPr lang="en-ZA" sz="1600" dirty="0">
                          <a:effectLst/>
                          <a:latin typeface="Arial" panose="020B0604020202020204" pitchFamily="34" charset="0"/>
                          <a:cs typeface="Arial" panose="020B0604020202020204" pitchFamily="34" charset="0"/>
                        </a:rPr>
                        <a:t>Goods and Services: IMO World Maritime Parallel Event – to secure the venue for the 2019 dry run</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FFFFFF"/>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R="180340" algn="r">
                        <a:lnSpc>
                          <a:spcPct val="100000"/>
                        </a:lnSpc>
                        <a:spcBef>
                          <a:spcPts val="0"/>
                        </a:spcBef>
                        <a:spcAft>
                          <a:spcPts val="0"/>
                        </a:spcAft>
                      </a:pPr>
                      <a:r>
                        <a:rPr lang="en-ZA" sz="1600" dirty="0">
                          <a:effectLst/>
                          <a:latin typeface="Arial" panose="020B0604020202020204" pitchFamily="34" charset="0"/>
                          <a:cs typeface="Arial" panose="020B0604020202020204" pitchFamily="34" charset="0"/>
                        </a:rPr>
                        <a:t>2,245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FFFFFF"/>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256293">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117475" marR="0">
                        <a:lnSpc>
                          <a:spcPct val="100000"/>
                        </a:lnSpc>
                        <a:spcBef>
                          <a:spcPts val="0"/>
                        </a:spcBef>
                        <a:spcAft>
                          <a:spcPts val="0"/>
                        </a:spcAft>
                      </a:pPr>
                      <a:r>
                        <a:rPr lang="en-ZA" sz="1600" b="1" dirty="0">
                          <a:effectLst/>
                          <a:latin typeface="Arial" panose="020B0604020202020204" pitchFamily="34" charset="0"/>
                          <a:cs typeface="Arial" panose="020B0604020202020204" pitchFamily="34" charset="0"/>
                        </a:rPr>
                        <a:t>Programme 7: Public Transport</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R="180340" algn="r">
                        <a:lnSpc>
                          <a:spcPct val="100000"/>
                        </a:lnSpc>
                        <a:spcBef>
                          <a:spcPts val="0"/>
                        </a:spcBef>
                        <a:spcAft>
                          <a:spcPts val="0"/>
                        </a:spcAft>
                      </a:pPr>
                      <a:r>
                        <a:rPr lang="en-ZA" sz="1600" dirty="0">
                          <a:effectLst/>
                          <a:latin typeface="Arial" panose="020B0604020202020204" pitchFamily="34" charset="0"/>
                          <a:cs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chemeClr val="accent1">
                        <a:lumMod val="20000"/>
                        <a:lumOff val="80000"/>
                      </a:schemeClr>
                    </a:solidFill>
                  </a:tcPr>
                </a:tc>
              </a:tr>
              <a:tr h="768879">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288925" marR="0">
                        <a:lnSpc>
                          <a:spcPct val="100000"/>
                        </a:lnSpc>
                        <a:spcBef>
                          <a:spcPts val="0"/>
                        </a:spcBef>
                        <a:spcAft>
                          <a:spcPts val="0"/>
                        </a:spcAft>
                      </a:pPr>
                      <a:r>
                        <a:rPr lang="en-ZA" sz="1600" dirty="0">
                          <a:effectLst/>
                          <a:latin typeface="Arial" panose="020B0604020202020204" pitchFamily="34" charset="0"/>
                          <a:cs typeface="Arial" panose="020B0604020202020204" pitchFamily="34" charset="0"/>
                        </a:rPr>
                        <a:t>Additional number of vehicles due to the scrapping of illegally converted panel vans as per legally binding recommendation of the Public Protector:</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R="180340" algn="r">
                        <a:lnSpc>
                          <a:spcPct val="100000"/>
                        </a:lnSpc>
                        <a:spcBef>
                          <a:spcPts val="0"/>
                        </a:spcBef>
                        <a:spcAft>
                          <a:spcPts val="0"/>
                        </a:spcAft>
                      </a:pPr>
                      <a:r>
                        <a:rPr lang="en-ZA" sz="1600" dirty="0">
                          <a:effectLst/>
                          <a:latin typeface="Arial" panose="020B0604020202020204" pitchFamily="34" charset="0"/>
                          <a:cs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chemeClr val="accent1">
                        <a:lumMod val="20000"/>
                        <a:lumOff val="80000"/>
                      </a:schemeClr>
                    </a:solidFill>
                  </a:tcPr>
                </a:tc>
              </a:tr>
              <a:tr h="256293">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693738" marR="0" lvl="0" indent="-342900">
                        <a:lnSpc>
                          <a:spcPct val="100000"/>
                        </a:lnSpc>
                        <a:spcBef>
                          <a:spcPts val="0"/>
                        </a:spcBef>
                        <a:spcAft>
                          <a:spcPts val="0"/>
                        </a:spcAft>
                        <a:buFont typeface="Symbol"/>
                        <a:buChar char=""/>
                      </a:pPr>
                      <a:r>
                        <a:rPr lang="en-ZA" sz="1600" dirty="0">
                          <a:effectLst/>
                          <a:latin typeface="Arial" panose="020B0604020202020204" pitchFamily="34" charset="0"/>
                          <a:cs typeface="Arial" panose="020B0604020202020204" pitchFamily="34" charset="0"/>
                        </a:rPr>
                        <a:t>Goods and Services – Additional number of vehicles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R="180340" algn="r">
                        <a:lnSpc>
                          <a:spcPct val="100000"/>
                        </a:lnSpc>
                        <a:spcBef>
                          <a:spcPts val="0"/>
                        </a:spcBef>
                        <a:spcAft>
                          <a:spcPts val="0"/>
                        </a:spcAft>
                      </a:pPr>
                      <a:r>
                        <a:rPr lang="en-ZA" sz="1600" dirty="0">
                          <a:effectLst/>
                          <a:latin typeface="Arial" panose="020B0604020202020204" pitchFamily="34" charset="0"/>
                          <a:cs typeface="Arial" panose="020B0604020202020204" pitchFamily="34" charset="0"/>
                        </a:rPr>
                        <a:t>45,000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chemeClr val="accent1">
                        <a:lumMod val="20000"/>
                        <a:lumOff val="80000"/>
                      </a:schemeClr>
                    </a:solidFill>
                  </a:tcPr>
                </a:tc>
              </a:tr>
              <a:tr h="256293">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688975" marR="0" lvl="0" indent="-349250">
                        <a:lnSpc>
                          <a:spcPct val="100000"/>
                        </a:lnSpc>
                        <a:spcBef>
                          <a:spcPts val="0"/>
                        </a:spcBef>
                        <a:spcAft>
                          <a:spcPts val="0"/>
                        </a:spcAft>
                        <a:buFont typeface="Symbol"/>
                        <a:buChar char=""/>
                      </a:pPr>
                      <a:r>
                        <a:rPr lang="en-ZA" sz="1600" dirty="0">
                          <a:effectLst/>
                          <a:latin typeface="Arial" panose="020B0604020202020204" pitchFamily="34" charset="0"/>
                          <a:cs typeface="Arial" panose="020B0604020202020204" pitchFamily="34" charset="0"/>
                        </a:rPr>
                        <a:t>Transfers to Households – Additional scrapping of taxis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FFFFFF"/>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R="180340" algn="r">
                        <a:lnSpc>
                          <a:spcPct val="100000"/>
                        </a:lnSpc>
                        <a:spcBef>
                          <a:spcPts val="0"/>
                        </a:spcBef>
                        <a:spcAft>
                          <a:spcPts val="0"/>
                        </a:spcAft>
                      </a:pPr>
                      <a:r>
                        <a:rPr lang="en-ZA" sz="1600" dirty="0">
                          <a:effectLst/>
                          <a:latin typeface="Arial" panose="020B0604020202020204" pitchFamily="34" charset="0"/>
                          <a:cs typeface="Arial" panose="020B0604020202020204" pitchFamily="34" charset="0"/>
                        </a:rPr>
                        <a:t>341,822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FFFFFF"/>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272311">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93345" marR="0">
                        <a:lnSpc>
                          <a:spcPct val="100000"/>
                        </a:lnSpc>
                        <a:spcBef>
                          <a:spcPts val="0"/>
                        </a:spcBef>
                        <a:spcAft>
                          <a:spcPts val="0"/>
                        </a:spcAft>
                      </a:pPr>
                      <a:r>
                        <a:rPr lang="en-ZA" sz="1600" b="1" dirty="0">
                          <a:effectLst/>
                          <a:latin typeface="Arial" panose="020B0604020202020204" pitchFamily="34" charset="0"/>
                          <a:cs typeface="Arial" panose="020B0604020202020204" pitchFamily="34" charset="0"/>
                        </a:rPr>
                        <a:t>Total</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R="180340" algn="r">
                        <a:lnSpc>
                          <a:spcPct val="100000"/>
                        </a:lnSpc>
                        <a:spcBef>
                          <a:spcPts val="0"/>
                        </a:spcBef>
                        <a:spcAft>
                          <a:spcPts val="0"/>
                        </a:spcAft>
                      </a:pPr>
                      <a:r>
                        <a:rPr lang="en-ZA" sz="1600" b="1" dirty="0">
                          <a:effectLst/>
                          <a:latin typeface="Arial" panose="020B0604020202020204" pitchFamily="34" charset="0"/>
                          <a:cs typeface="Arial" panose="020B0604020202020204" pitchFamily="34" charset="0"/>
                        </a:rPr>
                        <a:t>395,941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bl>
          </a:graphicData>
        </a:graphic>
      </p:graphicFrame>
      <p:pic>
        <p:nvPicPr>
          <p:cNvPr id="8" name="Picture 5">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781800" y="230698"/>
            <a:ext cx="1981200" cy="752475"/>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2277837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462993"/>
            <a:ext cx="8985260" cy="6345522"/>
          </a:xfrm>
          <a:prstGeom prst="rect">
            <a:avLst/>
          </a:prstGeom>
        </p:spPr>
      </p:pic>
      <p:sp>
        <p:nvSpPr>
          <p:cNvPr id="2" name="Slide Number Placeholder 1"/>
          <p:cNvSpPr>
            <a:spLocks noGrp="1"/>
          </p:cNvSpPr>
          <p:nvPr>
            <p:ph type="sldNum" sz="quarter" idx="12"/>
          </p:nvPr>
        </p:nvSpPr>
        <p:spPr/>
        <p:txBody>
          <a:bodyPr/>
          <a:lstStyle/>
          <a:p>
            <a:fld id="{B682DC23-2843-E240-9889-9C005FBE80A9}" type="slidenum">
              <a:rPr lang="en-US" smtClean="0"/>
              <a:pPr/>
              <a:t>33</a:t>
            </a:fld>
            <a:endParaRPr lang="en-US" dirty="0"/>
          </a:p>
        </p:txBody>
      </p:sp>
      <p:sp>
        <p:nvSpPr>
          <p:cNvPr id="5" name="Rectangle 2"/>
          <p:cNvSpPr>
            <a:spLocks noChangeArrowheads="1"/>
          </p:cNvSpPr>
          <p:nvPr/>
        </p:nvSpPr>
        <p:spPr bwMode="auto">
          <a:xfrm>
            <a:off x="3124200" y="2895600"/>
            <a:ext cx="3613150" cy="914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GB" altLang="en-US" sz="5400" b="1" dirty="0">
                <a:latin typeface="Arial" panose="020B0604020202020204" pitchFamily="34" charset="0"/>
              </a:rPr>
              <a:t>Thank you</a:t>
            </a:r>
            <a:endParaRPr lang="en-US" altLang="en-US" sz="5400" b="1" dirty="0">
              <a:latin typeface="Arial" panose="020B0604020202020204" pitchFamily="34" charset="0"/>
            </a:endParaRPr>
          </a:p>
        </p:txBody>
      </p:sp>
    </p:spTree>
    <p:extLst>
      <p:ext uri="{BB962C8B-B14F-4D97-AF65-F5344CB8AC3E}">
        <p14:creationId xmlns:p14="http://schemas.microsoft.com/office/powerpoint/2010/main" xmlns="" val="33779477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Content Placeholder 1"/>
          <p:cNvSpPr>
            <a:spLocks noGrp="1"/>
          </p:cNvSpPr>
          <p:nvPr>
            <p:ph idx="1"/>
          </p:nvPr>
        </p:nvSpPr>
        <p:spPr>
          <a:xfrm>
            <a:off x="457200" y="1295400"/>
            <a:ext cx="8229600" cy="4830763"/>
          </a:xfrm>
        </p:spPr>
        <p:txBody>
          <a:bodyPr rtlCol="0">
            <a:normAutofit/>
          </a:bodyPr>
          <a:lstStyle/>
          <a:p>
            <a:pPr algn="just" eaLnBrk="1" fontAlgn="auto" hangingPunct="1">
              <a:spcAft>
                <a:spcPts val="0"/>
              </a:spcAft>
              <a:buFont typeface="Arial"/>
              <a:buChar char="•"/>
              <a:defRPr/>
            </a:pPr>
            <a:endParaRPr lang="en-US" sz="2000" dirty="0" smtClean="0">
              <a:ea typeface="ＭＳ Ｐゴシック" charset="0"/>
              <a:cs typeface="ＭＳ Ｐゴシック" charset="0"/>
            </a:endParaRPr>
          </a:p>
          <a:p>
            <a:pPr algn="just" eaLnBrk="1" fontAlgn="auto" hangingPunct="1">
              <a:lnSpc>
                <a:spcPct val="150000"/>
              </a:lnSpc>
              <a:spcBef>
                <a:spcPts val="0"/>
              </a:spcBef>
              <a:spcAft>
                <a:spcPts val="0"/>
              </a:spcAft>
              <a:buFont typeface="Arial"/>
              <a:buChar char="•"/>
              <a:defRPr/>
            </a:pPr>
            <a:r>
              <a:rPr lang="en-US" sz="2200" dirty="0">
                <a:solidFill>
                  <a:srgbClr val="000000"/>
                </a:solidFill>
                <a:latin typeface="Arial"/>
                <a:ea typeface="ＭＳ Ｐゴシック" charset="0"/>
                <a:cs typeface="Arial"/>
              </a:rPr>
              <a:t>Number of Planned Targets: </a:t>
            </a:r>
            <a:r>
              <a:rPr lang="en-US" sz="2200" dirty="0" smtClean="0">
                <a:solidFill>
                  <a:srgbClr val="000000"/>
                </a:solidFill>
                <a:latin typeface="Arial"/>
                <a:ea typeface="ＭＳ Ｐゴシック" charset="0"/>
                <a:cs typeface="Arial"/>
              </a:rPr>
              <a:t>25</a:t>
            </a:r>
            <a:endParaRPr lang="en-US" sz="2200" b="1" dirty="0">
              <a:solidFill>
                <a:srgbClr val="000000"/>
              </a:solidFill>
              <a:latin typeface="Arial"/>
              <a:ea typeface="ＭＳ Ｐゴシック" charset="0"/>
              <a:cs typeface="Arial"/>
            </a:endParaRPr>
          </a:p>
          <a:p>
            <a:pPr algn="just" eaLnBrk="1" fontAlgn="auto" hangingPunct="1">
              <a:lnSpc>
                <a:spcPct val="150000"/>
              </a:lnSpc>
              <a:spcBef>
                <a:spcPts val="0"/>
              </a:spcBef>
              <a:spcAft>
                <a:spcPts val="0"/>
              </a:spcAft>
              <a:buFontTx/>
              <a:buNone/>
              <a:defRPr/>
            </a:pPr>
            <a:endParaRPr lang="en-US" sz="2200" dirty="0">
              <a:solidFill>
                <a:srgbClr val="000000"/>
              </a:solidFill>
              <a:latin typeface="Arial"/>
              <a:ea typeface="ＭＳ Ｐゴシック" charset="0"/>
              <a:cs typeface="Arial"/>
            </a:endParaRPr>
          </a:p>
          <a:p>
            <a:pPr algn="just" eaLnBrk="1" fontAlgn="auto" hangingPunct="1">
              <a:lnSpc>
                <a:spcPct val="150000"/>
              </a:lnSpc>
              <a:spcBef>
                <a:spcPts val="0"/>
              </a:spcBef>
              <a:spcAft>
                <a:spcPts val="0"/>
              </a:spcAft>
              <a:buFont typeface="Arial"/>
              <a:buChar char="•"/>
              <a:defRPr/>
            </a:pPr>
            <a:r>
              <a:rPr lang="en-US" sz="2200" dirty="0">
                <a:solidFill>
                  <a:srgbClr val="000000"/>
                </a:solidFill>
                <a:latin typeface="Arial"/>
                <a:ea typeface="ＭＳ Ｐゴシック" charset="0"/>
                <a:cs typeface="Arial"/>
              </a:rPr>
              <a:t>Number of Targets </a:t>
            </a:r>
            <a:r>
              <a:rPr lang="en-US" sz="2200" dirty="0" smtClean="0">
                <a:solidFill>
                  <a:srgbClr val="000000"/>
                </a:solidFill>
                <a:latin typeface="Arial"/>
                <a:ea typeface="ＭＳ Ｐゴシック" charset="0"/>
                <a:cs typeface="Arial"/>
              </a:rPr>
              <a:t>Achieved: 22 		</a:t>
            </a:r>
            <a:endParaRPr lang="en-US" sz="2200" b="1" dirty="0">
              <a:solidFill>
                <a:srgbClr val="000000"/>
              </a:solidFill>
              <a:latin typeface="Arial"/>
              <a:ea typeface="ＭＳ Ｐゴシック" charset="0"/>
              <a:cs typeface="Arial"/>
            </a:endParaRPr>
          </a:p>
          <a:p>
            <a:pPr algn="just" eaLnBrk="1" fontAlgn="auto" hangingPunct="1">
              <a:lnSpc>
                <a:spcPct val="150000"/>
              </a:lnSpc>
              <a:spcBef>
                <a:spcPts val="0"/>
              </a:spcBef>
              <a:spcAft>
                <a:spcPts val="0"/>
              </a:spcAft>
              <a:buFontTx/>
              <a:buNone/>
              <a:defRPr/>
            </a:pPr>
            <a:endParaRPr lang="en-US" sz="2200" dirty="0">
              <a:solidFill>
                <a:srgbClr val="000000"/>
              </a:solidFill>
              <a:latin typeface="Arial"/>
              <a:ea typeface="ＭＳ Ｐゴシック" charset="0"/>
              <a:cs typeface="Arial"/>
            </a:endParaRPr>
          </a:p>
          <a:p>
            <a:pPr algn="just" eaLnBrk="1" fontAlgn="auto" hangingPunct="1">
              <a:lnSpc>
                <a:spcPct val="150000"/>
              </a:lnSpc>
              <a:spcBef>
                <a:spcPts val="0"/>
              </a:spcBef>
              <a:spcAft>
                <a:spcPts val="0"/>
              </a:spcAft>
              <a:buFont typeface="Arial"/>
              <a:buChar char="•"/>
              <a:defRPr/>
            </a:pPr>
            <a:r>
              <a:rPr lang="en-US" sz="2200" dirty="0">
                <a:solidFill>
                  <a:srgbClr val="000000"/>
                </a:solidFill>
                <a:latin typeface="Arial"/>
                <a:ea typeface="ＭＳ Ｐゴシック" charset="0"/>
                <a:cs typeface="Arial"/>
              </a:rPr>
              <a:t>Number of Targets Not </a:t>
            </a:r>
            <a:r>
              <a:rPr lang="en-US" sz="2200" dirty="0" smtClean="0">
                <a:solidFill>
                  <a:srgbClr val="000000"/>
                </a:solidFill>
                <a:latin typeface="Arial"/>
                <a:ea typeface="ＭＳ Ｐゴシック" charset="0"/>
                <a:cs typeface="Arial"/>
              </a:rPr>
              <a:t>Achieved: </a:t>
            </a:r>
            <a:r>
              <a:rPr lang="en-US" sz="2200" dirty="0">
                <a:solidFill>
                  <a:srgbClr val="000000"/>
                </a:solidFill>
                <a:latin typeface="Arial"/>
                <a:ea typeface="ＭＳ Ｐゴシック" charset="0"/>
                <a:cs typeface="Arial"/>
              </a:rPr>
              <a:t>3</a:t>
            </a:r>
            <a:r>
              <a:rPr lang="en-US" sz="2200" dirty="0" smtClean="0">
                <a:solidFill>
                  <a:srgbClr val="000000"/>
                </a:solidFill>
                <a:latin typeface="Arial"/>
                <a:ea typeface="ＭＳ Ｐゴシック" charset="0"/>
                <a:cs typeface="Arial"/>
              </a:rPr>
              <a:t>	</a:t>
            </a:r>
            <a:endParaRPr lang="en-US" sz="2200" b="1" dirty="0" smtClean="0">
              <a:solidFill>
                <a:srgbClr val="000000"/>
              </a:solidFill>
              <a:latin typeface="Arial"/>
              <a:ea typeface="ＭＳ Ｐゴシック" charset="0"/>
              <a:cs typeface="Arial"/>
            </a:endParaRPr>
          </a:p>
          <a:p>
            <a:pPr marL="0" indent="0" algn="just" eaLnBrk="1" fontAlgn="auto" hangingPunct="1">
              <a:lnSpc>
                <a:spcPct val="150000"/>
              </a:lnSpc>
              <a:spcBef>
                <a:spcPts val="0"/>
              </a:spcBef>
              <a:spcAft>
                <a:spcPts val="0"/>
              </a:spcAft>
              <a:buNone/>
              <a:defRPr/>
            </a:pPr>
            <a:endParaRPr lang="en-US" sz="2200" dirty="0">
              <a:solidFill>
                <a:srgbClr val="000000"/>
              </a:solidFill>
              <a:latin typeface="Arial"/>
              <a:ea typeface="ＭＳ Ｐゴシック" charset="0"/>
              <a:cs typeface="Arial"/>
            </a:endParaRPr>
          </a:p>
          <a:p>
            <a:pPr algn="just" eaLnBrk="1" fontAlgn="auto" hangingPunct="1">
              <a:lnSpc>
                <a:spcPct val="150000"/>
              </a:lnSpc>
              <a:spcBef>
                <a:spcPts val="0"/>
              </a:spcBef>
              <a:spcAft>
                <a:spcPts val="0"/>
              </a:spcAft>
              <a:buFont typeface="Arial"/>
              <a:buChar char="•"/>
              <a:defRPr/>
            </a:pPr>
            <a:r>
              <a:rPr lang="en-US" sz="2200" dirty="0">
                <a:solidFill>
                  <a:srgbClr val="000000"/>
                </a:solidFill>
                <a:latin typeface="Arial"/>
                <a:ea typeface="ＭＳ Ｐゴシック" charset="0"/>
                <a:cs typeface="Arial"/>
              </a:rPr>
              <a:t>Overall Percentage</a:t>
            </a:r>
            <a:r>
              <a:rPr lang="en-US" sz="2200" dirty="0" smtClean="0">
                <a:solidFill>
                  <a:srgbClr val="000000"/>
                </a:solidFill>
                <a:latin typeface="Arial"/>
                <a:ea typeface="ＭＳ Ｐゴシック" charset="0"/>
                <a:cs typeface="Arial"/>
              </a:rPr>
              <a:t>: </a:t>
            </a:r>
            <a:r>
              <a:rPr lang="en-US" sz="2200" b="1" dirty="0" smtClean="0">
                <a:solidFill>
                  <a:srgbClr val="000000"/>
                </a:solidFill>
                <a:latin typeface="Arial"/>
                <a:ea typeface="ＭＳ Ｐゴシック" charset="0"/>
                <a:cs typeface="Arial"/>
              </a:rPr>
              <a:t>88%</a:t>
            </a:r>
            <a:r>
              <a:rPr lang="en-US" sz="2200" dirty="0" smtClean="0">
                <a:solidFill>
                  <a:srgbClr val="000000"/>
                </a:solidFill>
                <a:latin typeface="Arial"/>
                <a:ea typeface="ＭＳ Ｐゴシック" charset="0"/>
                <a:cs typeface="Arial"/>
              </a:rPr>
              <a:t>		</a:t>
            </a:r>
            <a:endParaRPr lang="en-US" sz="2200" b="1" dirty="0">
              <a:solidFill>
                <a:srgbClr val="000000"/>
              </a:solidFill>
              <a:latin typeface="Arial"/>
              <a:ea typeface="ＭＳ Ｐゴシック" charset="0"/>
              <a:cs typeface="Arial"/>
            </a:endParaRPr>
          </a:p>
          <a:p>
            <a:pPr marL="0" indent="0" algn="just" eaLnBrk="1" fontAlgn="auto" hangingPunct="1">
              <a:lnSpc>
                <a:spcPct val="150000"/>
              </a:lnSpc>
              <a:spcAft>
                <a:spcPts val="0"/>
              </a:spcAft>
              <a:buFontTx/>
              <a:buNone/>
              <a:defRPr/>
            </a:pPr>
            <a:endParaRPr lang="en-US" sz="2200" dirty="0" smtClean="0">
              <a:ea typeface="ＭＳ Ｐゴシック" charset="0"/>
              <a:cs typeface="ＭＳ Ｐゴシック" charset="0"/>
            </a:endParaRPr>
          </a:p>
          <a:p>
            <a:pPr marL="107950" indent="0" eaLnBrk="1" fontAlgn="auto" hangingPunct="1">
              <a:lnSpc>
                <a:spcPct val="150000"/>
              </a:lnSpc>
              <a:spcAft>
                <a:spcPts val="0"/>
              </a:spcAft>
              <a:buFontTx/>
              <a:buNone/>
              <a:defRPr/>
            </a:pPr>
            <a:endParaRPr lang="en-US" dirty="0" smtClean="0">
              <a:ea typeface="ＭＳ Ｐゴシック" charset="0"/>
              <a:cs typeface="ＭＳ Ｐゴシック" charset="0"/>
            </a:endParaRPr>
          </a:p>
          <a:p>
            <a:pPr marL="107950" indent="0" eaLnBrk="1" fontAlgn="auto" hangingPunct="1">
              <a:spcAft>
                <a:spcPts val="0"/>
              </a:spcAft>
              <a:buFont typeface="Arial"/>
              <a:buChar char="•"/>
              <a:defRPr/>
            </a:pPr>
            <a:endParaRPr lang="en-US" dirty="0" smtClean="0">
              <a:ea typeface="ＭＳ Ｐゴシック" charset="0"/>
              <a:cs typeface="ＭＳ Ｐゴシック" charset="0"/>
            </a:endParaRPr>
          </a:p>
          <a:p>
            <a:pPr marL="107950" indent="0" eaLnBrk="1" fontAlgn="auto" hangingPunct="1">
              <a:spcAft>
                <a:spcPts val="0"/>
              </a:spcAft>
              <a:buFont typeface="Arial"/>
              <a:buChar char="•"/>
              <a:defRPr/>
            </a:pPr>
            <a:endParaRPr lang="en-US" dirty="0" smtClean="0">
              <a:ea typeface="ＭＳ Ｐゴシック" charset="0"/>
              <a:cs typeface="ＭＳ Ｐゴシック" charset="0"/>
            </a:endParaRPr>
          </a:p>
          <a:p>
            <a:pPr marL="107950" indent="0" eaLnBrk="1" fontAlgn="auto" hangingPunct="1">
              <a:spcAft>
                <a:spcPts val="0"/>
              </a:spcAft>
              <a:buFontTx/>
              <a:buNone/>
              <a:defRPr/>
            </a:pPr>
            <a:endParaRPr lang="en-US" dirty="0" smtClean="0">
              <a:ea typeface="ＭＳ Ｐゴシック" charset="0"/>
              <a:cs typeface="ＭＳ Ｐゴシック" charset="0"/>
            </a:endParaRPr>
          </a:p>
          <a:p>
            <a:pPr marL="107950" indent="0" eaLnBrk="1" fontAlgn="auto" hangingPunct="1">
              <a:spcAft>
                <a:spcPts val="0"/>
              </a:spcAft>
              <a:buFontTx/>
              <a:buNone/>
              <a:defRPr/>
            </a:pPr>
            <a:endParaRPr lang="en-US" dirty="0" smtClean="0">
              <a:ea typeface="ＭＳ Ｐゴシック" charset="0"/>
              <a:cs typeface="ＭＳ Ｐゴシック" charset="0"/>
            </a:endParaRPr>
          </a:p>
        </p:txBody>
      </p:sp>
      <p:sp>
        <p:nvSpPr>
          <p:cNvPr id="19458" name="Title 2"/>
          <p:cNvSpPr>
            <a:spLocks noGrp="1"/>
          </p:cNvSpPr>
          <p:nvPr>
            <p:ph type="title"/>
          </p:nvPr>
        </p:nvSpPr>
        <p:spPr>
          <a:xfrm>
            <a:off x="457200" y="152400"/>
            <a:ext cx="6324600" cy="914400"/>
          </a:xfrm>
        </p:spPr>
        <p:txBody>
          <a:bodyPr/>
          <a:lstStyle/>
          <a:p>
            <a:pPr eaLnBrk="1" hangingPunct="1"/>
            <a:r>
              <a:rPr lang="en-US" sz="3200" b="1" dirty="0" smtClean="0">
                <a:latin typeface="Arial" charset="0"/>
                <a:ea typeface="MS PGothic" charset="0"/>
              </a:rPr>
              <a:t>Q3 </a:t>
            </a:r>
            <a:r>
              <a:rPr lang="en-US" sz="3200" b="1" dirty="0">
                <a:latin typeface="Arial" charset="0"/>
                <a:ea typeface="MS PGothic" charset="0"/>
              </a:rPr>
              <a:t>Overall Performance</a:t>
            </a:r>
          </a:p>
        </p:txBody>
      </p:sp>
      <p:pic>
        <p:nvPicPr>
          <p:cNvPr id="19459" name="Picture 5">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781800" y="304800"/>
            <a:ext cx="1981200" cy="752475"/>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pic>
      <p:pic>
        <p:nvPicPr>
          <p:cNvPr id="19460" name="Picture 5"/>
          <p:cNvPicPr>
            <a:picLocks noChangeAspect="1"/>
          </p:cNvPicPr>
          <p:nvPr/>
        </p:nvPicPr>
        <p:blipFill>
          <a:blip r:embed="rId4">
            <a:extLst>
              <a:ext uri="{28A0092B-C50C-407E-A947-70E740481C1C}">
                <a14:useLocalDpi xmlns:a14="http://schemas.microsoft.com/office/drawing/2010/main" xmlns="" val="0"/>
              </a:ext>
            </a:extLst>
          </a:blip>
          <a:srcRect/>
          <a:stretch>
            <a:fillRect/>
          </a:stretch>
        </p:blipFill>
        <p:spPr bwMode="auto">
          <a:xfrm>
            <a:off x="7639050" y="6057900"/>
            <a:ext cx="670710" cy="6252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p>
            <a:fld id="{B682DC23-2843-E240-9889-9C005FBE80A9}" type="slidenum">
              <a:rPr lang="en-US" smtClean="0"/>
              <a:pPr/>
              <a:t>4</a:t>
            </a:fld>
            <a:endParaRPr lang="en-US" dirty="0"/>
          </a:p>
        </p:txBody>
      </p:sp>
    </p:spTree>
    <p:extLst>
      <p:ext uri="{BB962C8B-B14F-4D97-AF65-F5344CB8AC3E}">
        <p14:creationId xmlns:p14="http://schemas.microsoft.com/office/powerpoint/2010/main" xmlns="" val="932151677"/>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1"/>
          <p:cNvSpPr>
            <a:spLocks noGrp="1"/>
          </p:cNvSpPr>
          <p:nvPr>
            <p:ph idx="1"/>
          </p:nvPr>
        </p:nvSpPr>
        <p:spPr>
          <a:xfrm>
            <a:off x="457200" y="1295400"/>
            <a:ext cx="8229600" cy="4830763"/>
          </a:xfrm>
        </p:spPr>
        <p:txBody>
          <a:bodyPr rtlCol="0">
            <a:normAutofit/>
          </a:bodyPr>
          <a:lstStyle/>
          <a:p>
            <a:pPr eaLnBrk="1" fontAlgn="auto" hangingPunct="1">
              <a:spcAft>
                <a:spcPts val="0"/>
              </a:spcAft>
              <a:buFontTx/>
              <a:buNone/>
              <a:defRPr/>
            </a:pPr>
            <a:endParaRPr lang="en-US" sz="2400" dirty="0" smtClean="0">
              <a:ea typeface="ＭＳ Ｐゴシック" charset="0"/>
              <a:cs typeface="ＭＳ Ｐゴシック" charset="0"/>
            </a:endParaRPr>
          </a:p>
          <a:p>
            <a:pPr marL="107950" indent="0" eaLnBrk="1" fontAlgn="auto" hangingPunct="1">
              <a:spcAft>
                <a:spcPts val="0"/>
              </a:spcAft>
              <a:buFont typeface="Arial"/>
              <a:buChar char="•"/>
              <a:defRPr/>
            </a:pPr>
            <a:endParaRPr lang="en-US" dirty="0" smtClean="0">
              <a:ea typeface="ＭＳ Ｐゴシック" pitchFamily="34" charset="-128"/>
              <a:cs typeface="ＭＳ Ｐゴシック" charset="0"/>
            </a:endParaRPr>
          </a:p>
        </p:txBody>
      </p:sp>
      <p:sp>
        <p:nvSpPr>
          <p:cNvPr id="20482" name="Title 2"/>
          <p:cNvSpPr>
            <a:spLocks noGrp="1"/>
          </p:cNvSpPr>
          <p:nvPr>
            <p:ph type="title"/>
          </p:nvPr>
        </p:nvSpPr>
        <p:spPr>
          <a:xfrm>
            <a:off x="533400" y="109538"/>
            <a:ext cx="6248400" cy="957262"/>
          </a:xfrm>
        </p:spPr>
        <p:txBody>
          <a:bodyPr/>
          <a:lstStyle/>
          <a:p>
            <a:pPr eaLnBrk="1" hangingPunct="1"/>
            <a:r>
              <a:rPr lang="en-US" sz="3200" b="1" dirty="0" smtClean="0">
                <a:latin typeface="Arial" charset="0"/>
                <a:ea typeface="MS PGothic" charset="0"/>
              </a:rPr>
              <a:t>Q4 </a:t>
            </a:r>
            <a:r>
              <a:rPr lang="en-US" sz="3200" b="1" dirty="0">
                <a:latin typeface="Arial" charset="0"/>
                <a:ea typeface="MS PGothic" charset="0"/>
              </a:rPr>
              <a:t>Analysis Per Programme</a:t>
            </a:r>
          </a:p>
        </p:txBody>
      </p:sp>
      <p:pic>
        <p:nvPicPr>
          <p:cNvPr id="20483" name="Picture 5">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6781800" y="304800"/>
            <a:ext cx="1981200" cy="752475"/>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pic>
      <p:graphicFrame>
        <p:nvGraphicFramePr>
          <p:cNvPr id="6" name="Table 5"/>
          <p:cNvGraphicFramePr>
            <a:graphicFrameLocks noGrp="1"/>
          </p:cNvGraphicFramePr>
          <p:nvPr>
            <p:extLst>
              <p:ext uri="{D42A27DB-BD31-4B8C-83A1-F6EECF244321}">
                <p14:modId xmlns:p14="http://schemas.microsoft.com/office/powerpoint/2010/main" xmlns="" val="186708906"/>
              </p:ext>
            </p:extLst>
          </p:nvPr>
        </p:nvGraphicFramePr>
        <p:xfrm>
          <a:off x="228600" y="1316036"/>
          <a:ext cx="8800270" cy="5153939"/>
        </p:xfrm>
        <a:graphic>
          <a:graphicData uri="http://schemas.openxmlformats.org/drawingml/2006/table">
            <a:tbl>
              <a:tblPr firstRow="1" bandRow="1">
                <a:tableStyleId>{5C22544A-7EE6-4342-B048-85BDC9FD1C3A}</a:tableStyleId>
              </a:tblPr>
              <a:tblGrid>
                <a:gridCol w="2213149">
                  <a:extLst>
                    <a:ext uri="{9D8B030D-6E8A-4147-A177-3AD203B41FA5}">
                      <a16:colId xmlns:a16="http://schemas.microsoft.com/office/drawing/2014/main" xmlns="" val="20000"/>
                    </a:ext>
                  </a:extLst>
                </a:gridCol>
                <a:gridCol w="1366623">
                  <a:extLst>
                    <a:ext uri="{9D8B030D-6E8A-4147-A177-3AD203B41FA5}">
                      <a16:colId xmlns:a16="http://schemas.microsoft.com/office/drawing/2014/main" xmlns="" val="20001"/>
                    </a:ext>
                  </a:extLst>
                </a:gridCol>
                <a:gridCol w="1740166">
                  <a:extLst>
                    <a:ext uri="{9D8B030D-6E8A-4147-A177-3AD203B41FA5}">
                      <a16:colId xmlns:a16="http://schemas.microsoft.com/office/drawing/2014/main" xmlns="" val="20002"/>
                    </a:ext>
                  </a:extLst>
                </a:gridCol>
                <a:gridCol w="1740166">
                  <a:extLst>
                    <a:ext uri="{9D8B030D-6E8A-4147-A177-3AD203B41FA5}">
                      <a16:colId xmlns:a16="http://schemas.microsoft.com/office/drawing/2014/main" xmlns="" val="20003"/>
                    </a:ext>
                  </a:extLst>
                </a:gridCol>
                <a:gridCol w="1740166">
                  <a:extLst>
                    <a:ext uri="{9D8B030D-6E8A-4147-A177-3AD203B41FA5}">
                      <a16:colId xmlns:a16="http://schemas.microsoft.com/office/drawing/2014/main" xmlns="" val="20004"/>
                    </a:ext>
                  </a:extLst>
                </a:gridCol>
              </a:tblGrid>
              <a:tr h="700195">
                <a:tc>
                  <a:txBody>
                    <a:bodyPr/>
                    <a:lstStyle/>
                    <a:p>
                      <a:pPr marL="0" marR="0" algn="ctr">
                        <a:lnSpc>
                          <a:spcPct val="100000"/>
                        </a:lnSpc>
                        <a:spcBef>
                          <a:spcPts val="0"/>
                        </a:spcBef>
                        <a:spcAft>
                          <a:spcPts val="0"/>
                        </a:spcAft>
                      </a:pPr>
                      <a:r>
                        <a:rPr lang="en-ZA" sz="1400" b="1" dirty="0">
                          <a:solidFill>
                            <a:srgbClr val="000000"/>
                          </a:solidFill>
                          <a:latin typeface="Arial"/>
                          <a:ea typeface="Times New Roman"/>
                          <a:cs typeface="Times New Roman"/>
                        </a:rPr>
                        <a:t>PROGRAMME</a:t>
                      </a:r>
                      <a:endParaRPr lang="en-US" sz="1400" dirty="0">
                        <a:latin typeface="Calibri"/>
                        <a:ea typeface="Calibri"/>
                        <a:cs typeface="Times New Roman"/>
                      </a:endParaRPr>
                    </a:p>
                  </a:txBody>
                  <a:tcPr marL="68580" marR="68580" marT="0" marB="0" anchor="ctr"/>
                </a:tc>
                <a:tc>
                  <a:txBody>
                    <a:bodyPr/>
                    <a:lstStyle/>
                    <a:p>
                      <a:pPr marL="0" marR="0" algn="ctr">
                        <a:lnSpc>
                          <a:spcPct val="100000"/>
                        </a:lnSpc>
                        <a:spcBef>
                          <a:spcPts val="0"/>
                        </a:spcBef>
                        <a:spcAft>
                          <a:spcPts val="0"/>
                        </a:spcAft>
                      </a:pPr>
                      <a:r>
                        <a:rPr lang="en-ZA" sz="1400" b="1" dirty="0">
                          <a:solidFill>
                            <a:srgbClr val="000000"/>
                          </a:solidFill>
                          <a:latin typeface="Arial"/>
                          <a:ea typeface="Times New Roman"/>
                          <a:cs typeface="Times New Roman"/>
                        </a:rPr>
                        <a:t>TOTAL NUMBER </a:t>
                      </a:r>
                      <a:r>
                        <a:rPr lang="en-ZA" sz="1400" b="1">
                          <a:solidFill>
                            <a:srgbClr val="000000"/>
                          </a:solidFill>
                          <a:latin typeface="Arial"/>
                          <a:ea typeface="Times New Roman"/>
                          <a:cs typeface="Times New Roman"/>
                        </a:rPr>
                        <a:t>OF </a:t>
                      </a:r>
                      <a:r>
                        <a:rPr lang="en-ZA" sz="1400" b="1" smtClean="0">
                          <a:solidFill>
                            <a:srgbClr val="000000"/>
                          </a:solidFill>
                          <a:latin typeface="Arial"/>
                          <a:ea typeface="Times New Roman"/>
                          <a:cs typeface="Times New Roman"/>
                        </a:rPr>
                        <a:t>Q4</a:t>
                      </a:r>
                      <a:r>
                        <a:rPr lang="en-ZA" sz="1400" b="1" baseline="0" smtClean="0">
                          <a:solidFill>
                            <a:srgbClr val="000000"/>
                          </a:solidFill>
                          <a:latin typeface="Arial"/>
                          <a:ea typeface="Times New Roman"/>
                          <a:cs typeface="Times New Roman"/>
                        </a:rPr>
                        <a:t> </a:t>
                      </a:r>
                      <a:r>
                        <a:rPr lang="en-ZA" sz="1400" b="1" dirty="0" smtClean="0">
                          <a:solidFill>
                            <a:srgbClr val="000000"/>
                          </a:solidFill>
                          <a:latin typeface="Arial"/>
                          <a:ea typeface="Times New Roman"/>
                          <a:cs typeface="Times New Roman"/>
                        </a:rPr>
                        <a:t>TARGETS</a:t>
                      </a:r>
                      <a:endParaRPr lang="en-US" sz="1400" dirty="0">
                        <a:latin typeface="Calibri"/>
                        <a:ea typeface="Calibri"/>
                        <a:cs typeface="Times New Roman"/>
                      </a:endParaRPr>
                    </a:p>
                  </a:txBody>
                  <a:tcPr marL="68580" marR="68580" marT="0" marB="0" anchor="ctr"/>
                </a:tc>
                <a:tc>
                  <a:txBody>
                    <a:bodyPr/>
                    <a:lstStyle/>
                    <a:p>
                      <a:pPr marL="0" marR="0" algn="ctr">
                        <a:lnSpc>
                          <a:spcPct val="100000"/>
                        </a:lnSpc>
                        <a:spcBef>
                          <a:spcPts val="0"/>
                        </a:spcBef>
                        <a:spcAft>
                          <a:spcPts val="0"/>
                        </a:spcAft>
                      </a:pPr>
                      <a:r>
                        <a:rPr lang="en-ZA" sz="1400" b="1" dirty="0">
                          <a:solidFill>
                            <a:srgbClr val="000000"/>
                          </a:solidFill>
                          <a:latin typeface="Arial"/>
                          <a:ea typeface="Times New Roman"/>
                          <a:cs typeface="Times New Roman"/>
                        </a:rPr>
                        <a:t>NUMBER OF TARGETS ACHIEVED</a:t>
                      </a:r>
                      <a:endParaRPr lang="en-US" sz="1400" dirty="0">
                        <a:latin typeface="Calibri"/>
                        <a:ea typeface="Calibri"/>
                        <a:cs typeface="Times New Roman"/>
                      </a:endParaRPr>
                    </a:p>
                  </a:txBody>
                  <a:tcPr marL="68580" marR="68580" marT="0" marB="0" anchor="ctr"/>
                </a:tc>
                <a:tc>
                  <a:txBody>
                    <a:bodyPr/>
                    <a:lstStyle/>
                    <a:p>
                      <a:pPr marL="0" marR="0" algn="ctr">
                        <a:lnSpc>
                          <a:spcPct val="100000"/>
                        </a:lnSpc>
                        <a:spcBef>
                          <a:spcPts val="0"/>
                        </a:spcBef>
                        <a:spcAft>
                          <a:spcPts val="0"/>
                        </a:spcAft>
                      </a:pPr>
                      <a:r>
                        <a:rPr lang="en-ZA" sz="1400" b="1" dirty="0">
                          <a:solidFill>
                            <a:srgbClr val="000000"/>
                          </a:solidFill>
                          <a:latin typeface="Arial"/>
                          <a:ea typeface="Times New Roman"/>
                          <a:cs typeface="Times New Roman"/>
                        </a:rPr>
                        <a:t>NUMBER OF TARGETS NOT ACHIEVED</a:t>
                      </a:r>
                      <a:endParaRPr lang="en-US" sz="1400" dirty="0">
                        <a:latin typeface="Calibri"/>
                        <a:ea typeface="Calibri"/>
                        <a:cs typeface="Times New Roman"/>
                      </a:endParaRPr>
                    </a:p>
                  </a:txBody>
                  <a:tcPr marL="68580" marR="68580" marT="0" marB="0" anchor="ctr"/>
                </a:tc>
                <a:tc>
                  <a:txBody>
                    <a:bodyPr/>
                    <a:lstStyle/>
                    <a:p>
                      <a:pPr marL="0" marR="0" algn="ctr">
                        <a:lnSpc>
                          <a:spcPct val="100000"/>
                        </a:lnSpc>
                        <a:spcBef>
                          <a:spcPts val="0"/>
                        </a:spcBef>
                        <a:spcAft>
                          <a:spcPts val="0"/>
                        </a:spcAft>
                      </a:pPr>
                      <a:r>
                        <a:rPr lang="en-ZA" sz="1400" b="1" dirty="0">
                          <a:solidFill>
                            <a:srgbClr val="000000"/>
                          </a:solidFill>
                          <a:latin typeface="Arial"/>
                          <a:ea typeface="Times New Roman"/>
                          <a:cs typeface="Times New Roman"/>
                        </a:rPr>
                        <a:t>PERFORMANCE LEVEL</a:t>
                      </a:r>
                      <a:endParaRPr lang="en-US" sz="1400" dirty="0">
                        <a:latin typeface="Calibri"/>
                        <a:ea typeface="Calibri"/>
                        <a:cs typeface="Times New Roman"/>
                      </a:endParaRPr>
                    </a:p>
                  </a:txBody>
                  <a:tcPr marL="68580" marR="68580" marT="0" marB="0" anchor="ctr"/>
                </a:tc>
                <a:extLst>
                  <a:ext uri="{0D108BD9-81ED-4DB2-BD59-A6C34878D82A}">
                    <a16:rowId xmlns:a16="http://schemas.microsoft.com/office/drawing/2014/main" xmlns="" val="10000"/>
                  </a:ext>
                </a:extLst>
              </a:tr>
              <a:tr h="576244">
                <a:tc>
                  <a:txBody>
                    <a:bodyPr/>
                    <a:lstStyle/>
                    <a:p>
                      <a:pPr marL="0" marR="0">
                        <a:lnSpc>
                          <a:spcPct val="100000"/>
                        </a:lnSpc>
                        <a:spcBef>
                          <a:spcPts val="0"/>
                        </a:spcBef>
                        <a:spcAft>
                          <a:spcPts val="0"/>
                        </a:spcAft>
                      </a:pPr>
                      <a:r>
                        <a:rPr lang="en-ZA" sz="1400" dirty="0">
                          <a:solidFill>
                            <a:srgbClr val="000000"/>
                          </a:solidFill>
                          <a:latin typeface="Arial"/>
                          <a:ea typeface="Times New Roman"/>
                          <a:cs typeface="Times New Roman"/>
                        </a:rPr>
                        <a:t>ADMINISTRATION (ODG, COO</a:t>
                      </a:r>
                      <a:r>
                        <a:rPr lang="en-ZA" sz="1400" dirty="0" smtClean="0">
                          <a:solidFill>
                            <a:srgbClr val="000000"/>
                          </a:solidFill>
                          <a:latin typeface="Arial"/>
                          <a:ea typeface="Times New Roman"/>
                          <a:cs typeface="Times New Roman"/>
                        </a:rPr>
                        <a:t>, </a:t>
                      </a:r>
                      <a:r>
                        <a:rPr lang="en-ZA" sz="1400" dirty="0">
                          <a:solidFill>
                            <a:srgbClr val="000000"/>
                          </a:solidFill>
                          <a:latin typeface="Arial"/>
                          <a:ea typeface="Times New Roman"/>
                          <a:cs typeface="Times New Roman"/>
                        </a:rPr>
                        <a:t>CFO)</a:t>
                      </a:r>
                      <a:endParaRPr lang="en-US" sz="14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ZA" sz="1600" dirty="0" smtClean="0">
                          <a:solidFill>
                            <a:schemeClr val="tx1"/>
                          </a:solidFill>
                          <a:effectLst/>
                          <a:latin typeface="Arial" panose="020B0604020202020204" pitchFamily="34" charset="0"/>
                          <a:ea typeface="Calibri" panose="020F0502020204030204" pitchFamily="34" charset="0"/>
                          <a:cs typeface="Times New Roman" panose="02020603050405020304" pitchFamily="18" charset="0"/>
                        </a:rPr>
                        <a:t>5</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600" dirty="0">
                          <a:solidFill>
                            <a:srgbClr val="008000"/>
                          </a:solidFill>
                          <a:effectLst/>
                          <a:latin typeface="Arial" panose="020B0604020202020204" pitchFamily="34" charset="0"/>
                          <a:ea typeface="Calibri" panose="020F0502020204030204" pitchFamily="34" charset="0"/>
                          <a:cs typeface="Times New Roman" panose="02020603050405020304" pitchFamily="18" charset="0"/>
                        </a:rPr>
                        <a:t>5</a:t>
                      </a:r>
                      <a:endParaRPr lang="en-ZA" sz="1600" dirty="0">
                        <a:solidFill>
                          <a:srgbClr val="008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6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0</a:t>
                      </a:r>
                      <a:endParaRPr lang="en-ZA"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ZA" sz="1600" b="1" dirty="0" smtClean="0">
                          <a:solidFill>
                            <a:srgbClr val="008000"/>
                          </a:solidFill>
                          <a:effectLst/>
                          <a:latin typeface="Arial"/>
                          <a:ea typeface="Times New Roman"/>
                          <a:cs typeface="Arial"/>
                        </a:rPr>
                        <a:t>100</a:t>
                      </a:r>
                      <a:r>
                        <a:rPr lang="en-ZA" sz="1600" b="1" dirty="0">
                          <a:solidFill>
                            <a:srgbClr val="008000"/>
                          </a:solidFill>
                          <a:effectLst/>
                          <a:latin typeface="Arial"/>
                          <a:ea typeface="Times New Roman"/>
                          <a:cs typeface="Arial"/>
                        </a:rPr>
                        <a:t>%</a:t>
                      </a:r>
                      <a:endParaRPr lang="en-US" sz="1600" dirty="0">
                        <a:solidFill>
                          <a:srgbClr val="008000"/>
                        </a:solidFill>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01"/>
                  </a:ext>
                </a:extLst>
              </a:tr>
              <a:tr h="683288">
                <a:tc>
                  <a:txBody>
                    <a:bodyPr/>
                    <a:lstStyle/>
                    <a:p>
                      <a:pPr marL="0" marR="0">
                        <a:lnSpc>
                          <a:spcPct val="100000"/>
                        </a:lnSpc>
                        <a:spcBef>
                          <a:spcPts val="0"/>
                        </a:spcBef>
                        <a:spcAft>
                          <a:spcPts val="0"/>
                        </a:spcAft>
                      </a:pPr>
                      <a:r>
                        <a:rPr lang="en-ZA" sz="1400" dirty="0">
                          <a:solidFill>
                            <a:srgbClr val="000000"/>
                          </a:solidFill>
                          <a:latin typeface="Arial"/>
                          <a:ea typeface="Times New Roman"/>
                          <a:cs typeface="Times New Roman"/>
                        </a:rPr>
                        <a:t>INTEGRATED TRANSPORT PLANNING</a:t>
                      </a:r>
                      <a:endParaRPr lang="en-US" sz="14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ZA" sz="1600" dirty="0" smtClean="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3</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ZA" sz="1600" dirty="0" smtClean="0">
                          <a:solidFill>
                            <a:srgbClr val="008000"/>
                          </a:solidFill>
                          <a:effectLst/>
                          <a:latin typeface="Arial" panose="020B0604020202020204" pitchFamily="34" charset="0"/>
                          <a:ea typeface="Calibri" panose="020F0502020204030204" pitchFamily="34" charset="0"/>
                          <a:cs typeface="Times New Roman" panose="02020603050405020304" pitchFamily="18" charset="0"/>
                        </a:rPr>
                        <a:t>2</a:t>
                      </a:r>
                      <a:endParaRPr lang="en-US" sz="1600" dirty="0">
                        <a:solidFill>
                          <a:srgbClr val="008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6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1</a:t>
                      </a:r>
                      <a:endParaRPr lang="en-ZA"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ZA" sz="1600" b="1" dirty="0">
                          <a:solidFill>
                            <a:srgbClr val="008000"/>
                          </a:solidFill>
                          <a:effectLst/>
                          <a:latin typeface="Arial"/>
                          <a:ea typeface="Times New Roman"/>
                          <a:cs typeface="Arial"/>
                        </a:rPr>
                        <a:t>67%</a:t>
                      </a:r>
                      <a:endParaRPr lang="en-US" sz="1600" dirty="0">
                        <a:solidFill>
                          <a:srgbClr val="008000"/>
                        </a:solidFill>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02"/>
                  </a:ext>
                </a:extLst>
              </a:tr>
              <a:tr h="612949">
                <a:tc>
                  <a:txBody>
                    <a:bodyPr/>
                    <a:lstStyle/>
                    <a:p>
                      <a:pPr marL="0" marR="0">
                        <a:lnSpc>
                          <a:spcPct val="100000"/>
                        </a:lnSpc>
                        <a:spcBef>
                          <a:spcPts val="0"/>
                        </a:spcBef>
                        <a:spcAft>
                          <a:spcPts val="0"/>
                        </a:spcAft>
                      </a:pPr>
                      <a:r>
                        <a:rPr lang="en-ZA" sz="1400" dirty="0">
                          <a:solidFill>
                            <a:srgbClr val="000000"/>
                          </a:solidFill>
                          <a:latin typeface="Arial"/>
                          <a:ea typeface="Times New Roman"/>
                          <a:cs typeface="Times New Roman"/>
                        </a:rPr>
                        <a:t>RAIL TRANSPORT</a:t>
                      </a:r>
                      <a:endParaRPr lang="en-US" sz="14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ZA" sz="1600" dirty="0" smtClean="0">
                          <a:solidFill>
                            <a:schemeClr val="tx1"/>
                          </a:solidFill>
                          <a:effectLst/>
                          <a:latin typeface="Arial" panose="020B0604020202020204" pitchFamily="34" charset="0"/>
                          <a:ea typeface="Calibri" panose="020F0502020204030204" pitchFamily="34" charset="0"/>
                          <a:cs typeface="Times New Roman" panose="02020603050405020304" pitchFamily="18" charset="0"/>
                        </a:rPr>
                        <a:t>4</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ZA" sz="1600" dirty="0" smtClean="0">
                          <a:solidFill>
                            <a:srgbClr val="008000"/>
                          </a:solidFill>
                          <a:effectLst/>
                          <a:latin typeface="Arial" panose="020B0604020202020204" pitchFamily="34" charset="0"/>
                          <a:ea typeface="Calibri" panose="020F0502020204030204" pitchFamily="34" charset="0"/>
                          <a:cs typeface="Times New Roman" panose="02020603050405020304" pitchFamily="18" charset="0"/>
                        </a:rPr>
                        <a:t>3</a:t>
                      </a:r>
                      <a:endParaRPr lang="en-US" sz="1600" dirty="0">
                        <a:solidFill>
                          <a:srgbClr val="008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6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1</a:t>
                      </a:r>
                      <a:endParaRPr lang="en-ZA"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ZA" sz="1600" b="1" dirty="0">
                          <a:solidFill>
                            <a:srgbClr val="008000"/>
                          </a:solidFill>
                          <a:effectLst/>
                          <a:latin typeface="Arial"/>
                          <a:ea typeface="Times New Roman"/>
                          <a:cs typeface="Arial"/>
                        </a:rPr>
                        <a:t>75%</a:t>
                      </a:r>
                      <a:endParaRPr lang="en-US" sz="1600" dirty="0">
                        <a:solidFill>
                          <a:srgbClr val="008000"/>
                        </a:solidFill>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03"/>
                  </a:ext>
                </a:extLst>
              </a:tr>
              <a:tr h="502418">
                <a:tc>
                  <a:txBody>
                    <a:bodyPr/>
                    <a:lstStyle/>
                    <a:p>
                      <a:pPr marL="0" marR="0">
                        <a:lnSpc>
                          <a:spcPct val="100000"/>
                        </a:lnSpc>
                        <a:spcBef>
                          <a:spcPts val="0"/>
                        </a:spcBef>
                        <a:spcAft>
                          <a:spcPts val="0"/>
                        </a:spcAft>
                      </a:pPr>
                      <a:r>
                        <a:rPr lang="en-ZA" sz="1400" dirty="0">
                          <a:solidFill>
                            <a:srgbClr val="000000"/>
                          </a:solidFill>
                          <a:latin typeface="Arial"/>
                          <a:ea typeface="Times New Roman"/>
                          <a:cs typeface="Times New Roman"/>
                        </a:rPr>
                        <a:t>ROAD TRANSPORT</a:t>
                      </a:r>
                      <a:endParaRPr lang="en-US" sz="14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ZA" sz="1600" dirty="0" smtClean="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4</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ZA" sz="1600" dirty="0" smtClean="0">
                          <a:solidFill>
                            <a:srgbClr val="008000"/>
                          </a:solidFill>
                          <a:effectLst/>
                          <a:latin typeface="Arial" panose="020B0604020202020204" pitchFamily="34" charset="0"/>
                          <a:ea typeface="Calibri" panose="020F0502020204030204" pitchFamily="34" charset="0"/>
                          <a:cs typeface="Times New Roman" panose="02020603050405020304" pitchFamily="18" charset="0"/>
                        </a:rPr>
                        <a:t>4</a:t>
                      </a:r>
                      <a:endParaRPr lang="en-US" sz="1600" dirty="0">
                        <a:solidFill>
                          <a:srgbClr val="008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6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0</a:t>
                      </a:r>
                      <a:endParaRPr lang="en-ZA"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ZA" sz="1600" b="1" dirty="0">
                          <a:solidFill>
                            <a:srgbClr val="008000"/>
                          </a:solidFill>
                          <a:effectLst/>
                          <a:latin typeface="Arial"/>
                          <a:ea typeface="Times New Roman"/>
                          <a:cs typeface="Arial"/>
                        </a:rPr>
                        <a:t>100%</a:t>
                      </a:r>
                      <a:endParaRPr lang="en-US" sz="1600" dirty="0">
                        <a:solidFill>
                          <a:srgbClr val="008000"/>
                        </a:solidFill>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04"/>
                  </a:ext>
                </a:extLst>
              </a:tr>
              <a:tr h="491687">
                <a:tc>
                  <a:txBody>
                    <a:bodyPr/>
                    <a:lstStyle/>
                    <a:p>
                      <a:pPr marL="0" marR="0">
                        <a:lnSpc>
                          <a:spcPct val="100000"/>
                        </a:lnSpc>
                        <a:spcBef>
                          <a:spcPts val="0"/>
                        </a:spcBef>
                        <a:spcAft>
                          <a:spcPts val="0"/>
                        </a:spcAft>
                      </a:pPr>
                      <a:r>
                        <a:rPr lang="en-ZA" sz="1400" dirty="0">
                          <a:solidFill>
                            <a:srgbClr val="000000"/>
                          </a:solidFill>
                          <a:latin typeface="Arial"/>
                          <a:ea typeface="Times New Roman"/>
                          <a:cs typeface="Times New Roman"/>
                        </a:rPr>
                        <a:t>CIVIL AVIATION</a:t>
                      </a:r>
                      <a:endParaRPr lang="en-US" sz="14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ZA" sz="1600" dirty="0" smtClean="0">
                          <a:solidFill>
                            <a:schemeClr val="tx1"/>
                          </a:solidFill>
                          <a:effectLst/>
                          <a:latin typeface="Arial" panose="020B0604020202020204" pitchFamily="34" charset="0"/>
                          <a:ea typeface="Calibri" panose="020F0502020204030204" pitchFamily="34" charset="0"/>
                          <a:cs typeface="Times New Roman" panose="02020603050405020304" pitchFamily="18" charset="0"/>
                        </a:rPr>
                        <a:t>2</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ZA" sz="1600" dirty="0" smtClean="0">
                          <a:solidFill>
                            <a:srgbClr val="008000"/>
                          </a:solidFill>
                          <a:effectLst/>
                          <a:latin typeface="Arial" panose="020B0604020202020204" pitchFamily="34" charset="0"/>
                          <a:ea typeface="Times New Roman" panose="02020603050405020304" pitchFamily="18" charset="0"/>
                          <a:cs typeface="Times New Roman" panose="02020603050405020304" pitchFamily="18" charset="0"/>
                        </a:rPr>
                        <a:t>1</a:t>
                      </a:r>
                      <a:endParaRPr lang="en-US" sz="1600" dirty="0">
                        <a:solidFill>
                          <a:srgbClr val="008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6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1</a:t>
                      </a:r>
                      <a:endParaRPr lang="en-ZA"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ZA" sz="1600" b="1" dirty="0">
                          <a:solidFill>
                            <a:srgbClr val="008000"/>
                          </a:solidFill>
                          <a:effectLst/>
                          <a:latin typeface="Arial"/>
                          <a:ea typeface="Times New Roman"/>
                          <a:cs typeface="Arial"/>
                        </a:rPr>
                        <a:t>50%</a:t>
                      </a:r>
                      <a:endParaRPr lang="en-US" sz="1600" dirty="0">
                        <a:solidFill>
                          <a:srgbClr val="008000"/>
                        </a:solidFill>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05"/>
                  </a:ext>
                </a:extLst>
              </a:tr>
              <a:tr h="603583">
                <a:tc>
                  <a:txBody>
                    <a:bodyPr/>
                    <a:lstStyle/>
                    <a:p>
                      <a:pPr marL="0" marR="0">
                        <a:lnSpc>
                          <a:spcPct val="100000"/>
                        </a:lnSpc>
                        <a:spcBef>
                          <a:spcPts val="0"/>
                        </a:spcBef>
                        <a:spcAft>
                          <a:spcPts val="0"/>
                        </a:spcAft>
                      </a:pPr>
                      <a:r>
                        <a:rPr lang="en-ZA" sz="1400" dirty="0">
                          <a:solidFill>
                            <a:srgbClr val="000000"/>
                          </a:solidFill>
                          <a:latin typeface="Arial"/>
                          <a:ea typeface="Times New Roman"/>
                          <a:cs typeface="Times New Roman"/>
                        </a:rPr>
                        <a:t>MARITIME TRANSPORT</a:t>
                      </a:r>
                      <a:endParaRPr lang="en-US" sz="14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ZA"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3</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ZA" sz="1600" dirty="0" smtClean="0">
                          <a:solidFill>
                            <a:srgbClr val="008000"/>
                          </a:solidFill>
                          <a:effectLst/>
                          <a:latin typeface="Arial" panose="020B0604020202020204" pitchFamily="34" charset="0"/>
                          <a:ea typeface="Calibri" panose="020F0502020204030204" pitchFamily="34" charset="0"/>
                          <a:cs typeface="Times New Roman" panose="02020603050405020304" pitchFamily="18" charset="0"/>
                        </a:rPr>
                        <a:t>3</a:t>
                      </a:r>
                      <a:endParaRPr lang="en-US" sz="1600" dirty="0">
                        <a:solidFill>
                          <a:srgbClr val="008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6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0</a:t>
                      </a:r>
                      <a:endParaRPr lang="en-ZA"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ZA" sz="1600" b="1" dirty="0" smtClean="0">
                          <a:solidFill>
                            <a:srgbClr val="008000"/>
                          </a:solidFill>
                          <a:effectLst/>
                          <a:latin typeface="Arial"/>
                          <a:ea typeface="Times New Roman"/>
                          <a:cs typeface="Arial"/>
                        </a:rPr>
                        <a:t>100%</a:t>
                      </a:r>
                      <a:endParaRPr lang="en-US" sz="1600" dirty="0">
                        <a:solidFill>
                          <a:srgbClr val="008000"/>
                        </a:solidFill>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06"/>
                  </a:ext>
                </a:extLst>
              </a:tr>
              <a:tr h="562708">
                <a:tc>
                  <a:txBody>
                    <a:bodyPr/>
                    <a:lstStyle/>
                    <a:p>
                      <a:pPr marL="0" marR="0">
                        <a:lnSpc>
                          <a:spcPct val="100000"/>
                        </a:lnSpc>
                        <a:spcBef>
                          <a:spcPts val="0"/>
                        </a:spcBef>
                        <a:spcAft>
                          <a:spcPts val="0"/>
                        </a:spcAft>
                      </a:pPr>
                      <a:r>
                        <a:rPr lang="en-ZA" sz="1400" dirty="0">
                          <a:solidFill>
                            <a:srgbClr val="000000"/>
                          </a:solidFill>
                          <a:latin typeface="Arial"/>
                          <a:ea typeface="Times New Roman"/>
                          <a:cs typeface="Times New Roman"/>
                        </a:rPr>
                        <a:t>PUBLIC TRANSPORT</a:t>
                      </a:r>
                      <a:endParaRPr lang="en-US" sz="14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ZA" sz="1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4</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ZA" sz="1600" dirty="0" smtClean="0">
                          <a:solidFill>
                            <a:srgbClr val="008000"/>
                          </a:solidFill>
                          <a:effectLst/>
                          <a:latin typeface="Arial" panose="020B0604020202020204" pitchFamily="34" charset="0"/>
                          <a:ea typeface="Calibri" panose="020F0502020204030204" pitchFamily="34" charset="0"/>
                          <a:cs typeface="Times New Roman" panose="02020603050405020304" pitchFamily="18" charset="0"/>
                        </a:rPr>
                        <a:t>4</a:t>
                      </a:r>
                      <a:endParaRPr lang="en-US" sz="1600" dirty="0">
                        <a:solidFill>
                          <a:srgbClr val="008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Aft>
                          <a:spcPts val="0"/>
                        </a:spcAft>
                      </a:pPr>
                      <a:r>
                        <a:rPr lang="en-ZA" sz="1600" dirty="0" smtClean="0">
                          <a:solidFill>
                            <a:srgbClr val="FF0000"/>
                          </a:solidFill>
                          <a:effectLst/>
                          <a:latin typeface="Arial" panose="020B0604020202020204" pitchFamily="34" charset="0"/>
                          <a:ea typeface="Calibri" panose="020F0502020204030204" pitchFamily="34" charset="0"/>
                          <a:cs typeface="Arial" panose="020B0604020202020204" pitchFamily="34" charset="0"/>
                        </a:rPr>
                        <a:t>0</a:t>
                      </a:r>
                      <a:endParaRPr lang="en-ZA" sz="16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ZA" sz="1600" b="1" dirty="0" smtClean="0">
                          <a:solidFill>
                            <a:srgbClr val="008000"/>
                          </a:solidFill>
                          <a:effectLst/>
                          <a:latin typeface="Arial"/>
                          <a:ea typeface="Times New Roman"/>
                          <a:cs typeface="Arial"/>
                        </a:rPr>
                        <a:t>100</a:t>
                      </a:r>
                      <a:r>
                        <a:rPr lang="en-ZA" sz="1600" b="1" dirty="0">
                          <a:solidFill>
                            <a:srgbClr val="008000"/>
                          </a:solidFill>
                          <a:effectLst/>
                          <a:latin typeface="Arial"/>
                          <a:ea typeface="Times New Roman"/>
                          <a:cs typeface="Arial"/>
                        </a:rPr>
                        <a:t>%</a:t>
                      </a:r>
                      <a:endParaRPr lang="en-US" sz="1600" dirty="0">
                        <a:solidFill>
                          <a:srgbClr val="008000"/>
                        </a:solidFill>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07"/>
                  </a:ext>
                </a:extLst>
              </a:tr>
              <a:tr h="420867">
                <a:tc>
                  <a:txBody>
                    <a:bodyPr/>
                    <a:lstStyle/>
                    <a:p>
                      <a:pPr marL="0" marR="0">
                        <a:lnSpc>
                          <a:spcPct val="100000"/>
                        </a:lnSpc>
                        <a:spcBef>
                          <a:spcPts val="0"/>
                        </a:spcBef>
                        <a:spcAft>
                          <a:spcPts val="0"/>
                        </a:spcAft>
                      </a:pPr>
                      <a:r>
                        <a:rPr lang="en-ZA" sz="1400" b="1" dirty="0">
                          <a:solidFill>
                            <a:srgbClr val="000000"/>
                          </a:solidFill>
                          <a:latin typeface="Arial"/>
                          <a:ea typeface="Times New Roman"/>
                          <a:cs typeface="Times New Roman"/>
                        </a:rPr>
                        <a:t>TOTAL </a:t>
                      </a:r>
                      <a:endParaRPr lang="en-US" sz="14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ZA" sz="1600" b="1" dirty="0" smtClean="0">
                          <a:solidFill>
                            <a:schemeClr val="tx1"/>
                          </a:solidFill>
                          <a:effectLst/>
                          <a:latin typeface="Arial" panose="020B0604020202020204" pitchFamily="34" charset="0"/>
                          <a:ea typeface="Calibri" panose="020F0502020204030204" pitchFamily="34" charset="0"/>
                          <a:cs typeface="Times New Roman" panose="02020603050405020304" pitchFamily="18" charset="0"/>
                        </a:rPr>
                        <a:t>25</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ZA" sz="1600" b="1" dirty="0" smtClean="0">
                          <a:solidFill>
                            <a:srgbClr val="008000"/>
                          </a:solidFill>
                          <a:effectLst/>
                          <a:latin typeface="Arial" panose="020B0604020202020204" pitchFamily="34" charset="0"/>
                          <a:ea typeface="Calibri" panose="020F0502020204030204" pitchFamily="34" charset="0"/>
                          <a:cs typeface="Times New Roman" panose="02020603050405020304" pitchFamily="18" charset="0"/>
                        </a:rPr>
                        <a:t>22</a:t>
                      </a:r>
                      <a:endParaRPr lang="en-US" sz="1600" dirty="0">
                        <a:solidFill>
                          <a:srgbClr val="008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Aft>
                          <a:spcPts val="0"/>
                        </a:spcAft>
                      </a:pPr>
                      <a:r>
                        <a:rPr lang="en-ZA" sz="1600" dirty="0" smtClean="0">
                          <a:solidFill>
                            <a:srgbClr val="FF0000"/>
                          </a:solidFill>
                          <a:effectLst/>
                          <a:latin typeface="Arial" panose="020B0604020202020204" pitchFamily="34" charset="0"/>
                          <a:ea typeface="Calibri" panose="020F0502020204030204" pitchFamily="34" charset="0"/>
                          <a:cs typeface="Arial" panose="020B0604020202020204" pitchFamily="34" charset="0"/>
                        </a:rPr>
                        <a:t>3</a:t>
                      </a:r>
                      <a:endParaRPr lang="en-ZA" sz="16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15000"/>
                        </a:lnSpc>
                        <a:spcBef>
                          <a:spcPts val="0"/>
                        </a:spcBef>
                        <a:spcAft>
                          <a:spcPts val="0"/>
                        </a:spcAft>
                      </a:pPr>
                      <a:r>
                        <a:rPr lang="en-ZA" sz="1600" b="1" dirty="0" smtClean="0">
                          <a:solidFill>
                            <a:srgbClr val="008000"/>
                          </a:solidFill>
                          <a:effectLst/>
                          <a:latin typeface="Arial"/>
                          <a:ea typeface="Times New Roman"/>
                          <a:cs typeface="Arial"/>
                        </a:rPr>
                        <a:t>88%</a:t>
                      </a:r>
                      <a:endParaRPr lang="en-US" sz="1600" dirty="0">
                        <a:solidFill>
                          <a:srgbClr val="008000"/>
                        </a:solidFill>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08"/>
                  </a:ext>
                </a:extLst>
              </a:tr>
            </a:tbl>
          </a:graphicData>
        </a:graphic>
      </p:graphicFrame>
      <p:sp>
        <p:nvSpPr>
          <p:cNvPr id="3" name="Slide Number Placeholder 2"/>
          <p:cNvSpPr>
            <a:spLocks noGrp="1"/>
          </p:cNvSpPr>
          <p:nvPr>
            <p:ph type="sldNum" sz="quarter" idx="12"/>
          </p:nvPr>
        </p:nvSpPr>
        <p:spPr/>
        <p:txBody>
          <a:bodyPr/>
          <a:lstStyle/>
          <a:p>
            <a:fld id="{B682DC23-2843-E240-9889-9C005FBE80A9}" type="slidenum">
              <a:rPr lang="en-US" smtClean="0"/>
              <a:pPr/>
              <a:t>5</a:t>
            </a:fld>
            <a:endParaRPr lang="en-US" dirty="0"/>
          </a:p>
        </p:txBody>
      </p:sp>
    </p:spTree>
    <p:extLst>
      <p:ext uri="{BB962C8B-B14F-4D97-AF65-F5344CB8AC3E}">
        <p14:creationId xmlns:p14="http://schemas.microsoft.com/office/powerpoint/2010/main" xmlns="" val="2370157070"/>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5">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858000" y="152400"/>
            <a:ext cx="2133600" cy="752475"/>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pic>
      <p:sp>
        <p:nvSpPr>
          <p:cNvPr id="18435" name="Title 1"/>
          <p:cNvSpPr>
            <a:spLocks noGrp="1"/>
          </p:cNvSpPr>
          <p:nvPr>
            <p:ph type="title"/>
          </p:nvPr>
        </p:nvSpPr>
        <p:spPr>
          <a:xfrm>
            <a:off x="152400" y="639763"/>
            <a:ext cx="7924800" cy="731837"/>
          </a:xfrm>
        </p:spPr>
        <p:txBody>
          <a:bodyPr>
            <a:normAutofit/>
          </a:bodyPr>
          <a:lstStyle/>
          <a:p>
            <a:r>
              <a:rPr lang="en-US" sz="3200" b="1" dirty="0">
                <a:solidFill>
                  <a:prstClr val="black"/>
                </a:solidFill>
                <a:latin typeface="Arial" charset="0"/>
                <a:ea typeface="MS PGothic" charset="0"/>
              </a:rPr>
              <a:t>Quarterly Comparative Analysis</a:t>
            </a:r>
            <a:endParaRPr lang="en-US" altLang="en-US" sz="3000" dirty="0" smtClean="0"/>
          </a:p>
        </p:txBody>
      </p:sp>
      <p:graphicFrame>
        <p:nvGraphicFramePr>
          <p:cNvPr id="8" name="Content Placeholder 7"/>
          <p:cNvGraphicFramePr>
            <a:graphicFrameLocks noGrp="1"/>
          </p:cNvGraphicFramePr>
          <p:nvPr>
            <p:ph idx="1"/>
            <p:extLst>
              <p:ext uri="{D42A27DB-BD31-4B8C-83A1-F6EECF244321}">
                <p14:modId xmlns:p14="http://schemas.microsoft.com/office/powerpoint/2010/main" xmlns="" val="321367427"/>
              </p:ext>
            </p:extLst>
          </p:nvPr>
        </p:nvGraphicFramePr>
        <p:xfrm>
          <a:off x="152400" y="1489868"/>
          <a:ext cx="8839200" cy="4637089"/>
        </p:xfrm>
        <a:graphic>
          <a:graphicData uri="http://schemas.openxmlformats.org/drawingml/2006/table">
            <a:tbl>
              <a:tblPr firstRow="1" bandRow="1">
                <a:tableStyleId>{5C22544A-7EE6-4342-B048-85BDC9FD1C3A}</a:tableStyleId>
              </a:tblPr>
              <a:tblGrid>
                <a:gridCol w="2667000">
                  <a:extLst>
                    <a:ext uri="{9D8B030D-6E8A-4147-A177-3AD203B41FA5}">
                      <a16:colId xmlns:a16="http://schemas.microsoft.com/office/drawing/2014/main" xmlns="" val="20000"/>
                    </a:ext>
                  </a:extLst>
                </a:gridCol>
                <a:gridCol w="1524000">
                  <a:extLst>
                    <a:ext uri="{9D8B030D-6E8A-4147-A177-3AD203B41FA5}">
                      <a16:colId xmlns:a16="http://schemas.microsoft.com/office/drawing/2014/main" xmlns="" val="20001"/>
                    </a:ext>
                  </a:extLst>
                </a:gridCol>
                <a:gridCol w="1524000">
                  <a:extLst>
                    <a:ext uri="{9D8B030D-6E8A-4147-A177-3AD203B41FA5}">
                      <a16:colId xmlns:a16="http://schemas.microsoft.com/office/drawing/2014/main" xmlns="" val="20002"/>
                    </a:ext>
                  </a:extLst>
                </a:gridCol>
                <a:gridCol w="1524000">
                  <a:extLst>
                    <a:ext uri="{9D8B030D-6E8A-4147-A177-3AD203B41FA5}">
                      <a16:colId xmlns:a16="http://schemas.microsoft.com/office/drawing/2014/main" xmlns="" val="20003"/>
                    </a:ext>
                  </a:extLst>
                </a:gridCol>
                <a:gridCol w="1600200">
                  <a:extLst>
                    <a:ext uri="{9D8B030D-6E8A-4147-A177-3AD203B41FA5}">
                      <a16:colId xmlns:a16="http://schemas.microsoft.com/office/drawing/2014/main" xmlns="" val="20004"/>
                    </a:ext>
                  </a:extLst>
                </a:gridCol>
              </a:tblGrid>
              <a:tr h="499612">
                <a:tc>
                  <a:txBody>
                    <a:bodyPr/>
                    <a:lstStyle/>
                    <a:p>
                      <a:r>
                        <a:rPr lang="en-US" sz="1800" dirty="0" smtClean="0">
                          <a:solidFill>
                            <a:srgbClr val="000000"/>
                          </a:solidFill>
                          <a:latin typeface="Arial" panose="020B0604020202020204" pitchFamily="34" charset="0"/>
                          <a:cs typeface="Arial" panose="020B0604020202020204" pitchFamily="34" charset="0"/>
                        </a:rPr>
                        <a:t>PROGRAMME</a:t>
                      </a:r>
                      <a:endParaRPr lang="en-US" sz="1800" dirty="0">
                        <a:solidFill>
                          <a:srgbClr val="000000"/>
                        </a:solidFill>
                        <a:latin typeface="Arial" panose="020B0604020202020204" pitchFamily="34" charset="0"/>
                        <a:cs typeface="Arial" panose="020B0604020202020204" pitchFamily="34" charset="0"/>
                      </a:endParaRPr>
                    </a:p>
                  </a:txBody>
                  <a:tcPr marT="45733" marB="45733">
                    <a:solidFill>
                      <a:schemeClr val="accent1"/>
                    </a:solidFill>
                  </a:tcPr>
                </a:tc>
                <a:tc>
                  <a:txBody>
                    <a:bodyPr/>
                    <a:lstStyle/>
                    <a:p>
                      <a:r>
                        <a:rPr lang="en-US" sz="1800" dirty="0" smtClean="0">
                          <a:solidFill>
                            <a:srgbClr val="000000"/>
                          </a:solidFill>
                          <a:latin typeface="Arial" panose="020B0604020202020204" pitchFamily="34" charset="0"/>
                          <a:cs typeface="Arial" panose="020B0604020202020204" pitchFamily="34" charset="0"/>
                        </a:rPr>
                        <a:t>QUARTER 1</a:t>
                      </a:r>
                      <a:endParaRPr lang="en-US" sz="1800" dirty="0">
                        <a:solidFill>
                          <a:srgbClr val="000000"/>
                        </a:solidFill>
                        <a:latin typeface="Arial" panose="020B0604020202020204" pitchFamily="34" charset="0"/>
                        <a:cs typeface="Arial" panose="020B0604020202020204" pitchFamily="34" charset="0"/>
                      </a:endParaRPr>
                    </a:p>
                  </a:txBody>
                  <a:tcPr marT="45733" marB="45733">
                    <a:solidFill>
                      <a:schemeClr val="accent1"/>
                    </a:solidFill>
                  </a:tcPr>
                </a:tc>
                <a:tc>
                  <a:txBody>
                    <a:bodyPr/>
                    <a:lstStyle/>
                    <a:p>
                      <a:r>
                        <a:rPr lang="en-US" sz="1800" dirty="0" smtClean="0">
                          <a:solidFill>
                            <a:srgbClr val="000000"/>
                          </a:solidFill>
                          <a:latin typeface="Arial" panose="020B0604020202020204" pitchFamily="34" charset="0"/>
                          <a:cs typeface="Arial" panose="020B0604020202020204" pitchFamily="34" charset="0"/>
                        </a:rPr>
                        <a:t>QUARTER</a:t>
                      </a:r>
                      <a:r>
                        <a:rPr lang="en-US" sz="1800" baseline="0" dirty="0" smtClean="0">
                          <a:solidFill>
                            <a:srgbClr val="000000"/>
                          </a:solidFill>
                          <a:latin typeface="Arial" panose="020B0604020202020204" pitchFamily="34" charset="0"/>
                          <a:cs typeface="Arial" panose="020B0604020202020204" pitchFamily="34" charset="0"/>
                        </a:rPr>
                        <a:t> 2</a:t>
                      </a:r>
                      <a:endParaRPr lang="en-US" sz="1800" dirty="0">
                        <a:solidFill>
                          <a:srgbClr val="000000"/>
                        </a:solidFill>
                        <a:latin typeface="Arial" panose="020B0604020202020204" pitchFamily="34" charset="0"/>
                        <a:cs typeface="Arial" panose="020B0604020202020204" pitchFamily="34" charset="0"/>
                      </a:endParaRPr>
                    </a:p>
                  </a:txBody>
                  <a:tcPr marT="45733" marB="45733">
                    <a:solidFill>
                      <a:schemeClr val="accent1"/>
                    </a:solidFill>
                  </a:tcPr>
                </a:tc>
                <a:tc>
                  <a:txBody>
                    <a:bodyPr/>
                    <a:lstStyle/>
                    <a:p>
                      <a:r>
                        <a:rPr lang="en-US" sz="1800" dirty="0" smtClean="0">
                          <a:solidFill>
                            <a:srgbClr val="000000"/>
                          </a:solidFill>
                          <a:latin typeface="Arial" panose="020B0604020202020204" pitchFamily="34" charset="0"/>
                          <a:cs typeface="Arial" panose="020B0604020202020204" pitchFamily="34" charset="0"/>
                        </a:rPr>
                        <a:t>QUARTER 3</a:t>
                      </a:r>
                      <a:endParaRPr lang="en-US" sz="1800" dirty="0">
                        <a:solidFill>
                          <a:srgbClr val="000000"/>
                        </a:solidFill>
                        <a:latin typeface="Arial" panose="020B0604020202020204" pitchFamily="34" charset="0"/>
                        <a:cs typeface="Arial" panose="020B0604020202020204" pitchFamily="34" charset="0"/>
                      </a:endParaRPr>
                    </a:p>
                  </a:txBody>
                  <a:tcPr marT="45733" marB="45733">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rgbClr val="000000"/>
                          </a:solidFill>
                          <a:latin typeface="Arial" panose="020B0604020202020204" pitchFamily="34" charset="0"/>
                          <a:cs typeface="Arial" panose="020B0604020202020204" pitchFamily="34" charset="0"/>
                        </a:rPr>
                        <a:t>QUARTER 4</a:t>
                      </a:r>
                    </a:p>
                  </a:txBody>
                  <a:tcPr marT="45733" marB="45733">
                    <a:solidFill>
                      <a:schemeClr val="accent1"/>
                    </a:solidFill>
                  </a:tcPr>
                </a:tc>
                <a:extLst>
                  <a:ext uri="{0D108BD9-81ED-4DB2-BD59-A6C34878D82A}">
                    <a16:rowId xmlns:a16="http://schemas.microsoft.com/office/drawing/2014/main" xmlns="" val="10000"/>
                  </a:ext>
                </a:extLst>
              </a:tr>
              <a:tr h="499612">
                <a:tc>
                  <a:txBody>
                    <a:bodyPr/>
                    <a:lstStyle/>
                    <a:p>
                      <a:pPr>
                        <a:lnSpc>
                          <a:spcPct val="100000"/>
                        </a:lnSpc>
                      </a:pPr>
                      <a:r>
                        <a:rPr lang="en-US" sz="1400" b="1" dirty="0" smtClean="0">
                          <a:solidFill>
                            <a:srgbClr val="000000"/>
                          </a:solidFill>
                          <a:latin typeface="Arial" panose="020B0604020202020204" pitchFamily="34" charset="0"/>
                          <a:cs typeface="Arial" panose="020B0604020202020204" pitchFamily="34" charset="0"/>
                        </a:rPr>
                        <a:t>1. Administration</a:t>
                      </a:r>
                      <a:endParaRPr lang="en-US" sz="1400" b="1" dirty="0">
                        <a:solidFill>
                          <a:srgbClr val="000000"/>
                        </a:solidFill>
                        <a:latin typeface="Arial" panose="020B0604020202020204" pitchFamily="34" charset="0"/>
                        <a:cs typeface="Arial" panose="020B0604020202020204" pitchFamily="34" charset="0"/>
                      </a:endParaRPr>
                    </a:p>
                  </a:txBody>
                  <a:tcPr marT="45733" marB="45733"/>
                </a:tc>
                <a:tc>
                  <a:txBody>
                    <a:bodyPr/>
                    <a:lstStyle/>
                    <a:p>
                      <a:pPr algn="ctr">
                        <a:lnSpc>
                          <a:spcPct val="115000"/>
                        </a:lnSpc>
                        <a:spcAft>
                          <a:spcPts val="0"/>
                        </a:spcAft>
                      </a:pPr>
                      <a:r>
                        <a:rPr lang="en-ZA" sz="1600" b="1" dirty="0">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75%</a:t>
                      </a:r>
                      <a:endParaRPr lang="en-ZA" sz="16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600" b="1" dirty="0">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100%</a:t>
                      </a:r>
                      <a:endParaRPr lang="en-ZA" sz="16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ZA" sz="1600" b="1" dirty="0">
                          <a:solidFill>
                            <a:srgbClr val="00B050"/>
                          </a:solidFill>
                          <a:effectLst/>
                          <a:latin typeface="Arial"/>
                          <a:ea typeface="Times New Roman"/>
                          <a:cs typeface="Arial"/>
                        </a:rPr>
                        <a:t>80%</a:t>
                      </a:r>
                      <a:endParaRPr lang="en-US" sz="1600" dirty="0">
                        <a:solidFill>
                          <a:srgbClr val="00B050"/>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ZA" sz="1600" b="1" dirty="0" smtClean="0">
                          <a:solidFill>
                            <a:srgbClr val="00B050"/>
                          </a:solidFill>
                          <a:effectLst/>
                          <a:latin typeface="Arial"/>
                          <a:ea typeface="Times New Roman"/>
                          <a:cs typeface="Arial"/>
                        </a:rPr>
                        <a:t>100</a:t>
                      </a:r>
                      <a:r>
                        <a:rPr lang="en-ZA" sz="1600" b="1" dirty="0">
                          <a:solidFill>
                            <a:srgbClr val="00B050"/>
                          </a:solidFill>
                          <a:effectLst/>
                          <a:latin typeface="Arial"/>
                          <a:ea typeface="Times New Roman"/>
                          <a:cs typeface="Arial"/>
                        </a:rPr>
                        <a:t>%</a:t>
                      </a:r>
                      <a:endParaRPr lang="en-US" sz="1600" dirty="0">
                        <a:solidFill>
                          <a:srgbClr val="00B050"/>
                        </a:solidFill>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01"/>
                  </a:ext>
                </a:extLst>
              </a:tr>
              <a:tr h="640193">
                <a:tc>
                  <a:txBody>
                    <a:bodyPr/>
                    <a:lstStyle/>
                    <a:p>
                      <a:pPr>
                        <a:lnSpc>
                          <a:spcPct val="100000"/>
                        </a:lnSpc>
                      </a:pPr>
                      <a:r>
                        <a:rPr lang="en-US" sz="1400" b="1" dirty="0" smtClean="0">
                          <a:solidFill>
                            <a:srgbClr val="000000"/>
                          </a:solidFill>
                          <a:latin typeface="Arial" panose="020B0604020202020204" pitchFamily="34" charset="0"/>
                          <a:cs typeface="Arial" panose="020B0604020202020204" pitchFamily="34" charset="0"/>
                        </a:rPr>
                        <a:t>2. Integrated</a:t>
                      </a:r>
                      <a:r>
                        <a:rPr lang="en-US" sz="1400" b="1" baseline="0" dirty="0" smtClean="0">
                          <a:solidFill>
                            <a:srgbClr val="000000"/>
                          </a:solidFill>
                          <a:latin typeface="Arial" panose="020B0604020202020204" pitchFamily="34" charset="0"/>
                          <a:cs typeface="Arial" panose="020B0604020202020204" pitchFamily="34" charset="0"/>
                        </a:rPr>
                        <a:t> </a:t>
                      </a:r>
                      <a:r>
                        <a:rPr lang="en-US" sz="1400" b="1" dirty="0" smtClean="0">
                          <a:solidFill>
                            <a:srgbClr val="000000"/>
                          </a:solidFill>
                          <a:latin typeface="Arial" panose="020B0604020202020204" pitchFamily="34" charset="0"/>
                          <a:cs typeface="Arial" panose="020B0604020202020204" pitchFamily="34" charset="0"/>
                        </a:rPr>
                        <a:t>Transport Planning</a:t>
                      </a:r>
                      <a:endParaRPr lang="en-US" sz="1400" b="1" dirty="0">
                        <a:solidFill>
                          <a:srgbClr val="000000"/>
                        </a:solidFill>
                        <a:latin typeface="Arial" panose="020B0604020202020204" pitchFamily="34" charset="0"/>
                        <a:cs typeface="Arial" panose="020B0604020202020204" pitchFamily="34" charset="0"/>
                      </a:endParaRPr>
                    </a:p>
                  </a:txBody>
                  <a:tcPr marT="45733" marB="45733"/>
                </a:tc>
                <a:tc>
                  <a:txBody>
                    <a:bodyPr/>
                    <a:lstStyle/>
                    <a:p>
                      <a:pPr algn="ctr">
                        <a:lnSpc>
                          <a:spcPct val="115000"/>
                        </a:lnSpc>
                        <a:spcAft>
                          <a:spcPts val="0"/>
                        </a:spcAft>
                      </a:pPr>
                      <a:r>
                        <a:rPr lang="en-ZA" sz="1600" b="1" dirty="0" smtClean="0">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75%</a:t>
                      </a:r>
                      <a:endParaRPr lang="en-ZA" sz="16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600" b="1" dirty="0">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100%</a:t>
                      </a:r>
                      <a:endParaRPr lang="en-ZA" sz="16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ZA" sz="1600" b="1" dirty="0">
                          <a:solidFill>
                            <a:srgbClr val="00B050"/>
                          </a:solidFill>
                          <a:effectLst/>
                          <a:latin typeface="Arial"/>
                          <a:ea typeface="Times New Roman"/>
                          <a:cs typeface="Arial"/>
                        </a:rPr>
                        <a:t>67%</a:t>
                      </a:r>
                      <a:endParaRPr lang="en-US" sz="1600" dirty="0">
                        <a:solidFill>
                          <a:srgbClr val="00B050"/>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ZA" sz="1600" b="1" dirty="0">
                          <a:solidFill>
                            <a:srgbClr val="00B050"/>
                          </a:solidFill>
                          <a:effectLst/>
                          <a:latin typeface="Arial"/>
                          <a:ea typeface="Times New Roman"/>
                          <a:cs typeface="Arial"/>
                        </a:rPr>
                        <a:t>67%</a:t>
                      </a:r>
                      <a:endParaRPr lang="en-US" sz="1600" dirty="0">
                        <a:solidFill>
                          <a:srgbClr val="00B050"/>
                        </a:solidFill>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02"/>
                  </a:ext>
                </a:extLst>
              </a:tr>
              <a:tr h="499612">
                <a:tc>
                  <a:txBody>
                    <a:bodyPr/>
                    <a:lstStyle/>
                    <a:p>
                      <a:pPr>
                        <a:lnSpc>
                          <a:spcPct val="100000"/>
                        </a:lnSpc>
                      </a:pPr>
                      <a:r>
                        <a:rPr lang="en-US" sz="1400" b="1" dirty="0" smtClean="0">
                          <a:solidFill>
                            <a:srgbClr val="000000"/>
                          </a:solidFill>
                          <a:latin typeface="Arial" panose="020B0604020202020204" pitchFamily="34" charset="0"/>
                          <a:cs typeface="Arial" panose="020B0604020202020204" pitchFamily="34" charset="0"/>
                        </a:rPr>
                        <a:t>3. Rail Transport</a:t>
                      </a:r>
                      <a:endParaRPr lang="en-US" sz="1400" b="1" dirty="0">
                        <a:solidFill>
                          <a:srgbClr val="000000"/>
                        </a:solidFill>
                        <a:latin typeface="Arial" panose="020B0604020202020204" pitchFamily="34" charset="0"/>
                        <a:cs typeface="Arial" panose="020B0604020202020204" pitchFamily="34" charset="0"/>
                      </a:endParaRPr>
                    </a:p>
                  </a:txBody>
                  <a:tcPr marT="45733" marB="45733"/>
                </a:tc>
                <a:tc>
                  <a:txBody>
                    <a:bodyPr/>
                    <a:lstStyle/>
                    <a:p>
                      <a:pPr algn="ctr">
                        <a:lnSpc>
                          <a:spcPct val="115000"/>
                        </a:lnSpc>
                        <a:spcAft>
                          <a:spcPts val="0"/>
                        </a:spcAft>
                      </a:pPr>
                      <a:r>
                        <a:rPr lang="en-ZA" sz="1600" b="1" dirty="0" smtClean="0">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67%</a:t>
                      </a:r>
                      <a:endParaRPr lang="en-ZA" sz="16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600" b="1" dirty="0">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75%</a:t>
                      </a:r>
                      <a:endParaRPr lang="en-ZA" sz="16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ZA" sz="1600" b="1" dirty="0">
                          <a:solidFill>
                            <a:srgbClr val="00B050"/>
                          </a:solidFill>
                          <a:effectLst/>
                          <a:latin typeface="Arial"/>
                          <a:ea typeface="Times New Roman"/>
                          <a:cs typeface="Arial"/>
                        </a:rPr>
                        <a:t>75%</a:t>
                      </a:r>
                      <a:endParaRPr lang="en-US" sz="1600" dirty="0">
                        <a:solidFill>
                          <a:srgbClr val="00B050"/>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ZA" sz="1600" b="1" dirty="0">
                          <a:solidFill>
                            <a:srgbClr val="00B050"/>
                          </a:solidFill>
                          <a:effectLst/>
                          <a:latin typeface="Arial"/>
                          <a:ea typeface="Times New Roman"/>
                          <a:cs typeface="Arial"/>
                        </a:rPr>
                        <a:t>75%</a:t>
                      </a:r>
                      <a:endParaRPr lang="en-US" sz="1600" dirty="0">
                        <a:solidFill>
                          <a:srgbClr val="00B050"/>
                        </a:solidFill>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03"/>
                  </a:ext>
                </a:extLst>
              </a:tr>
              <a:tr h="499612">
                <a:tc>
                  <a:txBody>
                    <a:bodyPr/>
                    <a:lstStyle/>
                    <a:p>
                      <a:pPr>
                        <a:lnSpc>
                          <a:spcPct val="100000"/>
                        </a:lnSpc>
                      </a:pPr>
                      <a:r>
                        <a:rPr lang="en-US" sz="1400" b="1" dirty="0" smtClean="0">
                          <a:solidFill>
                            <a:srgbClr val="000000"/>
                          </a:solidFill>
                          <a:latin typeface="Arial" panose="020B0604020202020204" pitchFamily="34" charset="0"/>
                          <a:cs typeface="Arial" panose="020B0604020202020204" pitchFamily="34" charset="0"/>
                        </a:rPr>
                        <a:t>4. Road Transport</a:t>
                      </a:r>
                      <a:endParaRPr lang="en-US" sz="1400" b="1" dirty="0">
                        <a:solidFill>
                          <a:srgbClr val="000000"/>
                        </a:solidFill>
                        <a:latin typeface="Arial" panose="020B0604020202020204" pitchFamily="34" charset="0"/>
                        <a:cs typeface="Arial" panose="020B0604020202020204" pitchFamily="34" charset="0"/>
                      </a:endParaRPr>
                    </a:p>
                  </a:txBody>
                  <a:tcPr marT="45733" marB="45733"/>
                </a:tc>
                <a:tc>
                  <a:txBody>
                    <a:bodyPr/>
                    <a:lstStyle/>
                    <a:p>
                      <a:pPr algn="ctr">
                        <a:lnSpc>
                          <a:spcPct val="115000"/>
                        </a:lnSpc>
                        <a:spcAft>
                          <a:spcPts val="0"/>
                        </a:spcAft>
                      </a:pPr>
                      <a:r>
                        <a:rPr lang="en-ZA" sz="1600" b="1" dirty="0" smtClean="0">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67%</a:t>
                      </a:r>
                      <a:endParaRPr lang="en-ZA" sz="16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600" b="1" dirty="0">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67%</a:t>
                      </a:r>
                      <a:endParaRPr lang="en-ZA" sz="16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ZA" sz="1600" b="1" dirty="0">
                          <a:solidFill>
                            <a:srgbClr val="00B050"/>
                          </a:solidFill>
                          <a:effectLst/>
                          <a:latin typeface="Arial"/>
                          <a:ea typeface="Times New Roman"/>
                          <a:cs typeface="Arial"/>
                        </a:rPr>
                        <a:t>100%</a:t>
                      </a:r>
                      <a:endParaRPr lang="en-US" sz="1600" dirty="0">
                        <a:solidFill>
                          <a:srgbClr val="00B050"/>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ZA" sz="1600" b="1" dirty="0">
                          <a:solidFill>
                            <a:srgbClr val="00B050"/>
                          </a:solidFill>
                          <a:effectLst/>
                          <a:latin typeface="Arial"/>
                          <a:ea typeface="Times New Roman"/>
                          <a:cs typeface="Arial"/>
                        </a:rPr>
                        <a:t>100%</a:t>
                      </a:r>
                      <a:endParaRPr lang="en-US" sz="1600" dirty="0">
                        <a:solidFill>
                          <a:srgbClr val="00B050"/>
                        </a:solidFill>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04"/>
                  </a:ext>
                </a:extLst>
              </a:tr>
              <a:tr h="499612">
                <a:tc>
                  <a:txBody>
                    <a:bodyPr/>
                    <a:lstStyle/>
                    <a:p>
                      <a:pPr>
                        <a:lnSpc>
                          <a:spcPct val="100000"/>
                        </a:lnSpc>
                      </a:pPr>
                      <a:r>
                        <a:rPr lang="en-US" sz="1400" b="1" dirty="0" smtClean="0">
                          <a:solidFill>
                            <a:srgbClr val="000000"/>
                          </a:solidFill>
                          <a:latin typeface="Arial" panose="020B0604020202020204" pitchFamily="34" charset="0"/>
                          <a:cs typeface="Arial" panose="020B0604020202020204" pitchFamily="34" charset="0"/>
                        </a:rPr>
                        <a:t>5. Civil Aviation</a:t>
                      </a:r>
                      <a:endParaRPr lang="en-US" sz="1400" b="1" dirty="0">
                        <a:solidFill>
                          <a:srgbClr val="000000"/>
                        </a:solidFill>
                        <a:latin typeface="Arial" panose="020B0604020202020204" pitchFamily="34" charset="0"/>
                        <a:cs typeface="Arial" panose="020B0604020202020204" pitchFamily="34" charset="0"/>
                      </a:endParaRPr>
                    </a:p>
                  </a:txBody>
                  <a:tcPr marT="45733" marB="45733"/>
                </a:tc>
                <a:tc>
                  <a:txBody>
                    <a:bodyPr/>
                    <a:lstStyle/>
                    <a:p>
                      <a:pPr algn="ctr">
                        <a:lnSpc>
                          <a:spcPct val="115000"/>
                        </a:lnSpc>
                        <a:spcAft>
                          <a:spcPts val="0"/>
                        </a:spcAft>
                      </a:pPr>
                      <a:r>
                        <a:rPr lang="en-ZA" sz="1600" b="1"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0%</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600" b="1"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40%</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ZA" sz="1600" b="1" dirty="0">
                          <a:solidFill>
                            <a:srgbClr val="00B050"/>
                          </a:solidFill>
                          <a:effectLst/>
                          <a:latin typeface="Arial"/>
                          <a:ea typeface="Times New Roman"/>
                          <a:cs typeface="Arial"/>
                        </a:rPr>
                        <a:t>50%</a:t>
                      </a:r>
                      <a:endParaRPr lang="en-US" sz="1600" dirty="0">
                        <a:solidFill>
                          <a:srgbClr val="00B050"/>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ZA" sz="1600" b="1" dirty="0">
                          <a:solidFill>
                            <a:srgbClr val="00B050"/>
                          </a:solidFill>
                          <a:effectLst/>
                          <a:latin typeface="Arial"/>
                          <a:ea typeface="Times New Roman"/>
                          <a:cs typeface="Arial"/>
                        </a:rPr>
                        <a:t>50%</a:t>
                      </a:r>
                      <a:endParaRPr lang="en-US" sz="1600" dirty="0">
                        <a:solidFill>
                          <a:srgbClr val="00B050"/>
                        </a:solidFill>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05"/>
                  </a:ext>
                </a:extLst>
              </a:tr>
              <a:tr h="499612">
                <a:tc>
                  <a:txBody>
                    <a:bodyPr/>
                    <a:lstStyle/>
                    <a:p>
                      <a:pPr>
                        <a:lnSpc>
                          <a:spcPct val="100000"/>
                        </a:lnSpc>
                      </a:pPr>
                      <a:r>
                        <a:rPr lang="en-US" sz="1400" b="1" dirty="0" smtClean="0">
                          <a:solidFill>
                            <a:srgbClr val="000000"/>
                          </a:solidFill>
                          <a:latin typeface="Arial" panose="020B0604020202020204" pitchFamily="34" charset="0"/>
                          <a:cs typeface="Arial" panose="020B0604020202020204" pitchFamily="34" charset="0"/>
                        </a:rPr>
                        <a:t>6. Maritime Transport</a:t>
                      </a:r>
                    </a:p>
                  </a:txBody>
                  <a:tcPr marT="45733" marB="45733"/>
                </a:tc>
                <a:tc>
                  <a:txBody>
                    <a:bodyPr/>
                    <a:lstStyle/>
                    <a:p>
                      <a:pPr algn="ctr">
                        <a:lnSpc>
                          <a:spcPct val="115000"/>
                        </a:lnSpc>
                        <a:spcAft>
                          <a:spcPts val="0"/>
                        </a:spcAft>
                      </a:pPr>
                      <a:r>
                        <a:rPr lang="en-ZA" sz="1600" b="1" dirty="0" smtClean="0">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67</a:t>
                      </a:r>
                      <a:r>
                        <a:rPr lang="en-ZA" sz="1600" b="1" dirty="0">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n-ZA" sz="16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600" b="1" dirty="0">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67%</a:t>
                      </a:r>
                      <a:endParaRPr lang="en-ZA" sz="16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ZA" sz="1600" b="1" dirty="0">
                          <a:solidFill>
                            <a:srgbClr val="FF0000"/>
                          </a:solidFill>
                          <a:effectLst/>
                          <a:latin typeface="Arial"/>
                          <a:ea typeface="Times New Roman"/>
                          <a:cs typeface="Arial"/>
                        </a:rPr>
                        <a:t>33%</a:t>
                      </a:r>
                      <a:endParaRPr lang="en-US" sz="16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ZA" sz="1600" b="1" dirty="0" smtClean="0">
                          <a:solidFill>
                            <a:srgbClr val="00B050"/>
                          </a:solidFill>
                          <a:effectLst/>
                          <a:latin typeface="Arial"/>
                          <a:ea typeface="Times New Roman"/>
                          <a:cs typeface="Arial"/>
                        </a:rPr>
                        <a:t>100%</a:t>
                      </a:r>
                      <a:endParaRPr lang="en-US" sz="1600" dirty="0">
                        <a:solidFill>
                          <a:srgbClr val="00B050"/>
                        </a:solidFill>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06"/>
                  </a:ext>
                </a:extLst>
              </a:tr>
              <a:tr h="499612">
                <a:tc>
                  <a:txBody>
                    <a:bodyPr/>
                    <a:lstStyle/>
                    <a:p>
                      <a:pPr>
                        <a:lnSpc>
                          <a:spcPct val="100000"/>
                        </a:lnSpc>
                      </a:pPr>
                      <a:r>
                        <a:rPr lang="en-US" sz="1400" b="1" dirty="0" smtClean="0">
                          <a:solidFill>
                            <a:srgbClr val="000000"/>
                          </a:solidFill>
                          <a:latin typeface="Arial" panose="020B0604020202020204" pitchFamily="34" charset="0"/>
                          <a:cs typeface="Arial" panose="020B0604020202020204" pitchFamily="34" charset="0"/>
                        </a:rPr>
                        <a:t>7. Public Transport</a:t>
                      </a:r>
                    </a:p>
                  </a:txBody>
                  <a:tcPr marT="45733" marB="45733"/>
                </a:tc>
                <a:tc>
                  <a:txBody>
                    <a:bodyPr/>
                    <a:lstStyle/>
                    <a:p>
                      <a:pPr algn="ctr">
                        <a:lnSpc>
                          <a:spcPct val="100000"/>
                        </a:lnSpc>
                        <a:spcAft>
                          <a:spcPts val="0"/>
                        </a:spcAft>
                      </a:pPr>
                      <a:r>
                        <a:rPr lang="en-ZA" sz="1600" b="1" dirty="0" smtClean="0">
                          <a:solidFill>
                            <a:srgbClr val="00B050"/>
                          </a:solidFill>
                          <a:effectLst/>
                          <a:latin typeface="Arial" panose="020B0604020202020204" pitchFamily="34" charset="0"/>
                          <a:ea typeface="Calibri" panose="020F0502020204030204" pitchFamily="34" charset="0"/>
                          <a:cs typeface="Arial" panose="020B0604020202020204" pitchFamily="34" charset="0"/>
                        </a:rPr>
                        <a:t>75%</a:t>
                      </a:r>
                      <a:endParaRPr lang="en-ZA" sz="1600" b="1" dirty="0">
                        <a:solidFill>
                          <a:srgbClr val="00B05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0"/>
                        </a:spcAft>
                      </a:pPr>
                      <a:r>
                        <a:rPr lang="en-ZA" sz="1600" b="1" dirty="0">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100%</a:t>
                      </a:r>
                      <a:endParaRPr lang="en-ZA" sz="16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ZA" sz="1600" b="1" dirty="0">
                          <a:solidFill>
                            <a:srgbClr val="00B050"/>
                          </a:solidFill>
                          <a:effectLst/>
                          <a:latin typeface="Arial"/>
                          <a:ea typeface="Times New Roman"/>
                          <a:cs typeface="Arial"/>
                        </a:rPr>
                        <a:t>50%</a:t>
                      </a:r>
                      <a:endParaRPr lang="en-US" sz="1600" dirty="0">
                        <a:solidFill>
                          <a:srgbClr val="00B050"/>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ZA" sz="1600" b="1" dirty="0" smtClean="0">
                          <a:solidFill>
                            <a:srgbClr val="00B050"/>
                          </a:solidFill>
                          <a:effectLst/>
                          <a:latin typeface="Arial"/>
                          <a:ea typeface="Times New Roman"/>
                          <a:cs typeface="Arial"/>
                        </a:rPr>
                        <a:t>100</a:t>
                      </a:r>
                      <a:r>
                        <a:rPr lang="en-ZA" sz="1600" b="1" dirty="0">
                          <a:solidFill>
                            <a:srgbClr val="00B050"/>
                          </a:solidFill>
                          <a:effectLst/>
                          <a:latin typeface="Arial"/>
                          <a:ea typeface="Times New Roman"/>
                          <a:cs typeface="Arial"/>
                        </a:rPr>
                        <a:t>%</a:t>
                      </a:r>
                      <a:endParaRPr lang="en-US" sz="1600" dirty="0">
                        <a:solidFill>
                          <a:srgbClr val="00B050"/>
                        </a:solidFill>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07"/>
                  </a:ext>
                </a:extLst>
              </a:tr>
              <a:tr h="499612">
                <a:tc>
                  <a:txBody>
                    <a:bodyPr/>
                    <a:lstStyle/>
                    <a:p>
                      <a:pPr>
                        <a:lnSpc>
                          <a:spcPct val="100000"/>
                        </a:lnSpc>
                      </a:pPr>
                      <a:r>
                        <a:rPr lang="en-US" sz="1400" b="1" dirty="0" smtClean="0">
                          <a:solidFill>
                            <a:srgbClr val="000000"/>
                          </a:solidFill>
                          <a:latin typeface="Arial" panose="020B0604020202020204" pitchFamily="34" charset="0"/>
                          <a:cs typeface="Arial" panose="020B0604020202020204" pitchFamily="34" charset="0"/>
                        </a:rPr>
                        <a:t>8. Dept.</a:t>
                      </a:r>
                      <a:r>
                        <a:rPr lang="en-US" sz="1400" b="1" baseline="0" dirty="0" smtClean="0">
                          <a:solidFill>
                            <a:srgbClr val="000000"/>
                          </a:solidFill>
                          <a:latin typeface="Arial" panose="020B0604020202020204" pitchFamily="34" charset="0"/>
                          <a:cs typeface="Arial" panose="020B0604020202020204" pitchFamily="34" charset="0"/>
                        </a:rPr>
                        <a:t> of Transport</a:t>
                      </a:r>
                      <a:endParaRPr lang="en-US" sz="1400" b="1" dirty="0" smtClean="0">
                        <a:solidFill>
                          <a:srgbClr val="000000"/>
                        </a:solidFill>
                        <a:latin typeface="Arial" panose="020B0604020202020204" pitchFamily="34" charset="0"/>
                        <a:cs typeface="Arial" panose="020B0604020202020204" pitchFamily="34" charset="0"/>
                      </a:endParaRPr>
                    </a:p>
                  </a:txBody>
                  <a:tcPr marT="45733" marB="45733"/>
                </a:tc>
                <a:tc>
                  <a:txBody>
                    <a:bodyPr/>
                    <a:lstStyle/>
                    <a:p>
                      <a:pPr algn="ctr">
                        <a:lnSpc>
                          <a:spcPct val="100000"/>
                        </a:lnSpc>
                        <a:spcAft>
                          <a:spcPts val="0"/>
                        </a:spcAft>
                      </a:pPr>
                      <a:r>
                        <a:rPr lang="en-ZA" sz="1600" b="1" dirty="0" smtClean="0">
                          <a:solidFill>
                            <a:srgbClr val="00B050"/>
                          </a:solidFill>
                          <a:effectLst/>
                          <a:latin typeface="Arial" panose="020B0604020202020204" pitchFamily="34" charset="0"/>
                          <a:ea typeface="Calibri" panose="020F0502020204030204" pitchFamily="34" charset="0"/>
                          <a:cs typeface="Arial" panose="020B0604020202020204" pitchFamily="34" charset="0"/>
                        </a:rPr>
                        <a:t>65%</a:t>
                      </a:r>
                      <a:endParaRPr lang="en-ZA" sz="1600" b="1" dirty="0">
                        <a:solidFill>
                          <a:srgbClr val="00B05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0"/>
                        </a:spcAft>
                      </a:pPr>
                      <a:r>
                        <a:rPr lang="en-ZA" sz="1600" b="1" dirty="0">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77%</a:t>
                      </a:r>
                      <a:endParaRPr lang="en-ZA" sz="16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ZA" sz="1600" b="1" dirty="0">
                          <a:solidFill>
                            <a:srgbClr val="00B050"/>
                          </a:solidFill>
                          <a:effectLst/>
                          <a:latin typeface="Arial"/>
                          <a:ea typeface="Times New Roman"/>
                          <a:cs typeface="Arial"/>
                        </a:rPr>
                        <a:t>68%</a:t>
                      </a:r>
                      <a:endParaRPr lang="en-US" sz="1600" dirty="0">
                        <a:solidFill>
                          <a:srgbClr val="00B050"/>
                        </a:solidFill>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ZA" sz="1600" b="1" dirty="0" smtClean="0">
                          <a:solidFill>
                            <a:srgbClr val="00B050"/>
                          </a:solidFill>
                          <a:effectLst/>
                          <a:latin typeface="Arial"/>
                          <a:ea typeface="Times New Roman"/>
                          <a:cs typeface="Arial"/>
                        </a:rPr>
                        <a:t>88%</a:t>
                      </a:r>
                      <a:endParaRPr lang="en-US" sz="1600" dirty="0">
                        <a:solidFill>
                          <a:srgbClr val="00B050"/>
                        </a:solidFill>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08"/>
                  </a:ext>
                </a:extLst>
              </a:tr>
            </a:tbl>
          </a:graphicData>
        </a:graphic>
      </p:graphicFrame>
      <p:sp>
        <p:nvSpPr>
          <p:cNvPr id="18498" name="Slide Number Placeholder 2"/>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B6D79E6-9E87-4B83-B3D5-ABBCD1FF2085}" type="slidenum">
              <a:rPr kumimoji="0" lang="en-US" altLang="en-US" sz="1400" b="0" i="0" u="none" strike="noStrike" kern="1200" cap="none" spc="0" normalizeH="0" baseline="0" noProof="0" smtClean="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altLang="en-US" sz="1400" b="0" i="0" u="none" strike="noStrike" kern="1200" cap="none" spc="0" normalizeH="0" baseline="0" noProof="0" smtClean="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pic>
        <p:nvPicPr>
          <p:cNvPr id="6" name="Picture 15"/>
          <p:cNvPicPr>
            <a:picLocks noChangeAspect="1"/>
          </p:cNvPicPr>
          <p:nvPr/>
        </p:nvPicPr>
        <p:blipFill>
          <a:blip r:embed="rId4">
            <a:extLst>
              <a:ext uri="{28A0092B-C50C-407E-A947-70E740481C1C}">
                <a14:useLocalDpi xmlns:a14="http://schemas.microsoft.com/office/drawing/2010/main" xmlns="" val="0"/>
              </a:ext>
            </a:extLst>
          </a:blip>
          <a:srcRect/>
          <a:stretch>
            <a:fillRect/>
          </a:stretch>
        </p:blipFill>
        <p:spPr bwMode="auto">
          <a:xfrm>
            <a:off x="7467600" y="6156020"/>
            <a:ext cx="720725" cy="5667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399097575"/>
      </p:ext>
    </p:extLst>
  </p:cSld>
  <p:clrMapOvr>
    <a:masterClrMapping/>
  </p:clrMapOvr>
  <p:transition spd="med">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1"/>
          <p:cNvSpPr>
            <a:spLocks noGrp="1"/>
          </p:cNvSpPr>
          <p:nvPr>
            <p:ph idx="1"/>
          </p:nvPr>
        </p:nvSpPr>
        <p:spPr>
          <a:xfrm>
            <a:off x="457200" y="1295400"/>
            <a:ext cx="8229600" cy="4830763"/>
          </a:xfrm>
        </p:spPr>
        <p:txBody>
          <a:bodyPr rtlCol="0">
            <a:normAutofit/>
          </a:bodyPr>
          <a:lstStyle/>
          <a:p>
            <a:pPr eaLnBrk="1" fontAlgn="auto" hangingPunct="1">
              <a:spcAft>
                <a:spcPts val="0"/>
              </a:spcAft>
              <a:buFontTx/>
              <a:buNone/>
              <a:defRPr/>
            </a:pPr>
            <a:endParaRPr lang="en-US" sz="2400" dirty="0" smtClean="0">
              <a:ea typeface="ＭＳ Ｐゴシック" charset="0"/>
              <a:cs typeface="ＭＳ Ｐゴシック" charset="0"/>
            </a:endParaRPr>
          </a:p>
          <a:p>
            <a:pPr marL="107950" indent="0" eaLnBrk="1" fontAlgn="auto" hangingPunct="1">
              <a:spcAft>
                <a:spcPts val="0"/>
              </a:spcAft>
              <a:buFont typeface="Arial"/>
              <a:buChar char="•"/>
              <a:defRPr/>
            </a:pPr>
            <a:endParaRPr lang="en-US" dirty="0" smtClean="0">
              <a:ea typeface="ＭＳ Ｐゴシック" pitchFamily="34" charset="-128"/>
              <a:cs typeface="ＭＳ Ｐゴシック" charset="0"/>
            </a:endParaRPr>
          </a:p>
        </p:txBody>
      </p:sp>
      <p:sp>
        <p:nvSpPr>
          <p:cNvPr id="20482" name="Title 2"/>
          <p:cNvSpPr>
            <a:spLocks noGrp="1"/>
          </p:cNvSpPr>
          <p:nvPr>
            <p:ph type="title"/>
          </p:nvPr>
        </p:nvSpPr>
        <p:spPr>
          <a:xfrm>
            <a:off x="533400" y="109538"/>
            <a:ext cx="6248400" cy="957262"/>
          </a:xfrm>
        </p:spPr>
        <p:txBody>
          <a:bodyPr>
            <a:normAutofit fontScale="90000"/>
          </a:bodyPr>
          <a:lstStyle/>
          <a:p>
            <a:pPr eaLnBrk="1" hangingPunct="1"/>
            <a:r>
              <a:rPr lang="en-US" sz="3200" b="1" dirty="0" smtClean="0">
                <a:latin typeface="Arial" charset="0"/>
                <a:ea typeface="MS PGothic" charset="0"/>
              </a:rPr>
              <a:t>Annual </a:t>
            </a:r>
            <a:r>
              <a:rPr lang="en-US" sz="3200" b="1" dirty="0">
                <a:latin typeface="Arial" charset="0"/>
                <a:ea typeface="MS PGothic" charset="0"/>
              </a:rPr>
              <a:t>Analysis Per Programme</a:t>
            </a:r>
          </a:p>
        </p:txBody>
      </p:sp>
      <p:pic>
        <p:nvPicPr>
          <p:cNvPr id="20483" name="Picture 5">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6781800" y="304800"/>
            <a:ext cx="1981200" cy="752475"/>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pic>
      <p:graphicFrame>
        <p:nvGraphicFramePr>
          <p:cNvPr id="6" name="Table 5"/>
          <p:cNvGraphicFramePr>
            <a:graphicFrameLocks noGrp="1"/>
          </p:cNvGraphicFramePr>
          <p:nvPr>
            <p:extLst>
              <p:ext uri="{D42A27DB-BD31-4B8C-83A1-F6EECF244321}">
                <p14:modId xmlns:p14="http://schemas.microsoft.com/office/powerpoint/2010/main" xmlns="" val="2048329057"/>
              </p:ext>
            </p:extLst>
          </p:nvPr>
        </p:nvGraphicFramePr>
        <p:xfrm>
          <a:off x="228600" y="1316036"/>
          <a:ext cx="8800270" cy="5153939"/>
        </p:xfrm>
        <a:graphic>
          <a:graphicData uri="http://schemas.openxmlformats.org/drawingml/2006/table">
            <a:tbl>
              <a:tblPr firstRow="1" bandRow="1">
                <a:tableStyleId>{5C22544A-7EE6-4342-B048-85BDC9FD1C3A}</a:tableStyleId>
              </a:tblPr>
              <a:tblGrid>
                <a:gridCol w="2213149">
                  <a:extLst>
                    <a:ext uri="{9D8B030D-6E8A-4147-A177-3AD203B41FA5}">
                      <a16:colId xmlns:a16="http://schemas.microsoft.com/office/drawing/2014/main" xmlns="" val="20000"/>
                    </a:ext>
                  </a:extLst>
                </a:gridCol>
                <a:gridCol w="1366623">
                  <a:extLst>
                    <a:ext uri="{9D8B030D-6E8A-4147-A177-3AD203B41FA5}">
                      <a16:colId xmlns:a16="http://schemas.microsoft.com/office/drawing/2014/main" xmlns="" val="20001"/>
                    </a:ext>
                  </a:extLst>
                </a:gridCol>
                <a:gridCol w="1740166">
                  <a:extLst>
                    <a:ext uri="{9D8B030D-6E8A-4147-A177-3AD203B41FA5}">
                      <a16:colId xmlns:a16="http://schemas.microsoft.com/office/drawing/2014/main" xmlns="" val="20002"/>
                    </a:ext>
                  </a:extLst>
                </a:gridCol>
                <a:gridCol w="1740166">
                  <a:extLst>
                    <a:ext uri="{9D8B030D-6E8A-4147-A177-3AD203B41FA5}">
                      <a16:colId xmlns:a16="http://schemas.microsoft.com/office/drawing/2014/main" xmlns="" val="20003"/>
                    </a:ext>
                  </a:extLst>
                </a:gridCol>
                <a:gridCol w="1740166">
                  <a:extLst>
                    <a:ext uri="{9D8B030D-6E8A-4147-A177-3AD203B41FA5}">
                      <a16:colId xmlns:a16="http://schemas.microsoft.com/office/drawing/2014/main" xmlns="" val="20004"/>
                    </a:ext>
                  </a:extLst>
                </a:gridCol>
              </a:tblGrid>
              <a:tr h="700195">
                <a:tc>
                  <a:txBody>
                    <a:bodyPr/>
                    <a:lstStyle/>
                    <a:p>
                      <a:pPr marL="0" marR="0" algn="ctr">
                        <a:lnSpc>
                          <a:spcPct val="100000"/>
                        </a:lnSpc>
                        <a:spcBef>
                          <a:spcPts val="0"/>
                        </a:spcBef>
                        <a:spcAft>
                          <a:spcPts val="0"/>
                        </a:spcAft>
                      </a:pPr>
                      <a:r>
                        <a:rPr lang="en-ZA" sz="1400" b="1" dirty="0">
                          <a:solidFill>
                            <a:srgbClr val="000000"/>
                          </a:solidFill>
                          <a:latin typeface="Arial"/>
                          <a:ea typeface="Times New Roman"/>
                          <a:cs typeface="Times New Roman"/>
                        </a:rPr>
                        <a:t>PROGRAMME</a:t>
                      </a:r>
                      <a:endParaRPr lang="en-US" sz="1400" dirty="0">
                        <a:latin typeface="Calibri"/>
                        <a:ea typeface="Calibri"/>
                        <a:cs typeface="Times New Roman"/>
                      </a:endParaRPr>
                    </a:p>
                  </a:txBody>
                  <a:tcPr marL="68580" marR="68580" marT="0" marB="0" anchor="ctr"/>
                </a:tc>
                <a:tc>
                  <a:txBody>
                    <a:bodyPr/>
                    <a:lstStyle/>
                    <a:p>
                      <a:pPr marL="0" marR="0" algn="ctr">
                        <a:lnSpc>
                          <a:spcPct val="100000"/>
                        </a:lnSpc>
                        <a:spcBef>
                          <a:spcPts val="0"/>
                        </a:spcBef>
                        <a:spcAft>
                          <a:spcPts val="0"/>
                        </a:spcAft>
                      </a:pPr>
                      <a:r>
                        <a:rPr lang="en-ZA" sz="1400" b="1" dirty="0">
                          <a:solidFill>
                            <a:srgbClr val="000000"/>
                          </a:solidFill>
                          <a:latin typeface="Arial"/>
                          <a:ea typeface="Times New Roman"/>
                          <a:cs typeface="Times New Roman"/>
                        </a:rPr>
                        <a:t>TOTAL NUMBER </a:t>
                      </a:r>
                      <a:r>
                        <a:rPr lang="en-ZA" sz="1400" b="1">
                          <a:solidFill>
                            <a:srgbClr val="000000"/>
                          </a:solidFill>
                          <a:latin typeface="Arial"/>
                          <a:ea typeface="Times New Roman"/>
                          <a:cs typeface="Times New Roman"/>
                        </a:rPr>
                        <a:t>OF </a:t>
                      </a:r>
                      <a:r>
                        <a:rPr lang="en-ZA" sz="1400" b="1" smtClean="0">
                          <a:solidFill>
                            <a:srgbClr val="000000"/>
                          </a:solidFill>
                          <a:latin typeface="Arial"/>
                          <a:ea typeface="Times New Roman"/>
                          <a:cs typeface="Times New Roman"/>
                        </a:rPr>
                        <a:t>Q4</a:t>
                      </a:r>
                      <a:r>
                        <a:rPr lang="en-ZA" sz="1400" b="1" baseline="0" smtClean="0">
                          <a:solidFill>
                            <a:srgbClr val="000000"/>
                          </a:solidFill>
                          <a:latin typeface="Arial"/>
                          <a:ea typeface="Times New Roman"/>
                          <a:cs typeface="Times New Roman"/>
                        </a:rPr>
                        <a:t> </a:t>
                      </a:r>
                      <a:r>
                        <a:rPr lang="en-ZA" sz="1400" b="1" dirty="0" smtClean="0">
                          <a:solidFill>
                            <a:srgbClr val="000000"/>
                          </a:solidFill>
                          <a:latin typeface="Arial"/>
                          <a:ea typeface="Times New Roman"/>
                          <a:cs typeface="Times New Roman"/>
                        </a:rPr>
                        <a:t>TARGETS</a:t>
                      </a:r>
                      <a:endParaRPr lang="en-US" sz="1400" dirty="0">
                        <a:latin typeface="Calibri"/>
                        <a:ea typeface="Calibri"/>
                        <a:cs typeface="Times New Roman"/>
                      </a:endParaRPr>
                    </a:p>
                  </a:txBody>
                  <a:tcPr marL="68580" marR="68580" marT="0" marB="0" anchor="ctr"/>
                </a:tc>
                <a:tc>
                  <a:txBody>
                    <a:bodyPr/>
                    <a:lstStyle/>
                    <a:p>
                      <a:pPr marL="0" marR="0" algn="ctr">
                        <a:lnSpc>
                          <a:spcPct val="100000"/>
                        </a:lnSpc>
                        <a:spcBef>
                          <a:spcPts val="0"/>
                        </a:spcBef>
                        <a:spcAft>
                          <a:spcPts val="0"/>
                        </a:spcAft>
                      </a:pPr>
                      <a:r>
                        <a:rPr lang="en-ZA" sz="1400" b="1" dirty="0">
                          <a:solidFill>
                            <a:srgbClr val="000000"/>
                          </a:solidFill>
                          <a:latin typeface="Arial"/>
                          <a:ea typeface="Times New Roman"/>
                          <a:cs typeface="Times New Roman"/>
                        </a:rPr>
                        <a:t>NUMBER OF TARGETS ACHIEVED</a:t>
                      </a:r>
                      <a:endParaRPr lang="en-US" sz="1400" dirty="0">
                        <a:latin typeface="Calibri"/>
                        <a:ea typeface="Calibri"/>
                        <a:cs typeface="Times New Roman"/>
                      </a:endParaRPr>
                    </a:p>
                  </a:txBody>
                  <a:tcPr marL="68580" marR="68580" marT="0" marB="0" anchor="ctr"/>
                </a:tc>
                <a:tc>
                  <a:txBody>
                    <a:bodyPr/>
                    <a:lstStyle/>
                    <a:p>
                      <a:pPr marL="0" marR="0" algn="ctr">
                        <a:lnSpc>
                          <a:spcPct val="100000"/>
                        </a:lnSpc>
                        <a:spcBef>
                          <a:spcPts val="0"/>
                        </a:spcBef>
                        <a:spcAft>
                          <a:spcPts val="0"/>
                        </a:spcAft>
                      </a:pPr>
                      <a:r>
                        <a:rPr lang="en-ZA" sz="1400" b="1" dirty="0">
                          <a:solidFill>
                            <a:srgbClr val="000000"/>
                          </a:solidFill>
                          <a:latin typeface="Arial"/>
                          <a:ea typeface="Times New Roman"/>
                          <a:cs typeface="Times New Roman"/>
                        </a:rPr>
                        <a:t>NUMBER OF TARGETS NOT ACHIEVED</a:t>
                      </a:r>
                      <a:endParaRPr lang="en-US" sz="1400" dirty="0">
                        <a:latin typeface="Calibri"/>
                        <a:ea typeface="Calibri"/>
                        <a:cs typeface="Times New Roman"/>
                      </a:endParaRPr>
                    </a:p>
                  </a:txBody>
                  <a:tcPr marL="68580" marR="68580" marT="0" marB="0" anchor="ctr"/>
                </a:tc>
                <a:tc>
                  <a:txBody>
                    <a:bodyPr/>
                    <a:lstStyle/>
                    <a:p>
                      <a:pPr marL="0" marR="0" algn="ctr">
                        <a:lnSpc>
                          <a:spcPct val="100000"/>
                        </a:lnSpc>
                        <a:spcBef>
                          <a:spcPts val="0"/>
                        </a:spcBef>
                        <a:spcAft>
                          <a:spcPts val="0"/>
                        </a:spcAft>
                      </a:pPr>
                      <a:r>
                        <a:rPr lang="en-ZA" sz="1400" b="1" dirty="0">
                          <a:solidFill>
                            <a:srgbClr val="000000"/>
                          </a:solidFill>
                          <a:latin typeface="Arial"/>
                          <a:ea typeface="Times New Roman"/>
                          <a:cs typeface="Times New Roman"/>
                        </a:rPr>
                        <a:t>PERFORMANCE LEVEL</a:t>
                      </a:r>
                      <a:endParaRPr lang="en-US" sz="1400" dirty="0">
                        <a:latin typeface="Calibri"/>
                        <a:ea typeface="Calibri"/>
                        <a:cs typeface="Times New Roman"/>
                      </a:endParaRPr>
                    </a:p>
                  </a:txBody>
                  <a:tcPr marL="68580" marR="68580" marT="0" marB="0" anchor="ctr"/>
                </a:tc>
                <a:extLst>
                  <a:ext uri="{0D108BD9-81ED-4DB2-BD59-A6C34878D82A}">
                    <a16:rowId xmlns:a16="http://schemas.microsoft.com/office/drawing/2014/main" xmlns="" val="10000"/>
                  </a:ext>
                </a:extLst>
              </a:tr>
              <a:tr h="576244">
                <a:tc>
                  <a:txBody>
                    <a:bodyPr/>
                    <a:lstStyle/>
                    <a:p>
                      <a:pPr marL="0" marR="0">
                        <a:lnSpc>
                          <a:spcPct val="100000"/>
                        </a:lnSpc>
                        <a:spcBef>
                          <a:spcPts val="0"/>
                        </a:spcBef>
                        <a:spcAft>
                          <a:spcPts val="0"/>
                        </a:spcAft>
                      </a:pPr>
                      <a:r>
                        <a:rPr lang="en-ZA" sz="1400" dirty="0">
                          <a:solidFill>
                            <a:srgbClr val="000000"/>
                          </a:solidFill>
                          <a:latin typeface="Arial"/>
                          <a:ea typeface="Times New Roman"/>
                          <a:cs typeface="Times New Roman"/>
                        </a:rPr>
                        <a:t>ADMINISTRATION (ODG, COO</a:t>
                      </a:r>
                      <a:r>
                        <a:rPr lang="en-ZA" sz="1400" dirty="0" smtClean="0">
                          <a:solidFill>
                            <a:srgbClr val="000000"/>
                          </a:solidFill>
                          <a:latin typeface="Arial"/>
                          <a:ea typeface="Times New Roman"/>
                          <a:cs typeface="Times New Roman"/>
                        </a:rPr>
                        <a:t>, </a:t>
                      </a:r>
                      <a:r>
                        <a:rPr lang="en-ZA" sz="1400" dirty="0">
                          <a:solidFill>
                            <a:srgbClr val="000000"/>
                          </a:solidFill>
                          <a:latin typeface="Arial"/>
                          <a:ea typeface="Times New Roman"/>
                          <a:cs typeface="Times New Roman"/>
                        </a:rPr>
                        <a:t>CFO)</a:t>
                      </a:r>
                      <a:endParaRPr lang="en-US" sz="14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ZA" sz="1600">
                          <a:solidFill>
                            <a:srgbClr val="000000"/>
                          </a:solidFill>
                          <a:effectLst/>
                          <a:latin typeface="Arial"/>
                          <a:ea typeface="Times New Roman"/>
                          <a:cs typeface="Times New Roman"/>
                        </a:rPr>
                        <a:t>5</a:t>
                      </a:r>
                      <a:endParaRPr lang="en-US" sz="16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ZA" sz="1600">
                          <a:solidFill>
                            <a:srgbClr val="008000"/>
                          </a:solidFill>
                          <a:effectLst/>
                          <a:latin typeface="Arial"/>
                          <a:ea typeface="Times New Roman"/>
                          <a:cs typeface="Times New Roman"/>
                        </a:rPr>
                        <a:t>5</a:t>
                      </a:r>
                      <a:endParaRPr lang="en-US" sz="16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ZA" sz="1600">
                          <a:solidFill>
                            <a:srgbClr val="FF0000"/>
                          </a:solidFill>
                          <a:effectLst/>
                          <a:latin typeface="Arial"/>
                          <a:ea typeface="Times New Roman"/>
                          <a:cs typeface="Times New Roman"/>
                        </a:rPr>
                        <a:t>0</a:t>
                      </a:r>
                      <a:endParaRPr lang="en-US" sz="16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ZA" sz="1600" b="1">
                          <a:solidFill>
                            <a:srgbClr val="008000"/>
                          </a:solidFill>
                          <a:effectLst/>
                          <a:latin typeface="Arial"/>
                          <a:ea typeface="Times New Roman"/>
                          <a:cs typeface="Times New Roman"/>
                        </a:rPr>
                        <a:t>100%</a:t>
                      </a:r>
                      <a:endParaRPr lang="en-US" sz="1600">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01"/>
                  </a:ext>
                </a:extLst>
              </a:tr>
              <a:tr h="683288">
                <a:tc>
                  <a:txBody>
                    <a:bodyPr/>
                    <a:lstStyle/>
                    <a:p>
                      <a:pPr marL="0" marR="0">
                        <a:lnSpc>
                          <a:spcPct val="100000"/>
                        </a:lnSpc>
                        <a:spcBef>
                          <a:spcPts val="0"/>
                        </a:spcBef>
                        <a:spcAft>
                          <a:spcPts val="0"/>
                        </a:spcAft>
                      </a:pPr>
                      <a:r>
                        <a:rPr lang="en-ZA" sz="1400" dirty="0">
                          <a:solidFill>
                            <a:srgbClr val="000000"/>
                          </a:solidFill>
                          <a:latin typeface="Arial"/>
                          <a:ea typeface="Times New Roman"/>
                          <a:cs typeface="Times New Roman"/>
                        </a:rPr>
                        <a:t>INTEGRATED TRANSPORT PLANNING</a:t>
                      </a:r>
                      <a:endParaRPr lang="en-US" sz="14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ZA" sz="1600">
                          <a:solidFill>
                            <a:srgbClr val="000000"/>
                          </a:solidFill>
                          <a:effectLst/>
                          <a:latin typeface="Arial"/>
                          <a:ea typeface="Times New Roman"/>
                          <a:cs typeface="Times New Roman"/>
                        </a:rPr>
                        <a:t>4</a:t>
                      </a:r>
                      <a:endParaRPr lang="en-US" sz="16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ZA" sz="1600">
                          <a:solidFill>
                            <a:srgbClr val="008000"/>
                          </a:solidFill>
                          <a:effectLst/>
                          <a:latin typeface="Arial"/>
                          <a:ea typeface="Times New Roman"/>
                          <a:cs typeface="Times New Roman"/>
                        </a:rPr>
                        <a:t>3</a:t>
                      </a:r>
                      <a:endParaRPr lang="en-US" sz="16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ZA" sz="1600">
                          <a:solidFill>
                            <a:srgbClr val="FF0000"/>
                          </a:solidFill>
                          <a:effectLst/>
                          <a:latin typeface="Arial"/>
                          <a:ea typeface="Times New Roman"/>
                          <a:cs typeface="Times New Roman"/>
                        </a:rPr>
                        <a:t>1</a:t>
                      </a:r>
                      <a:endParaRPr lang="en-US" sz="16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ZA" sz="1600" b="1">
                          <a:solidFill>
                            <a:srgbClr val="008000"/>
                          </a:solidFill>
                          <a:effectLst/>
                          <a:latin typeface="Arial"/>
                          <a:ea typeface="Times New Roman"/>
                          <a:cs typeface="Times New Roman"/>
                        </a:rPr>
                        <a:t>75%</a:t>
                      </a:r>
                      <a:endParaRPr lang="en-US" sz="1600">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02"/>
                  </a:ext>
                </a:extLst>
              </a:tr>
              <a:tr h="612949">
                <a:tc>
                  <a:txBody>
                    <a:bodyPr/>
                    <a:lstStyle/>
                    <a:p>
                      <a:pPr marL="0" marR="0">
                        <a:lnSpc>
                          <a:spcPct val="100000"/>
                        </a:lnSpc>
                        <a:spcBef>
                          <a:spcPts val="0"/>
                        </a:spcBef>
                        <a:spcAft>
                          <a:spcPts val="0"/>
                        </a:spcAft>
                      </a:pPr>
                      <a:r>
                        <a:rPr lang="en-ZA" sz="1400" dirty="0">
                          <a:solidFill>
                            <a:srgbClr val="000000"/>
                          </a:solidFill>
                          <a:latin typeface="Arial"/>
                          <a:ea typeface="Times New Roman"/>
                          <a:cs typeface="Times New Roman"/>
                        </a:rPr>
                        <a:t>RAIL TRANSPORT</a:t>
                      </a:r>
                      <a:endParaRPr lang="en-US" sz="14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ZA" sz="1600">
                          <a:solidFill>
                            <a:srgbClr val="000000"/>
                          </a:solidFill>
                          <a:effectLst/>
                          <a:latin typeface="Arial"/>
                          <a:ea typeface="Times New Roman"/>
                          <a:cs typeface="Times New Roman"/>
                        </a:rPr>
                        <a:t>4</a:t>
                      </a:r>
                      <a:endParaRPr lang="en-US" sz="16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ZA" sz="1600">
                          <a:solidFill>
                            <a:srgbClr val="008000"/>
                          </a:solidFill>
                          <a:effectLst/>
                          <a:latin typeface="Arial"/>
                          <a:ea typeface="Times New Roman"/>
                          <a:cs typeface="Times New Roman"/>
                        </a:rPr>
                        <a:t>3</a:t>
                      </a:r>
                      <a:endParaRPr lang="en-US" sz="16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ZA" sz="1600">
                          <a:solidFill>
                            <a:srgbClr val="FF0000"/>
                          </a:solidFill>
                          <a:effectLst/>
                          <a:latin typeface="Arial"/>
                          <a:ea typeface="Times New Roman"/>
                          <a:cs typeface="Times New Roman"/>
                        </a:rPr>
                        <a:t>1</a:t>
                      </a:r>
                      <a:endParaRPr lang="en-US" sz="16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ZA" sz="1600" b="1">
                          <a:solidFill>
                            <a:srgbClr val="008000"/>
                          </a:solidFill>
                          <a:effectLst/>
                          <a:latin typeface="Arial"/>
                          <a:ea typeface="Times New Roman"/>
                          <a:cs typeface="Times New Roman"/>
                        </a:rPr>
                        <a:t>75%</a:t>
                      </a:r>
                      <a:endParaRPr lang="en-US" sz="1600">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03"/>
                  </a:ext>
                </a:extLst>
              </a:tr>
              <a:tr h="502418">
                <a:tc>
                  <a:txBody>
                    <a:bodyPr/>
                    <a:lstStyle/>
                    <a:p>
                      <a:pPr marL="0" marR="0">
                        <a:lnSpc>
                          <a:spcPct val="100000"/>
                        </a:lnSpc>
                        <a:spcBef>
                          <a:spcPts val="0"/>
                        </a:spcBef>
                        <a:spcAft>
                          <a:spcPts val="0"/>
                        </a:spcAft>
                      </a:pPr>
                      <a:r>
                        <a:rPr lang="en-ZA" sz="1400" dirty="0">
                          <a:solidFill>
                            <a:srgbClr val="000000"/>
                          </a:solidFill>
                          <a:latin typeface="Arial"/>
                          <a:ea typeface="Times New Roman"/>
                          <a:cs typeface="Times New Roman"/>
                        </a:rPr>
                        <a:t>ROAD TRANSPORT</a:t>
                      </a:r>
                      <a:endParaRPr lang="en-US" sz="14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ZA" sz="1600">
                          <a:solidFill>
                            <a:srgbClr val="000000"/>
                          </a:solidFill>
                          <a:effectLst/>
                          <a:latin typeface="Arial"/>
                          <a:ea typeface="Times New Roman"/>
                          <a:cs typeface="Times New Roman"/>
                        </a:rPr>
                        <a:t>6</a:t>
                      </a:r>
                      <a:endParaRPr lang="en-US" sz="16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ZA" sz="1600">
                          <a:solidFill>
                            <a:srgbClr val="008000"/>
                          </a:solidFill>
                          <a:effectLst/>
                          <a:latin typeface="Arial"/>
                          <a:ea typeface="Times New Roman"/>
                          <a:cs typeface="Times New Roman"/>
                        </a:rPr>
                        <a:t>6</a:t>
                      </a:r>
                      <a:endParaRPr lang="en-US" sz="16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ZA" sz="1600">
                          <a:solidFill>
                            <a:srgbClr val="FF0000"/>
                          </a:solidFill>
                          <a:effectLst/>
                          <a:latin typeface="Arial"/>
                          <a:ea typeface="Times New Roman"/>
                          <a:cs typeface="Times New Roman"/>
                        </a:rPr>
                        <a:t>0</a:t>
                      </a:r>
                      <a:endParaRPr lang="en-US" sz="16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ZA" sz="1600" b="1">
                          <a:solidFill>
                            <a:srgbClr val="008000"/>
                          </a:solidFill>
                          <a:effectLst/>
                          <a:latin typeface="Arial"/>
                          <a:ea typeface="Times New Roman"/>
                          <a:cs typeface="Times New Roman"/>
                        </a:rPr>
                        <a:t>100%</a:t>
                      </a:r>
                      <a:endParaRPr lang="en-US" sz="1600">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04"/>
                  </a:ext>
                </a:extLst>
              </a:tr>
              <a:tr h="491687">
                <a:tc>
                  <a:txBody>
                    <a:bodyPr/>
                    <a:lstStyle/>
                    <a:p>
                      <a:pPr marL="0" marR="0">
                        <a:lnSpc>
                          <a:spcPct val="100000"/>
                        </a:lnSpc>
                        <a:spcBef>
                          <a:spcPts val="0"/>
                        </a:spcBef>
                        <a:spcAft>
                          <a:spcPts val="0"/>
                        </a:spcAft>
                      </a:pPr>
                      <a:r>
                        <a:rPr lang="en-ZA" sz="1400" dirty="0">
                          <a:solidFill>
                            <a:srgbClr val="000000"/>
                          </a:solidFill>
                          <a:latin typeface="Arial"/>
                          <a:ea typeface="Times New Roman"/>
                          <a:cs typeface="Times New Roman"/>
                        </a:rPr>
                        <a:t>CIVIL AVIATION</a:t>
                      </a:r>
                      <a:endParaRPr lang="en-US" sz="14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ZA" sz="1600">
                          <a:solidFill>
                            <a:srgbClr val="000000"/>
                          </a:solidFill>
                          <a:effectLst/>
                          <a:latin typeface="Arial"/>
                          <a:ea typeface="Times New Roman"/>
                          <a:cs typeface="Times New Roman"/>
                        </a:rPr>
                        <a:t>3</a:t>
                      </a:r>
                      <a:endParaRPr lang="en-US" sz="16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ZA" sz="1600">
                          <a:solidFill>
                            <a:srgbClr val="008000"/>
                          </a:solidFill>
                          <a:effectLst/>
                          <a:latin typeface="Arial"/>
                          <a:ea typeface="Times New Roman"/>
                          <a:cs typeface="Times New Roman"/>
                        </a:rPr>
                        <a:t>2</a:t>
                      </a:r>
                      <a:endParaRPr lang="en-US" sz="16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ZA" sz="1600">
                          <a:solidFill>
                            <a:srgbClr val="FF0000"/>
                          </a:solidFill>
                          <a:effectLst/>
                          <a:latin typeface="Arial"/>
                          <a:ea typeface="Times New Roman"/>
                          <a:cs typeface="Times New Roman"/>
                        </a:rPr>
                        <a:t>1</a:t>
                      </a:r>
                      <a:endParaRPr lang="en-US" sz="16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ZA" sz="1600" b="1">
                          <a:solidFill>
                            <a:srgbClr val="008000"/>
                          </a:solidFill>
                          <a:effectLst/>
                          <a:latin typeface="Arial"/>
                          <a:ea typeface="Times New Roman"/>
                          <a:cs typeface="Times New Roman"/>
                        </a:rPr>
                        <a:t>67%</a:t>
                      </a:r>
                      <a:endParaRPr lang="en-US" sz="1600">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05"/>
                  </a:ext>
                </a:extLst>
              </a:tr>
              <a:tr h="603583">
                <a:tc>
                  <a:txBody>
                    <a:bodyPr/>
                    <a:lstStyle/>
                    <a:p>
                      <a:pPr marL="0" marR="0">
                        <a:lnSpc>
                          <a:spcPct val="100000"/>
                        </a:lnSpc>
                        <a:spcBef>
                          <a:spcPts val="0"/>
                        </a:spcBef>
                        <a:spcAft>
                          <a:spcPts val="0"/>
                        </a:spcAft>
                      </a:pPr>
                      <a:r>
                        <a:rPr lang="en-ZA" sz="1400" dirty="0">
                          <a:solidFill>
                            <a:srgbClr val="000000"/>
                          </a:solidFill>
                          <a:latin typeface="Arial"/>
                          <a:ea typeface="Times New Roman"/>
                          <a:cs typeface="Times New Roman"/>
                        </a:rPr>
                        <a:t>MARITIME TRANSPORT</a:t>
                      </a:r>
                      <a:endParaRPr lang="en-US" sz="14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ZA" sz="1600">
                          <a:solidFill>
                            <a:srgbClr val="000000"/>
                          </a:solidFill>
                          <a:effectLst/>
                          <a:latin typeface="Arial"/>
                          <a:ea typeface="Times New Roman"/>
                          <a:cs typeface="Times New Roman"/>
                        </a:rPr>
                        <a:t>3</a:t>
                      </a:r>
                      <a:endParaRPr lang="en-US" sz="16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ZA" sz="1600">
                          <a:solidFill>
                            <a:srgbClr val="008000"/>
                          </a:solidFill>
                          <a:effectLst/>
                          <a:latin typeface="Arial"/>
                          <a:ea typeface="Times New Roman"/>
                          <a:cs typeface="Times New Roman"/>
                        </a:rPr>
                        <a:t>3</a:t>
                      </a:r>
                      <a:endParaRPr lang="en-US" sz="16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ZA" sz="1600">
                          <a:solidFill>
                            <a:srgbClr val="FF0000"/>
                          </a:solidFill>
                          <a:effectLst/>
                          <a:latin typeface="Arial"/>
                          <a:ea typeface="Times New Roman"/>
                          <a:cs typeface="Times New Roman"/>
                        </a:rPr>
                        <a:t>0</a:t>
                      </a:r>
                      <a:endParaRPr lang="en-US" sz="16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ZA" sz="1600" b="1">
                          <a:solidFill>
                            <a:srgbClr val="008000"/>
                          </a:solidFill>
                          <a:effectLst/>
                          <a:latin typeface="Arial"/>
                          <a:ea typeface="Times New Roman"/>
                          <a:cs typeface="Times New Roman"/>
                        </a:rPr>
                        <a:t>100%</a:t>
                      </a:r>
                      <a:endParaRPr lang="en-US" sz="1600">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06"/>
                  </a:ext>
                </a:extLst>
              </a:tr>
              <a:tr h="562708">
                <a:tc>
                  <a:txBody>
                    <a:bodyPr/>
                    <a:lstStyle/>
                    <a:p>
                      <a:pPr marL="0" marR="0">
                        <a:lnSpc>
                          <a:spcPct val="100000"/>
                        </a:lnSpc>
                        <a:spcBef>
                          <a:spcPts val="0"/>
                        </a:spcBef>
                        <a:spcAft>
                          <a:spcPts val="0"/>
                        </a:spcAft>
                      </a:pPr>
                      <a:r>
                        <a:rPr lang="en-ZA" sz="1400" dirty="0">
                          <a:solidFill>
                            <a:srgbClr val="000000"/>
                          </a:solidFill>
                          <a:latin typeface="Arial"/>
                          <a:ea typeface="Times New Roman"/>
                          <a:cs typeface="Times New Roman"/>
                        </a:rPr>
                        <a:t>PUBLIC TRANSPORT</a:t>
                      </a:r>
                      <a:endParaRPr lang="en-US" sz="14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ZA" sz="1600">
                          <a:solidFill>
                            <a:srgbClr val="000000"/>
                          </a:solidFill>
                          <a:effectLst/>
                          <a:latin typeface="Arial"/>
                          <a:ea typeface="Times New Roman"/>
                          <a:cs typeface="Times New Roman"/>
                        </a:rPr>
                        <a:t>4</a:t>
                      </a:r>
                      <a:endParaRPr lang="en-US" sz="16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ZA" sz="1600">
                          <a:solidFill>
                            <a:srgbClr val="008000"/>
                          </a:solidFill>
                          <a:effectLst/>
                          <a:latin typeface="Arial"/>
                          <a:ea typeface="Times New Roman"/>
                          <a:cs typeface="Times New Roman"/>
                        </a:rPr>
                        <a:t>4</a:t>
                      </a:r>
                      <a:endParaRPr lang="en-US" sz="16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ZA" sz="1600">
                          <a:solidFill>
                            <a:srgbClr val="FF0000"/>
                          </a:solidFill>
                          <a:effectLst/>
                          <a:latin typeface="Arial"/>
                          <a:ea typeface="Times New Roman"/>
                          <a:cs typeface="Times New Roman"/>
                        </a:rPr>
                        <a:t>0</a:t>
                      </a:r>
                      <a:endParaRPr lang="en-US" sz="16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ZA" sz="1600" b="1">
                          <a:solidFill>
                            <a:srgbClr val="008000"/>
                          </a:solidFill>
                          <a:effectLst/>
                          <a:latin typeface="Arial"/>
                          <a:ea typeface="Times New Roman"/>
                          <a:cs typeface="Times New Roman"/>
                        </a:rPr>
                        <a:t>100%</a:t>
                      </a:r>
                      <a:endParaRPr lang="en-US" sz="1600">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07"/>
                  </a:ext>
                </a:extLst>
              </a:tr>
              <a:tr h="420867">
                <a:tc>
                  <a:txBody>
                    <a:bodyPr/>
                    <a:lstStyle/>
                    <a:p>
                      <a:pPr marL="0" marR="0">
                        <a:lnSpc>
                          <a:spcPct val="100000"/>
                        </a:lnSpc>
                        <a:spcBef>
                          <a:spcPts val="0"/>
                        </a:spcBef>
                        <a:spcAft>
                          <a:spcPts val="0"/>
                        </a:spcAft>
                      </a:pPr>
                      <a:r>
                        <a:rPr lang="en-ZA" sz="1400" b="1" dirty="0">
                          <a:solidFill>
                            <a:srgbClr val="000000"/>
                          </a:solidFill>
                          <a:latin typeface="Arial"/>
                          <a:ea typeface="Times New Roman"/>
                          <a:cs typeface="Times New Roman"/>
                        </a:rPr>
                        <a:t>TOTAL </a:t>
                      </a:r>
                      <a:endParaRPr lang="en-US" sz="14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ZA" sz="1600" b="1">
                          <a:solidFill>
                            <a:srgbClr val="000000"/>
                          </a:solidFill>
                          <a:effectLst/>
                          <a:latin typeface="Arial"/>
                          <a:ea typeface="Calibri"/>
                          <a:cs typeface="Times New Roman"/>
                        </a:rPr>
                        <a:t>29</a:t>
                      </a:r>
                      <a:endParaRPr lang="en-US" sz="16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ZA" sz="1600" b="1">
                          <a:solidFill>
                            <a:srgbClr val="008000"/>
                          </a:solidFill>
                          <a:effectLst/>
                          <a:latin typeface="Arial"/>
                          <a:ea typeface="Times New Roman"/>
                          <a:cs typeface="Times New Roman"/>
                        </a:rPr>
                        <a:t>26</a:t>
                      </a:r>
                      <a:endParaRPr lang="en-US" sz="16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ZA" sz="1600" b="1">
                          <a:solidFill>
                            <a:srgbClr val="FF0000"/>
                          </a:solidFill>
                          <a:effectLst/>
                          <a:latin typeface="Arial"/>
                          <a:ea typeface="Times New Roman"/>
                          <a:cs typeface="Times New Roman"/>
                        </a:rPr>
                        <a:t>3</a:t>
                      </a:r>
                      <a:endParaRPr lang="en-US" sz="16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ZA" sz="1600" b="1" dirty="0">
                          <a:solidFill>
                            <a:srgbClr val="008000"/>
                          </a:solidFill>
                          <a:effectLst/>
                          <a:latin typeface="Arial"/>
                          <a:ea typeface="Times New Roman"/>
                          <a:cs typeface="Times New Roman"/>
                        </a:rPr>
                        <a:t>90%</a:t>
                      </a:r>
                      <a:endParaRPr lang="en-US" sz="1600" dirty="0">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08"/>
                  </a:ext>
                </a:extLst>
              </a:tr>
            </a:tbl>
          </a:graphicData>
        </a:graphic>
      </p:graphicFrame>
      <p:sp>
        <p:nvSpPr>
          <p:cNvPr id="3" name="Slide Number Placeholder 2"/>
          <p:cNvSpPr>
            <a:spLocks noGrp="1"/>
          </p:cNvSpPr>
          <p:nvPr>
            <p:ph type="sldNum" sz="quarter" idx="12"/>
          </p:nvPr>
        </p:nvSpPr>
        <p:spPr/>
        <p:txBody>
          <a:bodyPr/>
          <a:lstStyle/>
          <a:p>
            <a:fld id="{B682DC23-2843-E240-9889-9C005FBE80A9}" type="slidenum">
              <a:rPr lang="en-US" smtClean="0"/>
              <a:pPr/>
              <a:t>7</a:t>
            </a:fld>
            <a:endParaRPr lang="en-US" dirty="0"/>
          </a:p>
        </p:txBody>
      </p:sp>
    </p:spTree>
    <p:extLst>
      <p:ext uri="{BB962C8B-B14F-4D97-AF65-F5344CB8AC3E}">
        <p14:creationId xmlns:p14="http://schemas.microsoft.com/office/powerpoint/2010/main" xmlns="" val="2457578575"/>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Content Placeholder 1"/>
          <p:cNvSpPr>
            <a:spLocks noGrp="1"/>
          </p:cNvSpPr>
          <p:nvPr>
            <p:ph idx="1"/>
          </p:nvPr>
        </p:nvSpPr>
        <p:spPr>
          <a:xfrm>
            <a:off x="415925" y="1143000"/>
            <a:ext cx="8382000" cy="4830763"/>
          </a:xfrm>
        </p:spPr>
        <p:txBody>
          <a:bodyPr rtlCol="0">
            <a:normAutofit/>
          </a:bodyPr>
          <a:lstStyle/>
          <a:p>
            <a:pPr algn="just" eaLnBrk="1" fontAlgn="auto" hangingPunct="1">
              <a:spcAft>
                <a:spcPts val="0"/>
              </a:spcAft>
              <a:buFontTx/>
              <a:buNone/>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Tx/>
              <a:buNone/>
              <a:defRPr/>
            </a:pPr>
            <a:endParaRPr lang="en-ZA" sz="2000" dirty="0">
              <a:latin typeface="Arial" charset="0"/>
              <a:ea typeface="MS PGothic" charset="0"/>
              <a:cs typeface="+mn-cs"/>
            </a:endParaRPr>
          </a:p>
          <a:p>
            <a:pPr marL="0" indent="0" algn="ctr" eaLnBrk="1" fontAlgn="auto" hangingPunct="1">
              <a:spcAft>
                <a:spcPts val="0"/>
              </a:spcAft>
              <a:buFontTx/>
              <a:buNone/>
              <a:defRPr/>
            </a:pPr>
            <a:r>
              <a:rPr lang="en-US" sz="3600" b="1" dirty="0" smtClean="0">
                <a:solidFill>
                  <a:srgbClr val="000000"/>
                </a:solidFill>
                <a:latin typeface="Arial" charset="0"/>
                <a:ea typeface="MS PGothic" charset="0"/>
                <a:cs typeface="+mn-cs"/>
              </a:rPr>
              <a:t>NOTABLE PROGRESS REPORTED</a:t>
            </a:r>
            <a:endParaRPr lang="en-ZA" sz="3600" dirty="0" smtClean="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US" sz="2000" dirty="0">
              <a:latin typeface="Arial" charset="0"/>
              <a:ea typeface="MS PGothic" charset="0"/>
              <a:cs typeface="+mn-cs"/>
            </a:endParaRPr>
          </a:p>
          <a:p>
            <a:pPr eaLnBrk="1" fontAlgn="auto" hangingPunct="1">
              <a:spcAft>
                <a:spcPts val="0"/>
              </a:spcAft>
              <a:buFont typeface="Arial"/>
              <a:buChar char="•"/>
              <a:defRPr/>
            </a:pPr>
            <a:endParaRPr lang="en-US" sz="2000" dirty="0">
              <a:latin typeface="Arial" charset="0"/>
              <a:ea typeface="MS PGothic" charset="0"/>
              <a:cs typeface="+mn-cs"/>
            </a:endParaRPr>
          </a:p>
        </p:txBody>
      </p:sp>
      <p:pic>
        <p:nvPicPr>
          <p:cNvPr id="23554" name="Picture 5">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781800" y="304800"/>
            <a:ext cx="1981200" cy="752475"/>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pic>
      <p:pic>
        <p:nvPicPr>
          <p:cNvPr id="23555" name="Picture 6"/>
          <p:cNvPicPr>
            <a:picLocks noChangeAspect="1"/>
          </p:cNvPicPr>
          <p:nvPr/>
        </p:nvPicPr>
        <p:blipFill>
          <a:blip r:embed="rId4">
            <a:extLst>
              <a:ext uri="{28A0092B-C50C-407E-A947-70E740481C1C}">
                <a14:useLocalDpi xmlns:a14="http://schemas.microsoft.com/office/drawing/2010/main" xmlns="" val="0"/>
              </a:ext>
            </a:extLst>
          </a:blip>
          <a:srcRect/>
          <a:stretch>
            <a:fillRect/>
          </a:stretch>
        </p:blipFill>
        <p:spPr bwMode="auto">
          <a:xfrm>
            <a:off x="7620000" y="6135687"/>
            <a:ext cx="685800" cy="585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p>
            <a:fld id="{B682DC23-2843-E240-9889-9C005FBE80A9}" type="slidenum">
              <a:rPr lang="en-US" smtClean="0"/>
              <a:pPr/>
              <a:t>8</a:t>
            </a:fld>
            <a:endParaRPr lang="en-US" dirty="0"/>
          </a:p>
        </p:txBody>
      </p:sp>
    </p:spTree>
    <p:extLst>
      <p:ext uri="{BB962C8B-B14F-4D97-AF65-F5344CB8AC3E}">
        <p14:creationId xmlns:p14="http://schemas.microsoft.com/office/powerpoint/2010/main" xmlns="" val="285113883"/>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Content Placeholder 1"/>
          <p:cNvSpPr>
            <a:spLocks noGrp="1"/>
          </p:cNvSpPr>
          <p:nvPr>
            <p:ph idx="1"/>
          </p:nvPr>
        </p:nvSpPr>
        <p:spPr>
          <a:xfrm>
            <a:off x="457200" y="1311935"/>
            <a:ext cx="8305800" cy="4814228"/>
          </a:xfrm>
        </p:spPr>
        <p:txBody>
          <a:bodyPr rtlCol="0">
            <a:normAutofit/>
          </a:bodyPr>
          <a:lstStyle/>
          <a:p>
            <a:pPr marL="565150" indent="-457200" algn="just">
              <a:defRPr/>
            </a:pPr>
            <a:endParaRPr lang="en-ZA" sz="2400" u="sng" dirty="0" smtClean="0">
              <a:latin typeface="Arial"/>
              <a:ea typeface="Calibri" panose="020F0502020204030204" pitchFamily="34" charset="0"/>
              <a:cs typeface="Arial"/>
            </a:endParaRPr>
          </a:p>
          <a:p>
            <a:pPr marL="565150" indent="-457200" algn="just">
              <a:defRPr/>
            </a:pPr>
            <a:r>
              <a:rPr lang="en-ZA" sz="2400" u="sng" dirty="0" smtClean="0">
                <a:latin typeface="Arial"/>
                <a:ea typeface="Calibri" panose="020F0502020204030204" pitchFamily="34" charset="0"/>
                <a:cs typeface="Arial"/>
              </a:rPr>
              <a:t>Status </a:t>
            </a:r>
            <a:r>
              <a:rPr lang="en-ZA" sz="2400" u="sng" dirty="0">
                <a:latin typeface="Arial"/>
                <a:ea typeface="Calibri" panose="020F0502020204030204" pitchFamily="34" charset="0"/>
                <a:cs typeface="Arial"/>
              </a:rPr>
              <a:t>Report on the Transport Sector Socio-Economic Empowerment </a:t>
            </a:r>
            <a:r>
              <a:rPr lang="en-ZA" sz="2400" u="sng" dirty="0" smtClean="0">
                <a:latin typeface="Arial"/>
                <a:ea typeface="Calibri" panose="020F0502020204030204" pitchFamily="34" charset="0"/>
                <a:cs typeface="Arial"/>
              </a:rPr>
              <a:t>Programme</a:t>
            </a:r>
            <a:r>
              <a:rPr lang="en-ZA" sz="2400" dirty="0" smtClean="0">
                <a:latin typeface="Arial"/>
                <a:ea typeface="Calibri" panose="020F0502020204030204" pitchFamily="34" charset="0"/>
                <a:cs typeface="Arial"/>
              </a:rPr>
              <a:t> was submitted and noted by EXCO during the period under review</a:t>
            </a:r>
            <a:endParaRPr lang="en-ZA" sz="2400" dirty="0">
              <a:latin typeface="Arial"/>
              <a:ea typeface="Calibri" panose="020F0502020204030204" pitchFamily="34" charset="0"/>
              <a:cs typeface="Arial"/>
            </a:endParaRPr>
          </a:p>
          <a:p>
            <a:pPr marL="107950" lvl="0" indent="0" algn="just">
              <a:buNone/>
              <a:defRPr/>
            </a:pPr>
            <a:endParaRPr lang="en-ZA" sz="1000" dirty="0" smtClean="0">
              <a:latin typeface="Arial"/>
              <a:ea typeface="Calibri" panose="020F0502020204030204" pitchFamily="34" charset="0"/>
              <a:cs typeface="Arial"/>
            </a:endParaRPr>
          </a:p>
          <a:p>
            <a:pPr marL="450850" lvl="0" algn="just">
              <a:defRPr/>
            </a:pPr>
            <a:r>
              <a:rPr lang="en-ZA" sz="2400" u="sng" dirty="0" smtClean="0">
                <a:latin typeface="Arial"/>
                <a:ea typeface="Calibri" panose="020F0502020204030204" pitchFamily="34" charset="0"/>
                <a:cs typeface="Arial"/>
              </a:rPr>
              <a:t>Two GDYC community outreach campaigns were conducted: </a:t>
            </a:r>
          </a:p>
          <a:p>
            <a:pPr marL="107950" lvl="0" indent="0" algn="just">
              <a:buNone/>
              <a:defRPr/>
            </a:pPr>
            <a:endParaRPr lang="en-ZA" sz="1000" u="sng" dirty="0" smtClean="0">
              <a:latin typeface="Arial"/>
              <a:ea typeface="Calibri" panose="020F0502020204030204" pitchFamily="34" charset="0"/>
              <a:cs typeface="Arial"/>
            </a:endParaRPr>
          </a:p>
          <a:p>
            <a:pPr marL="107950" lvl="0" indent="0" algn="just">
              <a:buNone/>
              <a:defRPr/>
            </a:pPr>
            <a:endParaRPr lang="en-ZA" sz="1000" u="sng" dirty="0">
              <a:latin typeface="Arial"/>
              <a:ea typeface="Calibri" panose="020F0502020204030204" pitchFamily="34" charset="0"/>
              <a:cs typeface="Arial"/>
            </a:endParaRPr>
          </a:p>
          <a:p>
            <a:pPr lvl="1" algn="just"/>
            <a:r>
              <a:rPr lang="en-ZA" sz="2200" dirty="0" smtClean="0">
                <a:solidFill>
                  <a:prstClr val="black"/>
                </a:solidFill>
                <a:latin typeface="Arial"/>
                <a:cs typeface="Arial"/>
              </a:rPr>
              <a:t>12 March 2019: Luvuyo Orphanage Home for Children </a:t>
            </a:r>
          </a:p>
          <a:p>
            <a:pPr lvl="1" algn="just"/>
            <a:r>
              <a:rPr lang="en-ZA" sz="2200" dirty="0">
                <a:solidFill>
                  <a:prstClr val="black"/>
                </a:solidFill>
                <a:latin typeface="Arial"/>
                <a:cs typeface="Arial"/>
              </a:rPr>
              <a:t>18 March </a:t>
            </a:r>
            <a:r>
              <a:rPr lang="en-ZA" sz="2200" dirty="0" smtClean="0">
                <a:solidFill>
                  <a:prstClr val="black"/>
                </a:solidFill>
                <a:latin typeface="Arial"/>
                <a:cs typeface="Arial"/>
              </a:rPr>
              <a:t>2019: Mohau </a:t>
            </a:r>
            <a:r>
              <a:rPr lang="en-ZA" sz="2200" dirty="0">
                <a:solidFill>
                  <a:prstClr val="black"/>
                </a:solidFill>
                <a:latin typeface="Arial"/>
                <a:cs typeface="Arial"/>
              </a:rPr>
              <a:t>Care Centre </a:t>
            </a:r>
            <a:endParaRPr lang="en-ZA" sz="2200" dirty="0" smtClean="0">
              <a:solidFill>
                <a:prstClr val="black"/>
              </a:solidFill>
              <a:latin typeface="Arial"/>
              <a:cs typeface="Arial"/>
            </a:endParaRPr>
          </a:p>
          <a:p>
            <a:pPr marL="457200" lvl="1" indent="0" algn="just">
              <a:buNone/>
            </a:pPr>
            <a:endParaRPr lang="en-ZA" sz="5000" dirty="0" smtClean="0">
              <a:solidFill>
                <a:prstClr val="black"/>
              </a:solidFill>
              <a:latin typeface="Arial"/>
              <a:cs typeface="Arial"/>
            </a:endParaRPr>
          </a:p>
          <a:p>
            <a:pPr lvl="1" algn="just"/>
            <a:endParaRPr lang="en-ZA" sz="4800" dirty="0">
              <a:solidFill>
                <a:prstClr val="black"/>
              </a:solidFill>
              <a:latin typeface="Arial"/>
              <a:ea typeface="Calibri" panose="020F0502020204030204" pitchFamily="34" charset="0"/>
              <a:cs typeface="Arial"/>
            </a:endParaRPr>
          </a:p>
          <a:p>
            <a:pPr lvl="1" algn="just"/>
            <a:endParaRPr lang="en-ZA" sz="4800" dirty="0" smtClean="0">
              <a:solidFill>
                <a:prstClr val="black"/>
              </a:solidFill>
              <a:latin typeface="Arial"/>
              <a:ea typeface="Calibri" panose="020F0502020204030204" pitchFamily="34" charset="0"/>
              <a:cs typeface="Arial"/>
            </a:endParaRPr>
          </a:p>
          <a:p>
            <a:pPr marL="107950" indent="0" algn="just">
              <a:buNone/>
              <a:defRPr/>
            </a:pPr>
            <a:endParaRPr lang="en-ZA" dirty="0">
              <a:solidFill>
                <a:prstClr val="black"/>
              </a:solidFill>
              <a:latin typeface="Arial" panose="020B0604020202020204" pitchFamily="34" charset="0"/>
              <a:ea typeface="Calibri" panose="020F0502020204030204" pitchFamily="34" charset="0"/>
              <a:cs typeface="Arial" panose="020B0604020202020204" pitchFamily="34" charset="0"/>
            </a:endParaRPr>
          </a:p>
          <a:p>
            <a:pPr marL="565150" indent="-457200" algn="just">
              <a:defRPr/>
            </a:pPr>
            <a:endParaRPr lang="en-US" dirty="0" smtClean="0">
              <a:solidFill>
                <a:prstClr val="black"/>
              </a:solidFill>
              <a:latin typeface="Arial" panose="020B0604020202020204" pitchFamily="34" charset="0"/>
              <a:ea typeface="Calibri" panose="020F0502020204030204" pitchFamily="34" charset="0"/>
              <a:cs typeface="Arial" panose="020B0604020202020204" pitchFamily="34" charset="0"/>
            </a:endParaRPr>
          </a:p>
          <a:p>
            <a:pPr marL="565150" indent="-457200" algn="just">
              <a:defRPr/>
            </a:pPr>
            <a:endParaRPr lang="en-ZA" dirty="0" smtClean="0">
              <a:latin typeface="Arial" panose="020B0604020202020204" pitchFamily="34" charset="0"/>
              <a:ea typeface="Calibri" panose="020F0502020204030204" pitchFamily="34" charset="0"/>
              <a:cs typeface="Arial" panose="020B0604020202020204" pitchFamily="34" charset="0"/>
            </a:endParaRPr>
          </a:p>
          <a:p>
            <a:pPr marL="107950" lvl="0" indent="0" algn="just">
              <a:buNone/>
              <a:defRPr/>
            </a:pPr>
            <a:endParaRPr lang="en-ZA" dirty="0" smtClean="0">
              <a:latin typeface="Arial" panose="020B0604020202020204" pitchFamily="34" charset="0"/>
              <a:ea typeface="Calibri" panose="020F0502020204030204" pitchFamily="34" charset="0"/>
            </a:endParaRPr>
          </a:p>
          <a:p>
            <a:pPr lvl="0"/>
            <a:endParaRPr lang="en-ZA" dirty="0">
              <a:latin typeface="Calibri" panose="020F0502020204030204" pitchFamily="34" charset="0"/>
              <a:ea typeface="Calibri" panose="020F0502020204030204" pitchFamily="34" charset="0"/>
              <a:cs typeface="Times New Roman" panose="02020603050405020304" pitchFamily="18" charset="0"/>
            </a:endParaRPr>
          </a:p>
          <a:p>
            <a:pPr marL="107950" lvl="0" indent="0" algn="just">
              <a:buNone/>
              <a:defRPr/>
            </a:pPr>
            <a:endParaRPr lang="en-ZA" sz="2200" dirty="0">
              <a:solidFill>
                <a:prstClr val="black"/>
              </a:solidFill>
              <a:latin typeface="Arial"/>
              <a:cs typeface="Arial"/>
            </a:endParaRPr>
          </a:p>
          <a:p>
            <a:pPr marL="107950" lvl="0" indent="0">
              <a:buNone/>
              <a:defRPr/>
            </a:pPr>
            <a:endParaRPr lang="en-US" sz="3600" dirty="0">
              <a:solidFill>
                <a:prstClr val="black"/>
              </a:solidFill>
              <a:ea typeface="ＭＳ Ｐゴシック" charset="0"/>
              <a:cs typeface="ＭＳ Ｐゴシック" charset="0"/>
            </a:endParaRPr>
          </a:p>
          <a:p>
            <a:pPr lvl="1" algn="just">
              <a:lnSpc>
                <a:spcPct val="110000"/>
              </a:lnSpc>
              <a:buFont typeface="Arial" panose="020B0604020202020204" pitchFamily="34" charset="0"/>
              <a:buChar char="•"/>
            </a:pPr>
            <a:endParaRPr lang="en-ZA" sz="2400" dirty="0" smtClean="0">
              <a:latin typeface="Arial" panose="020B0604020202020204" pitchFamily="34" charset="0"/>
              <a:ea typeface="Calibri" panose="020F0502020204030204" pitchFamily="34" charset="0"/>
            </a:endParaRPr>
          </a:p>
          <a:p>
            <a:pPr marL="457200" lvl="1" indent="0" algn="just">
              <a:lnSpc>
                <a:spcPct val="110000"/>
              </a:lnSpc>
              <a:buNone/>
            </a:pPr>
            <a:endParaRPr lang="en-US" sz="2400" dirty="0" smtClean="0">
              <a:latin typeface="Arial"/>
              <a:cs typeface="Arial"/>
            </a:endParaRPr>
          </a:p>
          <a:p>
            <a:pPr marL="457200" lvl="1" indent="0" algn="just">
              <a:lnSpc>
                <a:spcPct val="110000"/>
              </a:lnSpc>
              <a:buNone/>
            </a:pPr>
            <a:endParaRPr lang="en-US" sz="2400" dirty="0">
              <a:latin typeface="Arial"/>
              <a:cs typeface="Arial"/>
            </a:endParaRPr>
          </a:p>
          <a:p>
            <a:pPr marL="107950" indent="0" eaLnBrk="1" fontAlgn="auto" hangingPunct="1">
              <a:spcAft>
                <a:spcPts val="0"/>
              </a:spcAft>
              <a:buFontTx/>
              <a:buNone/>
              <a:defRPr/>
            </a:pPr>
            <a:endParaRPr lang="en-US" dirty="0" smtClean="0">
              <a:ea typeface="ＭＳ Ｐゴシック" charset="0"/>
              <a:cs typeface="ＭＳ Ｐゴシック" charset="0"/>
            </a:endParaRPr>
          </a:p>
        </p:txBody>
      </p:sp>
      <p:sp>
        <p:nvSpPr>
          <p:cNvPr id="24578" name="Title 2"/>
          <p:cNvSpPr>
            <a:spLocks noGrp="1"/>
          </p:cNvSpPr>
          <p:nvPr>
            <p:ph type="title"/>
          </p:nvPr>
        </p:nvSpPr>
        <p:spPr>
          <a:xfrm>
            <a:off x="457200" y="223837"/>
            <a:ext cx="6324600" cy="914400"/>
          </a:xfrm>
        </p:spPr>
        <p:txBody>
          <a:bodyPr/>
          <a:lstStyle/>
          <a:p>
            <a:pPr eaLnBrk="1" hangingPunct="1"/>
            <a:r>
              <a:rPr lang="en-US" sz="3200" b="1" dirty="0">
                <a:latin typeface="Arial" charset="0"/>
                <a:ea typeface="MS PGothic" charset="0"/>
              </a:rPr>
              <a:t>Programme 1: Administration</a:t>
            </a:r>
          </a:p>
        </p:txBody>
      </p:sp>
      <p:pic>
        <p:nvPicPr>
          <p:cNvPr id="24579" name="Picture 5">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6781800" y="304800"/>
            <a:ext cx="1981200" cy="752475"/>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pic>
      <p:pic>
        <p:nvPicPr>
          <p:cNvPr id="24580" name="Picture 5"/>
          <p:cNvPicPr>
            <a:picLocks noChangeAspect="1"/>
          </p:cNvPicPr>
          <p:nvPr/>
        </p:nvPicPr>
        <p:blipFill>
          <a:blip r:embed="rId5">
            <a:extLst>
              <a:ext uri="{28A0092B-C50C-407E-A947-70E740481C1C}">
                <a14:useLocalDpi xmlns:a14="http://schemas.microsoft.com/office/drawing/2010/main" xmlns="" val="0"/>
              </a:ext>
            </a:extLst>
          </a:blip>
          <a:srcRect/>
          <a:stretch>
            <a:fillRect/>
          </a:stretch>
        </p:blipFill>
        <p:spPr bwMode="auto">
          <a:xfrm>
            <a:off x="7705725" y="6229350"/>
            <a:ext cx="594777" cy="51650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p>
            <a:fld id="{B682DC23-2843-E240-9889-9C005FBE80A9}" type="slidenum">
              <a:rPr lang="en-US" smtClean="0"/>
              <a:pPr/>
              <a:t>9</a:t>
            </a:fld>
            <a:endParaRPr lang="en-US" dirty="0"/>
          </a:p>
        </p:txBody>
      </p:sp>
    </p:spTree>
    <p:extLst>
      <p:ext uri="{BB962C8B-B14F-4D97-AF65-F5344CB8AC3E}">
        <p14:creationId xmlns:p14="http://schemas.microsoft.com/office/powerpoint/2010/main" xmlns="" val="2318509807"/>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5597</TotalTime>
  <Words>2876</Words>
  <Application>Microsoft Office PowerPoint</Application>
  <PresentationFormat>On-screen Show (4:3)</PresentationFormat>
  <Paragraphs>841</Paragraphs>
  <Slides>33</Slides>
  <Notes>13</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Slide 1</vt:lpstr>
      <vt:lpstr>Contents</vt:lpstr>
      <vt:lpstr>Overview</vt:lpstr>
      <vt:lpstr>Q3 Overall Performance</vt:lpstr>
      <vt:lpstr>Q4 Analysis Per Programme</vt:lpstr>
      <vt:lpstr>Quarterly Comparative Analysis</vt:lpstr>
      <vt:lpstr>Annual Analysis Per Programme</vt:lpstr>
      <vt:lpstr>Slide 8</vt:lpstr>
      <vt:lpstr>Programme 1: Administration</vt:lpstr>
      <vt:lpstr>Programme 1: Administration</vt:lpstr>
      <vt:lpstr>Programme 2: ITP</vt:lpstr>
      <vt:lpstr>Programme 3: Rail Transport</vt:lpstr>
      <vt:lpstr>Programme 4: Road Transport</vt:lpstr>
      <vt:lpstr>Programme 5: Civil Aviation</vt:lpstr>
      <vt:lpstr>Programme 6: Maritime Transport</vt:lpstr>
      <vt:lpstr>Programme 7: Public Transport</vt:lpstr>
      <vt:lpstr>Programme 7: Public Transport</vt:lpstr>
      <vt:lpstr>Programme 7: Public Transport</vt:lpstr>
      <vt:lpstr>Slide 19</vt:lpstr>
      <vt:lpstr>Programme 2: ITP</vt:lpstr>
      <vt:lpstr>Programme 3: Rail Transport</vt:lpstr>
      <vt:lpstr>Programme 5: Civil Aviation</vt:lpstr>
      <vt:lpstr>Programme 5: Civil Aviation</vt:lpstr>
      <vt:lpstr>Programme 5: Civil Aviation</vt:lpstr>
      <vt:lpstr>Slide 25</vt:lpstr>
      <vt:lpstr>Slide 26</vt:lpstr>
      <vt:lpstr>Slide 27</vt:lpstr>
      <vt:lpstr>Slide 28</vt:lpstr>
      <vt:lpstr>Slide 29</vt:lpstr>
      <vt:lpstr>Slide 30</vt:lpstr>
      <vt:lpstr>Slide 31</vt:lpstr>
      <vt:lpstr>Slide 32</vt:lpstr>
      <vt:lpstr>Slide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Katlego Seabelo</dc:creator>
  <cp:lastModifiedBy>PUMZA</cp:lastModifiedBy>
  <cp:revision>343</cp:revision>
  <cp:lastPrinted>2018-02-14T10:48:24Z</cp:lastPrinted>
  <dcterms:created xsi:type="dcterms:W3CDTF">2015-08-21T09:57:19Z</dcterms:created>
  <dcterms:modified xsi:type="dcterms:W3CDTF">2019-08-21T10:15:28Z</dcterms:modified>
</cp:coreProperties>
</file>