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heme/theme5.xml" ContentType="application/vnd.openxmlformats-officedocument.theme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slideLayouts/slideLayout102.xml" ContentType="application/vnd.openxmlformats-officedocument.presentationml.slideLayout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slideMasters/slideMaster8.xml" ContentType="application/vnd.openxmlformats-officedocument.presentationml.slideMaster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diagrams/data2.xml" ContentType="application/vnd.openxmlformats-officedocument.drawingml.diagramData+xml"/>
  <Override PartName="/ppt/slideLayouts/slideLayout87.xml" ContentType="application/vnd.openxmlformats-officedocument.presentationml.slideLayout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heme/theme10.xml" ContentType="application/vnd.openxmlformats-officedocument.theme+xml"/>
  <Override PartName="/ppt/slides/slide19.xml" ContentType="application/vnd.openxmlformats-officedocument.presentationml.slide+xml"/>
  <Default Extension="png" ContentType="image/png"/>
  <Override PartName="/ppt/tags/tag112.xml" ContentType="application/vnd.openxmlformats-officedocument.presentationml.tags+xml"/>
  <Override PartName="/ppt/slideLayouts/slideLayout118.xml" ContentType="application/vnd.openxmlformats-officedocument.presentationml.slideLayout+xml"/>
  <Override PartName="/ppt/tags/tag257.xml" ContentType="application/vnd.openxmlformats-officedocument.presentationml.tags+xml"/>
  <Override PartName="/ppt/slideLayouts/slideLayout16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Layouts/slideLayout65.xml" ContentType="application/vnd.openxmlformats-officedocument.presentationml.slideLayout+xml"/>
  <Override PartName="/ppt/diagrams/quickStyle3.xml" ContentType="application/vnd.openxmlformats-officedocument.drawingml.diagramStyle+xml"/>
  <Default Extension="emf" ContentType="image/x-emf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tags/tag235.xml" ContentType="application/vnd.openxmlformats-officedocument.presentationml.tags+xml"/>
  <Override PartName="/ppt/tags/tag282.xml" ContentType="application/vnd.openxmlformats-officedocument.presentationml.tags+xml"/>
  <Override PartName="/ppt/slideLayouts/slideLayout143.xml" ContentType="application/vnd.openxmlformats-officedocument.presentationml.slideLayout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slideMasters/slideMaster5.xml" ContentType="application/vnd.openxmlformats-officedocument.presentationml.slideMaster+xml"/>
  <Override PartName="/ppt/tags/tag106.xml" ContentType="application/vnd.openxmlformats-officedocument.presentationml.tags+xml"/>
  <Override PartName="/ppt/slideLayouts/slideLayout59.xml" ContentType="application/vnd.openxmlformats-officedocument.presentationml.slideLayout+xml"/>
  <Override PartName="/ppt/tags/tag153.xml" ContentType="application/vnd.openxmlformats-officedocument.presentationml.tags+xml"/>
  <Override PartName="/ppt/slideLayouts/slideLayout15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slideLayouts/slideLayout137.xml" ContentType="application/vnd.openxmlformats-officedocument.presentationml.slideLayout+xml"/>
  <Override PartName="/ppt/diagrams/colors1.xml" ContentType="application/vnd.openxmlformats-officedocument.drawingml.diagramColors+xml"/>
  <Override PartName="/ppt/slideLayouts/slideLayout37.xml" ContentType="application/vnd.openxmlformats-officedocument.presentationml.slideLayout+xml"/>
  <Override PartName="/ppt/tags/tag98.xml" ContentType="application/vnd.openxmlformats-officedocument.presentationml.tags+xml"/>
  <Override PartName="/ppt/slideLayouts/slideLayout84.xml" ContentType="application/vnd.openxmlformats-officedocument.presentationml.slideLayout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slideLayouts/slideLayout140.xml" ContentType="application/vnd.openxmlformats-officedocument.presentationml.slideLayout+xml"/>
  <Override PartName="/ppt/tags/tag377.xml" ContentType="application/vnd.openxmlformats-officedocument.presentationml.tags+xml"/>
  <Override PartName="/ppt/slideLayouts/slideLayout40.xml" ContentType="application/vnd.openxmlformats-officedocument.presentationml.slideLayout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diagrams/layout3.xml" ContentType="application/vnd.openxmlformats-officedocument.drawingml.diagramLayout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slideLayouts/slideLayout78.xml" ContentType="application/vnd.openxmlformats-officedocument.presentationml.slideLayout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slideLayouts/slideLayout109.xml" ContentType="application/vnd.openxmlformats-officedocument.presentationml.slideLayout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slideLayouts/slideLayout15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56.xml" ContentType="application/vnd.openxmlformats-officedocument.presentationml.slideLayout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slideLayouts/slideLayout112.xml" ContentType="application/vnd.openxmlformats-officedocument.presentationml.slideLayout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heme/theme9.xml" ContentType="application/vnd.openxmlformats-officedocument.theme+xml"/>
  <Override PartName="/ppt/tags/tag352.xml" ContentType="application/vnd.openxmlformats-officedocument.presentationml.tags+xml"/>
  <Override PartName="/ppt/slideLayouts/slideLayout97.xml" ContentType="application/vnd.openxmlformats-officedocument.presentationml.slideLayout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slideLayouts/slideLayout128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89.xml" ContentType="application/vnd.openxmlformats-officedocument.presentationml.tags+xml"/>
  <Override PartName="/ppt/slideLayouts/slideLayout75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Layouts/slideLayout53.xml" ContentType="application/vnd.openxmlformats-officedocument.presentationml.slideLayout+xml"/>
  <Override PartName="/ppt/tags/tag100.xml" ContentType="application/vnd.openxmlformats-officedocument.presentationml.tags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368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tags/tag45.xml" ContentType="application/vnd.openxmlformats-officedocument.presentationml.tags+xml"/>
  <Override PartName="/ppt/slideLayouts/slideLayout31.xml" ContentType="application/vnd.openxmlformats-officedocument.presentationml.slideLayout+xml"/>
  <Override PartName="/ppt/tags/tag92.xml" ContentType="application/vnd.openxmlformats-officedocument.presentationml.tags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9.xml" ContentType="application/vnd.openxmlformats-officedocument.presentationml.tag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tags/tag302.xml" ContentType="application/vnd.openxmlformats-officedocument.presentationml.tags+xml"/>
  <Override PartName="/ppt/slideLayouts/slideLayout169.xml" ContentType="application/vnd.openxmlformats-officedocument.presentationml.slideLayout+xml"/>
  <Default Extension="bin" ContentType="application/vnd.openxmlformats-officedocument.oleObject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slideLayouts/slideLayout14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387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61.xml" ContentType="application/vnd.openxmlformats-officedocument.presentationml.slideLayout+xml"/>
  <Override PartName="/ppt/tags/tag179.xml" ContentType="application/vnd.openxmlformats-officedocument.presentationml.tags+xml"/>
  <Override PartName="/ppt/slideLayouts/slideLayout103.xml" ContentType="application/vnd.openxmlformats-officedocument.presentationml.slideLayout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slideLayouts/slideLayout150.xml" ContentType="application/vnd.openxmlformats-officedocument.presentationml.slideLayout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slideLayouts/slideLayout50.xml" ContentType="application/vnd.openxmlformats-officedocument.presentationml.slideLayout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tags/tag365.xml" ContentType="application/vnd.openxmlformats-officedocument.presentationml.tags+xml"/>
  <Override PartName="/ppt/slideMasters/slideMaster9.xml" ContentType="application/vnd.openxmlformats-officedocument.presentationml.slideMaster+xml"/>
  <Default Extension="vml" ContentType="application/vnd.openxmlformats-officedocument.vmlDrawing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diagrams/layout2.xml" ContentType="application/vnd.openxmlformats-officedocument.drawingml.diagramLayout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slideLayouts/slideLayout99.xml" ContentType="application/vnd.openxmlformats-officedocument.presentationml.slideLayout+xml"/>
  <Override PartName="/ppt/tags/tag332.xml" ContentType="application/vnd.openxmlformats-officedocument.presentationml.tags+xml"/>
  <Override PartName="/ppt/diagrams/data3.xml" ContentType="application/vnd.openxmlformats-officedocument.drawingml.diagramData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slideLayouts/slideLayout88.xml" ContentType="application/vnd.openxmlformats-officedocument.presentationml.slideLayout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160.xml" ContentType="application/vnd.openxmlformats-officedocument.presentationml.tags+xml"/>
  <Override PartName="/ppt/slideLayouts/slideLayout119.xml" ContentType="application/vnd.openxmlformats-officedocument.presentationml.slideLayout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tags/tag102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Layouts/slideLayout155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91.xml" ContentType="application/vnd.openxmlformats-officedocument.presentationml.slideLayout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ags/tag35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slideLayouts/slideLayout33.xml" ContentType="application/vnd.openxmlformats-officedocument.presentationml.slideLayout+xml"/>
  <Override PartName="/ppt/tags/tag94.xml" ContentType="application/vnd.openxmlformats-officedocument.presentationml.tags+xml"/>
  <Override PartName="/ppt/slideLayouts/slideLayout80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slideLayouts/slideLayout122.xml" ContentType="application/vnd.openxmlformats-officedocument.presentationml.slideLayout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tags/tag34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slideMasters/slideMaster6.xml" ContentType="application/vnd.openxmlformats-officedocument.presentationml.slideMaster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heme/theme8.xml" ContentType="application/vnd.openxmlformats-officedocument.theme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slideLayouts/slideLayout14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32.xml" ContentType="application/vnd.openxmlformats-officedocument.presentationml.tags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Layouts/slideLayout138.xml" ContentType="application/vnd.openxmlformats-officedocument.presentationml.slideLayout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74.xml" ContentType="application/vnd.openxmlformats-officedocument.presentationml.slideLayout+xml"/>
  <Override PartName="/ppt/tags/tag208.xml" ContentType="application/vnd.openxmlformats-officedocument.presentationml.tags+xml"/>
  <Override PartName="/ppt/slideLayouts/slideLayout116.xml" ContentType="application/vnd.openxmlformats-officedocument.presentationml.slideLayout+xml"/>
  <Override PartName="/ppt/tags/tag255.xml" ContentType="application/vnd.openxmlformats-officedocument.presentationml.tags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ags/tag389.xml" ContentType="application/vnd.openxmlformats-officedocument.presentationml.tags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Layouts/slideLayout152.xml" ContentType="application/vnd.openxmlformats-officedocument.presentationml.slideLayout+xml"/>
  <Override PartName="/ppt/tags/tag378.xml" ContentType="application/vnd.openxmlformats-officedocument.presentationml.tags+xml"/>
  <Override PartName="/ppt/diagrams/quickStyle1.xml" ContentType="application/vnd.openxmlformats-officedocument.drawingml.diagramStyle+xml"/>
  <Override PartName="/ppt/tags/tag19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slideLayouts/slideLayout141.xml" ContentType="application/vnd.openxmlformats-officedocument.presentationml.slideLayout+xml"/>
  <Override PartName="/ppt/tags/tag367.xml" ContentType="application/vnd.openxmlformats-officedocument.presentationml.tags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tags/tag211.xml" ContentType="application/vnd.openxmlformats-officedocument.presentationml.tags+xml"/>
  <Override PartName="/ppt/slideLayouts/slideLayout130.xml" ContentType="application/vnd.openxmlformats-officedocument.presentationml.slideLayout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Layouts/slideLayout168.xml" ContentType="application/vnd.openxmlformats-officedocument.presentationml.slideLayout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slideLayouts/slideLayout57.xml" ContentType="application/vnd.openxmlformats-officedocument.presentationml.slideLayout+xml"/>
  <Override PartName="/ppt/tags/tag151.xml" ContentType="application/vnd.openxmlformats-officedocument.presentationml.tags+xml"/>
  <Override PartName="/ppt/slideLayouts/slideLayout157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slideLayouts/slideLayout135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82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diagrams/layout1.xml" ContentType="application/vnd.openxmlformats-officedocument.drawingml.diagramLayout+xml"/>
  <Override PartName="/ppt/tags/tag30.xml" ContentType="application/vnd.openxmlformats-officedocument.presentationml.tags+xml"/>
  <Override PartName="/ppt/slideLayouts/slideLayout98.xml" ContentType="application/vnd.openxmlformats-officedocument.presentationml.slideLayout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76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129.xml" ContentType="application/vnd.openxmlformats-officedocument.presentationml.slideLayout+xml"/>
  <Override PartName="/ppt/diagrams/drawing3.xml" ContentType="application/vnd.ms-office.drawingml.diagramDrawing+xml"/>
  <Override PartName="/ppt/tags/tag101.xml" ContentType="application/vnd.openxmlformats-officedocument.presentationml.tags+xml"/>
  <Override PartName="/ppt/slideLayouts/slideLayout107.xml" ContentType="application/vnd.openxmlformats-officedocument.presentationml.slideLayout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slideLayouts/slideLayout154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ags/tag34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10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142.xml" ContentType="application/vnd.openxmlformats-officedocument.presentationml.tags+xml"/>
  <Override PartName="/ppt/theme/theme7.xml" ContentType="application/vnd.openxmlformats-officedocument.theme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tags/tag87.xml" ContentType="application/vnd.openxmlformats-officedocument.presentationml.tags+xml"/>
  <Override PartName="/ppt/slideLayouts/slideLayout73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tags/tag388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ags/tag319.xml" ContentType="application/vnd.openxmlformats-officedocument.presentationml.tags+xml"/>
  <Override PartName="/ppt/slideLayouts/slideLayout151.xml" ContentType="application/vnd.openxmlformats-officedocument.presentationml.slideLayout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slideLayouts/slideLayout89.xml" ContentType="application/vnd.openxmlformats-officedocument.presentationml.slideLayout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tags/tag300.xml" ContentType="application/vnd.openxmlformats-officedocument.presentationml.tags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slideLayouts/slideLayout145.xml" ContentType="application/vnd.openxmlformats-officedocument.presentationml.slideLayout+xml"/>
  <Override PartName="/ppt/tags/tag59.xml" ContentType="application/vnd.openxmlformats-officedocument.presentationml.tags+xml"/>
  <Override PartName="/ppt/slideLayouts/slideLayout92.xml" ContentType="application/vnd.openxmlformats-officedocument.presentationml.slideLayout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slideLayouts/slideLayout70.xml" ContentType="application/vnd.openxmlformats-officedocument.presentationml.slideLayout+xml"/>
  <Override PartName="/ppt/tags/tag199.xml" ContentType="application/vnd.openxmlformats-officedocument.presentationml.tags+xml"/>
  <Override PartName="/ppt/slideLayouts/slideLayout123.xml" ContentType="application/vnd.openxmlformats-officedocument.presentationml.slideLayout+xml"/>
  <Override PartName="/ppt/tags/tag338.xml" ContentType="application/vnd.openxmlformats-officedocument.presentationml.tags+xml"/>
  <Override PartName="/ppt/slideLayouts/slideLayout170.xml" ContentType="application/vnd.openxmlformats-officedocument.presentationml.slideLayout+xml"/>
  <Override PartName="/ppt/tags/tag385.xml" ContentType="application/vnd.openxmlformats-officedocument.presentationml.tags+xml"/>
  <Override PartName="/ppt/tags/tag177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slideMasters/slideMaster7.xml" ContentType="application/vnd.openxmlformats-officedocument.presentationml.slideMaster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slideLayouts/slideLayout13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slides/slide18.xml" ContentType="application/vnd.openxmlformats-officedocument.presentationml.slide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slideLayouts/slideLayout142.xml" ContentType="application/vnd.openxmlformats-officedocument.presentationml.slideLayout+xml"/>
  <Override PartName="/ppt/tags/tag379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slideLayouts/slideLayout158.xml" ContentType="application/vnd.openxmlformats-officedocument.presentationml.slideLayout+xml"/>
  <Override PartName="/ppt/slideLayouts/slideLayout58.xml" ContentType="application/vnd.openxmlformats-officedocument.presentationml.slideLayout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tags/tag130.xml" ContentType="application/vnd.openxmlformats-officedocument.presentationml.tags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5.xml" ContentType="application/vnd.openxmlformats-officedocument.presentationml.slide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slideLayouts/slideLayout114.xml" ContentType="application/vnd.openxmlformats-officedocument.presentationml.slideLayout+xml"/>
  <Override PartName="/ppt/tags/tag253.xml" ContentType="application/vnd.openxmlformats-officedocument.presentationml.tags+xml"/>
  <Override PartName="/ppt/slideLayouts/slideLayout16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691" r:id="rId3"/>
    <p:sldMasterId id="2147483716" r:id="rId4"/>
    <p:sldMasterId id="2147483722" r:id="rId5"/>
    <p:sldMasterId id="2147483743" r:id="rId6"/>
    <p:sldMasterId id="2147483769" r:id="rId7"/>
    <p:sldMasterId id="2147483794" r:id="rId8"/>
    <p:sldMasterId id="2147483845" r:id="rId9"/>
  </p:sldMasterIdLst>
  <p:notesMasterIdLst>
    <p:notesMasterId r:id="rId33"/>
  </p:notesMasterIdLst>
  <p:sldIdLst>
    <p:sldId id="256" r:id="rId10"/>
    <p:sldId id="330" r:id="rId11"/>
    <p:sldId id="331" r:id="rId12"/>
    <p:sldId id="345" r:id="rId13"/>
    <p:sldId id="328" r:id="rId14"/>
    <p:sldId id="346" r:id="rId15"/>
    <p:sldId id="352" r:id="rId16"/>
    <p:sldId id="353" r:id="rId17"/>
    <p:sldId id="260" r:id="rId18"/>
    <p:sldId id="334" r:id="rId19"/>
    <p:sldId id="335" r:id="rId20"/>
    <p:sldId id="336" r:id="rId21"/>
    <p:sldId id="354" r:id="rId22"/>
    <p:sldId id="337" r:id="rId23"/>
    <p:sldId id="338" r:id="rId24"/>
    <p:sldId id="339" r:id="rId25"/>
    <p:sldId id="258" r:id="rId26"/>
    <p:sldId id="261" r:id="rId27"/>
    <p:sldId id="348" r:id="rId28"/>
    <p:sldId id="349" r:id="rId29"/>
    <p:sldId id="350" r:id="rId30"/>
    <p:sldId id="351" r:id="rId31"/>
    <p:sldId id="327" r:id="rId3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8767C1-46E5-434B-8637-6BB62F7877E3}" type="doc">
      <dgm:prSet loTypeId="urn:microsoft.com/office/officeart/2005/8/layout/hProcess7#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43FD8BA6-1F61-43CF-B6DD-CFAB471E7394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ZA" sz="2400" b="1" dirty="0"/>
            <a:t>MODEL</a:t>
          </a:r>
        </a:p>
        <a:p>
          <a:pPr algn="l">
            <a:lnSpc>
              <a:spcPct val="100000"/>
            </a:lnSpc>
          </a:pPr>
          <a:r>
            <a:rPr lang="en-US" sz="1600" b="0" dirty="0"/>
            <a:t>1. WAN </a:t>
          </a:r>
          <a:endParaRPr lang="en-ZA" sz="1600" b="0" dirty="0"/>
        </a:p>
      </dgm:t>
    </dgm:pt>
    <dgm:pt modelId="{73822543-EFA6-4193-81C8-27825F02806C}" type="parTrans" cxnId="{EA62C21A-E089-402B-B000-6A3AB7F24C65}">
      <dgm:prSet/>
      <dgm:spPr/>
      <dgm:t>
        <a:bodyPr/>
        <a:lstStyle/>
        <a:p>
          <a:endParaRPr lang="en-ZA"/>
        </a:p>
      </dgm:t>
    </dgm:pt>
    <dgm:pt modelId="{C2D00A49-B29E-4465-A7E9-30054BB347DC}" type="sibTrans" cxnId="{EA62C21A-E089-402B-B000-6A3AB7F24C65}">
      <dgm:prSet/>
      <dgm:spPr/>
      <dgm:t>
        <a:bodyPr/>
        <a:lstStyle/>
        <a:p>
          <a:endParaRPr lang="en-ZA"/>
        </a:p>
      </dgm:t>
    </dgm:pt>
    <dgm:pt modelId="{55F7B3EC-B00C-4B10-A3D6-9F0576A5A53F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600" b="0" dirty="0"/>
            <a:t>8. Appropriate Teacher Development  translates into ICT integrated into lessons</a:t>
          </a:r>
          <a:endParaRPr lang="en-ZA" sz="1600" b="0" dirty="0"/>
        </a:p>
      </dgm:t>
    </dgm:pt>
    <dgm:pt modelId="{833F3F7E-EA3A-4940-9366-796DA2DBE1F5}" type="parTrans" cxnId="{10AF0D4E-4077-4083-A333-C92EADB5CA9D}">
      <dgm:prSet/>
      <dgm:spPr/>
      <dgm:t>
        <a:bodyPr/>
        <a:lstStyle/>
        <a:p>
          <a:endParaRPr lang="en-ZA"/>
        </a:p>
      </dgm:t>
    </dgm:pt>
    <dgm:pt modelId="{27084A76-6FE9-47B6-BB83-3827169783AB}" type="sibTrans" cxnId="{10AF0D4E-4077-4083-A333-C92EADB5CA9D}">
      <dgm:prSet/>
      <dgm:spPr/>
      <dgm:t>
        <a:bodyPr/>
        <a:lstStyle/>
        <a:p>
          <a:endParaRPr lang="en-ZA"/>
        </a:p>
      </dgm:t>
    </dgm:pt>
    <dgm:pt modelId="{F6DF2E66-5AD5-4A32-BAE3-7449FA79FF8F}">
      <dgm:prSet custT="1"/>
      <dgm:spPr>
        <a:solidFill>
          <a:srgbClr val="C00000"/>
        </a:solidFill>
      </dgm:spPr>
      <dgm:t>
        <a:bodyPr/>
        <a:lstStyle/>
        <a:p>
          <a:pPr>
            <a:lnSpc>
              <a:spcPct val="100000"/>
            </a:lnSpc>
          </a:pPr>
          <a:r>
            <a:rPr lang="en-ZA" sz="2400" b="1" dirty="0"/>
            <a:t>X Number Schools</a:t>
          </a:r>
          <a:endParaRPr lang="en-ZA" sz="1300" b="0" dirty="0"/>
        </a:p>
      </dgm:t>
    </dgm:pt>
    <dgm:pt modelId="{94BA5F44-B858-4175-A6C6-6F27FA250A0D}" type="parTrans" cxnId="{4A19C448-66DB-4E00-8C80-9D00D0B42CDA}">
      <dgm:prSet/>
      <dgm:spPr/>
      <dgm:t>
        <a:bodyPr/>
        <a:lstStyle/>
        <a:p>
          <a:endParaRPr lang="en-ZA"/>
        </a:p>
      </dgm:t>
    </dgm:pt>
    <dgm:pt modelId="{CEF5E692-F6E1-4FC4-ADFF-3F69188829B8}" type="sibTrans" cxnId="{4A19C448-66DB-4E00-8C80-9D00D0B42CDA}">
      <dgm:prSet/>
      <dgm:spPr/>
      <dgm:t>
        <a:bodyPr/>
        <a:lstStyle/>
        <a:p>
          <a:endParaRPr lang="en-ZA"/>
        </a:p>
      </dgm:t>
    </dgm:pt>
    <dgm:pt modelId="{B8078F72-A487-451C-B174-C5BD13364259}">
      <dgm:prSet phldrT="[Text]" custT="1"/>
      <dgm:spPr/>
      <dgm:t>
        <a:bodyPr/>
        <a:lstStyle/>
        <a:p>
          <a:endParaRPr lang="en-US" sz="600" b="0" dirty="0"/>
        </a:p>
      </dgm:t>
    </dgm:pt>
    <dgm:pt modelId="{07E0D971-0C73-43CA-B07F-FE6794C76FBD}" type="parTrans" cxnId="{9571068B-CB2F-4186-ABE5-81B2E4412971}">
      <dgm:prSet/>
      <dgm:spPr/>
      <dgm:t>
        <a:bodyPr/>
        <a:lstStyle/>
        <a:p>
          <a:endParaRPr lang="en-US"/>
        </a:p>
      </dgm:t>
    </dgm:pt>
    <dgm:pt modelId="{433B714E-EF7D-437D-B906-150CF1D1AEDB}" type="sibTrans" cxnId="{9571068B-CB2F-4186-ABE5-81B2E4412971}">
      <dgm:prSet/>
      <dgm:spPr/>
      <dgm:t>
        <a:bodyPr/>
        <a:lstStyle/>
        <a:p>
          <a:endParaRPr lang="en-US"/>
        </a:p>
      </dgm:t>
    </dgm:pt>
    <dgm:pt modelId="{23261F30-B4A1-4550-991D-80595BE78179}">
      <dgm:prSet phldrT="[Text]" custT="1"/>
      <dgm:spPr/>
      <dgm:t>
        <a:bodyPr/>
        <a:lstStyle/>
        <a:p>
          <a:r>
            <a:rPr lang="en-US" sz="1600" b="0" dirty="0"/>
            <a:t>2. SLIM LABs</a:t>
          </a:r>
        </a:p>
      </dgm:t>
    </dgm:pt>
    <dgm:pt modelId="{9497FD7C-F997-4C1A-9C7A-099A90894CED}" type="parTrans" cxnId="{633E31B6-D765-4957-8452-49EC106A32DA}">
      <dgm:prSet/>
      <dgm:spPr/>
      <dgm:t>
        <a:bodyPr/>
        <a:lstStyle/>
        <a:p>
          <a:endParaRPr lang="en-US"/>
        </a:p>
      </dgm:t>
    </dgm:pt>
    <dgm:pt modelId="{D70AD819-89D4-456A-8508-AB1BBE146AD4}" type="sibTrans" cxnId="{633E31B6-D765-4957-8452-49EC106A32DA}">
      <dgm:prSet/>
      <dgm:spPr/>
      <dgm:t>
        <a:bodyPr/>
        <a:lstStyle/>
        <a:p>
          <a:endParaRPr lang="en-US"/>
        </a:p>
      </dgm:t>
    </dgm:pt>
    <dgm:pt modelId="{AFB41C02-50A9-475D-A7EE-34048EAD4674}">
      <dgm:prSet phldrT="[Text]" custT="1"/>
      <dgm:spPr/>
      <dgm:t>
        <a:bodyPr/>
        <a:lstStyle/>
        <a:p>
          <a:endParaRPr lang="en-US" sz="600" b="0" dirty="0"/>
        </a:p>
      </dgm:t>
    </dgm:pt>
    <dgm:pt modelId="{A8E5EB7C-6D8F-4246-A794-1050B3E14317}" type="parTrans" cxnId="{BE34A99A-A62E-4CA9-9636-FADCADCCEA81}">
      <dgm:prSet/>
      <dgm:spPr/>
      <dgm:t>
        <a:bodyPr/>
        <a:lstStyle/>
        <a:p>
          <a:endParaRPr lang="en-US"/>
        </a:p>
      </dgm:t>
    </dgm:pt>
    <dgm:pt modelId="{03D8EF83-6FC1-47B4-A41D-A5424646B60B}" type="sibTrans" cxnId="{BE34A99A-A62E-4CA9-9636-FADCADCCEA81}">
      <dgm:prSet/>
      <dgm:spPr/>
      <dgm:t>
        <a:bodyPr/>
        <a:lstStyle/>
        <a:p>
          <a:endParaRPr lang="en-US"/>
        </a:p>
      </dgm:t>
    </dgm:pt>
    <dgm:pt modelId="{CCACAF1B-78DA-48B1-AA93-D098F15DA4AC}">
      <dgm:prSet phldrT="[Text]" custT="1"/>
      <dgm:spPr/>
      <dgm:t>
        <a:bodyPr/>
        <a:lstStyle/>
        <a:p>
          <a:r>
            <a:rPr lang="en-US" sz="1600" b="0" dirty="0"/>
            <a:t>3. LAN (Wi-Fi)</a:t>
          </a:r>
        </a:p>
      </dgm:t>
    </dgm:pt>
    <dgm:pt modelId="{088DCA98-E2F5-4E21-BBDA-BC1E8BB6E26A}" type="parTrans" cxnId="{A497E6BA-8A06-486D-8B4C-801B10CF694E}">
      <dgm:prSet/>
      <dgm:spPr/>
      <dgm:t>
        <a:bodyPr/>
        <a:lstStyle/>
        <a:p>
          <a:endParaRPr lang="en-US"/>
        </a:p>
      </dgm:t>
    </dgm:pt>
    <dgm:pt modelId="{958AF5B3-7F82-4019-B9D0-AC11F9605624}" type="sibTrans" cxnId="{A497E6BA-8A06-486D-8B4C-801B10CF694E}">
      <dgm:prSet/>
      <dgm:spPr/>
      <dgm:t>
        <a:bodyPr/>
        <a:lstStyle/>
        <a:p>
          <a:endParaRPr lang="en-US"/>
        </a:p>
      </dgm:t>
    </dgm:pt>
    <dgm:pt modelId="{6210625A-3B81-4921-A971-26A1A2D717EC}">
      <dgm:prSet phldrT="[Text]" custT="1"/>
      <dgm:spPr/>
      <dgm:t>
        <a:bodyPr/>
        <a:lstStyle/>
        <a:p>
          <a:endParaRPr lang="en-US" sz="600" b="0" dirty="0"/>
        </a:p>
      </dgm:t>
    </dgm:pt>
    <dgm:pt modelId="{1D6FF1C2-3BE2-48E5-A836-E14E089D3A60}" type="parTrans" cxnId="{396DC90C-C0BE-4777-A584-E00F213BF7A1}">
      <dgm:prSet/>
      <dgm:spPr/>
      <dgm:t>
        <a:bodyPr/>
        <a:lstStyle/>
        <a:p>
          <a:endParaRPr lang="en-US"/>
        </a:p>
      </dgm:t>
    </dgm:pt>
    <dgm:pt modelId="{9FBAA63F-C9FD-470D-9625-D868CE4E9FC8}" type="sibTrans" cxnId="{396DC90C-C0BE-4777-A584-E00F213BF7A1}">
      <dgm:prSet/>
      <dgm:spPr/>
      <dgm:t>
        <a:bodyPr/>
        <a:lstStyle/>
        <a:p>
          <a:endParaRPr lang="en-US"/>
        </a:p>
      </dgm:t>
    </dgm:pt>
    <dgm:pt modelId="{1FB3ABEE-25EC-41DF-B8D9-3C9D9E53EA9F}">
      <dgm:prSet phldrT="[Text]" custT="1"/>
      <dgm:spPr/>
      <dgm:t>
        <a:bodyPr/>
        <a:lstStyle/>
        <a:p>
          <a:r>
            <a:rPr lang="en-US" sz="1600" b="0" dirty="0"/>
            <a:t>4. Smart classrooms </a:t>
          </a:r>
        </a:p>
        <a:p>
          <a:r>
            <a:rPr lang="en-US" sz="1600" b="0" dirty="0"/>
            <a:t>    100%</a:t>
          </a:r>
        </a:p>
        <a:p>
          <a:endParaRPr lang="en-US" sz="700" b="0" dirty="0"/>
        </a:p>
        <a:p>
          <a:r>
            <a:rPr lang="en-US" sz="1600" b="1" dirty="0"/>
            <a:t>5. Learner devices</a:t>
          </a:r>
        </a:p>
        <a:p>
          <a:endParaRPr lang="en-US" sz="600" b="0" dirty="0"/>
        </a:p>
      </dgm:t>
    </dgm:pt>
    <dgm:pt modelId="{AA38D130-A4CF-4558-8BDA-217BB9C504C7}" type="parTrans" cxnId="{2631B377-4080-44B2-858A-AF94893BF2BA}">
      <dgm:prSet/>
      <dgm:spPr/>
      <dgm:t>
        <a:bodyPr/>
        <a:lstStyle/>
        <a:p>
          <a:endParaRPr lang="en-US"/>
        </a:p>
      </dgm:t>
    </dgm:pt>
    <dgm:pt modelId="{E4F66779-D6BB-424F-AA87-542603CD78EF}" type="sibTrans" cxnId="{2631B377-4080-44B2-858A-AF94893BF2BA}">
      <dgm:prSet/>
      <dgm:spPr/>
      <dgm:t>
        <a:bodyPr/>
        <a:lstStyle/>
        <a:p>
          <a:endParaRPr lang="en-US"/>
        </a:p>
      </dgm:t>
    </dgm:pt>
    <dgm:pt modelId="{B59F6242-AFF0-462A-AD2E-1CCCCA8D0804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en-ZA" sz="1600" b="0" dirty="0"/>
            <a:t>6. Excellent Leadership and innovation in place</a:t>
          </a:r>
        </a:p>
        <a:p>
          <a:pPr algn="l">
            <a:lnSpc>
              <a:spcPct val="100000"/>
            </a:lnSpc>
          </a:pPr>
          <a:endParaRPr lang="en-ZA" sz="600" b="0" dirty="0"/>
        </a:p>
        <a:p>
          <a:pPr algn="l">
            <a:lnSpc>
              <a:spcPct val="100000"/>
            </a:lnSpc>
          </a:pPr>
          <a:r>
            <a:rPr lang="en-ZA" sz="1600" b="0" dirty="0"/>
            <a:t>7. Must serve as a example/ inspiration to other schools.</a:t>
          </a:r>
        </a:p>
        <a:p>
          <a:pPr algn="l">
            <a:lnSpc>
              <a:spcPct val="100000"/>
            </a:lnSpc>
          </a:pPr>
          <a:endParaRPr lang="en-US" sz="600" b="0" dirty="0"/>
        </a:p>
      </dgm:t>
    </dgm:pt>
    <dgm:pt modelId="{CFD26A9B-EC2E-4DC8-833F-5F1863F4BB57}" type="parTrans" cxnId="{98537F6F-08D6-4DF4-B156-69AB457CE4E5}">
      <dgm:prSet/>
      <dgm:spPr/>
      <dgm:t>
        <a:bodyPr/>
        <a:lstStyle/>
        <a:p>
          <a:endParaRPr lang="en-US"/>
        </a:p>
      </dgm:t>
    </dgm:pt>
    <dgm:pt modelId="{5BBCAABF-00B2-4F38-AF01-5852F904D08B}" type="sibTrans" cxnId="{98537F6F-08D6-4DF4-B156-69AB457CE4E5}">
      <dgm:prSet/>
      <dgm:spPr/>
      <dgm:t>
        <a:bodyPr/>
        <a:lstStyle/>
        <a:p>
          <a:endParaRPr lang="en-US"/>
        </a:p>
      </dgm:t>
    </dgm:pt>
    <dgm:pt modelId="{C3E9F819-5354-4C8F-B3AB-1786E91D08F1}" type="pres">
      <dgm:prSet presAssocID="{C58767C1-46E5-434B-8637-6BB62F7877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52DFE8F8-5516-4F1B-A1A6-4A4EDFA86FB4}" type="pres">
      <dgm:prSet presAssocID="{F6DF2E66-5AD5-4A32-BAE3-7449FA79FF8F}" presName="compositeNode" presStyleCnt="0">
        <dgm:presLayoutVars>
          <dgm:bulletEnabled val="1"/>
        </dgm:presLayoutVars>
      </dgm:prSet>
      <dgm:spPr/>
    </dgm:pt>
    <dgm:pt modelId="{EAC1D980-8096-46F4-A81E-3BDFAB0E92CF}" type="pres">
      <dgm:prSet presAssocID="{F6DF2E66-5AD5-4A32-BAE3-7449FA79FF8F}" presName="bgRect" presStyleLbl="node1" presStyleIdx="0" presStyleCnt="1" custScaleY="164800" custLinFactNeighborX="-807"/>
      <dgm:spPr/>
      <dgm:t>
        <a:bodyPr/>
        <a:lstStyle/>
        <a:p>
          <a:endParaRPr lang="en-ZA"/>
        </a:p>
      </dgm:t>
    </dgm:pt>
    <dgm:pt modelId="{953D2F05-8FCC-4AD0-9142-5AFFF5BFE95D}" type="pres">
      <dgm:prSet presAssocID="{F6DF2E66-5AD5-4A32-BAE3-7449FA79FF8F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F3BD5E7A-62E5-4C02-AECB-954AA50F8D93}" type="pres">
      <dgm:prSet presAssocID="{F6DF2E66-5AD5-4A32-BAE3-7449FA79FF8F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B97855F8-E1BB-46FB-81B1-B32232709354}" type="presOf" srcId="{B59F6242-AFF0-462A-AD2E-1CCCCA8D0804}" destId="{F3BD5E7A-62E5-4C02-AECB-954AA50F8D93}" srcOrd="0" destOrd="7" presId="urn:microsoft.com/office/officeart/2005/8/layout/hProcess7#1"/>
    <dgm:cxn modelId="{C74E29AE-F381-4557-9D5A-2DFA68EFB36E}" type="presOf" srcId="{AFB41C02-50A9-475D-A7EE-34048EAD4674}" destId="{F3BD5E7A-62E5-4C02-AECB-954AA50F8D93}" srcOrd="0" destOrd="3" presId="urn:microsoft.com/office/officeart/2005/8/layout/hProcess7#1"/>
    <dgm:cxn modelId="{BE34A99A-A62E-4CA9-9636-FADCADCCEA81}" srcId="{F6DF2E66-5AD5-4A32-BAE3-7449FA79FF8F}" destId="{AFB41C02-50A9-475D-A7EE-34048EAD4674}" srcOrd="3" destOrd="0" parTransId="{A8E5EB7C-6D8F-4246-A794-1050B3E14317}" sibTransId="{03D8EF83-6FC1-47B4-A41D-A5424646B60B}"/>
    <dgm:cxn modelId="{D46DFA03-764C-478C-AE2F-2E4E4E58125B}" type="presOf" srcId="{23261F30-B4A1-4550-991D-80595BE78179}" destId="{F3BD5E7A-62E5-4C02-AECB-954AA50F8D93}" srcOrd="0" destOrd="2" presId="urn:microsoft.com/office/officeart/2005/8/layout/hProcess7#1"/>
    <dgm:cxn modelId="{0A789DBA-F449-4911-91EA-844654CF64C1}" type="presOf" srcId="{55F7B3EC-B00C-4B10-A3D6-9F0576A5A53F}" destId="{F3BD5E7A-62E5-4C02-AECB-954AA50F8D93}" srcOrd="0" destOrd="8" presId="urn:microsoft.com/office/officeart/2005/8/layout/hProcess7#1"/>
    <dgm:cxn modelId="{396DC90C-C0BE-4777-A584-E00F213BF7A1}" srcId="{F6DF2E66-5AD5-4A32-BAE3-7449FA79FF8F}" destId="{6210625A-3B81-4921-A971-26A1A2D717EC}" srcOrd="5" destOrd="0" parTransId="{1D6FF1C2-3BE2-48E5-A836-E14E089D3A60}" sibTransId="{9FBAA63F-C9FD-470D-9625-D868CE4E9FC8}"/>
    <dgm:cxn modelId="{2631B377-4080-44B2-858A-AF94893BF2BA}" srcId="{F6DF2E66-5AD5-4A32-BAE3-7449FA79FF8F}" destId="{1FB3ABEE-25EC-41DF-B8D9-3C9D9E53EA9F}" srcOrd="6" destOrd="0" parTransId="{AA38D130-A4CF-4558-8BDA-217BB9C504C7}" sibTransId="{E4F66779-D6BB-424F-AA87-542603CD78EF}"/>
    <dgm:cxn modelId="{98537F6F-08D6-4DF4-B156-69AB457CE4E5}" srcId="{F6DF2E66-5AD5-4A32-BAE3-7449FA79FF8F}" destId="{B59F6242-AFF0-462A-AD2E-1CCCCA8D0804}" srcOrd="7" destOrd="0" parTransId="{CFD26A9B-EC2E-4DC8-833F-5F1863F4BB57}" sibTransId="{5BBCAABF-00B2-4F38-AF01-5852F904D08B}"/>
    <dgm:cxn modelId="{4A19C448-66DB-4E00-8C80-9D00D0B42CDA}" srcId="{C58767C1-46E5-434B-8637-6BB62F7877E3}" destId="{F6DF2E66-5AD5-4A32-BAE3-7449FA79FF8F}" srcOrd="0" destOrd="0" parTransId="{94BA5F44-B858-4175-A6C6-6F27FA250A0D}" sibTransId="{CEF5E692-F6E1-4FC4-ADFF-3F69188829B8}"/>
    <dgm:cxn modelId="{6A47C1FC-9B56-41A3-9E42-764698A03085}" type="presOf" srcId="{CCACAF1B-78DA-48B1-AA93-D098F15DA4AC}" destId="{F3BD5E7A-62E5-4C02-AECB-954AA50F8D93}" srcOrd="0" destOrd="4" presId="urn:microsoft.com/office/officeart/2005/8/layout/hProcess7#1"/>
    <dgm:cxn modelId="{10AF0D4E-4077-4083-A333-C92EADB5CA9D}" srcId="{F6DF2E66-5AD5-4A32-BAE3-7449FA79FF8F}" destId="{55F7B3EC-B00C-4B10-A3D6-9F0576A5A53F}" srcOrd="8" destOrd="0" parTransId="{833F3F7E-EA3A-4940-9366-796DA2DBE1F5}" sibTransId="{27084A76-6FE9-47B6-BB83-3827169783AB}"/>
    <dgm:cxn modelId="{33FC531A-AE55-48CA-8968-02795D8787A9}" type="presOf" srcId="{43FD8BA6-1F61-43CF-B6DD-CFAB471E7394}" destId="{F3BD5E7A-62E5-4C02-AECB-954AA50F8D93}" srcOrd="0" destOrd="0" presId="urn:microsoft.com/office/officeart/2005/8/layout/hProcess7#1"/>
    <dgm:cxn modelId="{EA62C21A-E089-402B-B000-6A3AB7F24C65}" srcId="{F6DF2E66-5AD5-4A32-BAE3-7449FA79FF8F}" destId="{43FD8BA6-1F61-43CF-B6DD-CFAB471E7394}" srcOrd="0" destOrd="0" parTransId="{73822543-EFA6-4193-81C8-27825F02806C}" sibTransId="{C2D00A49-B29E-4465-A7E9-30054BB347DC}"/>
    <dgm:cxn modelId="{8DDC81A3-86B5-406B-AEDE-54343F608D4B}" type="presOf" srcId="{C58767C1-46E5-434B-8637-6BB62F7877E3}" destId="{C3E9F819-5354-4C8F-B3AB-1786E91D08F1}" srcOrd="0" destOrd="0" presId="urn:microsoft.com/office/officeart/2005/8/layout/hProcess7#1"/>
    <dgm:cxn modelId="{10DD0036-D871-4D28-854E-5AF44196BB4E}" type="presOf" srcId="{1FB3ABEE-25EC-41DF-B8D9-3C9D9E53EA9F}" destId="{F3BD5E7A-62E5-4C02-AECB-954AA50F8D93}" srcOrd="0" destOrd="6" presId="urn:microsoft.com/office/officeart/2005/8/layout/hProcess7#1"/>
    <dgm:cxn modelId="{297B5466-7A3F-4EB2-AF95-096BBC1AB748}" type="presOf" srcId="{B8078F72-A487-451C-B174-C5BD13364259}" destId="{F3BD5E7A-62E5-4C02-AECB-954AA50F8D93}" srcOrd="0" destOrd="1" presId="urn:microsoft.com/office/officeart/2005/8/layout/hProcess7#1"/>
    <dgm:cxn modelId="{A497E6BA-8A06-486D-8B4C-801B10CF694E}" srcId="{F6DF2E66-5AD5-4A32-BAE3-7449FA79FF8F}" destId="{CCACAF1B-78DA-48B1-AA93-D098F15DA4AC}" srcOrd="4" destOrd="0" parTransId="{088DCA98-E2F5-4E21-BBDA-BC1E8BB6E26A}" sibTransId="{958AF5B3-7F82-4019-B9D0-AC11F9605624}"/>
    <dgm:cxn modelId="{E0B121A6-675C-4397-8FF7-883CACE2F0CE}" type="presOf" srcId="{F6DF2E66-5AD5-4A32-BAE3-7449FA79FF8F}" destId="{EAC1D980-8096-46F4-A81E-3BDFAB0E92CF}" srcOrd="0" destOrd="0" presId="urn:microsoft.com/office/officeart/2005/8/layout/hProcess7#1"/>
    <dgm:cxn modelId="{633E31B6-D765-4957-8452-49EC106A32DA}" srcId="{F6DF2E66-5AD5-4A32-BAE3-7449FA79FF8F}" destId="{23261F30-B4A1-4550-991D-80595BE78179}" srcOrd="2" destOrd="0" parTransId="{9497FD7C-F997-4C1A-9C7A-099A90894CED}" sibTransId="{D70AD819-89D4-456A-8508-AB1BBE146AD4}"/>
    <dgm:cxn modelId="{1951FB2F-9A5B-4CE5-B3E7-BE6266128410}" type="presOf" srcId="{F6DF2E66-5AD5-4A32-BAE3-7449FA79FF8F}" destId="{953D2F05-8FCC-4AD0-9142-5AFFF5BFE95D}" srcOrd="1" destOrd="0" presId="urn:microsoft.com/office/officeart/2005/8/layout/hProcess7#1"/>
    <dgm:cxn modelId="{DA588B4E-784C-4AF7-94A1-DB42FA9BA099}" type="presOf" srcId="{6210625A-3B81-4921-A971-26A1A2D717EC}" destId="{F3BD5E7A-62E5-4C02-AECB-954AA50F8D93}" srcOrd="0" destOrd="5" presId="urn:microsoft.com/office/officeart/2005/8/layout/hProcess7#1"/>
    <dgm:cxn modelId="{9571068B-CB2F-4186-ABE5-81B2E4412971}" srcId="{F6DF2E66-5AD5-4A32-BAE3-7449FA79FF8F}" destId="{B8078F72-A487-451C-B174-C5BD13364259}" srcOrd="1" destOrd="0" parTransId="{07E0D971-0C73-43CA-B07F-FE6794C76FBD}" sibTransId="{433B714E-EF7D-437D-B906-150CF1D1AEDB}"/>
    <dgm:cxn modelId="{8FE4D6DD-B2E1-4113-8DC1-C0C9ACEF0199}" type="presParOf" srcId="{C3E9F819-5354-4C8F-B3AB-1786E91D08F1}" destId="{52DFE8F8-5516-4F1B-A1A6-4A4EDFA86FB4}" srcOrd="0" destOrd="0" presId="urn:microsoft.com/office/officeart/2005/8/layout/hProcess7#1"/>
    <dgm:cxn modelId="{E4A4060C-435D-4F23-A792-D2FDA1CA09F7}" type="presParOf" srcId="{52DFE8F8-5516-4F1B-A1A6-4A4EDFA86FB4}" destId="{EAC1D980-8096-46F4-A81E-3BDFAB0E92CF}" srcOrd="0" destOrd="0" presId="urn:microsoft.com/office/officeart/2005/8/layout/hProcess7#1"/>
    <dgm:cxn modelId="{59C9C38C-9BEB-4A49-B2BA-277039BC445E}" type="presParOf" srcId="{52DFE8F8-5516-4F1B-A1A6-4A4EDFA86FB4}" destId="{953D2F05-8FCC-4AD0-9142-5AFFF5BFE95D}" srcOrd="1" destOrd="0" presId="urn:microsoft.com/office/officeart/2005/8/layout/hProcess7#1"/>
    <dgm:cxn modelId="{A824C8A1-C7C9-4199-819E-64D121170813}" type="presParOf" srcId="{52DFE8F8-5516-4F1B-A1A6-4A4EDFA86FB4}" destId="{F3BD5E7A-62E5-4C02-AECB-954AA50F8D93}" srcOrd="2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8767C1-46E5-434B-8637-6BB62F7877E3}" type="doc">
      <dgm:prSet loTypeId="urn:microsoft.com/office/officeart/2005/8/layout/hProcess7#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1549BF2C-F491-44BA-8225-F3FC47562E80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ZA" sz="2400" b="1" dirty="0"/>
            <a:t>ENHANCED</a:t>
          </a:r>
        </a:p>
        <a:p>
          <a:pPr algn="l">
            <a:lnSpc>
              <a:spcPct val="100000"/>
            </a:lnSpc>
          </a:pPr>
          <a:r>
            <a:rPr lang="en-US" sz="1600" b="0" dirty="0"/>
            <a:t>1. WAN </a:t>
          </a:r>
          <a:endParaRPr lang="en-ZA" sz="1600" b="0" dirty="0"/>
        </a:p>
      </dgm:t>
    </dgm:pt>
    <dgm:pt modelId="{567317FF-B075-45A6-9402-4A2F4352B114}" type="parTrans" cxnId="{89FCC8BE-4702-4916-9E06-5674972653C3}">
      <dgm:prSet/>
      <dgm:spPr/>
      <dgm:t>
        <a:bodyPr/>
        <a:lstStyle/>
        <a:p>
          <a:endParaRPr lang="en-ZA"/>
        </a:p>
      </dgm:t>
    </dgm:pt>
    <dgm:pt modelId="{AA516A79-44E4-4CA9-A5BD-8FE1D722EB7E}" type="sibTrans" cxnId="{89FCC8BE-4702-4916-9E06-5674972653C3}">
      <dgm:prSet/>
      <dgm:spPr/>
      <dgm:t>
        <a:bodyPr/>
        <a:lstStyle/>
        <a:p>
          <a:endParaRPr lang="en-ZA"/>
        </a:p>
      </dgm:t>
    </dgm:pt>
    <dgm:pt modelId="{EB5A5961-6372-492F-B208-10C31A10CD29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ZA" sz="2400" b="1" dirty="0"/>
            <a:t>X number of Schools</a:t>
          </a:r>
        </a:p>
      </dgm:t>
    </dgm:pt>
    <dgm:pt modelId="{34ED145D-291E-4278-83DC-201629A23C47}" type="sibTrans" cxnId="{2B0F0CBA-FB4D-45C3-BF1F-2930B4F08AEE}">
      <dgm:prSet/>
      <dgm:spPr/>
      <dgm:t>
        <a:bodyPr/>
        <a:lstStyle/>
        <a:p>
          <a:endParaRPr lang="en-ZA"/>
        </a:p>
      </dgm:t>
    </dgm:pt>
    <dgm:pt modelId="{A01BA4DC-A477-4DAF-B50A-9C45E2DF44B3}" type="parTrans" cxnId="{2B0F0CBA-FB4D-45C3-BF1F-2930B4F08AEE}">
      <dgm:prSet/>
      <dgm:spPr/>
      <dgm:t>
        <a:bodyPr/>
        <a:lstStyle/>
        <a:p>
          <a:endParaRPr lang="en-ZA"/>
        </a:p>
      </dgm:t>
    </dgm:pt>
    <dgm:pt modelId="{220A50A5-56E9-4953-BFC1-7DAEA839E424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endParaRPr lang="en-US" sz="1600" b="0" dirty="0"/>
        </a:p>
      </dgm:t>
    </dgm:pt>
    <dgm:pt modelId="{542ECF4F-19CE-4E6A-A23D-3072AE1C3DA8}" type="parTrans" cxnId="{6E682DA4-023C-4264-A768-F3D78A97074D}">
      <dgm:prSet/>
      <dgm:spPr/>
      <dgm:t>
        <a:bodyPr/>
        <a:lstStyle/>
        <a:p>
          <a:endParaRPr lang="en-US"/>
        </a:p>
      </dgm:t>
    </dgm:pt>
    <dgm:pt modelId="{CC81967F-E459-4002-AF84-0880C25F06BA}" type="sibTrans" cxnId="{6E682DA4-023C-4264-A768-F3D78A97074D}">
      <dgm:prSet/>
      <dgm:spPr/>
      <dgm:t>
        <a:bodyPr/>
        <a:lstStyle/>
        <a:p>
          <a:endParaRPr lang="en-US"/>
        </a:p>
      </dgm:t>
    </dgm:pt>
    <dgm:pt modelId="{0D7DEE4B-ED0F-4A18-A728-B0C8857BD2F6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600" b="0" dirty="0"/>
            <a:t>2. SLIM LABs</a:t>
          </a:r>
        </a:p>
      </dgm:t>
    </dgm:pt>
    <dgm:pt modelId="{5C0AAD71-8B6B-437D-BDB8-42672564106E}" type="parTrans" cxnId="{A554F78D-B4F1-46E6-B96F-F2A962D60370}">
      <dgm:prSet/>
      <dgm:spPr/>
      <dgm:t>
        <a:bodyPr/>
        <a:lstStyle/>
        <a:p>
          <a:endParaRPr lang="en-US"/>
        </a:p>
      </dgm:t>
    </dgm:pt>
    <dgm:pt modelId="{03A7C9D4-7B58-405A-93C3-4C6A8D86AEEC}" type="sibTrans" cxnId="{A554F78D-B4F1-46E6-B96F-F2A962D60370}">
      <dgm:prSet/>
      <dgm:spPr/>
      <dgm:t>
        <a:bodyPr/>
        <a:lstStyle/>
        <a:p>
          <a:endParaRPr lang="en-US"/>
        </a:p>
      </dgm:t>
    </dgm:pt>
    <dgm:pt modelId="{754E66A9-E647-49C6-8DCA-85FE47083B62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endParaRPr lang="en-US" sz="1600" b="0" dirty="0"/>
        </a:p>
      </dgm:t>
    </dgm:pt>
    <dgm:pt modelId="{F2D63FE9-26A5-487A-B279-8DE0454CB455}" type="parTrans" cxnId="{0A1E532F-96E5-48CA-AE17-45C249225773}">
      <dgm:prSet/>
      <dgm:spPr/>
      <dgm:t>
        <a:bodyPr/>
        <a:lstStyle/>
        <a:p>
          <a:endParaRPr lang="en-US"/>
        </a:p>
      </dgm:t>
    </dgm:pt>
    <dgm:pt modelId="{5740812C-5FE0-4071-9A6F-466D9B79AB02}" type="sibTrans" cxnId="{0A1E532F-96E5-48CA-AE17-45C249225773}">
      <dgm:prSet/>
      <dgm:spPr/>
      <dgm:t>
        <a:bodyPr/>
        <a:lstStyle/>
        <a:p>
          <a:endParaRPr lang="en-US"/>
        </a:p>
      </dgm:t>
    </dgm:pt>
    <dgm:pt modelId="{5C8B1288-5A23-4F7F-ABAC-16ACEEA410F1}">
      <dgm:prSet phldrT="[Text]"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600" b="1" dirty="0"/>
            <a:t>3. LAN (Wi-Fi)</a:t>
          </a:r>
        </a:p>
        <a:p>
          <a:pPr algn="l">
            <a:lnSpc>
              <a:spcPct val="100000"/>
            </a:lnSpc>
          </a:pPr>
          <a:endParaRPr lang="en-US" sz="1600" b="1" dirty="0"/>
        </a:p>
        <a:p>
          <a:pPr algn="l">
            <a:lnSpc>
              <a:spcPct val="100000"/>
            </a:lnSpc>
          </a:pPr>
          <a:r>
            <a:rPr lang="en-US" sz="1600" b="1" dirty="0"/>
            <a:t>4. Smart classrooms </a:t>
          </a:r>
        </a:p>
        <a:p>
          <a:pPr algn="l">
            <a:lnSpc>
              <a:spcPct val="100000"/>
            </a:lnSpc>
          </a:pPr>
          <a:endParaRPr lang="en-US" sz="1600" b="0" dirty="0"/>
        </a:p>
        <a:p>
          <a:pPr algn="l">
            <a:lnSpc>
              <a:spcPct val="100000"/>
            </a:lnSpc>
          </a:pPr>
          <a:r>
            <a:rPr lang="en-US" sz="1600" b="0" dirty="0"/>
            <a:t>5. Focus on </a:t>
          </a:r>
          <a:r>
            <a:rPr lang="en-ZA" sz="1600" b="0" dirty="0"/>
            <a:t>developing eLearning Leadership</a:t>
          </a:r>
        </a:p>
        <a:p>
          <a:pPr algn="l">
            <a:lnSpc>
              <a:spcPct val="100000"/>
            </a:lnSpc>
          </a:pPr>
          <a:endParaRPr lang="en-ZA" sz="1600" b="0" dirty="0"/>
        </a:p>
        <a:p>
          <a:pPr algn="l">
            <a:lnSpc>
              <a:spcPct val="100000"/>
            </a:lnSpc>
          </a:pPr>
          <a:r>
            <a:rPr lang="en-ZA" sz="1600" b="0" dirty="0"/>
            <a:t>6. </a:t>
          </a:r>
          <a:r>
            <a:rPr lang="en-US" sz="1600" b="0" dirty="0"/>
            <a:t>Appropriate Teacher Development translates into ICT integrated into lessons</a:t>
          </a:r>
        </a:p>
      </dgm:t>
    </dgm:pt>
    <dgm:pt modelId="{43AED8C7-F0D0-422B-900D-734624C36DF0}" type="parTrans" cxnId="{22F53D39-E701-4230-B75C-4D845354E421}">
      <dgm:prSet/>
      <dgm:spPr/>
      <dgm:t>
        <a:bodyPr/>
        <a:lstStyle/>
        <a:p>
          <a:endParaRPr lang="en-US"/>
        </a:p>
      </dgm:t>
    </dgm:pt>
    <dgm:pt modelId="{11F5814D-8E41-477E-8186-2A5746CC965F}" type="sibTrans" cxnId="{22F53D39-E701-4230-B75C-4D845354E421}">
      <dgm:prSet/>
      <dgm:spPr/>
      <dgm:t>
        <a:bodyPr/>
        <a:lstStyle/>
        <a:p>
          <a:endParaRPr lang="en-US"/>
        </a:p>
      </dgm:t>
    </dgm:pt>
    <dgm:pt modelId="{C3E9F819-5354-4C8F-B3AB-1786E91D08F1}" type="pres">
      <dgm:prSet presAssocID="{C58767C1-46E5-434B-8637-6BB62F7877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9C445AEF-9778-44CC-89CD-D2FF77316DB6}" type="pres">
      <dgm:prSet presAssocID="{EB5A5961-6372-492F-B208-10C31A10CD29}" presName="compositeNode" presStyleCnt="0">
        <dgm:presLayoutVars>
          <dgm:bulletEnabled val="1"/>
        </dgm:presLayoutVars>
      </dgm:prSet>
      <dgm:spPr/>
    </dgm:pt>
    <dgm:pt modelId="{2586FC1D-5B91-4E97-A09E-79A888E2F6BA}" type="pres">
      <dgm:prSet presAssocID="{EB5A5961-6372-492F-B208-10C31A10CD29}" presName="bgRect" presStyleLbl="node1" presStyleIdx="0" presStyleCnt="1" custScaleX="102517" custScaleY="171497" custLinFactNeighborX="-2605"/>
      <dgm:spPr/>
      <dgm:t>
        <a:bodyPr/>
        <a:lstStyle/>
        <a:p>
          <a:endParaRPr lang="en-ZA"/>
        </a:p>
      </dgm:t>
    </dgm:pt>
    <dgm:pt modelId="{0FCE12AF-5755-45F2-B18E-84FFA89BEA28}" type="pres">
      <dgm:prSet presAssocID="{EB5A5961-6372-492F-B208-10C31A10CD29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7A09F8E5-E348-4D16-BF6F-CCA6ADBB29B2}" type="pres">
      <dgm:prSet presAssocID="{EB5A5961-6372-492F-B208-10C31A10CD29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2B0F0CBA-FB4D-45C3-BF1F-2930B4F08AEE}" srcId="{C58767C1-46E5-434B-8637-6BB62F7877E3}" destId="{EB5A5961-6372-492F-B208-10C31A10CD29}" srcOrd="0" destOrd="0" parTransId="{A01BA4DC-A477-4DAF-B50A-9C45E2DF44B3}" sibTransId="{34ED145D-291E-4278-83DC-201629A23C47}"/>
    <dgm:cxn modelId="{69AC2EAC-8045-4732-A168-872C94D6EF26}" type="presOf" srcId="{C58767C1-46E5-434B-8637-6BB62F7877E3}" destId="{C3E9F819-5354-4C8F-B3AB-1786E91D08F1}" srcOrd="0" destOrd="0" presId="urn:microsoft.com/office/officeart/2005/8/layout/hProcess7#2"/>
    <dgm:cxn modelId="{22F53D39-E701-4230-B75C-4D845354E421}" srcId="{EB5A5961-6372-492F-B208-10C31A10CD29}" destId="{5C8B1288-5A23-4F7F-ABAC-16ACEEA410F1}" srcOrd="4" destOrd="0" parTransId="{43AED8C7-F0D0-422B-900D-734624C36DF0}" sibTransId="{11F5814D-8E41-477E-8186-2A5746CC965F}"/>
    <dgm:cxn modelId="{0A1E532F-96E5-48CA-AE17-45C249225773}" srcId="{EB5A5961-6372-492F-B208-10C31A10CD29}" destId="{754E66A9-E647-49C6-8DCA-85FE47083B62}" srcOrd="3" destOrd="0" parTransId="{F2D63FE9-26A5-487A-B279-8DE0454CB455}" sibTransId="{5740812C-5FE0-4071-9A6F-466D9B79AB02}"/>
    <dgm:cxn modelId="{BB6A730A-509B-437A-8CD9-6DCCD1057A06}" type="presOf" srcId="{EB5A5961-6372-492F-B208-10C31A10CD29}" destId="{0FCE12AF-5755-45F2-B18E-84FFA89BEA28}" srcOrd="1" destOrd="0" presId="urn:microsoft.com/office/officeart/2005/8/layout/hProcess7#2"/>
    <dgm:cxn modelId="{724DF146-421E-484B-AE31-83F1B1399610}" type="presOf" srcId="{5C8B1288-5A23-4F7F-ABAC-16ACEEA410F1}" destId="{7A09F8E5-E348-4D16-BF6F-CCA6ADBB29B2}" srcOrd="0" destOrd="4" presId="urn:microsoft.com/office/officeart/2005/8/layout/hProcess7#2"/>
    <dgm:cxn modelId="{C207FAD8-0D99-42E0-A508-A919C14980F3}" type="presOf" srcId="{220A50A5-56E9-4953-BFC1-7DAEA839E424}" destId="{7A09F8E5-E348-4D16-BF6F-CCA6ADBB29B2}" srcOrd="0" destOrd="1" presId="urn:microsoft.com/office/officeart/2005/8/layout/hProcess7#2"/>
    <dgm:cxn modelId="{647D8920-AE37-4DA2-BD49-3235BD1CAE17}" type="presOf" srcId="{1549BF2C-F491-44BA-8225-F3FC47562E80}" destId="{7A09F8E5-E348-4D16-BF6F-CCA6ADBB29B2}" srcOrd="0" destOrd="0" presId="urn:microsoft.com/office/officeart/2005/8/layout/hProcess7#2"/>
    <dgm:cxn modelId="{2AC0FAF2-ACF6-444A-83FF-8E81604C95CF}" type="presOf" srcId="{754E66A9-E647-49C6-8DCA-85FE47083B62}" destId="{7A09F8E5-E348-4D16-BF6F-CCA6ADBB29B2}" srcOrd="0" destOrd="3" presId="urn:microsoft.com/office/officeart/2005/8/layout/hProcess7#2"/>
    <dgm:cxn modelId="{6666BD39-F20B-495B-BC61-B97601366ADF}" type="presOf" srcId="{EB5A5961-6372-492F-B208-10C31A10CD29}" destId="{2586FC1D-5B91-4E97-A09E-79A888E2F6BA}" srcOrd="0" destOrd="0" presId="urn:microsoft.com/office/officeart/2005/8/layout/hProcess7#2"/>
    <dgm:cxn modelId="{89FCC8BE-4702-4916-9E06-5674972653C3}" srcId="{EB5A5961-6372-492F-B208-10C31A10CD29}" destId="{1549BF2C-F491-44BA-8225-F3FC47562E80}" srcOrd="0" destOrd="0" parTransId="{567317FF-B075-45A6-9402-4A2F4352B114}" sibTransId="{AA516A79-44E4-4CA9-A5BD-8FE1D722EB7E}"/>
    <dgm:cxn modelId="{964CA57E-49E1-4C51-8E73-6561C9298DE3}" type="presOf" srcId="{0D7DEE4B-ED0F-4A18-A728-B0C8857BD2F6}" destId="{7A09F8E5-E348-4D16-BF6F-CCA6ADBB29B2}" srcOrd="0" destOrd="2" presId="urn:microsoft.com/office/officeart/2005/8/layout/hProcess7#2"/>
    <dgm:cxn modelId="{6E682DA4-023C-4264-A768-F3D78A97074D}" srcId="{EB5A5961-6372-492F-B208-10C31A10CD29}" destId="{220A50A5-56E9-4953-BFC1-7DAEA839E424}" srcOrd="1" destOrd="0" parTransId="{542ECF4F-19CE-4E6A-A23D-3072AE1C3DA8}" sibTransId="{CC81967F-E459-4002-AF84-0880C25F06BA}"/>
    <dgm:cxn modelId="{A554F78D-B4F1-46E6-B96F-F2A962D60370}" srcId="{EB5A5961-6372-492F-B208-10C31A10CD29}" destId="{0D7DEE4B-ED0F-4A18-A728-B0C8857BD2F6}" srcOrd="2" destOrd="0" parTransId="{5C0AAD71-8B6B-437D-BDB8-42672564106E}" sibTransId="{03A7C9D4-7B58-405A-93C3-4C6A8D86AEEC}"/>
    <dgm:cxn modelId="{5A8D09C8-F17E-40EB-A333-57A86F674D6E}" type="presParOf" srcId="{C3E9F819-5354-4C8F-B3AB-1786E91D08F1}" destId="{9C445AEF-9778-44CC-89CD-D2FF77316DB6}" srcOrd="0" destOrd="0" presId="urn:microsoft.com/office/officeart/2005/8/layout/hProcess7#2"/>
    <dgm:cxn modelId="{85AF123C-4D50-419E-B6E9-616A561BDF23}" type="presParOf" srcId="{9C445AEF-9778-44CC-89CD-D2FF77316DB6}" destId="{2586FC1D-5B91-4E97-A09E-79A888E2F6BA}" srcOrd="0" destOrd="0" presId="urn:microsoft.com/office/officeart/2005/8/layout/hProcess7#2"/>
    <dgm:cxn modelId="{4F88181B-F093-4C5C-A0AC-E4F6D3B2D927}" type="presParOf" srcId="{9C445AEF-9778-44CC-89CD-D2FF77316DB6}" destId="{0FCE12AF-5755-45F2-B18E-84FFA89BEA28}" srcOrd="1" destOrd="0" presId="urn:microsoft.com/office/officeart/2005/8/layout/hProcess7#2"/>
    <dgm:cxn modelId="{7AB5ABA0-B71D-4566-AFFD-AA58C6E8DE4C}" type="presParOf" srcId="{9C445AEF-9778-44CC-89CD-D2FF77316DB6}" destId="{7A09F8E5-E348-4D16-BF6F-CCA6ADBB29B2}" srcOrd="2" destOrd="0" presId="urn:microsoft.com/office/officeart/2005/8/layout/hProcess7#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8767C1-46E5-434B-8637-6BB62F7877E3}" type="doc">
      <dgm:prSet loTypeId="urn:microsoft.com/office/officeart/2005/8/layout/hProcess7#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ZA"/>
        </a:p>
      </dgm:t>
    </dgm:pt>
    <dgm:pt modelId="{CF948A5B-859A-4E6D-BD30-A838018B4910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ZA" sz="2400" b="1" dirty="0"/>
            <a:t>X number of Schools</a:t>
          </a:r>
        </a:p>
      </dgm:t>
    </dgm:pt>
    <dgm:pt modelId="{4ED0BB8E-9D3A-4A54-A50B-DDC08CFEE97C}" type="parTrans" cxnId="{18D0464C-7108-4746-9297-B85932EC9D0B}">
      <dgm:prSet/>
      <dgm:spPr/>
      <dgm:t>
        <a:bodyPr/>
        <a:lstStyle/>
        <a:p>
          <a:endParaRPr lang="en-ZA"/>
        </a:p>
      </dgm:t>
    </dgm:pt>
    <dgm:pt modelId="{052E3181-BB13-4064-AB98-13A080F97400}" type="sibTrans" cxnId="{18D0464C-7108-4746-9297-B85932EC9D0B}">
      <dgm:prSet/>
      <dgm:spPr/>
      <dgm:t>
        <a:bodyPr/>
        <a:lstStyle/>
        <a:p>
          <a:endParaRPr lang="en-ZA"/>
        </a:p>
      </dgm:t>
    </dgm:pt>
    <dgm:pt modelId="{DF774C1A-EF13-4586-9E2C-918CF3B0C866}">
      <dgm:prSet phldrT="[Text]" custT="1"/>
      <dgm:spPr/>
      <dgm:t>
        <a:bodyPr/>
        <a:lstStyle/>
        <a:p>
          <a:pPr algn="ctr">
            <a:lnSpc>
              <a:spcPct val="100000"/>
            </a:lnSpc>
          </a:pPr>
          <a:r>
            <a:rPr lang="en-ZA" sz="2400" b="1" dirty="0"/>
            <a:t>UNIVERSAL</a:t>
          </a:r>
        </a:p>
      </dgm:t>
    </dgm:pt>
    <dgm:pt modelId="{9BE2ECAC-5377-4CCC-AEBB-29FF0EB80D0F}" type="parTrans" cxnId="{B4460500-2249-49C4-957F-805ED0A27310}">
      <dgm:prSet/>
      <dgm:spPr/>
      <dgm:t>
        <a:bodyPr/>
        <a:lstStyle/>
        <a:p>
          <a:endParaRPr lang="en-ZA"/>
        </a:p>
      </dgm:t>
    </dgm:pt>
    <dgm:pt modelId="{0BA1D642-6D50-44F3-9A6B-6E98D531CED8}" type="sibTrans" cxnId="{B4460500-2249-49C4-957F-805ED0A27310}">
      <dgm:prSet/>
      <dgm:spPr/>
      <dgm:t>
        <a:bodyPr/>
        <a:lstStyle/>
        <a:p>
          <a:endParaRPr lang="en-ZA"/>
        </a:p>
      </dgm:t>
    </dgm:pt>
    <dgm:pt modelId="{1E70ED51-472D-4094-BB5B-8F0CB60E5A09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300" b="0" dirty="0"/>
            <a:t>1</a:t>
          </a:r>
          <a:r>
            <a:rPr lang="en-US" sz="1600" b="0" dirty="0"/>
            <a:t>. </a:t>
          </a:r>
          <a:r>
            <a:rPr lang="en-US" sz="1600" b="1" dirty="0"/>
            <a:t>WAN</a:t>
          </a:r>
          <a:r>
            <a:rPr lang="en-US" sz="1600" b="0" dirty="0"/>
            <a:t> </a:t>
          </a:r>
        </a:p>
        <a:p>
          <a:pPr algn="l">
            <a:lnSpc>
              <a:spcPct val="100000"/>
            </a:lnSpc>
          </a:pPr>
          <a:endParaRPr lang="en-US" sz="1000" b="0" dirty="0"/>
        </a:p>
        <a:p>
          <a:pPr algn="l">
            <a:lnSpc>
              <a:spcPct val="100000"/>
            </a:lnSpc>
          </a:pPr>
          <a:r>
            <a:rPr lang="en-US" sz="1600" b="0" dirty="0"/>
            <a:t>2. </a:t>
          </a:r>
          <a:r>
            <a:rPr lang="en-US" sz="1600" b="1" dirty="0"/>
            <a:t>SLIM LABs</a:t>
          </a:r>
        </a:p>
        <a:p>
          <a:pPr algn="l">
            <a:lnSpc>
              <a:spcPct val="100000"/>
            </a:lnSpc>
          </a:pPr>
          <a:endParaRPr lang="en-US" sz="1000" b="1" dirty="0"/>
        </a:p>
        <a:p>
          <a:pPr algn="l">
            <a:lnSpc>
              <a:spcPct val="100000"/>
            </a:lnSpc>
          </a:pPr>
          <a:r>
            <a:rPr lang="en-US" sz="1600" b="0" dirty="0"/>
            <a:t>3. </a:t>
          </a:r>
          <a:r>
            <a:rPr lang="en-US" sz="1600" b="1" dirty="0"/>
            <a:t>Access Point for </a:t>
          </a:r>
          <a:r>
            <a:rPr lang="en-US" sz="1600" b="1" dirty="0" err="1"/>
            <a:t>wi-fi</a:t>
          </a:r>
          <a:r>
            <a:rPr lang="en-US" sz="1600" b="1" dirty="0"/>
            <a:t> connectivity for teachers</a:t>
          </a:r>
          <a:endParaRPr lang="en-US" sz="1600" b="0" dirty="0"/>
        </a:p>
        <a:p>
          <a:pPr algn="l">
            <a:lnSpc>
              <a:spcPct val="100000"/>
            </a:lnSpc>
          </a:pPr>
          <a:endParaRPr lang="en-US" sz="1000" b="0" dirty="0"/>
        </a:p>
        <a:p>
          <a:pPr algn="l">
            <a:lnSpc>
              <a:spcPct val="100000"/>
            </a:lnSpc>
          </a:pPr>
          <a:r>
            <a:rPr lang="en-US" sz="1600" b="0" dirty="0"/>
            <a:t>4.  Other benefactor projects </a:t>
          </a:r>
          <a:r>
            <a:rPr lang="en-US" sz="1600" b="0" dirty="0" err="1"/>
            <a:t>e.g</a:t>
          </a:r>
          <a:r>
            <a:rPr lang="en-US" sz="1600" b="0" dirty="0"/>
            <a:t> USO technology</a:t>
          </a:r>
        </a:p>
        <a:p>
          <a:pPr algn="l">
            <a:lnSpc>
              <a:spcPct val="100000"/>
            </a:lnSpc>
          </a:pPr>
          <a:endParaRPr lang="en-US" sz="1000" b="0" dirty="0"/>
        </a:p>
      </dgm:t>
    </dgm:pt>
    <dgm:pt modelId="{7A2AF75D-8188-4BBD-9914-1530F1E07B2A}" type="parTrans" cxnId="{DF8EEE79-59E2-4FB5-8B3E-54C019FBC195}">
      <dgm:prSet/>
      <dgm:spPr/>
      <dgm:t>
        <a:bodyPr/>
        <a:lstStyle/>
        <a:p>
          <a:endParaRPr lang="en-ZA"/>
        </a:p>
      </dgm:t>
    </dgm:pt>
    <dgm:pt modelId="{901201AE-A4E1-4234-A9B7-381B81A3451D}" type="sibTrans" cxnId="{DF8EEE79-59E2-4FB5-8B3E-54C019FBC195}">
      <dgm:prSet/>
      <dgm:spPr/>
      <dgm:t>
        <a:bodyPr/>
        <a:lstStyle/>
        <a:p>
          <a:endParaRPr lang="en-ZA"/>
        </a:p>
      </dgm:t>
    </dgm:pt>
    <dgm:pt modelId="{61387957-FE8D-4B3F-B63D-71C86CA5FBD6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600" b="0" dirty="0"/>
            <a:t>6. Appropriate Teacher Development Pathway</a:t>
          </a:r>
          <a:endParaRPr lang="en-ZA" sz="1600" b="0" dirty="0"/>
        </a:p>
      </dgm:t>
    </dgm:pt>
    <dgm:pt modelId="{D5EC2C54-D3EC-40A6-9992-DDD09DBC51C2}" type="parTrans" cxnId="{80290BD0-A788-42F1-9560-33DD800A5A1B}">
      <dgm:prSet/>
      <dgm:spPr/>
      <dgm:t>
        <a:bodyPr/>
        <a:lstStyle/>
        <a:p>
          <a:endParaRPr lang="en-ZA"/>
        </a:p>
      </dgm:t>
    </dgm:pt>
    <dgm:pt modelId="{FEBC947B-2F6C-4AA5-BA65-83D4CF350D5B}" type="sibTrans" cxnId="{80290BD0-A788-42F1-9560-33DD800A5A1B}">
      <dgm:prSet/>
      <dgm:spPr/>
      <dgm:t>
        <a:bodyPr/>
        <a:lstStyle/>
        <a:p>
          <a:endParaRPr lang="en-ZA"/>
        </a:p>
      </dgm:t>
    </dgm:pt>
    <dgm:pt modelId="{1FAEC4A9-CF24-4275-BE8C-A0700D6F214B}">
      <dgm:prSet custT="1"/>
      <dgm:spPr/>
      <dgm:t>
        <a:bodyPr/>
        <a:lstStyle/>
        <a:p>
          <a:pPr algn="l">
            <a:lnSpc>
              <a:spcPct val="100000"/>
            </a:lnSpc>
          </a:pPr>
          <a:r>
            <a:rPr lang="en-US" sz="1600" b="0" dirty="0"/>
            <a:t>5. Focus on </a:t>
          </a:r>
          <a:r>
            <a:rPr lang="en-ZA" sz="1600" b="0" dirty="0"/>
            <a:t>developing eLearning Leadership</a:t>
          </a:r>
        </a:p>
        <a:p>
          <a:pPr algn="l">
            <a:lnSpc>
              <a:spcPct val="100000"/>
            </a:lnSpc>
          </a:pPr>
          <a:endParaRPr lang="en-ZA" sz="1000" b="0" dirty="0"/>
        </a:p>
      </dgm:t>
    </dgm:pt>
    <dgm:pt modelId="{AEB71DED-B9FC-48E6-A1F3-25D6DD73D3DC}" type="parTrans" cxnId="{038A1CD3-9963-43E4-A677-BD9D46BD931C}">
      <dgm:prSet/>
      <dgm:spPr/>
      <dgm:t>
        <a:bodyPr/>
        <a:lstStyle/>
        <a:p>
          <a:endParaRPr lang="en-ZA"/>
        </a:p>
      </dgm:t>
    </dgm:pt>
    <dgm:pt modelId="{3C156CCD-5D48-446F-993C-E3137180DB97}" type="sibTrans" cxnId="{038A1CD3-9963-43E4-A677-BD9D46BD931C}">
      <dgm:prSet/>
      <dgm:spPr/>
      <dgm:t>
        <a:bodyPr/>
        <a:lstStyle/>
        <a:p>
          <a:endParaRPr lang="en-ZA"/>
        </a:p>
      </dgm:t>
    </dgm:pt>
    <dgm:pt modelId="{C3E9F819-5354-4C8F-B3AB-1786E91D08F1}" type="pres">
      <dgm:prSet presAssocID="{C58767C1-46E5-434B-8637-6BB62F7877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ZA"/>
        </a:p>
      </dgm:t>
    </dgm:pt>
    <dgm:pt modelId="{B9720114-67F8-4192-8845-52FF13A336CE}" type="pres">
      <dgm:prSet presAssocID="{CF948A5B-859A-4E6D-BD30-A838018B4910}" presName="compositeNode" presStyleCnt="0">
        <dgm:presLayoutVars>
          <dgm:bulletEnabled val="1"/>
        </dgm:presLayoutVars>
      </dgm:prSet>
      <dgm:spPr/>
    </dgm:pt>
    <dgm:pt modelId="{5CB4B11A-594A-4FDA-B9C1-1736765BB695}" type="pres">
      <dgm:prSet presAssocID="{CF948A5B-859A-4E6D-BD30-A838018B4910}" presName="bgRect" presStyleLbl="node1" presStyleIdx="0" presStyleCnt="1" custScaleY="168735" custLinFactNeighborX="-1085"/>
      <dgm:spPr/>
      <dgm:t>
        <a:bodyPr/>
        <a:lstStyle/>
        <a:p>
          <a:endParaRPr lang="en-ZA"/>
        </a:p>
      </dgm:t>
    </dgm:pt>
    <dgm:pt modelId="{1DAE0601-9823-4C37-BE80-BC86DC42BB48}" type="pres">
      <dgm:prSet presAssocID="{CF948A5B-859A-4E6D-BD30-A838018B4910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ZA"/>
        </a:p>
      </dgm:t>
    </dgm:pt>
    <dgm:pt modelId="{0CB65F03-3D9A-4491-A129-8EA2112FF5DC}" type="pres">
      <dgm:prSet presAssocID="{CF948A5B-859A-4E6D-BD30-A838018B4910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ZA"/>
        </a:p>
      </dgm:t>
    </dgm:pt>
  </dgm:ptLst>
  <dgm:cxnLst>
    <dgm:cxn modelId="{18D0464C-7108-4746-9297-B85932EC9D0B}" srcId="{C58767C1-46E5-434B-8637-6BB62F7877E3}" destId="{CF948A5B-859A-4E6D-BD30-A838018B4910}" srcOrd="0" destOrd="0" parTransId="{4ED0BB8E-9D3A-4A54-A50B-DDC08CFEE97C}" sibTransId="{052E3181-BB13-4064-AB98-13A080F97400}"/>
    <dgm:cxn modelId="{2F7E2FC3-8007-41F5-818E-F3A76B19ABE9}" type="presOf" srcId="{1FAEC4A9-CF24-4275-BE8C-A0700D6F214B}" destId="{0CB65F03-3D9A-4491-A129-8EA2112FF5DC}" srcOrd="0" destOrd="2" presId="urn:microsoft.com/office/officeart/2005/8/layout/hProcess7#3"/>
    <dgm:cxn modelId="{CD67ABFA-4E38-4D35-83B9-8B7C01DDCD3A}" type="presOf" srcId="{C58767C1-46E5-434B-8637-6BB62F7877E3}" destId="{C3E9F819-5354-4C8F-B3AB-1786E91D08F1}" srcOrd="0" destOrd="0" presId="urn:microsoft.com/office/officeart/2005/8/layout/hProcess7#3"/>
    <dgm:cxn modelId="{F3910FEB-ABFB-4951-93B2-1C9764BDF068}" type="presOf" srcId="{CF948A5B-859A-4E6D-BD30-A838018B4910}" destId="{5CB4B11A-594A-4FDA-B9C1-1736765BB695}" srcOrd="0" destOrd="0" presId="urn:microsoft.com/office/officeart/2005/8/layout/hProcess7#3"/>
    <dgm:cxn modelId="{038A1CD3-9963-43E4-A677-BD9D46BD931C}" srcId="{CF948A5B-859A-4E6D-BD30-A838018B4910}" destId="{1FAEC4A9-CF24-4275-BE8C-A0700D6F214B}" srcOrd="2" destOrd="0" parTransId="{AEB71DED-B9FC-48E6-A1F3-25D6DD73D3DC}" sibTransId="{3C156CCD-5D48-446F-993C-E3137180DB97}"/>
    <dgm:cxn modelId="{B4460500-2249-49C4-957F-805ED0A27310}" srcId="{CF948A5B-859A-4E6D-BD30-A838018B4910}" destId="{DF774C1A-EF13-4586-9E2C-918CF3B0C866}" srcOrd="0" destOrd="0" parTransId="{9BE2ECAC-5377-4CCC-AEBB-29FF0EB80D0F}" sibTransId="{0BA1D642-6D50-44F3-9A6B-6E98D531CED8}"/>
    <dgm:cxn modelId="{AC8424D4-7F22-43E9-994A-40F8E64D6469}" type="presOf" srcId="{1E70ED51-472D-4094-BB5B-8F0CB60E5A09}" destId="{0CB65F03-3D9A-4491-A129-8EA2112FF5DC}" srcOrd="0" destOrd="1" presId="urn:microsoft.com/office/officeart/2005/8/layout/hProcess7#3"/>
    <dgm:cxn modelId="{DF8EEE79-59E2-4FB5-8B3E-54C019FBC195}" srcId="{CF948A5B-859A-4E6D-BD30-A838018B4910}" destId="{1E70ED51-472D-4094-BB5B-8F0CB60E5A09}" srcOrd="1" destOrd="0" parTransId="{7A2AF75D-8188-4BBD-9914-1530F1E07B2A}" sibTransId="{901201AE-A4E1-4234-A9B7-381B81A3451D}"/>
    <dgm:cxn modelId="{75DFCF76-DDCD-4A13-B9CC-D709C05AB51F}" type="presOf" srcId="{61387957-FE8D-4B3F-B63D-71C86CA5FBD6}" destId="{0CB65F03-3D9A-4491-A129-8EA2112FF5DC}" srcOrd="0" destOrd="3" presId="urn:microsoft.com/office/officeart/2005/8/layout/hProcess7#3"/>
    <dgm:cxn modelId="{D6AE6F16-8F6A-49DC-9939-60A40A58ECA8}" type="presOf" srcId="{CF948A5B-859A-4E6D-BD30-A838018B4910}" destId="{1DAE0601-9823-4C37-BE80-BC86DC42BB48}" srcOrd="1" destOrd="0" presId="urn:microsoft.com/office/officeart/2005/8/layout/hProcess7#3"/>
    <dgm:cxn modelId="{80290BD0-A788-42F1-9560-33DD800A5A1B}" srcId="{CF948A5B-859A-4E6D-BD30-A838018B4910}" destId="{61387957-FE8D-4B3F-B63D-71C86CA5FBD6}" srcOrd="3" destOrd="0" parTransId="{D5EC2C54-D3EC-40A6-9992-DDD09DBC51C2}" sibTransId="{FEBC947B-2F6C-4AA5-BA65-83D4CF350D5B}"/>
    <dgm:cxn modelId="{02D09FAC-DAF8-4F44-A64C-4C0069363AE5}" type="presOf" srcId="{DF774C1A-EF13-4586-9E2C-918CF3B0C866}" destId="{0CB65F03-3D9A-4491-A129-8EA2112FF5DC}" srcOrd="0" destOrd="0" presId="urn:microsoft.com/office/officeart/2005/8/layout/hProcess7#3"/>
    <dgm:cxn modelId="{2563CE90-5D96-46B9-873F-317401687C70}" type="presParOf" srcId="{C3E9F819-5354-4C8F-B3AB-1786E91D08F1}" destId="{B9720114-67F8-4192-8845-52FF13A336CE}" srcOrd="0" destOrd="0" presId="urn:microsoft.com/office/officeart/2005/8/layout/hProcess7#3"/>
    <dgm:cxn modelId="{07C01C34-8561-4F05-BB48-E7DF76117EE3}" type="presParOf" srcId="{B9720114-67F8-4192-8845-52FF13A336CE}" destId="{5CB4B11A-594A-4FDA-B9C1-1736765BB695}" srcOrd="0" destOrd="0" presId="urn:microsoft.com/office/officeart/2005/8/layout/hProcess7#3"/>
    <dgm:cxn modelId="{41A4D17B-406F-4C9A-BFEE-1A47CC670112}" type="presParOf" srcId="{B9720114-67F8-4192-8845-52FF13A336CE}" destId="{1DAE0601-9823-4C37-BE80-BC86DC42BB48}" srcOrd="1" destOrd="0" presId="urn:microsoft.com/office/officeart/2005/8/layout/hProcess7#3"/>
    <dgm:cxn modelId="{DB8FD953-545E-4607-86AD-85431D1D86E0}" type="presParOf" srcId="{B9720114-67F8-4192-8845-52FF13A336CE}" destId="{0CB65F03-3D9A-4491-A129-8EA2112FF5DC}" srcOrd="2" destOrd="0" presId="urn:microsoft.com/office/officeart/2005/8/layout/hProcess7#3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C1D980-8096-46F4-A81E-3BDFAB0E92CF}">
      <dsp:nvSpPr>
        <dsp:cNvPr id="0" name=""/>
        <dsp:cNvSpPr/>
      </dsp:nvSpPr>
      <dsp:spPr>
        <a:xfrm>
          <a:off x="0" y="-6"/>
          <a:ext cx="3093538" cy="6117780"/>
        </a:xfrm>
        <a:prstGeom prst="roundRect">
          <a:avLst>
            <a:gd name="adj" fmla="val 5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/>
            <a:t>X Number Schools</a:t>
          </a:r>
          <a:endParaRPr lang="en-ZA" sz="1300" b="0" kern="1200" dirty="0"/>
        </a:p>
      </dsp:txBody>
      <dsp:txXfrm rot="16200000">
        <a:off x="-2198936" y="2198929"/>
        <a:ext cx="5016580" cy="618707"/>
      </dsp:txXfrm>
    </dsp:sp>
    <dsp:sp modelId="{F3BD5E7A-62E5-4C02-AECB-954AA50F8D93}">
      <dsp:nvSpPr>
        <dsp:cNvPr id="0" name=""/>
        <dsp:cNvSpPr/>
      </dsp:nvSpPr>
      <dsp:spPr>
        <a:xfrm>
          <a:off x="618707" y="-6"/>
          <a:ext cx="2304685" cy="611778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/>
            <a:t>MODEL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1. WAN </a:t>
          </a:r>
          <a:endParaRPr lang="en-ZA" sz="1600" b="0" kern="1200" dirty="0"/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2. SLIM LABs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3. LAN (Wi-Fi)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4. Smart classrooms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    100%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b="0" kern="1200" dirty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5. Learner devices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b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600" b="0" kern="1200" dirty="0"/>
            <a:t>6. Excellent Leadership and innovation in place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ZA" sz="600" b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600" b="0" kern="1200" dirty="0"/>
            <a:t>7. Must serve as a example/ inspiration to other schools.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600" b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8. Appropriate Teacher Development  translates into ICT integrated into lessons</a:t>
          </a:r>
          <a:endParaRPr lang="en-ZA" sz="1600" b="0" kern="1200" dirty="0"/>
        </a:p>
      </dsp:txBody>
      <dsp:txXfrm>
        <a:off x="618707" y="-6"/>
        <a:ext cx="2304685" cy="61177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586FC1D-5B91-4E97-A09E-79A888E2F6BA}">
      <dsp:nvSpPr>
        <dsp:cNvPr id="0" name=""/>
        <dsp:cNvSpPr/>
      </dsp:nvSpPr>
      <dsp:spPr>
        <a:xfrm>
          <a:off x="0" y="-180620"/>
          <a:ext cx="3049964" cy="6122611"/>
        </a:xfrm>
        <a:prstGeom prst="roundRect">
          <a:avLst>
            <a:gd name="adj" fmla="val 5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/>
            <a:t>X number of Schools</a:t>
          </a:r>
        </a:p>
      </dsp:txBody>
      <dsp:txXfrm rot="16200000">
        <a:off x="-2205274" y="2024654"/>
        <a:ext cx="5020541" cy="609992"/>
      </dsp:txXfrm>
    </dsp:sp>
    <dsp:sp modelId="{7A09F8E5-E348-4D16-BF6F-CCA6ADBB29B2}">
      <dsp:nvSpPr>
        <dsp:cNvPr id="0" name=""/>
        <dsp:cNvSpPr/>
      </dsp:nvSpPr>
      <dsp:spPr>
        <a:xfrm>
          <a:off x="604563" y="-180620"/>
          <a:ext cx="2272223" cy="61226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/>
            <a:t>ENHANCED</a:t>
          </a:r>
        </a:p>
        <a:p>
          <a:pPr lvl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1. WAN </a:t>
          </a:r>
          <a:endParaRPr lang="en-ZA" sz="1600" b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2. SLIM LABs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3. LAN (Wi-Fi)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/>
            <a:t>4. Smart classrooms 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600" b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5. Focus on </a:t>
          </a:r>
          <a:r>
            <a:rPr lang="en-ZA" sz="1600" b="0" kern="1200" dirty="0"/>
            <a:t>developing eLearning Leadership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ZA" sz="1600" b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1600" b="0" kern="1200" dirty="0"/>
            <a:t>6. </a:t>
          </a:r>
          <a:r>
            <a:rPr lang="en-US" sz="1600" b="0" kern="1200" dirty="0"/>
            <a:t>Appropriate Teacher Development translates into ICT integrated into lessons</a:t>
          </a:r>
        </a:p>
      </dsp:txBody>
      <dsp:txXfrm>
        <a:off x="604563" y="-180620"/>
        <a:ext cx="2272223" cy="61226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B4B11A-594A-4FDA-B9C1-1736765BB695}">
      <dsp:nvSpPr>
        <dsp:cNvPr id="0" name=""/>
        <dsp:cNvSpPr/>
      </dsp:nvSpPr>
      <dsp:spPr>
        <a:xfrm>
          <a:off x="0" y="6"/>
          <a:ext cx="3021382" cy="6117755"/>
        </a:xfrm>
        <a:prstGeom prst="roundRect">
          <a:avLst>
            <a:gd name="adj" fmla="val 5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lvl="0" algn="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/>
            <a:t>X number of Schools</a:t>
          </a:r>
        </a:p>
      </dsp:txBody>
      <dsp:txXfrm rot="16200000">
        <a:off x="-2206141" y="2206147"/>
        <a:ext cx="5016559" cy="604276"/>
      </dsp:txXfrm>
    </dsp:sp>
    <dsp:sp modelId="{0CB65F03-3D9A-4491-A129-8EA2112FF5DC}">
      <dsp:nvSpPr>
        <dsp:cNvPr id="0" name=""/>
        <dsp:cNvSpPr/>
      </dsp:nvSpPr>
      <dsp:spPr>
        <a:xfrm>
          <a:off x="604276" y="6"/>
          <a:ext cx="2250929" cy="611775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0" bIns="0" numCol="1" spcCol="1270" anchor="t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ZA" sz="2400" b="1" kern="1200" dirty="0"/>
            <a:t>UNIVERSAL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dirty="0"/>
            <a:t>1</a:t>
          </a:r>
          <a:r>
            <a:rPr lang="en-US" sz="1600" b="0" kern="1200" dirty="0"/>
            <a:t>. </a:t>
          </a:r>
          <a:r>
            <a:rPr lang="en-US" sz="1600" b="1" kern="1200" dirty="0"/>
            <a:t>WAN</a:t>
          </a:r>
          <a:r>
            <a:rPr lang="en-US" sz="1600" b="0" kern="1200" dirty="0"/>
            <a:t> 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 dirty="0"/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2. </a:t>
          </a:r>
          <a:r>
            <a:rPr lang="en-US" sz="1600" b="1" kern="1200" dirty="0"/>
            <a:t>SLIM LABs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000" b="1" kern="1200" dirty="0"/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3. </a:t>
          </a:r>
          <a:r>
            <a:rPr lang="en-US" sz="1600" b="1" kern="1200" dirty="0"/>
            <a:t>Access Point for </a:t>
          </a:r>
          <a:r>
            <a:rPr lang="en-US" sz="1600" b="1" kern="1200" dirty="0" err="1"/>
            <a:t>wi-fi</a:t>
          </a:r>
          <a:r>
            <a:rPr lang="en-US" sz="1600" b="1" kern="1200" dirty="0"/>
            <a:t> connectivity for teachers</a:t>
          </a:r>
          <a:endParaRPr lang="en-US" sz="1600" b="0" kern="1200" dirty="0"/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 dirty="0"/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4.  Other benefactor projects </a:t>
          </a:r>
          <a:r>
            <a:rPr lang="en-US" sz="1600" b="0" kern="1200" dirty="0" err="1"/>
            <a:t>e.g</a:t>
          </a:r>
          <a:r>
            <a:rPr lang="en-US" sz="1600" b="0" kern="1200" dirty="0"/>
            <a:t> USO technology</a:t>
          </a:r>
        </a:p>
        <a:p>
          <a:pPr lvl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1000" b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5. Focus on </a:t>
          </a:r>
          <a:r>
            <a:rPr lang="en-ZA" sz="1600" b="0" kern="1200" dirty="0"/>
            <a:t>developing eLearning Leadership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ZA" sz="1000" b="0" kern="1200" dirty="0"/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/>
            <a:t>6. Appropriate Teacher Development Pathway</a:t>
          </a:r>
          <a:endParaRPr lang="en-ZA" sz="1600" b="0" kern="1200" dirty="0"/>
        </a:p>
      </dsp:txBody>
      <dsp:txXfrm>
        <a:off x="604276" y="6"/>
        <a:ext cx="2250929" cy="61177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#2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3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F7F13-332A-46EC-A2C7-E927ED7ACB2D}" type="datetimeFigureOut">
              <a:rPr lang="en-US" smtClean="0"/>
              <a:pPr/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23090-51EC-4931-8F9D-E29FEF689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7279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44" indent="-171444">
              <a:buFont typeface="Arial" panose="020B0604020202020204" pitchFamily="34" charset="0"/>
              <a:buChar char="•"/>
            </a:pPr>
            <a:r>
              <a:rPr lang="en-ZA" dirty="0"/>
              <a:t>Roll out of Game Changer will be done according to 3 categories of schools.</a:t>
            </a:r>
            <a:r>
              <a:rPr lang="en-ZA" baseline="0" dirty="0"/>
              <a:t>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ZA" baseline="0" dirty="0"/>
              <a:t>The slide summarises the main characteristics of the 3 school categories as well as the number of schools contained in each of the three categories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ZA" baseline="0" dirty="0"/>
              <a:t>In essence, the universal school receives the smallest ICT offering whereas a very small set of 16 model schools receive the full suite of solutions. 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ZA" baseline="0" dirty="0"/>
              <a:t>The intent is to move schools along the trajectory as the E-Vision is implemented over the 20 years. This also implies synergy between primary &amp; secondary i.e. If you are a Primary School learner in a model school then you have to move over to a Secondary School in the same category – similar for Universal &amp; Enhanced categories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ZA" baseline="0" dirty="0"/>
              <a:t>Will also have to consider how we Incentivise schools to move across the categories and those that perform well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ZA" baseline="0" dirty="0"/>
              <a:t>Prioritise Grade R – 3 as Model or Universal.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ZA" baseline="0" dirty="0"/>
              <a:t>Investigate ways to secure access to LABs after hours to maximise impact.</a:t>
            </a:r>
          </a:p>
          <a:p>
            <a:pPr marL="171444" indent="-171444">
              <a:buFont typeface="Arial" panose="020B0604020202020204" pitchFamily="34" charset="0"/>
              <a:buChar char="•"/>
            </a:pPr>
            <a:r>
              <a:rPr lang="en-ZA" baseline="0" dirty="0"/>
              <a:t>The three categories of roll out will allow for testing to be done – i.e. which type of offering renders the most results? </a:t>
            </a:r>
            <a:endParaRPr lang="en-ZA" dirty="0"/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2897E-B052-44CE-92A6-D4B2AB10F3F6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3421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06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ZA" altLang="en-US" sz="2400"/>
              <a:t>The Game Changer brings with it a focus for a three year period which will be transformational and irreversible in initiating the process of effecting eLearning in all Western Cape schools.</a:t>
            </a:r>
            <a:endParaRPr lang="en-US" altLang="en-US" sz="2400"/>
          </a:p>
          <a:p>
            <a:pPr eaLnBrk="1" hangingPunct="1"/>
            <a:r>
              <a:rPr lang="en-ZA" altLang="en-US" sz="2400"/>
              <a:t>Over the period of the Game Changer, every school, every learner and every teacher benefits.</a:t>
            </a:r>
            <a:endParaRPr lang="en-US" altLang="en-US" sz="2400"/>
          </a:p>
          <a:p>
            <a:pPr eaLnBrk="1" fontAlgn="t" hangingPunct="1"/>
            <a:r>
              <a:rPr lang="en-ZA" altLang="en-US" sz="2400" b="1" u="sng"/>
              <a:t>Three Categories of Schools:</a:t>
            </a:r>
            <a:endParaRPr lang="en-US" altLang="en-US" sz="2400"/>
          </a:p>
          <a:p>
            <a:pPr eaLnBrk="1" fontAlgn="t" hangingPunct="1"/>
            <a:r>
              <a:rPr lang="en-ZA" altLang="en-US" sz="2400" b="1"/>
              <a:t>Universal schools: </a:t>
            </a:r>
            <a:r>
              <a:rPr lang="en-ZA" altLang="en-US" sz="2400"/>
              <a:t>Provide teachers and learners with access to digital resources through WAN via LABs and central Wi-fi Access Points leveraging pathway to broadband</a:t>
            </a:r>
            <a:endParaRPr lang="en-US" altLang="en-US" sz="2400"/>
          </a:p>
          <a:p>
            <a:pPr eaLnBrk="1" fontAlgn="t" hangingPunct="1"/>
            <a:r>
              <a:rPr lang="en-ZA" altLang="en-US" sz="2400" b="1"/>
              <a:t>Enhanced schools: </a:t>
            </a:r>
            <a:r>
              <a:rPr lang="en-ZA" altLang="en-US" sz="2400"/>
              <a:t>Provide for maximising teacher technology in order to introduce and develop eLearning concepts; opportunities to expand direct access to learners</a:t>
            </a:r>
            <a:endParaRPr lang="en-US" altLang="en-US" sz="2400"/>
          </a:p>
          <a:p>
            <a:pPr eaLnBrk="1" fontAlgn="t" hangingPunct="1"/>
            <a:r>
              <a:rPr lang="en-ZA" altLang="en-US" sz="2400" b="1"/>
              <a:t>Model schools:</a:t>
            </a:r>
            <a:r>
              <a:rPr lang="en-ZA" altLang="en-US" sz="2400"/>
              <a:t> Opportunity to showcase full eLearning environment for all role-players, building eCulture and developing leaders in the field</a:t>
            </a:r>
            <a:endParaRPr lang="en-US" altLang="en-US" sz="2400"/>
          </a:p>
          <a:p>
            <a:endParaRPr lang="en-ZA" altLang="en-US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E5BAC-4548-43D2-ACA1-DCC65E4507FF}" type="slidenum">
              <a:rPr kumimoji="0" lang="en-ZA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ZA" alt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508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6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10FBA69-EF57-4D64-9EA7-5CA384891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4DFE2E-9EAD-46D8-B4AE-D98A81797D58}" type="slidenum">
              <a:rPr kumimoji="0" lang="en-Z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ZA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3572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xmlns="" id="{7AB4C56F-2A0D-4F22-8CAB-C591AE50C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Appetite for digital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Conceptualisation</a:t>
            </a:r>
            <a:r>
              <a:rPr lang="en-US" dirty="0"/>
              <a:t> of program design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Learner devices OWN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Utilisation</a:t>
            </a:r>
            <a:r>
              <a:rPr lang="en-US" dirty="0"/>
              <a:t> not just about access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Social media tools not automatically effective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/>
              <a:t>Be clear on expectations of educational support via apps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xmlns="" id="{674A4421-ECD0-48E6-B254-E4ABEEBFDF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EE2EC-0B75-492C-81C0-37DC4A40C957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8035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25.xml"/><Relationship Id="rId7" Type="http://schemas.openxmlformats.org/officeDocument/2006/relationships/oleObject" Target="../embeddings/oleObject45.bin"/><Relationship Id="rId2" Type="http://schemas.openxmlformats.org/officeDocument/2006/relationships/tags" Target="../tags/tag224.xml"/><Relationship Id="rId1" Type="http://schemas.openxmlformats.org/officeDocument/2006/relationships/vmlDrawing" Target="../drawings/vmlDrawing45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27.xml"/><Relationship Id="rId4" Type="http://schemas.openxmlformats.org/officeDocument/2006/relationships/tags" Target="../tags/tag226.xml"/><Relationship Id="rId9" Type="http://schemas.openxmlformats.org/officeDocument/2006/relationships/image" Target="../media/image6.png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29.xml"/><Relationship Id="rId7" Type="http://schemas.openxmlformats.org/officeDocument/2006/relationships/oleObject" Target="../embeddings/oleObject46.bin"/><Relationship Id="rId2" Type="http://schemas.openxmlformats.org/officeDocument/2006/relationships/tags" Target="../tags/tag228.xml"/><Relationship Id="rId1" Type="http://schemas.openxmlformats.org/officeDocument/2006/relationships/vmlDrawing" Target="../drawings/vmlDrawing46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31.xml"/><Relationship Id="rId4" Type="http://schemas.openxmlformats.org/officeDocument/2006/relationships/tags" Target="../tags/tag230.xml"/><Relationship Id="rId9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233.xml"/><Relationship Id="rId7" Type="http://schemas.openxmlformats.org/officeDocument/2006/relationships/image" Target="../media/image6.png"/><Relationship Id="rId2" Type="http://schemas.openxmlformats.org/officeDocument/2006/relationships/tags" Target="../tags/tag23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47.bin"/><Relationship Id="rId4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35.xml"/><Relationship Id="rId7" Type="http://schemas.openxmlformats.org/officeDocument/2006/relationships/oleObject" Target="../embeddings/oleObject48.bin"/><Relationship Id="rId2" Type="http://schemas.openxmlformats.org/officeDocument/2006/relationships/tags" Target="../tags/tag234.xml"/><Relationship Id="rId1" Type="http://schemas.openxmlformats.org/officeDocument/2006/relationships/vmlDrawing" Target="../drawings/vmlDrawing48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37.xml"/><Relationship Id="rId4" Type="http://schemas.openxmlformats.org/officeDocument/2006/relationships/tags" Target="../tags/tag236.xml"/><Relationship Id="rId9" Type="http://schemas.openxmlformats.org/officeDocument/2006/relationships/image" Target="../media/image6.png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39.xml"/><Relationship Id="rId7" Type="http://schemas.openxmlformats.org/officeDocument/2006/relationships/oleObject" Target="../embeddings/oleObject49.bin"/><Relationship Id="rId2" Type="http://schemas.openxmlformats.org/officeDocument/2006/relationships/tags" Target="../tags/tag238.xml"/><Relationship Id="rId1" Type="http://schemas.openxmlformats.org/officeDocument/2006/relationships/vmlDrawing" Target="../drawings/vmlDrawing49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41.xml"/><Relationship Id="rId4" Type="http://schemas.openxmlformats.org/officeDocument/2006/relationships/tags" Target="../tags/tag240.xml"/><Relationship Id="rId9" Type="http://schemas.openxmlformats.org/officeDocument/2006/relationships/image" Target="../media/image6.png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43.xml"/><Relationship Id="rId7" Type="http://schemas.openxmlformats.org/officeDocument/2006/relationships/oleObject" Target="../embeddings/oleObject50.bin"/><Relationship Id="rId2" Type="http://schemas.openxmlformats.org/officeDocument/2006/relationships/tags" Target="../tags/tag242.xml"/><Relationship Id="rId1" Type="http://schemas.openxmlformats.org/officeDocument/2006/relationships/vmlDrawing" Target="../drawings/vmlDrawing50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9" Type="http://schemas.openxmlformats.org/officeDocument/2006/relationships/image" Target="../media/image6.png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47.xml"/><Relationship Id="rId7" Type="http://schemas.openxmlformats.org/officeDocument/2006/relationships/oleObject" Target="../embeddings/oleObject51.bin"/><Relationship Id="rId2" Type="http://schemas.openxmlformats.org/officeDocument/2006/relationships/tags" Target="../tags/tag246.xml"/><Relationship Id="rId1" Type="http://schemas.openxmlformats.org/officeDocument/2006/relationships/vmlDrawing" Target="../drawings/vmlDrawing51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49.xml"/><Relationship Id="rId4" Type="http://schemas.openxmlformats.org/officeDocument/2006/relationships/tags" Target="../tags/tag248.xml"/><Relationship Id="rId9" Type="http://schemas.openxmlformats.org/officeDocument/2006/relationships/image" Target="../media/image6.png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51.xml"/><Relationship Id="rId7" Type="http://schemas.openxmlformats.org/officeDocument/2006/relationships/oleObject" Target="../embeddings/oleObject52.bin"/><Relationship Id="rId2" Type="http://schemas.openxmlformats.org/officeDocument/2006/relationships/tags" Target="../tags/tag250.xml"/><Relationship Id="rId1" Type="http://schemas.openxmlformats.org/officeDocument/2006/relationships/vmlDrawing" Target="../drawings/vmlDrawing52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53.xml"/><Relationship Id="rId4" Type="http://schemas.openxmlformats.org/officeDocument/2006/relationships/tags" Target="../tags/tag252.xml"/><Relationship Id="rId9" Type="http://schemas.openxmlformats.org/officeDocument/2006/relationships/image" Target="../media/image6.png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55.xml"/><Relationship Id="rId7" Type="http://schemas.openxmlformats.org/officeDocument/2006/relationships/oleObject" Target="../embeddings/oleObject53.bin"/><Relationship Id="rId2" Type="http://schemas.openxmlformats.org/officeDocument/2006/relationships/tags" Target="../tags/tag254.xml"/><Relationship Id="rId1" Type="http://schemas.openxmlformats.org/officeDocument/2006/relationships/vmlDrawing" Target="../drawings/vmlDrawing53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57.xml"/><Relationship Id="rId4" Type="http://schemas.openxmlformats.org/officeDocument/2006/relationships/tags" Target="../tags/tag256.xml"/><Relationship Id="rId9" Type="http://schemas.openxmlformats.org/officeDocument/2006/relationships/image" Target="../media/image6.png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59.xml"/><Relationship Id="rId7" Type="http://schemas.openxmlformats.org/officeDocument/2006/relationships/oleObject" Target="../embeddings/oleObject54.bin"/><Relationship Id="rId2" Type="http://schemas.openxmlformats.org/officeDocument/2006/relationships/tags" Target="../tags/tag258.xml"/><Relationship Id="rId1" Type="http://schemas.openxmlformats.org/officeDocument/2006/relationships/vmlDrawing" Target="../drawings/vmlDrawing54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61.xml"/><Relationship Id="rId4" Type="http://schemas.openxmlformats.org/officeDocument/2006/relationships/tags" Target="../tags/tag260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63.xml"/><Relationship Id="rId7" Type="http://schemas.openxmlformats.org/officeDocument/2006/relationships/oleObject" Target="../embeddings/oleObject55.bin"/><Relationship Id="rId2" Type="http://schemas.openxmlformats.org/officeDocument/2006/relationships/tags" Target="../tags/tag262.xml"/><Relationship Id="rId1" Type="http://schemas.openxmlformats.org/officeDocument/2006/relationships/vmlDrawing" Target="../drawings/vmlDrawing55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9" Type="http://schemas.openxmlformats.org/officeDocument/2006/relationships/image" Target="../media/image6.png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67.xml"/><Relationship Id="rId7" Type="http://schemas.openxmlformats.org/officeDocument/2006/relationships/oleObject" Target="../embeddings/oleObject56.bin"/><Relationship Id="rId2" Type="http://schemas.openxmlformats.org/officeDocument/2006/relationships/tags" Target="../tags/tag266.xml"/><Relationship Id="rId1" Type="http://schemas.openxmlformats.org/officeDocument/2006/relationships/vmlDrawing" Target="../drawings/vmlDrawing56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9" Type="http://schemas.openxmlformats.org/officeDocument/2006/relationships/image" Target="../media/image6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71.xml"/><Relationship Id="rId7" Type="http://schemas.openxmlformats.org/officeDocument/2006/relationships/oleObject" Target="../embeddings/oleObject57.bin"/><Relationship Id="rId2" Type="http://schemas.openxmlformats.org/officeDocument/2006/relationships/tags" Target="../tags/tag270.xml"/><Relationship Id="rId1" Type="http://schemas.openxmlformats.org/officeDocument/2006/relationships/vmlDrawing" Target="../drawings/vmlDrawing57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9" Type="http://schemas.openxmlformats.org/officeDocument/2006/relationships/image" Target="../media/image6.png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75.xml"/><Relationship Id="rId7" Type="http://schemas.openxmlformats.org/officeDocument/2006/relationships/oleObject" Target="../embeddings/oleObject58.bin"/><Relationship Id="rId2" Type="http://schemas.openxmlformats.org/officeDocument/2006/relationships/tags" Target="../tags/tag274.xml"/><Relationship Id="rId1" Type="http://schemas.openxmlformats.org/officeDocument/2006/relationships/vmlDrawing" Target="../drawings/vmlDrawing58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77.xml"/><Relationship Id="rId4" Type="http://schemas.openxmlformats.org/officeDocument/2006/relationships/tags" Target="../tags/tag276.xml"/><Relationship Id="rId9" Type="http://schemas.openxmlformats.org/officeDocument/2006/relationships/image" Target="../media/image6.png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79.xml"/><Relationship Id="rId7" Type="http://schemas.openxmlformats.org/officeDocument/2006/relationships/oleObject" Target="../embeddings/oleObject59.bin"/><Relationship Id="rId2" Type="http://schemas.openxmlformats.org/officeDocument/2006/relationships/tags" Target="../tags/tag278.xml"/><Relationship Id="rId1" Type="http://schemas.openxmlformats.org/officeDocument/2006/relationships/vmlDrawing" Target="../drawings/vmlDrawing59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9" Type="http://schemas.openxmlformats.org/officeDocument/2006/relationships/image" Target="../media/image6.png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83.xml"/><Relationship Id="rId7" Type="http://schemas.openxmlformats.org/officeDocument/2006/relationships/oleObject" Target="../embeddings/oleObject60.bin"/><Relationship Id="rId2" Type="http://schemas.openxmlformats.org/officeDocument/2006/relationships/tags" Target="../tags/tag282.xml"/><Relationship Id="rId1" Type="http://schemas.openxmlformats.org/officeDocument/2006/relationships/vmlDrawing" Target="../drawings/vmlDrawing60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85.xml"/><Relationship Id="rId4" Type="http://schemas.openxmlformats.org/officeDocument/2006/relationships/tags" Target="../tags/tag284.xml"/><Relationship Id="rId9" Type="http://schemas.openxmlformats.org/officeDocument/2006/relationships/image" Target="../media/image6.png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87.xml"/><Relationship Id="rId7" Type="http://schemas.openxmlformats.org/officeDocument/2006/relationships/oleObject" Target="../embeddings/oleObject61.bin"/><Relationship Id="rId2" Type="http://schemas.openxmlformats.org/officeDocument/2006/relationships/tags" Target="../tags/tag286.xml"/><Relationship Id="rId1" Type="http://schemas.openxmlformats.org/officeDocument/2006/relationships/vmlDrawing" Target="../drawings/vmlDrawing61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89.xml"/><Relationship Id="rId4" Type="http://schemas.openxmlformats.org/officeDocument/2006/relationships/tags" Target="../tags/tag288.xml"/><Relationship Id="rId9" Type="http://schemas.openxmlformats.org/officeDocument/2006/relationships/image" Target="../media/image6.png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91.xml"/><Relationship Id="rId7" Type="http://schemas.openxmlformats.org/officeDocument/2006/relationships/oleObject" Target="../embeddings/oleObject62.bin"/><Relationship Id="rId2" Type="http://schemas.openxmlformats.org/officeDocument/2006/relationships/tags" Target="../tags/tag290.xml"/><Relationship Id="rId1" Type="http://schemas.openxmlformats.org/officeDocument/2006/relationships/vmlDrawing" Target="../drawings/vmlDrawing62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93.xml"/><Relationship Id="rId4" Type="http://schemas.openxmlformats.org/officeDocument/2006/relationships/tags" Target="../tags/tag292.xml"/><Relationship Id="rId9" Type="http://schemas.openxmlformats.org/officeDocument/2006/relationships/image" Target="../media/image6.png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95.xml"/><Relationship Id="rId7" Type="http://schemas.openxmlformats.org/officeDocument/2006/relationships/oleObject" Target="../embeddings/oleObject63.bin"/><Relationship Id="rId2" Type="http://schemas.openxmlformats.org/officeDocument/2006/relationships/tags" Target="../tags/tag294.xml"/><Relationship Id="rId1" Type="http://schemas.openxmlformats.org/officeDocument/2006/relationships/vmlDrawing" Target="../drawings/vmlDrawing63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9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99.xml"/><Relationship Id="rId7" Type="http://schemas.openxmlformats.org/officeDocument/2006/relationships/oleObject" Target="../embeddings/oleObject64.bin"/><Relationship Id="rId2" Type="http://schemas.openxmlformats.org/officeDocument/2006/relationships/tags" Target="../tags/tag298.xml"/><Relationship Id="rId1" Type="http://schemas.openxmlformats.org/officeDocument/2006/relationships/vmlDrawing" Target="../drawings/vmlDrawing64.vml"/><Relationship Id="rId6" Type="http://schemas.openxmlformats.org/officeDocument/2006/relationships/slideMaster" Target="../slideMasters/slideMaster7.xml"/><Relationship Id="rId5" Type="http://schemas.openxmlformats.org/officeDocument/2006/relationships/tags" Target="../tags/tag301.xml"/><Relationship Id="rId4" Type="http://schemas.openxmlformats.org/officeDocument/2006/relationships/tags" Target="../tags/tag300.xml"/><Relationship Id="rId9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13.xml"/><Relationship Id="rId1" Type="http://schemas.openxmlformats.org/officeDocument/2006/relationships/tags" Target="../tags/tag312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15.xml"/><Relationship Id="rId1" Type="http://schemas.openxmlformats.org/officeDocument/2006/relationships/tags" Target="../tags/tag31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19.xml"/><Relationship Id="rId1" Type="http://schemas.openxmlformats.org/officeDocument/2006/relationships/tags" Target="../tags/tag318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1.xml"/><Relationship Id="rId1" Type="http://schemas.openxmlformats.org/officeDocument/2006/relationships/tags" Target="../tags/tag32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5.xml"/><Relationship Id="rId1" Type="http://schemas.openxmlformats.org/officeDocument/2006/relationships/tags" Target="../tags/tag324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7.xml"/><Relationship Id="rId1" Type="http://schemas.openxmlformats.org/officeDocument/2006/relationships/tags" Target="../tags/tag326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29.xml"/><Relationship Id="rId1" Type="http://schemas.openxmlformats.org/officeDocument/2006/relationships/tags" Target="../tags/tag328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1.xml"/><Relationship Id="rId1" Type="http://schemas.openxmlformats.org/officeDocument/2006/relationships/tags" Target="../tags/tag33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3.xml"/><Relationship Id="rId1" Type="http://schemas.openxmlformats.org/officeDocument/2006/relationships/tags" Target="../tags/tag332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5.xml"/><Relationship Id="rId1" Type="http://schemas.openxmlformats.org/officeDocument/2006/relationships/tags" Target="../tags/tag33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7.xml"/><Relationship Id="rId1" Type="http://schemas.openxmlformats.org/officeDocument/2006/relationships/tags" Target="../tags/tag33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9.xml"/><Relationship Id="rId1" Type="http://schemas.openxmlformats.org/officeDocument/2006/relationships/tags" Target="../tags/tag338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1.xml"/><Relationship Id="rId1" Type="http://schemas.openxmlformats.org/officeDocument/2006/relationships/tags" Target="../tags/tag340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3.xml"/><Relationship Id="rId1" Type="http://schemas.openxmlformats.org/officeDocument/2006/relationships/tags" Target="../tags/tag342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5.xml"/><Relationship Id="rId1" Type="http://schemas.openxmlformats.org/officeDocument/2006/relationships/tags" Target="../tags/tag34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47.xml"/><Relationship Id="rId1" Type="http://schemas.openxmlformats.org/officeDocument/2006/relationships/tags" Target="../tags/tag346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55.xml"/><Relationship Id="rId1" Type="http://schemas.openxmlformats.org/officeDocument/2006/relationships/tags" Target="../tags/tag35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57.xml"/><Relationship Id="rId1" Type="http://schemas.openxmlformats.org/officeDocument/2006/relationships/tags" Target="../tags/tag35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59.xml"/><Relationship Id="rId1" Type="http://schemas.openxmlformats.org/officeDocument/2006/relationships/tags" Target="../tags/tag358.xml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61.xml"/><Relationship Id="rId1" Type="http://schemas.openxmlformats.org/officeDocument/2006/relationships/tags" Target="../tags/tag360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63.xml"/><Relationship Id="rId1" Type="http://schemas.openxmlformats.org/officeDocument/2006/relationships/tags" Target="../tags/tag362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65.xml"/><Relationship Id="rId1" Type="http://schemas.openxmlformats.org/officeDocument/2006/relationships/tags" Target="../tags/tag36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67.xml"/><Relationship Id="rId1" Type="http://schemas.openxmlformats.org/officeDocument/2006/relationships/tags" Target="../tags/tag366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69.xml"/><Relationship Id="rId1" Type="http://schemas.openxmlformats.org/officeDocument/2006/relationships/tags" Target="../tags/tag368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71.xml"/><Relationship Id="rId1" Type="http://schemas.openxmlformats.org/officeDocument/2006/relationships/tags" Target="../tags/tag370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73.xml"/><Relationship Id="rId1" Type="http://schemas.openxmlformats.org/officeDocument/2006/relationships/tags" Target="../tags/tag372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75.xml"/><Relationship Id="rId1" Type="http://schemas.openxmlformats.org/officeDocument/2006/relationships/tags" Target="../tags/tag37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77.xml"/><Relationship Id="rId1" Type="http://schemas.openxmlformats.org/officeDocument/2006/relationships/tags" Target="../tags/tag37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79.xml"/><Relationship Id="rId1" Type="http://schemas.openxmlformats.org/officeDocument/2006/relationships/tags" Target="../tags/tag37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1.xml"/><Relationship Id="rId1" Type="http://schemas.openxmlformats.org/officeDocument/2006/relationships/tags" Target="../tags/tag380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3.xml"/><Relationship Id="rId1" Type="http://schemas.openxmlformats.org/officeDocument/2006/relationships/tags" Target="../tags/tag382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5.xml"/><Relationship Id="rId1" Type="http://schemas.openxmlformats.org/officeDocument/2006/relationships/tags" Target="../tags/tag38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7.xml"/><Relationship Id="rId1" Type="http://schemas.openxmlformats.org/officeDocument/2006/relationships/tags" Target="../tags/tag386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9.xml"/><Relationship Id="rId1" Type="http://schemas.openxmlformats.org/officeDocument/2006/relationships/tags" Target="../tags/tag388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1.xml"/><Relationship Id="rId1" Type="http://schemas.openxmlformats.org/officeDocument/2006/relationships/tags" Target="../tags/tag390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3.xml"/><Relationship Id="rId1" Type="http://schemas.openxmlformats.org/officeDocument/2006/relationships/tags" Target="../tags/tag392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5.emf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Relationship Id="rId4" Type="http://schemas.openxmlformats.org/officeDocument/2006/relationships/image" Target="../media/image12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55.xml"/><Relationship Id="rId7" Type="http://schemas.openxmlformats.org/officeDocument/2006/relationships/oleObject" Target="../embeddings/oleObject3.bin"/><Relationship Id="rId2" Type="http://schemas.openxmlformats.org/officeDocument/2006/relationships/tags" Target="../tags/tag54.xml"/><Relationship Id="rId1" Type="http://schemas.openxmlformats.org/officeDocument/2006/relationships/vmlDrawing" Target="../drawings/vmlDrawing3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9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59.xml"/><Relationship Id="rId7" Type="http://schemas.openxmlformats.org/officeDocument/2006/relationships/oleObject" Target="../embeddings/oleObject4.bin"/><Relationship Id="rId2" Type="http://schemas.openxmlformats.org/officeDocument/2006/relationships/tags" Target="../tags/tag58.xml"/><Relationship Id="rId1" Type="http://schemas.openxmlformats.org/officeDocument/2006/relationships/vmlDrawing" Target="../drawings/vmlDrawing4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1.xml"/><Relationship Id="rId4" Type="http://schemas.openxmlformats.org/officeDocument/2006/relationships/tags" Target="../tags/tag60.xml"/><Relationship Id="rId9" Type="http://schemas.openxmlformats.org/officeDocument/2006/relationships/image" Target="../media/image6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6.png"/><Relationship Id="rId2" Type="http://schemas.openxmlformats.org/officeDocument/2006/relationships/tags" Target="../tags/tag6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65.xml"/><Relationship Id="rId7" Type="http://schemas.openxmlformats.org/officeDocument/2006/relationships/oleObject" Target="../embeddings/oleObject6.bin"/><Relationship Id="rId2" Type="http://schemas.openxmlformats.org/officeDocument/2006/relationships/tags" Target="../tags/tag64.xml"/><Relationship Id="rId1" Type="http://schemas.openxmlformats.org/officeDocument/2006/relationships/vmlDrawing" Target="../drawings/vmlDrawing6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67.xml"/><Relationship Id="rId4" Type="http://schemas.openxmlformats.org/officeDocument/2006/relationships/tags" Target="../tags/tag66.xml"/><Relationship Id="rId9" Type="http://schemas.openxmlformats.org/officeDocument/2006/relationships/image" Target="../media/image6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69.xml"/><Relationship Id="rId7" Type="http://schemas.openxmlformats.org/officeDocument/2006/relationships/oleObject" Target="../embeddings/oleObject7.bin"/><Relationship Id="rId2" Type="http://schemas.openxmlformats.org/officeDocument/2006/relationships/tags" Target="../tags/tag68.xml"/><Relationship Id="rId1" Type="http://schemas.openxmlformats.org/officeDocument/2006/relationships/vmlDrawing" Target="../drawings/vmlDrawing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9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73.xml"/><Relationship Id="rId7" Type="http://schemas.openxmlformats.org/officeDocument/2006/relationships/oleObject" Target="../embeddings/oleObject8.bin"/><Relationship Id="rId2" Type="http://schemas.openxmlformats.org/officeDocument/2006/relationships/tags" Target="../tags/tag72.xml"/><Relationship Id="rId1" Type="http://schemas.openxmlformats.org/officeDocument/2006/relationships/vmlDrawing" Target="../drawings/vmlDrawing8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77.xml"/><Relationship Id="rId7" Type="http://schemas.openxmlformats.org/officeDocument/2006/relationships/oleObject" Target="../embeddings/oleObject9.bin"/><Relationship Id="rId2" Type="http://schemas.openxmlformats.org/officeDocument/2006/relationships/tags" Target="../tags/tag76.xml"/><Relationship Id="rId1" Type="http://schemas.openxmlformats.org/officeDocument/2006/relationships/vmlDrawing" Target="../drawings/vmlDrawing9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9" Type="http://schemas.openxmlformats.org/officeDocument/2006/relationships/image" Target="../media/image6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81.xml"/><Relationship Id="rId7" Type="http://schemas.openxmlformats.org/officeDocument/2006/relationships/oleObject" Target="../embeddings/oleObject10.bin"/><Relationship Id="rId2" Type="http://schemas.openxmlformats.org/officeDocument/2006/relationships/tags" Target="../tags/tag80.xml"/><Relationship Id="rId1" Type="http://schemas.openxmlformats.org/officeDocument/2006/relationships/vmlDrawing" Target="../drawings/vmlDrawing10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9" Type="http://schemas.openxmlformats.org/officeDocument/2006/relationships/image" Target="../media/image6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85.xml"/><Relationship Id="rId7" Type="http://schemas.openxmlformats.org/officeDocument/2006/relationships/oleObject" Target="../embeddings/oleObject11.bin"/><Relationship Id="rId2" Type="http://schemas.openxmlformats.org/officeDocument/2006/relationships/tags" Target="../tags/tag84.xml"/><Relationship Id="rId1" Type="http://schemas.openxmlformats.org/officeDocument/2006/relationships/vmlDrawing" Target="../drawings/vmlDrawing11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7.xml"/><Relationship Id="rId4" Type="http://schemas.openxmlformats.org/officeDocument/2006/relationships/tags" Target="../tags/tag86.xml"/><Relationship Id="rId9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89.xml"/><Relationship Id="rId7" Type="http://schemas.openxmlformats.org/officeDocument/2006/relationships/oleObject" Target="../embeddings/oleObject12.bin"/><Relationship Id="rId2" Type="http://schemas.openxmlformats.org/officeDocument/2006/relationships/tags" Target="../tags/tag88.xml"/><Relationship Id="rId1" Type="http://schemas.openxmlformats.org/officeDocument/2006/relationships/vmlDrawing" Target="../drawings/vmlDrawing12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9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93.xml"/><Relationship Id="rId7" Type="http://schemas.openxmlformats.org/officeDocument/2006/relationships/oleObject" Target="../embeddings/oleObject13.bin"/><Relationship Id="rId2" Type="http://schemas.openxmlformats.org/officeDocument/2006/relationships/tags" Target="../tags/tag92.xml"/><Relationship Id="rId1" Type="http://schemas.openxmlformats.org/officeDocument/2006/relationships/vmlDrawing" Target="../drawings/vmlDrawing13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9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97.xml"/><Relationship Id="rId7" Type="http://schemas.openxmlformats.org/officeDocument/2006/relationships/oleObject" Target="../embeddings/oleObject14.bin"/><Relationship Id="rId2" Type="http://schemas.openxmlformats.org/officeDocument/2006/relationships/tags" Target="../tags/tag96.xml"/><Relationship Id="rId1" Type="http://schemas.openxmlformats.org/officeDocument/2006/relationships/vmlDrawing" Target="../drawings/vmlDrawing14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9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01.xml"/><Relationship Id="rId7" Type="http://schemas.openxmlformats.org/officeDocument/2006/relationships/oleObject" Target="../embeddings/oleObject15.bin"/><Relationship Id="rId2" Type="http://schemas.openxmlformats.org/officeDocument/2006/relationships/tags" Target="../tags/tag100.xml"/><Relationship Id="rId1" Type="http://schemas.openxmlformats.org/officeDocument/2006/relationships/vmlDrawing" Target="../drawings/vmlDrawing15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9" Type="http://schemas.openxmlformats.org/officeDocument/2006/relationships/image" Target="../media/image6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05.xml"/><Relationship Id="rId7" Type="http://schemas.openxmlformats.org/officeDocument/2006/relationships/oleObject" Target="../embeddings/oleObject16.bin"/><Relationship Id="rId2" Type="http://schemas.openxmlformats.org/officeDocument/2006/relationships/tags" Target="../tags/tag104.xml"/><Relationship Id="rId1" Type="http://schemas.openxmlformats.org/officeDocument/2006/relationships/vmlDrawing" Target="../drawings/vmlDrawing16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07.xml"/><Relationship Id="rId4" Type="http://schemas.openxmlformats.org/officeDocument/2006/relationships/tags" Target="../tags/tag106.xml"/><Relationship Id="rId9" Type="http://schemas.openxmlformats.org/officeDocument/2006/relationships/image" Target="../media/image6.png"/></Relationships>
</file>

<file path=ppt/slideLayouts/_rels/slideLayout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09.xml"/><Relationship Id="rId7" Type="http://schemas.openxmlformats.org/officeDocument/2006/relationships/oleObject" Target="../embeddings/oleObject17.bin"/><Relationship Id="rId2" Type="http://schemas.openxmlformats.org/officeDocument/2006/relationships/tags" Target="../tags/tag108.xml"/><Relationship Id="rId1" Type="http://schemas.openxmlformats.org/officeDocument/2006/relationships/vmlDrawing" Target="../drawings/vmlDrawing17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9" Type="http://schemas.openxmlformats.org/officeDocument/2006/relationships/image" Target="../media/image6.png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13.xml"/><Relationship Id="rId7" Type="http://schemas.openxmlformats.org/officeDocument/2006/relationships/oleObject" Target="../embeddings/oleObject18.bin"/><Relationship Id="rId2" Type="http://schemas.openxmlformats.org/officeDocument/2006/relationships/tags" Target="../tags/tag112.xml"/><Relationship Id="rId1" Type="http://schemas.openxmlformats.org/officeDocument/2006/relationships/vmlDrawing" Target="../drawings/vmlDrawing18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9" Type="http://schemas.openxmlformats.org/officeDocument/2006/relationships/image" Target="../media/image6.png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17.xml"/><Relationship Id="rId7" Type="http://schemas.openxmlformats.org/officeDocument/2006/relationships/oleObject" Target="../embeddings/oleObject19.bin"/><Relationship Id="rId2" Type="http://schemas.openxmlformats.org/officeDocument/2006/relationships/tags" Target="../tags/tag116.xml"/><Relationship Id="rId1" Type="http://schemas.openxmlformats.org/officeDocument/2006/relationships/vmlDrawing" Target="../drawings/vmlDrawing19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9" Type="http://schemas.openxmlformats.org/officeDocument/2006/relationships/image" Target="../media/image6.png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21.xml"/><Relationship Id="rId7" Type="http://schemas.openxmlformats.org/officeDocument/2006/relationships/oleObject" Target="../embeddings/oleObject20.bin"/><Relationship Id="rId2" Type="http://schemas.openxmlformats.org/officeDocument/2006/relationships/tags" Target="../tags/tag120.xml"/><Relationship Id="rId1" Type="http://schemas.openxmlformats.org/officeDocument/2006/relationships/vmlDrawing" Target="../drawings/vmlDrawing20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9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25.xml"/><Relationship Id="rId7" Type="http://schemas.openxmlformats.org/officeDocument/2006/relationships/oleObject" Target="../embeddings/oleObject21.bin"/><Relationship Id="rId2" Type="http://schemas.openxmlformats.org/officeDocument/2006/relationships/tags" Target="../tags/tag124.xml"/><Relationship Id="rId1" Type="http://schemas.openxmlformats.org/officeDocument/2006/relationships/vmlDrawing" Target="../drawings/vmlDrawing21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7.xml"/><Relationship Id="rId4" Type="http://schemas.openxmlformats.org/officeDocument/2006/relationships/tags" Target="../tags/tag126.xml"/><Relationship Id="rId9" Type="http://schemas.openxmlformats.org/officeDocument/2006/relationships/image" Target="../media/image6.png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29.xml"/><Relationship Id="rId7" Type="http://schemas.openxmlformats.org/officeDocument/2006/relationships/oleObject" Target="../embeddings/oleObject22.bin"/><Relationship Id="rId2" Type="http://schemas.openxmlformats.org/officeDocument/2006/relationships/tags" Target="../tags/tag128.xml"/><Relationship Id="rId1" Type="http://schemas.openxmlformats.org/officeDocument/2006/relationships/vmlDrawing" Target="../drawings/vmlDrawing22.v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9" Type="http://schemas.openxmlformats.org/officeDocument/2006/relationships/image" Target="../media/image6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emf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3.xml"/><Relationship Id="rId1" Type="http://schemas.openxmlformats.org/officeDocument/2006/relationships/tags" Target="../tags/tag13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41.xml"/><Relationship Id="rId7" Type="http://schemas.openxmlformats.org/officeDocument/2006/relationships/oleObject" Target="../embeddings/oleObject24.bin"/><Relationship Id="rId2" Type="http://schemas.openxmlformats.org/officeDocument/2006/relationships/tags" Target="../tags/tag140.xml"/><Relationship Id="rId1" Type="http://schemas.openxmlformats.org/officeDocument/2006/relationships/vmlDrawing" Target="../drawings/vmlDrawing24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43.xml"/><Relationship Id="rId4" Type="http://schemas.openxmlformats.org/officeDocument/2006/relationships/tags" Target="../tags/tag142.xml"/><Relationship Id="rId9" Type="http://schemas.openxmlformats.org/officeDocument/2006/relationships/image" Target="../media/image6.png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45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44.xml"/><Relationship Id="rId1" Type="http://schemas.openxmlformats.org/officeDocument/2006/relationships/vmlDrawing" Target="../drawings/vmlDrawing25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47.xml"/><Relationship Id="rId4" Type="http://schemas.openxmlformats.org/officeDocument/2006/relationships/tags" Target="../tags/tag146.xml"/><Relationship Id="rId9" Type="http://schemas.openxmlformats.org/officeDocument/2006/relationships/image" Target="../media/image6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tags" Target="../tags/tag149.xml"/><Relationship Id="rId7" Type="http://schemas.openxmlformats.org/officeDocument/2006/relationships/image" Target="../media/image6.png"/><Relationship Id="rId2" Type="http://schemas.openxmlformats.org/officeDocument/2006/relationships/tags" Target="../tags/tag148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.jpeg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51.xml"/><Relationship Id="rId7" Type="http://schemas.openxmlformats.org/officeDocument/2006/relationships/oleObject" Target="../embeddings/oleObject27.bin"/><Relationship Id="rId2" Type="http://schemas.openxmlformats.org/officeDocument/2006/relationships/tags" Target="../tags/tag150.xml"/><Relationship Id="rId1" Type="http://schemas.openxmlformats.org/officeDocument/2006/relationships/vmlDrawing" Target="../drawings/vmlDrawing27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9" Type="http://schemas.openxmlformats.org/officeDocument/2006/relationships/image" Target="../media/image6.png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55.xml"/><Relationship Id="rId7" Type="http://schemas.openxmlformats.org/officeDocument/2006/relationships/oleObject" Target="../embeddings/oleObject28.bin"/><Relationship Id="rId2" Type="http://schemas.openxmlformats.org/officeDocument/2006/relationships/tags" Target="../tags/tag154.xml"/><Relationship Id="rId1" Type="http://schemas.openxmlformats.org/officeDocument/2006/relationships/vmlDrawing" Target="../drawings/vmlDrawing28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9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59.xml"/><Relationship Id="rId7" Type="http://schemas.openxmlformats.org/officeDocument/2006/relationships/oleObject" Target="../embeddings/oleObject29.bin"/><Relationship Id="rId2" Type="http://schemas.openxmlformats.org/officeDocument/2006/relationships/tags" Target="../tags/tag158.xml"/><Relationship Id="rId1" Type="http://schemas.openxmlformats.org/officeDocument/2006/relationships/vmlDrawing" Target="../drawings/vmlDrawing29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61.xml"/><Relationship Id="rId4" Type="http://schemas.openxmlformats.org/officeDocument/2006/relationships/tags" Target="../tags/tag160.xml"/><Relationship Id="rId9" Type="http://schemas.openxmlformats.org/officeDocument/2006/relationships/image" Target="../media/image6.png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63.xml"/><Relationship Id="rId7" Type="http://schemas.openxmlformats.org/officeDocument/2006/relationships/oleObject" Target="../embeddings/oleObject30.bin"/><Relationship Id="rId2" Type="http://schemas.openxmlformats.org/officeDocument/2006/relationships/tags" Target="../tags/tag162.xml"/><Relationship Id="rId1" Type="http://schemas.openxmlformats.org/officeDocument/2006/relationships/vmlDrawing" Target="../drawings/vmlDrawing30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65.xml"/><Relationship Id="rId4" Type="http://schemas.openxmlformats.org/officeDocument/2006/relationships/tags" Target="../tags/tag164.xml"/><Relationship Id="rId9" Type="http://schemas.openxmlformats.org/officeDocument/2006/relationships/image" Target="../media/image6.png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67.xml"/><Relationship Id="rId7" Type="http://schemas.openxmlformats.org/officeDocument/2006/relationships/oleObject" Target="../embeddings/oleObject31.bin"/><Relationship Id="rId2" Type="http://schemas.openxmlformats.org/officeDocument/2006/relationships/tags" Target="../tags/tag166.xml"/><Relationship Id="rId1" Type="http://schemas.openxmlformats.org/officeDocument/2006/relationships/vmlDrawing" Target="../drawings/vmlDrawing31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9" Type="http://schemas.openxmlformats.org/officeDocument/2006/relationships/image" Target="../media/image6.png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71.xml"/><Relationship Id="rId7" Type="http://schemas.openxmlformats.org/officeDocument/2006/relationships/oleObject" Target="../embeddings/oleObject32.bin"/><Relationship Id="rId2" Type="http://schemas.openxmlformats.org/officeDocument/2006/relationships/tags" Target="../tags/tag170.xml"/><Relationship Id="rId1" Type="http://schemas.openxmlformats.org/officeDocument/2006/relationships/vmlDrawing" Target="../drawings/vmlDrawing32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73.xml"/><Relationship Id="rId4" Type="http://schemas.openxmlformats.org/officeDocument/2006/relationships/tags" Target="../tags/tag172.xml"/><Relationship Id="rId9" Type="http://schemas.openxmlformats.org/officeDocument/2006/relationships/image" Target="../media/image6.png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75.xml"/><Relationship Id="rId7" Type="http://schemas.openxmlformats.org/officeDocument/2006/relationships/oleObject" Target="../embeddings/oleObject33.bin"/><Relationship Id="rId2" Type="http://schemas.openxmlformats.org/officeDocument/2006/relationships/tags" Target="../tags/tag174.xml"/><Relationship Id="rId1" Type="http://schemas.openxmlformats.org/officeDocument/2006/relationships/vmlDrawing" Target="../drawings/vmlDrawing33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9" Type="http://schemas.openxmlformats.org/officeDocument/2006/relationships/image" Target="../media/image6.png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79.xml"/><Relationship Id="rId7" Type="http://schemas.openxmlformats.org/officeDocument/2006/relationships/oleObject" Target="../embeddings/oleObject34.bin"/><Relationship Id="rId2" Type="http://schemas.openxmlformats.org/officeDocument/2006/relationships/tags" Target="../tags/tag178.xml"/><Relationship Id="rId1" Type="http://schemas.openxmlformats.org/officeDocument/2006/relationships/vmlDrawing" Target="../drawings/vmlDrawing34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9" Type="http://schemas.openxmlformats.org/officeDocument/2006/relationships/image" Target="../media/image6.png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83.xml"/><Relationship Id="rId7" Type="http://schemas.openxmlformats.org/officeDocument/2006/relationships/oleObject" Target="../embeddings/oleObject35.bin"/><Relationship Id="rId2" Type="http://schemas.openxmlformats.org/officeDocument/2006/relationships/tags" Target="../tags/tag182.xml"/><Relationship Id="rId1" Type="http://schemas.openxmlformats.org/officeDocument/2006/relationships/vmlDrawing" Target="../drawings/vmlDrawing35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9" Type="http://schemas.openxmlformats.org/officeDocument/2006/relationships/image" Target="../media/image6.png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87.xml"/><Relationship Id="rId7" Type="http://schemas.openxmlformats.org/officeDocument/2006/relationships/oleObject" Target="../embeddings/oleObject36.bin"/><Relationship Id="rId2" Type="http://schemas.openxmlformats.org/officeDocument/2006/relationships/tags" Target="../tags/tag186.xml"/><Relationship Id="rId1" Type="http://schemas.openxmlformats.org/officeDocument/2006/relationships/vmlDrawing" Target="../drawings/vmlDrawing36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89.xml"/><Relationship Id="rId4" Type="http://schemas.openxmlformats.org/officeDocument/2006/relationships/tags" Target="../tags/tag188.xml"/><Relationship Id="rId9" Type="http://schemas.openxmlformats.org/officeDocument/2006/relationships/image" Target="../media/image6.png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91.xml"/><Relationship Id="rId7" Type="http://schemas.openxmlformats.org/officeDocument/2006/relationships/oleObject" Target="../embeddings/oleObject37.bin"/><Relationship Id="rId2" Type="http://schemas.openxmlformats.org/officeDocument/2006/relationships/tags" Target="../tags/tag190.xml"/><Relationship Id="rId1" Type="http://schemas.openxmlformats.org/officeDocument/2006/relationships/vmlDrawing" Target="../drawings/vmlDrawing37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9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95.xml"/><Relationship Id="rId7" Type="http://schemas.openxmlformats.org/officeDocument/2006/relationships/oleObject" Target="../embeddings/oleObject38.bin"/><Relationship Id="rId2" Type="http://schemas.openxmlformats.org/officeDocument/2006/relationships/tags" Target="../tags/tag194.xml"/><Relationship Id="rId1" Type="http://schemas.openxmlformats.org/officeDocument/2006/relationships/vmlDrawing" Target="../drawings/vmlDrawing38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197.xml"/><Relationship Id="rId4" Type="http://schemas.openxmlformats.org/officeDocument/2006/relationships/tags" Target="../tags/tag196.xml"/><Relationship Id="rId9" Type="http://schemas.openxmlformats.org/officeDocument/2006/relationships/image" Target="../media/image6.png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99.xml"/><Relationship Id="rId7" Type="http://schemas.openxmlformats.org/officeDocument/2006/relationships/oleObject" Target="../embeddings/oleObject39.bin"/><Relationship Id="rId2" Type="http://schemas.openxmlformats.org/officeDocument/2006/relationships/tags" Target="../tags/tag198.xml"/><Relationship Id="rId1" Type="http://schemas.openxmlformats.org/officeDocument/2006/relationships/vmlDrawing" Target="../drawings/vmlDrawing39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9" Type="http://schemas.openxmlformats.org/officeDocument/2006/relationships/image" Target="../media/image6.png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03.xml"/><Relationship Id="rId7" Type="http://schemas.openxmlformats.org/officeDocument/2006/relationships/oleObject" Target="../embeddings/oleObject40.bin"/><Relationship Id="rId2" Type="http://schemas.openxmlformats.org/officeDocument/2006/relationships/tags" Target="../tags/tag202.xml"/><Relationship Id="rId1" Type="http://schemas.openxmlformats.org/officeDocument/2006/relationships/vmlDrawing" Target="../drawings/vmlDrawing40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05.xml"/><Relationship Id="rId4" Type="http://schemas.openxmlformats.org/officeDocument/2006/relationships/tags" Target="../tags/tag204.xml"/><Relationship Id="rId9" Type="http://schemas.openxmlformats.org/officeDocument/2006/relationships/image" Target="../media/image6.png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07.xml"/><Relationship Id="rId7" Type="http://schemas.openxmlformats.org/officeDocument/2006/relationships/oleObject" Target="../embeddings/oleObject41.bin"/><Relationship Id="rId2" Type="http://schemas.openxmlformats.org/officeDocument/2006/relationships/tags" Target="../tags/tag206.xml"/><Relationship Id="rId1" Type="http://schemas.openxmlformats.org/officeDocument/2006/relationships/vmlDrawing" Target="../drawings/vmlDrawing41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9" Type="http://schemas.openxmlformats.org/officeDocument/2006/relationships/image" Target="../media/image6.png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11.xml"/><Relationship Id="rId7" Type="http://schemas.openxmlformats.org/officeDocument/2006/relationships/oleObject" Target="../embeddings/oleObject42.bin"/><Relationship Id="rId2" Type="http://schemas.openxmlformats.org/officeDocument/2006/relationships/tags" Target="../tags/tag210.xml"/><Relationship Id="rId1" Type="http://schemas.openxmlformats.org/officeDocument/2006/relationships/vmlDrawing" Target="../drawings/vmlDrawing42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13.xml"/><Relationship Id="rId4" Type="http://schemas.openxmlformats.org/officeDocument/2006/relationships/tags" Target="../tags/tag212.xml"/><Relationship Id="rId9" Type="http://schemas.openxmlformats.org/officeDocument/2006/relationships/image" Target="../media/image6.png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215.xml"/><Relationship Id="rId7" Type="http://schemas.openxmlformats.org/officeDocument/2006/relationships/oleObject" Target="../embeddings/oleObject43.bin"/><Relationship Id="rId2" Type="http://schemas.openxmlformats.org/officeDocument/2006/relationships/tags" Target="../tags/tag214.xml"/><Relationship Id="rId1" Type="http://schemas.openxmlformats.org/officeDocument/2006/relationships/vmlDrawing" Target="../drawings/vmlDrawing43.vml"/><Relationship Id="rId6" Type="http://schemas.openxmlformats.org/officeDocument/2006/relationships/slideMaster" Target="../slideMasters/slideMaster6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9" Type="http://schemas.openxmlformats.org/officeDocument/2006/relationships/image" Target="../media/image6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399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6923941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6105" name="think-cell Slide" r:id="rId7" imgW="270" imgH="270" progId="">
              <p:embed/>
            </p:oleObj>
          </a:graphicData>
        </a:graphic>
      </p:graphicFrame>
      <p:pic>
        <p:nvPicPr>
          <p:cNvPr id="5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DEAA631-51E6-459F-AFA3-EA0D00D3D63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378899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7129" name="think-cell Slide" r:id="rId7" imgW="270" imgH="270" progId="">
              <p:embed/>
            </p:oleObj>
          </a:graphicData>
        </a:graphic>
      </p:graphicFrame>
      <p:pic>
        <p:nvPicPr>
          <p:cNvPr id="6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35A67F11-4CDB-4780-8F18-3E2154CE664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3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2634555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8153" name="think-cell Slide" r:id="rId5" imgW="270" imgH="270" progId="">
              <p:embed/>
            </p:oleObj>
          </a:graphicData>
        </a:graphic>
      </p:graphicFrame>
      <p:pic>
        <p:nvPicPr>
          <p:cNvPr id="4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2D86AA23-B5D9-4E98-9F2F-2614BEB8D4C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372403762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9177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>
            <a:extLst/>
          </p:cNvPr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1211D06D-87AF-4D6E-9A3E-48BB6014B99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168025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0201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>
            <a:extLst/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45E64442-02C6-467D-8FCA-D45D52ADDD9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1" name="Footer Placeholder 4">
            <a:extLst/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5592163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1225" name="think-cell Slide" r:id="rId7" imgW="270" imgH="270" progId="">
              <p:embed/>
            </p:oleObj>
          </a:graphicData>
        </a:graphic>
      </p:graphicFrame>
      <p:pic>
        <p:nvPicPr>
          <p:cNvPr id="6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EC025429-584E-43DB-AB00-56A85A9100A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37355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2249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4EF7A64-9267-4537-B730-D8607EF12F5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3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5415290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3273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5">
            <a:extLst/>
          </p:cNvPr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6AE3ACE-5F7A-4FF8-B071-90591609DFE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3" name="Footer Placeholder 4">
            <a:extLst/>
          </p:cNvPr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9967884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4297" name="think-cell Slide" r:id="rId7" imgW="270" imgH="270" progId="">
              <p:embed/>
            </p:oleObj>
          </a:graphicData>
        </a:graphic>
      </p:graphicFrame>
      <p:pic>
        <p:nvPicPr>
          <p:cNvPr id="5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/>
          </p:cNvPr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415AE5A-4B0C-4A61-8720-DDB61A24D82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Footer Placeholder 4">
            <a:extLst/>
          </p:cNvPr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4964946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5321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0A2E5E7-99C0-450C-9FA7-A644827F958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>
            <a:extLst/>
          </p:cNvPr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00498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263341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6345" name="think-cell Slide" r:id="rId7" imgW="270" imgH="270" progId="">
              <p:embed/>
            </p:oleObj>
          </a:graphicData>
        </a:graphic>
      </p:graphicFrame>
      <p:pic>
        <p:nvPicPr>
          <p:cNvPr id="8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lide Number Placeholder 5">
            <a:extLst/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32AB240-A083-4CF3-BBA3-66DC717CD95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>
            <a:extLst/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7298757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7369" name="think-cell Slide" r:id="rId7" imgW="270" imgH="270" progId="">
              <p:embed/>
            </p:oleObj>
          </a:graphicData>
        </a:graphic>
      </p:graphicFrame>
      <p:pic>
        <p:nvPicPr>
          <p:cNvPr id="6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143CCBF-D824-4EB5-99DB-AD41781F10B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14943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5516563"/>
            <a:ext cx="9086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56790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8393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9EE08EE-9919-46C8-B331-88797DA6EA0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589098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59417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>
            <a:extLst/>
          </p:cNvPr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F4A769C-013B-4BB5-9B30-C92E062E934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>
            <a:extLst/>
          </p:cNvPr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766966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0441" name="think-cell Slide" r:id="rId7" imgW="270" imgH="270" progId="">
              <p:embed/>
            </p:oleObj>
          </a:graphicData>
        </a:graphic>
      </p:graphicFrame>
      <p:pic>
        <p:nvPicPr>
          <p:cNvPr id="8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/>
          </p:cNvPr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00DBE42-C9B0-463C-95AA-8874A56E34F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6" name="Footer Placeholder 4">
            <a:extLst/>
          </p:cNvPr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5492738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1465" name="think-cell Slide" r:id="rId7" imgW="270" imgH="270" progId="">
              <p:embed/>
            </p:oleObj>
          </a:graphicData>
        </a:graphic>
      </p:graphicFrame>
      <p:pic>
        <p:nvPicPr>
          <p:cNvPr id="8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>
            <a:extLst/>
          </p:cNvPr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358A019-B5B2-4486-85E5-CECBEDE154F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6" name="Footer Placeholder 4">
            <a:extLst/>
          </p:cNvPr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6218660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2489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/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378BD3B-9E65-4C4C-954D-4D93A55FD38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5" name="Footer Placeholder 4">
            <a:extLst/>
          </p:cNvPr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3862873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3513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/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E5E60D0-15ED-4A1E-804E-016E8E850D5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>
            <a:extLst/>
          </p:cNvPr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061796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4537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>
            <a:extLst/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DF6572E-A111-4866-B304-ECAA9FF91E5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>
            <a:extLst/>
          </p:cNvPr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3950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7655784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5561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>
            <a:extLst/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/>
          </p:cNvPr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34BD8902-7B77-4BA0-8BCE-D9E185888CC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5" name="Footer Placeholder 4">
            <a:extLst/>
          </p:cNvPr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96694185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/>
          </p:cNvPr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/>
            </p:cNvPr>
            <p:cNvSpPr/>
            <p:nvPr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" name="Picture 9">
              <a:extLst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1" name="Rectangle 14">
            <a:extLst/>
          </p:cNvPr>
          <p:cNvSpPr>
            <a:spLocks noChangeArrowheads="1"/>
          </p:cNvSpPr>
          <p:nvPr userDrawn="1"/>
        </p:nvSpPr>
        <p:spPr bwMode="auto">
          <a:xfrm>
            <a:off x="2835275" y="3497263"/>
            <a:ext cx="401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sz="1100" b="1">
                <a:solidFill>
                  <a:srgbClr val="00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Tel:</a:t>
            </a:r>
          </a:p>
        </p:txBody>
      </p:sp>
      <p:sp>
        <p:nvSpPr>
          <p:cNvPr id="15" name="Rectangle 15">
            <a:extLst/>
          </p:cNvPr>
          <p:cNvSpPr>
            <a:spLocks noChangeArrowheads="1"/>
          </p:cNvSpPr>
          <p:nvPr userDrawn="1"/>
        </p:nvSpPr>
        <p:spPr bwMode="auto">
          <a:xfrm>
            <a:off x="4779963" y="3497263"/>
            <a:ext cx="403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sz="1100" b="1">
                <a:solidFill>
                  <a:srgbClr val="00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Fax:</a:t>
            </a:r>
          </a:p>
        </p:txBody>
      </p:sp>
      <p:sp>
        <p:nvSpPr>
          <p:cNvPr id="17" name="Rectangle 16">
            <a:extLst/>
          </p:cNvPr>
          <p:cNvSpPr>
            <a:spLocks noChangeArrowheads="1"/>
          </p:cNvSpPr>
          <p:nvPr userDrawn="1"/>
        </p:nvSpPr>
        <p:spPr bwMode="auto">
          <a:xfrm>
            <a:off x="2835275" y="4043363"/>
            <a:ext cx="3733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sz="1100" b="1">
                <a:solidFill>
                  <a:srgbClr val="00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www.westerncape.gov.za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735138"/>
            <a:ext cx="2843212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8">
            <a:extLst/>
          </p:cNvPr>
          <p:cNvSpPr>
            <a:spLocks noChangeArrowheads="1"/>
          </p:cNvSpPr>
          <p:nvPr userDrawn="1"/>
        </p:nvSpPr>
        <p:spPr bwMode="auto">
          <a:xfrm>
            <a:off x="295275" y="565150"/>
            <a:ext cx="2405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3200">
                <a:solidFill>
                  <a:srgbClr val="FFFFFF"/>
                </a:solidFill>
                <a:latin typeface="Century Gothic" panose="020B0502020202020204" pitchFamily="34" charset="0"/>
              </a:rPr>
              <a:t>Contact Us</a:t>
            </a:r>
            <a:endParaRPr lang="en-GB" sz="240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0750577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 txBox="1">
            <a:spLocks/>
          </p:cNvSpPr>
          <p:nvPr userDrawn="1"/>
        </p:nvSpPr>
        <p:spPr>
          <a:xfrm>
            <a:off x="1763713" y="3860800"/>
            <a:ext cx="7200900" cy="1084263"/>
          </a:xfrm>
          <a:prstGeom prst="rect">
            <a:avLst/>
          </a:prstGeom>
        </p:spPr>
        <p:txBody>
          <a:bodyPr wrap="none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2400"/>
              </a:spcAft>
              <a:defRPr/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2421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45865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9144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3" y="382588"/>
            <a:ext cx="5400675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tIns="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tIns="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2"/>
          </p:nvPr>
        </p:nvSpPr>
        <p:spPr>
          <a:xfrm>
            <a:off x="7164388" y="5397500"/>
            <a:ext cx="1511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prstClr val="white"/>
                </a:solidFill>
                <a:latin typeface="Century Gothic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4632770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1AB3494-0B9F-41B7-AE7E-2A467F61923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442598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99A2EB4-485B-411F-B46D-0DBE80F945D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2403953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244A391-1B29-48DC-A8D7-B9F29B42AF5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79022964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8C0E0C4-36F7-4761-A52A-1C2D7F851C0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34232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139AE05-74F2-4448-9536-EBE32ED6DA9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1184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3F510A3-09F3-4D35-969F-CD9FEBF3362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74489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2593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6572478F-0BA9-4F8A-8CCD-919DA2958B8F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4690829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4075F6E-6621-42CD-BA5B-DBA793E53A9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395849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536D7C1-AF69-4CFE-93C8-F5F43F5DD26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0521309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C231789-5790-4329-A9AF-D93021BF29F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84481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72CBFFF-0C0F-4332-803B-39D5E01D534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9191567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9C02D29-6B0C-4C17-8B41-DBD2A3CF59B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33830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5516563"/>
            <a:ext cx="9086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3944601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BA33096-23CE-4173-B6DC-74D8F29C2E6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4668419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BF8B5B6-2FB6-4A69-8F48-0F6508BF19A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3145218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1C4CC02-5486-4241-B6EB-EA817760397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98862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233663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E07759E-390C-44AB-B0F3-DF625A2BF1E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6881862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7CEA1061-B7EC-483D-97A0-5E7C22D7D99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4111275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1327EA0-F5B7-4D8E-8A08-A76B12EF52A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911134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14E724E-121E-40CE-B85C-C36BD4E58F4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832291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B7C48F3-67B6-4612-A347-00090C4B160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 algn="l" defTabSz="457200" fontAlgn="base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6700852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2835275" y="3497263"/>
            <a:ext cx="401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100" b="1">
                <a:solidFill>
                  <a:srgbClr val="003399"/>
                </a:solidFill>
                <a:latin typeface="Century Gothic" panose="020B0502020202020204" pitchFamily="34" charset="0"/>
              </a:rPr>
              <a:t>Tel: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4779963" y="3497263"/>
            <a:ext cx="403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100" b="1">
                <a:solidFill>
                  <a:srgbClr val="003399"/>
                </a:solidFill>
                <a:latin typeface="Century Gothic" panose="020B0502020202020204" pitchFamily="34" charset="0"/>
              </a:rPr>
              <a:t>Fax: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2835275" y="4043363"/>
            <a:ext cx="3733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en-GB" altLang="en-US" sz="1100" b="1">
                <a:solidFill>
                  <a:srgbClr val="003399"/>
                </a:solidFill>
                <a:latin typeface="Century Gothic" panose="020B0502020202020204" pitchFamily="34" charset="0"/>
              </a:rPr>
              <a:t>www.westerncape.gov.za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735138"/>
            <a:ext cx="2843212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8"/>
          <p:cNvSpPr>
            <a:spLocks noChangeArrowheads="1"/>
          </p:cNvSpPr>
          <p:nvPr userDrawn="1"/>
        </p:nvSpPr>
        <p:spPr bwMode="auto">
          <a:xfrm>
            <a:off x="295275" y="565150"/>
            <a:ext cx="2405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3200">
                <a:solidFill>
                  <a:srgbClr val="FFFFFF"/>
                </a:solidFill>
                <a:latin typeface="Century Gothic" panose="020B0502020202020204" pitchFamily="34" charset="0"/>
              </a:rPr>
              <a:t>Contact Us</a:t>
            </a:r>
            <a:endParaRPr lang="en-GB" altLang="en-US" sz="24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2577977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763713" y="3860800"/>
            <a:ext cx="7200900" cy="1084263"/>
          </a:xfrm>
          <a:prstGeom prst="rect">
            <a:avLst/>
          </a:prstGeom>
        </p:spPr>
        <p:txBody>
          <a:bodyPr wrap="none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2400"/>
              </a:spcAft>
              <a:defRPr/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2421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855218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9144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4" y="382590"/>
            <a:ext cx="5400675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1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tIns="0" bIns="0" anchor="b">
            <a:normAutofit/>
          </a:bodyPr>
          <a:lstStyle>
            <a:lvl1pPr algn="r">
              <a:spcBef>
                <a:spcPts val="225"/>
              </a:spcBef>
              <a:defRPr sz="195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tIns="0" bIns="0" anchor="ctr">
            <a:normAutofit/>
          </a:bodyPr>
          <a:lstStyle>
            <a:lvl1pPr marL="0" indent="0" algn="r">
              <a:buNone/>
              <a:defRPr sz="15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635548" y="5398047"/>
            <a:ext cx="1584176" cy="365125"/>
          </a:xfrm>
        </p:spPr>
        <p:txBody>
          <a:bodyPr>
            <a:normAutofit/>
          </a:bodyPr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220072" y="5398047"/>
            <a:ext cx="1944216" cy="365125"/>
          </a:xfrm>
        </p:spPr>
        <p:txBody>
          <a:bodyPr>
            <a:normAutofit/>
          </a:bodyPr>
          <a:lstStyle>
            <a:lvl1pPr algn="r">
              <a:defRPr sz="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11">
            <a:extLst/>
          </p:cNvPr>
          <p:cNvSpPr>
            <a:spLocks noGrp="1"/>
          </p:cNvSpPr>
          <p:nvPr>
            <p:ph type="dt" sz="half" idx="12"/>
          </p:nvPr>
        </p:nvSpPr>
        <p:spPr>
          <a:xfrm>
            <a:off x="7164388" y="5397502"/>
            <a:ext cx="1511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Century Gothic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870040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E33EBD-0C18-4AF0-8D2D-D0F59F58B1C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0508099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4060701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80" y="1196754"/>
            <a:ext cx="4060701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C3FF8D5-48CC-4F85-AB34-46691126964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9004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</p:spTree>
    <p:extLst>
      <p:ext uri="{BB962C8B-B14F-4D97-AF65-F5344CB8AC3E}">
        <p14:creationId xmlns:p14="http://schemas.microsoft.com/office/powerpoint/2010/main" xmlns="" val="144167145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lide Number Placeholder 5">
            <a:extLst/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2670DDD-F76D-4C59-948C-3A1B8B489F6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4" name="Footer Placeholder 4">
            <a:extLst/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5462884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412778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9CF12D4-BB89-4DF7-BEB5-F1959F775DE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519440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8"/>
            <a:ext cx="406070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8"/>
            <a:ext cx="406070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103624F-B5F1-4664-B08C-90A6057FCE6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64093177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35D93D6F-A858-477F-828F-311FF9DE0E0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6580355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6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9CD15DBE-15FE-4E5C-8539-26DC6B9CACE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3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2579170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6" y="1196752"/>
            <a:ext cx="4060701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80" y="1196752"/>
            <a:ext cx="4060701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9287494-5E28-45CE-A869-69D9E1B98CA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20911965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5">
            <a:extLst/>
          </p:cNvPr>
          <p:cNvSpPr>
            <a:spLocks noGrp="1"/>
          </p:cNvSpPr>
          <p:nvPr>
            <p:ph type="sldNum" sz="quarter" idx="11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4B287CE-330E-4B38-9F12-FC4CDCFB95B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>
            <a:extLst/>
          </p:cNvPr>
          <p:cNvSpPr>
            <a:spLocks noGrp="1"/>
          </p:cNvSpPr>
          <p:nvPr>
            <p:ph type="ftr" sz="quarter" idx="12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376682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5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3A90394-E598-48EF-ABF6-331A4BCCBAA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6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341554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8"/>
            <a:ext cx="4060701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8"/>
            <a:ext cx="4060701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241D107D-E357-4E8F-B907-D10553B7592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135502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>
            <a:extLst/>
          </p:cNvPr>
          <p:cNvSpPr>
            <a:spLocks noGrp="1"/>
          </p:cNvSpPr>
          <p:nvPr>
            <p:ph type="sldNum" sz="quarter" idx="14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F947C40-43DD-424D-A16D-A44F3D8B7A4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6" name="Footer Placeholder 4">
            <a:extLst/>
          </p:cNvPr>
          <p:cNvSpPr>
            <a:spLocks noGrp="1"/>
          </p:cNvSpPr>
          <p:nvPr>
            <p:ph type="ftr" sz="quarter" idx="15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43212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295564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5516563"/>
            <a:ext cx="9086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1189" y="2276874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84932856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1" y="1412775"/>
            <a:ext cx="2908573" cy="4680049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8"/>
            <a:ext cx="5472608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6265EA3-D1A8-4617-99CA-D8284D95964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856794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16217" y="1412776"/>
            <a:ext cx="2404517" cy="468004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1" y="1412777"/>
            <a:ext cx="6004917" cy="4680048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/>
          </p:cNvPr>
          <p:cNvSpPr>
            <a:spLocks noGrp="1"/>
          </p:cNvSpPr>
          <p:nvPr>
            <p:ph type="sldNum" sz="quarter" idx="16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42524B1-CD97-4EB9-AD30-E6965AB97E8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7" name="Footer Placeholder 4">
            <a:extLst/>
          </p:cNvPr>
          <p:cNvSpPr>
            <a:spLocks noGrp="1"/>
          </p:cNvSpPr>
          <p:nvPr>
            <p:ph type="ftr" sz="quarter" idx="17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436686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3532181"/>
            <a:ext cx="8597205" cy="255145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43B6058-3322-4674-BB94-98A0323BCCB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310345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5">
            <a:extLst/>
          </p:cNvPr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EA3B4D7-72CE-4F76-9629-607BD2EF816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8" name="Footer Placeholder 4">
            <a:extLst/>
          </p:cNvPr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2437171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8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8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8E434CCC-87C8-43CB-8F0F-31EC24908FF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642648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8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8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3703287"/>
            <a:ext cx="8597205" cy="238034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7D8B68C-4E28-4564-8C3B-1BDDF7F48B9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3301657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1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3851" y="2975180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851" y="4537584"/>
            <a:ext cx="2908573" cy="154109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07EB695D-F6E4-4949-85AC-8E1F28122CB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0264070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12483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12483" y="2976533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12483" y="4540291"/>
            <a:ext cx="2908573" cy="1548783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9"/>
            <a:ext cx="5553983" cy="466590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/>
          </p:cNvPr>
          <p:cNvSpPr>
            <a:spLocks noGrp="1"/>
          </p:cNvSpPr>
          <p:nvPr>
            <p:ph type="sldNum" sz="quarter" idx="18"/>
            <p:custDataLst>
              <p:tags r:id="rId1"/>
            </p:custDataLst>
          </p:nvPr>
        </p:nvSpPr>
        <p:spPr/>
        <p:txBody>
          <a:bodyPr/>
          <a:lstStyle>
            <a:lvl1pPr algn="r" defTabSz="342900" fontAlgn="base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0E385B9-B103-4D26-A1F4-7D5BE9D1536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>
            <a:extLst/>
          </p:cNvPr>
          <p:cNvSpPr>
            <a:spLocks noGrp="1"/>
          </p:cNvSpPr>
          <p:nvPr>
            <p:ph type="ftr" sz="quarter" idx="19"/>
            <p:custDataLst>
              <p:tags r:id="rId2"/>
            </p:custDataLst>
          </p:nvPr>
        </p:nvSpPr>
        <p:spPr/>
        <p:txBody>
          <a:bodyPr/>
          <a:lstStyle>
            <a:lvl1pPr algn="l" defTabSz="342900" fontAlgn="base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627854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/>
          </p:cNvPr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>
              <a:extLst/>
            </p:cNvPr>
            <p:cNvSpPr/>
            <p:nvPr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  <p:pic>
          <p:nvPicPr>
            <p:cNvPr id="10" name="Picture 9">
              <a:extLst/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1" name="Rectangle 14">
            <a:extLst/>
          </p:cNvPr>
          <p:cNvSpPr>
            <a:spLocks noChangeArrowheads="1"/>
          </p:cNvSpPr>
          <p:nvPr userDrawn="1"/>
        </p:nvSpPr>
        <p:spPr bwMode="auto">
          <a:xfrm>
            <a:off x="2835276" y="3497263"/>
            <a:ext cx="401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54000" rIns="27000" bIns="54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ts val="225"/>
              </a:spcBef>
              <a:buFont typeface="Arial" panose="020B0604020202020204" pitchFamily="34" charset="0"/>
              <a:buNone/>
              <a:defRPr/>
            </a:pPr>
            <a:r>
              <a:rPr lang="en-GB" altLang="en-US" sz="825" b="1">
                <a:solidFill>
                  <a:srgbClr val="003399"/>
                </a:solidFill>
                <a:latin typeface="Century Gothic" panose="020B0502020202020204" pitchFamily="34" charset="0"/>
              </a:rPr>
              <a:t>Tel:</a:t>
            </a:r>
          </a:p>
        </p:txBody>
      </p:sp>
      <p:sp>
        <p:nvSpPr>
          <p:cNvPr id="15" name="Rectangle 15">
            <a:extLst/>
          </p:cNvPr>
          <p:cNvSpPr>
            <a:spLocks noChangeArrowheads="1"/>
          </p:cNvSpPr>
          <p:nvPr userDrawn="1"/>
        </p:nvSpPr>
        <p:spPr bwMode="auto">
          <a:xfrm>
            <a:off x="4779964" y="3497263"/>
            <a:ext cx="403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54000" rIns="27000" bIns="54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ts val="225"/>
              </a:spcBef>
              <a:buFont typeface="Arial" panose="020B0604020202020204" pitchFamily="34" charset="0"/>
              <a:buNone/>
              <a:defRPr/>
            </a:pPr>
            <a:r>
              <a:rPr lang="en-GB" altLang="en-US" sz="825" b="1">
                <a:solidFill>
                  <a:srgbClr val="003399"/>
                </a:solidFill>
                <a:latin typeface="Century Gothic" panose="020B0502020202020204" pitchFamily="34" charset="0"/>
              </a:rPr>
              <a:t>Fax:</a:t>
            </a:r>
          </a:p>
        </p:txBody>
      </p:sp>
      <p:sp>
        <p:nvSpPr>
          <p:cNvPr id="17" name="Rectangle 16">
            <a:extLst/>
          </p:cNvPr>
          <p:cNvSpPr>
            <a:spLocks noChangeArrowheads="1"/>
          </p:cNvSpPr>
          <p:nvPr userDrawn="1"/>
        </p:nvSpPr>
        <p:spPr bwMode="auto">
          <a:xfrm>
            <a:off x="2835275" y="4043365"/>
            <a:ext cx="3733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54000" rIns="27000" bIns="54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ts val="225"/>
              </a:spcBef>
              <a:buFont typeface="Arial" panose="020B0604020202020204" pitchFamily="34" charset="0"/>
              <a:buNone/>
              <a:defRPr/>
            </a:pPr>
            <a:r>
              <a:rPr lang="en-GB" altLang="en-US" sz="825" b="1">
                <a:solidFill>
                  <a:srgbClr val="003399"/>
                </a:solidFill>
                <a:latin typeface="Century Gothic" panose="020B0502020202020204" pitchFamily="34" charset="0"/>
              </a:rPr>
              <a:t>www.westerncape.gov.za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735140"/>
            <a:ext cx="2843212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8">
            <a:extLst/>
          </p:cNvPr>
          <p:cNvSpPr>
            <a:spLocks noChangeArrowheads="1"/>
          </p:cNvSpPr>
          <p:nvPr userDrawn="1"/>
        </p:nvSpPr>
        <p:spPr bwMode="auto">
          <a:xfrm>
            <a:off x="295276" y="565151"/>
            <a:ext cx="1848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2400">
                <a:solidFill>
                  <a:srgbClr val="FFFFFF"/>
                </a:solidFill>
                <a:latin typeface="Century Gothic" panose="020B0502020202020204" pitchFamily="34" charset="0"/>
              </a:rPr>
              <a:t>Contact Us</a:t>
            </a:r>
            <a:endParaRPr lang="en-GB" altLang="en-US" sz="180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34998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34998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3012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34998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34997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825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769814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458507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 txBox="1">
            <a:spLocks/>
          </p:cNvSpPr>
          <p:nvPr userDrawn="1"/>
        </p:nvSpPr>
        <p:spPr>
          <a:xfrm>
            <a:off x="1763713" y="3860802"/>
            <a:ext cx="7200900" cy="1084263"/>
          </a:xfrm>
          <a:prstGeom prst="rect">
            <a:avLst/>
          </a:prstGeom>
        </p:spPr>
        <p:txBody>
          <a:bodyPr wrap="none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1800"/>
              </a:spcAft>
              <a:defRPr/>
            </a:pPr>
            <a:r>
              <a:rPr lang="en-US" sz="24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2421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446368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0G51B153-Powerpoint 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964" y="2085975"/>
            <a:ext cx="71564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422275"/>
            <a:ext cx="4435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5914" y="2934760"/>
            <a:ext cx="6472286" cy="1312638"/>
          </a:xfrm>
        </p:spPr>
        <p:txBody>
          <a:bodyPr anchor="t">
            <a:normAutofit/>
          </a:bodyPr>
          <a:lstStyle>
            <a:lvl1pPr algn="l">
              <a:defRPr sz="27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5914" y="4375460"/>
            <a:ext cx="5786486" cy="1920934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FFFFFF"/>
                </a:solidFill>
                <a:latin typeface="Century Gothic"/>
                <a:cs typeface="Century Gothic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41744843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94F9B-3AE2-4D0F-BB8E-4AEDB2B854E7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E171A-2AA6-4013-BA21-94C19D68049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29930405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71849" y="1379956"/>
            <a:ext cx="1200305" cy="1661993"/>
          </a:xfrm>
          <a:prstGeom prst="rect">
            <a:avLst/>
          </a:prstGeom>
        </p:spPr>
        <p:txBody>
          <a:bodyPr/>
          <a:lstStyle>
            <a:lvl1pPr>
              <a:defRPr sz="8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3"/>
            <a:ext cx="64008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4906311-167B-4182-B0C4-7F960B37AA24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FA9593C-679D-46E5-B642-9B8DBB9461FA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8064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 dirty="0"/>
              <a:t>Source: Xxx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136130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Divider Theme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57150" y="5516880"/>
            <a:ext cx="9086850" cy="170799"/>
          </a:xfrm>
          <a:prstGeom prst="rect">
            <a:avLst/>
          </a:prstGeom>
        </p:spPr>
      </p:pic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440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009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399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0977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57706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68973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899603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980218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0262145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7683599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 hasCustomPrompt="1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GB" dirty="0"/>
              <a:t>Picture placeholder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73293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" name="Rectangle 1"/>
            <p:cNvSpPr/>
            <p:nvPr userDrawn="1"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 userDrawn="1">
              <p:custDataLst>
                <p:tags r:id="rId1"/>
              </p:custDataLst>
            </p:nvPr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endParaRPr lang="en-GB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Directory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2834997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Tel: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+27 (0)21 XXX XXXX</a:t>
            </a:r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0436" y="3497483"/>
            <a:ext cx="402674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Fax: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Name.Surname@westerncape.gov.za</a:t>
            </a:r>
            <a:endParaRPr lang="en-GB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2834996" y="4043102"/>
            <a:ext cx="3734059" cy="261610"/>
          </a:xfrm>
          <a:prstGeom prst="rect">
            <a:avLst/>
          </a:prstGeom>
        </p:spPr>
        <p:txBody>
          <a:bodyPr vert="horz" lIns="36000" tIns="72000" rIns="36000" bIns="72000" rtlCol="0" anchor="ctr">
            <a:noAutofit/>
          </a:bodyPr>
          <a:lstStyle/>
          <a:p>
            <a:pPr lvl="0" indent="0">
              <a:spcBef>
                <a:spcPts val="300"/>
              </a:spcBef>
              <a:buFont typeface="Arial" pitchFamily="34" charset="0"/>
              <a:buNone/>
            </a:pPr>
            <a:r>
              <a:rPr lang="en-GB" sz="1100" b="1" dirty="0">
                <a:solidFill>
                  <a:schemeClr val="tx2"/>
                </a:solidFill>
                <a:latin typeface="Century Gothic" pitchFamily="34" charset="0"/>
              </a:rPr>
              <a:t>www.westerncape.gov.za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026" y="1734838"/>
            <a:ext cx="2842836" cy="1082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295275" y="565701"/>
            <a:ext cx="24048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Contact Us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ZA" dirty="0"/>
              <a:t>Fill in your address</a:t>
            </a:r>
          </a:p>
        </p:txBody>
      </p:sp>
    </p:spTree>
    <p:extLst>
      <p:ext uri="{BB962C8B-B14F-4D97-AF65-F5344CB8AC3E}">
        <p14:creationId xmlns:p14="http://schemas.microsoft.com/office/powerpoint/2010/main" xmlns="" val="3642819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763688" y="3861048"/>
            <a:ext cx="7200800" cy="1083419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3200" b="0" cap="none" baseline="0" dirty="0">
                <a:solidFill>
                  <a:prstClr val="white"/>
                </a:solidFill>
                <a:latin typeface="Century Gothic"/>
                <a:cs typeface="Century Gothic"/>
              </a:rPr>
              <a:t>Thank you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3223800"/>
            <a:ext cx="9144000" cy="24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523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9530" y="806849"/>
            <a:ext cx="8844469" cy="1985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74320" y="6149340"/>
            <a:ext cx="1109472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009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15823" y="1505203"/>
            <a:ext cx="3305810" cy="42392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3399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8/8/2019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399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9144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4" y="382590"/>
            <a:ext cx="5400675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1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tIns="0" bIns="0" anchor="b">
            <a:normAutofit/>
          </a:bodyPr>
          <a:lstStyle>
            <a:lvl1pPr algn="r">
              <a:spcBef>
                <a:spcPts val="225"/>
              </a:spcBef>
              <a:defRPr sz="195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tIns="0" bIns="0" anchor="ctr">
            <a:normAutofit/>
          </a:bodyPr>
          <a:lstStyle>
            <a:lvl1pPr marL="0" indent="0" algn="r">
              <a:buNone/>
              <a:defRPr sz="1500" b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635548" y="5398047"/>
            <a:ext cx="1584176" cy="365125"/>
          </a:xfrm>
        </p:spPr>
        <p:txBody>
          <a:bodyPr>
            <a:normAutofit/>
          </a:bodyPr>
          <a:lstStyle>
            <a:lvl1pPr algn="r">
              <a:defRPr sz="9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220072" y="5398047"/>
            <a:ext cx="1944216" cy="365125"/>
          </a:xfrm>
        </p:spPr>
        <p:txBody>
          <a:bodyPr>
            <a:normAutofit/>
          </a:bodyPr>
          <a:lstStyle>
            <a:lvl1pPr algn="r">
              <a:defRPr sz="9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2"/>
          </p:nvPr>
        </p:nvSpPr>
        <p:spPr>
          <a:xfrm>
            <a:off x="7164388" y="5397502"/>
            <a:ext cx="1511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white"/>
                </a:solidFill>
                <a:latin typeface="Century Gothic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32861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3097" name="think-cell Slide" r:id="rId7" imgW="270" imgH="270" progId="">
              <p:embed/>
            </p:oleObj>
          </a:graphicData>
        </a:graphic>
      </p:graphicFrame>
      <p:pic>
        <p:nvPicPr>
          <p:cNvPr id="5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AF24379-9924-49C0-B184-2D56CDA7C3E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817682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4121" name="think-cell Slide" r:id="rId7" imgW="270" imgH="270" progId="">
              <p:embed/>
            </p:oleObj>
          </a:graphicData>
        </a:graphic>
      </p:graphicFrame>
      <p:pic>
        <p:nvPicPr>
          <p:cNvPr id="6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196754"/>
            <a:ext cx="4060701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80" y="1196754"/>
            <a:ext cx="4060701" cy="4896073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B09EC051-1E5B-4453-8223-D135457E1F7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91404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5145" name="think-cell Slide" r:id="rId5" imgW="270" imgH="270" progId="">
              <p:embed/>
            </p:oleObj>
          </a:graphicData>
        </a:graphic>
      </p:graphicFrame>
      <p:pic>
        <p:nvPicPr>
          <p:cNvPr id="4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816CAF5-7F3E-4333-9E92-DB79F23182A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44245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6169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1412778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24B78CB-9595-492E-BC29-AD817C70774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264954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7193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8"/>
            <a:ext cx="406070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8"/>
            <a:ext cx="4060701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7FC5333-2A3E-4C0A-9654-EA0F88AFF8E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934647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8217" name="think-cell Slide" r:id="rId7" imgW="270" imgH="270" progId="">
              <p:embed/>
            </p:oleObj>
          </a:graphicData>
        </a:graphic>
      </p:graphicFrame>
      <p:pic>
        <p:nvPicPr>
          <p:cNvPr id="6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1AA1AE8-F758-4CF8-9E53-2B4BADE64F2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3636444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9241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6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48CD9027-FB7D-4D83-B18C-74D8B45E592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83414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0265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6" y="1196752"/>
            <a:ext cx="4060701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80" y="1196752"/>
            <a:ext cx="4060701" cy="448707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E6CEED7-FA2F-4949-B6C2-5A52CD58D32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76688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1289" name="think-cell Slide" r:id="rId7" imgW="270" imgH="270" progId="">
              <p:embed/>
            </p:oleObj>
          </a:graphicData>
        </a:graphic>
      </p:graphicFrame>
      <p:pic>
        <p:nvPicPr>
          <p:cNvPr id="5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F18FDB7-EEBA-469E-892C-9810BAA62854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9428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7911" y="5516879"/>
            <a:ext cx="9086087" cy="170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74320" y="6149340"/>
            <a:ext cx="1109472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11123" y="2276855"/>
            <a:ext cx="8281670" cy="937260"/>
          </a:xfrm>
          <a:custGeom>
            <a:avLst/>
            <a:gdLst/>
            <a:ahLst/>
            <a:cxnLst/>
            <a:rect l="l" t="t" r="r" b="b"/>
            <a:pathLst>
              <a:path w="8281670" h="937260">
                <a:moveTo>
                  <a:pt x="0" y="937260"/>
                </a:moveTo>
                <a:lnTo>
                  <a:pt x="8281416" y="937260"/>
                </a:lnTo>
                <a:lnTo>
                  <a:pt x="8281416" y="0"/>
                </a:lnTo>
                <a:lnTo>
                  <a:pt x="0" y="0"/>
                </a:lnTo>
                <a:lnTo>
                  <a:pt x="0" y="93726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00009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399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2313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F8D1D06-1777-4BB2-B178-31EFF5460AD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688202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3337" name="think-cell Slide" r:id="rId7" imgW="270" imgH="270" progId="">
              <p:embed/>
            </p:oleObj>
          </a:graphicData>
        </a:graphic>
      </p:graphicFrame>
      <p:pic>
        <p:nvPicPr>
          <p:cNvPr id="8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6" y="1412778"/>
            <a:ext cx="4060701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80" y="1412778"/>
            <a:ext cx="4060701" cy="4281441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91B0FA7A-89DF-4B67-98ED-93F9231F99C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414835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4361" name="think-cell Slide" r:id="rId7" imgW="270" imgH="270" progId="">
              <p:embed/>
            </p:oleObj>
          </a:graphicData>
        </a:graphic>
      </p:graphicFrame>
      <p:pic>
        <p:nvPicPr>
          <p:cNvPr id="6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6" y="5681850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A104D9B-42D0-4E0B-9E29-C2A71CB08F7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657492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5516563"/>
            <a:ext cx="9086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1189" y="2276874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24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030780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5385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1" y="1412775"/>
            <a:ext cx="2908573" cy="4680049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8"/>
            <a:ext cx="5472608" cy="4680049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B390D05D-D279-44A0-AA1A-E0D295CA6F7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25335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6409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16217" y="1412776"/>
            <a:ext cx="2404517" cy="468004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1" y="1412777"/>
            <a:ext cx="6004917" cy="4680048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4E92597-A8F1-4E62-824E-430B03F1C63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5806211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7433" name="think-cell Slide" r:id="rId7" imgW="270" imgH="270" progId="">
              <p:embed/>
            </p:oleObj>
          </a:graphicData>
        </a:graphic>
      </p:graphicFrame>
      <p:pic>
        <p:nvPicPr>
          <p:cNvPr id="8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3532181"/>
            <a:ext cx="8597205" cy="2551450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A2B3444-0B07-4AB7-9055-9484950FEEC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25711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8457" name="think-cell Slide" r:id="rId7" imgW="270" imgH="270" progId="">
              <p:embed/>
            </p:oleObj>
          </a:graphicData>
        </a:graphic>
      </p:graphicFrame>
      <p:pic>
        <p:nvPicPr>
          <p:cNvPr id="8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61B654E-C75B-4C00-9F41-6C10EC84A35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02791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9481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8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8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6"/>
            <a:ext cx="8597205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E009FAF-C796-43D4-B292-D82CB6E33CF8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06504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0505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8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8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3703287"/>
            <a:ext cx="8597205" cy="238034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4A13E0F4-0084-4D5B-9B0E-42D5B6EFB23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59634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8/8/2019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003399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1529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1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3851" y="2975180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851" y="4537584"/>
            <a:ext cx="2908573" cy="154109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71C4D2D-EF9A-48B1-A216-A03E6BCE84E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78260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2553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6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12483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12483" y="2976533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12483" y="4540291"/>
            <a:ext cx="2908573" cy="1548783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1" y="1412779"/>
            <a:ext cx="5553983" cy="4665905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6" y="1039980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342900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2D8E5D7A-AE9F-411A-97BB-4BC702EB2FF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342900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32563341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2835276" y="3497263"/>
            <a:ext cx="401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54000" rIns="27000" bIns="54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ts val="225"/>
              </a:spcBef>
              <a:buFont typeface="Arial" panose="020B0604020202020204" pitchFamily="34" charset="0"/>
              <a:buNone/>
              <a:defRPr/>
            </a:pPr>
            <a:r>
              <a:rPr lang="en-GB" sz="825" b="1">
                <a:solidFill>
                  <a:srgbClr val="00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Tel: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4779964" y="3497263"/>
            <a:ext cx="403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54000" rIns="27000" bIns="54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ts val="225"/>
              </a:spcBef>
              <a:buFont typeface="Arial" panose="020B0604020202020204" pitchFamily="34" charset="0"/>
              <a:buNone/>
              <a:defRPr/>
            </a:pPr>
            <a:r>
              <a:rPr lang="en-GB" sz="825" b="1">
                <a:solidFill>
                  <a:srgbClr val="00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Fax: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2835275" y="4043365"/>
            <a:ext cx="3733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54000" rIns="27000" bIns="54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spcBef>
                <a:spcPts val="225"/>
              </a:spcBef>
              <a:buFont typeface="Arial" panose="020B0604020202020204" pitchFamily="34" charset="0"/>
              <a:buNone/>
              <a:defRPr/>
            </a:pPr>
            <a:r>
              <a:rPr lang="en-GB" sz="825" b="1">
                <a:solidFill>
                  <a:srgbClr val="00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www.westerncape.gov.za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189" y="1735140"/>
            <a:ext cx="2843212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8"/>
          <p:cNvSpPr>
            <a:spLocks noChangeArrowheads="1"/>
          </p:cNvSpPr>
          <p:nvPr userDrawn="1"/>
        </p:nvSpPr>
        <p:spPr bwMode="auto">
          <a:xfrm>
            <a:off x="295276" y="565151"/>
            <a:ext cx="1848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2400">
                <a:solidFill>
                  <a:srgbClr val="FFFFFF"/>
                </a:solidFill>
                <a:latin typeface="Century Gothic" panose="020B0502020202020204" pitchFamily="34" charset="0"/>
              </a:rPr>
              <a:t>Contact Us</a:t>
            </a:r>
            <a:endParaRPr lang="en-GB" sz="180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34998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34998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3012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34998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34997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825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188851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763713" y="3860802"/>
            <a:ext cx="7200900" cy="1084263"/>
          </a:xfrm>
          <a:prstGeom prst="rect">
            <a:avLst/>
          </a:prstGeom>
        </p:spPr>
        <p:txBody>
          <a:bodyPr wrap="none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1800"/>
              </a:spcAft>
              <a:defRPr/>
            </a:pPr>
            <a:r>
              <a:rPr lang="en-US" sz="24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2421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263386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5D267-3A22-489D-AEF0-8D2167083701}" type="datetimeFigureOut">
              <a:rPr lang="en-ZA"/>
              <a:pPr>
                <a:defRPr/>
              </a:pPr>
              <a:t>2019/08/08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F737-B16C-4B21-B525-212C71D7BC0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37584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R0G51B153-Powerpoint background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5964" y="2085975"/>
            <a:ext cx="7156450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2" y="422275"/>
            <a:ext cx="4435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5914" y="2934760"/>
            <a:ext cx="6472286" cy="1312638"/>
          </a:xfrm>
        </p:spPr>
        <p:txBody>
          <a:bodyPr anchor="t">
            <a:normAutofit/>
          </a:bodyPr>
          <a:lstStyle>
            <a:lvl1pPr algn="l">
              <a:defRPr sz="2700" b="0" i="0">
                <a:solidFill>
                  <a:schemeClr val="bg1"/>
                </a:solidFill>
                <a:uFillTx/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5914" y="4375460"/>
            <a:ext cx="5786486" cy="1920934"/>
          </a:xfrm>
        </p:spPr>
        <p:txBody>
          <a:bodyPr>
            <a:normAutofit/>
          </a:bodyPr>
          <a:lstStyle>
            <a:lvl1pPr marL="0" indent="0" algn="l">
              <a:buNone/>
              <a:defRPr sz="1800" b="0" i="0">
                <a:solidFill>
                  <a:srgbClr val="FFFFFF"/>
                </a:solidFill>
                <a:uFillTx/>
                <a:latin typeface="Century Gothic"/>
                <a:cs typeface="Century Gothic"/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  <a:uFillTx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2863445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2" y="5897563"/>
            <a:ext cx="19716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1" y="1039817"/>
            <a:ext cx="8712200" cy="10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0" cy="868797"/>
          </a:xfrm>
        </p:spPr>
        <p:txBody>
          <a:bodyPr anchor="t">
            <a:normAutofit/>
          </a:bodyPr>
          <a:lstStyle>
            <a:lvl1pPr algn="l">
              <a:defRPr sz="2250" b="1" i="0">
                <a:solidFill>
                  <a:srgbClr val="000091"/>
                </a:solidFill>
                <a:uFillTx/>
                <a:latin typeface="Century Gothic"/>
                <a:cs typeface="Century Gothic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670"/>
            <a:ext cx="8229600" cy="4749494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spcAft>
                <a:spcPts val="900"/>
              </a:spcAft>
              <a:defRPr sz="2250" b="0" i="0">
                <a:solidFill>
                  <a:srgbClr val="000091"/>
                </a:solidFill>
                <a:uFillTx/>
                <a:latin typeface="Century Gothic"/>
                <a:cs typeface="Century Gothic"/>
              </a:defRPr>
            </a:lvl1pPr>
            <a:lvl2pPr>
              <a:defRPr sz="2250" b="0" i="0">
                <a:solidFill>
                  <a:srgbClr val="000091"/>
                </a:solidFill>
                <a:uFillTx/>
                <a:latin typeface="Century Gothic"/>
                <a:cs typeface="Century Gothic"/>
              </a:defRPr>
            </a:lvl2pPr>
            <a:lvl3pPr>
              <a:defRPr sz="2250" b="0" i="0">
                <a:solidFill>
                  <a:srgbClr val="000091"/>
                </a:solidFill>
                <a:uFillTx/>
                <a:latin typeface="Century Gothic"/>
                <a:cs typeface="Century Gothic"/>
              </a:defRPr>
            </a:lvl3pPr>
            <a:lvl4pPr>
              <a:defRPr sz="2250" b="0" i="0">
                <a:solidFill>
                  <a:srgbClr val="000091"/>
                </a:solidFill>
                <a:uFillTx/>
                <a:latin typeface="Century Gothic"/>
                <a:cs typeface="Century Gothic"/>
              </a:defRPr>
            </a:lvl4pPr>
            <a:lvl5pPr>
              <a:defRPr sz="2250" b="0" i="0">
                <a:solidFill>
                  <a:srgbClr val="000091"/>
                </a:solidFill>
                <a:uFillTx/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907346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7" y="180976"/>
            <a:ext cx="8597205" cy="55925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lIns="72000" tIns="72000" rIns="72000" bIns="72000" rtlCol="0">
            <a:normAutofit/>
          </a:bodyPr>
          <a:lstStyle>
            <a:lvl1pPr>
              <a:defRPr lang="en-GB" sz="105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2" y="1412776"/>
            <a:ext cx="8597205" cy="2143224"/>
          </a:xfrm>
        </p:spPr>
        <p:txBody>
          <a:bodyPr>
            <a:normAutofit/>
          </a:bodyPr>
          <a:lstStyle>
            <a:lvl1pPr>
              <a:defRPr sz="1050"/>
            </a:lvl1pPr>
            <a:lvl2pPr>
              <a:defRPr sz="1050"/>
            </a:lvl2pPr>
            <a:lvl3pPr>
              <a:defRPr sz="105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7" y="1039982"/>
            <a:ext cx="8597205" cy="288925"/>
          </a:xfrm>
        </p:spPr>
        <p:txBody>
          <a:bodyPr anchor="ctr">
            <a:noAutofit/>
          </a:bodyPr>
          <a:lstStyle>
            <a:lvl1pPr>
              <a:defRPr sz="135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  <p:custDataLst>
              <p:tags r:id="rId1"/>
            </p:custDataLst>
          </p:nvPr>
        </p:nvSpPr>
        <p:spPr>
          <a:xfrm>
            <a:off x="8378825" y="6467479"/>
            <a:ext cx="514350" cy="231775"/>
          </a:xfrm>
        </p:spPr>
        <p:txBody>
          <a:bodyPr lIns="72000" tIns="72000" rIns="0" bIns="0"/>
          <a:lstStyle>
            <a:lvl1pPr algn="r" eaLnBrk="0" fontAlgn="base" hangingPunct="0">
              <a:spcBef>
                <a:spcPct val="0"/>
              </a:spcBef>
              <a:spcAft>
                <a:spcPct val="0"/>
              </a:spcAft>
              <a:defRPr sz="675">
                <a:solidFill>
                  <a:srgbClr val="1F497D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B87A898E-0048-4CB9-888A-EB2620E92BB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8"/>
            <p:custDataLst>
              <p:tags r:id="rId2"/>
            </p:custDataLst>
          </p:nvPr>
        </p:nvSpPr>
        <p:spPr>
          <a:xfrm>
            <a:off x="4043364" y="6467479"/>
            <a:ext cx="4138612" cy="231775"/>
          </a:xfrm>
        </p:spPr>
        <p:txBody>
          <a:bodyPr lIns="0" tIns="72000" rIns="72000" bIns="0" anchor="b"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 sz="600">
                <a:solidFill>
                  <a:srgbClr val="9BBB5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WCG-PPT Slide Gallery-01112012.pptx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609717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350">
                <a:solidFill>
                  <a:srgbClr val="FFFFFF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2835276" y="3497263"/>
            <a:ext cx="401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54000" rIns="27000" bIns="5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225"/>
              </a:spcBef>
              <a:buFont typeface="Arial" panose="020B0604020202020204" pitchFamily="34" charset="0"/>
              <a:buNone/>
              <a:defRPr/>
            </a:pPr>
            <a:r>
              <a:rPr lang="en-GB" altLang="en-US" sz="825" b="1">
                <a:solidFill>
                  <a:srgbClr val="1F497D"/>
                </a:solidFill>
                <a:latin typeface="Century Gothic" panose="020B0502020202020204" pitchFamily="34" charset="0"/>
              </a:rPr>
              <a:t>Tel:</a:t>
            </a: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4779965" y="3497263"/>
            <a:ext cx="403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54000" rIns="27000" bIns="5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225"/>
              </a:spcBef>
              <a:buFont typeface="Arial" panose="020B0604020202020204" pitchFamily="34" charset="0"/>
              <a:buNone/>
              <a:defRPr/>
            </a:pPr>
            <a:r>
              <a:rPr lang="en-GB" altLang="en-US" sz="825" b="1">
                <a:solidFill>
                  <a:srgbClr val="1F497D"/>
                </a:solidFill>
                <a:latin typeface="Century Gothic" panose="020B0502020202020204" pitchFamily="34" charset="0"/>
              </a:rPr>
              <a:t>Fax: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2835275" y="4043367"/>
            <a:ext cx="3733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000" tIns="54000" rIns="27000" bIns="54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225"/>
              </a:spcBef>
              <a:buFont typeface="Arial" panose="020B0604020202020204" pitchFamily="34" charset="0"/>
              <a:buNone/>
              <a:defRPr/>
            </a:pPr>
            <a:r>
              <a:rPr lang="en-GB" altLang="en-US" sz="825" b="1">
                <a:solidFill>
                  <a:srgbClr val="1F497D"/>
                </a:solidFill>
                <a:latin typeface="Century Gothic" panose="020B0502020202020204" pitchFamily="34" charset="0"/>
              </a:rPr>
              <a:t>www.westerncape.gov.za</a:t>
            </a: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295276" y="565152"/>
            <a:ext cx="18485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400">
                <a:solidFill>
                  <a:srgbClr val="FFFFFF"/>
                </a:solidFill>
                <a:latin typeface="Century Gothic" panose="020B0502020202020204" pitchFamily="34" charset="0"/>
              </a:rPr>
              <a:t>Contact Us</a:t>
            </a:r>
            <a:endParaRPr lang="en-GB" altLang="en-US" sz="1800">
              <a:solidFill>
                <a:srgbClr val="FFFFFF"/>
              </a:solidFill>
            </a:endParaRPr>
          </a:p>
        </p:txBody>
      </p:sp>
      <p:pic>
        <p:nvPicPr>
          <p:cNvPr id="20" name="Picture 2" descr="C:\Users\Conny\Desktop\WCG\WCG - Logo\PNG\Logos blue\Education\WCG - Logo - Education - Tagline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6475" y="1882775"/>
            <a:ext cx="25796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34999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05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34999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3012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34999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825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34997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825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9842149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0537" y="362425"/>
            <a:ext cx="2621984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37ACE-BCBE-497B-84DE-D228600DCB43}" type="datetimeFigureOut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2019/08/08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97544-66FC-4A70-AC1A-8601338DE4A1}" type="slidenum">
              <a:rPr lang="en-Z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Z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2086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lIns="72000" tIns="0" rIns="7200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585688"/>
            <a:ext cx="9144000" cy="493486"/>
          </a:xfrm>
          <a:prstGeom prst="rect">
            <a:avLst/>
          </a:prstGeom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lIns="72000" tIns="0" rIns="7200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5" name="Date Placeholder 11"/>
          <p:cNvSpPr>
            <a:spLocks noGrp="1"/>
          </p:cNvSpPr>
          <p:nvPr>
            <p:ph type="dt" sz="half" idx="2"/>
          </p:nvPr>
        </p:nvSpPr>
        <p:spPr>
          <a:xfrm>
            <a:off x="7164288" y="5398045"/>
            <a:ext cx="1512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Location   |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Initial. Surname  |</a:t>
            </a:r>
            <a:endParaRPr lang="en-GB" dirty="0"/>
          </a:p>
        </p:txBody>
      </p:sp>
      <p:pic>
        <p:nvPicPr>
          <p:cNvPr id="16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701" y="382084"/>
            <a:ext cx="5400600" cy="15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367493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4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501" y="1981201"/>
            <a:ext cx="8255000" cy="1889763"/>
          </a:xfrm>
        </p:spPr>
        <p:txBody>
          <a:bodyPr anchor="b"/>
          <a:lstStyle>
            <a:lvl1pPr algn="ctr">
              <a:lnSpc>
                <a:spcPct val="80000"/>
              </a:lnSpc>
              <a:defRPr sz="4500" kern="1200" cap="all" spc="113">
                <a:solidFill>
                  <a:schemeClr val="bg1"/>
                </a:solidFill>
                <a:effectLst>
                  <a:outerShdw blurRad="381000" dist="381000" dir="2700000" algn="tl" rotWithShape="0">
                    <a:srgbClr val="000000">
                      <a:alpha val="35000"/>
                    </a:srgbClr>
                  </a:outerShdw>
                </a:effectLst>
                <a:latin typeface="Montserrat-Bold"/>
                <a:cs typeface="Montserrat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4501" y="3783977"/>
            <a:ext cx="8255000" cy="574667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500" b="0" i="0" cap="none" spc="0">
                <a:solidFill>
                  <a:schemeClr val="bg1"/>
                </a:solidFill>
                <a:latin typeface="Montserrat-Regular"/>
                <a:cs typeface="Montserrat-Regular"/>
              </a:defRPr>
            </a:lvl1pPr>
            <a:lvl2pPr marL="34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0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3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6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398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1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701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864408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0049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663" y="1397080"/>
            <a:ext cx="7984067" cy="818013"/>
          </a:xfrm>
        </p:spPr>
        <p:txBody>
          <a:bodyPr anchor="ctr"/>
          <a:lstStyle>
            <a:lvl1pPr algn="ctr">
              <a:defRPr sz="1200">
                <a:solidFill>
                  <a:schemeClr val="bg1">
                    <a:lumMod val="75000"/>
                  </a:schemeClr>
                </a:solidFill>
                <a:latin typeface="Montserrat-Bold"/>
                <a:cs typeface="Montserrat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47" y="1444431"/>
            <a:ext cx="7226308" cy="3969145"/>
          </a:xfrm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rgbClr val="FFFFFF"/>
                </a:solidFill>
                <a:effectLst>
                  <a:outerShdw blurRad="381000" dist="381000" dir="2700000" algn="tl" rotWithShape="0">
                    <a:srgbClr val="000000">
                      <a:alpha val="35000"/>
                    </a:srgbClr>
                  </a:outerShdw>
                </a:effectLst>
              </a:defRPr>
            </a:lvl1pPr>
            <a:lvl2pPr marL="0" indent="0" algn="ctr">
              <a:buFontTx/>
              <a:buNone/>
              <a:defRPr>
                <a:solidFill>
                  <a:srgbClr val="FFFFFF"/>
                </a:solidFill>
                <a:effectLst>
                  <a:outerShdw blurRad="381000" dist="381000" dir="2700000" algn="tl" rotWithShape="0">
                    <a:srgbClr val="000000">
                      <a:alpha val="35000"/>
                    </a:srgbClr>
                  </a:outerShdw>
                </a:effectLst>
              </a:defRPr>
            </a:lvl2pPr>
            <a:lvl3pPr marL="0" indent="0" algn="ctr">
              <a:buFontTx/>
              <a:buNone/>
              <a:defRPr>
                <a:solidFill>
                  <a:srgbClr val="FFFFFF"/>
                </a:solidFill>
                <a:effectLst>
                  <a:outerShdw blurRad="381000" dist="381000" dir="2700000" algn="tl" rotWithShape="0">
                    <a:srgbClr val="000000">
                      <a:alpha val="35000"/>
                    </a:srgbClr>
                  </a:outerShdw>
                </a:effectLst>
              </a:defRPr>
            </a:lvl3pPr>
            <a:lvl4pPr marL="0" indent="0" algn="ctr">
              <a:buFontTx/>
              <a:buNone/>
              <a:defRPr>
                <a:solidFill>
                  <a:srgbClr val="FFFFFF"/>
                </a:solidFill>
                <a:effectLst>
                  <a:outerShdw blurRad="381000" dist="381000" dir="2700000" algn="tl" rotWithShape="0">
                    <a:srgbClr val="000000">
                      <a:alpha val="35000"/>
                    </a:srgbClr>
                  </a:outerShdw>
                </a:effectLst>
              </a:defRPr>
            </a:lvl4pPr>
            <a:lvl5pPr marL="0" indent="0" algn="ctr">
              <a:buFontTx/>
              <a:buNone/>
              <a:defRPr>
                <a:solidFill>
                  <a:srgbClr val="FFFFFF"/>
                </a:solidFill>
                <a:effectLst>
                  <a:outerShdw blurRad="381000" dist="381000" dir="2700000" algn="tl" rotWithShape="0">
                    <a:srgbClr val="000000">
                      <a:alpha val="35000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0013058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3189" y="1444431"/>
            <a:ext cx="7277624" cy="3969145"/>
          </a:xfrm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92663" y="1384648"/>
            <a:ext cx="7984067" cy="818013"/>
          </a:xfrm>
        </p:spPr>
        <p:txBody>
          <a:bodyPr anchor="ctr"/>
          <a:lstStyle>
            <a:lvl1pPr algn="ctr">
              <a:defRPr sz="1200" b="1" i="0">
                <a:solidFill>
                  <a:schemeClr val="tx1">
                    <a:lumMod val="65000"/>
                    <a:lumOff val="35000"/>
                  </a:schemeClr>
                </a:solidFill>
                <a:latin typeface="Montserrat"/>
                <a:cs typeface="DIN Alternate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2760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474" y="2036498"/>
            <a:ext cx="3945467" cy="894804"/>
          </a:xfrm>
        </p:spPr>
        <p:txBody>
          <a:bodyPr anchor="b"/>
          <a:lstStyle>
            <a:lvl1pPr algn="l">
              <a:lnSpc>
                <a:spcPct val="100000"/>
              </a:lnSpc>
              <a:defRPr sz="2400" b="0" i="0" cap="none" spc="0">
                <a:latin typeface="Gotham Light"/>
                <a:cs typeface="Gotham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3136" y="3202955"/>
            <a:ext cx="3479805" cy="3184492"/>
          </a:xfrm>
        </p:spPr>
        <p:txBody>
          <a:bodyPr/>
          <a:lstStyle>
            <a:lvl1pPr>
              <a:spcBef>
                <a:spcPts val="600"/>
              </a:spcBef>
              <a:defRPr sz="1500"/>
            </a:lvl1pPr>
            <a:lvl2pPr>
              <a:spcBef>
                <a:spcPts val="600"/>
              </a:spcBef>
              <a:defRPr sz="135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09102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Spli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83" y="2036498"/>
            <a:ext cx="3945467" cy="894804"/>
          </a:xfrm>
        </p:spPr>
        <p:txBody>
          <a:bodyPr anchor="b"/>
          <a:lstStyle>
            <a:lvl1pPr algn="l">
              <a:lnSpc>
                <a:spcPct val="100000"/>
              </a:lnSpc>
              <a:defRPr sz="2400" b="0" i="0" cap="none" spc="0">
                <a:latin typeface="Gotham Light"/>
                <a:cs typeface="Gotham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9044" y="3202955"/>
            <a:ext cx="3479805" cy="3184492"/>
          </a:xfrm>
        </p:spPr>
        <p:txBody>
          <a:bodyPr/>
          <a:lstStyle>
            <a:lvl1pPr>
              <a:spcBef>
                <a:spcPts val="600"/>
              </a:spcBef>
              <a:defRPr sz="1500"/>
            </a:lvl1pPr>
            <a:lvl2pPr>
              <a:spcBef>
                <a:spcPts val="600"/>
              </a:spcBef>
              <a:defRPr sz="1350"/>
            </a:lvl2pPr>
            <a:lvl3pPr>
              <a:spcBef>
                <a:spcPts val="600"/>
              </a:spcBef>
              <a:defRPr sz="1200"/>
            </a:lvl3pPr>
            <a:lvl4pPr>
              <a:spcBef>
                <a:spcPts val="600"/>
              </a:spcBef>
              <a:defRPr sz="1050"/>
            </a:lvl4pPr>
            <a:lvl5pPr>
              <a:spcBef>
                <a:spcPts val="600"/>
              </a:spcBef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1800855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v5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26371"/>
            <a:ext cx="8382000" cy="1362076"/>
          </a:xfrm>
        </p:spPr>
        <p:txBody>
          <a:bodyPr/>
          <a:lstStyle>
            <a:lvl1pPr algn="ctr">
              <a:lnSpc>
                <a:spcPct val="100000"/>
              </a:lnSpc>
              <a:defRPr sz="3750" b="1" i="0" kern="0" cap="all" spc="105">
                <a:solidFill>
                  <a:srgbClr val="FFFFFF"/>
                </a:solidFill>
                <a:effectLst>
                  <a:outerShdw blurRad="381000" dist="381000" dir="2700000" algn="tl" rotWithShape="0">
                    <a:srgbClr val="000000">
                      <a:alpha val="35000"/>
                    </a:srgbClr>
                  </a:outerShdw>
                </a:effectLst>
                <a:latin typeface="Montserrat"/>
                <a:cs typeface="DIN Condensed 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81000" y="1632903"/>
            <a:ext cx="8382000" cy="1352551"/>
          </a:xfrm>
        </p:spPr>
        <p:txBody>
          <a:bodyPr anchor="b"/>
          <a:lstStyle>
            <a:lvl1pPr marL="0" indent="0" algn="ctr">
              <a:buNone/>
              <a:defRPr b="0" i="0" cap="none" spc="0">
                <a:solidFill>
                  <a:schemeClr val="bg1"/>
                </a:solidFill>
                <a:latin typeface="Gotham Light"/>
                <a:cs typeface="Gotham Light"/>
              </a:defRPr>
            </a:lvl1pPr>
            <a:lvl2pPr marL="342680" indent="0" algn="ctr">
              <a:buNone/>
              <a:defRPr b="0" i="0" spc="450">
                <a:solidFill>
                  <a:schemeClr val="accent1"/>
                </a:solidFill>
                <a:latin typeface="Gotham Bold"/>
                <a:cs typeface="Gotham Bold"/>
              </a:defRPr>
            </a:lvl2pPr>
            <a:lvl3pPr marL="685362" indent="0" algn="ctr">
              <a:buNone/>
              <a:defRPr b="0" i="0" spc="450">
                <a:solidFill>
                  <a:schemeClr val="accent1"/>
                </a:solidFill>
                <a:latin typeface="Gotham Bold"/>
                <a:cs typeface="Gotham Bold"/>
              </a:defRPr>
            </a:lvl3pPr>
            <a:lvl4pPr marL="1028042" indent="0" algn="ctr">
              <a:buNone/>
              <a:defRPr b="0" i="0" spc="450">
                <a:solidFill>
                  <a:schemeClr val="accent1"/>
                </a:solidFill>
                <a:latin typeface="Gotham Bold"/>
                <a:cs typeface="Gotham Bold"/>
              </a:defRPr>
            </a:lvl4pPr>
            <a:lvl5pPr marL="1370723" indent="0" algn="ctr">
              <a:buNone/>
              <a:defRPr b="0" i="0" spc="450">
                <a:solidFill>
                  <a:schemeClr val="accent1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289668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v5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2506"/>
            <a:ext cx="8382000" cy="1362076"/>
          </a:xfrm>
        </p:spPr>
        <p:txBody>
          <a:bodyPr anchor="b"/>
          <a:lstStyle>
            <a:lvl1pPr algn="ctr">
              <a:lnSpc>
                <a:spcPct val="100000"/>
              </a:lnSpc>
              <a:defRPr sz="9000" b="1" i="0" kern="0" cap="all" spc="105">
                <a:solidFill>
                  <a:schemeClr val="bg1"/>
                </a:solidFill>
                <a:effectLst>
                  <a:outerShdw blurRad="381000" dist="381000" dir="2700000" algn="tl" rotWithShape="0">
                    <a:srgbClr val="000000">
                      <a:alpha val="35000"/>
                    </a:srgbClr>
                  </a:outerShdw>
                </a:effectLst>
                <a:latin typeface="Montserrat-Bold"/>
                <a:cs typeface="Montserrat-Bold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381000" y="3644583"/>
            <a:ext cx="8382000" cy="1352551"/>
          </a:xfrm>
        </p:spPr>
        <p:txBody>
          <a:bodyPr anchor="t"/>
          <a:lstStyle>
            <a:lvl1pPr marL="0" indent="0" algn="ctr">
              <a:buNone/>
              <a:defRPr b="0" i="0" cap="none" spc="0">
                <a:solidFill>
                  <a:schemeClr val="bg1"/>
                </a:solidFill>
                <a:latin typeface="Gotham Light"/>
                <a:cs typeface="Gotham Light"/>
              </a:defRPr>
            </a:lvl1pPr>
            <a:lvl2pPr marL="342680" indent="0" algn="ctr">
              <a:buNone/>
              <a:defRPr b="0" i="0" spc="450">
                <a:solidFill>
                  <a:schemeClr val="accent1"/>
                </a:solidFill>
                <a:latin typeface="Gotham Bold"/>
                <a:cs typeface="Gotham Bold"/>
              </a:defRPr>
            </a:lvl2pPr>
            <a:lvl3pPr marL="685362" indent="0" algn="ctr">
              <a:buNone/>
              <a:defRPr b="0" i="0" spc="450">
                <a:solidFill>
                  <a:schemeClr val="accent1"/>
                </a:solidFill>
                <a:latin typeface="Gotham Bold"/>
                <a:cs typeface="Gotham Bold"/>
              </a:defRPr>
            </a:lvl3pPr>
            <a:lvl4pPr marL="1028042" indent="0" algn="ctr">
              <a:buNone/>
              <a:defRPr b="0" i="0" spc="450">
                <a:solidFill>
                  <a:schemeClr val="accent1"/>
                </a:solidFill>
                <a:latin typeface="Gotham Bold"/>
                <a:cs typeface="Gotham Bold"/>
              </a:defRPr>
            </a:lvl4pPr>
            <a:lvl5pPr marL="1370723" indent="0" algn="ctr">
              <a:buNone/>
              <a:defRPr b="0" i="0" spc="450">
                <a:solidFill>
                  <a:schemeClr val="accent1"/>
                </a:solidFill>
                <a:latin typeface="Gotham Bold"/>
                <a:cs typeface="Gotham Bold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5858789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6096000"/>
          </a:xfrm>
        </p:spPr>
        <p:txBody>
          <a:bodyPr anchor="ctr"/>
          <a:lstStyle>
            <a:lvl1pPr algn="ctr">
              <a:lnSpc>
                <a:spcPct val="120000"/>
              </a:lnSpc>
              <a:defRPr sz="3300" b="0" i="0" cap="none">
                <a:solidFill>
                  <a:srgbClr val="FFFFFF"/>
                </a:solidFill>
                <a:effectLst>
                  <a:outerShdw blurRad="381000" dist="381000" dir="2700000" algn="tl" rotWithShape="0">
                    <a:srgbClr val="000000">
                      <a:alpha val="35000"/>
                    </a:srgbClr>
                  </a:outerShdw>
                </a:effectLst>
                <a:latin typeface="Gotham Light"/>
                <a:cs typeface="Gotham Ligh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047527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8238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548211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22"/>
            <a:ext cx="4040188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1" indent="0">
              <a:buNone/>
              <a:defRPr sz="1500" b="1"/>
            </a:lvl2pPr>
            <a:lvl3pPr marL="685362" indent="0">
              <a:buNone/>
              <a:defRPr sz="1350" b="1"/>
            </a:lvl3pPr>
            <a:lvl4pPr marL="1028043" indent="0">
              <a:buNone/>
              <a:defRPr sz="1200" b="1"/>
            </a:lvl4pPr>
            <a:lvl5pPr marL="1370724" indent="0">
              <a:buNone/>
              <a:defRPr sz="1200" b="1"/>
            </a:lvl5pPr>
            <a:lvl6pPr marL="1713405" indent="0">
              <a:buNone/>
              <a:defRPr sz="1200" b="1"/>
            </a:lvl6pPr>
            <a:lvl7pPr marL="2056086" indent="0">
              <a:buNone/>
              <a:defRPr sz="1200" b="1"/>
            </a:lvl7pPr>
            <a:lvl8pPr marL="2398767" indent="0">
              <a:buNone/>
              <a:defRPr sz="1200" b="1"/>
            </a:lvl8pPr>
            <a:lvl9pPr marL="2741448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4" y="1535122"/>
            <a:ext cx="4041775" cy="63976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681" indent="0">
              <a:buNone/>
              <a:defRPr sz="1500" b="1"/>
            </a:lvl2pPr>
            <a:lvl3pPr marL="685362" indent="0">
              <a:buNone/>
              <a:defRPr sz="1350" b="1"/>
            </a:lvl3pPr>
            <a:lvl4pPr marL="1028043" indent="0">
              <a:buNone/>
              <a:defRPr sz="1200" b="1"/>
            </a:lvl4pPr>
            <a:lvl5pPr marL="1370724" indent="0">
              <a:buNone/>
              <a:defRPr sz="1200" b="1"/>
            </a:lvl5pPr>
            <a:lvl6pPr marL="1713405" indent="0">
              <a:buNone/>
              <a:defRPr sz="1200" b="1"/>
            </a:lvl6pPr>
            <a:lvl7pPr marL="2056086" indent="0">
              <a:buNone/>
              <a:defRPr sz="1200" b="1"/>
            </a:lvl7pPr>
            <a:lvl8pPr marL="2398767" indent="0">
              <a:buNone/>
              <a:defRPr sz="1200" b="1"/>
            </a:lvl8pPr>
            <a:lvl9pPr marL="274144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4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89559214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71366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980759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46103" y="823183"/>
            <a:ext cx="8051798" cy="5211636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buFont typeface="Arial"/>
              <a:buNone/>
              <a:defRPr sz="2400" b="0" i="0" spc="0">
                <a:solidFill>
                  <a:srgbClr val="FFFFFF"/>
                </a:solidFill>
                <a:latin typeface="Gotham Light"/>
                <a:cs typeface="Gotham Light"/>
              </a:defRPr>
            </a:lvl1pPr>
            <a:lvl2pPr marL="342681" indent="0">
              <a:buFont typeface="Arial"/>
              <a:buNone/>
              <a:defRPr/>
            </a:lvl2pPr>
            <a:lvl3pPr marL="685362" indent="0">
              <a:buFont typeface="Arial"/>
              <a:buNone/>
              <a:defRPr/>
            </a:lvl3pPr>
            <a:lvl4pPr marL="1028043" indent="0">
              <a:buNone/>
              <a:defRPr/>
            </a:lvl4pPr>
            <a:lvl5pPr marL="1370724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1100037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9144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3" y="382588"/>
            <a:ext cx="5400675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tIns="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tIns="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1"/>
          <p:cNvSpPr>
            <a:spLocks noGrp="1"/>
          </p:cNvSpPr>
          <p:nvPr>
            <p:ph type="dt" sz="half" idx="12"/>
          </p:nvPr>
        </p:nvSpPr>
        <p:spPr>
          <a:xfrm>
            <a:off x="7164388" y="5397500"/>
            <a:ext cx="1511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Century Gothic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74680140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4601" name="think-cell Slide" r:id="rId7" imgW="270" imgH="270" progId="">
              <p:embed/>
            </p:oleObj>
          </a:graphicData>
        </a:graphic>
      </p:graphicFrame>
      <p:pic>
        <p:nvPicPr>
          <p:cNvPr id="5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8597205" cy="48960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5942BC97-4D46-4608-A8FA-6023E8B2B21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256198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5625" name="think-cell Slide" r:id="rId7" imgW="270" imgH="270" progId="">
              <p:embed/>
            </p:oleObj>
          </a:graphicData>
        </a:graphic>
      </p:graphicFrame>
      <p:pic>
        <p:nvPicPr>
          <p:cNvPr id="6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B2F68B0-4B48-4C2E-8077-FD586BEEAA8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1760140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6649" name="think-cell Slide" r:id="rId5" imgW="270" imgH="270" progId="">
              <p:embed/>
            </p:oleObj>
          </a:graphicData>
        </a:graphic>
      </p:graphicFrame>
      <p:pic>
        <p:nvPicPr>
          <p:cNvPr id="4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1E2D11A2-9405-4394-AC81-39B59B817E90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7369138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7673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412776"/>
            <a:ext cx="8597205" cy="4680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9469351-E129-4327-9277-BC636BDFC7C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1576994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8697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ED3B731A-34B8-4ACB-BB81-2FAD5CD774E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391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831779" y="1196752"/>
            <a:ext cx="4060701" cy="4896073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925560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Sub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9721" name="think-cell Slide" r:id="rId7" imgW="270" imgH="270" progId="">
              <p:embed/>
            </p:oleObj>
          </a:graphicData>
        </a:graphic>
      </p:graphicFrame>
      <p:pic>
        <p:nvPicPr>
          <p:cNvPr id="6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D2DCFCF-58C4-4C7E-A8EF-ED94CED64F3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2134728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0745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95275" y="1196752"/>
            <a:ext cx="8597205" cy="4487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CE38DE7-5275-43BD-AB10-E1E07EC9F12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313140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1769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295275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831779" y="1196752"/>
            <a:ext cx="4060701" cy="448707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1B986CB9-CDB2-4749-BE50-9B02268DE93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299082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2793" name="think-cell Slide" r:id="rId7" imgW="270" imgH="270" progId="">
              <p:embed/>
            </p:oleObj>
          </a:graphicData>
        </a:graphic>
      </p:graphicFrame>
      <p:pic>
        <p:nvPicPr>
          <p:cNvPr id="5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EF14FEE4-6BF1-443B-8F55-EB2E89EA206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2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205543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3817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7"/>
            <a:ext cx="8597205" cy="4271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98CD5A7-08D1-410C-BFF1-B88E26276AA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6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456504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title, Content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4841" name="think-cell Slide" r:id="rId7" imgW="270" imgH="270" progId="">
              <p:embed/>
            </p:oleObj>
          </a:graphicData>
        </a:graphic>
      </p:graphicFrame>
      <p:pic>
        <p:nvPicPr>
          <p:cNvPr id="8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5275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831779" y="1412776"/>
            <a:ext cx="4060701" cy="428144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0983C472-B60D-4497-962A-DAA88AD527FE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37123066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Subtitle and 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5865" name="think-cell Slide" r:id="rId7" imgW="270" imgH="270" progId="">
              <p:embed/>
            </p:oleObj>
          </a:graphicData>
        </a:graphic>
      </p:graphicFrame>
      <p:pic>
        <p:nvPicPr>
          <p:cNvPr id="6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95275" y="5681848"/>
            <a:ext cx="8597205" cy="409469"/>
          </a:xfrm>
        </p:spPr>
        <p:txBody>
          <a:bodyPr bIns="0" anchor="b">
            <a:noAutofit/>
          </a:bodyPr>
          <a:lstStyle>
            <a:lvl1pPr>
              <a:spcBef>
                <a:spcPts val="0"/>
              </a:spcBef>
              <a:defRPr sz="8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4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CEB16690-48DB-4103-B05D-43540472A53C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5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70706362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" y="5516563"/>
            <a:ext cx="908685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7" descr="C:\Users\Conny\Desktop\WCG\WCG - Logo\PNG\Logos blue\WCG - Logo - General - Blu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11188" y="2276872"/>
            <a:ext cx="8281291" cy="936625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681789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6889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0" y="1412775"/>
            <a:ext cx="2908573" cy="4680049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448447" y="1412776"/>
            <a:ext cx="5472608" cy="4680049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1929F29-BF4D-4FD0-8CC8-B3520226634A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66607424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7913" name="think-cell Slide" r:id="rId7" imgW="270" imgH="270" progId="">
              <p:embed/>
            </p:oleObj>
          </a:graphicData>
        </a:graphic>
      </p:graphicFrame>
      <p:pic>
        <p:nvPicPr>
          <p:cNvPr id="7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516216" y="1412776"/>
            <a:ext cx="2404517" cy="468004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23850" y="1412777"/>
            <a:ext cx="6004917" cy="468004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DE4422B-445B-46B9-9FC7-C51020DD36B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7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7691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>
            <a:no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  <p:custDataLst>
              <p:tags r:id="rId1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2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753814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8937" name="think-cell Slide" r:id="rId7" imgW="270" imgH="270" progId="">
              <p:embed/>
            </p:oleObj>
          </a:graphicData>
        </a:graphic>
      </p:graphicFrame>
      <p:pic>
        <p:nvPicPr>
          <p:cNvPr id="8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1412776"/>
            <a:ext cx="3921674" cy="187220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3532181"/>
            <a:ext cx="8597205" cy="255145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76C7CD1C-D6F3-468B-BB96-A5F22789F1A3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983873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39961" name="think-cell Slide" r:id="rId7" imgW="270" imgH="270" progId="">
              <p:embed/>
            </p:oleObj>
          </a:graphicData>
        </a:graphic>
      </p:graphicFrame>
      <p:pic>
        <p:nvPicPr>
          <p:cNvPr id="8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999381" y="3645024"/>
            <a:ext cx="3921674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8D6BB0E2-B4A7-4151-929A-8BF438C3188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8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8089568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0985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7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6" y="3645024"/>
            <a:ext cx="2625529" cy="2304256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6"/>
            <a:ext cx="8597205" cy="21432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A0885707-4A08-4518-9365-DD5073E0F689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943127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2009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9028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92907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295526" y="1412776"/>
            <a:ext cx="2625529" cy="2160240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3703287"/>
            <a:ext cx="8597205" cy="238034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6C7DF009-C781-483D-8EE1-AE51CBE3E88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5403117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3033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23850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323850" y="2975180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23850" y="4537584"/>
            <a:ext cx="2908573" cy="154109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448447" y="1412776"/>
            <a:ext cx="5472608" cy="466467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43F07E8B-587F-4D06-AE8E-C669922C8921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6855213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4057" name="think-cell Slide" r:id="rId7" imgW="270" imgH="270" progId="">
              <p:embed/>
            </p:oleObj>
          </a:graphicData>
        </a:graphic>
      </p:graphicFrame>
      <p:pic>
        <p:nvPicPr>
          <p:cNvPr id="9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75" y="180976"/>
            <a:ext cx="8597205" cy="5592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012482" y="1412776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012482" y="2976533"/>
            <a:ext cx="2908573" cy="1512168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012482" y="4540289"/>
            <a:ext cx="2908573" cy="1548783"/>
          </a:xfrm>
          <a:prstGeom prst="round2DiagRect">
            <a:avLst/>
          </a:prstGeom>
        </p:spPr>
        <p:txBody>
          <a:bodyPr rtlCol="0">
            <a:normAutofit/>
          </a:bodyPr>
          <a:lstStyle>
            <a:lvl1pPr>
              <a:defRPr lang="en-GB" sz="1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323850" y="1412777"/>
            <a:ext cx="5553983" cy="4665905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95275" y="1039978"/>
            <a:ext cx="8597205" cy="288925"/>
          </a:xfrm>
        </p:spPr>
        <p:txBody>
          <a:bodyPr anchor="ctr">
            <a:noAutofit/>
          </a:bodyPr>
          <a:lstStyle>
            <a:lvl1pPr>
              <a:defRPr sz="1800" b="1" i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8"/>
            <p:custDataLst>
              <p:tags r:id="rId4"/>
            </p:custDataLst>
          </p:nvPr>
        </p:nvSpPr>
        <p:spPr/>
        <p:txBody>
          <a:bodyPr/>
          <a:lstStyle>
            <a:lvl1pPr algn="r" defTabSz="4572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3106B767-3E50-49DE-BDA1-08C84E6F6972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9"/>
            <p:custDataLst>
              <p:tags r:id="rId5"/>
            </p:custDataLst>
          </p:nvPr>
        </p:nvSpPr>
        <p:spPr/>
        <p:txBody>
          <a:bodyPr/>
          <a:lstStyle>
            <a:lvl1pPr algn="l" defTabSz="4572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rgbClr val="998F86"/>
                </a:solidFill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06089692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2185076" y="1790072"/>
            <a:ext cx="4752528" cy="2880320"/>
            <a:chOff x="3635896" y="3356992"/>
            <a:chExt cx="4752528" cy="288032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Rectangle 8"/>
            <p:cNvSpPr/>
            <p:nvPr/>
          </p:nvSpPr>
          <p:spPr>
            <a:xfrm>
              <a:off x="3635896" y="3356992"/>
              <a:ext cx="4752528" cy="2880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>
                <a:solidFill>
                  <a:prstClr val="white"/>
                </a:solidFill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4125978" y="4761028"/>
              <a:ext cx="4262446" cy="334548"/>
            </a:xfrm>
            <a:prstGeom prst="rect">
              <a:avLst/>
            </a:prstGeom>
          </p:spPr>
        </p:pic>
      </p:grpSp>
      <p:sp>
        <p:nvSpPr>
          <p:cNvPr id="11" name="Rectangle 14"/>
          <p:cNvSpPr>
            <a:spLocks noChangeArrowheads="1"/>
          </p:cNvSpPr>
          <p:nvPr userDrawn="1"/>
        </p:nvSpPr>
        <p:spPr bwMode="auto">
          <a:xfrm>
            <a:off x="2835275" y="3497263"/>
            <a:ext cx="4016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sz="1100" b="1">
                <a:solidFill>
                  <a:srgbClr val="00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Tel:</a:t>
            </a: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4779963" y="3497263"/>
            <a:ext cx="4032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sz="1100" b="1">
                <a:solidFill>
                  <a:srgbClr val="00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Fax: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auto">
          <a:xfrm>
            <a:off x="2835275" y="4043363"/>
            <a:ext cx="37338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000" tIns="72000" rIns="36000" bIns="72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spcBef>
                <a:spcPts val="300"/>
              </a:spcBef>
              <a:buFont typeface="Arial" panose="020B0604020202020204" pitchFamily="34" charset="0"/>
              <a:buNone/>
              <a:defRPr/>
            </a:pPr>
            <a:r>
              <a:rPr lang="en-GB" sz="1100" b="1">
                <a:solidFill>
                  <a:srgbClr val="00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www.westerncape.gov.za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5188" y="1735138"/>
            <a:ext cx="2843212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8"/>
          <p:cNvSpPr>
            <a:spLocks noChangeArrowheads="1"/>
          </p:cNvSpPr>
          <p:nvPr userDrawn="1"/>
        </p:nvSpPr>
        <p:spPr bwMode="auto">
          <a:xfrm>
            <a:off x="295275" y="565150"/>
            <a:ext cx="24050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3200">
                <a:solidFill>
                  <a:srgbClr val="FFFFFF"/>
                </a:solidFill>
                <a:latin typeface="Century Gothic" panose="020B0502020202020204" pitchFamily="34" charset="0"/>
              </a:rPr>
              <a:t>Contact Us</a:t>
            </a:r>
            <a:endParaRPr lang="en-GB" sz="2400">
              <a:solidFill>
                <a:srgbClr val="FFFFFF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34997" y="2696461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834997" y="2963910"/>
            <a:ext cx="3897243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3184680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130119" y="3494035"/>
            <a:ext cx="1440160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834997" y="3768568"/>
            <a:ext cx="3734059" cy="266322"/>
          </a:xfrm>
        </p:spPr>
        <p:txBody>
          <a:bodyPr lIns="36000" rIns="36000" anchor="ctr">
            <a:noAutofit/>
          </a:bodyPr>
          <a:lstStyle>
            <a:lvl1pPr>
              <a:defRPr sz="11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34996" y="4333520"/>
            <a:ext cx="3349330" cy="266322"/>
          </a:xfrm>
        </p:spPr>
        <p:txBody>
          <a:bodyPr lIns="36000" rIns="36000" anchor="ctr">
            <a:noAutofit/>
          </a:bodyPr>
          <a:lstStyle>
            <a:lvl1pPr>
              <a:defRPr sz="11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08773159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Slide &quot;Thank You&quot;">
    <p:bg>
      <p:bgPr>
        <a:solidFill>
          <a:srgbClr val="0032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 userDrawn="1"/>
        </p:nvSpPr>
        <p:spPr>
          <a:xfrm>
            <a:off x="1763713" y="3860800"/>
            <a:ext cx="7200900" cy="1084263"/>
          </a:xfrm>
          <a:prstGeom prst="rect">
            <a:avLst/>
          </a:prstGeom>
        </p:spPr>
        <p:txBody>
          <a:bodyPr wrap="none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2400"/>
              </a:spcAft>
              <a:defRPr/>
            </a:pPr>
            <a:r>
              <a:rPr lang="en-US" sz="3200" dirty="0">
                <a:solidFill>
                  <a:prstClr val="white"/>
                </a:solidFill>
                <a:cs typeface="Century Gothic"/>
              </a:rPr>
              <a:t>Thank you</a:t>
            </a:r>
          </a:p>
        </p:txBody>
      </p:sp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24213"/>
            <a:ext cx="91440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486790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5D267-3A22-489D-AEF0-8D2167083701}" type="datetimeFigureOut">
              <a:rPr lang="en-ZA"/>
              <a:pPr>
                <a:defRPr/>
              </a:pPr>
              <a:t>2019/08/08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D8F737-B16C-4B21-B525-212C71D7BC0A}" type="slidenum">
              <a:rPr lang="en-ZA"/>
              <a:pPr>
                <a:defRPr/>
              </a:pPr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415554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86038"/>
            <a:ext cx="914400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13" y="382588"/>
            <a:ext cx="5400675" cy="157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3429000"/>
            <a:ext cx="8208912" cy="100811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tIns="0" bIns="0" anchor="b">
            <a:normAutofit/>
          </a:bodyPr>
          <a:lstStyle>
            <a:lvl1pPr algn="r">
              <a:spcBef>
                <a:spcPts val="300"/>
              </a:spcBef>
              <a:defRPr sz="2600" cap="all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7544" y="4532528"/>
            <a:ext cx="8208912" cy="508552"/>
          </a:xfrm>
        </p:spPr>
        <p:txBody>
          <a:bodyPr tIns="0" bIns="0" anchor="ctr">
            <a:normAutofit/>
          </a:bodyPr>
          <a:lstStyle>
            <a:lvl1pPr marL="0" indent="0" algn="r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635548" y="5398045"/>
            <a:ext cx="1584176" cy="365125"/>
          </a:xfrm>
        </p:spPr>
        <p:txBody>
          <a:bodyPr>
            <a:norm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/>
          </p:nvPr>
        </p:nvSpPr>
        <p:spPr>
          <a:xfrm>
            <a:off x="5220072" y="5398045"/>
            <a:ext cx="1944216" cy="365125"/>
          </a:xfrm>
        </p:spPr>
        <p:txBody>
          <a:bodyPr>
            <a:normAutofit/>
          </a:bodyPr>
          <a:lstStyle>
            <a:lvl1pPr algn="r">
              <a:defRPr sz="12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11">
            <a:extLst/>
          </p:cNvPr>
          <p:cNvSpPr>
            <a:spLocks noGrp="1"/>
          </p:cNvSpPr>
          <p:nvPr>
            <p:ph type="dt" sz="half" idx="12"/>
          </p:nvPr>
        </p:nvSpPr>
        <p:spPr>
          <a:xfrm>
            <a:off x="7164388" y="5397500"/>
            <a:ext cx="1511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white"/>
                </a:solidFill>
                <a:latin typeface="Century Gothic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8898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vmlDrawing" Target="../drawings/vmlDrawing1.v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34" Type="http://schemas.openxmlformats.org/officeDocument/2006/relationships/image" Target="../media/image5.jpe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theme" Target="../theme/theme2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tags" Target="../tags/tag3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32" Type="http://schemas.openxmlformats.org/officeDocument/2006/relationships/tags" Target="../tags/tag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tags" Target="../tags/tag2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31" Type="http://schemas.openxmlformats.org/officeDocument/2006/relationships/tags" Target="../tags/tag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tags" Target="../tags/tag1.xml"/><Relationship Id="rId30" Type="http://schemas.openxmlformats.org/officeDocument/2006/relationships/tags" Target="../tags/tag4.xml"/><Relationship Id="rId35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34" Type="http://schemas.openxmlformats.org/officeDocument/2006/relationships/oleObject" Target="../embeddings/oleObject2.bin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tags" Target="../tags/tag53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ags" Target="../tags/tag49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ags" Target="../tags/tag52.xml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tags" Target="../tags/tag48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ags" Target="../tags/tag51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vmlDrawing" Target="../drawings/vmlDrawing2.vml"/><Relationship Id="rId30" Type="http://schemas.openxmlformats.org/officeDocument/2006/relationships/tags" Target="../tags/tag50.xml"/><Relationship Id="rId35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21" Type="http://schemas.openxmlformats.org/officeDocument/2006/relationships/slideLayout" Target="../slideLayouts/slideLayout94.xml"/><Relationship Id="rId34" Type="http://schemas.openxmlformats.org/officeDocument/2006/relationships/oleObject" Target="../embeddings/oleObject23.bin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33" Type="http://schemas.openxmlformats.org/officeDocument/2006/relationships/tags" Target="../tags/tag139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tags" Target="../tags/tag13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32" Type="http://schemas.openxmlformats.org/officeDocument/2006/relationships/tags" Target="../tags/tag138.xml"/><Relationship Id="rId37" Type="http://schemas.openxmlformats.org/officeDocument/2006/relationships/image" Target="../media/image7.png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tags" Target="../tags/tag134.xml"/><Relationship Id="rId36" Type="http://schemas.openxmlformats.org/officeDocument/2006/relationships/image" Target="../media/image6.png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31" Type="http://schemas.openxmlformats.org/officeDocument/2006/relationships/tags" Target="../tags/tag137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vmlDrawing" Target="../drawings/vmlDrawing23.vml"/><Relationship Id="rId30" Type="http://schemas.openxmlformats.org/officeDocument/2006/relationships/tags" Target="../tags/tag136.xml"/><Relationship Id="rId35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vmlDrawing" Target="../drawings/vmlDrawing44.v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34" Type="http://schemas.openxmlformats.org/officeDocument/2006/relationships/image" Target="../media/image5.jpeg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theme" Target="../theme/theme7.xml"/><Relationship Id="rId33" Type="http://schemas.openxmlformats.org/officeDocument/2006/relationships/oleObject" Target="../embeddings/oleObject44.bin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tags" Target="../tags/tag22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tags" Target="../tags/tag22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tags" Target="../tags/tag219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31" Type="http://schemas.openxmlformats.org/officeDocument/2006/relationships/tags" Target="../tags/tag222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tags" Target="../tags/tag218.xml"/><Relationship Id="rId30" Type="http://schemas.openxmlformats.org/officeDocument/2006/relationships/tags" Target="../tags/tag221.xml"/><Relationship Id="rId35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slideLayout" Target="../slideLayouts/slideLayout135.xml"/><Relationship Id="rId18" Type="http://schemas.openxmlformats.org/officeDocument/2006/relationships/slideLayout" Target="../slideLayouts/slideLayout140.xml"/><Relationship Id="rId26" Type="http://schemas.openxmlformats.org/officeDocument/2006/relationships/vmlDrawing" Target="../drawings/vmlDrawing65.vml"/><Relationship Id="rId3" Type="http://schemas.openxmlformats.org/officeDocument/2006/relationships/slideLayout" Target="../slideLayouts/slideLayout125.xml"/><Relationship Id="rId21" Type="http://schemas.openxmlformats.org/officeDocument/2006/relationships/slideLayout" Target="../slideLayouts/slideLayout143.xml"/><Relationship Id="rId34" Type="http://schemas.openxmlformats.org/officeDocument/2006/relationships/image" Target="../media/image5.jpeg"/><Relationship Id="rId7" Type="http://schemas.openxmlformats.org/officeDocument/2006/relationships/slideLayout" Target="../slideLayouts/slideLayout129.xml"/><Relationship Id="rId12" Type="http://schemas.openxmlformats.org/officeDocument/2006/relationships/slideLayout" Target="../slideLayouts/slideLayout134.xml"/><Relationship Id="rId17" Type="http://schemas.openxmlformats.org/officeDocument/2006/relationships/slideLayout" Target="../slideLayouts/slideLayout139.xml"/><Relationship Id="rId25" Type="http://schemas.openxmlformats.org/officeDocument/2006/relationships/theme" Target="../theme/theme8.xml"/><Relationship Id="rId33" Type="http://schemas.openxmlformats.org/officeDocument/2006/relationships/oleObject" Target="../embeddings/oleObject65.bin"/><Relationship Id="rId2" Type="http://schemas.openxmlformats.org/officeDocument/2006/relationships/slideLayout" Target="../slideLayouts/slideLayout124.xml"/><Relationship Id="rId1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42.xml"/><Relationship Id="rId29" Type="http://schemas.openxmlformats.org/officeDocument/2006/relationships/tags" Target="../tags/tag30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46.xml"/><Relationship Id="rId32" Type="http://schemas.openxmlformats.org/officeDocument/2006/relationships/tags" Target="../tags/tag307.xml"/><Relationship Id="rId5" Type="http://schemas.openxmlformats.org/officeDocument/2006/relationships/slideLayout" Target="../slideLayouts/slideLayout127.xml"/><Relationship Id="rId15" Type="http://schemas.openxmlformats.org/officeDocument/2006/relationships/slideLayout" Target="../slideLayouts/slideLayout137.xml"/><Relationship Id="rId23" Type="http://schemas.openxmlformats.org/officeDocument/2006/relationships/slideLayout" Target="../slideLayouts/slideLayout145.xml"/><Relationship Id="rId28" Type="http://schemas.openxmlformats.org/officeDocument/2006/relationships/tags" Target="../tags/tag303.xml"/><Relationship Id="rId36" Type="http://schemas.openxmlformats.org/officeDocument/2006/relationships/image" Target="../media/image7.png"/><Relationship Id="rId10" Type="http://schemas.openxmlformats.org/officeDocument/2006/relationships/slideLayout" Target="../slideLayouts/slideLayout132.xml"/><Relationship Id="rId19" Type="http://schemas.openxmlformats.org/officeDocument/2006/relationships/slideLayout" Target="../slideLayouts/slideLayout141.xml"/><Relationship Id="rId31" Type="http://schemas.openxmlformats.org/officeDocument/2006/relationships/tags" Target="../tags/tag306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slideLayout" Target="../slideLayouts/slideLayout136.xml"/><Relationship Id="rId22" Type="http://schemas.openxmlformats.org/officeDocument/2006/relationships/slideLayout" Target="../slideLayouts/slideLayout144.xml"/><Relationship Id="rId27" Type="http://schemas.openxmlformats.org/officeDocument/2006/relationships/tags" Target="../tags/tag302.xml"/><Relationship Id="rId30" Type="http://schemas.openxmlformats.org/officeDocument/2006/relationships/tags" Target="../tags/tag305.xml"/><Relationship Id="rId35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18" Type="http://schemas.openxmlformats.org/officeDocument/2006/relationships/slideLayout" Target="../slideLayouts/slideLayout164.xml"/><Relationship Id="rId26" Type="http://schemas.openxmlformats.org/officeDocument/2006/relationships/slideLayout" Target="../slideLayouts/slideLayout172.xml"/><Relationship Id="rId39" Type="http://schemas.openxmlformats.org/officeDocument/2006/relationships/image" Target="../media/image7.png"/><Relationship Id="rId3" Type="http://schemas.openxmlformats.org/officeDocument/2006/relationships/slideLayout" Target="../slideLayouts/slideLayout149.xml"/><Relationship Id="rId21" Type="http://schemas.openxmlformats.org/officeDocument/2006/relationships/slideLayout" Target="../slideLayouts/slideLayout167.xml"/><Relationship Id="rId34" Type="http://schemas.openxmlformats.org/officeDocument/2006/relationships/tags" Target="../tags/tag352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17" Type="http://schemas.openxmlformats.org/officeDocument/2006/relationships/slideLayout" Target="../slideLayouts/slideLayout163.xml"/><Relationship Id="rId25" Type="http://schemas.openxmlformats.org/officeDocument/2006/relationships/slideLayout" Target="../slideLayouts/slideLayout171.xml"/><Relationship Id="rId33" Type="http://schemas.openxmlformats.org/officeDocument/2006/relationships/tags" Target="../tags/tag351.xml"/><Relationship Id="rId38" Type="http://schemas.openxmlformats.org/officeDocument/2006/relationships/image" Target="../media/image6.png"/><Relationship Id="rId2" Type="http://schemas.openxmlformats.org/officeDocument/2006/relationships/slideLayout" Target="../slideLayouts/slideLayout148.xml"/><Relationship Id="rId16" Type="http://schemas.openxmlformats.org/officeDocument/2006/relationships/slideLayout" Target="../slideLayouts/slideLayout162.xml"/><Relationship Id="rId20" Type="http://schemas.openxmlformats.org/officeDocument/2006/relationships/slideLayout" Target="../slideLayouts/slideLayout166.xml"/><Relationship Id="rId29" Type="http://schemas.openxmlformats.org/officeDocument/2006/relationships/vmlDrawing" Target="../drawings/vmlDrawing66.v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24" Type="http://schemas.openxmlformats.org/officeDocument/2006/relationships/slideLayout" Target="../slideLayouts/slideLayout170.xml"/><Relationship Id="rId32" Type="http://schemas.openxmlformats.org/officeDocument/2006/relationships/tags" Target="../tags/tag350.xml"/><Relationship Id="rId37" Type="http://schemas.openxmlformats.org/officeDocument/2006/relationships/image" Target="../media/image5.jpeg"/><Relationship Id="rId5" Type="http://schemas.openxmlformats.org/officeDocument/2006/relationships/slideLayout" Target="../slideLayouts/slideLayout151.xml"/><Relationship Id="rId15" Type="http://schemas.openxmlformats.org/officeDocument/2006/relationships/slideLayout" Target="../slideLayouts/slideLayout161.xml"/><Relationship Id="rId23" Type="http://schemas.openxmlformats.org/officeDocument/2006/relationships/slideLayout" Target="../slideLayouts/slideLayout169.xml"/><Relationship Id="rId28" Type="http://schemas.openxmlformats.org/officeDocument/2006/relationships/theme" Target="../theme/theme9.xml"/><Relationship Id="rId36" Type="http://schemas.openxmlformats.org/officeDocument/2006/relationships/oleObject" Target="../embeddings/oleObject66.bin"/><Relationship Id="rId10" Type="http://schemas.openxmlformats.org/officeDocument/2006/relationships/slideLayout" Target="../slideLayouts/slideLayout156.xml"/><Relationship Id="rId19" Type="http://schemas.openxmlformats.org/officeDocument/2006/relationships/slideLayout" Target="../slideLayouts/slideLayout165.xml"/><Relationship Id="rId31" Type="http://schemas.openxmlformats.org/officeDocument/2006/relationships/tags" Target="../tags/tag349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Relationship Id="rId22" Type="http://schemas.openxmlformats.org/officeDocument/2006/relationships/slideLayout" Target="../slideLayouts/slideLayout168.xml"/><Relationship Id="rId27" Type="http://schemas.openxmlformats.org/officeDocument/2006/relationships/slideLayout" Target="../slideLayouts/slideLayout173.xml"/><Relationship Id="rId30" Type="http://schemas.openxmlformats.org/officeDocument/2006/relationships/tags" Target="../tags/tag348.xml"/><Relationship Id="rId35" Type="http://schemas.openxmlformats.org/officeDocument/2006/relationships/tags" Target="../tags/tag3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9530" y="806849"/>
            <a:ext cx="8844469" cy="1985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733" y="210438"/>
            <a:ext cx="8936532" cy="626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00009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9117" y="1731391"/>
            <a:ext cx="7938134" cy="3851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8/8/2019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40013" y="6536172"/>
            <a:ext cx="179704" cy="165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003399"/>
                </a:solidFill>
                <a:latin typeface="Century Gothic"/>
                <a:cs typeface="Century Gothic"/>
              </a:defRPr>
            </a:lvl1pPr>
          </a:lstStyle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  <a:spcBef>
                  <a:spcPts val="105"/>
                </a:spcBef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1050" name="think-cell Slide" r:id="rId33" imgW="270" imgH="270" progId="">
              <p:embed/>
            </p:oleObj>
          </a:graphicData>
        </a:graphic>
      </p:graphicFrame>
      <p:pic>
        <p:nvPicPr>
          <p:cNvPr id="9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740232"/>
            <a:ext cx="9144000" cy="3773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>
          <a:xfrm>
            <a:off x="295275" y="180976"/>
            <a:ext cx="8597205" cy="55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</a:extLst>
        </p:spPr>
        <p:txBody>
          <a:bodyPr vert="horz" wrap="none" lIns="72000" tIns="72000" rIns="72000" bIns="7200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>
          <a:xfrm>
            <a:off x="295275" y="1196752"/>
            <a:ext cx="8597205" cy="4883466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/>
          <a:p>
            <a:pPr lvl="0"/>
            <a:r>
              <a:rPr lang="en-US" dirty="0"/>
              <a:t>First Text Level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Fourth</a:t>
            </a:r>
          </a:p>
          <a:p>
            <a:pPr lvl="4"/>
            <a:r>
              <a:rPr lang="en-US" dirty="0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080" y="6468150"/>
            <a:ext cx="514400" cy="230832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>
              <a:defRPr sz="900">
                <a:solidFill>
                  <a:schemeClr val="tx2"/>
                </a:solidFill>
                <a:latin typeface="Century Gothic" pitchFamily="34" charset="0"/>
              </a:defRPr>
            </a:lvl1pPr>
          </a:lstStyle>
          <a:p>
            <a:fld id="{8406839F-D7A4-4E5D-B93D-768AD4D1DB36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>
              <a:defRPr sz="800">
                <a:solidFill>
                  <a:schemeClr val="accent3"/>
                </a:solidFill>
              </a:defRPr>
            </a:lvl1pPr>
          </a:lstStyle>
          <a:p>
            <a:r>
              <a:rPr lang="en-GB"/>
              <a:t>Game Changer Presentation</a:t>
            </a:r>
            <a:endParaRPr lang="en-GB" dirty="0"/>
          </a:p>
        </p:txBody>
      </p:sp>
      <p:sp>
        <p:nvSpPr>
          <p:cNvPr id="7" name="Rectangle 6"/>
          <p:cNvSpPr>
            <a:spLocks/>
          </p:cNvSpPr>
          <p:nvPr>
            <p:custDataLst>
              <p:tags r:id="rId32"/>
            </p:custDataLst>
          </p:nvPr>
        </p:nvSpPr>
        <p:spPr>
          <a:xfrm>
            <a:off x="2060973" y="6468150"/>
            <a:ext cx="1944216" cy="230832"/>
          </a:xfrm>
          <a:prstGeom prst="rect">
            <a:avLst/>
          </a:prstGeom>
        </p:spPr>
        <p:txBody>
          <a:bodyPr vert="horz" lIns="72000" tIns="72000" rIns="0" bIns="0" rtlCol="0" anchor="b"/>
          <a:lstStyle/>
          <a:p>
            <a:pPr lvl="0"/>
            <a:r>
              <a:rPr lang="en-US" sz="800" dirty="0">
                <a:solidFill>
                  <a:schemeClr val="accent3"/>
                </a:solidFill>
              </a:rPr>
              <a:t>© Western Cape Government 2012  |</a:t>
            </a:r>
            <a:endParaRPr lang="en-GB" sz="800" dirty="0">
              <a:solidFill>
                <a:schemeClr val="accent3"/>
              </a:solidFill>
            </a:endParaRPr>
          </a:p>
        </p:txBody>
      </p:sp>
      <p:pic>
        <p:nvPicPr>
          <p:cNvPr id="13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849" y="6149078"/>
            <a:ext cx="1109368" cy="3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262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88" r:id="rId22"/>
    <p:sldLayoutId id="2147483689" r:id="rId23"/>
    <p:sldLayoutId id="2147483690" r:id="rId2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 typeface="Arial" pitchFamily="34" charset="0"/>
        <a:buNone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002060"/>
        </a:buClr>
        <a:buFontTx/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chemeClr val="accent3"/>
        </a:buClr>
        <a:buFont typeface="Arial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800000" indent="-180000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2074" name="think-cell Slide" r:id="rId34" imgW="270" imgH="270" progId="">
              <p:embed/>
            </p:oleObj>
          </a:graphicData>
        </a:graphic>
      </p:graphicFrame>
      <p:pic>
        <p:nvPicPr>
          <p:cNvPr id="3075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 bwMode="auto">
          <a:xfrm>
            <a:off x="295276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 bwMode="auto">
          <a:xfrm>
            <a:off x="295276" y="1196975"/>
            <a:ext cx="85979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Text Level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825" y="6467477"/>
            <a:ext cx="514350" cy="231775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srgbClr val="003399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fld id="{6B1B53BF-626B-496B-A546-A5F9EB408656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364" y="6467477"/>
            <a:ext cx="4138612" cy="231775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600">
                <a:solidFill>
                  <a:srgbClr val="998F86"/>
                </a:solidFill>
                <a:latin typeface="Century Gothic"/>
                <a:cs typeface="Arial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  <p:sp>
        <p:nvSpPr>
          <p:cNvPr id="3080" name="Rectangle 6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6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6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3018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844" r:id="rId2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algn="l" rtl="0" eaLnBrk="0" fontAlgn="base" hangingPunct="0">
        <a:spcBef>
          <a:spcPts val="225"/>
        </a:spcBef>
        <a:spcAft>
          <a:spcPct val="0"/>
        </a:spcAft>
        <a:buFont typeface="Arial" panose="020B0604020202020204" pitchFamily="34" charset="0"/>
        <a:defRPr sz="12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34541" indent="-134541" algn="l" rtl="0" eaLnBrk="0" fontAlgn="base" hangingPunct="0">
        <a:spcBef>
          <a:spcPts val="225"/>
        </a:spcBef>
        <a:spcAft>
          <a:spcPct val="0"/>
        </a:spcAft>
        <a:buClr>
          <a:srgbClr val="002060"/>
        </a:buClr>
        <a:buBlip>
          <a:blip r:embed="rId37"/>
        </a:buBlip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269081" indent="-134541" algn="l" rtl="0" eaLnBrk="0" fontAlgn="base" hangingPunct="0">
        <a:spcBef>
          <a:spcPts val="225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404813" indent="-134541" algn="l" rtl="0" eaLnBrk="0" fontAlgn="base" hangingPunct="0">
        <a:spcBef>
          <a:spcPts val="225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348979" indent="-1348979" algn="l" rtl="0" eaLnBrk="0" fontAlgn="base" hangingPunct="0">
        <a:spcBef>
          <a:spcPts val="225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4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EA18DF81-277D-40F5-B089-A98306AE1746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0000">
                    <a:tint val="75000"/>
                  </a:srgbClr>
                </a:solidFill>
                <a:uFillTx/>
                <a:latin typeface="Calibri"/>
              </a:defRPr>
            </a:lvl1pPr>
          </a:lstStyle>
          <a:p>
            <a:pPr>
              <a:defRPr/>
            </a:pPr>
            <a:fld id="{1BA4DED2-A0C6-4679-8F00-09F19DF75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10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</p:sldLayoutIdLst>
  <p:txStyles>
    <p:titleStyle>
      <a:lvl1pPr algn="ctr" defTabSz="342892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2pPr>
      <a:lvl3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3pPr>
      <a:lvl4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4pPr>
      <a:lvl5pPr algn="ctr" defTabSz="342892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5pPr>
      <a:lvl6pPr marL="342892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6pPr>
      <a:lvl7pPr marL="685783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7pPr>
      <a:lvl8pPr marL="1028675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8pPr>
      <a:lvl9pPr marL="1371566" algn="ctr" defTabSz="342892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168" indent="-257168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99" indent="-214308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34289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228795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571686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914577" indent="-171446" algn="l" defTabSz="342892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bodyStyle>
    <p:otherStyle>
      <a:defPPr>
        <a:defRPr lang="en-US">
          <a:uFillTx/>
        </a:defRPr>
      </a:defPPr>
      <a:lvl1pPr marL="0" algn="l" defTabSz="342892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EBBB33-D8F2-49D5-8890-A54967D2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1" y="228600"/>
            <a:ext cx="8755063" cy="401638"/>
          </a:xfrm>
          <a:prstGeom prst="rect">
            <a:avLst/>
          </a:prstGeom>
        </p:spPr>
        <p:txBody>
          <a:bodyPr vert="horz" lIns="91382" tIns="45689" rIns="91382" bIns="45689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A9F545-1F88-4253-803F-A3B5776E7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139" y="1925638"/>
            <a:ext cx="7985125" cy="3968750"/>
          </a:xfrm>
          <a:prstGeom prst="rect">
            <a:avLst/>
          </a:prstGeom>
        </p:spPr>
        <p:txBody>
          <a:bodyPr vert="horz" lIns="91382" tIns="45689" rIns="91382" bIns="45689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909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</p:sldLayoutIdLst>
  <p:txStyles>
    <p:titleStyle>
      <a:lvl1pPr algn="l" defTabSz="341710" rtl="0" eaLnBrk="0" fontAlgn="base" hangingPunct="0">
        <a:lnSpc>
          <a:spcPct val="78000"/>
        </a:lnSpc>
        <a:spcBef>
          <a:spcPct val="0"/>
        </a:spcBef>
        <a:spcAft>
          <a:spcPct val="0"/>
        </a:spcAft>
        <a:defRPr sz="825" kern="1200" cap="all">
          <a:solidFill>
            <a:srgbClr val="262626"/>
          </a:solidFill>
          <a:latin typeface="Gotham Medium"/>
          <a:ea typeface="Gotham Medium"/>
          <a:cs typeface="Gotham Medium"/>
        </a:defRPr>
      </a:lvl1pPr>
      <a:lvl2pPr algn="l" defTabSz="341710" rtl="0" eaLnBrk="0" fontAlgn="base" hangingPunct="0">
        <a:lnSpc>
          <a:spcPct val="78000"/>
        </a:lnSpc>
        <a:spcBef>
          <a:spcPct val="0"/>
        </a:spcBef>
        <a:spcAft>
          <a:spcPct val="0"/>
        </a:spcAft>
        <a:defRPr sz="825">
          <a:solidFill>
            <a:srgbClr val="262626"/>
          </a:solidFill>
          <a:latin typeface="Gotham Medium"/>
          <a:ea typeface="Gotham Medium"/>
          <a:cs typeface="Gotham Medium"/>
        </a:defRPr>
      </a:lvl2pPr>
      <a:lvl3pPr algn="l" defTabSz="341710" rtl="0" eaLnBrk="0" fontAlgn="base" hangingPunct="0">
        <a:lnSpc>
          <a:spcPct val="78000"/>
        </a:lnSpc>
        <a:spcBef>
          <a:spcPct val="0"/>
        </a:spcBef>
        <a:spcAft>
          <a:spcPct val="0"/>
        </a:spcAft>
        <a:defRPr sz="825">
          <a:solidFill>
            <a:srgbClr val="262626"/>
          </a:solidFill>
          <a:latin typeface="Gotham Medium"/>
          <a:ea typeface="Gotham Medium"/>
          <a:cs typeface="Gotham Medium"/>
        </a:defRPr>
      </a:lvl3pPr>
      <a:lvl4pPr algn="l" defTabSz="341710" rtl="0" eaLnBrk="0" fontAlgn="base" hangingPunct="0">
        <a:lnSpc>
          <a:spcPct val="78000"/>
        </a:lnSpc>
        <a:spcBef>
          <a:spcPct val="0"/>
        </a:spcBef>
        <a:spcAft>
          <a:spcPct val="0"/>
        </a:spcAft>
        <a:defRPr sz="825">
          <a:solidFill>
            <a:srgbClr val="262626"/>
          </a:solidFill>
          <a:latin typeface="Gotham Medium"/>
          <a:ea typeface="Gotham Medium"/>
          <a:cs typeface="Gotham Medium"/>
        </a:defRPr>
      </a:lvl4pPr>
      <a:lvl5pPr algn="l" defTabSz="341710" rtl="0" eaLnBrk="0" fontAlgn="base" hangingPunct="0">
        <a:lnSpc>
          <a:spcPct val="78000"/>
        </a:lnSpc>
        <a:spcBef>
          <a:spcPct val="0"/>
        </a:spcBef>
        <a:spcAft>
          <a:spcPct val="0"/>
        </a:spcAft>
        <a:defRPr sz="825">
          <a:solidFill>
            <a:srgbClr val="262626"/>
          </a:solidFill>
          <a:latin typeface="Gotham Medium"/>
          <a:ea typeface="Gotham Medium"/>
          <a:cs typeface="Gotham Medium"/>
        </a:defRPr>
      </a:lvl5pPr>
      <a:lvl6pPr marL="342900" algn="l" defTabSz="341710" rtl="0" fontAlgn="base">
        <a:lnSpc>
          <a:spcPct val="78000"/>
        </a:lnSpc>
        <a:spcBef>
          <a:spcPct val="0"/>
        </a:spcBef>
        <a:spcAft>
          <a:spcPct val="0"/>
        </a:spcAft>
        <a:defRPr sz="825">
          <a:solidFill>
            <a:srgbClr val="262626"/>
          </a:solidFill>
          <a:latin typeface="Gotham Medium"/>
          <a:ea typeface="Gotham Medium"/>
          <a:cs typeface="Gotham Medium"/>
        </a:defRPr>
      </a:lvl6pPr>
      <a:lvl7pPr marL="685800" algn="l" defTabSz="341710" rtl="0" fontAlgn="base">
        <a:lnSpc>
          <a:spcPct val="78000"/>
        </a:lnSpc>
        <a:spcBef>
          <a:spcPct val="0"/>
        </a:spcBef>
        <a:spcAft>
          <a:spcPct val="0"/>
        </a:spcAft>
        <a:defRPr sz="825">
          <a:solidFill>
            <a:srgbClr val="262626"/>
          </a:solidFill>
          <a:latin typeface="Gotham Medium"/>
          <a:ea typeface="Gotham Medium"/>
          <a:cs typeface="Gotham Medium"/>
        </a:defRPr>
      </a:lvl7pPr>
      <a:lvl8pPr marL="1028700" algn="l" defTabSz="341710" rtl="0" fontAlgn="base">
        <a:lnSpc>
          <a:spcPct val="78000"/>
        </a:lnSpc>
        <a:spcBef>
          <a:spcPct val="0"/>
        </a:spcBef>
        <a:spcAft>
          <a:spcPct val="0"/>
        </a:spcAft>
        <a:defRPr sz="825">
          <a:solidFill>
            <a:srgbClr val="262626"/>
          </a:solidFill>
          <a:latin typeface="Gotham Medium"/>
          <a:ea typeface="Gotham Medium"/>
          <a:cs typeface="Gotham Medium"/>
        </a:defRPr>
      </a:lvl8pPr>
      <a:lvl9pPr marL="1371600" algn="l" defTabSz="341710" rtl="0" fontAlgn="base">
        <a:lnSpc>
          <a:spcPct val="78000"/>
        </a:lnSpc>
        <a:spcBef>
          <a:spcPct val="0"/>
        </a:spcBef>
        <a:spcAft>
          <a:spcPct val="0"/>
        </a:spcAft>
        <a:defRPr sz="825">
          <a:solidFill>
            <a:srgbClr val="262626"/>
          </a:solidFill>
          <a:latin typeface="Gotham Medium"/>
          <a:ea typeface="Gotham Medium"/>
          <a:cs typeface="Gotham Medium"/>
        </a:defRPr>
      </a:lvl9pPr>
    </p:titleStyle>
    <p:bodyStyle>
      <a:lvl1pPr marL="255985" indent="-255985" algn="l" defTabSz="341710" rtl="0" eaLnBrk="0" fontAlgn="base" hangingPunct="0">
        <a:spcBef>
          <a:spcPts val="1050"/>
        </a:spcBef>
        <a:spcAft>
          <a:spcPct val="0"/>
        </a:spcAft>
        <a:buSzPct val="100000"/>
        <a:buFont typeface="Lucida Grande"/>
        <a:buChar char="›"/>
        <a:defRPr sz="1800" kern="1200" spc="-38">
          <a:solidFill>
            <a:srgbClr val="262626"/>
          </a:solidFill>
          <a:latin typeface="Montserrat-Regular"/>
          <a:ea typeface="Montserrat-Regular"/>
          <a:cs typeface="Montserrat-Regular"/>
        </a:defRPr>
      </a:lvl1pPr>
      <a:lvl2pPr marL="556022" indent="-213122" algn="l" defTabSz="341710" rtl="0" eaLnBrk="0" fontAlgn="base" hangingPunct="0">
        <a:spcBef>
          <a:spcPts val="1050"/>
        </a:spcBef>
        <a:spcAft>
          <a:spcPct val="0"/>
        </a:spcAft>
        <a:buSzPct val="100000"/>
        <a:buFont typeface="Lucida Grande"/>
        <a:buChar char="›"/>
        <a:defRPr sz="1500" kern="1200" spc="-38">
          <a:solidFill>
            <a:srgbClr val="262626"/>
          </a:solidFill>
          <a:latin typeface="Montserrat-Regular"/>
          <a:ea typeface="Montserrat-Regular"/>
          <a:cs typeface="Montserrat-Regular"/>
        </a:defRPr>
      </a:lvl2pPr>
      <a:lvl3pPr marL="856060" indent="-170260" algn="l" defTabSz="341710" rtl="0" eaLnBrk="0" fontAlgn="base" hangingPunct="0">
        <a:spcBef>
          <a:spcPts val="1050"/>
        </a:spcBef>
        <a:spcAft>
          <a:spcPct val="0"/>
        </a:spcAft>
        <a:buSzPct val="100000"/>
        <a:buFont typeface="Lucida Grande"/>
        <a:buChar char="›"/>
        <a:defRPr kern="1200" spc="-38">
          <a:solidFill>
            <a:srgbClr val="262626"/>
          </a:solidFill>
          <a:latin typeface="Montserrat-Regular"/>
          <a:ea typeface="Montserrat-Regular"/>
          <a:cs typeface="Montserrat-Regular"/>
        </a:defRPr>
      </a:lvl3pPr>
      <a:lvl4pPr marL="1198960" indent="-170260" algn="l" defTabSz="341710" rtl="0" eaLnBrk="0" fontAlgn="base" hangingPunct="0">
        <a:spcBef>
          <a:spcPts val="1050"/>
        </a:spcBef>
        <a:spcAft>
          <a:spcPct val="0"/>
        </a:spcAft>
        <a:buFont typeface="Arial" panose="020B0604020202020204" pitchFamily="34" charset="0"/>
        <a:buChar char="–"/>
        <a:defRPr sz="1200" kern="1200" spc="-38">
          <a:solidFill>
            <a:srgbClr val="262626"/>
          </a:solidFill>
          <a:latin typeface="Montserrat-Regular"/>
          <a:ea typeface="Montserrat-Regular"/>
          <a:cs typeface="Montserrat-Regular"/>
        </a:defRPr>
      </a:lvl4pPr>
      <a:lvl5pPr marL="1541860" indent="-170260" algn="l" defTabSz="341710" rtl="0" eaLnBrk="0" fontAlgn="base" hangingPunct="0">
        <a:spcBef>
          <a:spcPts val="1050"/>
        </a:spcBef>
        <a:spcAft>
          <a:spcPct val="0"/>
        </a:spcAft>
        <a:buFont typeface="Arial" panose="020B0604020202020204" pitchFamily="34" charset="0"/>
        <a:buChar char="»"/>
        <a:defRPr sz="1200" kern="1200" spc="-38">
          <a:solidFill>
            <a:srgbClr val="262626"/>
          </a:solidFill>
          <a:latin typeface="Montserrat-Regular"/>
          <a:ea typeface="Montserrat-Regular"/>
          <a:cs typeface="Montserrat-Regular"/>
        </a:defRPr>
      </a:lvl5pPr>
      <a:lvl6pPr marL="1884745" indent="-171341" algn="l" defTabSz="34268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427" indent="-171341" algn="l" defTabSz="34268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107" indent="-171341" algn="l" defTabSz="34268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789" indent="-171341" algn="l" defTabSz="342681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681" algn="l" defTabSz="342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362" algn="l" defTabSz="342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43" algn="l" defTabSz="342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0724" algn="l" defTabSz="342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3405" algn="l" defTabSz="342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086" algn="l" defTabSz="342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8767" algn="l" defTabSz="342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1448" algn="l" defTabSz="34268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23577" name="think-cell Slide" r:id="rId34" imgW="270" imgH="270" progId="">
              <p:embed/>
            </p:oleObj>
          </a:graphicData>
        </a:graphic>
      </p:graphicFrame>
      <p:pic>
        <p:nvPicPr>
          <p:cNvPr id="3075" name="Picture 8"/>
          <p:cNvPicPr>
            <a:picLocks noChangeAspect="1"/>
          </p:cNvPicPr>
          <p:nvPr>
            <p:custDataLst>
              <p:tags r:id="rId2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itle Placeholder 1"/>
          <p:cNvSpPr>
            <a:spLocks noGrp="1"/>
          </p:cNvSpPr>
          <p:nvPr>
            <p:ph type="title"/>
            <p:custDataLst>
              <p:tags r:id="rId29"/>
            </p:custDataLst>
          </p:nvPr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3077" name="Text Placeholder 2"/>
          <p:cNvSpPr>
            <a:spLocks noGrp="1"/>
          </p:cNvSpPr>
          <p:nvPr>
            <p:ph type="body" idx="1"/>
            <p:custDataLst>
              <p:tags r:id="rId30"/>
            </p:custDataLst>
          </p:nvPr>
        </p:nvSpPr>
        <p:spPr bwMode="auto">
          <a:xfrm>
            <a:off x="295275" y="1196975"/>
            <a:ext cx="85979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Text Level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1"/>
            </p:custDataLst>
          </p:nvPr>
        </p:nvSpPr>
        <p:spPr>
          <a:xfrm>
            <a:off x="8378825" y="6467475"/>
            <a:ext cx="514350" cy="231775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fld id="{F9434B72-4299-49BC-A7E4-97975F8FC07B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2"/>
            </p:custDataLst>
          </p:nvPr>
        </p:nvSpPr>
        <p:spPr>
          <a:xfrm>
            <a:off x="4043363" y="6467475"/>
            <a:ext cx="4138612" cy="231775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998F86"/>
                </a:solidFill>
                <a:latin typeface="Century Gothic"/>
                <a:cs typeface="Arial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  <p:sp>
        <p:nvSpPr>
          <p:cNvPr id="3080" name="Rectangle 6"/>
          <p:cNvSpPr>
            <a:spLocks/>
          </p:cNvSpPr>
          <p:nvPr>
            <p:custDataLst>
              <p:tags r:id="rId33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5577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79388" indent="-179388" algn="l" rtl="0" eaLnBrk="0" fontAlgn="base" hangingPunct="0">
        <a:spcBef>
          <a:spcPts val="300"/>
        </a:spcBef>
        <a:spcAft>
          <a:spcPct val="0"/>
        </a:spcAft>
        <a:buClr>
          <a:srgbClr val="002060"/>
        </a:buClr>
        <a:buBlip>
          <a:blip r:embed="rId37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58775" indent="-179388" algn="l" rtl="0" eaLnBrk="0" fontAlgn="base" hangingPunct="0">
        <a:spcBef>
          <a:spcPts val="300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39750" indent="-179388" algn="l" rtl="0" eaLnBrk="0" fontAlgn="base" hangingPunct="0">
        <a:spcBef>
          <a:spcPts val="300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798638" indent="-1798638" algn="l" rtl="0" eaLnBrk="0" fontAlgn="base" hangingPunct="0">
        <a:spcBef>
          <a:spcPts val="3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2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45081" name="think-cell Slide" r:id="rId33" imgW="270" imgH="270" progId="">
              <p:embed/>
            </p:oleObj>
          </a:graphicData>
        </a:graphic>
      </p:graphicFrame>
      <p:pic>
        <p:nvPicPr>
          <p:cNvPr id="25603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5605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 bwMode="auto">
          <a:xfrm>
            <a:off x="295275" y="1196975"/>
            <a:ext cx="85979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Text Level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1B2E0A-FD82-479A-AB62-EAC4697C037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825" y="6467475"/>
            <a:ext cx="514350" cy="231775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 defTabSz="9144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003399"/>
                </a:solidFill>
                <a:latin typeface="Century Gothic" pitchFamily="34" charset="0"/>
                <a:cs typeface="Arial" charset="0"/>
              </a:defRPr>
            </a:lvl1pPr>
          </a:lstStyle>
          <a:p>
            <a:pPr>
              <a:defRPr/>
            </a:pPr>
            <a:fld id="{877CB033-46BD-446A-AE50-4E8CD4E9E7A5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2A8F42-989F-43E2-B393-AD72BBB54FD1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363" y="6467475"/>
            <a:ext cx="4138612" cy="231775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 defTabSz="914400" eaLnBrk="1" fontAlgn="auto" hangingPunct="1">
              <a:spcBef>
                <a:spcPts val="0"/>
              </a:spcBef>
              <a:spcAft>
                <a:spcPts val="0"/>
              </a:spcAft>
              <a:defRPr sz="800">
                <a:solidFill>
                  <a:srgbClr val="998F86"/>
                </a:solidFill>
                <a:latin typeface="Century Gothic"/>
                <a:cs typeface="Arial" charset="0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  <p:sp>
        <p:nvSpPr>
          <p:cNvPr id="3080" name="Rectangle 6">
            <a:extLst>
              <a:ext uri="{FF2B5EF4-FFF2-40B4-BE49-F238E27FC236}">
                <a16:creationId xmlns:a16="http://schemas.microsoft.com/office/drawing/2014/main" xmlns="" id="{4F5EAF41-6481-42CB-9583-03E8F05DDB0F}"/>
              </a:ext>
            </a:extLst>
          </p:cNvPr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>
              <a:defRPr/>
            </a:pPr>
            <a:r>
              <a:rPr lang="en-US" sz="800">
                <a:solidFill>
                  <a:srgbClr val="998F8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© Western Cape Government 2012  |</a:t>
            </a:r>
            <a:endParaRPr lang="en-GB" sz="800">
              <a:solidFill>
                <a:srgbClr val="998F8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9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305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79388" indent="-179388" algn="l" rtl="0" eaLnBrk="0" fontAlgn="base" hangingPunct="0">
        <a:spcBef>
          <a:spcPts val="300"/>
        </a:spcBef>
        <a:spcAft>
          <a:spcPct val="0"/>
        </a:spcAft>
        <a:buClr>
          <a:srgbClr val="002060"/>
        </a:buClr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58775" indent="-179388" algn="l" rtl="0" eaLnBrk="0" fontAlgn="base" hangingPunct="0">
        <a:spcBef>
          <a:spcPts val="300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39750" indent="-179388" algn="l" rtl="0" eaLnBrk="0" fontAlgn="base" hangingPunct="0">
        <a:spcBef>
          <a:spcPts val="300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798638" indent="-1798638" algn="l" rtl="0" eaLnBrk="0" fontAlgn="base" hangingPunct="0">
        <a:spcBef>
          <a:spcPts val="3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9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66585" name="think-cell Slide" r:id="rId33" imgW="270" imgH="270" progId="">
              <p:embed/>
            </p:oleObj>
          </a:graphicData>
        </a:graphic>
      </p:graphicFrame>
      <p:pic>
        <p:nvPicPr>
          <p:cNvPr id="28675" name="Picture 8"/>
          <p:cNvPicPr>
            <a:picLocks noChangeAspect="1"/>
          </p:cNvPicPr>
          <p:nvPr>
            <p:custDataLst>
              <p:tags r:id="rId2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5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itle Placeholder 1"/>
          <p:cNvSpPr>
            <a:spLocks noGrp="1"/>
          </p:cNvSpPr>
          <p:nvPr>
            <p:ph type="title"/>
            <p:custDataLst>
              <p:tags r:id="rId28"/>
            </p:custDataLst>
          </p:nvPr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28677" name="Text Placeholder 2"/>
          <p:cNvSpPr>
            <a:spLocks noGrp="1"/>
          </p:cNvSpPr>
          <p:nvPr>
            <p:ph type="body" idx="1"/>
            <p:custDataLst>
              <p:tags r:id="rId29"/>
            </p:custDataLst>
          </p:nvPr>
        </p:nvSpPr>
        <p:spPr bwMode="auto">
          <a:xfrm>
            <a:off x="295275" y="1196975"/>
            <a:ext cx="85979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Text Level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30"/>
            </p:custDataLst>
          </p:nvPr>
        </p:nvSpPr>
        <p:spPr>
          <a:xfrm>
            <a:off x="8378825" y="6467475"/>
            <a:ext cx="514350" cy="231775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 defTabSz="914400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3F47A5B-A220-45BA-91F5-CA4A0B05B28D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31"/>
            </p:custDataLst>
          </p:nvPr>
        </p:nvSpPr>
        <p:spPr>
          <a:xfrm>
            <a:off x="4043363" y="6467475"/>
            <a:ext cx="4138612" cy="231775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 defTabSz="914400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998F86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en-ZA"/>
              <a:t>Political Steercom</a:t>
            </a:r>
            <a:endParaRPr lang="en-GB" dirty="0"/>
          </a:p>
        </p:txBody>
      </p:sp>
      <p:sp>
        <p:nvSpPr>
          <p:cNvPr id="28680" name="Rectangle 6"/>
          <p:cNvSpPr>
            <a:spLocks/>
          </p:cNvSpPr>
          <p:nvPr>
            <p:custDataLst>
              <p:tags r:id="rId32"/>
            </p:custDataLst>
          </p:nvPr>
        </p:nvSpPr>
        <p:spPr bwMode="auto">
          <a:xfrm>
            <a:off x="2060575" y="6467475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" tIns="72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800">
                <a:solidFill>
                  <a:srgbClr val="998F86"/>
                </a:solidFill>
                <a:latin typeface="Century Gothic" panose="020B0502020202020204" pitchFamily="34" charset="0"/>
              </a:rPr>
              <a:t>© Western Cape Government 2012  |</a:t>
            </a:r>
            <a:endParaRPr lang="en-GB" altLang="en-US" sz="800">
              <a:solidFill>
                <a:srgbClr val="998F8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681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8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737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algn="l" rtl="0" fontAlgn="base">
        <a:spcBef>
          <a:spcPts val="300"/>
        </a:spcBef>
        <a:spcAft>
          <a:spcPct val="0"/>
        </a:spcAft>
        <a:buFont typeface="Arial" panose="020B0604020202020204" pitchFamily="34" charset="0"/>
        <a:defRPr sz="16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79388" indent="-179388" algn="l" rtl="0" fontAlgn="base">
        <a:spcBef>
          <a:spcPts val="300"/>
        </a:spcBef>
        <a:spcAft>
          <a:spcPct val="0"/>
        </a:spcAft>
        <a:buClr>
          <a:srgbClr val="002060"/>
        </a:buClr>
        <a:buBlip>
          <a:blip r:embed="rId36"/>
        </a:buBlip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358775" indent="-179388" algn="l" rtl="0" fontAlgn="base">
        <a:spcBef>
          <a:spcPts val="300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•"/>
        <a:defRPr lang="en-US" sz="1600" kern="1200" dirty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539750" indent="-179388" algn="l" rtl="0" fontAlgn="base">
        <a:spcBef>
          <a:spcPts val="300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798638" indent="-1798638" algn="l" rtl="0" fontAlgn="base">
        <a:spcBef>
          <a:spcPts val="30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9" hidden="1"/>
          <p:cNvGraphicFramePr>
            <a:graphicFrameLocks noChangeAspect="1"/>
          </p:cNvGraphicFramePr>
          <p:nvPr/>
        </p:nvGraphicFramePr>
        <p:xfrm>
          <a:off x="1" y="0"/>
          <a:ext cx="158750" cy="158750"/>
        </p:xfrm>
        <a:graphic>
          <a:graphicData uri="http://schemas.openxmlformats.org/presentationml/2006/ole">
            <p:oleObj spid="_x0000_s149523" name="think-cell Slide" r:id="rId36" imgW="270" imgH="270" progId="">
              <p:embed/>
            </p:oleObj>
          </a:graphicData>
        </a:graphic>
      </p:graphicFrame>
      <p:pic>
        <p:nvPicPr>
          <p:cNvPr id="10243" name="Picture 8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39777"/>
            <a:ext cx="914400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itle Placeholder 1"/>
          <p:cNvSpPr>
            <a:spLocks noGrp="1"/>
          </p:cNvSpPr>
          <p:nvPr>
            <p:ph type="title"/>
            <p:custDataLst>
              <p:tags r:id="rId31"/>
            </p:custDataLst>
          </p:nvPr>
        </p:nvSpPr>
        <p:spPr bwMode="auto">
          <a:xfrm>
            <a:off x="295276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72000" tIns="72000" rIns="72000" bIns="720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/>
          </a:p>
        </p:txBody>
      </p:sp>
      <p:sp>
        <p:nvSpPr>
          <p:cNvPr id="10245" name="Text Placeholder 2"/>
          <p:cNvSpPr>
            <a:spLocks noGrp="1"/>
          </p:cNvSpPr>
          <p:nvPr>
            <p:ph type="body" idx="1"/>
            <p:custDataLst>
              <p:tags r:id="rId32"/>
            </p:custDataLst>
          </p:nvPr>
        </p:nvSpPr>
        <p:spPr bwMode="auto">
          <a:xfrm>
            <a:off x="295276" y="1196975"/>
            <a:ext cx="85979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Text Level</a:t>
            </a:r>
          </a:p>
          <a:p>
            <a:pPr lvl="1"/>
            <a:r>
              <a:rPr lang="en-US" altLang="en-US"/>
              <a:t>Second</a:t>
            </a:r>
          </a:p>
          <a:p>
            <a:pPr lvl="2"/>
            <a:r>
              <a:rPr lang="en-US" altLang="en-US"/>
              <a:t>Third</a:t>
            </a:r>
          </a:p>
          <a:p>
            <a:pPr lvl="3"/>
            <a:r>
              <a:rPr lang="en-US" altLang="en-US"/>
              <a:t>Fourth</a:t>
            </a:r>
          </a:p>
          <a:p>
            <a:pPr lvl="4"/>
            <a:r>
              <a:rPr lang="en-US" altLang="en-US"/>
              <a:t>Fifth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CFF657-9EB8-46DC-A6B6-0C952F74E351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33"/>
            </p:custDataLst>
          </p:nvPr>
        </p:nvSpPr>
        <p:spPr>
          <a:xfrm>
            <a:off x="8378825" y="6467477"/>
            <a:ext cx="514350" cy="231775"/>
          </a:xfrm>
          <a:prstGeom prst="rect">
            <a:avLst/>
          </a:prstGeom>
        </p:spPr>
        <p:txBody>
          <a:bodyPr vert="horz" lIns="72000" tIns="72000" rIns="0" bIns="0" rtlCol="0" anchor="ctr"/>
          <a:lstStyle>
            <a:lvl1pPr algn="r" defTabSz="685800" fontAlgn="auto">
              <a:spcBef>
                <a:spcPts val="0"/>
              </a:spcBef>
              <a:spcAft>
                <a:spcPts val="0"/>
              </a:spcAft>
              <a:defRPr sz="675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1E23CEFE-D317-407C-AD67-057AEB4BC307}" type="slidenum">
              <a:rPr lang="en-ZA"/>
              <a:pPr>
                <a:defRPr/>
              </a:pPr>
              <a:t>‹#›</a:t>
            </a:fld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E77875-9AAD-4C47-9514-E4C31DD36177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34"/>
            </p:custDataLst>
          </p:nvPr>
        </p:nvSpPr>
        <p:spPr>
          <a:xfrm>
            <a:off x="4043364" y="6467477"/>
            <a:ext cx="4138612" cy="231775"/>
          </a:xfrm>
          <a:prstGeom prst="rect">
            <a:avLst/>
          </a:prstGeom>
        </p:spPr>
        <p:txBody>
          <a:bodyPr vert="horz" lIns="0" tIns="72000" rIns="72000" bIns="0" rtlCol="0" anchor="b"/>
          <a:lstStyle>
            <a:lvl1pPr algn="l" defTabSz="685800" fontAlgn="auto">
              <a:spcBef>
                <a:spcPts val="0"/>
              </a:spcBef>
              <a:spcAft>
                <a:spcPts val="0"/>
              </a:spcAft>
              <a:defRPr sz="600">
                <a:solidFill>
                  <a:srgbClr val="998F86"/>
                </a:solidFill>
                <a:latin typeface="Century Gothic"/>
              </a:defRPr>
            </a:lvl1pPr>
          </a:lstStyle>
          <a:p>
            <a:pPr>
              <a:defRPr/>
            </a:pPr>
            <a:r>
              <a:rPr lang="en-ZA"/>
              <a:t>Stocktake</a:t>
            </a:r>
            <a:endParaRPr lang="en-GB" dirty="0"/>
          </a:p>
        </p:txBody>
      </p:sp>
      <p:sp>
        <p:nvSpPr>
          <p:cNvPr id="11272" name="Rectangle 6">
            <a:extLst>
              <a:ext uri="{FF2B5EF4-FFF2-40B4-BE49-F238E27FC236}">
                <a16:creationId xmlns:a16="http://schemas.microsoft.com/office/drawing/2014/main" xmlns="" id="{D8A67EF5-3F63-4E25-8B0B-802A0C335918}"/>
              </a:ext>
            </a:extLst>
          </p:cNvPr>
          <p:cNvSpPr>
            <a:spLocks/>
          </p:cNvSpPr>
          <p:nvPr>
            <p:custDataLst>
              <p:tags r:id="rId35"/>
            </p:custDataLst>
          </p:nvPr>
        </p:nvSpPr>
        <p:spPr bwMode="auto">
          <a:xfrm>
            <a:off x="2060576" y="6467477"/>
            <a:ext cx="19446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000" tIns="54000" rIns="0" bIns="0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600">
                <a:solidFill>
                  <a:srgbClr val="998F86"/>
                </a:solidFill>
                <a:latin typeface="Century Gothic" panose="020B0502020202020204" pitchFamily="34" charset="0"/>
              </a:rPr>
              <a:t>© Western Cape Government 2012  |</a:t>
            </a:r>
            <a:endParaRPr lang="en-GB" altLang="en-US" sz="600">
              <a:solidFill>
                <a:srgbClr val="998F86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249" name="Picture 107" descr="C:\Users\Conny\Desktop\WCG\WCG - Logo\PNG\Logos blue\WCG - Logo - General - Blue.pn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639" y="6148388"/>
            <a:ext cx="1108075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75407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  <p:sldLayoutId id="2147483863" r:id="rId18"/>
    <p:sldLayoutId id="2147483864" r:id="rId19"/>
    <p:sldLayoutId id="2147483865" r:id="rId20"/>
    <p:sldLayoutId id="2147483866" r:id="rId21"/>
    <p:sldLayoutId id="2147483867" r:id="rId22"/>
    <p:sldLayoutId id="2147483868" r:id="rId23"/>
    <p:sldLayoutId id="2147483869" r:id="rId24"/>
    <p:sldLayoutId id="2147483870" r:id="rId25"/>
    <p:sldLayoutId id="2147483871" r:id="rId26"/>
    <p:sldLayoutId id="2147483872" r:id="rId27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800" b="1" kern="1200">
          <a:solidFill>
            <a:schemeClr val="tx2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1800" b="1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algn="l" rtl="0" eaLnBrk="0" fontAlgn="base" hangingPunct="0">
        <a:spcBef>
          <a:spcPts val="225"/>
        </a:spcBef>
        <a:spcAft>
          <a:spcPct val="0"/>
        </a:spcAft>
        <a:buFont typeface="Arial" panose="020B0604020202020204" pitchFamily="34" charset="0"/>
        <a:defRPr sz="1200" b="1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134541" indent="-134541" algn="l" rtl="0" eaLnBrk="0" fontAlgn="base" hangingPunct="0">
        <a:spcBef>
          <a:spcPts val="225"/>
        </a:spcBef>
        <a:spcAft>
          <a:spcPct val="0"/>
        </a:spcAft>
        <a:buClr>
          <a:srgbClr val="002060"/>
        </a:buClr>
        <a:buBlip>
          <a:blip r:embed="rId39"/>
        </a:buBlip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269081" indent="-134541" algn="l" rtl="0" eaLnBrk="0" fontAlgn="base" hangingPunct="0">
        <a:spcBef>
          <a:spcPts val="225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404813" indent="-134541" algn="l" rtl="0" eaLnBrk="0" fontAlgn="base" hangingPunct="0">
        <a:spcBef>
          <a:spcPts val="225"/>
        </a:spcBef>
        <a:spcAft>
          <a:spcPct val="0"/>
        </a:spcAft>
        <a:buClr>
          <a:srgbClr val="998F86"/>
        </a:buClr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1348979" indent="-1348979" algn="l" rtl="0" eaLnBrk="0" fontAlgn="base" hangingPunct="0">
        <a:spcBef>
          <a:spcPts val="225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43.jpeg"/><Relationship Id="rId11" Type="http://schemas.openxmlformats.org/officeDocument/2006/relationships/image" Target="../media/image39.png"/><Relationship Id="rId5" Type="http://schemas.openxmlformats.org/officeDocument/2006/relationships/image" Target="../media/image42.pn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png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Relationship Id="rId4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31.png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2586227"/>
            <a:ext cx="9144000" cy="4922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55091" y="382524"/>
            <a:ext cx="5399532" cy="15758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3277" y="3499230"/>
            <a:ext cx="331533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15" marR="198755" indent="-106045" algn="ctr">
              <a:lnSpc>
                <a:spcPct val="100000"/>
              </a:lnSpc>
              <a:spcBef>
                <a:spcPts val="95"/>
              </a:spcBef>
            </a:pPr>
            <a:r>
              <a:rPr sz="2800" b="1" spc="-5" dirty="0" err="1">
                <a:solidFill>
                  <a:srgbClr val="FFFFFF"/>
                </a:solidFill>
                <a:latin typeface="Century Gothic"/>
                <a:cs typeface="Century Gothic"/>
              </a:rPr>
              <a:t>eLEARNING</a:t>
            </a:r>
            <a:endParaRPr sz="2800" dirty="0">
              <a:latin typeface="Century Gothic"/>
              <a:cs typeface="Century Gothi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8221" y="5097526"/>
            <a:ext cx="192468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>
                <a:solidFill>
                  <a:srgbClr val="FFFFFF"/>
                </a:solidFill>
                <a:latin typeface="Century Gothic"/>
                <a:cs typeface="Century Gothic"/>
              </a:rPr>
              <a:t>6 </a:t>
            </a:r>
            <a:r>
              <a:rPr lang="en-US" sz="2000" dirty="0">
                <a:solidFill>
                  <a:srgbClr val="FFFFFF"/>
                </a:solidFill>
                <a:latin typeface="Century Gothic"/>
                <a:cs typeface="Century Gothic"/>
              </a:rPr>
              <a:t>August 2019 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2189" y="5758667"/>
            <a:ext cx="2439670" cy="273921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marR="5080" algn="ctr">
              <a:lnSpc>
                <a:spcPct val="114700"/>
              </a:lnSpc>
              <a:spcBef>
                <a:spcPts val="125"/>
              </a:spcBef>
            </a:pPr>
            <a:r>
              <a:rPr sz="1600" spc="-15" dirty="0">
                <a:solidFill>
                  <a:srgbClr val="FFFFFF"/>
                </a:solidFill>
                <a:latin typeface="Century Gothic"/>
                <a:cs typeface="Century Gothic"/>
              </a:rPr>
              <a:t>WCED: </a:t>
            </a:r>
            <a:r>
              <a:rPr sz="1600" spc="-5" dirty="0">
                <a:solidFill>
                  <a:srgbClr val="FFFFFF"/>
                </a:solidFill>
                <a:latin typeface="Century Gothic"/>
                <a:cs typeface="Century Gothic"/>
              </a:rPr>
              <a:t>Clinton </a:t>
            </a:r>
            <a:r>
              <a:rPr sz="1600" spc="-10" dirty="0">
                <a:solidFill>
                  <a:srgbClr val="FFFFFF"/>
                </a:solidFill>
                <a:latin typeface="Century Gothic"/>
                <a:cs typeface="Century Gothic"/>
              </a:rPr>
              <a:t>Walker</a:t>
            </a:r>
            <a:endParaRPr sz="1600" dirty="0"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" y="2970960"/>
            <a:ext cx="3937127" cy="38662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92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44538" y="739775"/>
            <a:ext cx="10472738" cy="601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592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6138"/>
            <a:ext cx="87487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8" name="Title 1"/>
          <p:cNvSpPr txBox="1">
            <a:spLocks/>
          </p:cNvSpPr>
          <p:nvPr/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To date: Infrastructure to schools</a:t>
            </a:r>
          </a:p>
        </p:txBody>
      </p:sp>
      <p:pic>
        <p:nvPicPr>
          <p:cNvPr id="465925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4149725"/>
            <a:ext cx="9144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C3AD82-4475-4FA5-99E0-45084B5CA7E3}"/>
              </a:ext>
            </a:extLst>
          </p:cNvPr>
          <p:cNvSpPr txBox="1"/>
          <p:nvPr/>
        </p:nvSpPr>
        <p:spPr>
          <a:xfrm>
            <a:off x="12701" y="4271963"/>
            <a:ext cx="4025900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Target: 1 500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schools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date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1 273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schools on WCG WAN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573 on 100mbps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sz="1600" kern="0" dirty="0">
                <a:solidFill>
                  <a:sysClr val="windowText" lastClr="000000"/>
                </a:solidFill>
              </a:rPr>
              <a:t>45 scoped for next phase</a:t>
            </a:r>
          </a:p>
          <a:p>
            <a:pPr marL="342900" marR="0" lvl="0" indent="-34290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 191 scoped for alternative/s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902DB9-B9B5-436E-859A-C8E971F70582}"/>
              </a:ext>
            </a:extLst>
          </p:cNvPr>
          <p:cNvSpPr txBox="1"/>
          <p:nvPr/>
        </p:nvSpPr>
        <p:spPr>
          <a:xfrm>
            <a:off x="4927600" y="4348163"/>
            <a:ext cx="3965575" cy="25853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Target: 1500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schools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 date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</a:rPr>
              <a:t>490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connected to full Wi-Fi LAN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By end 2019 –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560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target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Also, 759 have Mini 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Wi-fi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LANs to access Broadband</a:t>
            </a:r>
            <a:endParaRPr lang="en-US" sz="1600" kern="0" noProof="0" dirty="0">
              <a:solidFill>
                <a:sysClr val="windowText" lastClr="000000"/>
              </a:solidFill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882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0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15913" y="474663"/>
            <a:ext cx="9753601" cy="619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7971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6138"/>
            <a:ext cx="87487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6" name="Title 1"/>
          <p:cNvSpPr txBox="1">
            <a:spLocks/>
          </p:cNvSpPr>
          <p:nvPr/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Technology in the classroom</a:t>
            </a:r>
          </a:p>
        </p:txBody>
      </p:sp>
      <p:pic>
        <p:nvPicPr>
          <p:cNvPr id="467973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4116388"/>
            <a:ext cx="9144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F0CEB4-9BAF-4B9D-BB00-5F550B363B11}"/>
              </a:ext>
            </a:extLst>
          </p:cNvPr>
          <p:cNvSpPr txBox="1"/>
          <p:nvPr/>
        </p:nvSpPr>
        <p:spPr>
          <a:xfrm>
            <a:off x="6275388" y="5875338"/>
            <a:ext cx="2773362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55633C-0541-4C1E-9349-DF9FECFC3D6B}"/>
              </a:ext>
            </a:extLst>
          </p:cNvPr>
          <p:cNvSpPr txBox="1"/>
          <p:nvPr/>
        </p:nvSpPr>
        <p:spPr>
          <a:xfrm>
            <a:off x="3173413" y="5334000"/>
            <a:ext cx="2836068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1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000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scoped </a:t>
            </a:r>
            <a:r>
              <a:rPr lang="en-US" sz="1600" kern="0" dirty="0">
                <a:solidFill>
                  <a:sysClr val="windowText" lastClr="000000"/>
                </a:solidFill>
              </a:rPr>
              <a:t>across 100 schools f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or 2019/20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60F267D-6967-4DD2-BEAA-80F149D1793B}"/>
              </a:ext>
            </a:extLst>
          </p:cNvPr>
          <p:cNvSpPr txBox="1"/>
          <p:nvPr/>
        </p:nvSpPr>
        <p:spPr>
          <a:xfrm>
            <a:off x="50800" y="5783263"/>
            <a:ext cx="277336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Other than this schools have/are also procuring own-funded technologies and BOYD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B2ECB44-CD60-40D3-AFAD-EC2FC0B8360E}"/>
              </a:ext>
            </a:extLst>
          </p:cNvPr>
          <p:cNvSpPr txBox="1"/>
          <p:nvPr/>
        </p:nvSpPr>
        <p:spPr>
          <a:xfrm>
            <a:off x="1168400" y="3622675"/>
            <a:ext cx="1174750" cy="4603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28 871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655A95-4C31-486F-B47A-38585D1421C8}"/>
              </a:ext>
            </a:extLst>
          </p:cNvPr>
          <p:cNvSpPr txBox="1"/>
          <p:nvPr/>
        </p:nvSpPr>
        <p:spPr>
          <a:xfrm>
            <a:off x="6327775" y="3541713"/>
            <a:ext cx="2720975" cy="34932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1 161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Refreshed ICT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</a:t>
            </a:r>
            <a:r>
              <a:rPr kumimoji="0" lang="en-US" sz="1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suites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(23 000 w/stations)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…166 scoped for 2019/20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------------------------------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333 Subject-Specific ICT suites;  10 900 workstations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kern="0" dirty="0">
              <a:solidFill>
                <a:sysClr val="windowText" lastClr="000000"/>
              </a:solidFill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798413-D7D5-4845-9379-A948FF4DB2CD}"/>
              </a:ext>
            </a:extLst>
          </p:cNvPr>
          <p:cNvSpPr txBox="1"/>
          <p:nvPr/>
        </p:nvSpPr>
        <p:spPr>
          <a:xfrm>
            <a:off x="3173413" y="3662218"/>
            <a:ext cx="901700" cy="7694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kern="0" dirty="0">
                <a:solidFill>
                  <a:sysClr val="windowText" lastClr="000000"/>
                </a:solidFill>
              </a:rPr>
              <a:t>7 778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CA2C892-DEA6-48FA-8512-B56D077A2860}"/>
              </a:ext>
            </a:extLst>
          </p:cNvPr>
          <p:cNvSpPr txBox="1"/>
          <p:nvPr/>
        </p:nvSpPr>
        <p:spPr>
          <a:xfrm>
            <a:off x="3171537" y="4050269"/>
            <a:ext cx="276542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1600" kern="0" dirty="0">
                <a:solidFill>
                  <a:sysClr val="windowText" lastClr="000000"/>
                </a:solidFill>
              </a:rPr>
              <a:t>26% Classrooms a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cross 596 schools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(39%)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9721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6138"/>
            <a:ext cx="87487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7" name="Title 1"/>
          <p:cNvSpPr txBox="1">
            <a:spLocks/>
          </p:cNvSpPr>
          <p:nvPr/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Culture change at schools</a:t>
            </a:r>
          </a:p>
        </p:txBody>
      </p:sp>
      <p:pic>
        <p:nvPicPr>
          <p:cNvPr id="46899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69938" y="488950"/>
            <a:ext cx="10687051" cy="601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899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6" y="2743200"/>
            <a:ext cx="9144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DFE3E73-0E45-4237-8415-D8072D10BEFA}"/>
              </a:ext>
            </a:extLst>
          </p:cNvPr>
          <p:cNvSpPr txBox="1"/>
          <p:nvPr/>
        </p:nvSpPr>
        <p:spPr>
          <a:xfrm>
            <a:off x="76200" y="3494881"/>
            <a:ext cx="4003675" cy="34163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stream is an additional one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not generally part of projects;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deals with systemic change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dirty="0">
              <a:solidFill>
                <a:sysClr val="windowText" lastClr="000000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kern="0" dirty="0">
                <a:solidFill>
                  <a:sysClr val="windowText" lastClr="000000"/>
                </a:solidFill>
              </a:rPr>
              <a:t>Focus #1: Classroom and school ICT Change and Adoption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kern="0" dirty="0">
                <a:solidFill>
                  <a:sysClr val="windowText" lastClr="000000"/>
                </a:solidFill>
              </a:rPr>
              <a:t>Focus #2: Cyber-Safety/ Wellness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kern="0" dirty="0">
                <a:solidFill>
                  <a:sysClr val="windowText" lastClr="000000"/>
                </a:solidFill>
              </a:rPr>
              <a:t>Focus #3: Responsible citizenry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4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" kern="0" dirty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>
            <a:extLst/>
          </p:cNvPr>
          <p:cNvSpPr txBox="1"/>
          <p:nvPr/>
        </p:nvSpPr>
        <p:spPr>
          <a:xfrm>
            <a:off x="5083736" y="4762074"/>
            <a:ext cx="4002087" cy="20467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______________________________________________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kern="0" dirty="0">
              <a:solidFill>
                <a:sysClr val="windowText" lastClr="000000"/>
              </a:solidFill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Proficiency Assessment Tool  provides data </a:t>
            </a:r>
            <a:r>
              <a:rPr lang="en-US" sz="1500" kern="0" dirty="0">
                <a:solidFill>
                  <a:sysClr val="windowText" lastClr="000000"/>
                </a:solidFill>
              </a:rPr>
              <a:t>to inform </a:t>
            </a:r>
            <a:r>
              <a:rPr lang="en-US" sz="1500" kern="0" dirty="0" err="1">
                <a:solidFill>
                  <a:sysClr val="windowText" lastClr="000000"/>
                </a:solidFill>
              </a:rPr>
              <a:t>TProfDev</a:t>
            </a:r>
            <a:r>
              <a:rPr lang="en-US" sz="1500" kern="0" dirty="0">
                <a:solidFill>
                  <a:sysClr val="windowText" lastClr="000000"/>
                </a:solidFill>
              </a:rPr>
              <a:t> 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courses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Targeted Teacher </a:t>
            </a:r>
            <a:r>
              <a:rPr kumimoji="0" lang="en-US" sz="15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ProfDev</a:t>
            </a:r>
            <a:r>
              <a:rPr kumimoji="0" lang="en-US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approach vs a wide net of invitational-training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0" lang="en-US" sz="15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ZA" sz="1500" dirty="0">
                <a:solidFill>
                  <a:schemeClr val="dk1"/>
                </a:solidFill>
              </a:rPr>
              <a:t>ICT Skills and integration training reaches 70% of teachers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kumimoji="0" lang="en-ZA" sz="15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Trainer network of teachers</a:t>
            </a:r>
            <a:r>
              <a:rPr kumimoji="0" lang="en-ZA" sz="1500" b="0" i="0" u="none" strike="noStrike" kern="0" cap="none" spc="0" normalizeH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</a:rPr>
              <a:t> established</a:t>
            </a: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325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6138"/>
            <a:ext cx="87487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07" name="Title 1"/>
          <p:cNvSpPr txBox="1">
            <a:spLocks/>
          </p:cNvSpPr>
          <p:nvPr/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eTeacher</a:t>
            </a:r>
            <a:r>
              <a:rPr kumimoji="0" lang="en-ZA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 Professional Development (2015-2018)</a:t>
            </a:r>
          </a:p>
        </p:txBody>
      </p:sp>
      <p:pic>
        <p:nvPicPr>
          <p:cNvPr id="468997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36" y="2743200"/>
            <a:ext cx="9144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0738" y="1169987"/>
            <a:ext cx="4333661" cy="1752909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2" y="3048001"/>
          <a:ext cx="8839197" cy="3667123"/>
        </p:xfrm>
        <a:graphic>
          <a:graphicData uri="http://schemas.openxmlformats.org/drawingml/2006/table">
            <a:tbl>
              <a:tblPr/>
              <a:tblGrid>
                <a:gridCol w="942451">
                  <a:extLst>
                    <a:ext uri="{9D8B030D-6E8A-4147-A177-3AD203B41FA5}">
                      <a16:colId xmlns:a16="http://schemas.microsoft.com/office/drawing/2014/main" xmlns="" val="866574338"/>
                    </a:ext>
                  </a:extLst>
                </a:gridCol>
                <a:gridCol w="942451">
                  <a:extLst>
                    <a:ext uri="{9D8B030D-6E8A-4147-A177-3AD203B41FA5}">
                      <a16:colId xmlns:a16="http://schemas.microsoft.com/office/drawing/2014/main" xmlns="" val="884695665"/>
                    </a:ext>
                  </a:extLst>
                </a:gridCol>
                <a:gridCol w="942451">
                  <a:extLst>
                    <a:ext uri="{9D8B030D-6E8A-4147-A177-3AD203B41FA5}">
                      <a16:colId xmlns:a16="http://schemas.microsoft.com/office/drawing/2014/main" xmlns="" val="3312143566"/>
                    </a:ext>
                  </a:extLst>
                </a:gridCol>
                <a:gridCol w="119046">
                  <a:extLst>
                    <a:ext uri="{9D8B030D-6E8A-4147-A177-3AD203B41FA5}">
                      <a16:colId xmlns:a16="http://schemas.microsoft.com/office/drawing/2014/main" xmlns="" val="1735874215"/>
                    </a:ext>
                  </a:extLst>
                </a:gridCol>
                <a:gridCol w="942451">
                  <a:extLst>
                    <a:ext uri="{9D8B030D-6E8A-4147-A177-3AD203B41FA5}">
                      <a16:colId xmlns:a16="http://schemas.microsoft.com/office/drawing/2014/main" xmlns="" val="3922937944"/>
                    </a:ext>
                  </a:extLst>
                </a:gridCol>
                <a:gridCol w="942451">
                  <a:extLst>
                    <a:ext uri="{9D8B030D-6E8A-4147-A177-3AD203B41FA5}">
                      <a16:colId xmlns:a16="http://schemas.microsoft.com/office/drawing/2014/main" xmlns="" val="34343254"/>
                    </a:ext>
                  </a:extLst>
                </a:gridCol>
                <a:gridCol w="119046">
                  <a:extLst>
                    <a:ext uri="{9D8B030D-6E8A-4147-A177-3AD203B41FA5}">
                      <a16:colId xmlns:a16="http://schemas.microsoft.com/office/drawing/2014/main" xmlns="" val="1520352563"/>
                    </a:ext>
                  </a:extLst>
                </a:gridCol>
                <a:gridCol w="942451">
                  <a:extLst>
                    <a:ext uri="{9D8B030D-6E8A-4147-A177-3AD203B41FA5}">
                      <a16:colId xmlns:a16="http://schemas.microsoft.com/office/drawing/2014/main" xmlns="" val="2640074342"/>
                    </a:ext>
                  </a:extLst>
                </a:gridCol>
                <a:gridCol w="942451">
                  <a:extLst>
                    <a:ext uri="{9D8B030D-6E8A-4147-A177-3AD203B41FA5}">
                      <a16:colId xmlns:a16="http://schemas.microsoft.com/office/drawing/2014/main" xmlns="" val="2945123021"/>
                    </a:ext>
                  </a:extLst>
                </a:gridCol>
                <a:gridCol w="119046">
                  <a:extLst>
                    <a:ext uri="{9D8B030D-6E8A-4147-A177-3AD203B41FA5}">
                      <a16:colId xmlns:a16="http://schemas.microsoft.com/office/drawing/2014/main" xmlns="" val="2471889820"/>
                    </a:ext>
                  </a:extLst>
                </a:gridCol>
                <a:gridCol w="942451">
                  <a:extLst>
                    <a:ext uri="{9D8B030D-6E8A-4147-A177-3AD203B41FA5}">
                      <a16:colId xmlns:a16="http://schemas.microsoft.com/office/drawing/2014/main" xmlns="" val="2790786148"/>
                    </a:ext>
                  </a:extLst>
                </a:gridCol>
                <a:gridCol w="942451">
                  <a:extLst>
                    <a:ext uri="{9D8B030D-6E8A-4147-A177-3AD203B41FA5}">
                      <a16:colId xmlns:a16="http://schemas.microsoft.com/office/drawing/2014/main" xmlns="" val="2754546550"/>
                    </a:ext>
                  </a:extLst>
                </a:gridCol>
              </a:tblGrid>
              <a:tr h="745448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DISTRICTS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CTLI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CEI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98029556"/>
                  </a:ext>
                </a:extLst>
              </a:tr>
              <a:tr h="4689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FinYear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Instances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3566565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2015_16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1886644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2016_17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073427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2017_18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3232962"/>
                  </a:ext>
                </a:extLst>
              </a:tr>
              <a:tr h="38474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2018_19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B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293167"/>
                  </a:ext>
                </a:extLst>
              </a:tr>
              <a:tr h="6131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18646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4874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28770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13952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25365879"/>
                  </a:ext>
                </a:extLst>
              </a:tr>
              <a:tr h="300584"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data includes Basic ICT Skills Training and ICT Integration Training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3908053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89144" y="1203826"/>
            <a:ext cx="4419602" cy="17235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Pre-2015 =  13 747 </a:t>
            </a:r>
          </a:p>
          <a:p>
            <a:r>
              <a:rPr lang="en-US" sz="1300" dirty="0"/>
              <a:t>                             Teachers participated in eTPD</a:t>
            </a:r>
          </a:p>
          <a:p>
            <a:endParaRPr lang="en-US" dirty="0"/>
          </a:p>
          <a:p>
            <a:r>
              <a:rPr lang="en-US" dirty="0"/>
              <a:t>Post 2015 = 13 952 </a:t>
            </a:r>
          </a:p>
          <a:p>
            <a:r>
              <a:rPr lang="en-US" sz="1300" dirty="0"/>
              <a:t>                             Teachers participated in eTPD</a:t>
            </a:r>
          </a:p>
          <a:p>
            <a:endParaRPr lang="en-US" sz="1300" dirty="0"/>
          </a:p>
          <a:p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xmlns="" val="2218094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018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6138"/>
            <a:ext cx="87487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1" name="Title 1"/>
          <p:cNvSpPr txBox="1">
            <a:spLocks/>
          </p:cNvSpPr>
          <p:nvPr/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Administration</a:t>
            </a:r>
          </a:p>
        </p:txBody>
      </p:sp>
      <p:pic>
        <p:nvPicPr>
          <p:cNvPr id="470020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2163" y="363538"/>
            <a:ext cx="10761663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0021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4054475"/>
            <a:ext cx="91440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2C35089-06DD-4EA4-840B-80509BB6CA8F}"/>
              </a:ext>
            </a:extLst>
          </p:cNvPr>
          <p:cNvSpPr txBox="1"/>
          <p:nvPr/>
        </p:nvSpPr>
        <p:spPr>
          <a:xfrm>
            <a:off x="95250" y="3159125"/>
            <a:ext cx="3970338" cy="17843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WCED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ePortal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Clou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 content – currently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11 000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+ multi-linked resources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available to teachers and learners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---------------------------------------------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Scoping in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phases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 budget allows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3D30935-E406-46CF-81E2-9840946861DB}"/>
              </a:ext>
            </a:extLst>
          </p:cNvPr>
          <p:cNvSpPr txBox="1"/>
          <p:nvPr/>
        </p:nvSpPr>
        <p:spPr>
          <a:xfrm>
            <a:off x="5075238" y="4433888"/>
            <a:ext cx="4003675" cy="272382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Current</a:t>
            </a:r>
            <a:r>
              <a:rPr kumimoji="0" lang="en-US" sz="16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Learner Management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Learning Management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00" kern="0" dirty="0">
              <a:solidFill>
                <a:sysClr val="windowText" lastClr="000000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Classroom Management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400" kern="0" dirty="0">
              <a:solidFill>
                <a:sysClr val="windowText" lastClr="000000"/>
              </a:solidFill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Integrated School Administration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(Dashboard</a:t>
            </a:r>
            <a:r>
              <a:rPr lang="en-US" sz="1400" kern="0" dirty="0">
                <a:solidFill>
                  <a:sysClr val="windowText" lastClr="000000"/>
                </a:solidFill>
              </a:rPr>
              <a:t>s for Schools)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E6370E5-6F39-40E9-801B-08F0DE637D94}"/>
              </a:ext>
            </a:extLst>
          </p:cNvPr>
          <p:cNvSpPr txBox="1"/>
          <p:nvPr/>
        </p:nvSpPr>
        <p:spPr>
          <a:xfrm>
            <a:off x="12700" y="4599072"/>
            <a:ext cx="4052888" cy="28392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Initiating National (DBE) Cloud  with curriculum content via the WCED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ePortal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WCED Telematics program via Broadband set for growth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area is receiving attention; provides opportunity to ALL learners and teachers…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2ED73A2-2B76-4D0B-9D5E-5476FDE9548E}"/>
              </a:ext>
            </a:extLst>
          </p:cNvPr>
          <p:cNvSpPr/>
          <p:nvPr/>
        </p:nvSpPr>
        <p:spPr>
          <a:xfrm>
            <a:off x="12700" y="1244600"/>
            <a:ext cx="4052888" cy="434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Ecosystem/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ePortal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F7D2C3C-FD68-4F8F-B65C-4CBBEB7D4AAE}"/>
              </a:ext>
            </a:extLst>
          </p:cNvPr>
          <p:cNvSpPr/>
          <p:nvPr/>
        </p:nvSpPr>
        <p:spPr>
          <a:xfrm>
            <a:off x="5103813" y="1222375"/>
            <a:ext cx="4052887" cy="4349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Digital admin systems</a:t>
            </a:r>
          </a:p>
        </p:txBody>
      </p:sp>
    </p:spTree>
    <p:extLst>
      <p:ext uri="{BB962C8B-B14F-4D97-AF65-F5344CB8AC3E}">
        <p14:creationId xmlns:p14="http://schemas.microsoft.com/office/powerpoint/2010/main" xmlns="" val="153360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6138"/>
            <a:ext cx="87487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0755" name="Title 1"/>
          <p:cNvSpPr txBox="1">
            <a:spLocks/>
          </p:cNvSpPr>
          <p:nvPr/>
        </p:nvSpPr>
        <p:spPr bwMode="auto">
          <a:xfrm>
            <a:off x="176213" y="180975"/>
            <a:ext cx="89027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Support: Curriculum Integration and ICT Technical </a:t>
            </a:r>
          </a:p>
        </p:txBody>
      </p:sp>
      <p:pic>
        <p:nvPicPr>
          <p:cNvPr id="471044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92163" y="661988"/>
            <a:ext cx="10761663" cy="605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45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4054475"/>
            <a:ext cx="91440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EA7C6B-183E-4831-AF21-B7334AD68915}"/>
              </a:ext>
            </a:extLst>
          </p:cNvPr>
          <p:cNvSpPr txBox="1"/>
          <p:nvPr/>
        </p:nvSpPr>
        <p:spPr>
          <a:xfrm>
            <a:off x="5075238" y="4433888"/>
            <a:ext cx="4003675" cy="2184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*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Current trials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Learner Management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Learning Management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Classroom Management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Integrated School Administration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7104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45263" y="2349500"/>
            <a:ext cx="77152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7A0567-A837-454E-B8F3-7D9261B23CDC}"/>
              </a:ext>
            </a:extLst>
          </p:cNvPr>
          <p:cNvSpPr/>
          <p:nvPr/>
        </p:nvSpPr>
        <p:spPr>
          <a:xfrm>
            <a:off x="12700" y="1520825"/>
            <a:ext cx="4052888" cy="465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District Advisory Support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6A0B070-8576-4D68-B733-C5885AFA4E0D}"/>
              </a:ext>
            </a:extLst>
          </p:cNvPr>
          <p:cNvSpPr/>
          <p:nvPr/>
        </p:nvSpPr>
        <p:spPr>
          <a:xfrm>
            <a:off x="5075238" y="1530350"/>
            <a:ext cx="4052887" cy="465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ICT Technical Support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5493D4E-DB2B-4BDC-B9C1-DEC15246830A}"/>
              </a:ext>
            </a:extLst>
          </p:cNvPr>
          <p:cNvSpPr txBox="1"/>
          <p:nvPr/>
        </p:nvSpPr>
        <p:spPr>
          <a:xfrm>
            <a:off x="77788" y="3427413"/>
            <a:ext cx="4003675" cy="35702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ELEARNING ADVISORY TEAMS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Component in support at district level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Coordinating team at head office level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Creation of School-level support through ICT Champions network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Assimilation of Curriculum Advisory teams to support the eLearning goals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Embracing Service Providers in support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1F1FE5B-A53E-4B01-A5B4-7C54D98F4C88}"/>
              </a:ext>
            </a:extLst>
          </p:cNvPr>
          <p:cNvSpPr/>
          <p:nvPr/>
        </p:nvSpPr>
        <p:spPr>
          <a:xfrm>
            <a:off x="1504950" y="2481263"/>
            <a:ext cx="963613" cy="373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471052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87513" y="2397125"/>
            <a:ext cx="5969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A5BB511-CC38-4E9D-8A2D-4426E1604FAD}"/>
              </a:ext>
            </a:extLst>
          </p:cNvPr>
          <p:cNvSpPr txBox="1"/>
          <p:nvPr/>
        </p:nvSpPr>
        <p:spPr>
          <a:xfrm>
            <a:off x="5075238" y="3500438"/>
            <a:ext cx="4003675" cy="34925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___________________________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CENTRALISED SUPPORT DESK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One-Call service to schools </a:t>
            </a: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Re-routing and Escalation as needs be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Service Provider network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5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Contractual agreement/s concluded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Additional support negotiated for the Provincial IT Support teams (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CeI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61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xmlns="" id="{4C9EB01B-F98B-4BF2-8B92-BBCD2F480FEF}"/>
              </a:ext>
            </a:extLst>
          </p:cNvPr>
          <p:cNvSpPr txBox="1">
            <a:spLocks/>
          </p:cNvSpPr>
          <p:nvPr/>
        </p:nvSpPr>
        <p:spPr bwMode="auto">
          <a:xfrm>
            <a:off x="766763" y="177800"/>
            <a:ext cx="7653337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91"/>
              </a:solidFill>
              <a:effectLst/>
              <a:uLnTx/>
              <a:uFillTx/>
              <a:latin typeface="Century Gothic" panose="020B0502020202020204" pitchFamily="34" charset="0"/>
              <a:ea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315395" name="Title 1"/>
          <p:cNvSpPr txBox="1">
            <a:spLocks/>
          </p:cNvSpPr>
          <p:nvPr/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Challenges</a:t>
            </a:r>
          </a:p>
        </p:txBody>
      </p:sp>
      <p:grpSp>
        <p:nvGrpSpPr>
          <p:cNvPr id="472068" name="Group 50"/>
          <p:cNvGrpSpPr>
            <a:grpSpLocks/>
          </p:cNvGrpSpPr>
          <p:nvPr/>
        </p:nvGrpSpPr>
        <p:grpSpPr bwMode="auto">
          <a:xfrm>
            <a:off x="5943600" y="3776663"/>
            <a:ext cx="4083050" cy="809625"/>
            <a:chOff x="4746268" y="2380595"/>
            <a:chExt cx="4083277" cy="808960"/>
          </a:xfrm>
        </p:grpSpPr>
        <p:pic>
          <p:nvPicPr>
            <p:cNvPr id="472102" name="Picture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268" y="2380595"/>
              <a:ext cx="808960" cy="80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A6220567-9F27-4A9D-8DC6-54B6380FF7C3}"/>
                </a:ext>
              </a:extLst>
            </p:cNvPr>
            <p:cNvSpPr txBox="1"/>
            <p:nvPr/>
          </p:nvSpPr>
          <p:spPr>
            <a:xfrm>
              <a:off x="5371778" y="2517008"/>
              <a:ext cx="3457767" cy="6458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Utilization of services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600" kern="0" noProof="0" dirty="0">
                  <a:solidFill>
                    <a:sysClr val="windowText" lastClr="000000"/>
                  </a:solidFill>
                </a:rPr>
                <a:t>  </a:t>
              </a: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needs</a:t>
              </a:r>
              <a:r>
                <a:rPr kumimoji="0" lang="en-US" sz="1700" b="0" i="0" u="none" strike="noStrike" kern="0" cap="none" spc="0" normalizeH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to be addressed</a:t>
              </a:r>
              <a:endParaRPr kumimoji="0" lang="en-US" sz="17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72069" name="Group 55"/>
          <p:cNvGrpSpPr>
            <a:grpSpLocks/>
          </p:cNvGrpSpPr>
          <p:nvPr/>
        </p:nvGrpSpPr>
        <p:grpSpPr bwMode="auto">
          <a:xfrm>
            <a:off x="65088" y="4486275"/>
            <a:ext cx="4302125" cy="676275"/>
            <a:chOff x="4812152" y="5347643"/>
            <a:chExt cx="4300951" cy="676745"/>
          </a:xfrm>
        </p:grpSpPr>
        <p:pic>
          <p:nvPicPr>
            <p:cNvPr id="472100" name="Picture 4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2152" y="5347643"/>
              <a:ext cx="676745" cy="676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64D2EF3F-27A5-4ED2-98FB-A4C0C6D56EA7}"/>
                </a:ext>
              </a:extLst>
            </p:cNvPr>
            <p:cNvSpPr txBox="1"/>
            <p:nvPr/>
          </p:nvSpPr>
          <p:spPr>
            <a:xfrm>
              <a:off x="5350167" y="5473143"/>
              <a:ext cx="3762936" cy="3733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Sustainability challenges</a:t>
              </a:r>
            </a:p>
          </p:txBody>
        </p:sp>
      </p:grpSp>
      <p:grpSp>
        <p:nvGrpSpPr>
          <p:cNvPr id="472070" name="Group 56"/>
          <p:cNvGrpSpPr>
            <a:grpSpLocks/>
          </p:cNvGrpSpPr>
          <p:nvPr/>
        </p:nvGrpSpPr>
        <p:grpSpPr bwMode="auto">
          <a:xfrm>
            <a:off x="6073775" y="4710114"/>
            <a:ext cx="4430713" cy="934442"/>
            <a:chOff x="4856404" y="6014529"/>
            <a:chExt cx="4430766" cy="934345"/>
          </a:xfrm>
        </p:grpSpPr>
        <p:pic>
          <p:nvPicPr>
            <p:cNvPr id="472098" name="Picture 4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6404" y="6014529"/>
              <a:ext cx="671038" cy="731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B7940C48-579E-4BA5-B685-08F5AEA9D457}"/>
                </a:ext>
              </a:extLst>
            </p:cNvPr>
            <p:cNvSpPr txBox="1"/>
            <p:nvPr/>
          </p:nvSpPr>
          <p:spPr>
            <a:xfrm>
              <a:off x="5524750" y="6025640"/>
              <a:ext cx="3762420" cy="92323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Universal Access is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an infrastructural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challenge</a:t>
              </a:r>
            </a:p>
          </p:txBody>
        </p:sp>
      </p:grpSp>
      <p:grpSp>
        <p:nvGrpSpPr>
          <p:cNvPr id="472071" name="Group 57"/>
          <p:cNvGrpSpPr>
            <a:grpSpLocks/>
          </p:cNvGrpSpPr>
          <p:nvPr/>
        </p:nvGrpSpPr>
        <p:grpSpPr bwMode="auto">
          <a:xfrm>
            <a:off x="6350" y="2846388"/>
            <a:ext cx="3194050" cy="771525"/>
            <a:chOff x="2226405" y="981289"/>
            <a:chExt cx="2675149" cy="771976"/>
          </a:xfrm>
        </p:grpSpPr>
        <p:pic>
          <p:nvPicPr>
            <p:cNvPr id="472096" name="Picture 3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405" y="981289"/>
              <a:ext cx="771976" cy="771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79E69B8-30C1-4474-AAE6-A9922F3566EA}"/>
                </a:ext>
              </a:extLst>
            </p:cNvPr>
            <p:cNvSpPr txBox="1"/>
            <p:nvPr/>
          </p:nvSpPr>
          <p:spPr>
            <a:xfrm>
              <a:off x="2820177" y="1194138"/>
              <a:ext cx="2081377" cy="37010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Technical Support </a:t>
              </a:r>
            </a:p>
          </p:txBody>
        </p:sp>
      </p:grpSp>
      <p:sp>
        <p:nvSpPr>
          <p:cNvPr id="40" name="AutoShape 2" descr="Image result for service">
            <a:extLst>
              <a:ext uri="{FF2B5EF4-FFF2-40B4-BE49-F238E27FC236}">
                <a16:creationId xmlns:a16="http://schemas.microsoft.com/office/drawing/2014/main" xmlns="" id="{300CFF05-3355-4B45-86A3-5090ABA548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3500" y="-731838"/>
            <a:ext cx="21431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72073" name="Group 51"/>
          <p:cNvGrpSpPr>
            <a:grpSpLocks/>
          </p:cNvGrpSpPr>
          <p:nvPr/>
        </p:nvGrpSpPr>
        <p:grpSpPr bwMode="auto">
          <a:xfrm>
            <a:off x="95250" y="1184275"/>
            <a:ext cx="3998913" cy="677863"/>
            <a:chOff x="4830228" y="3109781"/>
            <a:chExt cx="3999317" cy="67657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A102DB4F-207F-4147-B9DA-B4F8D1DBC422}"/>
                </a:ext>
              </a:extLst>
            </p:cNvPr>
            <p:cNvSpPr txBox="1"/>
            <p:nvPr/>
          </p:nvSpPr>
          <p:spPr>
            <a:xfrm>
              <a:off x="5371621" y="3152562"/>
              <a:ext cx="3457924" cy="369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Delayed landing of technologies</a:t>
              </a:r>
            </a:p>
          </p:txBody>
        </p:sp>
        <p:pic>
          <p:nvPicPr>
            <p:cNvPr id="472095" name="Picture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228" y="3109781"/>
              <a:ext cx="647780" cy="676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2074" name="Group 54"/>
          <p:cNvGrpSpPr>
            <a:grpSpLocks/>
          </p:cNvGrpSpPr>
          <p:nvPr/>
        </p:nvGrpSpPr>
        <p:grpSpPr bwMode="auto">
          <a:xfrm>
            <a:off x="95250" y="3733800"/>
            <a:ext cx="4259263" cy="652463"/>
            <a:chOff x="4858801" y="4808881"/>
            <a:chExt cx="4259561" cy="65161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95B70754-ED81-45BC-8EA7-D8943C620602}"/>
                </a:ext>
              </a:extLst>
            </p:cNvPr>
            <p:cNvSpPr txBox="1"/>
            <p:nvPr/>
          </p:nvSpPr>
          <p:spPr>
            <a:xfrm>
              <a:off x="5355724" y="4932544"/>
              <a:ext cx="3762638" cy="37257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Security concerns</a:t>
              </a:r>
            </a:p>
          </p:txBody>
        </p:sp>
        <p:pic>
          <p:nvPicPr>
            <p:cNvPr id="472093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8801" y="4808881"/>
              <a:ext cx="651611" cy="65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72075" name="Group 52"/>
          <p:cNvGrpSpPr>
            <a:grpSpLocks/>
          </p:cNvGrpSpPr>
          <p:nvPr/>
        </p:nvGrpSpPr>
        <p:grpSpPr bwMode="auto">
          <a:xfrm>
            <a:off x="6073775" y="2960688"/>
            <a:ext cx="4321175" cy="696912"/>
            <a:chOff x="4901554" y="3735894"/>
            <a:chExt cx="4321280" cy="69736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710285E0-5EA7-46B5-AB11-467CE983475E}"/>
                </a:ext>
              </a:extLst>
            </p:cNvPr>
            <p:cNvSpPr txBox="1"/>
            <p:nvPr/>
          </p:nvSpPr>
          <p:spPr>
            <a:xfrm>
              <a:off x="5460368" y="3786727"/>
              <a:ext cx="3762466" cy="6465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Desired irreversible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change at trickle pace</a:t>
              </a:r>
            </a:p>
          </p:txBody>
        </p:sp>
        <p:pic>
          <p:nvPicPr>
            <p:cNvPr id="472091" name="Picture 4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1554" y="3735894"/>
              <a:ext cx="533151" cy="527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4619FC3D-D6FF-4A50-B8F0-B3AEB88BD350}"/>
              </a:ext>
            </a:extLst>
          </p:cNvPr>
          <p:cNvGrpSpPr/>
          <p:nvPr/>
        </p:nvGrpSpPr>
        <p:grpSpPr>
          <a:xfrm>
            <a:off x="5978011" y="1161164"/>
            <a:ext cx="3165989" cy="793965"/>
            <a:chOff x="4761770" y="1787387"/>
            <a:chExt cx="4279459" cy="793965"/>
          </a:xfrm>
          <a:solidFill>
            <a:schemeClr val="bg1"/>
          </a:solidFill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26D17DA-08F6-406B-8E28-E8F88E727F47}"/>
                </a:ext>
              </a:extLst>
            </p:cNvPr>
            <p:cNvSpPr txBox="1"/>
            <p:nvPr/>
          </p:nvSpPr>
          <p:spPr>
            <a:xfrm>
              <a:off x="5469843" y="1935021"/>
              <a:ext cx="3571386" cy="646331"/>
            </a:xfrm>
            <a:prstGeom prst="rect">
              <a:avLst/>
            </a:prstGeom>
            <a:grpFill/>
          </p:spPr>
          <p:txBody>
            <a:bodyPr>
              <a:spAutoFit/>
            </a:bodyPr>
            <a:lstStyle/>
            <a:p>
              <a:pPr lvl="0"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Connectivity </a:t>
              </a:r>
              <a:r>
                <a:rPr lang="en-US" kern="0" dirty="0" err="1">
                  <a:solidFill>
                    <a:sysClr val="windowText" lastClr="000000"/>
                  </a:solidFill>
                </a:rPr>
                <a:t>QoS</a:t>
              </a:r>
              <a:endParaRPr lang="en-US" kern="0" dirty="0">
                <a:solidFill>
                  <a:sysClr val="windowText" lastClr="000000"/>
                </a:solidFill>
              </a:endParaRPr>
            </a:p>
            <a:p>
              <a:pPr lvl="0">
                <a:defRPr/>
              </a:pPr>
              <a:r>
                <a:rPr lang="en-US" kern="0" dirty="0">
                  <a:solidFill>
                    <a:sysClr val="windowText" lastClr="000000"/>
                  </a:solidFill>
                </a:rPr>
                <a:t>requires attention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7A43877B-2D12-43A2-B8EF-FCD299A8F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761770" y="1787387"/>
              <a:ext cx="789394" cy="694760"/>
            </a:xfrm>
            <a:prstGeom prst="rect">
              <a:avLst/>
            </a:prstGeom>
            <a:grpFill/>
          </p:spPr>
        </p:pic>
      </p:grpSp>
      <p:sp>
        <p:nvSpPr>
          <p:cNvPr id="2" name="AutoShape 2" descr="Image result for teacher training icon">
            <a:extLst>
              <a:ext uri="{FF2B5EF4-FFF2-40B4-BE49-F238E27FC236}">
                <a16:creationId xmlns:a16="http://schemas.microsoft.com/office/drawing/2014/main" xmlns="" id="{A89BE404-EE16-45CA-A73F-B64DF73E44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577850"/>
            <a:ext cx="738188" cy="73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72078" name="Group 7"/>
          <p:cNvGrpSpPr>
            <a:grpSpLocks/>
          </p:cNvGrpSpPr>
          <p:nvPr/>
        </p:nvGrpSpPr>
        <p:grpSpPr bwMode="auto">
          <a:xfrm>
            <a:off x="6073775" y="2095500"/>
            <a:ext cx="3096319" cy="761117"/>
            <a:chOff x="4729223" y="1927997"/>
            <a:chExt cx="3097505" cy="761061"/>
          </a:xfrm>
        </p:grpSpPr>
        <p:pic>
          <p:nvPicPr>
            <p:cNvPr id="472088" name="Picture 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223" y="1927997"/>
              <a:ext cx="596000" cy="5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DA0C5372-0D57-4EA9-872D-9032C8B7E7C1}"/>
                </a:ext>
              </a:extLst>
            </p:cNvPr>
            <p:cNvSpPr/>
            <p:nvPr/>
          </p:nvSpPr>
          <p:spPr>
            <a:xfrm>
              <a:off x="5324764" y="2058162"/>
              <a:ext cx="2501964" cy="6308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eTeachers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slow in 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assimilating eLearning</a:t>
              </a:r>
            </a:p>
          </p:txBody>
        </p:sp>
      </p:grpSp>
      <p:grpSp>
        <p:nvGrpSpPr>
          <p:cNvPr id="472079" name="Group 6"/>
          <p:cNvGrpSpPr>
            <a:grpSpLocks/>
          </p:cNvGrpSpPr>
          <p:nvPr/>
        </p:nvGrpSpPr>
        <p:grpSpPr bwMode="auto">
          <a:xfrm>
            <a:off x="-4378325" y="2084388"/>
            <a:ext cx="8283575" cy="4349750"/>
            <a:chOff x="-3782824" y="5620511"/>
            <a:chExt cx="8283909" cy="4350574"/>
          </a:xfrm>
        </p:grpSpPr>
        <p:grpSp>
          <p:nvGrpSpPr>
            <p:cNvPr id="472083" name="Group 53"/>
            <p:cNvGrpSpPr>
              <a:grpSpLocks/>
            </p:cNvGrpSpPr>
            <p:nvPr/>
          </p:nvGrpSpPr>
          <p:grpSpPr bwMode="auto">
            <a:xfrm>
              <a:off x="-3782824" y="5620511"/>
              <a:ext cx="7876796" cy="4350574"/>
              <a:chOff x="1361497" y="3277476"/>
              <a:chExt cx="7876796" cy="4517863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6E180277-C16F-4C00-BBC7-0C8682A3D312}"/>
                  </a:ext>
                </a:extLst>
              </p:cNvPr>
              <p:cNvSpPr txBox="1"/>
              <p:nvPr/>
            </p:nvSpPr>
            <p:spPr>
              <a:xfrm>
                <a:off x="1361497" y="7416102"/>
                <a:ext cx="3762527" cy="37923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  <p:pic>
            <p:nvPicPr>
              <p:cNvPr id="472086" name="Picture 4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9617" y="3277476"/>
                <a:ext cx="588354" cy="5883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xmlns="" id="{24F84E03-2153-4861-9AA2-19719F037633}"/>
                  </a:ext>
                </a:extLst>
              </p:cNvPr>
              <p:cNvSpPr txBox="1"/>
              <p:nvPr/>
            </p:nvSpPr>
            <p:spPr>
              <a:xfrm>
                <a:off x="5476463" y="5829904"/>
                <a:ext cx="3762527" cy="37264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 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2098C5C8-BF53-4D4F-BB63-93FC32B6DC79}"/>
                </a:ext>
              </a:extLst>
            </p:cNvPr>
            <p:cNvSpPr/>
            <p:nvPr/>
          </p:nvSpPr>
          <p:spPr>
            <a:xfrm>
              <a:off x="1276743" y="5691962"/>
              <a:ext cx="3224342" cy="36995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eContent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 not readily available</a:t>
              </a: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8103544-1308-4FDA-B59E-C3251C1DDF1E}"/>
              </a:ext>
            </a:extLst>
          </p:cNvPr>
          <p:cNvSpPr/>
          <p:nvPr/>
        </p:nvSpPr>
        <p:spPr>
          <a:xfrm>
            <a:off x="2939219" y="2458014"/>
            <a:ext cx="2703976" cy="2434022"/>
          </a:xfrm>
          <a:prstGeom prst="ellipse">
            <a:avLst/>
          </a:prstGeom>
          <a:solidFill>
            <a:schemeClr val="tx2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CHALLENGES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and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RISKS</a:t>
            </a:r>
          </a:p>
        </p:txBody>
      </p:sp>
    </p:spTree>
    <p:extLst>
      <p:ext uri="{BB962C8B-B14F-4D97-AF65-F5344CB8AC3E}">
        <p14:creationId xmlns:p14="http://schemas.microsoft.com/office/powerpoint/2010/main" xmlns="" val="2754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4"/>
          <p:cNvSpPr/>
          <p:nvPr/>
        </p:nvSpPr>
        <p:spPr>
          <a:xfrm>
            <a:off x="8377428" y="3601514"/>
            <a:ext cx="335279" cy="335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/>
          <p:nvPr/>
        </p:nvSpPr>
        <p:spPr>
          <a:xfrm>
            <a:off x="274320" y="6149340"/>
            <a:ext cx="1109472" cy="345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4584" y="343280"/>
            <a:ext cx="72891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99"/>
                </a:solidFill>
              </a:rPr>
              <a:t>Assessing the </a:t>
            </a:r>
            <a:r>
              <a:rPr lang="en-US" sz="2400" dirty="0">
                <a:solidFill>
                  <a:srgbClr val="003399"/>
                </a:solidFill>
              </a:rPr>
              <a:t>AS IS </a:t>
            </a:r>
            <a:r>
              <a:rPr sz="2400" dirty="0">
                <a:solidFill>
                  <a:srgbClr val="003399"/>
                </a:solidFill>
              </a:rPr>
              <a:t>‘Stage </a:t>
            </a:r>
            <a:r>
              <a:rPr sz="2400" spc="-5" dirty="0">
                <a:solidFill>
                  <a:srgbClr val="003399"/>
                </a:solidFill>
              </a:rPr>
              <a:t>of</a:t>
            </a:r>
            <a:r>
              <a:rPr sz="2400" spc="-95" dirty="0">
                <a:solidFill>
                  <a:srgbClr val="003399"/>
                </a:solidFill>
              </a:rPr>
              <a:t> </a:t>
            </a:r>
            <a:r>
              <a:rPr sz="2400" spc="-5" dirty="0">
                <a:solidFill>
                  <a:srgbClr val="003399"/>
                </a:solidFill>
              </a:rPr>
              <a:t>Delivery’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367271" y="1791461"/>
            <a:ext cx="152399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7271" y="2967989"/>
            <a:ext cx="152399" cy="160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7271" y="4144517"/>
            <a:ext cx="152399" cy="160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54584" y="1126020"/>
            <a:ext cx="8336280" cy="4928144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000" b="1" spc="-5" dirty="0">
                <a:latin typeface="Century Gothic"/>
                <a:cs typeface="Century Gothic"/>
              </a:rPr>
              <a:t>Stage 1: Policy</a:t>
            </a:r>
            <a:r>
              <a:rPr sz="2000" b="1" spc="-3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development</a:t>
            </a:r>
            <a:endParaRPr sz="2000" dirty="0">
              <a:latin typeface="Century Gothic"/>
              <a:cs typeface="Century Gothic"/>
            </a:endParaRPr>
          </a:p>
          <a:p>
            <a:pPr marL="192405">
              <a:lnSpc>
                <a:spcPct val="100000"/>
              </a:lnSpc>
              <a:spcBef>
                <a:spcPts val="1065"/>
              </a:spcBef>
            </a:pPr>
            <a:r>
              <a:rPr sz="1800" spc="0" dirty="0">
                <a:latin typeface="Century Gothic"/>
                <a:cs typeface="Century Gothic"/>
              </a:rPr>
              <a:t>At </a:t>
            </a:r>
            <a:r>
              <a:rPr sz="1800" spc="-5" dirty="0">
                <a:latin typeface="Century Gothic"/>
                <a:cs typeface="Century Gothic"/>
              </a:rPr>
              <a:t>this stage </a:t>
            </a:r>
            <a:r>
              <a:rPr lang="en-US" sz="1800" dirty="0">
                <a:latin typeface="Century Gothic"/>
                <a:cs typeface="Century Gothic"/>
              </a:rPr>
              <a:t>the organization has embraced the Transformation </a:t>
            </a:r>
            <a:r>
              <a:rPr lang="en-US" dirty="0">
                <a:latin typeface="Century Gothic"/>
                <a:cs typeface="Century Gothic"/>
              </a:rPr>
              <a:t>agenda </a:t>
            </a:r>
            <a:r>
              <a:rPr sz="1800" spc="-10" dirty="0">
                <a:latin typeface="Century Gothic"/>
                <a:cs typeface="Century Gothic"/>
              </a:rPr>
              <a:t>and the </a:t>
            </a:r>
            <a:r>
              <a:rPr sz="1800" dirty="0">
                <a:latin typeface="Century Gothic"/>
                <a:cs typeface="Century Gothic"/>
              </a:rPr>
              <a:t>major </a:t>
            </a:r>
            <a:r>
              <a:rPr sz="1800" spc="-10" dirty="0">
                <a:latin typeface="Century Gothic"/>
                <a:cs typeface="Century Gothic"/>
              </a:rPr>
              <a:t>steps</a:t>
            </a:r>
            <a:r>
              <a:rPr sz="1800" spc="60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towards</a:t>
            </a:r>
            <a:r>
              <a:rPr lang="en-US" dirty="0">
                <a:latin typeface="Century Gothic"/>
                <a:cs typeface="Century Gothic"/>
              </a:rPr>
              <a:t> </a:t>
            </a:r>
            <a:r>
              <a:rPr sz="1800" spc="-5" dirty="0">
                <a:latin typeface="Century Gothic"/>
                <a:cs typeface="Century Gothic"/>
              </a:rPr>
              <a:t>implementation </a:t>
            </a:r>
            <a:r>
              <a:rPr sz="1800" dirty="0">
                <a:latin typeface="Century Gothic"/>
                <a:cs typeface="Century Gothic"/>
              </a:rPr>
              <a:t>have </a:t>
            </a:r>
            <a:r>
              <a:rPr sz="1800" spc="-5" dirty="0">
                <a:latin typeface="Century Gothic"/>
                <a:cs typeface="Century Gothic"/>
              </a:rPr>
              <a:t>commenced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000" b="1" spc="-5" dirty="0">
                <a:latin typeface="Century Gothic"/>
                <a:cs typeface="Century Gothic"/>
              </a:rPr>
              <a:t>Stage 2:</a:t>
            </a:r>
            <a:r>
              <a:rPr sz="2000" b="1" spc="-1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Implementation</a:t>
            </a:r>
            <a:endParaRPr sz="2000" dirty="0">
              <a:latin typeface="Century Gothic"/>
              <a:cs typeface="Century Gothic"/>
            </a:endParaRPr>
          </a:p>
          <a:p>
            <a:pPr marL="192405" marR="5080">
              <a:lnSpc>
                <a:spcPct val="120000"/>
              </a:lnSpc>
              <a:spcBef>
                <a:spcPts val="635"/>
              </a:spcBef>
            </a:pPr>
            <a:r>
              <a:rPr sz="1800" spc="-10" dirty="0">
                <a:latin typeface="Century Gothic"/>
                <a:cs typeface="Century Gothic"/>
              </a:rPr>
              <a:t>The </a:t>
            </a:r>
            <a:r>
              <a:rPr sz="1800" spc="-5" dirty="0">
                <a:latin typeface="Century Gothic"/>
                <a:cs typeface="Century Gothic"/>
              </a:rPr>
              <a:t>key </a:t>
            </a:r>
            <a:r>
              <a:rPr lang="en-US" sz="1800" spc="-5" dirty="0">
                <a:latin typeface="Century Gothic"/>
                <a:cs typeface="Century Gothic"/>
              </a:rPr>
              <a:t>drivers a</a:t>
            </a:r>
            <a:r>
              <a:rPr sz="1800" spc="-5" dirty="0">
                <a:latin typeface="Century Gothic"/>
                <a:cs typeface="Century Gothic"/>
              </a:rPr>
              <a:t>re </a:t>
            </a:r>
            <a:r>
              <a:rPr sz="1800" spc="5" dirty="0">
                <a:latin typeface="Century Gothic"/>
                <a:cs typeface="Century Gothic"/>
              </a:rPr>
              <a:t>in </a:t>
            </a:r>
            <a:r>
              <a:rPr sz="1800" spc="-5" dirty="0">
                <a:latin typeface="Century Gothic"/>
                <a:cs typeface="Century Gothic"/>
              </a:rPr>
              <a:t>place and </a:t>
            </a:r>
            <a:r>
              <a:rPr lang="en-US" sz="1800" spc="-5" dirty="0">
                <a:latin typeface="Century Gothic"/>
                <a:cs typeface="Century Gothic"/>
              </a:rPr>
              <a:t>significant </a:t>
            </a:r>
            <a:r>
              <a:rPr sz="1800" spc="-5" dirty="0">
                <a:latin typeface="Century Gothic"/>
                <a:cs typeface="Century Gothic"/>
              </a:rPr>
              <a:t>implementation </a:t>
            </a:r>
            <a:r>
              <a:rPr lang="en-US" sz="1800" spc="5" dirty="0">
                <a:latin typeface="Century Gothic"/>
                <a:cs typeface="Century Gothic"/>
              </a:rPr>
              <a:t>is underway.</a:t>
            </a:r>
            <a:r>
              <a:rPr sz="1800" spc="-5" dirty="0">
                <a:latin typeface="Century Gothic"/>
                <a:cs typeface="Century Gothic"/>
              </a:rPr>
              <a:t> Systemic communication </a:t>
            </a:r>
            <a:r>
              <a:rPr lang="en-US" sz="1800" spc="-5" dirty="0">
                <a:latin typeface="Century Gothic"/>
                <a:cs typeface="Century Gothic"/>
              </a:rPr>
              <a:t>of the </a:t>
            </a:r>
            <a:r>
              <a:rPr sz="1800" spc="-5" dirty="0">
                <a:latin typeface="Century Gothic"/>
                <a:cs typeface="Century Gothic"/>
              </a:rPr>
              <a:t>objectives </a:t>
            </a:r>
            <a:r>
              <a:rPr lang="en-US" dirty="0">
                <a:latin typeface="Century Gothic"/>
                <a:cs typeface="Century Gothic"/>
              </a:rPr>
              <a:t>are</a:t>
            </a:r>
            <a:r>
              <a:rPr sz="1800" spc="25" dirty="0">
                <a:latin typeface="Century Gothic"/>
                <a:cs typeface="Century Gothic"/>
              </a:rPr>
              <a:t> </a:t>
            </a:r>
            <a:r>
              <a:rPr sz="1800" spc="-10" dirty="0">
                <a:latin typeface="Century Gothic"/>
                <a:cs typeface="Century Gothic"/>
              </a:rPr>
              <a:t>underway</a:t>
            </a:r>
            <a:r>
              <a:rPr lang="en-US" sz="1800" spc="-10" dirty="0">
                <a:latin typeface="Century Gothic"/>
                <a:cs typeface="Century Gothic"/>
              </a:rPr>
              <a:t> (SG champions)</a:t>
            </a:r>
            <a:endParaRPr sz="1800" dirty="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1050"/>
              </a:spcBef>
            </a:pPr>
            <a:r>
              <a:rPr sz="2000" b="1" spc="-5" dirty="0">
                <a:latin typeface="Century Gothic"/>
                <a:cs typeface="Century Gothic"/>
              </a:rPr>
              <a:t>Stage 3: Embedding</a:t>
            </a:r>
            <a:r>
              <a:rPr sz="2000" b="1" spc="-2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change</a:t>
            </a:r>
            <a:endParaRPr sz="2000" dirty="0">
              <a:latin typeface="Century Gothic"/>
              <a:cs typeface="Century Gothic"/>
            </a:endParaRPr>
          </a:p>
          <a:p>
            <a:pPr marL="192405">
              <a:lnSpc>
                <a:spcPct val="100000"/>
              </a:lnSpc>
              <a:spcBef>
                <a:spcPts val="1065"/>
              </a:spcBef>
            </a:pPr>
            <a:r>
              <a:rPr sz="1800" spc="-5" dirty="0">
                <a:latin typeface="Century Gothic"/>
                <a:cs typeface="Century Gothic"/>
              </a:rPr>
              <a:t>Implementation </a:t>
            </a:r>
            <a:r>
              <a:rPr sz="1800" spc="5" dirty="0">
                <a:latin typeface="Century Gothic"/>
                <a:cs typeface="Century Gothic"/>
              </a:rPr>
              <a:t>is </a:t>
            </a:r>
            <a:r>
              <a:rPr sz="1800" spc="-5" dirty="0">
                <a:latin typeface="Century Gothic"/>
                <a:cs typeface="Century Gothic"/>
              </a:rPr>
              <a:t>now</a:t>
            </a:r>
            <a:r>
              <a:rPr lang="en-US" sz="1800" spc="-5" dirty="0">
                <a:latin typeface="Century Gothic"/>
                <a:cs typeface="Century Gothic"/>
              </a:rPr>
              <a:t> systemic-wide: </a:t>
            </a:r>
          </a:p>
          <a:p>
            <a:pPr marL="478155" indent="-285750">
              <a:lnSpc>
                <a:spcPct val="100000"/>
              </a:lnSpc>
              <a:spcBef>
                <a:spcPts val="1065"/>
              </a:spcBef>
              <a:buFont typeface="Arial" panose="020B0604020202020204" pitchFamily="34" charset="0"/>
              <a:buChar char="•"/>
            </a:pPr>
            <a:r>
              <a:rPr lang="en-US" sz="1800" spc="-5" dirty="0">
                <a:latin typeface="Century Gothic"/>
                <a:cs typeface="Century Gothic"/>
              </a:rPr>
              <a:t>Enhanced active schools represent (39%) of Broadband active schools</a:t>
            </a:r>
          </a:p>
          <a:p>
            <a:pPr marL="478155" indent="-285750">
              <a:lnSpc>
                <a:spcPct val="100000"/>
              </a:lnSpc>
              <a:spcBef>
                <a:spcPts val="1065"/>
              </a:spcBef>
              <a:buFont typeface="Arial" panose="020B0604020202020204" pitchFamily="34" charset="0"/>
              <a:buChar char="•"/>
            </a:pPr>
            <a:r>
              <a:rPr lang="en-US" sz="1800" spc="-5" dirty="0">
                <a:latin typeface="Century Gothic"/>
                <a:cs typeface="Century Gothic"/>
              </a:rPr>
              <a:t>Schools with Wi-Fi access via the WCG </a:t>
            </a:r>
            <a:r>
              <a:rPr lang="en-US" sz="1800" spc="-5" dirty="0" err="1">
                <a:latin typeface="Century Gothic"/>
                <a:cs typeface="Century Gothic"/>
              </a:rPr>
              <a:t>Bband</a:t>
            </a:r>
            <a:r>
              <a:rPr lang="en-US" sz="1800" spc="-5" dirty="0">
                <a:latin typeface="Century Gothic"/>
                <a:cs typeface="Century Gothic"/>
              </a:rPr>
              <a:t> = 91% </a:t>
            </a:r>
            <a:r>
              <a:rPr lang="en-US" sz="1400" spc="-5" dirty="0">
                <a:latin typeface="Century Gothic"/>
                <a:cs typeface="Century Gothic"/>
              </a:rPr>
              <a:t>(1 161 of 1 273 schools)</a:t>
            </a:r>
            <a:endParaRPr lang="en-US" sz="1800" spc="-5" dirty="0">
              <a:latin typeface="Century Gothic"/>
              <a:cs typeface="Century Gothic"/>
            </a:endParaRPr>
          </a:p>
          <a:p>
            <a:pPr marL="192405">
              <a:lnSpc>
                <a:spcPct val="100000"/>
              </a:lnSpc>
              <a:spcBef>
                <a:spcPts val="1065"/>
              </a:spcBef>
            </a:pPr>
            <a:r>
              <a:rPr lang="en-US" sz="1800" spc="-5" dirty="0">
                <a:latin typeface="Century Gothic"/>
                <a:cs typeface="Century Gothic"/>
              </a:rPr>
              <a:t> </a:t>
            </a:r>
            <a:r>
              <a:rPr sz="2000" b="1" spc="-5" dirty="0">
                <a:latin typeface="Century Gothic"/>
                <a:cs typeface="Century Gothic"/>
              </a:rPr>
              <a:t>Stage 4:</a:t>
            </a:r>
            <a:r>
              <a:rPr sz="2000" b="1" spc="-10" dirty="0">
                <a:latin typeface="Century Gothic"/>
                <a:cs typeface="Century Gothic"/>
              </a:rPr>
              <a:t> </a:t>
            </a:r>
            <a:r>
              <a:rPr sz="2000" b="1" dirty="0">
                <a:latin typeface="Century Gothic"/>
                <a:cs typeface="Century Gothic"/>
              </a:rPr>
              <a:t>Irreversibility</a:t>
            </a:r>
            <a:endParaRPr sz="2000" dirty="0">
              <a:latin typeface="Century Gothic"/>
              <a:cs typeface="Century Gothic"/>
            </a:endParaRPr>
          </a:p>
          <a:p>
            <a:pPr marL="192405">
              <a:lnSpc>
                <a:spcPct val="100000"/>
              </a:lnSpc>
              <a:spcBef>
                <a:spcPts val="1070"/>
              </a:spcBef>
            </a:pPr>
            <a:r>
              <a:rPr sz="1800" spc="-5" dirty="0">
                <a:latin typeface="Century Gothic"/>
                <a:cs typeface="Century Gothic"/>
              </a:rPr>
              <a:t>Implementation </a:t>
            </a:r>
            <a:r>
              <a:rPr sz="1800" spc="5" dirty="0">
                <a:latin typeface="Century Gothic"/>
                <a:cs typeface="Century Gothic"/>
              </a:rPr>
              <a:t>is </a:t>
            </a:r>
            <a:r>
              <a:rPr sz="1800" spc="-5" dirty="0">
                <a:latin typeface="Century Gothic"/>
                <a:cs typeface="Century Gothic"/>
              </a:rPr>
              <a:t>now</a:t>
            </a:r>
            <a:r>
              <a:rPr sz="1800" spc="-30" dirty="0">
                <a:latin typeface="Century Gothic"/>
                <a:cs typeface="Century Gothic"/>
              </a:rPr>
              <a:t> </a:t>
            </a:r>
            <a:r>
              <a:rPr lang="en-US" sz="1800" spc="-5" dirty="0">
                <a:latin typeface="Century Gothic"/>
                <a:cs typeface="Century Gothic"/>
              </a:rPr>
              <a:t>reaching more than 50% of schools </a:t>
            </a:r>
            <a:endParaRPr sz="1800" dirty="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6595" y="5791200"/>
            <a:ext cx="152399" cy="160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77428" y="1437132"/>
            <a:ext cx="335279" cy="335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77428" y="1437132"/>
            <a:ext cx="335280" cy="335280"/>
          </a:xfrm>
          <a:custGeom>
            <a:avLst/>
            <a:gdLst/>
            <a:ahLst/>
            <a:cxnLst/>
            <a:rect l="l" t="t" r="r" b="b"/>
            <a:pathLst>
              <a:path w="335279" h="335280">
                <a:moveTo>
                  <a:pt x="0" y="167639"/>
                </a:moveTo>
                <a:lnTo>
                  <a:pt x="5988" y="123075"/>
                </a:lnTo>
                <a:lnTo>
                  <a:pt x="22888" y="83029"/>
                </a:lnTo>
                <a:lnTo>
                  <a:pt x="49101" y="49101"/>
                </a:lnTo>
                <a:lnTo>
                  <a:pt x="83029" y="22888"/>
                </a:lnTo>
                <a:lnTo>
                  <a:pt x="123075" y="5988"/>
                </a:lnTo>
                <a:lnTo>
                  <a:pt x="167640" y="0"/>
                </a:lnTo>
                <a:lnTo>
                  <a:pt x="212204" y="5988"/>
                </a:lnTo>
                <a:lnTo>
                  <a:pt x="252250" y="22888"/>
                </a:lnTo>
                <a:lnTo>
                  <a:pt x="286178" y="49101"/>
                </a:lnTo>
                <a:lnTo>
                  <a:pt x="312391" y="83029"/>
                </a:lnTo>
                <a:lnTo>
                  <a:pt x="329291" y="123075"/>
                </a:lnTo>
                <a:lnTo>
                  <a:pt x="335279" y="167639"/>
                </a:lnTo>
                <a:lnTo>
                  <a:pt x="329291" y="212204"/>
                </a:lnTo>
                <a:lnTo>
                  <a:pt x="312391" y="252250"/>
                </a:lnTo>
                <a:lnTo>
                  <a:pt x="286178" y="286178"/>
                </a:lnTo>
                <a:lnTo>
                  <a:pt x="252250" y="312391"/>
                </a:lnTo>
                <a:lnTo>
                  <a:pt x="212204" y="329291"/>
                </a:lnTo>
                <a:lnTo>
                  <a:pt x="167640" y="335279"/>
                </a:lnTo>
                <a:lnTo>
                  <a:pt x="123075" y="329291"/>
                </a:lnTo>
                <a:lnTo>
                  <a:pt x="83029" y="312391"/>
                </a:lnTo>
                <a:lnTo>
                  <a:pt x="49101" y="286178"/>
                </a:lnTo>
                <a:lnTo>
                  <a:pt x="22888" y="252250"/>
                </a:lnTo>
                <a:lnTo>
                  <a:pt x="5988" y="212204"/>
                </a:lnTo>
                <a:lnTo>
                  <a:pt x="0" y="167639"/>
                </a:lnTo>
                <a:close/>
              </a:path>
            </a:pathLst>
          </a:custGeom>
          <a:ln w="9144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377428" y="2372867"/>
            <a:ext cx="335279" cy="3368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377428" y="2372867"/>
            <a:ext cx="335280" cy="337185"/>
          </a:xfrm>
          <a:custGeom>
            <a:avLst/>
            <a:gdLst/>
            <a:ahLst/>
            <a:cxnLst/>
            <a:rect l="l" t="t" r="r" b="b"/>
            <a:pathLst>
              <a:path w="335279" h="337185">
                <a:moveTo>
                  <a:pt x="0" y="168402"/>
                </a:moveTo>
                <a:lnTo>
                  <a:pt x="5988" y="123648"/>
                </a:lnTo>
                <a:lnTo>
                  <a:pt x="22888" y="83424"/>
                </a:lnTo>
                <a:lnTo>
                  <a:pt x="49101" y="49339"/>
                </a:lnTo>
                <a:lnTo>
                  <a:pt x="83029" y="23001"/>
                </a:lnTo>
                <a:lnTo>
                  <a:pt x="123075" y="6018"/>
                </a:lnTo>
                <a:lnTo>
                  <a:pt x="167640" y="0"/>
                </a:lnTo>
                <a:lnTo>
                  <a:pt x="212204" y="6018"/>
                </a:lnTo>
                <a:lnTo>
                  <a:pt x="252250" y="23001"/>
                </a:lnTo>
                <a:lnTo>
                  <a:pt x="286178" y="49339"/>
                </a:lnTo>
                <a:lnTo>
                  <a:pt x="312391" y="83424"/>
                </a:lnTo>
                <a:lnTo>
                  <a:pt x="329291" y="123648"/>
                </a:lnTo>
                <a:lnTo>
                  <a:pt x="335279" y="168402"/>
                </a:lnTo>
                <a:lnTo>
                  <a:pt x="329291" y="213155"/>
                </a:lnTo>
                <a:lnTo>
                  <a:pt x="312391" y="253379"/>
                </a:lnTo>
                <a:lnTo>
                  <a:pt x="286178" y="287464"/>
                </a:lnTo>
                <a:lnTo>
                  <a:pt x="252250" y="313802"/>
                </a:lnTo>
                <a:lnTo>
                  <a:pt x="212204" y="330785"/>
                </a:lnTo>
                <a:lnTo>
                  <a:pt x="167640" y="336804"/>
                </a:lnTo>
                <a:lnTo>
                  <a:pt x="123075" y="330785"/>
                </a:lnTo>
                <a:lnTo>
                  <a:pt x="83029" y="313802"/>
                </a:lnTo>
                <a:lnTo>
                  <a:pt x="49101" y="287464"/>
                </a:lnTo>
                <a:lnTo>
                  <a:pt x="22888" y="253379"/>
                </a:lnTo>
                <a:lnTo>
                  <a:pt x="5988" y="213155"/>
                </a:lnTo>
                <a:lnTo>
                  <a:pt x="0" y="168402"/>
                </a:lnTo>
                <a:close/>
              </a:path>
            </a:pathLst>
          </a:custGeom>
          <a:ln w="9144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377428" y="3596640"/>
            <a:ext cx="335279" cy="336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77428" y="3596640"/>
            <a:ext cx="335280" cy="337185"/>
          </a:xfrm>
          <a:custGeom>
            <a:avLst/>
            <a:gdLst/>
            <a:ahLst/>
            <a:cxnLst/>
            <a:rect l="l" t="t" r="r" b="b"/>
            <a:pathLst>
              <a:path w="335279" h="337185">
                <a:moveTo>
                  <a:pt x="0" y="168402"/>
                </a:moveTo>
                <a:lnTo>
                  <a:pt x="5988" y="123648"/>
                </a:lnTo>
                <a:lnTo>
                  <a:pt x="22888" y="83424"/>
                </a:lnTo>
                <a:lnTo>
                  <a:pt x="49101" y="49339"/>
                </a:lnTo>
                <a:lnTo>
                  <a:pt x="83029" y="23001"/>
                </a:lnTo>
                <a:lnTo>
                  <a:pt x="123075" y="6018"/>
                </a:lnTo>
                <a:lnTo>
                  <a:pt x="167640" y="0"/>
                </a:lnTo>
                <a:lnTo>
                  <a:pt x="212204" y="6018"/>
                </a:lnTo>
                <a:lnTo>
                  <a:pt x="252250" y="23001"/>
                </a:lnTo>
                <a:lnTo>
                  <a:pt x="286178" y="49339"/>
                </a:lnTo>
                <a:lnTo>
                  <a:pt x="312391" y="83424"/>
                </a:lnTo>
                <a:lnTo>
                  <a:pt x="329291" y="123648"/>
                </a:lnTo>
                <a:lnTo>
                  <a:pt x="335279" y="168402"/>
                </a:lnTo>
                <a:lnTo>
                  <a:pt x="329291" y="213155"/>
                </a:lnTo>
                <a:lnTo>
                  <a:pt x="312391" y="253379"/>
                </a:lnTo>
                <a:lnTo>
                  <a:pt x="286178" y="287464"/>
                </a:lnTo>
                <a:lnTo>
                  <a:pt x="252250" y="313802"/>
                </a:lnTo>
                <a:lnTo>
                  <a:pt x="212204" y="330785"/>
                </a:lnTo>
                <a:lnTo>
                  <a:pt x="167640" y="336804"/>
                </a:lnTo>
                <a:lnTo>
                  <a:pt x="123075" y="330785"/>
                </a:lnTo>
                <a:lnTo>
                  <a:pt x="83029" y="313802"/>
                </a:lnTo>
                <a:lnTo>
                  <a:pt x="49101" y="287464"/>
                </a:lnTo>
                <a:lnTo>
                  <a:pt x="22888" y="253379"/>
                </a:lnTo>
                <a:lnTo>
                  <a:pt x="5988" y="213155"/>
                </a:lnTo>
                <a:lnTo>
                  <a:pt x="0" y="168402"/>
                </a:lnTo>
                <a:close/>
              </a:path>
            </a:pathLst>
          </a:custGeom>
          <a:ln w="9143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77428" y="3612118"/>
            <a:ext cx="335279" cy="3368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366506" y="3608767"/>
            <a:ext cx="335280" cy="337185"/>
          </a:xfrm>
          <a:custGeom>
            <a:avLst/>
            <a:gdLst/>
            <a:ahLst/>
            <a:cxnLst/>
            <a:rect l="l" t="t" r="r" b="b"/>
            <a:pathLst>
              <a:path w="335279" h="337185">
                <a:moveTo>
                  <a:pt x="0" y="168401"/>
                </a:moveTo>
                <a:lnTo>
                  <a:pt x="5988" y="123648"/>
                </a:lnTo>
                <a:lnTo>
                  <a:pt x="22888" y="83424"/>
                </a:lnTo>
                <a:lnTo>
                  <a:pt x="49101" y="49339"/>
                </a:lnTo>
                <a:lnTo>
                  <a:pt x="83029" y="23001"/>
                </a:lnTo>
                <a:lnTo>
                  <a:pt x="123075" y="6018"/>
                </a:lnTo>
                <a:lnTo>
                  <a:pt x="167640" y="0"/>
                </a:lnTo>
                <a:lnTo>
                  <a:pt x="212204" y="6018"/>
                </a:lnTo>
                <a:lnTo>
                  <a:pt x="252250" y="23001"/>
                </a:lnTo>
                <a:lnTo>
                  <a:pt x="286178" y="49339"/>
                </a:lnTo>
                <a:lnTo>
                  <a:pt x="312391" y="83424"/>
                </a:lnTo>
                <a:lnTo>
                  <a:pt x="329291" y="123648"/>
                </a:lnTo>
                <a:lnTo>
                  <a:pt x="335279" y="168401"/>
                </a:lnTo>
                <a:lnTo>
                  <a:pt x="329291" y="213155"/>
                </a:lnTo>
                <a:lnTo>
                  <a:pt x="312391" y="253379"/>
                </a:lnTo>
                <a:lnTo>
                  <a:pt x="286178" y="287464"/>
                </a:lnTo>
                <a:lnTo>
                  <a:pt x="252250" y="313802"/>
                </a:lnTo>
                <a:lnTo>
                  <a:pt x="212204" y="330785"/>
                </a:lnTo>
                <a:lnTo>
                  <a:pt x="167640" y="336803"/>
                </a:lnTo>
                <a:lnTo>
                  <a:pt x="123075" y="330785"/>
                </a:lnTo>
                <a:lnTo>
                  <a:pt x="83029" y="313802"/>
                </a:lnTo>
                <a:lnTo>
                  <a:pt x="49101" y="287464"/>
                </a:lnTo>
                <a:lnTo>
                  <a:pt x="22888" y="253379"/>
                </a:lnTo>
                <a:lnTo>
                  <a:pt x="5988" y="213155"/>
                </a:lnTo>
                <a:lnTo>
                  <a:pt x="0" y="168401"/>
                </a:lnTo>
                <a:close/>
              </a:path>
            </a:pathLst>
          </a:custGeom>
          <a:ln w="9144">
            <a:solidFill>
              <a:srgbClr val="009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804020" y="6536172"/>
            <a:ext cx="114300" cy="165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900" dirty="0">
                <a:solidFill>
                  <a:srgbClr val="003399"/>
                </a:solidFill>
                <a:latin typeface="Century Gothic"/>
                <a:cs typeface="Century Gothic"/>
              </a:rPr>
              <a:pPr marL="25400">
                <a:lnSpc>
                  <a:spcPct val="100000"/>
                </a:lnSpc>
                <a:spcBef>
                  <a:spcPts val="105"/>
                </a:spcBef>
              </a:pPr>
              <a:t>17</a:t>
            </a:fld>
            <a:endParaRPr sz="900" dirty="0">
              <a:latin typeface="Century Gothic"/>
              <a:cs typeface="Century Gothi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120645" y="6562456"/>
            <a:ext cx="3251200" cy="151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998F85"/>
                </a:solidFill>
                <a:latin typeface="Century Gothic"/>
                <a:cs typeface="Century Gothic"/>
              </a:rPr>
              <a:t>© </a:t>
            </a:r>
            <a:r>
              <a:rPr sz="800" spc="-5" dirty="0">
                <a:solidFill>
                  <a:srgbClr val="998F85"/>
                </a:solidFill>
                <a:latin typeface="Century Gothic"/>
                <a:cs typeface="Century Gothic"/>
              </a:rPr>
              <a:t>Western </a:t>
            </a:r>
            <a:r>
              <a:rPr sz="800" dirty="0">
                <a:solidFill>
                  <a:srgbClr val="998F85"/>
                </a:solidFill>
                <a:latin typeface="Century Gothic"/>
                <a:cs typeface="Century Gothic"/>
              </a:rPr>
              <a:t>Cape Government </a:t>
            </a:r>
            <a:r>
              <a:rPr sz="800" spc="-5" dirty="0">
                <a:solidFill>
                  <a:srgbClr val="998F85"/>
                </a:solidFill>
                <a:latin typeface="Century Gothic"/>
                <a:cs typeface="Century Gothic"/>
              </a:rPr>
              <a:t>2012 </a:t>
            </a:r>
            <a:r>
              <a:rPr sz="800" dirty="0">
                <a:solidFill>
                  <a:srgbClr val="998F85"/>
                </a:solidFill>
                <a:latin typeface="Century Gothic"/>
                <a:cs typeface="Century Gothic"/>
              </a:rPr>
              <a:t>| eLearning Game</a:t>
            </a:r>
            <a:r>
              <a:rPr sz="800" spc="-30" dirty="0">
                <a:solidFill>
                  <a:srgbClr val="998F85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998F85"/>
                </a:solidFill>
                <a:latin typeface="Century Gothic"/>
                <a:cs typeface="Century Gothic"/>
              </a:rPr>
              <a:t>Changer</a:t>
            </a:r>
            <a:endParaRPr sz="800">
              <a:latin typeface="Century Gothic"/>
              <a:cs typeface="Century Gothic"/>
            </a:endParaRPr>
          </a:p>
        </p:txBody>
      </p:sp>
      <p:sp>
        <p:nvSpPr>
          <p:cNvPr id="20" name="object 24"/>
          <p:cNvSpPr/>
          <p:nvPr/>
        </p:nvSpPr>
        <p:spPr>
          <a:xfrm>
            <a:off x="8353276" y="5718885"/>
            <a:ext cx="335279" cy="335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1" y="2480310"/>
            <a:ext cx="86106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>What worked vs What did not work </a:t>
            </a:r>
            <a:endParaRPr sz="3200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993640" y="6563055"/>
            <a:ext cx="1340485" cy="147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solidFill>
                  <a:srgbClr val="998F85"/>
                </a:solidFill>
                <a:latin typeface="Century Gothic"/>
                <a:cs typeface="Century Gothic"/>
              </a:rPr>
              <a:t>eLearning Game</a:t>
            </a:r>
            <a:r>
              <a:rPr sz="800" spc="-70" dirty="0">
                <a:solidFill>
                  <a:srgbClr val="998F85"/>
                </a:solidFill>
                <a:latin typeface="Century Gothic"/>
                <a:cs typeface="Century Gothic"/>
              </a:rPr>
              <a:t> </a:t>
            </a:r>
            <a:r>
              <a:rPr sz="800" dirty="0">
                <a:solidFill>
                  <a:srgbClr val="998F85"/>
                </a:solidFill>
                <a:latin typeface="Century Gothic"/>
                <a:cs typeface="Century Gothic"/>
              </a:rPr>
              <a:t>Changer</a:t>
            </a:r>
            <a:endParaRPr sz="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xmlns="" id="{5BF72297-AE3C-4C91-B2E8-D42D4443C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460" y="1063228"/>
            <a:ext cx="6172200" cy="651272"/>
          </a:xfrm>
        </p:spPr>
        <p:txBody>
          <a:bodyPr/>
          <a:lstStyle/>
          <a:p>
            <a:r>
              <a:rPr lang="en-ZA" altLang="en-US"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A - Directorate eLearning 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220FBBA1-7A54-484D-9C80-873BB2E98981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-19050" y="1004888"/>
          <a:ext cx="9162611" cy="593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0768">
                  <a:extLst>
                    <a:ext uri="{9D8B030D-6E8A-4147-A177-3AD203B41FA5}">
                      <a16:colId xmlns:a16="http://schemas.microsoft.com/office/drawing/2014/main" xmlns="" val="2134944845"/>
                    </a:ext>
                  </a:extLst>
                </a:gridCol>
                <a:gridCol w="3487640">
                  <a:extLst>
                    <a:ext uri="{9D8B030D-6E8A-4147-A177-3AD203B41FA5}">
                      <a16:colId xmlns:a16="http://schemas.microsoft.com/office/drawing/2014/main" xmlns="" val="2259675959"/>
                    </a:ext>
                  </a:extLst>
                </a:gridCol>
                <a:gridCol w="3054203">
                  <a:extLst>
                    <a:ext uri="{9D8B030D-6E8A-4147-A177-3AD203B41FA5}">
                      <a16:colId xmlns:a16="http://schemas.microsoft.com/office/drawing/2014/main" xmlns="" val="2012045468"/>
                    </a:ext>
                  </a:extLst>
                </a:gridCol>
              </a:tblGrid>
              <a:tr h="617250">
                <a:tc>
                  <a:txBody>
                    <a:bodyPr/>
                    <a:lstStyle/>
                    <a:p>
                      <a:r>
                        <a:rPr lang="en-ZA" sz="1800" dirty="0"/>
                        <a:t>WHAT</a:t>
                      </a:r>
                      <a:r>
                        <a:rPr lang="en-ZA" sz="1800" baseline="0" dirty="0"/>
                        <a:t> WORKED</a:t>
                      </a:r>
                      <a:endParaRPr lang="en-ZA" sz="1800" dirty="0"/>
                    </a:p>
                  </a:txBody>
                  <a:tcPr marL="68569" marR="68569" marT="34305" marB="34305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REASON</a:t>
                      </a:r>
                      <a:r>
                        <a:rPr lang="en-ZA" sz="1800" baseline="0" dirty="0"/>
                        <a:t> FOR SUCCESS</a:t>
                      </a:r>
                      <a:endParaRPr lang="en-ZA" sz="1800" dirty="0"/>
                    </a:p>
                  </a:txBody>
                  <a:tcPr marL="68569" marR="68569" marT="34305" marB="34305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FUTURE STRATEGY FOR 2019</a:t>
                      </a:r>
                    </a:p>
                  </a:txBody>
                  <a:tcPr marL="68569" marR="68569" marT="34305" marB="34305"/>
                </a:tc>
                <a:extLst>
                  <a:ext uri="{0D108BD9-81ED-4DB2-BD59-A6C34878D82A}">
                    <a16:rowId xmlns:a16="http://schemas.microsoft.com/office/drawing/2014/main" xmlns="" val="1681142410"/>
                  </a:ext>
                </a:extLst>
              </a:tr>
              <a:tr h="1371630">
                <a:tc>
                  <a:txBody>
                    <a:bodyPr/>
                    <a:lstStyle/>
                    <a:p>
                      <a:r>
                        <a:rPr lang="en-ZA" sz="1500" b="1" dirty="0"/>
                        <a:t>Creating the </a:t>
                      </a:r>
                      <a:r>
                        <a:rPr lang="en-ZA" sz="1500" b="1" dirty="0" err="1"/>
                        <a:t>eEducation</a:t>
                      </a:r>
                      <a:r>
                        <a:rPr lang="en-ZA" sz="1500" b="1" dirty="0"/>
                        <a:t> enabling </a:t>
                      </a:r>
                      <a:r>
                        <a:rPr lang="en-ZA" sz="1500" b="1" baseline="0" dirty="0"/>
                        <a:t> environment/s</a:t>
                      </a:r>
                      <a:endParaRPr lang="en-ZA" sz="1500" b="1" dirty="0"/>
                    </a:p>
                  </a:txBody>
                  <a:tcPr marL="68569" marR="68569" marT="34305" marB="3430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dirty="0"/>
                        <a:t>Project target-setting methodology </a:t>
                      </a:r>
                      <a:r>
                        <a:rPr lang="en-ZA" sz="1400" dirty="0"/>
                        <a:t>approach fully-supported by WCG/WCED as a</a:t>
                      </a:r>
                      <a:r>
                        <a:rPr lang="en-ZA" sz="1400" baseline="0" dirty="0"/>
                        <a:t> focus: Game Changer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baseline="0" dirty="0"/>
                        <a:t>Data-Centric approach </a:t>
                      </a:r>
                      <a:r>
                        <a:rPr lang="en-ZA" sz="1400" b="0" baseline="0" dirty="0"/>
                        <a:t>programme</a:t>
                      </a:r>
                      <a:endParaRPr lang="en-ZA" sz="1400" b="0" dirty="0"/>
                    </a:p>
                  </a:txBody>
                  <a:tcPr marL="68569" marR="68569" marT="34305" marB="34305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The institutionalization</a:t>
                      </a:r>
                      <a:r>
                        <a:rPr lang="en-ZA" sz="1400" baseline="0" dirty="0"/>
                        <a:t> of the e-Education structure and methodology, </a:t>
                      </a:r>
                      <a:endParaRPr lang="en-ZA" sz="1400" dirty="0"/>
                    </a:p>
                  </a:txBody>
                  <a:tcPr marL="68569" marR="68569" marT="34305" marB="34305"/>
                </a:tc>
                <a:extLst>
                  <a:ext uri="{0D108BD9-81ED-4DB2-BD59-A6C34878D82A}">
                    <a16:rowId xmlns:a16="http://schemas.microsoft.com/office/drawing/2014/main" xmlns="" val="825883418"/>
                  </a:ext>
                </a:extLst>
              </a:tr>
              <a:tr h="983010">
                <a:tc>
                  <a:txBody>
                    <a:bodyPr/>
                    <a:lstStyle/>
                    <a:p>
                      <a:r>
                        <a:rPr lang="en-ZA" sz="1500" b="1" dirty="0"/>
                        <a:t>Broadband Connectivity penetration</a:t>
                      </a:r>
                      <a:r>
                        <a:rPr lang="en-ZA" sz="1500" b="1" baseline="0" dirty="0"/>
                        <a:t> reaching 98% of WCED public school learners</a:t>
                      </a:r>
                      <a:endParaRPr lang="en-ZA" sz="1500" b="1" dirty="0"/>
                    </a:p>
                  </a:txBody>
                  <a:tcPr marL="68569" marR="68569" marT="34305" marB="3430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dirty="0"/>
                        <a:t>Aspirational</a:t>
                      </a:r>
                      <a:r>
                        <a:rPr lang="en-ZA" sz="1400" b="1" baseline="0" dirty="0"/>
                        <a:t> yet </a:t>
                      </a:r>
                      <a:r>
                        <a:rPr lang="en-ZA" sz="1400" b="1" dirty="0"/>
                        <a:t>realistic goals </a:t>
                      </a:r>
                      <a:r>
                        <a:rPr lang="en-ZA" sz="1400" dirty="0"/>
                        <a:t>set with necessary resources identified</a:t>
                      </a:r>
                      <a:r>
                        <a:rPr lang="en-ZA" sz="1400" baseline="0" dirty="0"/>
                        <a:t> and clearly scoped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baseline="0" dirty="0"/>
                        <a:t>Committed government</a:t>
                      </a:r>
                      <a:endParaRPr lang="en-ZA" sz="1400" b="1" dirty="0"/>
                    </a:p>
                  </a:txBody>
                  <a:tcPr marL="68569" marR="68569" marT="34305" marB="34305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Ensuring that the quality of service (</a:t>
                      </a:r>
                      <a:r>
                        <a:rPr lang="en-ZA" sz="1400" dirty="0" err="1"/>
                        <a:t>QoS</a:t>
                      </a:r>
                      <a:r>
                        <a:rPr lang="en-ZA" sz="1400" dirty="0"/>
                        <a:t>) is within the range expected</a:t>
                      </a:r>
                      <a:r>
                        <a:rPr lang="en-ZA" sz="1400" baseline="0" dirty="0"/>
                        <a:t> and extended to cover all learners/ schools.</a:t>
                      </a:r>
                      <a:endParaRPr lang="en-ZA" sz="1400" dirty="0"/>
                    </a:p>
                  </a:txBody>
                  <a:tcPr marL="68569" marR="68569" marT="34305" marB="34305"/>
                </a:tc>
                <a:extLst>
                  <a:ext uri="{0D108BD9-81ED-4DB2-BD59-A6C34878D82A}">
                    <a16:rowId xmlns:a16="http://schemas.microsoft.com/office/drawing/2014/main" xmlns="" val="3049955826"/>
                  </a:ext>
                </a:extLst>
              </a:tr>
              <a:tr h="1371630">
                <a:tc>
                  <a:txBody>
                    <a:bodyPr/>
                    <a:lstStyle/>
                    <a:p>
                      <a:r>
                        <a:rPr lang="en-ZA" sz="1500" b="1" dirty="0"/>
                        <a:t>Connectedness</a:t>
                      </a:r>
                      <a:r>
                        <a:rPr lang="en-ZA" sz="1500" b="1" baseline="0" dirty="0"/>
                        <a:t> within schools through </a:t>
                      </a:r>
                      <a:r>
                        <a:rPr lang="en-ZA" sz="1500" b="1" baseline="0" dirty="0" err="1"/>
                        <a:t>wi-fi</a:t>
                      </a:r>
                      <a:r>
                        <a:rPr lang="en-ZA" sz="1500" b="1" baseline="0" dirty="0"/>
                        <a:t> into classrooms</a:t>
                      </a:r>
                      <a:endParaRPr lang="en-ZA" sz="1500" b="1" dirty="0"/>
                    </a:p>
                  </a:txBody>
                  <a:tcPr marL="68569" marR="68569" marT="34305" marB="3430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A </a:t>
                      </a:r>
                      <a:r>
                        <a:rPr lang="en-ZA" sz="1400" b="1" dirty="0"/>
                        <a:t>measured approach</a:t>
                      </a:r>
                      <a:r>
                        <a:rPr lang="en-ZA" sz="1400" b="1" baseline="0" dirty="0"/>
                        <a:t> </a:t>
                      </a:r>
                      <a:r>
                        <a:rPr lang="en-ZA" sz="1400" baseline="0" dirty="0"/>
                        <a:t>ensured that previous and other projects dove-tail with this major project.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baseline="0" dirty="0"/>
                        <a:t>Committed people </a:t>
                      </a:r>
                      <a:r>
                        <a:rPr lang="en-ZA" sz="1400" baseline="0" dirty="0"/>
                        <a:t>and efforts acknowledged.</a:t>
                      </a:r>
                      <a:endParaRPr lang="en-ZA" sz="1400" dirty="0"/>
                    </a:p>
                  </a:txBody>
                  <a:tcPr marL="68569" marR="68569" marT="34305" marB="34305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Growth beyond the initial third</a:t>
                      </a:r>
                      <a:r>
                        <a:rPr lang="en-ZA" sz="1400" baseline="0" dirty="0"/>
                        <a:t> of schools that have full </a:t>
                      </a:r>
                      <a:r>
                        <a:rPr lang="en-ZA" sz="1400" baseline="0" dirty="0" err="1"/>
                        <a:t>wi-fi</a:t>
                      </a:r>
                      <a:r>
                        <a:rPr lang="en-ZA" sz="1400" baseline="0" dirty="0"/>
                        <a:t>. Expand the two-thirds of schools that have partial </a:t>
                      </a:r>
                      <a:r>
                        <a:rPr lang="en-ZA" sz="1400" baseline="0" dirty="0" err="1"/>
                        <a:t>wi-fi</a:t>
                      </a:r>
                      <a:r>
                        <a:rPr lang="en-ZA" sz="1400" baseline="0" dirty="0"/>
                        <a:t> to full </a:t>
                      </a:r>
                      <a:r>
                        <a:rPr lang="en-ZA" sz="1400" baseline="0" dirty="0" err="1"/>
                        <a:t>wi-fi</a:t>
                      </a:r>
                      <a:r>
                        <a:rPr lang="en-ZA" sz="1400" baseline="0" dirty="0"/>
                        <a:t>. Maintain the base and refine processes of sustainability</a:t>
                      </a:r>
                      <a:endParaRPr lang="en-ZA" sz="1400" dirty="0"/>
                    </a:p>
                  </a:txBody>
                  <a:tcPr marL="68569" marR="68569" marT="34305" marB="34305"/>
                </a:tc>
                <a:extLst>
                  <a:ext uri="{0D108BD9-81ED-4DB2-BD59-A6C34878D82A}">
                    <a16:rowId xmlns:a16="http://schemas.microsoft.com/office/drawing/2014/main" xmlns="" val="3253669184"/>
                  </a:ext>
                </a:extLst>
              </a:tr>
              <a:tr h="1588800">
                <a:tc>
                  <a:txBody>
                    <a:bodyPr/>
                    <a:lstStyle/>
                    <a:p>
                      <a:r>
                        <a:rPr lang="en-ZA" sz="1500" b="1" dirty="0"/>
                        <a:t>Technology provisioning and sustainability modelling</a:t>
                      </a:r>
                    </a:p>
                  </a:txBody>
                  <a:tcPr marL="68569" marR="68569" marT="34305" marB="34305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Careful planning and execution </a:t>
                      </a:r>
                      <a:r>
                        <a:rPr lang="en-ZA" sz="1400" b="1" dirty="0"/>
                        <a:t>in collaboration </a:t>
                      </a:r>
                      <a:r>
                        <a:rPr lang="en-ZA" sz="1400" dirty="0"/>
                        <a:t>with</a:t>
                      </a:r>
                      <a:r>
                        <a:rPr lang="en-ZA" sz="1400" baseline="0" dirty="0"/>
                        <a:t> other state agencies and industry.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aseline="0" dirty="0"/>
                        <a:t>Ensuring that </a:t>
                      </a:r>
                      <a:r>
                        <a:rPr lang="en-ZA" sz="1400" b="1" baseline="0" dirty="0"/>
                        <a:t>landed technology works</a:t>
                      </a:r>
                      <a:r>
                        <a:rPr lang="en-ZA" sz="1400" baseline="0" dirty="0"/>
                        <a:t> in sync with existing systems.</a:t>
                      </a:r>
                      <a:endParaRPr lang="en-ZA" sz="1400" dirty="0"/>
                    </a:p>
                  </a:txBody>
                  <a:tcPr marL="68569" marR="68569" marT="34305" marB="34305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400" dirty="0"/>
                        <a:t>Collaboration with state agencies;</a:t>
                      </a:r>
                      <a:r>
                        <a:rPr lang="en-ZA" sz="1400" baseline="0" dirty="0"/>
                        <a:t> </a:t>
                      </a:r>
                      <a:r>
                        <a:rPr lang="en-ZA" sz="1400" dirty="0"/>
                        <a:t>ensuring that procurement turn-around is quicker</a:t>
                      </a:r>
                      <a:r>
                        <a:rPr lang="en-ZA" sz="1400" baseline="0" dirty="0"/>
                        <a:t> with no challenges from </a:t>
                      </a:r>
                      <a:r>
                        <a:rPr lang="en-ZA" sz="1400" dirty="0"/>
                        <a:t>industry.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Subject-specific tech are on a cyclical refresh program 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34305" marB="34305"/>
                </a:tc>
                <a:extLst>
                  <a:ext uri="{0D108BD9-81ED-4DB2-BD59-A6C34878D82A}">
                    <a16:rowId xmlns:a16="http://schemas.microsoft.com/office/drawing/2014/main" xmlns="" val="3593546579"/>
                  </a:ext>
                </a:extLst>
              </a:tr>
            </a:tbl>
          </a:graphicData>
        </a:graphic>
      </p:graphicFrame>
      <p:sp>
        <p:nvSpPr>
          <p:cNvPr id="4" name="object 6"/>
          <p:cNvSpPr txBox="1">
            <a:spLocks/>
          </p:cNvSpPr>
          <p:nvPr/>
        </p:nvSpPr>
        <p:spPr bwMode="auto">
          <a:xfrm>
            <a:off x="354584" y="259207"/>
            <a:ext cx="8055609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2400" dirty="0">
                <a:solidFill>
                  <a:srgbClr val="003399"/>
                </a:solidFill>
              </a:rPr>
              <a:t>WHAT WORKED?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936455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Rectangle 3"/>
          <p:cNvSpPr>
            <a:spLocks noChangeArrowheads="1"/>
          </p:cNvSpPr>
          <p:nvPr/>
        </p:nvSpPr>
        <p:spPr bwMode="auto">
          <a:xfrm>
            <a:off x="1895477" y="4243390"/>
            <a:ext cx="5442347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>
              <a:defRPr/>
            </a:pPr>
            <a:r>
              <a:rPr lang="en-US" altLang="en-US" sz="1350" b="1" kern="0">
                <a:solidFill>
                  <a:schemeClr val="bg1"/>
                </a:solidFill>
              </a:rPr>
              <a:t>QUALITY EDUCATION FOR EVERY CHILD IN EVERY CLASS OF EVERY SCHOOL IN THE PROVINCE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" y="0"/>
            <a:ext cx="9220200" cy="6857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1800" y="6157912"/>
            <a:ext cx="3892199" cy="7000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76200" y="6165056"/>
            <a:ext cx="41267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2526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DBCA41D9-11D2-4B7D-A834-E6149F94208C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" y="857250"/>
          <a:ext cx="9144000" cy="7486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886">
                  <a:extLst>
                    <a:ext uri="{9D8B030D-6E8A-4147-A177-3AD203B41FA5}">
                      <a16:colId xmlns:a16="http://schemas.microsoft.com/office/drawing/2014/main" xmlns="" val="2134944845"/>
                    </a:ext>
                  </a:extLst>
                </a:gridCol>
                <a:gridCol w="3596463">
                  <a:extLst>
                    <a:ext uri="{9D8B030D-6E8A-4147-A177-3AD203B41FA5}">
                      <a16:colId xmlns:a16="http://schemas.microsoft.com/office/drawing/2014/main" xmlns="" val="2259675959"/>
                    </a:ext>
                  </a:extLst>
                </a:gridCol>
                <a:gridCol w="3641651">
                  <a:extLst>
                    <a:ext uri="{9D8B030D-6E8A-4147-A177-3AD203B41FA5}">
                      <a16:colId xmlns:a16="http://schemas.microsoft.com/office/drawing/2014/main" xmlns="" val="2012045468"/>
                    </a:ext>
                  </a:extLst>
                </a:gridCol>
              </a:tblGrid>
              <a:tr h="403830">
                <a:tc>
                  <a:txBody>
                    <a:bodyPr/>
                    <a:lstStyle/>
                    <a:p>
                      <a:r>
                        <a:rPr lang="en-ZA" sz="1800" dirty="0"/>
                        <a:t>WHAT</a:t>
                      </a:r>
                      <a:r>
                        <a:rPr lang="en-ZA" sz="1800" baseline="0" dirty="0"/>
                        <a:t> WORKED</a:t>
                      </a:r>
                      <a:endParaRPr lang="en-ZA" sz="1800" dirty="0"/>
                    </a:p>
                  </a:txBody>
                  <a:tcPr marL="68569" marR="68569" marT="34298" marB="3429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REASON</a:t>
                      </a:r>
                      <a:r>
                        <a:rPr lang="en-ZA" sz="1800" baseline="0" dirty="0"/>
                        <a:t> FOR SUCCESS</a:t>
                      </a:r>
                      <a:endParaRPr lang="en-ZA" sz="1800" dirty="0"/>
                    </a:p>
                  </a:txBody>
                  <a:tcPr marL="68569" marR="68569" marT="34298" marB="34298"/>
                </a:tc>
                <a:tc>
                  <a:txBody>
                    <a:bodyPr/>
                    <a:lstStyle/>
                    <a:p>
                      <a:r>
                        <a:rPr lang="en-ZA" sz="1800" dirty="0"/>
                        <a:t>FUTURE STRATEGY FOR 2019</a:t>
                      </a:r>
                    </a:p>
                  </a:txBody>
                  <a:tcPr marL="68569" marR="68569" marT="34298" marB="34298"/>
                </a:tc>
                <a:extLst>
                  <a:ext uri="{0D108BD9-81ED-4DB2-BD59-A6C34878D82A}">
                    <a16:rowId xmlns:a16="http://schemas.microsoft.com/office/drawing/2014/main" xmlns="" val="1681142410"/>
                  </a:ext>
                </a:extLst>
              </a:tr>
              <a:tr h="1211597">
                <a:tc>
                  <a:txBody>
                    <a:bodyPr/>
                    <a:lstStyle/>
                    <a:p>
                      <a:r>
                        <a:rPr lang="en-ZA" sz="1500" b="1" dirty="0"/>
                        <a:t>Enabled Classrooms for digitally</a:t>
                      </a:r>
                      <a:r>
                        <a:rPr lang="en-ZA" sz="1500" b="1" baseline="0" dirty="0"/>
                        <a:t>-supported</a:t>
                      </a:r>
                      <a:r>
                        <a:rPr lang="en-ZA" sz="1500" b="1" dirty="0"/>
                        <a:t> teaching and learning</a:t>
                      </a:r>
                    </a:p>
                  </a:txBody>
                  <a:tcPr marL="68569" marR="68569" marT="34298" marB="3429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dirty="0"/>
                        <a:t>Listening </a:t>
                      </a:r>
                      <a:r>
                        <a:rPr lang="en-ZA" sz="1400" dirty="0"/>
                        <a:t>to what schools identify as the critical classroom</a:t>
                      </a:r>
                      <a:r>
                        <a:rPr lang="en-ZA" sz="1400" baseline="0" dirty="0"/>
                        <a:t> enabling needs. Cognizant of the environmental challenges.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baseline="0" dirty="0"/>
                        <a:t>Effective R&amp;D and SCM </a:t>
                      </a:r>
                      <a:r>
                        <a:rPr lang="en-ZA" sz="1400" baseline="0" dirty="0"/>
                        <a:t>processes</a:t>
                      </a:r>
                      <a:endParaRPr lang="en-ZA" sz="1400" dirty="0"/>
                    </a:p>
                  </a:txBody>
                  <a:tcPr marL="68569" marR="68569" marT="34298" marB="3429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Redefine the scope and extent of classroom technologies for teachers and learners towards greater mobility between</a:t>
                      </a:r>
                      <a:r>
                        <a:rPr lang="en-ZA" sz="1400" baseline="0" dirty="0"/>
                        <a:t> classrooms.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aseline="0" dirty="0"/>
                        <a:t>Learner-focused strategy.</a:t>
                      </a:r>
                      <a:endParaRPr lang="en-ZA" sz="1400" dirty="0"/>
                    </a:p>
                  </a:txBody>
                  <a:tcPr marL="68569" marR="68569" marT="34298" marB="34298"/>
                </a:tc>
                <a:extLst>
                  <a:ext uri="{0D108BD9-81ED-4DB2-BD59-A6C34878D82A}">
                    <a16:rowId xmlns:a16="http://schemas.microsoft.com/office/drawing/2014/main" xmlns="" val="3049955826"/>
                  </a:ext>
                </a:extLst>
              </a:tr>
              <a:tr h="1588787">
                <a:tc>
                  <a:txBody>
                    <a:bodyPr/>
                    <a:lstStyle/>
                    <a:p>
                      <a:r>
                        <a:rPr lang="en-ZA" sz="1500" b="1" dirty="0"/>
                        <a:t>Change</a:t>
                      </a:r>
                      <a:r>
                        <a:rPr lang="en-ZA" sz="1500" b="1" baseline="0" dirty="0"/>
                        <a:t> management and ICT-in curriculum embrace</a:t>
                      </a:r>
                      <a:endParaRPr lang="en-ZA" sz="1500" b="1" dirty="0"/>
                    </a:p>
                  </a:txBody>
                  <a:tcPr marL="68569" marR="68569" marT="34298" marB="3429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dirty="0"/>
                        <a:t>Schools commit </a:t>
                      </a:r>
                      <a:r>
                        <a:rPr lang="en-ZA" sz="1400" dirty="0"/>
                        <a:t>to MOUs and MOAs as part of the eLearning thrust at schools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dirty="0"/>
                        <a:t>Champion Networks</a:t>
                      </a:r>
                      <a:r>
                        <a:rPr lang="en-ZA" sz="1400" dirty="0"/>
                        <a:t> established</a:t>
                      </a:r>
                    </a:p>
                  </a:txBody>
                  <a:tcPr marL="68569" marR="68569" marT="34298" marB="3429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Bring</a:t>
                      </a:r>
                      <a:r>
                        <a:rPr lang="en-ZA" sz="1400" baseline="0" dirty="0"/>
                        <a:t> greater value, purpose and engagement to the Change- Champions networks (PLCs)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aseline="0" dirty="0"/>
                        <a:t>Provide Cyber-Safety focus for teachers/learners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aseline="0" dirty="0"/>
                        <a:t>Transform to Perform initiative supported</a:t>
                      </a:r>
                      <a:endParaRPr lang="en-ZA" sz="1400" dirty="0"/>
                    </a:p>
                  </a:txBody>
                  <a:tcPr marL="68569" marR="68569" marT="34298" marB="34298"/>
                </a:tc>
                <a:extLst>
                  <a:ext uri="{0D108BD9-81ED-4DB2-BD59-A6C34878D82A}">
                    <a16:rowId xmlns:a16="http://schemas.microsoft.com/office/drawing/2014/main" xmlns="" val="3253669184"/>
                  </a:ext>
                </a:extLst>
              </a:tr>
              <a:tr h="1371617">
                <a:tc>
                  <a:txBody>
                    <a:bodyPr/>
                    <a:lstStyle/>
                    <a:p>
                      <a:r>
                        <a:rPr lang="en-ZA" sz="1500" b="1" dirty="0"/>
                        <a:t>Provision of online and offline digital content</a:t>
                      </a:r>
                    </a:p>
                  </a:txBody>
                  <a:tcPr marL="68569" marR="68569" marT="34298" marB="34298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Providing CAPS-aligned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eContent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 no cost to schools through the “IDEA Teach” partnership.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Learner </a:t>
                      </a:r>
                      <a:r>
                        <a:rPr lang="en-US" sz="14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-site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developed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Curriculum delivery dashboard to </a:t>
                      </a:r>
                      <a:r>
                        <a:rPr lang="en-US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push content to learners </a:t>
                      </a:r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developed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9" marR="68569" marT="34298" marB="34298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dirty="0"/>
                        <a:t>Populate digital</a:t>
                      </a:r>
                      <a:r>
                        <a:rPr lang="en-ZA" sz="1400" baseline="0" dirty="0"/>
                        <a:t> repository and link to other relevant repositories e.g. Telematics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aseline="0" dirty="0"/>
                        <a:t>Build the other aspects of the </a:t>
                      </a:r>
                      <a:r>
                        <a:rPr lang="en-ZA" sz="1400" baseline="0" dirty="0" err="1"/>
                        <a:t>eportal</a:t>
                      </a:r>
                      <a:r>
                        <a:rPr lang="en-ZA" sz="1400" baseline="0" dirty="0"/>
                        <a:t> e.g. The Classroom and Curriculum support sections</a:t>
                      </a:r>
                      <a:endParaRPr lang="en-ZA" sz="1400" dirty="0"/>
                    </a:p>
                  </a:txBody>
                  <a:tcPr marL="68569" marR="68569" marT="34298" marB="34298"/>
                </a:tc>
                <a:extLst>
                  <a:ext uri="{0D108BD9-81ED-4DB2-BD59-A6C34878D82A}">
                    <a16:rowId xmlns:a16="http://schemas.microsoft.com/office/drawing/2014/main" xmlns="" val="544644774"/>
                  </a:ext>
                </a:extLst>
              </a:tr>
              <a:tr h="893119">
                <a:tc>
                  <a:txBody>
                    <a:bodyPr/>
                    <a:lstStyle/>
                    <a:p>
                      <a:r>
                        <a:rPr lang="en-ZA" sz="1500" b="1" dirty="0"/>
                        <a:t>Supporting structures to schools</a:t>
                      </a: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dirty="0"/>
                        <a:t>District Advisory teams </a:t>
                      </a:r>
                      <a:r>
                        <a:rPr lang="en-ZA" sz="1400" dirty="0"/>
                        <a:t>having own-agency to</a:t>
                      </a:r>
                      <a:r>
                        <a:rPr lang="en-ZA" sz="1400" baseline="0" dirty="0"/>
                        <a:t> support schools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baseline="0" dirty="0"/>
                        <a:t>Pro-active</a:t>
                      </a:r>
                      <a:r>
                        <a:rPr lang="en-ZA" sz="1400" baseline="0" dirty="0"/>
                        <a:t> vs reactive methodology in support of technical challenges</a:t>
                      </a:r>
                      <a:endParaRPr lang="en-ZA" sz="1400" dirty="0"/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Refine the ease of self-help access for teachers/ schools</a:t>
                      </a:r>
                    </a:p>
                    <a:p>
                      <a:r>
                        <a:rPr lang="en-ZA" sz="1400" dirty="0"/>
                        <a:t>Ensure</a:t>
                      </a:r>
                      <a:r>
                        <a:rPr lang="en-ZA" sz="1400" baseline="0" dirty="0"/>
                        <a:t> the </a:t>
                      </a:r>
                      <a:r>
                        <a:rPr lang="en-ZA" sz="1400" baseline="0" dirty="0" err="1"/>
                        <a:t>QoS</a:t>
                      </a:r>
                      <a:r>
                        <a:rPr lang="en-ZA" sz="1400" baseline="0" dirty="0"/>
                        <a:t> and better communication between stakeholders</a:t>
                      </a:r>
                      <a:endParaRPr lang="en-ZA" sz="1400" dirty="0"/>
                    </a:p>
                  </a:txBody>
                  <a:tcPr marL="68581" marR="68581" marT="34300" marB="34300"/>
                </a:tc>
                <a:extLst>
                  <a:ext uri="{0D108BD9-81ED-4DB2-BD59-A6C34878D82A}">
                    <a16:rowId xmlns:a16="http://schemas.microsoft.com/office/drawing/2014/main" xmlns="" val="2812864514"/>
                  </a:ext>
                </a:extLst>
              </a:tr>
              <a:tr h="1714520">
                <a:tc>
                  <a:txBody>
                    <a:bodyPr/>
                    <a:lstStyle/>
                    <a:p>
                      <a:r>
                        <a:rPr lang="en-ZA" sz="1500" b="1" dirty="0" err="1"/>
                        <a:t>eTeacher</a:t>
                      </a:r>
                      <a:r>
                        <a:rPr lang="en-ZA" sz="1500" b="1" dirty="0"/>
                        <a:t> Professional Development</a:t>
                      </a: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 Skills and integration training </a:t>
                      </a:r>
                      <a:r>
                        <a:rPr lang="en-Z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reaches 70%</a:t>
                      </a:r>
                      <a:r>
                        <a:rPr lang="en-ZA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teachers </a:t>
                      </a:r>
                      <a:r>
                        <a:rPr lang="en-Z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total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 proficiency tool </a:t>
                      </a:r>
                      <a:r>
                        <a:rPr lang="en-Z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provides a systemic gauge for WCED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Trainer network </a:t>
                      </a:r>
                      <a:r>
                        <a:rPr lang="en-Z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established within districts and a specialised unit at CTLI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Targeted approach </a:t>
                      </a:r>
                      <a:r>
                        <a:rPr lang="en-Z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 a machine gun hit and miss approach.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Accelerated TPD program that incorporates the new Digital Skills framework </a:t>
                      </a:r>
                    </a:p>
                    <a:p>
                      <a:r>
                        <a:rPr lang="en-ZA" sz="1400" dirty="0"/>
                        <a:t>Blended and Online offering of TPD courses</a:t>
                      </a:r>
                    </a:p>
                    <a:p>
                      <a:r>
                        <a:rPr lang="en-ZA" sz="1400" dirty="0"/>
                        <a:t>Integrated TPD dynamic database</a:t>
                      </a:r>
                    </a:p>
                  </a:txBody>
                  <a:tcPr marL="68581" marR="68581" marT="34300" marB="34300"/>
                </a:tc>
                <a:extLst>
                  <a:ext uri="{0D108BD9-81ED-4DB2-BD59-A6C34878D82A}">
                    <a16:rowId xmlns:a16="http://schemas.microsoft.com/office/drawing/2014/main" xmlns="" val="2834615490"/>
                  </a:ext>
                </a:extLst>
              </a:tr>
            </a:tbl>
          </a:graphicData>
        </a:graphic>
      </p:graphicFrame>
      <p:sp>
        <p:nvSpPr>
          <p:cNvPr id="3" name="object 6"/>
          <p:cNvSpPr txBox="1">
            <a:spLocks/>
          </p:cNvSpPr>
          <p:nvPr/>
        </p:nvSpPr>
        <p:spPr bwMode="auto">
          <a:xfrm>
            <a:off x="354584" y="259207"/>
            <a:ext cx="8055609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2400" dirty="0">
                <a:solidFill>
                  <a:srgbClr val="003399"/>
                </a:solidFill>
              </a:rPr>
              <a:t>WHAT WORKED?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446512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40BEFF97-BBFB-461F-ABAB-43EEF1867842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009651"/>
          <a:ext cx="9144001" cy="6601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445">
                  <a:extLst>
                    <a:ext uri="{9D8B030D-6E8A-4147-A177-3AD203B41FA5}">
                      <a16:colId xmlns:a16="http://schemas.microsoft.com/office/drawing/2014/main" xmlns="" val="2134944845"/>
                    </a:ext>
                  </a:extLst>
                </a:gridCol>
                <a:gridCol w="3480556">
                  <a:extLst>
                    <a:ext uri="{9D8B030D-6E8A-4147-A177-3AD203B41FA5}">
                      <a16:colId xmlns:a16="http://schemas.microsoft.com/office/drawing/2014/main" xmlns="" val="2259675959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12045468"/>
                    </a:ext>
                  </a:extLst>
                </a:gridCol>
              </a:tblGrid>
              <a:tr h="617240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WORKED</a:t>
                      </a: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REASON FOR SUCCESS</a:t>
                      </a: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FUTURE STRATEGY FOR 2019</a:t>
                      </a:r>
                    </a:p>
                  </a:txBody>
                  <a:tcPr marL="68581" marR="68581" marT="34300" marB="34300"/>
                </a:tc>
                <a:extLst>
                  <a:ext uri="{0D108BD9-81ED-4DB2-BD59-A6C34878D82A}">
                    <a16:rowId xmlns:a16="http://schemas.microsoft.com/office/drawing/2014/main" xmlns="" val="1681142410"/>
                  </a:ext>
                </a:extLst>
              </a:tr>
              <a:tr h="1206339">
                <a:tc>
                  <a:txBody>
                    <a:bodyPr/>
                    <a:lstStyle/>
                    <a:p>
                      <a:r>
                        <a:rPr lang="en-ZA" sz="1500" b="1" dirty="0"/>
                        <a:t>Supporting structures to schools</a:t>
                      </a: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dirty="0"/>
                        <a:t>District Advisory teams </a:t>
                      </a:r>
                      <a:r>
                        <a:rPr lang="en-ZA" sz="1400" dirty="0"/>
                        <a:t>having own-agency to</a:t>
                      </a:r>
                      <a:r>
                        <a:rPr lang="en-ZA" sz="1400" baseline="0" dirty="0"/>
                        <a:t> support schools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baseline="0" dirty="0"/>
                        <a:t>Pro-active</a:t>
                      </a:r>
                      <a:r>
                        <a:rPr lang="en-ZA" sz="1400" baseline="0" dirty="0"/>
                        <a:t> vs reactive methodology in support of technical challenges</a:t>
                      </a:r>
                      <a:endParaRPr lang="en-ZA" sz="1400" dirty="0"/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Refine the ease of self-help access for teachers/ schools</a:t>
                      </a:r>
                    </a:p>
                    <a:p>
                      <a:r>
                        <a:rPr lang="en-ZA" sz="1400" dirty="0"/>
                        <a:t>Ensure</a:t>
                      </a:r>
                      <a:r>
                        <a:rPr lang="en-ZA" sz="1400" baseline="0" dirty="0"/>
                        <a:t> the </a:t>
                      </a:r>
                      <a:r>
                        <a:rPr lang="en-ZA" sz="1400" baseline="0" dirty="0" err="1"/>
                        <a:t>QoS</a:t>
                      </a:r>
                      <a:r>
                        <a:rPr lang="en-ZA" sz="1400" baseline="0" dirty="0"/>
                        <a:t> and better communication between stakeholders</a:t>
                      </a:r>
                      <a:endParaRPr lang="en-ZA" sz="1400" dirty="0"/>
                    </a:p>
                  </a:txBody>
                  <a:tcPr marL="68581" marR="68581" marT="34300" marB="34300"/>
                </a:tc>
                <a:extLst>
                  <a:ext uri="{0D108BD9-81ED-4DB2-BD59-A6C34878D82A}">
                    <a16:rowId xmlns:a16="http://schemas.microsoft.com/office/drawing/2014/main" xmlns="" val="3049955826"/>
                  </a:ext>
                </a:extLst>
              </a:tr>
              <a:tr h="2023130">
                <a:tc>
                  <a:txBody>
                    <a:bodyPr/>
                    <a:lstStyle/>
                    <a:p>
                      <a:r>
                        <a:rPr lang="en-ZA" sz="1500" b="1" dirty="0" err="1"/>
                        <a:t>eTeacher</a:t>
                      </a:r>
                      <a:r>
                        <a:rPr lang="en-ZA" sz="1500" b="1" dirty="0"/>
                        <a:t> Professional Development</a:t>
                      </a: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 Skills and integration training </a:t>
                      </a:r>
                      <a:r>
                        <a:rPr lang="en-ZA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reaches 70%</a:t>
                      </a:r>
                      <a:r>
                        <a:rPr lang="en-ZA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teachers </a:t>
                      </a:r>
                      <a:r>
                        <a:rPr lang="en-Z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 total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ICT proficiency tool </a:t>
                      </a:r>
                      <a:r>
                        <a:rPr lang="en-Z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that provides a systemic gauge for WCED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Trainer network </a:t>
                      </a:r>
                      <a:r>
                        <a:rPr lang="en-Z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established within districts and a specialised unit at CTLI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4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Targeted approach </a:t>
                      </a:r>
                      <a:r>
                        <a:rPr lang="en-ZA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vs a machine gun hit and miss approach.</a:t>
                      </a:r>
                      <a:endParaRPr lang="en-ZA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r>
                        <a:rPr lang="en-ZA" sz="1400" dirty="0"/>
                        <a:t>Accelerated TPD program that incorporates the new Digital Skills framework </a:t>
                      </a:r>
                    </a:p>
                    <a:p>
                      <a:r>
                        <a:rPr lang="en-ZA" sz="1400" dirty="0"/>
                        <a:t>Blended and Online offering of TPD courses</a:t>
                      </a:r>
                    </a:p>
                    <a:p>
                      <a:r>
                        <a:rPr lang="en-ZA" sz="1400" dirty="0"/>
                        <a:t>Integrated TPD dynamic database</a:t>
                      </a:r>
                    </a:p>
                  </a:txBody>
                  <a:tcPr marL="68581" marR="68581" marT="34300" marB="34300"/>
                </a:tc>
                <a:extLst>
                  <a:ext uri="{0D108BD9-81ED-4DB2-BD59-A6C34878D82A}">
                    <a16:rowId xmlns:a16="http://schemas.microsoft.com/office/drawing/2014/main" xmlns="" val="3253669184"/>
                  </a:ext>
                </a:extLst>
              </a:tr>
              <a:tr h="2754494">
                <a:tc>
                  <a:txBody>
                    <a:bodyPr/>
                    <a:lstStyle/>
                    <a:p>
                      <a:endParaRPr lang="en-ZA" sz="1800" b="1" dirty="0"/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1" marR="68581" marT="34300" marB="34300"/>
                </a:tc>
                <a:tc>
                  <a:txBody>
                    <a:bodyPr/>
                    <a:lstStyle/>
                    <a:p>
                      <a:endParaRPr lang="en-ZA" sz="1500" dirty="0"/>
                    </a:p>
                  </a:txBody>
                  <a:tcPr marL="68581" marR="68581" marT="34300" marB="34300"/>
                </a:tc>
                <a:extLst>
                  <a:ext uri="{0D108BD9-81ED-4DB2-BD59-A6C34878D82A}">
                    <a16:rowId xmlns:a16="http://schemas.microsoft.com/office/drawing/2014/main" xmlns="" val="1935399319"/>
                  </a:ext>
                </a:extLst>
              </a:tr>
            </a:tbl>
          </a:graphicData>
        </a:graphic>
      </p:graphicFrame>
      <p:sp>
        <p:nvSpPr>
          <p:cNvPr id="3" name="object 6"/>
          <p:cNvSpPr txBox="1">
            <a:spLocks/>
          </p:cNvSpPr>
          <p:nvPr/>
        </p:nvSpPr>
        <p:spPr bwMode="auto">
          <a:xfrm>
            <a:off x="354584" y="259207"/>
            <a:ext cx="8055609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2400" dirty="0">
                <a:solidFill>
                  <a:srgbClr val="003399"/>
                </a:solidFill>
              </a:rPr>
              <a:t>WHAT WORKED?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085427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xmlns="" id="{B4557612-FB2C-4FBD-B55D-43EBC292D197}"/>
              </a:ext>
            </a:extLst>
          </p:cNvPr>
          <p:cNvGraphicFramePr>
            <a:graphicFrameLocks noGrp="1"/>
          </p:cNvGraphicFramePr>
          <p:nvPr>
            <p:ph idx="4294967295"/>
            <p:extLst/>
          </p:nvPr>
        </p:nvGraphicFramePr>
        <p:xfrm>
          <a:off x="1" y="857250"/>
          <a:ext cx="9143999" cy="6537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9937">
                  <a:extLst>
                    <a:ext uri="{9D8B030D-6E8A-4147-A177-3AD203B41FA5}">
                      <a16:colId xmlns:a16="http://schemas.microsoft.com/office/drawing/2014/main" xmlns="" val="2134944845"/>
                    </a:ext>
                  </a:extLst>
                </a:gridCol>
                <a:gridCol w="3803798">
                  <a:extLst>
                    <a:ext uri="{9D8B030D-6E8A-4147-A177-3AD203B41FA5}">
                      <a16:colId xmlns:a16="http://schemas.microsoft.com/office/drawing/2014/main" xmlns="" val="2259675959"/>
                    </a:ext>
                  </a:extLst>
                </a:gridCol>
                <a:gridCol w="3450264">
                  <a:extLst>
                    <a:ext uri="{9D8B030D-6E8A-4147-A177-3AD203B41FA5}">
                      <a16:colId xmlns:a16="http://schemas.microsoft.com/office/drawing/2014/main" xmlns="" val="2012045468"/>
                    </a:ext>
                  </a:extLst>
                </a:gridCol>
              </a:tblGrid>
              <a:tr h="617226"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WHAT DID </a:t>
                      </a:r>
                      <a:r>
                        <a:rPr lang="en-ZA" sz="1800" b="1" i="1" u="sng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NOT</a:t>
                      </a:r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WORK</a:t>
                      </a:r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REASON FOR  LIMITED SUCCESS</a:t>
                      </a:r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FUTURE STRATEGY FOR 2019</a:t>
                      </a:r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1681142410"/>
                  </a:ext>
                </a:extLst>
              </a:tr>
              <a:tr h="1897386">
                <a:tc>
                  <a:txBody>
                    <a:bodyPr/>
                    <a:lstStyle/>
                    <a:p>
                      <a:r>
                        <a:rPr lang="en-ZA" sz="1500" b="1" dirty="0"/>
                        <a:t>Infrastructure and Network issues</a:t>
                      </a:r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b="1" dirty="0"/>
                        <a:t>Broadband Quality</a:t>
                      </a:r>
                      <a:r>
                        <a:rPr lang="en-ZA" sz="1500" b="1" baseline="0" dirty="0"/>
                        <a:t> and Stability </a:t>
                      </a:r>
                      <a:r>
                        <a:rPr lang="en-ZA" sz="1500" b="0" baseline="0" dirty="0"/>
                        <a:t>of Services in question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b="1" dirty="0"/>
                        <a:t>Coordination</a:t>
                      </a:r>
                      <a:r>
                        <a:rPr lang="en-ZA" sz="1500" b="1" baseline="0" dirty="0"/>
                        <a:t> challenges </a:t>
                      </a:r>
                      <a:r>
                        <a:rPr lang="en-ZA" sz="1500" baseline="0" dirty="0"/>
                        <a:t>between various state entities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b="1" baseline="0" dirty="0"/>
                        <a:t>Out-dated</a:t>
                      </a:r>
                      <a:r>
                        <a:rPr lang="en-ZA" sz="1500" baseline="0" dirty="0"/>
                        <a:t> product, processes and practices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sz="150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/>
                        <a:t>Apply Service</a:t>
                      </a:r>
                      <a:r>
                        <a:rPr lang="en-ZA" sz="1500" baseline="0" dirty="0"/>
                        <a:t> Improvement Plan (</a:t>
                      </a:r>
                      <a:r>
                        <a:rPr lang="en-ZA" sz="1500" baseline="0" dirty="0" err="1"/>
                        <a:t>CeI</a:t>
                      </a:r>
                      <a:r>
                        <a:rPr lang="en-ZA" sz="1500" baseline="0" dirty="0"/>
                        <a:t>) to address slow and inconsistent </a:t>
                      </a:r>
                      <a:r>
                        <a:rPr lang="en-ZA" sz="1500" baseline="0" dirty="0" err="1"/>
                        <a:t>Bband</a:t>
                      </a:r>
                      <a:r>
                        <a:rPr lang="en-ZA" sz="1500" baseline="0" dirty="0"/>
                        <a:t>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/>
                        <a:t>Establish a </a:t>
                      </a:r>
                      <a:r>
                        <a:rPr lang="en-ZA" sz="1500" baseline="0" dirty="0"/>
                        <a:t>team that addresses </a:t>
                      </a:r>
                      <a:r>
                        <a:rPr lang="en-ZA" sz="1500" dirty="0"/>
                        <a:t>transversal challenges</a:t>
                      </a:r>
                      <a:r>
                        <a:rPr lang="en-ZA" sz="1500" baseline="0" dirty="0"/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baseline="0" dirty="0"/>
                        <a:t>Architectural review initiated to identify and suggest necessary changes </a:t>
                      </a:r>
                      <a:endParaRPr lang="en-ZA" sz="1500" dirty="0"/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825883418"/>
                  </a:ext>
                </a:extLst>
              </a:tr>
              <a:tr h="2811786">
                <a:tc>
                  <a:txBody>
                    <a:bodyPr/>
                    <a:lstStyle/>
                    <a:p>
                      <a:r>
                        <a:rPr lang="en-ZA" sz="1500" b="1" dirty="0"/>
                        <a:t>Classroom</a:t>
                      </a:r>
                      <a:r>
                        <a:rPr lang="en-ZA" sz="1500" b="1" baseline="0" dirty="0"/>
                        <a:t> transformation at all schools and related </a:t>
                      </a:r>
                      <a:r>
                        <a:rPr lang="en-ZA" sz="1500" b="1" baseline="0" dirty="0" err="1"/>
                        <a:t>eLTSM</a:t>
                      </a:r>
                      <a:r>
                        <a:rPr lang="en-ZA" sz="1500" b="1" baseline="0" dirty="0"/>
                        <a:t> resources</a:t>
                      </a:r>
                      <a:endParaRPr lang="en-ZA" sz="1500" b="1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sz="1500" dirty="0"/>
                        <a:t>The compounding</a:t>
                      </a:r>
                      <a:r>
                        <a:rPr lang="en-ZA" sz="1500" baseline="0" dirty="0"/>
                        <a:t> </a:t>
                      </a:r>
                      <a:r>
                        <a:rPr lang="en-ZA" sz="1500" b="1" baseline="0" dirty="0"/>
                        <a:t>technical challenges affect: </a:t>
                      </a:r>
                      <a:endParaRPr lang="en-ZA" sz="1500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baseline="0" dirty="0"/>
                        <a:t>the </a:t>
                      </a:r>
                      <a:r>
                        <a:rPr lang="en-ZA" sz="1500" b="1" baseline="0" dirty="0"/>
                        <a:t>pace of integrating skills </a:t>
                      </a:r>
                      <a:r>
                        <a:rPr lang="en-ZA" sz="1500" baseline="0" dirty="0"/>
                        <a:t>to changed classroom practice being a measured one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Inadequate attention to sourcing quality off-line digital content which would allow schools to implement eLearning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ZA" sz="15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Adoption</a:t>
                      </a:r>
                      <a:r>
                        <a:rPr lang="en-ZA" sz="15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and assimilation of changed teaching practices is slower than envisaged </a:t>
                      </a:r>
                      <a:endParaRPr lang="en-ZA" sz="150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/>
                        <a:t>Simplifying,</a:t>
                      </a:r>
                      <a:r>
                        <a:rPr lang="en-ZA" sz="1500" baseline="0" dirty="0"/>
                        <a:t> then amplifying the TPD courses offered with follow-through from advisory teams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sz="1500" baseline="0" dirty="0"/>
                        <a:t>Enable greater appropriate and available digital resources; </a:t>
                      </a:r>
                      <a:r>
                        <a:rPr lang="en-ZA" sz="1500" baseline="0" dirty="0" err="1"/>
                        <a:t>ePortal</a:t>
                      </a:r>
                      <a:r>
                        <a:rPr lang="en-ZA" sz="1500" baseline="0" dirty="0"/>
                        <a:t>; </a:t>
                      </a: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Buy-in resources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Re-energized</a:t>
                      </a:r>
                      <a:r>
                        <a:rPr lang="en-US" sz="15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Adoption and Change Management campaign</a:t>
                      </a:r>
                      <a:endParaRPr lang="en-ZA" sz="1500" dirty="0"/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3049955826"/>
                  </a:ext>
                </a:extLst>
              </a:tr>
              <a:tr h="1211586">
                <a:tc>
                  <a:txBody>
                    <a:bodyPr/>
                    <a:lstStyle/>
                    <a:p>
                      <a:r>
                        <a:rPr lang="en-ZA" sz="1500" b="1" dirty="0"/>
                        <a:t>Data-Driven</a:t>
                      </a:r>
                      <a:r>
                        <a:rPr lang="en-ZA" sz="1500" b="1" baseline="0" dirty="0"/>
                        <a:t> management and leadership</a:t>
                      </a:r>
                      <a:endParaRPr lang="en-ZA" sz="1500" b="1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1500" dirty="0"/>
                        <a:t>The </a:t>
                      </a:r>
                      <a:r>
                        <a:rPr lang="en-ZA" sz="1500" b="1" dirty="0"/>
                        <a:t>requisite systems </a:t>
                      </a:r>
                      <a:r>
                        <a:rPr lang="en-ZA" sz="1500" dirty="0"/>
                        <a:t>not being</a:t>
                      </a:r>
                      <a:r>
                        <a:rPr lang="en-ZA" sz="1500" baseline="0" dirty="0"/>
                        <a:t> in place that best provides real-time granular data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ZA" sz="1500" baseline="0" dirty="0"/>
                        <a:t>The data access to facilitate work of SPs needs address</a:t>
                      </a:r>
                      <a:endParaRPr lang="en-ZA" sz="1500" dirty="0"/>
                    </a:p>
                  </a:txBody>
                  <a:tcPr marL="68579" marR="68579" marT="34293" marB="34293"/>
                </a:tc>
                <a:tc>
                  <a:txBody>
                    <a:bodyPr/>
                    <a:lstStyle/>
                    <a:p>
                      <a:r>
                        <a:rPr lang="en-ZA" sz="1500" dirty="0"/>
                        <a:t>Initiate data integration of projects and programmes</a:t>
                      </a:r>
                    </a:p>
                  </a:txBody>
                  <a:tcPr marL="68579" marR="68579" marT="34293" marB="34293"/>
                </a:tc>
                <a:extLst>
                  <a:ext uri="{0D108BD9-81ED-4DB2-BD59-A6C34878D82A}">
                    <a16:rowId xmlns:a16="http://schemas.microsoft.com/office/drawing/2014/main" xmlns="" val="3253669184"/>
                  </a:ext>
                </a:extLst>
              </a:tr>
            </a:tbl>
          </a:graphicData>
        </a:graphic>
      </p:graphicFrame>
      <p:sp>
        <p:nvSpPr>
          <p:cNvPr id="3" name="object 6"/>
          <p:cNvSpPr txBox="1">
            <a:spLocks/>
          </p:cNvSpPr>
          <p:nvPr/>
        </p:nvSpPr>
        <p:spPr bwMode="auto">
          <a:xfrm>
            <a:off x="354584" y="259207"/>
            <a:ext cx="8055609" cy="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00329B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12700" rIns="0" bIns="0" numCol="1" rtlCol="0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800" b="1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2400" dirty="0">
                <a:solidFill>
                  <a:srgbClr val="003399"/>
                </a:solidFill>
              </a:rPr>
              <a:t>WHAT DID NOT WORK?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3784388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3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42642" y="3885946"/>
            <a:ext cx="202374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FFFFFF"/>
                </a:solidFill>
                <a:latin typeface="Century Gothic"/>
                <a:cs typeface="Century Gothic"/>
              </a:rPr>
              <a:t>Thank</a:t>
            </a:r>
            <a:r>
              <a:rPr sz="32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200" spc="-5" dirty="0">
                <a:solidFill>
                  <a:srgbClr val="FFFFFF"/>
                </a:solidFill>
                <a:latin typeface="Century Gothic"/>
                <a:cs typeface="Century Gothic"/>
              </a:rPr>
              <a:t>you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223260"/>
            <a:ext cx="9144000" cy="2468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0" name="Picture 2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94" y="0"/>
            <a:ext cx="9207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207106" cy="517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72444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87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0025" y="846138"/>
            <a:ext cx="9501188" cy="601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387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6138"/>
            <a:ext cx="87487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6180" name="Title 1"/>
          <p:cNvSpPr txBox="1">
            <a:spLocks/>
          </p:cNvSpPr>
          <p:nvPr/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6</a:t>
            </a:r>
            <a:r>
              <a:rPr kumimoji="0" lang="en-ZA" altLang="en-US" sz="2500" b="1" i="0" u="none" strike="noStrike" kern="0" cap="none" spc="0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 Integrated work streams support the goal statement</a:t>
            </a:r>
          </a:p>
        </p:txBody>
      </p:sp>
      <p:pic>
        <p:nvPicPr>
          <p:cNvPr id="463877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3975100"/>
            <a:ext cx="9144000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xmlns="" id="{783E887A-9A93-4B91-819B-FD34B5303E05}"/>
              </a:ext>
            </a:extLst>
          </p:cNvPr>
          <p:cNvSpPr txBox="1">
            <a:spLocks/>
          </p:cNvSpPr>
          <p:nvPr/>
        </p:nvSpPr>
        <p:spPr bwMode="auto">
          <a:xfrm>
            <a:off x="0" y="0"/>
            <a:ext cx="9144000" cy="10223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000" tIns="72000" rIns="72000" bIns="72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SIX INTEGRATED WORKSTREAMS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SUPPORT THE GOAL STATEMENT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E01B9E41-35AD-4444-A0EB-362F3022D4C1}"/>
              </a:ext>
            </a:extLst>
          </p:cNvPr>
          <p:cNvSpPr/>
          <p:nvPr/>
        </p:nvSpPr>
        <p:spPr>
          <a:xfrm>
            <a:off x="3057525" y="2154238"/>
            <a:ext cx="2970213" cy="32639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31813" marR="0" lvl="0" indent="-35401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ZA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29C9711-9249-43E8-9388-8F793177E9BD}"/>
              </a:ext>
            </a:extLst>
          </p:cNvPr>
          <p:cNvSpPr/>
          <p:nvPr/>
        </p:nvSpPr>
        <p:spPr>
          <a:xfrm>
            <a:off x="3263900" y="2592388"/>
            <a:ext cx="2527300" cy="668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7F5FA86-D5EB-4D6B-AC3C-DC498ED3CE11}"/>
              </a:ext>
            </a:extLst>
          </p:cNvPr>
          <p:cNvSpPr/>
          <p:nvPr/>
        </p:nvSpPr>
        <p:spPr>
          <a:xfrm>
            <a:off x="3214688" y="3746500"/>
            <a:ext cx="2625725" cy="1398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780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05200" y="2746375"/>
            <a:ext cx="2057400" cy="224676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 defTabSz="685800"/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Improve  </a:t>
            </a:r>
            <a:r>
              <a:rPr lang="en-US" sz="2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teaching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and </a:t>
            </a:r>
            <a:r>
              <a:rPr lang="en-US" sz="2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assessment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to enhance</a:t>
            </a:r>
            <a:r>
              <a:rPr lang="en-US" sz="2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 learning </a:t>
            </a:r>
            <a:r>
              <a:rPr lang="en-US" sz="2000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and learners’                 </a:t>
            </a:r>
            <a:r>
              <a:rPr lang="en-US" sz="2000" b="1" kern="0" dirty="0">
                <a:solidFill>
                  <a:schemeClr val="bg1"/>
                </a:solidFill>
                <a:latin typeface="Century Gothic" panose="020B0502020202020204" pitchFamily="34" charset="0"/>
              </a:rPr>
              <a:t>life chances</a:t>
            </a:r>
            <a:endParaRPr lang="en-US" b="1" kern="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16711" y="6534090"/>
            <a:ext cx="3079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sz="1600" dirty="0"/>
              <a:t>Across </a:t>
            </a:r>
            <a:r>
              <a:rPr lang="en-ZA" sz="2000" b="1" dirty="0"/>
              <a:t>3</a:t>
            </a:r>
            <a:r>
              <a:rPr lang="en-ZA" sz="1600" dirty="0"/>
              <a:t> Evolving categories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461097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0976"/>
            <a:ext cx="9036495" cy="559256"/>
          </a:xfrm>
        </p:spPr>
        <p:txBody>
          <a:bodyPr/>
          <a:lstStyle/>
          <a:p>
            <a:r>
              <a:rPr lang="en-ZA" sz="2800" dirty="0"/>
              <a:t>3 x Evolving categories of Roll-out across 6 x streams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043080" y="6468150"/>
            <a:ext cx="4138573" cy="23083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998F86"/>
                </a:solidFill>
                <a:effectLst/>
                <a:uLnTx/>
                <a:uFillTx/>
              </a:rPr>
              <a:t>Game Changer Presentation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998F86"/>
              </a:solidFill>
              <a:effectLst/>
              <a:uLnTx/>
              <a:uFillTx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4023287411"/>
              </p:ext>
            </p:extLst>
          </p:nvPr>
        </p:nvGraphicFramePr>
        <p:xfrm>
          <a:off x="6056600" y="740232"/>
          <a:ext cx="3096562" cy="611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xmlns="" val="3254986683"/>
              </p:ext>
            </p:extLst>
          </p:nvPr>
        </p:nvGraphicFramePr>
        <p:xfrm>
          <a:off x="3008600" y="937611"/>
          <a:ext cx="3052589" cy="5761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1070751222"/>
              </p:ext>
            </p:extLst>
          </p:nvPr>
        </p:nvGraphicFramePr>
        <p:xfrm>
          <a:off x="0" y="740232"/>
          <a:ext cx="3024336" cy="6117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xmlns="" val="1795506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3" name="Slide Number Placeholder 3"/>
          <p:cNvSpPr>
            <a:spLocks noGrp="1"/>
          </p:cNvSpPr>
          <p:nvPr>
            <p:ph type="sldNum" sz="quarter" idx="1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57213" indent="-2143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572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001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43050" indent="-171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0F18DE83-A579-49C5-AF62-FA2AF31F7C96}" type="slidenum">
              <a:rPr lang="en-ZA" altLang="en-US" sz="1350" kern="0">
                <a:solidFill>
                  <a:srgbClr val="003399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en-ZA" altLang="en-US" sz="1350" kern="0">
              <a:solidFill>
                <a:srgbClr val="003399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12AB751-9291-49D2-AB5D-A75234E40F39}"/>
              </a:ext>
            </a:extLst>
          </p:cNvPr>
          <p:cNvSpPr txBox="1">
            <a:spLocks/>
          </p:cNvSpPr>
          <p:nvPr/>
        </p:nvSpPr>
        <p:spPr bwMode="auto">
          <a:xfrm>
            <a:off x="1143000" y="76200"/>
            <a:ext cx="6858000" cy="7667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4000" tIns="54000" rIns="54000" bIns="540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2"/>
                </a:solidFill>
                <a:latin typeface="Century Gothic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 algn="ctr" defTabSz="685800" eaLnBrk="1" fontAlgn="auto" hangingPunct="1">
              <a:spcAft>
                <a:spcPts val="0"/>
              </a:spcAft>
              <a:defRPr/>
            </a:pPr>
            <a:r>
              <a:rPr lang="en-ZA" dirty="0">
                <a:solidFill>
                  <a:schemeClr val="bg1"/>
                </a:solidFill>
              </a:rPr>
              <a:t>THREE EVOLVING CATEGORIES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672" y="1295400"/>
            <a:ext cx="8939592" cy="4267199"/>
          </a:xfrm>
          <a:prstGeom prst="rect">
            <a:avLst/>
          </a:prstGeom>
        </p:spPr>
      </p:pic>
      <p:sp>
        <p:nvSpPr>
          <p:cNvPr id="4" name="Striped Right Arrow 3"/>
          <p:cNvSpPr/>
          <p:nvPr/>
        </p:nvSpPr>
        <p:spPr>
          <a:xfrm>
            <a:off x="6096000" y="4724400"/>
            <a:ext cx="1752600" cy="762000"/>
          </a:xfrm>
          <a:prstGeom prst="striped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August 2019</a:t>
            </a:r>
          </a:p>
        </p:txBody>
      </p:sp>
    </p:spTree>
    <p:extLst>
      <p:ext uri="{BB962C8B-B14F-4D97-AF65-F5344CB8AC3E}">
        <p14:creationId xmlns:p14="http://schemas.microsoft.com/office/powerpoint/2010/main" xmlns="" val="3501586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6138"/>
            <a:ext cx="87487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6" name="Title 1"/>
          <p:cNvSpPr txBox="1">
            <a:spLocks/>
          </p:cNvSpPr>
          <p:nvPr/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Distribution</a:t>
            </a:r>
            <a:r>
              <a:rPr kumimoji="0" lang="en-ZA" altLang="en-US" sz="2800" b="1" i="0" u="none" strike="noStrike" kern="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 a</a:t>
            </a:r>
            <a:r>
              <a:rPr kumimoji="0" lang="en-ZA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cross District</a:t>
            </a:r>
            <a:r>
              <a:rPr lang="en-ZA" altLang="en-US" sz="2800" b="1" kern="0" dirty="0">
                <a:solidFill>
                  <a:srgbClr val="003399"/>
                </a:solidFill>
                <a:latin typeface="Century Gothic" panose="020B0502020202020204" pitchFamily="34" charset="0"/>
              </a:rPr>
              <a:t>s</a:t>
            </a:r>
            <a:endParaRPr kumimoji="0" lang="en-ZA" altLang="en-US" sz="2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6797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4116388"/>
            <a:ext cx="9144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31876"/>
            <a:ext cx="4153093" cy="4979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43800" y="29123"/>
            <a:ext cx="1600200" cy="7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3366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971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846138"/>
            <a:ext cx="8748712" cy="7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5636" name="Title 1"/>
          <p:cNvSpPr txBox="1">
            <a:spLocks/>
          </p:cNvSpPr>
          <p:nvPr/>
        </p:nvSpPr>
        <p:spPr bwMode="auto">
          <a:xfrm>
            <a:off x="295275" y="180975"/>
            <a:ext cx="85979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Distribution</a:t>
            </a:r>
            <a:r>
              <a:rPr kumimoji="0" lang="en-ZA" altLang="en-US" sz="2800" b="1" i="0" u="none" strike="noStrike" kern="0" cap="none" spc="0" normalizeH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 a</a:t>
            </a:r>
            <a:r>
              <a:rPr kumimoji="0" lang="en-ZA" alt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entury Gothic" panose="020B0502020202020204" pitchFamily="34" charset="0"/>
              </a:rPr>
              <a:t>cross District</a:t>
            </a:r>
            <a:r>
              <a:rPr lang="en-ZA" altLang="en-US" sz="2800" b="1" kern="0" dirty="0">
                <a:solidFill>
                  <a:srgbClr val="003399"/>
                </a:solidFill>
                <a:latin typeface="Century Gothic" panose="020B0502020202020204" pitchFamily="34" charset="0"/>
              </a:rPr>
              <a:t>s</a:t>
            </a:r>
            <a:endParaRPr kumimoji="0" lang="en-ZA" altLang="en-US" sz="2800" b="1" i="0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67973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" y="4116388"/>
            <a:ext cx="91440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031876"/>
            <a:ext cx="4153093" cy="4979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47309" y="1010132"/>
            <a:ext cx="4696691" cy="5022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29123"/>
            <a:ext cx="1600200" cy="76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860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584" y="259207"/>
            <a:ext cx="68516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3399"/>
                </a:solidFill>
              </a:rPr>
              <a:t>Overall </a:t>
            </a:r>
            <a:r>
              <a:rPr sz="2400" spc="-5" dirty="0">
                <a:solidFill>
                  <a:srgbClr val="003399"/>
                </a:solidFill>
              </a:rPr>
              <a:t>progress on eLearning </a:t>
            </a:r>
            <a:r>
              <a:rPr lang="en-US" sz="2400" dirty="0">
                <a:solidFill>
                  <a:srgbClr val="003399"/>
                </a:solidFill>
              </a:rPr>
              <a:t>Strategy</a:t>
            </a:r>
            <a:endParaRPr sz="2400" dirty="0"/>
          </a:p>
        </p:txBody>
      </p:sp>
      <p:sp>
        <p:nvSpPr>
          <p:cNvPr id="3" name="object 3"/>
          <p:cNvSpPr/>
          <p:nvPr/>
        </p:nvSpPr>
        <p:spPr>
          <a:xfrm>
            <a:off x="1908048" y="1053083"/>
            <a:ext cx="5605780" cy="5347970"/>
          </a:xfrm>
          <a:custGeom>
            <a:avLst/>
            <a:gdLst/>
            <a:ahLst/>
            <a:cxnLst/>
            <a:rect l="l" t="t" r="r" b="b"/>
            <a:pathLst>
              <a:path w="5605780" h="5347970">
                <a:moveTo>
                  <a:pt x="3016504" y="5080330"/>
                </a:moveTo>
                <a:lnTo>
                  <a:pt x="2588767" y="5080330"/>
                </a:lnTo>
                <a:lnTo>
                  <a:pt x="2802636" y="5347716"/>
                </a:lnTo>
                <a:lnTo>
                  <a:pt x="3016504" y="5080330"/>
                </a:lnTo>
                <a:close/>
              </a:path>
              <a:path w="5605780" h="5347970">
                <a:moveTo>
                  <a:pt x="2856103" y="2727324"/>
                </a:moveTo>
                <a:lnTo>
                  <a:pt x="2749168" y="2727324"/>
                </a:lnTo>
                <a:lnTo>
                  <a:pt x="2749168" y="5080330"/>
                </a:lnTo>
                <a:lnTo>
                  <a:pt x="2856103" y="5080330"/>
                </a:lnTo>
                <a:lnTo>
                  <a:pt x="2856103" y="2727324"/>
                </a:lnTo>
                <a:close/>
              </a:path>
              <a:path w="5605780" h="5347970">
                <a:moveTo>
                  <a:pt x="267334" y="2459990"/>
                </a:moveTo>
                <a:lnTo>
                  <a:pt x="0" y="2673858"/>
                </a:lnTo>
                <a:lnTo>
                  <a:pt x="267334" y="2887726"/>
                </a:lnTo>
                <a:lnTo>
                  <a:pt x="267334" y="2727324"/>
                </a:lnTo>
                <a:lnTo>
                  <a:pt x="5538438" y="2727324"/>
                </a:lnTo>
                <a:lnTo>
                  <a:pt x="5605272" y="2673858"/>
                </a:lnTo>
                <a:lnTo>
                  <a:pt x="5538438" y="2620391"/>
                </a:lnTo>
                <a:lnTo>
                  <a:pt x="267334" y="2620391"/>
                </a:lnTo>
                <a:lnTo>
                  <a:pt x="267334" y="2459990"/>
                </a:lnTo>
                <a:close/>
              </a:path>
              <a:path w="5605780" h="5347970">
                <a:moveTo>
                  <a:pt x="5538438" y="2727324"/>
                </a:moveTo>
                <a:lnTo>
                  <a:pt x="5337936" y="2727324"/>
                </a:lnTo>
                <a:lnTo>
                  <a:pt x="5337936" y="2887726"/>
                </a:lnTo>
                <a:lnTo>
                  <a:pt x="5538438" y="2727324"/>
                </a:lnTo>
                <a:close/>
              </a:path>
              <a:path w="5605780" h="5347970">
                <a:moveTo>
                  <a:pt x="2856103" y="267335"/>
                </a:moveTo>
                <a:lnTo>
                  <a:pt x="2749168" y="267335"/>
                </a:lnTo>
                <a:lnTo>
                  <a:pt x="2749168" y="2620391"/>
                </a:lnTo>
                <a:lnTo>
                  <a:pt x="2856103" y="2620391"/>
                </a:lnTo>
                <a:lnTo>
                  <a:pt x="2856103" y="267335"/>
                </a:lnTo>
                <a:close/>
              </a:path>
              <a:path w="5605780" h="5347970">
                <a:moveTo>
                  <a:pt x="5337936" y="2459990"/>
                </a:moveTo>
                <a:lnTo>
                  <a:pt x="5337936" y="2620391"/>
                </a:lnTo>
                <a:lnTo>
                  <a:pt x="5538438" y="2620391"/>
                </a:lnTo>
                <a:lnTo>
                  <a:pt x="5337936" y="2459990"/>
                </a:lnTo>
                <a:close/>
              </a:path>
              <a:path w="5605780" h="5347970">
                <a:moveTo>
                  <a:pt x="2802636" y="0"/>
                </a:moveTo>
                <a:lnTo>
                  <a:pt x="2588767" y="267335"/>
                </a:lnTo>
                <a:lnTo>
                  <a:pt x="3016504" y="267335"/>
                </a:lnTo>
                <a:lnTo>
                  <a:pt x="2802636" y="0"/>
                </a:lnTo>
                <a:close/>
              </a:path>
            </a:pathLst>
          </a:custGeom>
          <a:solidFill>
            <a:srgbClr val="D4E2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25801" y="1334261"/>
            <a:ext cx="2242185" cy="2139950"/>
          </a:xfrm>
          <a:custGeom>
            <a:avLst/>
            <a:gdLst/>
            <a:ahLst/>
            <a:cxnLst/>
            <a:rect l="l" t="t" r="r" b="b"/>
            <a:pathLst>
              <a:path w="2242185" h="2139950">
                <a:moveTo>
                  <a:pt x="1885188" y="0"/>
                </a:moveTo>
                <a:lnTo>
                  <a:pt x="356616" y="0"/>
                </a:lnTo>
                <a:lnTo>
                  <a:pt x="308220" y="3255"/>
                </a:lnTo>
                <a:lnTo>
                  <a:pt x="261805" y="12737"/>
                </a:lnTo>
                <a:lnTo>
                  <a:pt x="217795" y="28021"/>
                </a:lnTo>
                <a:lnTo>
                  <a:pt x="176614" y="48683"/>
                </a:lnTo>
                <a:lnTo>
                  <a:pt x="138688" y="74298"/>
                </a:lnTo>
                <a:lnTo>
                  <a:pt x="104441" y="104441"/>
                </a:lnTo>
                <a:lnTo>
                  <a:pt x="74298" y="138688"/>
                </a:lnTo>
                <a:lnTo>
                  <a:pt x="48683" y="176614"/>
                </a:lnTo>
                <a:lnTo>
                  <a:pt x="28021" y="217795"/>
                </a:lnTo>
                <a:lnTo>
                  <a:pt x="12737" y="261805"/>
                </a:lnTo>
                <a:lnTo>
                  <a:pt x="3255" y="308220"/>
                </a:lnTo>
                <a:lnTo>
                  <a:pt x="0" y="356615"/>
                </a:lnTo>
                <a:lnTo>
                  <a:pt x="0" y="1783079"/>
                </a:lnTo>
                <a:lnTo>
                  <a:pt x="3255" y="1831475"/>
                </a:lnTo>
                <a:lnTo>
                  <a:pt x="12737" y="1877890"/>
                </a:lnTo>
                <a:lnTo>
                  <a:pt x="28021" y="1921900"/>
                </a:lnTo>
                <a:lnTo>
                  <a:pt x="48683" y="1963081"/>
                </a:lnTo>
                <a:lnTo>
                  <a:pt x="74298" y="2001007"/>
                </a:lnTo>
                <a:lnTo>
                  <a:pt x="104441" y="2035254"/>
                </a:lnTo>
                <a:lnTo>
                  <a:pt x="138688" y="2065397"/>
                </a:lnTo>
                <a:lnTo>
                  <a:pt x="176614" y="2091012"/>
                </a:lnTo>
                <a:lnTo>
                  <a:pt x="217795" y="2111674"/>
                </a:lnTo>
                <a:lnTo>
                  <a:pt x="261805" y="2126958"/>
                </a:lnTo>
                <a:lnTo>
                  <a:pt x="308220" y="2136440"/>
                </a:lnTo>
                <a:lnTo>
                  <a:pt x="356616" y="2139696"/>
                </a:lnTo>
                <a:lnTo>
                  <a:pt x="1885188" y="2139696"/>
                </a:lnTo>
                <a:lnTo>
                  <a:pt x="1933583" y="2136440"/>
                </a:lnTo>
                <a:lnTo>
                  <a:pt x="1979998" y="2126958"/>
                </a:lnTo>
                <a:lnTo>
                  <a:pt x="2024008" y="2111674"/>
                </a:lnTo>
                <a:lnTo>
                  <a:pt x="2065189" y="2091012"/>
                </a:lnTo>
                <a:lnTo>
                  <a:pt x="2103115" y="2065397"/>
                </a:lnTo>
                <a:lnTo>
                  <a:pt x="2137362" y="2035254"/>
                </a:lnTo>
                <a:lnTo>
                  <a:pt x="2167505" y="2001007"/>
                </a:lnTo>
                <a:lnTo>
                  <a:pt x="2193120" y="1963081"/>
                </a:lnTo>
                <a:lnTo>
                  <a:pt x="2213782" y="1921900"/>
                </a:lnTo>
                <a:lnTo>
                  <a:pt x="2229066" y="1877890"/>
                </a:lnTo>
                <a:lnTo>
                  <a:pt x="2238548" y="1831475"/>
                </a:lnTo>
                <a:lnTo>
                  <a:pt x="2241804" y="1783079"/>
                </a:lnTo>
                <a:lnTo>
                  <a:pt x="2241804" y="356615"/>
                </a:lnTo>
                <a:lnTo>
                  <a:pt x="2238548" y="308220"/>
                </a:lnTo>
                <a:lnTo>
                  <a:pt x="2229066" y="261805"/>
                </a:lnTo>
                <a:lnTo>
                  <a:pt x="2213782" y="217795"/>
                </a:lnTo>
                <a:lnTo>
                  <a:pt x="2193120" y="176614"/>
                </a:lnTo>
                <a:lnTo>
                  <a:pt x="2167505" y="138688"/>
                </a:lnTo>
                <a:lnTo>
                  <a:pt x="2137362" y="104441"/>
                </a:lnTo>
                <a:lnTo>
                  <a:pt x="2103115" y="74298"/>
                </a:lnTo>
                <a:lnTo>
                  <a:pt x="2065189" y="48683"/>
                </a:lnTo>
                <a:lnTo>
                  <a:pt x="2024008" y="28021"/>
                </a:lnTo>
                <a:lnTo>
                  <a:pt x="1979998" y="12737"/>
                </a:lnTo>
                <a:lnTo>
                  <a:pt x="1933583" y="3255"/>
                </a:lnTo>
                <a:lnTo>
                  <a:pt x="1885188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25801" y="1334261"/>
            <a:ext cx="2242185" cy="2139950"/>
          </a:xfrm>
          <a:custGeom>
            <a:avLst/>
            <a:gdLst/>
            <a:ahLst/>
            <a:cxnLst/>
            <a:rect l="l" t="t" r="r" b="b"/>
            <a:pathLst>
              <a:path w="2242185" h="2139950">
                <a:moveTo>
                  <a:pt x="0" y="356615"/>
                </a:moveTo>
                <a:lnTo>
                  <a:pt x="3255" y="308220"/>
                </a:lnTo>
                <a:lnTo>
                  <a:pt x="12737" y="261805"/>
                </a:lnTo>
                <a:lnTo>
                  <a:pt x="28021" y="217795"/>
                </a:lnTo>
                <a:lnTo>
                  <a:pt x="48683" y="176614"/>
                </a:lnTo>
                <a:lnTo>
                  <a:pt x="74298" y="138688"/>
                </a:lnTo>
                <a:lnTo>
                  <a:pt x="104441" y="104441"/>
                </a:lnTo>
                <a:lnTo>
                  <a:pt x="138688" y="74298"/>
                </a:lnTo>
                <a:lnTo>
                  <a:pt x="176614" y="48683"/>
                </a:lnTo>
                <a:lnTo>
                  <a:pt x="217795" y="28021"/>
                </a:lnTo>
                <a:lnTo>
                  <a:pt x="261805" y="12737"/>
                </a:lnTo>
                <a:lnTo>
                  <a:pt x="308220" y="3255"/>
                </a:lnTo>
                <a:lnTo>
                  <a:pt x="356616" y="0"/>
                </a:lnTo>
                <a:lnTo>
                  <a:pt x="1885188" y="0"/>
                </a:lnTo>
                <a:lnTo>
                  <a:pt x="1933583" y="3255"/>
                </a:lnTo>
                <a:lnTo>
                  <a:pt x="1979998" y="12737"/>
                </a:lnTo>
                <a:lnTo>
                  <a:pt x="2024008" y="28021"/>
                </a:lnTo>
                <a:lnTo>
                  <a:pt x="2065189" y="48683"/>
                </a:lnTo>
                <a:lnTo>
                  <a:pt x="2103115" y="74298"/>
                </a:lnTo>
                <a:lnTo>
                  <a:pt x="2137362" y="104441"/>
                </a:lnTo>
                <a:lnTo>
                  <a:pt x="2167505" y="138688"/>
                </a:lnTo>
                <a:lnTo>
                  <a:pt x="2193120" y="176614"/>
                </a:lnTo>
                <a:lnTo>
                  <a:pt x="2213782" y="217795"/>
                </a:lnTo>
                <a:lnTo>
                  <a:pt x="2229066" y="261805"/>
                </a:lnTo>
                <a:lnTo>
                  <a:pt x="2238548" y="308220"/>
                </a:lnTo>
                <a:lnTo>
                  <a:pt x="2241804" y="356615"/>
                </a:lnTo>
                <a:lnTo>
                  <a:pt x="2241804" y="1783079"/>
                </a:lnTo>
                <a:lnTo>
                  <a:pt x="2238548" y="1831475"/>
                </a:lnTo>
                <a:lnTo>
                  <a:pt x="2229066" y="1877890"/>
                </a:lnTo>
                <a:lnTo>
                  <a:pt x="2213782" y="1921900"/>
                </a:lnTo>
                <a:lnTo>
                  <a:pt x="2193120" y="1963081"/>
                </a:lnTo>
                <a:lnTo>
                  <a:pt x="2167505" y="2001007"/>
                </a:lnTo>
                <a:lnTo>
                  <a:pt x="2137362" y="2035254"/>
                </a:lnTo>
                <a:lnTo>
                  <a:pt x="2103115" y="2065397"/>
                </a:lnTo>
                <a:lnTo>
                  <a:pt x="2065189" y="2091012"/>
                </a:lnTo>
                <a:lnTo>
                  <a:pt x="2024008" y="2111674"/>
                </a:lnTo>
                <a:lnTo>
                  <a:pt x="1979998" y="2126958"/>
                </a:lnTo>
                <a:lnTo>
                  <a:pt x="1933583" y="2136440"/>
                </a:lnTo>
                <a:lnTo>
                  <a:pt x="1885188" y="2139696"/>
                </a:lnTo>
                <a:lnTo>
                  <a:pt x="356616" y="2139696"/>
                </a:lnTo>
                <a:lnTo>
                  <a:pt x="308220" y="2136440"/>
                </a:lnTo>
                <a:lnTo>
                  <a:pt x="261805" y="2126958"/>
                </a:lnTo>
                <a:lnTo>
                  <a:pt x="217795" y="2111674"/>
                </a:lnTo>
                <a:lnTo>
                  <a:pt x="176614" y="2091012"/>
                </a:lnTo>
                <a:lnTo>
                  <a:pt x="138688" y="2065397"/>
                </a:lnTo>
                <a:lnTo>
                  <a:pt x="104441" y="2035254"/>
                </a:lnTo>
                <a:lnTo>
                  <a:pt x="74298" y="2001007"/>
                </a:lnTo>
                <a:lnTo>
                  <a:pt x="48683" y="1963081"/>
                </a:lnTo>
                <a:lnTo>
                  <a:pt x="28021" y="1921900"/>
                </a:lnTo>
                <a:lnTo>
                  <a:pt x="12737" y="1877890"/>
                </a:lnTo>
                <a:lnTo>
                  <a:pt x="3255" y="1831475"/>
                </a:lnTo>
                <a:lnTo>
                  <a:pt x="0" y="1783079"/>
                </a:lnTo>
                <a:lnTo>
                  <a:pt x="0" y="35661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286000" y="1468882"/>
            <a:ext cx="2181986" cy="162198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0520">
              <a:lnSpc>
                <a:spcPct val="100000"/>
              </a:lnSpc>
              <a:spcBef>
                <a:spcPts val="100"/>
              </a:spcBef>
            </a:pPr>
            <a:r>
              <a:rPr lang="en-US" sz="1800" b="1" dirty="0">
                <a:solidFill>
                  <a:srgbClr val="FFFFFF"/>
                </a:solidFill>
                <a:latin typeface="Century Gothic"/>
                <a:cs typeface="Century Gothic"/>
              </a:rPr>
              <a:t>    </a:t>
            </a: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ACCESS</a:t>
            </a:r>
            <a:endParaRPr sz="1800" dirty="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 marR="5080" algn="ctr">
              <a:lnSpc>
                <a:spcPct val="92000"/>
              </a:lnSpc>
              <a:spcBef>
                <a:spcPts val="5"/>
              </a:spcBef>
            </a:pPr>
            <a:r>
              <a:rPr lang="en-US"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Infrastructure and Technology </a:t>
            </a:r>
            <a:r>
              <a:rPr lang="en-US" sz="1700" dirty="0">
                <a:solidFill>
                  <a:srgbClr val="FFFFFF"/>
                </a:solidFill>
                <a:latin typeface="Century Gothic"/>
                <a:cs typeface="Century Gothic"/>
              </a:rPr>
              <a:t>gains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,</a:t>
            </a:r>
            <a:r>
              <a:rPr sz="17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but  connectivity</a:t>
            </a:r>
            <a:r>
              <a:rPr lang="en-US"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-challenge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remains</a:t>
            </a:r>
            <a:endParaRPr sz="1700" dirty="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55285" y="1306830"/>
            <a:ext cx="2243455" cy="2194560"/>
          </a:xfrm>
          <a:custGeom>
            <a:avLst/>
            <a:gdLst/>
            <a:ahLst/>
            <a:cxnLst/>
            <a:rect l="l" t="t" r="r" b="b"/>
            <a:pathLst>
              <a:path w="2243454" h="2194560">
                <a:moveTo>
                  <a:pt x="1877567" y="0"/>
                </a:moveTo>
                <a:lnTo>
                  <a:pt x="365760" y="0"/>
                </a:lnTo>
                <a:lnTo>
                  <a:pt x="319869" y="2848"/>
                </a:lnTo>
                <a:lnTo>
                  <a:pt x="275682" y="11167"/>
                </a:lnTo>
                <a:lnTo>
                  <a:pt x="233542" y="24613"/>
                </a:lnTo>
                <a:lnTo>
                  <a:pt x="193790" y="42844"/>
                </a:lnTo>
                <a:lnTo>
                  <a:pt x="156770" y="65517"/>
                </a:lnTo>
                <a:lnTo>
                  <a:pt x="122822" y="92291"/>
                </a:lnTo>
                <a:lnTo>
                  <a:pt x="92291" y="122822"/>
                </a:lnTo>
                <a:lnTo>
                  <a:pt x="65517" y="156770"/>
                </a:lnTo>
                <a:lnTo>
                  <a:pt x="42844" y="193790"/>
                </a:lnTo>
                <a:lnTo>
                  <a:pt x="24613" y="233542"/>
                </a:lnTo>
                <a:lnTo>
                  <a:pt x="11167" y="275682"/>
                </a:lnTo>
                <a:lnTo>
                  <a:pt x="2848" y="319869"/>
                </a:lnTo>
                <a:lnTo>
                  <a:pt x="0" y="365760"/>
                </a:lnTo>
                <a:lnTo>
                  <a:pt x="0" y="1828800"/>
                </a:lnTo>
                <a:lnTo>
                  <a:pt x="2848" y="1874690"/>
                </a:lnTo>
                <a:lnTo>
                  <a:pt x="11167" y="1918877"/>
                </a:lnTo>
                <a:lnTo>
                  <a:pt x="24613" y="1961017"/>
                </a:lnTo>
                <a:lnTo>
                  <a:pt x="42844" y="2000769"/>
                </a:lnTo>
                <a:lnTo>
                  <a:pt x="65517" y="2037789"/>
                </a:lnTo>
                <a:lnTo>
                  <a:pt x="92291" y="2071737"/>
                </a:lnTo>
                <a:lnTo>
                  <a:pt x="122822" y="2102268"/>
                </a:lnTo>
                <a:lnTo>
                  <a:pt x="156770" y="2129042"/>
                </a:lnTo>
                <a:lnTo>
                  <a:pt x="193790" y="2151715"/>
                </a:lnTo>
                <a:lnTo>
                  <a:pt x="233542" y="2169946"/>
                </a:lnTo>
                <a:lnTo>
                  <a:pt x="275682" y="2183392"/>
                </a:lnTo>
                <a:lnTo>
                  <a:pt x="319869" y="2191711"/>
                </a:lnTo>
                <a:lnTo>
                  <a:pt x="365760" y="2194560"/>
                </a:lnTo>
                <a:lnTo>
                  <a:pt x="1877567" y="2194560"/>
                </a:lnTo>
                <a:lnTo>
                  <a:pt x="1923458" y="2191711"/>
                </a:lnTo>
                <a:lnTo>
                  <a:pt x="1967645" y="2183392"/>
                </a:lnTo>
                <a:lnTo>
                  <a:pt x="2009785" y="2169946"/>
                </a:lnTo>
                <a:lnTo>
                  <a:pt x="2049537" y="2151715"/>
                </a:lnTo>
                <a:lnTo>
                  <a:pt x="2086557" y="2129042"/>
                </a:lnTo>
                <a:lnTo>
                  <a:pt x="2120505" y="2102268"/>
                </a:lnTo>
                <a:lnTo>
                  <a:pt x="2151036" y="2071737"/>
                </a:lnTo>
                <a:lnTo>
                  <a:pt x="2177810" y="2037789"/>
                </a:lnTo>
                <a:lnTo>
                  <a:pt x="2200483" y="2000769"/>
                </a:lnTo>
                <a:lnTo>
                  <a:pt x="2218714" y="1961017"/>
                </a:lnTo>
                <a:lnTo>
                  <a:pt x="2232160" y="1918877"/>
                </a:lnTo>
                <a:lnTo>
                  <a:pt x="2240479" y="1874690"/>
                </a:lnTo>
                <a:lnTo>
                  <a:pt x="2243328" y="1828800"/>
                </a:lnTo>
                <a:lnTo>
                  <a:pt x="2243328" y="365760"/>
                </a:lnTo>
                <a:lnTo>
                  <a:pt x="2240479" y="319869"/>
                </a:lnTo>
                <a:lnTo>
                  <a:pt x="2232160" y="275682"/>
                </a:lnTo>
                <a:lnTo>
                  <a:pt x="2218714" y="233542"/>
                </a:lnTo>
                <a:lnTo>
                  <a:pt x="2200483" y="193790"/>
                </a:lnTo>
                <a:lnTo>
                  <a:pt x="2177810" y="156770"/>
                </a:lnTo>
                <a:lnTo>
                  <a:pt x="2151036" y="122822"/>
                </a:lnTo>
                <a:lnTo>
                  <a:pt x="2120505" y="92291"/>
                </a:lnTo>
                <a:lnTo>
                  <a:pt x="2086557" y="65517"/>
                </a:lnTo>
                <a:lnTo>
                  <a:pt x="2049537" y="42844"/>
                </a:lnTo>
                <a:lnTo>
                  <a:pt x="2009785" y="24613"/>
                </a:lnTo>
                <a:lnTo>
                  <a:pt x="1967645" y="11167"/>
                </a:lnTo>
                <a:lnTo>
                  <a:pt x="1923458" y="2848"/>
                </a:lnTo>
                <a:lnTo>
                  <a:pt x="187756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55285" y="1306830"/>
            <a:ext cx="2243455" cy="2194560"/>
          </a:xfrm>
          <a:custGeom>
            <a:avLst/>
            <a:gdLst/>
            <a:ahLst/>
            <a:cxnLst/>
            <a:rect l="l" t="t" r="r" b="b"/>
            <a:pathLst>
              <a:path w="2243454" h="2194560">
                <a:moveTo>
                  <a:pt x="0" y="365760"/>
                </a:moveTo>
                <a:lnTo>
                  <a:pt x="2848" y="319869"/>
                </a:lnTo>
                <a:lnTo>
                  <a:pt x="11167" y="275682"/>
                </a:lnTo>
                <a:lnTo>
                  <a:pt x="24613" y="233542"/>
                </a:lnTo>
                <a:lnTo>
                  <a:pt x="42844" y="193790"/>
                </a:lnTo>
                <a:lnTo>
                  <a:pt x="65517" y="156770"/>
                </a:lnTo>
                <a:lnTo>
                  <a:pt x="92291" y="122822"/>
                </a:lnTo>
                <a:lnTo>
                  <a:pt x="122822" y="92291"/>
                </a:lnTo>
                <a:lnTo>
                  <a:pt x="156770" y="65517"/>
                </a:lnTo>
                <a:lnTo>
                  <a:pt x="193790" y="42844"/>
                </a:lnTo>
                <a:lnTo>
                  <a:pt x="233542" y="24613"/>
                </a:lnTo>
                <a:lnTo>
                  <a:pt x="275682" y="11167"/>
                </a:lnTo>
                <a:lnTo>
                  <a:pt x="319869" y="2848"/>
                </a:lnTo>
                <a:lnTo>
                  <a:pt x="365760" y="0"/>
                </a:lnTo>
                <a:lnTo>
                  <a:pt x="1877567" y="0"/>
                </a:lnTo>
                <a:lnTo>
                  <a:pt x="1923458" y="2848"/>
                </a:lnTo>
                <a:lnTo>
                  <a:pt x="1967645" y="11167"/>
                </a:lnTo>
                <a:lnTo>
                  <a:pt x="2009785" y="24613"/>
                </a:lnTo>
                <a:lnTo>
                  <a:pt x="2049537" y="42844"/>
                </a:lnTo>
                <a:lnTo>
                  <a:pt x="2086557" y="65517"/>
                </a:lnTo>
                <a:lnTo>
                  <a:pt x="2120505" y="92291"/>
                </a:lnTo>
                <a:lnTo>
                  <a:pt x="2151036" y="122822"/>
                </a:lnTo>
                <a:lnTo>
                  <a:pt x="2177810" y="156770"/>
                </a:lnTo>
                <a:lnTo>
                  <a:pt x="2200483" y="193790"/>
                </a:lnTo>
                <a:lnTo>
                  <a:pt x="2218714" y="233542"/>
                </a:lnTo>
                <a:lnTo>
                  <a:pt x="2232160" y="275682"/>
                </a:lnTo>
                <a:lnTo>
                  <a:pt x="2240479" y="319869"/>
                </a:lnTo>
                <a:lnTo>
                  <a:pt x="2243328" y="365760"/>
                </a:lnTo>
                <a:lnTo>
                  <a:pt x="2243328" y="1828800"/>
                </a:lnTo>
                <a:lnTo>
                  <a:pt x="2240479" y="1874690"/>
                </a:lnTo>
                <a:lnTo>
                  <a:pt x="2232160" y="1918877"/>
                </a:lnTo>
                <a:lnTo>
                  <a:pt x="2218714" y="1961017"/>
                </a:lnTo>
                <a:lnTo>
                  <a:pt x="2200483" y="2000769"/>
                </a:lnTo>
                <a:lnTo>
                  <a:pt x="2177810" y="2037789"/>
                </a:lnTo>
                <a:lnTo>
                  <a:pt x="2151036" y="2071737"/>
                </a:lnTo>
                <a:lnTo>
                  <a:pt x="2120505" y="2102268"/>
                </a:lnTo>
                <a:lnTo>
                  <a:pt x="2086557" y="2129042"/>
                </a:lnTo>
                <a:lnTo>
                  <a:pt x="2049537" y="2151715"/>
                </a:lnTo>
                <a:lnTo>
                  <a:pt x="2009785" y="2169946"/>
                </a:lnTo>
                <a:lnTo>
                  <a:pt x="1967645" y="2183392"/>
                </a:lnTo>
                <a:lnTo>
                  <a:pt x="1923458" y="2191711"/>
                </a:lnTo>
                <a:lnTo>
                  <a:pt x="1877567" y="2194560"/>
                </a:lnTo>
                <a:lnTo>
                  <a:pt x="365760" y="2194560"/>
                </a:lnTo>
                <a:lnTo>
                  <a:pt x="319869" y="2191711"/>
                </a:lnTo>
                <a:lnTo>
                  <a:pt x="275682" y="2183392"/>
                </a:lnTo>
                <a:lnTo>
                  <a:pt x="233542" y="2169946"/>
                </a:lnTo>
                <a:lnTo>
                  <a:pt x="193790" y="2151715"/>
                </a:lnTo>
                <a:lnTo>
                  <a:pt x="156770" y="2129042"/>
                </a:lnTo>
                <a:lnTo>
                  <a:pt x="122822" y="2102268"/>
                </a:lnTo>
                <a:lnTo>
                  <a:pt x="92291" y="2071737"/>
                </a:lnTo>
                <a:lnTo>
                  <a:pt x="65517" y="2037789"/>
                </a:lnTo>
                <a:lnTo>
                  <a:pt x="42844" y="2000769"/>
                </a:lnTo>
                <a:lnTo>
                  <a:pt x="24613" y="1961017"/>
                </a:lnTo>
                <a:lnTo>
                  <a:pt x="11167" y="1918877"/>
                </a:lnTo>
                <a:lnTo>
                  <a:pt x="2848" y="1874690"/>
                </a:lnTo>
                <a:lnTo>
                  <a:pt x="0" y="1828800"/>
                </a:lnTo>
                <a:lnTo>
                  <a:pt x="0" y="36576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05400" y="1305542"/>
            <a:ext cx="2093340" cy="2043252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119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ACCEPTANCE</a:t>
            </a:r>
            <a:endParaRPr sz="1800" dirty="0">
              <a:latin typeface="Century Gothic"/>
              <a:cs typeface="Century Gothic"/>
            </a:endParaRPr>
          </a:p>
          <a:p>
            <a:pPr marL="53340" marR="48260" algn="ctr">
              <a:lnSpc>
                <a:spcPts val="1870"/>
              </a:lnSpc>
              <a:spcBef>
                <a:spcPts val="1240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Positive</a:t>
            </a:r>
            <a:r>
              <a:rPr sz="1700" spc="-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attitude  to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eLearning overall</a:t>
            </a:r>
            <a:endParaRPr sz="1700" dirty="0">
              <a:latin typeface="Century Gothic"/>
              <a:cs typeface="Century Gothic"/>
            </a:endParaRPr>
          </a:p>
          <a:p>
            <a:pPr marL="12700" marR="5080" indent="-1905" algn="ctr">
              <a:lnSpc>
                <a:spcPct val="92100"/>
              </a:lnSpc>
              <a:spcBef>
                <a:spcPts val="695"/>
              </a:spcBef>
            </a:pPr>
            <a:endParaRPr lang="en-US" sz="5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12700" marR="5080" indent="-1905" algn="ctr">
              <a:lnSpc>
                <a:spcPct val="92100"/>
              </a:lnSpc>
              <a:spcBef>
                <a:spcPts val="695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Learner  experience</a:t>
            </a:r>
            <a:r>
              <a:rPr sz="1700" spc="-1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must 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remain a</a:t>
            </a:r>
            <a:r>
              <a:rPr sz="1700" spc="-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focus</a:t>
            </a:r>
            <a:endParaRPr sz="17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25801" y="4065270"/>
            <a:ext cx="2242185" cy="2138680"/>
          </a:xfrm>
          <a:custGeom>
            <a:avLst/>
            <a:gdLst/>
            <a:ahLst/>
            <a:cxnLst/>
            <a:rect l="l" t="t" r="r" b="b"/>
            <a:pathLst>
              <a:path w="2242185" h="2138679">
                <a:moveTo>
                  <a:pt x="1885442" y="0"/>
                </a:moveTo>
                <a:lnTo>
                  <a:pt x="356362" y="0"/>
                </a:lnTo>
                <a:lnTo>
                  <a:pt x="307998" y="3252"/>
                </a:lnTo>
                <a:lnTo>
                  <a:pt x="261614" y="12727"/>
                </a:lnTo>
                <a:lnTo>
                  <a:pt x="217634" y="27999"/>
                </a:lnTo>
                <a:lnTo>
                  <a:pt x="176482" y="48645"/>
                </a:lnTo>
                <a:lnTo>
                  <a:pt x="138584" y="74241"/>
                </a:lnTo>
                <a:lnTo>
                  <a:pt x="104362" y="104362"/>
                </a:lnTo>
                <a:lnTo>
                  <a:pt x="74241" y="138584"/>
                </a:lnTo>
                <a:lnTo>
                  <a:pt x="48645" y="176482"/>
                </a:lnTo>
                <a:lnTo>
                  <a:pt x="27999" y="217634"/>
                </a:lnTo>
                <a:lnTo>
                  <a:pt x="12727" y="261614"/>
                </a:lnTo>
                <a:lnTo>
                  <a:pt x="3252" y="307998"/>
                </a:lnTo>
                <a:lnTo>
                  <a:pt x="0" y="356361"/>
                </a:lnTo>
                <a:lnTo>
                  <a:pt x="0" y="1781797"/>
                </a:lnTo>
                <a:lnTo>
                  <a:pt x="3252" y="1830156"/>
                </a:lnTo>
                <a:lnTo>
                  <a:pt x="12727" y="1876537"/>
                </a:lnTo>
                <a:lnTo>
                  <a:pt x="27999" y="1920516"/>
                </a:lnTo>
                <a:lnTo>
                  <a:pt x="48645" y="1961668"/>
                </a:lnTo>
                <a:lnTo>
                  <a:pt x="74241" y="1999569"/>
                </a:lnTo>
                <a:lnTo>
                  <a:pt x="104362" y="2033793"/>
                </a:lnTo>
                <a:lnTo>
                  <a:pt x="138584" y="2063918"/>
                </a:lnTo>
                <a:lnTo>
                  <a:pt x="176482" y="2089517"/>
                </a:lnTo>
                <a:lnTo>
                  <a:pt x="217634" y="2110166"/>
                </a:lnTo>
                <a:lnTo>
                  <a:pt x="261614" y="2125442"/>
                </a:lnTo>
                <a:lnTo>
                  <a:pt x="307998" y="2134918"/>
                </a:lnTo>
                <a:lnTo>
                  <a:pt x="356362" y="2138172"/>
                </a:lnTo>
                <a:lnTo>
                  <a:pt x="1885442" y="2138172"/>
                </a:lnTo>
                <a:lnTo>
                  <a:pt x="1933805" y="2134918"/>
                </a:lnTo>
                <a:lnTo>
                  <a:pt x="1980189" y="2125442"/>
                </a:lnTo>
                <a:lnTo>
                  <a:pt x="2024169" y="2110166"/>
                </a:lnTo>
                <a:lnTo>
                  <a:pt x="2065321" y="2089517"/>
                </a:lnTo>
                <a:lnTo>
                  <a:pt x="2103219" y="2063918"/>
                </a:lnTo>
                <a:lnTo>
                  <a:pt x="2137441" y="2033793"/>
                </a:lnTo>
                <a:lnTo>
                  <a:pt x="2167562" y="1999569"/>
                </a:lnTo>
                <a:lnTo>
                  <a:pt x="2193158" y="1961668"/>
                </a:lnTo>
                <a:lnTo>
                  <a:pt x="2213804" y="1920516"/>
                </a:lnTo>
                <a:lnTo>
                  <a:pt x="2229076" y="1876537"/>
                </a:lnTo>
                <a:lnTo>
                  <a:pt x="2238551" y="1830156"/>
                </a:lnTo>
                <a:lnTo>
                  <a:pt x="2241804" y="1781797"/>
                </a:lnTo>
                <a:lnTo>
                  <a:pt x="2241804" y="356361"/>
                </a:lnTo>
                <a:lnTo>
                  <a:pt x="2238551" y="307998"/>
                </a:lnTo>
                <a:lnTo>
                  <a:pt x="2229076" y="261614"/>
                </a:lnTo>
                <a:lnTo>
                  <a:pt x="2213804" y="217634"/>
                </a:lnTo>
                <a:lnTo>
                  <a:pt x="2193158" y="176482"/>
                </a:lnTo>
                <a:lnTo>
                  <a:pt x="2167562" y="138584"/>
                </a:lnTo>
                <a:lnTo>
                  <a:pt x="2137441" y="104362"/>
                </a:lnTo>
                <a:lnTo>
                  <a:pt x="2103219" y="74241"/>
                </a:lnTo>
                <a:lnTo>
                  <a:pt x="2065321" y="48645"/>
                </a:lnTo>
                <a:lnTo>
                  <a:pt x="2024169" y="27999"/>
                </a:lnTo>
                <a:lnTo>
                  <a:pt x="1980189" y="12727"/>
                </a:lnTo>
                <a:lnTo>
                  <a:pt x="1933805" y="3252"/>
                </a:lnTo>
                <a:lnTo>
                  <a:pt x="1885442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25801" y="4065270"/>
            <a:ext cx="2242185" cy="2138680"/>
          </a:xfrm>
          <a:custGeom>
            <a:avLst/>
            <a:gdLst/>
            <a:ahLst/>
            <a:cxnLst/>
            <a:rect l="l" t="t" r="r" b="b"/>
            <a:pathLst>
              <a:path w="2242185" h="2138679">
                <a:moveTo>
                  <a:pt x="0" y="356361"/>
                </a:moveTo>
                <a:lnTo>
                  <a:pt x="3252" y="307998"/>
                </a:lnTo>
                <a:lnTo>
                  <a:pt x="12727" y="261614"/>
                </a:lnTo>
                <a:lnTo>
                  <a:pt x="27999" y="217634"/>
                </a:lnTo>
                <a:lnTo>
                  <a:pt x="48645" y="176482"/>
                </a:lnTo>
                <a:lnTo>
                  <a:pt x="74241" y="138584"/>
                </a:lnTo>
                <a:lnTo>
                  <a:pt x="104362" y="104362"/>
                </a:lnTo>
                <a:lnTo>
                  <a:pt x="138584" y="74241"/>
                </a:lnTo>
                <a:lnTo>
                  <a:pt x="176482" y="48645"/>
                </a:lnTo>
                <a:lnTo>
                  <a:pt x="217634" y="27999"/>
                </a:lnTo>
                <a:lnTo>
                  <a:pt x="261614" y="12727"/>
                </a:lnTo>
                <a:lnTo>
                  <a:pt x="307998" y="3252"/>
                </a:lnTo>
                <a:lnTo>
                  <a:pt x="356362" y="0"/>
                </a:lnTo>
                <a:lnTo>
                  <a:pt x="1885442" y="0"/>
                </a:lnTo>
                <a:lnTo>
                  <a:pt x="1933805" y="3252"/>
                </a:lnTo>
                <a:lnTo>
                  <a:pt x="1980189" y="12727"/>
                </a:lnTo>
                <a:lnTo>
                  <a:pt x="2024169" y="27999"/>
                </a:lnTo>
                <a:lnTo>
                  <a:pt x="2065321" y="48645"/>
                </a:lnTo>
                <a:lnTo>
                  <a:pt x="2103219" y="74241"/>
                </a:lnTo>
                <a:lnTo>
                  <a:pt x="2137441" y="104362"/>
                </a:lnTo>
                <a:lnTo>
                  <a:pt x="2167562" y="138584"/>
                </a:lnTo>
                <a:lnTo>
                  <a:pt x="2193158" y="176482"/>
                </a:lnTo>
                <a:lnTo>
                  <a:pt x="2213804" y="217634"/>
                </a:lnTo>
                <a:lnTo>
                  <a:pt x="2229076" y="261614"/>
                </a:lnTo>
                <a:lnTo>
                  <a:pt x="2238551" y="307998"/>
                </a:lnTo>
                <a:lnTo>
                  <a:pt x="2241804" y="356361"/>
                </a:lnTo>
                <a:lnTo>
                  <a:pt x="2241804" y="1781797"/>
                </a:lnTo>
                <a:lnTo>
                  <a:pt x="2238551" y="1830156"/>
                </a:lnTo>
                <a:lnTo>
                  <a:pt x="2229076" y="1876537"/>
                </a:lnTo>
                <a:lnTo>
                  <a:pt x="2213804" y="1920516"/>
                </a:lnTo>
                <a:lnTo>
                  <a:pt x="2193158" y="1961668"/>
                </a:lnTo>
                <a:lnTo>
                  <a:pt x="2167562" y="1999569"/>
                </a:lnTo>
                <a:lnTo>
                  <a:pt x="2137441" y="2033793"/>
                </a:lnTo>
                <a:lnTo>
                  <a:pt x="2103219" y="2063918"/>
                </a:lnTo>
                <a:lnTo>
                  <a:pt x="2065321" y="2089517"/>
                </a:lnTo>
                <a:lnTo>
                  <a:pt x="2024169" y="2110166"/>
                </a:lnTo>
                <a:lnTo>
                  <a:pt x="1980189" y="2125442"/>
                </a:lnTo>
                <a:lnTo>
                  <a:pt x="1933805" y="2134918"/>
                </a:lnTo>
                <a:lnTo>
                  <a:pt x="1885442" y="2138172"/>
                </a:lnTo>
                <a:lnTo>
                  <a:pt x="356362" y="2138172"/>
                </a:lnTo>
                <a:lnTo>
                  <a:pt x="307998" y="2134918"/>
                </a:lnTo>
                <a:lnTo>
                  <a:pt x="261614" y="2125442"/>
                </a:lnTo>
                <a:lnTo>
                  <a:pt x="217634" y="2110166"/>
                </a:lnTo>
                <a:lnTo>
                  <a:pt x="176482" y="2089517"/>
                </a:lnTo>
                <a:lnTo>
                  <a:pt x="138584" y="2063918"/>
                </a:lnTo>
                <a:lnTo>
                  <a:pt x="104362" y="2033793"/>
                </a:lnTo>
                <a:lnTo>
                  <a:pt x="74241" y="1999569"/>
                </a:lnTo>
                <a:lnTo>
                  <a:pt x="48645" y="1961668"/>
                </a:lnTo>
                <a:lnTo>
                  <a:pt x="27999" y="1920516"/>
                </a:lnTo>
                <a:lnTo>
                  <a:pt x="12727" y="1876537"/>
                </a:lnTo>
                <a:lnTo>
                  <a:pt x="3252" y="1830156"/>
                </a:lnTo>
                <a:lnTo>
                  <a:pt x="0" y="1781797"/>
                </a:lnTo>
                <a:lnTo>
                  <a:pt x="0" y="35636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404998" y="4119397"/>
            <a:ext cx="1880870" cy="2047997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endParaRPr sz="1800" dirty="0">
              <a:latin typeface="Century Gothic"/>
              <a:cs typeface="Century Gothic"/>
            </a:endParaRPr>
          </a:p>
          <a:p>
            <a:pPr marL="12065" marR="5080" algn="ctr">
              <a:spcBef>
                <a:spcPts val="810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Progress in  tracking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WAN</a:t>
            </a:r>
            <a:r>
              <a:rPr sz="17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use</a:t>
            </a:r>
            <a:endParaRPr sz="1700" dirty="0">
              <a:latin typeface="Century Gothic"/>
              <a:cs typeface="Century Gothic"/>
            </a:endParaRPr>
          </a:p>
          <a:p>
            <a:pPr marL="60960" marR="54610" indent="59690" algn="ctr">
              <a:spcBef>
                <a:spcPts val="750"/>
              </a:spcBef>
            </a:pPr>
            <a:endParaRPr lang="en-US" sz="4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marL="60960" marR="54610" indent="59690" algn="ctr">
              <a:spcBef>
                <a:spcPts val="750"/>
              </a:spcBef>
            </a:pPr>
            <a:r>
              <a:rPr sz="1700" dirty="0">
                <a:solidFill>
                  <a:srgbClr val="FFFFFF"/>
                </a:solidFill>
                <a:latin typeface="Century Gothic"/>
                <a:cs typeface="Century Gothic"/>
              </a:rPr>
              <a:t>Teacher  integration </a:t>
            </a:r>
            <a:r>
              <a:rPr sz="1700" spc="-10" dirty="0">
                <a:solidFill>
                  <a:srgbClr val="FFFFFF"/>
                </a:solidFill>
                <a:latin typeface="Century Gothic"/>
                <a:cs typeface="Century Gothic"/>
              </a:rPr>
              <a:t>to</a:t>
            </a:r>
            <a:r>
              <a:rPr sz="1700" spc="-1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be  </a:t>
            </a:r>
            <a:r>
              <a:rPr lang="en-US" sz="1700" spc="-5" dirty="0">
                <a:solidFill>
                  <a:srgbClr val="FFFFFF"/>
                </a:solidFill>
                <a:latin typeface="Century Gothic"/>
                <a:cs typeface="Century Gothic"/>
              </a:rPr>
              <a:t>advocated </a:t>
            </a:r>
            <a:endParaRPr sz="1700" dirty="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955285" y="4065270"/>
            <a:ext cx="2243455" cy="2138680"/>
          </a:xfrm>
          <a:custGeom>
            <a:avLst/>
            <a:gdLst/>
            <a:ahLst/>
            <a:cxnLst/>
            <a:rect l="l" t="t" r="r" b="b"/>
            <a:pathLst>
              <a:path w="2243454" h="2138679">
                <a:moveTo>
                  <a:pt x="1886965" y="0"/>
                </a:moveTo>
                <a:lnTo>
                  <a:pt x="356362" y="0"/>
                </a:lnTo>
                <a:lnTo>
                  <a:pt x="307998" y="3252"/>
                </a:lnTo>
                <a:lnTo>
                  <a:pt x="261614" y="12727"/>
                </a:lnTo>
                <a:lnTo>
                  <a:pt x="217634" y="27999"/>
                </a:lnTo>
                <a:lnTo>
                  <a:pt x="176482" y="48645"/>
                </a:lnTo>
                <a:lnTo>
                  <a:pt x="138584" y="74241"/>
                </a:lnTo>
                <a:lnTo>
                  <a:pt x="104362" y="104362"/>
                </a:lnTo>
                <a:lnTo>
                  <a:pt x="74241" y="138584"/>
                </a:lnTo>
                <a:lnTo>
                  <a:pt x="48645" y="176482"/>
                </a:lnTo>
                <a:lnTo>
                  <a:pt x="27999" y="217634"/>
                </a:lnTo>
                <a:lnTo>
                  <a:pt x="12727" y="261614"/>
                </a:lnTo>
                <a:lnTo>
                  <a:pt x="3252" y="307998"/>
                </a:lnTo>
                <a:lnTo>
                  <a:pt x="0" y="356361"/>
                </a:lnTo>
                <a:lnTo>
                  <a:pt x="0" y="1781797"/>
                </a:lnTo>
                <a:lnTo>
                  <a:pt x="3252" y="1830156"/>
                </a:lnTo>
                <a:lnTo>
                  <a:pt x="12727" y="1876537"/>
                </a:lnTo>
                <a:lnTo>
                  <a:pt x="27999" y="1920516"/>
                </a:lnTo>
                <a:lnTo>
                  <a:pt x="48645" y="1961668"/>
                </a:lnTo>
                <a:lnTo>
                  <a:pt x="74241" y="1999569"/>
                </a:lnTo>
                <a:lnTo>
                  <a:pt x="104362" y="2033793"/>
                </a:lnTo>
                <a:lnTo>
                  <a:pt x="138584" y="2063918"/>
                </a:lnTo>
                <a:lnTo>
                  <a:pt x="176482" y="2089517"/>
                </a:lnTo>
                <a:lnTo>
                  <a:pt x="217634" y="2110166"/>
                </a:lnTo>
                <a:lnTo>
                  <a:pt x="261614" y="2125442"/>
                </a:lnTo>
                <a:lnTo>
                  <a:pt x="307998" y="2134918"/>
                </a:lnTo>
                <a:lnTo>
                  <a:pt x="356362" y="2138172"/>
                </a:lnTo>
                <a:lnTo>
                  <a:pt x="1886965" y="2138172"/>
                </a:lnTo>
                <a:lnTo>
                  <a:pt x="1935329" y="2134918"/>
                </a:lnTo>
                <a:lnTo>
                  <a:pt x="1981713" y="2125442"/>
                </a:lnTo>
                <a:lnTo>
                  <a:pt x="2025693" y="2110166"/>
                </a:lnTo>
                <a:lnTo>
                  <a:pt x="2066845" y="2089517"/>
                </a:lnTo>
                <a:lnTo>
                  <a:pt x="2104743" y="2063918"/>
                </a:lnTo>
                <a:lnTo>
                  <a:pt x="2138965" y="2033793"/>
                </a:lnTo>
                <a:lnTo>
                  <a:pt x="2169086" y="1999569"/>
                </a:lnTo>
                <a:lnTo>
                  <a:pt x="2194682" y="1961668"/>
                </a:lnTo>
                <a:lnTo>
                  <a:pt x="2215328" y="1920516"/>
                </a:lnTo>
                <a:lnTo>
                  <a:pt x="2230600" y="1876537"/>
                </a:lnTo>
                <a:lnTo>
                  <a:pt x="2240075" y="1830156"/>
                </a:lnTo>
                <a:lnTo>
                  <a:pt x="2243328" y="1781797"/>
                </a:lnTo>
                <a:lnTo>
                  <a:pt x="2243328" y="356361"/>
                </a:lnTo>
                <a:lnTo>
                  <a:pt x="2240075" y="307998"/>
                </a:lnTo>
                <a:lnTo>
                  <a:pt x="2230600" y="261614"/>
                </a:lnTo>
                <a:lnTo>
                  <a:pt x="2215328" y="217634"/>
                </a:lnTo>
                <a:lnTo>
                  <a:pt x="2194682" y="176482"/>
                </a:lnTo>
                <a:lnTo>
                  <a:pt x="2169086" y="138584"/>
                </a:lnTo>
                <a:lnTo>
                  <a:pt x="2138965" y="104362"/>
                </a:lnTo>
                <a:lnTo>
                  <a:pt x="2104743" y="74241"/>
                </a:lnTo>
                <a:lnTo>
                  <a:pt x="2066845" y="48645"/>
                </a:lnTo>
                <a:lnTo>
                  <a:pt x="2025693" y="27999"/>
                </a:lnTo>
                <a:lnTo>
                  <a:pt x="1981713" y="12727"/>
                </a:lnTo>
                <a:lnTo>
                  <a:pt x="1935329" y="3252"/>
                </a:lnTo>
                <a:lnTo>
                  <a:pt x="1886965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55285" y="4065270"/>
            <a:ext cx="2243455" cy="2138680"/>
          </a:xfrm>
          <a:custGeom>
            <a:avLst/>
            <a:gdLst/>
            <a:ahLst/>
            <a:cxnLst/>
            <a:rect l="l" t="t" r="r" b="b"/>
            <a:pathLst>
              <a:path w="2243454" h="2138679">
                <a:moveTo>
                  <a:pt x="0" y="356361"/>
                </a:moveTo>
                <a:lnTo>
                  <a:pt x="3252" y="307998"/>
                </a:lnTo>
                <a:lnTo>
                  <a:pt x="12727" y="261614"/>
                </a:lnTo>
                <a:lnTo>
                  <a:pt x="27999" y="217634"/>
                </a:lnTo>
                <a:lnTo>
                  <a:pt x="48645" y="176482"/>
                </a:lnTo>
                <a:lnTo>
                  <a:pt x="74241" y="138584"/>
                </a:lnTo>
                <a:lnTo>
                  <a:pt x="104362" y="104362"/>
                </a:lnTo>
                <a:lnTo>
                  <a:pt x="138584" y="74241"/>
                </a:lnTo>
                <a:lnTo>
                  <a:pt x="176482" y="48645"/>
                </a:lnTo>
                <a:lnTo>
                  <a:pt x="217634" y="27999"/>
                </a:lnTo>
                <a:lnTo>
                  <a:pt x="261614" y="12727"/>
                </a:lnTo>
                <a:lnTo>
                  <a:pt x="307998" y="3252"/>
                </a:lnTo>
                <a:lnTo>
                  <a:pt x="356362" y="0"/>
                </a:lnTo>
                <a:lnTo>
                  <a:pt x="1886965" y="0"/>
                </a:lnTo>
                <a:lnTo>
                  <a:pt x="1935329" y="3252"/>
                </a:lnTo>
                <a:lnTo>
                  <a:pt x="1981713" y="12727"/>
                </a:lnTo>
                <a:lnTo>
                  <a:pt x="2025693" y="27999"/>
                </a:lnTo>
                <a:lnTo>
                  <a:pt x="2066845" y="48645"/>
                </a:lnTo>
                <a:lnTo>
                  <a:pt x="2104743" y="74241"/>
                </a:lnTo>
                <a:lnTo>
                  <a:pt x="2138965" y="104362"/>
                </a:lnTo>
                <a:lnTo>
                  <a:pt x="2169086" y="138584"/>
                </a:lnTo>
                <a:lnTo>
                  <a:pt x="2194682" y="176482"/>
                </a:lnTo>
                <a:lnTo>
                  <a:pt x="2215328" y="217634"/>
                </a:lnTo>
                <a:lnTo>
                  <a:pt x="2230600" y="261614"/>
                </a:lnTo>
                <a:lnTo>
                  <a:pt x="2240075" y="307998"/>
                </a:lnTo>
                <a:lnTo>
                  <a:pt x="2243328" y="356361"/>
                </a:lnTo>
                <a:lnTo>
                  <a:pt x="2243328" y="1781797"/>
                </a:lnTo>
                <a:lnTo>
                  <a:pt x="2240075" y="1830156"/>
                </a:lnTo>
                <a:lnTo>
                  <a:pt x="2230600" y="1876537"/>
                </a:lnTo>
                <a:lnTo>
                  <a:pt x="2215328" y="1920516"/>
                </a:lnTo>
                <a:lnTo>
                  <a:pt x="2194682" y="1961668"/>
                </a:lnTo>
                <a:lnTo>
                  <a:pt x="2169086" y="1999569"/>
                </a:lnTo>
                <a:lnTo>
                  <a:pt x="2138965" y="2033793"/>
                </a:lnTo>
                <a:lnTo>
                  <a:pt x="2104743" y="2063918"/>
                </a:lnTo>
                <a:lnTo>
                  <a:pt x="2066845" y="2089517"/>
                </a:lnTo>
                <a:lnTo>
                  <a:pt x="2025693" y="2110166"/>
                </a:lnTo>
                <a:lnTo>
                  <a:pt x="1981713" y="2125442"/>
                </a:lnTo>
                <a:lnTo>
                  <a:pt x="1935329" y="2134918"/>
                </a:lnTo>
                <a:lnTo>
                  <a:pt x="1886965" y="2138172"/>
                </a:lnTo>
                <a:lnTo>
                  <a:pt x="356362" y="2138172"/>
                </a:lnTo>
                <a:lnTo>
                  <a:pt x="307998" y="2134918"/>
                </a:lnTo>
                <a:lnTo>
                  <a:pt x="261614" y="2125442"/>
                </a:lnTo>
                <a:lnTo>
                  <a:pt x="217634" y="2110166"/>
                </a:lnTo>
                <a:lnTo>
                  <a:pt x="176482" y="2089517"/>
                </a:lnTo>
                <a:lnTo>
                  <a:pt x="138584" y="2063918"/>
                </a:lnTo>
                <a:lnTo>
                  <a:pt x="104362" y="2033793"/>
                </a:lnTo>
                <a:lnTo>
                  <a:pt x="74241" y="1999569"/>
                </a:lnTo>
                <a:lnTo>
                  <a:pt x="48645" y="1961668"/>
                </a:lnTo>
                <a:lnTo>
                  <a:pt x="27999" y="1920516"/>
                </a:lnTo>
                <a:lnTo>
                  <a:pt x="12727" y="1876537"/>
                </a:lnTo>
                <a:lnTo>
                  <a:pt x="3252" y="1830156"/>
                </a:lnTo>
                <a:lnTo>
                  <a:pt x="0" y="1781797"/>
                </a:lnTo>
                <a:lnTo>
                  <a:pt x="0" y="35636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105400" y="4199890"/>
            <a:ext cx="1981199" cy="22647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entury Gothic"/>
                <a:cs typeface="Century Gothic"/>
              </a:rPr>
              <a:t>INSTITUTIONAL</a:t>
            </a:r>
            <a:endParaRPr sz="1800" dirty="0">
              <a:latin typeface="Century Gothic"/>
              <a:cs typeface="Century Gothic"/>
            </a:endParaRPr>
          </a:p>
          <a:p>
            <a:pPr>
              <a:spcBef>
                <a:spcPts val="2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spcBef>
                <a:spcPts val="5"/>
              </a:spcBef>
            </a:pPr>
            <a:r>
              <a:rPr lang="en-US" sz="1700" dirty="0">
                <a:solidFill>
                  <a:srgbClr val="FFFFFF"/>
                </a:solidFill>
                <a:latin typeface="Century Gothic"/>
                <a:cs typeface="Century Gothic"/>
              </a:rPr>
              <a:t>WCED prioritizes e-Education </a:t>
            </a:r>
          </a:p>
          <a:p>
            <a:pPr algn="ctr">
              <a:lnSpc>
                <a:spcPts val="1955"/>
              </a:lnSpc>
              <a:spcBef>
                <a:spcPts val="5"/>
              </a:spcBef>
            </a:pPr>
            <a:endParaRPr lang="en-US" sz="1700" dirty="0">
              <a:solidFill>
                <a:srgbClr val="FFFFFF"/>
              </a:solidFill>
              <a:latin typeface="Century Gothic"/>
              <a:cs typeface="Century Gothic"/>
            </a:endParaRPr>
          </a:p>
          <a:p>
            <a:pPr algn="ctr">
              <a:lnSpc>
                <a:spcPts val="1955"/>
              </a:lnSpc>
              <a:spcBef>
                <a:spcPts val="5"/>
              </a:spcBef>
            </a:pPr>
            <a:r>
              <a:rPr lang="en-US" sz="1700" dirty="0">
                <a:solidFill>
                  <a:srgbClr val="FFFFFF"/>
                </a:solidFill>
                <a:latin typeface="Century Gothic"/>
                <a:cs typeface="Century Gothic"/>
              </a:rPr>
              <a:t>WCG </a:t>
            </a:r>
            <a:r>
              <a:rPr lang="en-US" sz="1700" dirty="0" err="1">
                <a:solidFill>
                  <a:srgbClr val="FFFFFF"/>
                </a:solidFill>
                <a:latin typeface="Century Gothic"/>
                <a:cs typeface="Century Gothic"/>
              </a:rPr>
              <a:t>BroadBand</a:t>
            </a:r>
            <a:r>
              <a:rPr lang="en-US" sz="1700" dirty="0">
                <a:solidFill>
                  <a:srgbClr val="FFFFFF"/>
                </a:solidFill>
                <a:latin typeface="Century Gothic"/>
                <a:cs typeface="Century Gothic"/>
              </a:rPr>
              <a:t> reaches 84% of schools</a:t>
            </a:r>
          </a:p>
          <a:p>
            <a:pPr algn="ctr">
              <a:lnSpc>
                <a:spcPts val="1955"/>
              </a:lnSpc>
              <a:spcBef>
                <a:spcPts val="5"/>
              </a:spcBef>
            </a:pPr>
            <a:endParaRPr sz="1700" dirty="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804020" y="6536172"/>
            <a:ext cx="114300" cy="165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</a:pPr>
            <a:fld id="{81D60167-4931-47E6-BA6A-407CBD079E47}" type="slidenum">
              <a:rPr sz="900" dirty="0">
                <a:solidFill>
                  <a:srgbClr val="003399"/>
                </a:solidFill>
                <a:latin typeface="Century Gothic"/>
                <a:cs typeface="Century Gothic"/>
              </a:rPr>
              <a:pPr marL="25400">
                <a:lnSpc>
                  <a:spcPct val="100000"/>
                </a:lnSpc>
                <a:spcBef>
                  <a:spcPts val="105"/>
                </a:spcBef>
              </a:pPr>
              <a:t>9</a:t>
            </a:fld>
            <a:endParaRPr sz="9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ljdaNviGkeHob23qOkiC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9Ct1aMTE22rXjNleq0M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3NfSVMHv0e5Npz.QjYF8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zeEFIP.Ei5yEnCfpKiJ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FU8dMoM0esyVn7WNQT3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NAe8ZTEEyKIIjjGV93s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0Bmol0Qk2izE3K1YLByA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UOUbyN0kCIIzcNAHpeT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CG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7_WCG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Custom 1">
      <a:dk1>
        <a:srgbClr val="000000"/>
      </a:dk1>
      <a:lt1>
        <a:sysClr val="window" lastClr="FFFFFF"/>
      </a:lt1>
      <a:dk2>
        <a:srgbClr val="B24979"/>
      </a:dk2>
      <a:lt2>
        <a:srgbClr val="D5B02A"/>
      </a:lt2>
      <a:accent1>
        <a:srgbClr val="CC5F1E"/>
      </a:accent1>
      <a:accent2>
        <a:srgbClr val="009FDA"/>
      </a:accent2>
      <a:accent3>
        <a:srgbClr val="8052B9"/>
      </a:accent3>
      <a:accent4>
        <a:srgbClr val="5BA137"/>
      </a:accent4>
      <a:accent5>
        <a:srgbClr val="324FBA"/>
      </a:accent5>
      <a:accent6>
        <a:srgbClr val="B52825"/>
      </a:accent6>
      <a:hlink>
        <a:srgbClr val="638F54"/>
      </a:hlink>
      <a:folHlink>
        <a:srgbClr val="6D6D6D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9_WCG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9_WCG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WCG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5_WCG-New PPT Master-01112012">
  <a:themeElements>
    <a:clrScheme name="Custom 18">
      <a:dk1>
        <a:sysClr val="windowText" lastClr="000000"/>
      </a:dk1>
      <a:lt1>
        <a:sysClr val="window" lastClr="FFFFFF"/>
      </a:lt1>
      <a:dk2>
        <a:srgbClr val="003399"/>
      </a:dk2>
      <a:lt2>
        <a:srgbClr val="3377FF"/>
      </a:lt2>
      <a:accent1>
        <a:srgbClr val="73AFB6"/>
      </a:accent1>
      <a:accent2>
        <a:srgbClr val="956E8E"/>
      </a:accent2>
      <a:accent3>
        <a:srgbClr val="998F86"/>
      </a:accent3>
      <a:accent4>
        <a:srgbClr val="C4BEB8"/>
      </a:accent4>
      <a:accent5>
        <a:srgbClr val="5C8727"/>
      </a:accent5>
      <a:accent6>
        <a:srgbClr val="F89728"/>
      </a:accent6>
      <a:hlink>
        <a:srgbClr val="B5121B"/>
      </a:hlink>
      <a:folHlink>
        <a:srgbClr val="998F86"/>
      </a:folHlink>
    </a:clrScheme>
    <a:fontScheme name="Western Cape Governme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2099</Words>
  <Application>Microsoft Office PowerPoint</Application>
  <PresentationFormat>On-screen Show (4:3)</PresentationFormat>
  <Paragraphs>413</Paragraphs>
  <Slides>23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Office Theme</vt:lpstr>
      <vt:lpstr>WCG-New PPT Master-01112012</vt:lpstr>
      <vt:lpstr>17_WCG-New PPT Master-01112012</vt:lpstr>
      <vt:lpstr>5_Office Theme</vt:lpstr>
      <vt:lpstr>6_Office Theme</vt:lpstr>
      <vt:lpstr>9_WCG-New PPT Master-01112012</vt:lpstr>
      <vt:lpstr>19_WCG-New PPT Master-01112012</vt:lpstr>
      <vt:lpstr>6_WCG-New PPT Master-01112012</vt:lpstr>
      <vt:lpstr>5_WCG-New PPT Master-01112012</vt:lpstr>
      <vt:lpstr>think-cell Slide</vt:lpstr>
      <vt:lpstr>Slide 1</vt:lpstr>
      <vt:lpstr>Slide 2</vt:lpstr>
      <vt:lpstr>Slide 3</vt:lpstr>
      <vt:lpstr>Slide 4</vt:lpstr>
      <vt:lpstr>3 x Evolving categories of Roll-out across 6 x streams</vt:lpstr>
      <vt:lpstr>Slide 6</vt:lpstr>
      <vt:lpstr>Slide 7</vt:lpstr>
      <vt:lpstr>Slide 8</vt:lpstr>
      <vt:lpstr>Overall progress on eLearning Strategy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Assessing the AS IS ‘Stage of Delivery’</vt:lpstr>
      <vt:lpstr>What worked vs What did not work </vt:lpstr>
      <vt:lpstr>A - Directorate eLearning 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Cabral</dc:creator>
  <cp:keywords>POTX</cp:keywords>
  <cp:lastModifiedBy>PUMZA</cp:lastModifiedBy>
  <cp:revision>36</cp:revision>
  <dcterms:created xsi:type="dcterms:W3CDTF">2019-08-04T11:52:49Z</dcterms:created>
  <dcterms:modified xsi:type="dcterms:W3CDTF">2019-08-08T09:44:50Z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2019-05-09T00:00:00Z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2019-08-04T00:00:00Z</vt:filetime>
  </property>
</Properties>
</file>