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265" r:id="rId13"/>
    <p:sldId id="266" r:id="rId14"/>
    <p:sldId id="267" r:id="rId15"/>
    <p:sldId id="271" r:id="rId16"/>
    <p:sldId id="273" r:id="rId17"/>
    <p:sldId id="269" r:id="rId18"/>
    <p:sldId id="272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7391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3238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4634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9203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367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23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1253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5933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8627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607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839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F910-C43D-4317-95F6-FA3025E86F7A}" type="datetimeFigureOut">
              <a:rPr lang="en-ZA" smtClean="0"/>
              <a:pPr/>
              <a:t>2019/08/05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81D7-D6F6-4E4D-9A4D-825E14A6ECD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997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44E736-9DE8-43C2-A1FB-8246367B6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636761"/>
            <a:ext cx="7772400" cy="1655762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B30D1-52AE-4C68-9E96-6B1A5A7DD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343" y="3429000"/>
            <a:ext cx="7623312" cy="2554313"/>
          </a:xfrm>
        </p:spPr>
        <p:txBody>
          <a:bodyPr>
            <a:normAutofit fontScale="92500" lnSpcReduction="20000"/>
          </a:bodyPr>
          <a:lstStyle/>
          <a:p>
            <a:r>
              <a:rPr lang="en-GB" sz="4300" b="1" dirty="0">
                <a:solidFill>
                  <a:srgbClr val="FF0000"/>
                </a:solidFill>
              </a:rPr>
              <a:t>The Scourge of Child Murders </a:t>
            </a:r>
          </a:p>
          <a:p>
            <a:endParaRPr lang="en-GB" sz="900" b="1" dirty="0">
              <a:solidFill>
                <a:srgbClr val="FF0000"/>
              </a:solidFill>
            </a:endParaRPr>
          </a:p>
          <a:p>
            <a:r>
              <a:rPr lang="en-GB" sz="3200" b="1" dirty="0">
                <a:solidFill>
                  <a:srgbClr val="0070C0"/>
                </a:solidFill>
              </a:rPr>
              <a:t>Western Cape Provincial Parliament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Standing Committee on Social Development</a:t>
            </a:r>
          </a:p>
          <a:p>
            <a:endParaRPr lang="en-GB" sz="900" b="1" dirty="0">
              <a:solidFill>
                <a:srgbClr val="0070C0"/>
              </a:solidFill>
            </a:endParaRPr>
          </a:p>
          <a:p>
            <a:endParaRPr lang="en-GB" sz="900" b="1" dirty="0">
              <a:solidFill>
                <a:srgbClr val="0070C0"/>
              </a:solidFill>
            </a:endParaRPr>
          </a:p>
          <a:p>
            <a:r>
              <a:rPr lang="en-GB" sz="3200" b="1" dirty="0">
                <a:solidFill>
                  <a:srgbClr val="00B050"/>
                </a:solidFill>
              </a:rPr>
              <a:t>30 July 2019 </a:t>
            </a:r>
          </a:p>
        </p:txBody>
      </p:sp>
      <p:pic>
        <p:nvPicPr>
          <p:cNvPr id="5" name="Content Placeholder 11">
            <a:extLst>
              <a:ext uri="{FF2B5EF4-FFF2-40B4-BE49-F238E27FC236}">
                <a16:creationId xmlns="" xmlns:a16="http://schemas.microsoft.com/office/drawing/2014/main" id="{6D37CFF8-EF60-4112-AE92-28FB9831C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38966"/>
          <a:stretch/>
        </p:blipFill>
        <p:spPr>
          <a:xfrm>
            <a:off x="2263560" y="1355027"/>
            <a:ext cx="4675223" cy="1066192"/>
          </a:xfrm>
          <a:prstGeom prst="rect">
            <a:avLst/>
          </a:prstGeom>
        </p:spPr>
      </p:pic>
      <p:pic>
        <p:nvPicPr>
          <p:cNvPr id="4" name="Content Placeholder 11">
            <a:extLst>
              <a:ext uri="{FF2B5EF4-FFF2-40B4-BE49-F238E27FC236}">
                <a16:creationId xmlns="" xmlns:a16="http://schemas.microsoft.com/office/drawing/2014/main" id="{B8FC9F51-700A-4F6F-8BA0-2B1DD75F17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61681"/>
          <a:stretch/>
        </p:blipFill>
        <p:spPr>
          <a:xfrm>
            <a:off x="3008243" y="508065"/>
            <a:ext cx="3185858" cy="106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5146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5A35FB-59DC-4768-956E-DBDD7E66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575" y="3826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What we know….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73C505-FE9D-4607-841C-D22CB0F6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68558"/>
            <a:ext cx="6414053" cy="4744278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400" dirty="0"/>
              <a:t>Many children, especially teenagers go missing</a:t>
            </a:r>
          </a:p>
          <a:p>
            <a:r>
              <a:rPr lang="en-GB" sz="2400" dirty="0"/>
              <a:t>Some are killed and others remain missing</a:t>
            </a:r>
          </a:p>
          <a:p>
            <a:r>
              <a:rPr lang="en-GB" sz="2400" dirty="0"/>
              <a:t>Not all cases are always reported to the police. </a:t>
            </a:r>
          </a:p>
          <a:p>
            <a:r>
              <a:rPr lang="en-GB" sz="2400" dirty="0"/>
              <a:t>Children also suffer many other violent crimes </a:t>
            </a:r>
          </a:p>
          <a:p>
            <a:r>
              <a:rPr lang="en-GB" sz="2400" dirty="0"/>
              <a:t>Some children are too young to report the            crime (or tell someone what happened).</a:t>
            </a:r>
          </a:p>
          <a:p>
            <a:r>
              <a:rPr lang="en-GB" sz="2400" dirty="0"/>
              <a:t>Children are afraid to speak up because they fear the criminal.</a:t>
            </a:r>
          </a:p>
          <a:p>
            <a:r>
              <a:rPr lang="en-GB" sz="2400" dirty="0"/>
              <a:t>Children are unsure of what will happen when they report the crime (or tell someone</a:t>
            </a:r>
          </a:p>
          <a:p>
            <a:r>
              <a:rPr lang="en-GB" sz="2400" dirty="0"/>
              <a:t>what happened).</a:t>
            </a:r>
          </a:p>
          <a:p>
            <a:r>
              <a:rPr lang="en-GB" sz="2400" dirty="0"/>
              <a:t>Children don’t know where to report the crime, other than a police station.</a:t>
            </a:r>
          </a:p>
          <a:p>
            <a:endParaRPr lang="en-GB" sz="1500" dirty="0"/>
          </a:p>
          <a:p>
            <a:endParaRPr lang="en-ZA" sz="15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085F7A-884F-4F54-9B38-4CF5590A1F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0204" y="3051147"/>
            <a:ext cx="1798461" cy="75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87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59607B-6D3E-4453-A3D9-58F82098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Effects on children &amp; teens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9D5289-FF7D-4995-A1F5-2CE724612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1565"/>
            <a:ext cx="6149009" cy="4664765"/>
          </a:xfrm>
        </p:spPr>
        <p:txBody>
          <a:bodyPr anchor="ctr">
            <a:noAutofit/>
          </a:bodyPr>
          <a:lstStyle/>
          <a:p>
            <a:pPr lvl="0"/>
            <a:r>
              <a:rPr lang="en-ZA" sz="2400" dirty="0"/>
              <a:t>Have flashbacks to the event, nightmares, or other sleep problems</a:t>
            </a:r>
          </a:p>
          <a:p>
            <a:pPr lvl="0"/>
            <a:r>
              <a:rPr lang="en-ZA" sz="2400" dirty="0"/>
              <a:t>Avoid reminders of the event</a:t>
            </a:r>
          </a:p>
          <a:p>
            <a:pPr lvl="0"/>
            <a:r>
              <a:rPr lang="en-ZA" sz="2400" dirty="0"/>
              <a:t>Abuse drugs, alcohol, or tobacco</a:t>
            </a:r>
          </a:p>
          <a:p>
            <a:pPr lvl="0"/>
            <a:r>
              <a:rPr lang="en-ZA" sz="2400" dirty="0"/>
              <a:t>Act disruptive, disrespectful, or destructive</a:t>
            </a:r>
          </a:p>
          <a:p>
            <a:pPr lvl="0"/>
            <a:r>
              <a:rPr lang="en-ZA" sz="2400" dirty="0"/>
              <a:t>Have physical complaints</a:t>
            </a:r>
          </a:p>
          <a:p>
            <a:pPr lvl="0"/>
            <a:r>
              <a:rPr lang="en-ZA" sz="2400" dirty="0"/>
              <a:t>Feel isolated, guilty, or depressed</a:t>
            </a:r>
          </a:p>
          <a:p>
            <a:pPr lvl="0"/>
            <a:r>
              <a:rPr lang="en-ZA" sz="2400" dirty="0"/>
              <a:t>Lose interest in hobbies and interests</a:t>
            </a:r>
          </a:p>
          <a:p>
            <a:r>
              <a:rPr lang="en-ZA" sz="2400" dirty="0"/>
              <a:t>Have suicidal thoughts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AB4D832-945B-447C-A529-2BD537A059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5037" y="3037952"/>
            <a:ext cx="1861266" cy="78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416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9CE20D-BC39-494F-92AB-42AD46C4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77" y="338215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What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49F691-25A0-4F4A-8C72-A0B5687D9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681652"/>
            <a:ext cx="6122503" cy="5037201"/>
          </a:xfrm>
        </p:spPr>
        <p:txBody>
          <a:bodyPr anchor="ctr">
            <a:normAutofit lnSpcReduction="10000"/>
          </a:bodyPr>
          <a:lstStyle/>
          <a:p>
            <a:r>
              <a:rPr lang="en-ZA" sz="2400" dirty="0"/>
              <a:t>Effective Parliamentary oversight</a:t>
            </a:r>
          </a:p>
          <a:p>
            <a:r>
              <a:rPr lang="en-ZA" sz="2400" dirty="0"/>
              <a:t>Holding key government departments accountable</a:t>
            </a:r>
          </a:p>
          <a:p>
            <a:r>
              <a:rPr lang="en-ZA" sz="2400" dirty="0"/>
              <a:t>Security and safety of children must be a priority</a:t>
            </a:r>
          </a:p>
          <a:p>
            <a:r>
              <a:rPr lang="en-ZA" sz="2400" dirty="0"/>
              <a:t>Increase community policing </a:t>
            </a:r>
          </a:p>
          <a:p>
            <a:r>
              <a:rPr lang="en-ZA" sz="2400" dirty="0"/>
              <a:t>Improved investigations and arrests</a:t>
            </a:r>
          </a:p>
          <a:p>
            <a:r>
              <a:rPr lang="en-ZA" sz="2400" dirty="0"/>
              <a:t>delivery</a:t>
            </a:r>
          </a:p>
          <a:p>
            <a:r>
              <a:rPr lang="en-ZA" sz="2400" dirty="0"/>
              <a:t>Effective prosecutions and sentencing</a:t>
            </a:r>
          </a:p>
          <a:p>
            <a:r>
              <a:rPr lang="en-ZA" sz="2400" dirty="0"/>
              <a:t>Effective non-violence training and rehabilitation programmes</a:t>
            </a:r>
          </a:p>
          <a:p>
            <a:r>
              <a:rPr lang="en-ZA" sz="2400" dirty="0"/>
              <a:t>Improved infrastructure development to increase safety and security</a:t>
            </a:r>
          </a:p>
          <a:p>
            <a:endParaRPr lang="en-ZA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A6C775D-AB50-45FB-A80D-15201DADFB9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9506" y="3067662"/>
            <a:ext cx="1719857" cy="72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7493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060D77-1DCA-4F27-9FF1-AD7DF6DF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727" y="190394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Child safety priorities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796E8360-49D1-4086-80F7-D6C0C8E1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52" y="1470990"/>
            <a:ext cx="6021374" cy="500473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Parent education &amp; training</a:t>
            </a:r>
          </a:p>
          <a:p>
            <a:r>
              <a:rPr lang="en-US" sz="2400" dirty="0"/>
              <a:t>Vetting of persons working with children</a:t>
            </a:r>
          </a:p>
          <a:p>
            <a:r>
              <a:rPr lang="en-US" sz="2400" dirty="0"/>
              <a:t>Awareness and education drives</a:t>
            </a:r>
          </a:p>
          <a:p>
            <a:r>
              <a:rPr lang="en-US" sz="2400" dirty="0"/>
              <a:t>Child safety policies and practices for crèches, schools, clubs and groups </a:t>
            </a:r>
          </a:p>
          <a:p>
            <a:r>
              <a:rPr lang="en-US" sz="2400" dirty="0"/>
              <a:t>Home-visits by community workers, social workers, health workers, </a:t>
            </a:r>
            <a:r>
              <a:rPr lang="en-US" sz="2400" dirty="0" err="1"/>
              <a:t>ect</a:t>
            </a:r>
            <a:r>
              <a:rPr lang="en-US" sz="2400" dirty="0"/>
              <a:t>.</a:t>
            </a:r>
          </a:p>
          <a:p>
            <a:r>
              <a:rPr lang="en-US" sz="2400" dirty="0"/>
              <a:t>Early intervention </a:t>
            </a:r>
            <a:r>
              <a:rPr lang="en-US" sz="2400" dirty="0" err="1"/>
              <a:t>programmes</a:t>
            </a:r>
            <a:endParaRPr lang="en-US" sz="2400" dirty="0"/>
          </a:p>
          <a:p>
            <a:r>
              <a:rPr lang="en-US" sz="2400" dirty="0"/>
              <a:t>Anti-drug and anti-gang strategies and </a:t>
            </a:r>
            <a:r>
              <a:rPr lang="en-US" sz="2400" dirty="0" err="1"/>
              <a:t>programmes</a:t>
            </a:r>
            <a:endParaRPr lang="en-US" sz="2400" dirty="0"/>
          </a:p>
          <a:p>
            <a:r>
              <a:rPr lang="en-US" sz="2400" dirty="0"/>
              <a:t>Safe community spaces and facilities</a:t>
            </a:r>
          </a:p>
          <a:p>
            <a:r>
              <a:rPr lang="en-US" sz="2400" dirty="0"/>
              <a:t>Community safety officers at schools, public facilities, open spaces and street patrols</a:t>
            </a:r>
          </a:p>
          <a:p>
            <a:r>
              <a:rPr lang="en-US" sz="2400" dirty="0"/>
              <a:t>Reliable safe public transport </a:t>
            </a:r>
          </a:p>
          <a:p>
            <a:endParaRPr lang="en-US" sz="21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Content Placeholder 3">
            <a:extLst>
              <a:ext uri="{FF2B5EF4-FFF2-40B4-BE49-F238E27FC236}">
                <a16:creationId xmlns="" xmlns:a16="http://schemas.microsoft.com/office/drawing/2014/main" id="{9D5A2892-FEEA-45DC-B226-BF2A4D617C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5356" y="3129564"/>
            <a:ext cx="1462672" cy="6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36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628DF7-5411-4CED-8FF4-BE742E94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School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A6A46D-23D4-4D32-85B7-5B02F1B92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09" y="1815548"/>
            <a:ext cx="5776247" cy="4611757"/>
          </a:xfrm>
        </p:spPr>
        <p:txBody>
          <a:bodyPr anchor="ctr">
            <a:noAutofit/>
          </a:bodyPr>
          <a:lstStyle/>
          <a:p>
            <a:r>
              <a:rPr lang="en-ZA" sz="2400" dirty="0"/>
              <a:t>Effective policy and implementation</a:t>
            </a:r>
          </a:p>
          <a:p>
            <a:r>
              <a:rPr lang="en-ZA" sz="2400" dirty="0"/>
              <a:t>Develop good strong leadership </a:t>
            </a:r>
          </a:p>
          <a:p>
            <a:r>
              <a:rPr lang="en-ZA" sz="2400" dirty="0"/>
              <a:t>Parental and community involvement</a:t>
            </a:r>
          </a:p>
          <a:p>
            <a:r>
              <a:rPr lang="en-ZA" sz="2400" dirty="0"/>
              <a:t>Learner participation</a:t>
            </a:r>
          </a:p>
          <a:p>
            <a:r>
              <a:rPr lang="en-ZA" sz="2400" dirty="0"/>
              <a:t>Security infrastructure –  lights, secured fences and alarms</a:t>
            </a:r>
          </a:p>
          <a:p>
            <a:r>
              <a:rPr lang="en-ZA" sz="2400" dirty="0"/>
              <a:t>Regular security and safety checks and drills</a:t>
            </a:r>
          </a:p>
          <a:p>
            <a:r>
              <a:rPr lang="en-ZA" sz="2400" dirty="0"/>
              <a:t>Afterschool </a:t>
            </a:r>
            <a:r>
              <a:rPr lang="en-ZA" sz="2400" dirty="0" err="1"/>
              <a:t>programms</a:t>
            </a:r>
            <a:endParaRPr lang="en-ZA" sz="2400" dirty="0"/>
          </a:p>
          <a:p>
            <a:r>
              <a:rPr lang="en-ZA" sz="2400" dirty="0"/>
              <a:t>Learners support officers</a:t>
            </a:r>
          </a:p>
          <a:p>
            <a:r>
              <a:rPr lang="en-ZA" sz="2400" dirty="0"/>
              <a:t>Sexual and Reproductive  health workers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83613DF-03A2-437D-AB92-DB4C12FC1B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5356" y="3129564"/>
            <a:ext cx="1462672" cy="6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720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60CCD0-584C-40FE-9FC3-85D071F7B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67" y="342923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This committee must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CBABD8-A597-4EC0-9826-E44B6D065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0" y="1565390"/>
            <a:ext cx="6427305" cy="4949687"/>
          </a:xfrm>
        </p:spPr>
        <p:txBody>
          <a:bodyPr anchor="ctr">
            <a:noAutofit/>
          </a:bodyPr>
          <a:lstStyle/>
          <a:p>
            <a:r>
              <a:rPr lang="en-GB" sz="2000" dirty="0"/>
              <a:t>Ensure that Government and other organisations working with children have up-to-date numbers of children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who have been killed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Suffered serious violent crime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Been victims of abuse and violence</a:t>
            </a:r>
          </a:p>
          <a:p>
            <a:endParaRPr lang="en-GB" sz="800" dirty="0"/>
          </a:p>
          <a:p>
            <a:r>
              <a:rPr lang="en-GB" sz="2000" dirty="0"/>
              <a:t>Ensure that government and other organisations plan better for the future to prevent child killings, abuse and violence against children</a:t>
            </a:r>
          </a:p>
          <a:p>
            <a:r>
              <a:rPr lang="en-GB" sz="2000" dirty="0"/>
              <a:t>Monitor if government and other organisation has introduced the rights services and programmes to prevent the killing of children, and abuse and violence against children</a:t>
            </a:r>
          </a:p>
          <a:p>
            <a:r>
              <a:rPr lang="en-GB" sz="2000" dirty="0"/>
              <a:t>Encourage government and organisations to start projects to stop the high level of child killings, and abuse and violence against children.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C5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EE1BAB5-196D-4D0A-8F1D-00182BD43E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6622" y="2941983"/>
            <a:ext cx="1825626" cy="76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39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273CFB-D0DE-4332-8E18-341E8454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This committee must..,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B172FF-4323-4DDB-B6C9-7CDB846B9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132226"/>
            <a:ext cx="5836728" cy="4334518"/>
          </a:xfrm>
        </p:spPr>
        <p:txBody>
          <a:bodyPr anchor="ctr">
            <a:normAutofit fontScale="92500"/>
          </a:bodyPr>
          <a:lstStyle/>
          <a:p>
            <a:r>
              <a:rPr lang="en-ZA" sz="2400" dirty="0"/>
              <a:t>Ensure that the Western Cape Commissioner for Children Act, No 2 of 2019 get finalised, proclaimed and implemented as soon as possible</a:t>
            </a:r>
          </a:p>
          <a:p>
            <a:endParaRPr lang="en-ZA" sz="2400" dirty="0"/>
          </a:p>
          <a:p>
            <a:r>
              <a:rPr lang="en-ZA" sz="2400" dirty="0"/>
              <a:t>Safeguard and ensure the participation of children and civil society organisations in the appointment process of the Western Cape Commissioner for Children</a:t>
            </a:r>
          </a:p>
          <a:p>
            <a:endParaRPr lang="en-ZA" sz="2400" dirty="0"/>
          </a:p>
          <a:p>
            <a:r>
              <a:rPr lang="en-ZA" sz="2400" dirty="0"/>
              <a:t>Guarantee children’s involvement in the work of the Western Cape Commissioner for Children</a:t>
            </a:r>
          </a:p>
          <a:p>
            <a:endParaRPr lang="en-ZA" sz="2100" dirty="0"/>
          </a:p>
          <a:p>
            <a:endParaRPr lang="en-ZA" sz="21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A3991AE-CD08-4DED-9FA0-875098A493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2010" y="3034089"/>
            <a:ext cx="1874260" cy="78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655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4AA656-A236-451F-AD25-0B99AB1A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Children’s Voices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73A92C58-BE97-44EB-8283-B483E798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We now invite children and young people from the following areas to address the Committee</a:t>
            </a:r>
          </a:p>
          <a:p>
            <a:r>
              <a:rPr lang="en-US" sz="2400" dirty="0"/>
              <a:t>Atlantis</a:t>
            </a:r>
          </a:p>
          <a:p>
            <a:r>
              <a:rPr lang="en-US" sz="2400" dirty="0"/>
              <a:t>Delft</a:t>
            </a:r>
          </a:p>
          <a:p>
            <a:r>
              <a:rPr lang="en-US" sz="2400" dirty="0"/>
              <a:t>Worcester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Content Placeholder 3">
            <a:extLst>
              <a:ext uri="{FF2B5EF4-FFF2-40B4-BE49-F238E27FC236}">
                <a16:creationId xmlns="" xmlns:a16="http://schemas.microsoft.com/office/drawing/2014/main" id="{CB3E4BB1-646E-40B1-96ED-ECC1F344F4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5356" y="3128680"/>
            <a:ext cx="1462672" cy="6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5608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4AA656-A236-451F-AD25-0B99AB1A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73A92C58-BE97-44EB-8283-B483E798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Produced by: Patric Solomons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Presented by: Salome McLeod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Tel: 021 4485421</a:t>
            </a:r>
          </a:p>
          <a:p>
            <a:pPr marL="0" indent="0">
              <a:buNone/>
            </a:pPr>
            <a:r>
              <a:rPr lang="en-US" sz="2400" dirty="0"/>
              <a:t>Email: info@molo.org.za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23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Content Placeholder 3">
            <a:extLst>
              <a:ext uri="{FF2B5EF4-FFF2-40B4-BE49-F238E27FC236}">
                <a16:creationId xmlns="" xmlns:a16="http://schemas.microsoft.com/office/drawing/2014/main" id="{CB3E4BB1-646E-40B1-96ED-ECC1F344F4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5356" y="3128680"/>
            <a:ext cx="1462672" cy="61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145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DB97E5-F5E2-444D-9180-309BCDB8C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 dirty="0">
                <a:solidFill>
                  <a:srgbClr val="FF0000"/>
                </a:solidFill>
              </a:rPr>
              <a:t>About Molo Songololo</a:t>
            </a:r>
            <a:endParaRPr lang="en-ZA" sz="385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39E858-2F44-4430-A674-57F5B728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38" y="2001079"/>
            <a:ext cx="5922389" cy="463826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Non-profit, registered and designated child protection organisation</a:t>
            </a:r>
          </a:p>
          <a:p>
            <a:r>
              <a:rPr lang="en-GB" sz="2400" dirty="0"/>
              <a:t>Provides support services to child victims of sexual violence – sexual exploitation, and those at risk </a:t>
            </a:r>
          </a:p>
          <a:p>
            <a:r>
              <a:rPr lang="en-GB" sz="2400" dirty="0"/>
              <a:t>Conduct rights and responsibilities, life-skills and leadership education for children, and child participation in public decision making</a:t>
            </a:r>
          </a:p>
          <a:p>
            <a:r>
              <a:rPr lang="en-GB" sz="2400" dirty="0"/>
              <a:t>Create awareness and advocacy to improve child rights implementation</a:t>
            </a:r>
          </a:p>
          <a:p>
            <a:endParaRPr lang="en-ZA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4E6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9F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 descr="C:\Users\Youth\Desktop\MoloSongolo-LOGO-rainbow-01-STACKED.jpg">
            <a:extLst>
              <a:ext uri="{FF2B5EF4-FFF2-40B4-BE49-F238E27FC236}">
                <a16:creationId xmlns="" xmlns:a16="http://schemas.microsoft.com/office/drawing/2014/main" id="{787C2972-E636-4B26-9FDF-85F3F75D6AE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90204" y="3050144"/>
            <a:ext cx="1798461" cy="75771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xmlns="" val="8476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A0F5AA-6B73-4720-8756-1EC399A7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 dirty="0">
                <a:solidFill>
                  <a:srgbClr val="FF0000"/>
                </a:solidFill>
              </a:rPr>
              <a:t>About our presentation</a:t>
            </a:r>
            <a:endParaRPr lang="en-ZA" sz="385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BB5455-563F-4CDC-A602-6C6DDB05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027583"/>
            <a:ext cx="5277246" cy="3988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Its is based on outcomes of consultations on violence against children with community service providers and children.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It is supported by children from Atlantis, Delft and Worcester who will present their voices here today.</a:t>
            </a:r>
          </a:p>
          <a:p>
            <a:pPr marL="0" indent="0">
              <a:buNone/>
            </a:pPr>
            <a:endParaRPr lang="en-GB" sz="2100" dirty="0"/>
          </a:p>
          <a:p>
            <a:pPr marL="0" indent="0">
              <a:buNone/>
            </a:pPr>
            <a:endParaRPr lang="en-GB" sz="2100" dirty="0"/>
          </a:p>
          <a:p>
            <a:pPr marL="0" indent="0">
              <a:buNone/>
            </a:pPr>
            <a:endParaRPr lang="en-ZA" sz="2100" dirty="0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83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CFF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314BA8F-DB5F-4B5D-88B4-C075444EAB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3468" y="3074318"/>
            <a:ext cx="1871934" cy="70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60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37972-6AAB-43C9-BF37-3CCEA8D5A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Our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655D81-1499-4B9D-8B91-34BF5B95F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1789043"/>
            <a:ext cx="5870668" cy="4929809"/>
          </a:xfrm>
        </p:spPr>
        <p:txBody>
          <a:bodyPr anchor="ctr">
            <a:normAutofit fontScale="85000" lnSpcReduction="20000"/>
          </a:bodyPr>
          <a:lstStyle/>
          <a:p>
            <a:r>
              <a:rPr lang="en-ZA" sz="2400" dirty="0"/>
              <a:t>South Africa is a very dangerous place for children</a:t>
            </a:r>
          </a:p>
          <a:p>
            <a:r>
              <a:rPr lang="en-GB" sz="2400" dirty="0"/>
              <a:t>Crime statistics revealed that 985 children had been murdered in 2017/2018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695 boys and 294 girls were killed </a:t>
            </a:r>
          </a:p>
          <a:p>
            <a:r>
              <a:rPr lang="en-ZA" sz="2400" dirty="0"/>
              <a:t>The Western Cape had the highest number of children killed than any other province</a:t>
            </a:r>
          </a:p>
          <a:p>
            <a:r>
              <a:rPr lang="en-ZA" sz="2400" dirty="0"/>
              <a:t>The Western Cape in the most dangerous place for children than any other province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r>
              <a:rPr lang="en-ZA" sz="2400" dirty="0"/>
              <a:t>We are equally concerned about the killing of young women and the gang related crimes that young women are exposed to.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r>
              <a:rPr lang="en-ZA" sz="2400" i="1" dirty="0"/>
              <a:t>“Children don’t fear so much being assaulted and raped… but being raped and then violently killed is what they fear”!</a:t>
            </a:r>
            <a:endParaRPr lang="en-ZA" sz="1600" dirty="0"/>
          </a:p>
          <a:p>
            <a:endParaRPr lang="en-ZA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83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CFF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9178A7-E901-4951-9511-D065BEA539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8218" y="3076118"/>
            <a:ext cx="1862433" cy="70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303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8B6B09-0D1B-402F-9680-83C67C88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Who are the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8E76B-37BF-4FB4-8E06-F42F5728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948070"/>
            <a:ext cx="5941115" cy="4505739"/>
          </a:xfrm>
        </p:spPr>
        <p:txBody>
          <a:bodyPr anchor="ctr">
            <a:normAutofit/>
          </a:bodyPr>
          <a:lstStyle/>
          <a:p>
            <a:r>
              <a:rPr lang="en-ZA" sz="2400" dirty="0"/>
              <a:t>Mainly non-white children</a:t>
            </a:r>
          </a:p>
          <a:p>
            <a:r>
              <a:rPr lang="en-ZA" sz="2400" dirty="0"/>
              <a:t>Boys  - majority </a:t>
            </a:r>
          </a:p>
          <a:p>
            <a:r>
              <a:rPr lang="en-ZA" sz="2400" dirty="0"/>
              <a:t>Girls –  include sexual offences</a:t>
            </a:r>
          </a:p>
          <a:p>
            <a:r>
              <a:rPr lang="en-ZA" sz="2400" dirty="0"/>
              <a:t>Children in poor families and communities that experience sever economic hardships</a:t>
            </a:r>
          </a:p>
          <a:p>
            <a:r>
              <a:rPr lang="en-ZA" sz="2400" dirty="0"/>
              <a:t>Children in dysfunctional households with poor parental support and supervision</a:t>
            </a:r>
          </a:p>
          <a:p>
            <a:r>
              <a:rPr lang="en-ZA" sz="2400" dirty="0"/>
              <a:t>Children in families who abuse alcohol and drugs</a:t>
            </a:r>
          </a:p>
          <a:p>
            <a:r>
              <a:rPr lang="en-ZA" sz="2400" dirty="0"/>
              <a:t>substance abuse takes place</a:t>
            </a:r>
          </a:p>
          <a:p>
            <a:endParaRPr lang="en-ZA" sz="21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35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C0F2179-F7EB-4A0F-A77B-1509ECA6BC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6023" y="3082665"/>
            <a:ext cx="1826824" cy="69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952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4DB7B2-49E6-4DFA-A3F9-CA9A6D1A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Where children are killed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2F0B34-64AB-440E-B114-0637A624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2001079"/>
            <a:ext cx="5746865" cy="4439478"/>
          </a:xfrm>
        </p:spPr>
        <p:txBody>
          <a:bodyPr anchor="ctr">
            <a:normAutofit/>
          </a:bodyPr>
          <a:lstStyle/>
          <a:p>
            <a:r>
              <a:rPr lang="en-ZA" sz="2400" dirty="0"/>
              <a:t>In their homes</a:t>
            </a:r>
          </a:p>
          <a:p>
            <a:r>
              <a:rPr lang="en-ZA" sz="2400" dirty="0"/>
              <a:t>Around their homes – in their own backyards </a:t>
            </a:r>
          </a:p>
          <a:p>
            <a:r>
              <a:rPr lang="en-ZA" sz="2400" dirty="0"/>
              <a:t>Next door – in the neighbour’s home</a:t>
            </a:r>
          </a:p>
          <a:p>
            <a:r>
              <a:rPr lang="en-ZA" sz="2400" dirty="0"/>
              <a:t>In the streets and open spaces</a:t>
            </a:r>
          </a:p>
          <a:p>
            <a:r>
              <a:rPr lang="en-ZA" sz="2400" dirty="0"/>
              <a:t>At schools </a:t>
            </a:r>
          </a:p>
          <a:p>
            <a:r>
              <a:rPr lang="en-ZA" sz="2400" dirty="0"/>
              <a:t>At the shops</a:t>
            </a:r>
          </a:p>
          <a:p>
            <a:r>
              <a:rPr lang="en-ZA" sz="2400" dirty="0"/>
              <a:t>At shebeens and clubs</a:t>
            </a:r>
          </a:p>
          <a:p>
            <a:r>
              <a:rPr lang="en-ZA" sz="2400" dirty="0"/>
              <a:t>To and from home</a:t>
            </a:r>
          </a:p>
          <a:p>
            <a:pPr marL="0" indent="0">
              <a:buNone/>
            </a:pPr>
            <a:endParaRPr lang="en-ZA" sz="2100" dirty="0"/>
          </a:p>
          <a:p>
            <a:endParaRPr lang="en-ZA" sz="21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35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35924E4-8745-4527-BBA0-C88C118D7C2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0204" y="3088042"/>
            <a:ext cx="1798461" cy="68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601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BEE2F1-577F-4BB9-AED0-23D64513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Who are the killers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A5B8A3-F25B-49A5-99B0-245A36F9C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697" y="1909891"/>
            <a:ext cx="5605629" cy="4464405"/>
          </a:xfrm>
        </p:spPr>
        <p:txBody>
          <a:bodyPr anchor="ctr">
            <a:normAutofit fontScale="92500" lnSpcReduction="10000"/>
          </a:bodyPr>
          <a:lstStyle/>
          <a:p>
            <a:r>
              <a:rPr lang="en-ZA" sz="2400" dirty="0"/>
              <a:t>Parents</a:t>
            </a:r>
          </a:p>
          <a:p>
            <a:r>
              <a:rPr lang="en-ZA" sz="2400" dirty="0"/>
              <a:t>Care-givers</a:t>
            </a:r>
          </a:p>
          <a:p>
            <a:r>
              <a:rPr lang="en-ZA" sz="2400" dirty="0"/>
              <a:t>Other family members</a:t>
            </a:r>
          </a:p>
          <a:p>
            <a:r>
              <a:rPr lang="en-ZA" sz="2400" dirty="0"/>
              <a:t>People known to the child</a:t>
            </a:r>
          </a:p>
          <a:p>
            <a:r>
              <a:rPr lang="en-ZA" sz="2400" dirty="0"/>
              <a:t>People who know the child and family</a:t>
            </a:r>
          </a:p>
          <a:p>
            <a:r>
              <a:rPr lang="en-ZA" sz="2400" dirty="0"/>
              <a:t>The neighbours</a:t>
            </a:r>
          </a:p>
          <a:p>
            <a:r>
              <a:rPr lang="en-ZA" sz="2400" dirty="0"/>
              <a:t>People in the same street or block of flats</a:t>
            </a:r>
          </a:p>
          <a:p>
            <a:r>
              <a:rPr lang="en-ZA" sz="2400" dirty="0"/>
              <a:t>Boyfriends, Drug addicts, Groups of men, Gangsters</a:t>
            </a:r>
          </a:p>
          <a:p>
            <a:r>
              <a:rPr lang="en-ZA" sz="2400" dirty="0"/>
              <a:t>Strangers</a:t>
            </a:r>
          </a:p>
          <a:p>
            <a:r>
              <a:rPr lang="en-ZA" sz="2400" dirty="0"/>
              <a:t>Unknown persons</a:t>
            </a:r>
          </a:p>
          <a:p>
            <a:endParaRPr lang="en-ZA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35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9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151C1A7-F1ED-4E8B-AE81-336AFB6898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0204" y="3122421"/>
            <a:ext cx="1798461" cy="61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50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DC30E9-9F31-42F4-A4F7-1ED72A79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How children are killed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00DEE4-E0A1-4607-93E5-8ACCD69B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1881809"/>
            <a:ext cx="5605629" cy="4598504"/>
          </a:xfrm>
        </p:spPr>
        <p:txBody>
          <a:bodyPr anchor="ctr">
            <a:normAutofit fontScale="92500" lnSpcReduction="10000"/>
          </a:bodyPr>
          <a:lstStyle/>
          <a:p>
            <a:r>
              <a:rPr lang="en-ZA" sz="2400" dirty="0"/>
              <a:t>Neglect and starvation</a:t>
            </a:r>
          </a:p>
          <a:p>
            <a:r>
              <a:rPr lang="en-ZA" sz="2400" dirty="0"/>
              <a:t>Beaten and tortured</a:t>
            </a:r>
          </a:p>
          <a:p>
            <a:r>
              <a:rPr lang="en-ZA" sz="2400" dirty="0"/>
              <a:t>Assaulted</a:t>
            </a:r>
          </a:p>
          <a:p>
            <a:r>
              <a:rPr lang="en-ZA" sz="2400" dirty="0"/>
              <a:t>Being held as a shield</a:t>
            </a:r>
          </a:p>
          <a:p>
            <a:r>
              <a:rPr lang="en-ZA" sz="2400" dirty="0"/>
              <a:t>Burnt </a:t>
            </a:r>
          </a:p>
          <a:p>
            <a:r>
              <a:rPr lang="en-ZA" sz="2400" dirty="0"/>
              <a:t>Stabbed</a:t>
            </a:r>
          </a:p>
          <a:p>
            <a:r>
              <a:rPr lang="en-ZA" sz="2400" dirty="0"/>
              <a:t>Shot</a:t>
            </a:r>
          </a:p>
          <a:p>
            <a:r>
              <a:rPr lang="en-ZA" sz="2400" dirty="0"/>
              <a:t>Raped and strangled</a:t>
            </a:r>
          </a:p>
          <a:p>
            <a:r>
              <a:rPr lang="en-ZA" sz="2400" dirty="0"/>
              <a:t>Raped and stabbed</a:t>
            </a:r>
          </a:p>
          <a:p>
            <a:r>
              <a:rPr lang="en-ZA" sz="2400" dirty="0"/>
              <a:t>Rapped and poisoned</a:t>
            </a:r>
          </a:p>
          <a:p>
            <a:r>
              <a:rPr lang="en-ZA" sz="2400" dirty="0"/>
              <a:t>Caught in gang crossfire</a:t>
            </a:r>
          </a:p>
          <a:p>
            <a:endParaRPr lang="en-ZA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03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3BC789B-E51F-4FBB-80FE-32AF8B78E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0869" y="3102745"/>
            <a:ext cx="1905848" cy="65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75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9D06D3-FC3A-4A37-8086-B4EDAA3E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ZA" sz="3850" dirty="0">
                <a:solidFill>
                  <a:srgbClr val="FF0000"/>
                </a:solidFill>
              </a:rPr>
              <a:t>Underlying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D2EA46-F579-4473-BA03-0A7719A0B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605629" cy="4146353"/>
          </a:xfrm>
        </p:spPr>
        <p:txBody>
          <a:bodyPr anchor="ctr">
            <a:normAutofit/>
          </a:bodyPr>
          <a:lstStyle/>
          <a:p>
            <a:r>
              <a:rPr lang="en-GB" sz="2400" dirty="0"/>
              <a:t>There are many</a:t>
            </a:r>
          </a:p>
          <a:p>
            <a:r>
              <a:rPr lang="en-GB" sz="2400" dirty="0"/>
              <a:t>Neglect and carelessness</a:t>
            </a:r>
          </a:p>
          <a:p>
            <a:r>
              <a:rPr lang="en-GB" sz="2400" dirty="0"/>
              <a:t>Failure of duty </a:t>
            </a:r>
          </a:p>
          <a:p>
            <a:r>
              <a:rPr lang="en-GB" sz="2400" dirty="0"/>
              <a:t>Lack of response of emergency services</a:t>
            </a:r>
          </a:p>
          <a:p>
            <a:r>
              <a:rPr lang="en-GB" sz="2400" dirty="0"/>
              <a:t>Abuse, violence and crime</a:t>
            </a:r>
          </a:p>
          <a:p>
            <a:r>
              <a:rPr lang="en-GB" sz="2400" dirty="0"/>
              <a:t>Substance abuse</a:t>
            </a:r>
          </a:p>
          <a:p>
            <a:r>
              <a:rPr lang="en-GB" sz="2400" dirty="0"/>
              <a:t>Gangsters </a:t>
            </a:r>
          </a:p>
          <a:p>
            <a:r>
              <a:rPr lang="en-GB" sz="2400" dirty="0"/>
              <a:t>Young men</a:t>
            </a:r>
          </a:p>
          <a:p>
            <a:endParaRPr lang="en-ZA" sz="21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503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87ECC04-3C2E-4968-9EB6-DB918DE179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5864" y="3035616"/>
            <a:ext cx="1867141" cy="78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030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926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About Molo Songololo</vt:lpstr>
      <vt:lpstr>About our presentation</vt:lpstr>
      <vt:lpstr>Our concerns</vt:lpstr>
      <vt:lpstr>Who are the victims</vt:lpstr>
      <vt:lpstr>Where children are killed</vt:lpstr>
      <vt:lpstr>Who are the killers</vt:lpstr>
      <vt:lpstr>How children are killed</vt:lpstr>
      <vt:lpstr>Underlying causes</vt:lpstr>
      <vt:lpstr>What we know….</vt:lpstr>
      <vt:lpstr>Effects on children &amp; teens</vt:lpstr>
      <vt:lpstr>What we need</vt:lpstr>
      <vt:lpstr>Child safety priorities</vt:lpstr>
      <vt:lpstr>School safety </vt:lpstr>
      <vt:lpstr>This committee must</vt:lpstr>
      <vt:lpstr>This committee must..,</vt:lpstr>
      <vt:lpstr>Children’s Voices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 Solomons</dc:creator>
  <cp:lastModifiedBy>PUMZA</cp:lastModifiedBy>
  <cp:revision>30</cp:revision>
  <cp:lastPrinted>2019-07-30T05:06:35Z</cp:lastPrinted>
  <dcterms:created xsi:type="dcterms:W3CDTF">2019-07-26T09:13:10Z</dcterms:created>
  <dcterms:modified xsi:type="dcterms:W3CDTF">2019-08-05T09:23:23Z</dcterms:modified>
</cp:coreProperties>
</file>