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9" r:id="rId2"/>
    <p:sldId id="280" r:id="rId3"/>
    <p:sldId id="268" r:id="rId4"/>
    <p:sldId id="264" r:id="rId5"/>
    <p:sldId id="265" r:id="rId6"/>
    <p:sldId id="266" r:id="rId7"/>
    <p:sldId id="281" r:id="rId8"/>
    <p:sldId id="262" r:id="rId9"/>
    <p:sldId id="263" r:id="rId10"/>
    <p:sldId id="261" r:id="rId11"/>
    <p:sldId id="272" r:id="rId12"/>
    <p:sldId id="271" r:id="rId13"/>
    <p:sldId id="270" r:id="rId14"/>
    <p:sldId id="278" r:id="rId15"/>
    <p:sldId id="269" r:id="rId16"/>
    <p:sldId id="284" r:id="rId17"/>
    <p:sldId id="283" r:id="rId18"/>
    <p:sldId id="282" r:id="rId19"/>
    <p:sldId id="28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kobus Jooste" initials="JJ" lastIdx="5" clrIdx="0">
    <p:extLst>
      <p:ext uri="{19B8F6BF-5375-455C-9EA6-DF929625EA0E}">
        <p15:presenceInfo xmlns:p15="http://schemas.microsoft.com/office/powerpoint/2012/main" xmlns="" userId="S-1-5-21-1454741856-2891356945-868088179-22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254"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16T11:37:59.858" idx="5">
    <p:pos x="10" y="10"/>
    <p:text>Find the right home for this</p:text>
    <p:extLst>
      <p:ext uri="{C676402C-5697-4E1C-873F-D02D1690AC5C}">
        <p15:threadingInfo xmlns:p15="http://schemas.microsoft.com/office/powerpoint/2012/main" xmlns=""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2-16T11:37:59.858" idx="5">
    <p:pos x="10" y="10"/>
    <p:text>Find the right home for this</p:text>
    <p:extLst>
      <p:ext uri="{C676402C-5697-4E1C-873F-D02D1690AC5C}">
        <p15:threadingInfo xmlns:p15="http://schemas.microsoft.com/office/powerpoint/2012/main" xmlns=""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2-16T11:37:59.858" idx="5">
    <p:pos x="10" y="10"/>
    <p:text>Find the right home for this</p:text>
    <p:extLst>
      <p:ext uri="{C676402C-5697-4E1C-873F-D02D1690AC5C}">
        <p15:threadingInfo xmlns:p15="http://schemas.microsoft.com/office/powerpoint/2012/main" xmlns=""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2-16T11:26:19.096" idx="1">
    <p:pos x="10" y="10"/>
    <p:text>This is quite an important slide</p:text>
    <p:extLst>
      <p:ext uri="{C676402C-5697-4E1C-873F-D02D1690AC5C}">
        <p15:threadingInfo xmlns:p15="http://schemas.microsoft.com/office/powerpoint/2012/main" xmlns=""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E84615-4250-4017-9EA1-D362AA7B6827}" type="doc">
      <dgm:prSet loTypeId="urn:microsoft.com/office/officeart/2005/8/layout/matrix3" loCatId="matrix" qsTypeId="urn:microsoft.com/office/officeart/2005/8/quickstyle/simple5" qsCatId="simple" csTypeId="urn:microsoft.com/office/officeart/2005/8/colors/accent1_2" csCatId="accent1" phldr="1"/>
      <dgm:spPr/>
      <dgm:t>
        <a:bodyPr/>
        <a:lstStyle/>
        <a:p>
          <a:endParaRPr lang="en-ZA"/>
        </a:p>
      </dgm:t>
    </dgm:pt>
    <dgm:pt modelId="{B3B96AEB-A8A6-44A9-9A25-63F176BA70F4}">
      <dgm:prSet phldrT="[Text]"/>
      <dgm:spPr>
        <a:solidFill>
          <a:srgbClr val="C00000"/>
        </a:solidFill>
        <a:effectLst>
          <a:outerShdw blurRad="50800" dist="38100" dir="2700000" algn="tl" rotWithShape="0">
            <a:prstClr val="black">
              <a:alpha val="40000"/>
            </a:prstClr>
          </a:outerShdw>
        </a:effectLst>
      </dgm:spPr>
      <dgm:t>
        <a:bodyPr/>
        <a:lstStyle/>
        <a:p>
          <a:r>
            <a:rPr lang="en-ZA" dirty="0" smtClean="0"/>
            <a:t>Rural Development and Land Reform</a:t>
          </a:r>
          <a:endParaRPr lang="en-ZA" dirty="0"/>
        </a:p>
      </dgm:t>
    </dgm:pt>
    <dgm:pt modelId="{910A3905-F9BD-47FB-84B0-3D13C97EFB43}" type="parTrans" cxnId="{EB88A9BF-B30E-4422-8CB2-E363256C10BC}">
      <dgm:prSet/>
      <dgm:spPr/>
      <dgm:t>
        <a:bodyPr/>
        <a:lstStyle/>
        <a:p>
          <a:endParaRPr lang="en-ZA"/>
        </a:p>
      </dgm:t>
    </dgm:pt>
    <dgm:pt modelId="{61D78F7E-3BC2-47AD-8BC7-395A9D83AC40}" type="sibTrans" cxnId="{EB88A9BF-B30E-4422-8CB2-E363256C10BC}">
      <dgm:prSet/>
      <dgm:spPr/>
      <dgm:t>
        <a:bodyPr/>
        <a:lstStyle/>
        <a:p>
          <a:endParaRPr lang="en-ZA"/>
        </a:p>
      </dgm:t>
    </dgm:pt>
    <dgm:pt modelId="{B5CC714A-5085-4AFD-BA04-DF4AA6D096C1}">
      <dgm:prSet phldrT="[Text]"/>
      <dgm:spPr>
        <a:solidFill>
          <a:srgbClr val="0070C0"/>
        </a:solidFill>
        <a:effectLst>
          <a:outerShdw blurRad="50800" dist="38100" dir="8100000" algn="tr" rotWithShape="0">
            <a:prstClr val="black">
              <a:alpha val="40000"/>
            </a:prstClr>
          </a:outerShdw>
        </a:effectLst>
      </dgm:spPr>
      <dgm:t>
        <a:bodyPr/>
        <a:lstStyle/>
        <a:p>
          <a:r>
            <a:rPr lang="en-ZA" dirty="0" smtClean="0"/>
            <a:t>Environmental affairs, Forestry and Fisheries</a:t>
          </a:r>
          <a:endParaRPr lang="en-ZA" dirty="0"/>
        </a:p>
      </dgm:t>
    </dgm:pt>
    <dgm:pt modelId="{4C6C6C2A-8A88-4862-A15C-E39421AE9E1C}" type="parTrans" cxnId="{79735C84-F185-4561-A4DB-869F9BC412BF}">
      <dgm:prSet/>
      <dgm:spPr/>
      <dgm:t>
        <a:bodyPr/>
        <a:lstStyle/>
        <a:p>
          <a:endParaRPr lang="en-ZA"/>
        </a:p>
      </dgm:t>
    </dgm:pt>
    <dgm:pt modelId="{EA0776FA-B3EA-436E-885D-7469CE77A8E7}" type="sibTrans" cxnId="{79735C84-F185-4561-A4DB-869F9BC412BF}">
      <dgm:prSet/>
      <dgm:spPr/>
      <dgm:t>
        <a:bodyPr/>
        <a:lstStyle/>
        <a:p>
          <a:endParaRPr lang="en-ZA"/>
        </a:p>
      </dgm:t>
    </dgm:pt>
    <dgm:pt modelId="{FB9066BC-4EAF-48F1-A31F-FE86E52351A8}">
      <dgm:prSet phldrT="[Text]"/>
      <dgm:spPr>
        <a:solidFill>
          <a:srgbClr val="00B050"/>
        </a:solidFill>
        <a:effectLst>
          <a:outerShdw blurRad="50800" dist="38100" dir="18900000" algn="bl" rotWithShape="0">
            <a:prstClr val="black">
              <a:alpha val="40000"/>
            </a:prstClr>
          </a:outerShdw>
        </a:effectLst>
      </dgm:spPr>
      <dgm:t>
        <a:bodyPr/>
        <a:lstStyle/>
        <a:p>
          <a:r>
            <a:rPr lang="en-ZA" dirty="0" smtClean="0"/>
            <a:t>Agriculture </a:t>
          </a:r>
          <a:endParaRPr lang="en-ZA" dirty="0"/>
        </a:p>
      </dgm:t>
    </dgm:pt>
    <dgm:pt modelId="{233BCA5D-3CFE-4232-98D7-F60C84FEF186}" type="parTrans" cxnId="{85FD8431-E72F-4137-84E5-925A87EEC918}">
      <dgm:prSet/>
      <dgm:spPr/>
      <dgm:t>
        <a:bodyPr/>
        <a:lstStyle/>
        <a:p>
          <a:endParaRPr lang="en-ZA"/>
        </a:p>
      </dgm:t>
    </dgm:pt>
    <dgm:pt modelId="{7288B1F1-6492-4EE5-AFCD-BBA9D66CA669}" type="sibTrans" cxnId="{85FD8431-E72F-4137-84E5-925A87EEC918}">
      <dgm:prSet/>
      <dgm:spPr/>
      <dgm:t>
        <a:bodyPr/>
        <a:lstStyle/>
        <a:p>
          <a:endParaRPr lang="en-ZA"/>
        </a:p>
      </dgm:t>
    </dgm:pt>
    <dgm:pt modelId="{9E438F58-A449-461F-8DE6-EEA2BE4B2CF5}">
      <dgm:prSet phldrT="[Text]"/>
      <dgm:spPr>
        <a:solidFill>
          <a:srgbClr val="EFBD47"/>
        </a:solidFill>
        <a:effectLst>
          <a:outerShdw blurRad="50800" dist="38100" dir="13500000" algn="br" rotWithShape="0">
            <a:prstClr val="black">
              <a:alpha val="40000"/>
            </a:prstClr>
          </a:outerShdw>
        </a:effectLst>
      </dgm:spPr>
      <dgm:t>
        <a:bodyPr/>
        <a:lstStyle/>
        <a:p>
          <a:r>
            <a:rPr lang="en-ZA" dirty="0" smtClean="0"/>
            <a:t>Mineral Resources and Energy</a:t>
          </a:r>
          <a:endParaRPr lang="en-ZA" dirty="0"/>
        </a:p>
      </dgm:t>
    </dgm:pt>
    <dgm:pt modelId="{DB269DFC-3E9B-432A-BF6E-E559740530A9}" type="parTrans" cxnId="{A2D7CE7B-21FB-4ED9-A307-660696658B5B}">
      <dgm:prSet/>
      <dgm:spPr/>
      <dgm:t>
        <a:bodyPr/>
        <a:lstStyle/>
        <a:p>
          <a:endParaRPr lang="en-ZA"/>
        </a:p>
      </dgm:t>
    </dgm:pt>
    <dgm:pt modelId="{9200897A-BD37-4D95-9F0A-FB014BF80587}" type="sibTrans" cxnId="{A2D7CE7B-21FB-4ED9-A307-660696658B5B}">
      <dgm:prSet/>
      <dgm:spPr/>
      <dgm:t>
        <a:bodyPr/>
        <a:lstStyle/>
        <a:p>
          <a:endParaRPr lang="en-ZA"/>
        </a:p>
      </dgm:t>
    </dgm:pt>
    <dgm:pt modelId="{8AFA9299-749A-4683-8632-FC469687279E}" type="pres">
      <dgm:prSet presAssocID="{00E84615-4250-4017-9EA1-D362AA7B6827}" presName="matrix" presStyleCnt="0">
        <dgm:presLayoutVars>
          <dgm:chMax val="1"/>
          <dgm:dir/>
          <dgm:resizeHandles val="exact"/>
        </dgm:presLayoutVars>
      </dgm:prSet>
      <dgm:spPr/>
      <dgm:t>
        <a:bodyPr/>
        <a:lstStyle/>
        <a:p>
          <a:endParaRPr lang="en-ZA"/>
        </a:p>
      </dgm:t>
    </dgm:pt>
    <dgm:pt modelId="{73872ADD-8599-4C81-BAC6-6D0B99CB05F7}" type="pres">
      <dgm:prSet presAssocID="{00E84615-4250-4017-9EA1-D362AA7B6827}" presName="diamond" presStyleLbl="bgShp" presStyleIdx="0" presStyleCnt="1" custLinFactNeighborY="-2344"/>
      <dgm:spPr>
        <a:solidFill>
          <a:schemeClr val="accent3">
            <a:lumMod val="50000"/>
          </a:schemeClr>
        </a:solidFill>
        <a:effectLst>
          <a:softEdge rad="31750"/>
        </a:effectLst>
      </dgm:spPr>
      <dgm:t>
        <a:bodyPr/>
        <a:lstStyle/>
        <a:p>
          <a:endParaRPr lang="en-ZA"/>
        </a:p>
      </dgm:t>
    </dgm:pt>
    <dgm:pt modelId="{7F9F6B74-52D7-452C-99F1-30449DA244AD}" type="pres">
      <dgm:prSet presAssocID="{00E84615-4250-4017-9EA1-D362AA7B6827}" presName="quad1" presStyleLbl="node1" presStyleIdx="0" presStyleCnt="4">
        <dgm:presLayoutVars>
          <dgm:chMax val="0"/>
          <dgm:chPref val="0"/>
          <dgm:bulletEnabled val="1"/>
        </dgm:presLayoutVars>
      </dgm:prSet>
      <dgm:spPr/>
      <dgm:t>
        <a:bodyPr/>
        <a:lstStyle/>
        <a:p>
          <a:endParaRPr lang="en-ZA"/>
        </a:p>
      </dgm:t>
    </dgm:pt>
    <dgm:pt modelId="{E0FDE714-BF19-4494-8CA7-7E25E6916FD6}" type="pres">
      <dgm:prSet presAssocID="{00E84615-4250-4017-9EA1-D362AA7B6827}" presName="quad2" presStyleLbl="node1" presStyleIdx="1" presStyleCnt="4">
        <dgm:presLayoutVars>
          <dgm:chMax val="0"/>
          <dgm:chPref val="0"/>
          <dgm:bulletEnabled val="1"/>
        </dgm:presLayoutVars>
      </dgm:prSet>
      <dgm:spPr/>
      <dgm:t>
        <a:bodyPr/>
        <a:lstStyle/>
        <a:p>
          <a:endParaRPr lang="en-ZA"/>
        </a:p>
      </dgm:t>
    </dgm:pt>
    <dgm:pt modelId="{F6CA999C-53F9-4A5A-B83E-C73C1050736E}" type="pres">
      <dgm:prSet presAssocID="{00E84615-4250-4017-9EA1-D362AA7B6827}" presName="quad3" presStyleLbl="node1" presStyleIdx="2" presStyleCnt="4">
        <dgm:presLayoutVars>
          <dgm:chMax val="0"/>
          <dgm:chPref val="0"/>
          <dgm:bulletEnabled val="1"/>
        </dgm:presLayoutVars>
      </dgm:prSet>
      <dgm:spPr/>
      <dgm:t>
        <a:bodyPr/>
        <a:lstStyle/>
        <a:p>
          <a:endParaRPr lang="en-ZA"/>
        </a:p>
      </dgm:t>
    </dgm:pt>
    <dgm:pt modelId="{BC7A80D6-286C-4E7C-BA88-A9A46F9587E8}" type="pres">
      <dgm:prSet presAssocID="{00E84615-4250-4017-9EA1-D362AA7B6827}" presName="quad4" presStyleLbl="node1" presStyleIdx="3" presStyleCnt="4">
        <dgm:presLayoutVars>
          <dgm:chMax val="0"/>
          <dgm:chPref val="0"/>
          <dgm:bulletEnabled val="1"/>
        </dgm:presLayoutVars>
      </dgm:prSet>
      <dgm:spPr/>
      <dgm:t>
        <a:bodyPr/>
        <a:lstStyle/>
        <a:p>
          <a:endParaRPr lang="en-ZA"/>
        </a:p>
      </dgm:t>
    </dgm:pt>
  </dgm:ptLst>
  <dgm:cxnLst>
    <dgm:cxn modelId="{0F8D3BF4-23F4-4428-A58B-AFD46626C093}" type="presOf" srcId="{B3B96AEB-A8A6-44A9-9A25-63F176BA70F4}" destId="{7F9F6B74-52D7-452C-99F1-30449DA244AD}" srcOrd="0" destOrd="0" presId="urn:microsoft.com/office/officeart/2005/8/layout/matrix3"/>
    <dgm:cxn modelId="{EB88A9BF-B30E-4422-8CB2-E363256C10BC}" srcId="{00E84615-4250-4017-9EA1-D362AA7B6827}" destId="{B3B96AEB-A8A6-44A9-9A25-63F176BA70F4}" srcOrd="0" destOrd="0" parTransId="{910A3905-F9BD-47FB-84B0-3D13C97EFB43}" sibTransId="{61D78F7E-3BC2-47AD-8BC7-395A9D83AC40}"/>
    <dgm:cxn modelId="{6F0CCC2B-4B20-4894-AFD1-2DBEBE8A9D45}" type="presOf" srcId="{FB9066BC-4EAF-48F1-A31F-FE86E52351A8}" destId="{F6CA999C-53F9-4A5A-B83E-C73C1050736E}" srcOrd="0" destOrd="0" presId="urn:microsoft.com/office/officeart/2005/8/layout/matrix3"/>
    <dgm:cxn modelId="{85FD8431-E72F-4137-84E5-925A87EEC918}" srcId="{00E84615-4250-4017-9EA1-D362AA7B6827}" destId="{FB9066BC-4EAF-48F1-A31F-FE86E52351A8}" srcOrd="2" destOrd="0" parTransId="{233BCA5D-3CFE-4232-98D7-F60C84FEF186}" sibTransId="{7288B1F1-6492-4EE5-AFCD-BBA9D66CA669}"/>
    <dgm:cxn modelId="{A2D7CE7B-21FB-4ED9-A307-660696658B5B}" srcId="{00E84615-4250-4017-9EA1-D362AA7B6827}" destId="{9E438F58-A449-461F-8DE6-EEA2BE4B2CF5}" srcOrd="3" destOrd="0" parTransId="{DB269DFC-3E9B-432A-BF6E-E559740530A9}" sibTransId="{9200897A-BD37-4D95-9F0A-FB014BF80587}"/>
    <dgm:cxn modelId="{199A4F29-6FF2-4E2D-B272-C748301EA19B}" type="presOf" srcId="{9E438F58-A449-461F-8DE6-EEA2BE4B2CF5}" destId="{BC7A80D6-286C-4E7C-BA88-A9A46F9587E8}" srcOrd="0" destOrd="0" presId="urn:microsoft.com/office/officeart/2005/8/layout/matrix3"/>
    <dgm:cxn modelId="{F6F45AC8-ADC2-48D1-8919-40BCCD751824}" type="presOf" srcId="{B5CC714A-5085-4AFD-BA04-DF4AA6D096C1}" destId="{E0FDE714-BF19-4494-8CA7-7E25E6916FD6}" srcOrd="0" destOrd="0" presId="urn:microsoft.com/office/officeart/2005/8/layout/matrix3"/>
    <dgm:cxn modelId="{79735C84-F185-4561-A4DB-869F9BC412BF}" srcId="{00E84615-4250-4017-9EA1-D362AA7B6827}" destId="{B5CC714A-5085-4AFD-BA04-DF4AA6D096C1}" srcOrd="1" destOrd="0" parTransId="{4C6C6C2A-8A88-4862-A15C-E39421AE9E1C}" sibTransId="{EA0776FA-B3EA-436E-885D-7469CE77A8E7}"/>
    <dgm:cxn modelId="{FC9D7240-54ED-4F43-9DC9-0ABE818537EF}" type="presOf" srcId="{00E84615-4250-4017-9EA1-D362AA7B6827}" destId="{8AFA9299-749A-4683-8632-FC469687279E}" srcOrd="0" destOrd="0" presId="urn:microsoft.com/office/officeart/2005/8/layout/matrix3"/>
    <dgm:cxn modelId="{67664C86-BC77-41BA-86EB-26522FB3D095}" type="presParOf" srcId="{8AFA9299-749A-4683-8632-FC469687279E}" destId="{73872ADD-8599-4C81-BAC6-6D0B99CB05F7}" srcOrd="0" destOrd="0" presId="urn:microsoft.com/office/officeart/2005/8/layout/matrix3"/>
    <dgm:cxn modelId="{9D96F62E-DCA0-4E9F-9288-8EC89EEF2E29}" type="presParOf" srcId="{8AFA9299-749A-4683-8632-FC469687279E}" destId="{7F9F6B74-52D7-452C-99F1-30449DA244AD}" srcOrd="1" destOrd="0" presId="urn:microsoft.com/office/officeart/2005/8/layout/matrix3"/>
    <dgm:cxn modelId="{C11D0530-DA4D-4C8D-AFD1-8851C27A6C34}" type="presParOf" srcId="{8AFA9299-749A-4683-8632-FC469687279E}" destId="{E0FDE714-BF19-4494-8CA7-7E25E6916FD6}" srcOrd="2" destOrd="0" presId="urn:microsoft.com/office/officeart/2005/8/layout/matrix3"/>
    <dgm:cxn modelId="{8D5A79E5-37C1-4310-BAE5-F2BD1D5E96C2}" type="presParOf" srcId="{8AFA9299-749A-4683-8632-FC469687279E}" destId="{F6CA999C-53F9-4A5A-B83E-C73C1050736E}" srcOrd="3" destOrd="0" presId="urn:microsoft.com/office/officeart/2005/8/layout/matrix3"/>
    <dgm:cxn modelId="{04E96FB5-5A8F-4136-8095-504E75B79072}" type="presParOf" srcId="{8AFA9299-749A-4683-8632-FC469687279E}" destId="{BC7A80D6-286C-4E7C-BA88-A9A46F9587E8}" srcOrd="4" destOrd="0" presId="urn:microsoft.com/office/officeart/2005/8/layout/matrix3"/>
  </dgm:cxnLst>
  <dgm:bg>
    <a:effectLst>
      <a:outerShdw blurRad="50800" dist="38100" dir="2700000" algn="tl" rotWithShape="0">
        <a:prstClr val="black">
          <a:alpha val="40000"/>
        </a:prstClr>
      </a:outerShdw>
    </a:effect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F1555B-70B3-4841-AE83-CF352AB7D64B}" type="doc">
      <dgm:prSet loTypeId="urn:microsoft.com/office/officeart/2005/8/layout/cycle1" loCatId="cycle" qsTypeId="urn:microsoft.com/office/officeart/2005/8/quickstyle/3d4" qsCatId="3D" csTypeId="urn:microsoft.com/office/officeart/2005/8/colors/accent1_2" csCatId="accent1" phldr="1"/>
      <dgm:spPr/>
      <dgm:t>
        <a:bodyPr/>
        <a:lstStyle/>
        <a:p>
          <a:endParaRPr lang="en-US"/>
        </a:p>
      </dgm:t>
    </dgm:pt>
    <dgm:pt modelId="{B7E62C0E-0516-4F59-8D61-EDE1F3FA998E}">
      <dgm:prSet phldrT="[Text]" custT="1"/>
      <dgm:spPr/>
      <dgm:t>
        <a:bodyPr/>
        <a:lstStyle/>
        <a:p>
          <a:endParaRPr lang="en-US" sz="3200" dirty="0"/>
        </a:p>
      </dgm:t>
    </dgm:pt>
    <dgm:pt modelId="{10B11A80-0B9C-40BC-BAD2-703F6640F9BB}" type="parTrans" cxnId="{7DB84F2E-1BC0-4108-A29A-AA5E4B5E6958}">
      <dgm:prSet/>
      <dgm:spPr/>
      <dgm:t>
        <a:bodyPr/>
        <a:lstStyle/>
        <a:p>
          <a:endParaRPr lang="en-US"/>
        </a:p>
      </dgm:t>
    </dgm:pt>
    <dgm:pt modelId="{1AEA1EA6-F80B-48AE-AE38-620FE9B61D01}" type="sibTrans" cxnId="{7DB84F2E-1BC0-4108-A29A-AA5E4B5E6958}">
      <dgm:prSet/>
      <dgm:spPr/>
      <dgm:t>
        <a:bodyPr/>
        <a:lstStyle/>
        <a:p>
          <a:endParaRPr lang="en-US"/>
        </a:p>
      </dgm:t>
    </dgm:pt>
    <dgm:pt modelId="{7BC03D5F-2682-4E46-9B69-EEF1F1527EEA}">
      <dgm:prSet phldrT="[Text]" custT="1"/>
      <dgm:spPr/>
      <dgm:t>
        <a:bodyPr/>
        <a:lstStyle/>
        <a:p>
          <a:endParaRPr lang="en-US" sz="3200" dirty="0"/>
        </a:p>
      </dgm:t>
    </dgm:pt>
    <dgm:pt modelId="{AA200335-2878-45E9-A52E-891E092B61EF}" type="sibTrans" cxnId="{9AC67753-60B5-443B-B52F-849025988963}">
      <dgm:prSet/>
      <dgm:spPr/>
      <dgm:t>
        <a:bodyPr/>
        <a:lstStyle/>
        <a:p>
          <a:endParaRPr lang="en-US"/>
        </a:p>
      </dgm:t>
    </dgm:pt>
    <dgm:pt modelId="{C847E03B-F5C4-4A5C-B886-BE9030D4A4FC}" type="parTrans" cxnId="{9AC67753-60B5-443B-B52F-849025988963}">
      <dgm:prSet/>
      <dgm:spPr/>
      <dgm:t>
        <a:bodyPr/>
        <a:lstStyle/>
        <a:p>
          <a:endParaRPr lang="en-US"/>
        </a:p>
      </dgm:t>
    </dgm:pt>
    <dgm:pt modelId="{4B94A6E7-6F73-4884-BDA1-175C4075A9C7}" type="pres">
      <dgm:prSet presAssocID="{5CF1555B-70B3-4841-AE83-CF352AB7D64B}" presName="cycle" presStyleCnt="0">
        <dgm:presLayoutVars>
          <dgm:dir/>
          <dgm:resizeHandles val="exact"/>
        </dgm:presLayoutVars>
      </dgm:prSet>
      <dgm:spPr/>
      <dgm:t>
        <a:bodyPr/>
        <a:lstStyle/>
        <a:p>
          <a:endParaRPr lang="en-US"/>
        </a:p>
      </dgm:t>
    </dgm:pt>
    <dgm:pt modelId="{8C5EAE17-0494-4E27-A86A-0084C646F587}" type="pres">
      <dgm:prSet presAssocID="{7BC03D5F-2682-4E46-9B69-EEF1F1527EEA}" presName="dummy" presStyleCnt="0"/>
      <dgm:spPr/>
    </dgm:pt>
    <dgm:pt modelId="{D2451F60-0858-4C29-9B8E-1F6E6D5399A0}" type="pres">
      <dgm:prSet presAssocID="{7BC03D5F-2682-4E46-9B69-EEF1F1527EEA}" presName="node" presStyleLbl="revTx" presStyleIdx="0" presStyleCnt="2" custRadScaleRad="83309" custRadScaleInc="1285">
        <dgm:presLayoutVars>
          <dgm:bulletEnabled val="1"/>
        </dgm:presLayoutVars>
      </dgm:prSet>
      <dgm:spPr/>
      <dgm:t>
        <a:bodyPr/>
        <a:lstStyle/>
        <a:p>
          <a:endParaRPr lang="en-US"/>
        </a:p>
      </dgm:t>
    </dgm:pt>
    <dgm:pt modelId="{8DBEE7E3-D879-4241-A750-A9A4BE6FD7C2}" type="pres">
      <dgm:prSet presAssocID="{AA200335-2878-45E9-A52E-891E092B61EF}" presName="sibTrans" presStyleLbl="node1" presStyleIdx="0" presStyleCnt="2" custAng="5400000" custLinFactNeighborX="-3696"/>
      <dgm:spPr/>
      <dgm:t>
        <a:bodyPr/>
        <a:lstStyle/>
        <a:p>
          <a:endParaRPr lang="en-US"/>
        </a:p>
      </dgm:t>
    </dgm:pt>
    <dgm:pt modelId="{07C17E38-3987-4C59-A1EC-11A5F44EC070}" type="pres">
      <dgm:prSet presAssocID="{B7E62C0E-0516-4F59-8D61-EDE1F3FA998E}" presName="dummy" presStyleCnt="0"/>
      <dgm:spPr/>
    </dgm:pt>
    <dgm:pt modelId="{06E930CC-B19E-42DD-8DF7-6EF9E8365B31}" type="pres">
      <dgm:prSet presAssocID="{B7E62C0E-0516-4F59-8D61-EDE1F3FA998E}" presName="node" presStyleLbl="revTx" presStyleIdx="1" presStyleCnt="2" custRadScaleRad="95227" custRadScaleInc="-1124">
        <dgm:presLayoutVars>
          <dgm:bulletEnabled val="1"/>
        </dgm:presLayoutVars>
      </dgm:prSet>
      <dgm:spPr/>
      <dgm:t>
        <a:bodyPr/>
        <a:lstStyle/>
        <a:p>
          <a:endParaRPr lang="en-US"/>
        </a:p>
      </dgm:t>
    </dgm:pt>
    <dgm:pt modelId="{B2E8BA62-82B2-48A5-9FF8-17020249E83D}" type="pres">
      <dgm:prSet presAssocID="{1AEA1EA6-F80B-48AE-AE38-620FE9B61D01}" presName="sibTrans" presStyleLbl="node1" presStyleIdx="1" presStyleCnt="2" custAng="5400000" custScaleY="100207" custLinFactNeighborX="-22422"/>
      <dgm:spPr/>
      <dgm:t>
        <a:bodyPr/>
        <a:lstStyle/>
        <a:p>
          <a:endParaRPr lang="en-US"/>
        </a:p>
      </dgm:t>
    </dgm:pt>
  </dgm:ptLst>
  <dgm:cxnLst>
    <dgm:cxn modelId="{7DB84F2E-1BC0-4108-A29A-AA5E4B5E6958}" srcId="{5CF1555B-70B3-4841-AE83-CF352AB7D64B}" destId="{B7E62C0E-0516-4F59-8D61-EDE1F3FA998E}" srcOrd="1" destOrd="0" parTransId="{10B11A80-0B9C-40BC-BAD2-703F6640F9BB}" sibTransId="{1AEA1EA6-F80B-48AE-AE38-620FE9B61D01}"/>
    <dgm:cxn modelId="{E96FE33A-5731-40D8-B569-9CDF584CD5C6}" type="presOf" srcId="{5CF1555B-70B3-4841-AE83-CF352AB7D64B}" destId="{4B94A6E7-6F73-4884-BDA1-175C4075A9C7}" srcOrd="0" destOrd="0" presId="urn:microsoft.com/office/officeart/2005/8/layout/cycle1"/>
    <dgm:cxn modelId="{238C6C1B-B400-498D-BC2B-6C7ACF83AE66}" type="presOf" srcId="{B7E62C0E-0516-4F59-8D61-EDE1F3FA998E}" destId="{06E930CC-B19E-42DD-8DF7-6EF9E8365B31}" srcOrd="0" destOrd="0" presId="urn:microsoft.com/office/officeart/2005/8/layout/cycle1"/>
    <dgm:cxn modelId="{2122EB22-34CD-474C-BA92-C53878A71529}" type="presOf" srcId="{AA200335-2878-45E9-A52E-891E092B61EF}" destId="{8DBEE7E3-D879-4241-A750-A9A4BE6FD7C2}" srcOrd="0" destOrd="0" presId="urn:microsoft.com/office/officeart/2005/8/layout/cycle1"/>
    <dgm:cxn modelId="{8C584F4A-46A2-431A-84AB-C343AE4C1856}" type="presOf" srcId="{7BC03D5F-2682-4E46-9B69-EEF1F1527EEA}" destId="{D2451F60-0858-4C29-9B8E-1F6E6D5399A0}" srcOrd="0" destOrd="0" presId="urn:microsoft.com/office/officeart/2005/8/layout/cycle1"/>
    <dgm:cxn modelId="{9AC67753-60B5-443B-B52F-849025988963}" srcId="{5CF1555B-70B3-4841-AE83-CF352AB7D64B}" destId="{7BC03D5F-2682-4E46-9B69-EEF1F1527EEA}" srcOrd="0" destOrd="0" parTransId="{C847E03B-F5C4-4A5C-B886-BE9030D4A4FC}" sibTransId="{AA200335-2878-45E9-A52E-891E092B61EF}"/>
    <dgm:cxn modelId="{9396F9CD-5F9D-4648-AB64-16FC7284240E}" type="presOf" srcId="{1AEA1EA6-F80B-48AE-AE38-620FE9B61D01}" destId="{B2E8BA62-82B2-48A5-9FF8-17020249E83D}" srcOrd="0" destOrd="0" presId="urn:microsoft.com/office/officeart/2005/8/layout/cycle1"/>
    <dgm:cxn modelId="{26716A21-8C90-4B31-B228-9D9D5599DBC2}" type="presParOf" srcId="{4B94A6E7-6F73-4884-BDA1-175C4075A9C7}" destId="{8C5EAE17-0494-4E27-A86A-0084C646F587}" srcOrd="0" destOrd="0" presId="urn:microsoft.com/office/officeart/2005/8/layout/cycle1"/>
    <dgm:cxn modelId="{95446D14-5807-45A1-B6CC-3D1266F6C593}" type="presParOf" srcId="{4B94A6E7-6F73-4884-BDA1-175C4075A9C7}" destId="{D2451F60-0858-4C29-9B8E-1F6E6D5399A0}" srcOrd="1" destOrd="0" presId="urn:microsoft.com/office/officeart/2005/8/layout/cycle1"/>
    <dgm:cxn modelId="{540E3F40-E4F0-4CBA-BCBE-8BAD9E519BCF}" type="presParOf" srcId="{4B94A6E7-6F73-4884-BDA1-175C4075A9C7}" destId="{8DBEE7E3-D879-4241-A750-A9A4BE6FD7C2}" srcOrd="2" destOrd="0" presId="urn:microsoft.com/office/officeart/2005/8/layout/cycle1"/>
    <dgm:cxn modelId="{C5C9209A-1277-485E-A6A1-2FC1BFCF0459}" type="presParOf" srcId="{4B94A6E7-6F73-4884-BDA1-175C4075A9C7}" destId="{07C17E38-3987-4C59-A1EC-11A5F44EC070}" srcOrd="3" destOrd="0" presId="urn:microsoft.com/office/officeart/2005/8/layout/cycle1"/>
    <dgm:cxn modelId="{3B656A5B-5C11-42D9-A141-BA13F5DD53FA}" type="presParOf" srcId="{4B94A6E7-6F73-4884-BDA1-175C4075A9C7}" destId="{06E930CC-B19E-42DD-8DF7-6EF9E8365B31}" srcOrd="4" destOrd="0" presId="urn:microsoft.com/office/officeart/2005/8/layout/cycle1"/>
    <dgm:cxn modelId="{72632348-4F74-4BA3-80B0-E4135736D62E}" type="presParOf" srcId="{4B94A6E7-6F73-4884-BDA1-175C4075A9C7}" destId="{B2E8BA62-82B2-48A5-9FF8-17020249E83D}" srcOrd="5"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872ADD-8599-4C81-BAC6-6D0B99CB05F7}">
      <dsp:nvSpPr>
        <dsp:cNvPr id="0" name=""/>
        <dsp:cNvSpPr/>
      </dsp:nvSpPr>
      <dsp:spPr>
        <a:xfrm>
          <a:off x="556520" y="0"/>
          <a:ext cx="2889842" cy="2889842"/>
        </a:xfrm>
        <a:prstGeom prst="diamond">
          <a:avLst/>
        </a:prstGeom>
        <a:solidFill>
          <a:schemeClr val="accent3">
            <a:lumMod val="50000"/>
          </a:schemeClr>
        </a:solidFill>
        <a:ln>
          <a:noFill/>
        </a:ln>
        <a:effectLst>
          <a:softEdge rad="31750"/>
        </a:effectLst>
      </dsp:spPr>
      <dsp:style>
        <a:lnRef idx="0">
          <a:scrgbClr r="0" g="0" b="0"/>
        </a:lnRef>
        <a:fillRef idx="1">
          <a:scrgbClr r="0" g="0" b="0"/>
        </a:fillRef>
        <a:effectRef idx="2">
          <a:scrgbClr r="0" g="0" b="0"/>
        </a:effectRef>
        <a:fontRef idx="minor"/>
      </dsp:style>
    </dsp:sp>
    <dsp:sp modelId="{7F9F6B74-52D7-452C-99F1-30449DA244AD}">
      <dsp:nvSpPr>
        <dsp:cNvPr id="0" name=""/>
        <dsp:cNvSpPr/>
      </dsp:nvSpPr>
      <dsp:spPr>
        <a:xfrm>
          <a:off x="831055" y="274534"/>
          <a:ext cx="1127038" cy="1127038"/>
        </a:xfrm>
        <a:prstGeom prst="roundRect">
          <a:avLst/>
        </a:prstGeom>
        <a:solidFill>
          <a:srgbClr val="C00000"/>
        </a:solidFill>
        <a:ln>
          <a:noFill/>
        </a:ln>
        <a:effectLst>
          <a:outerShdw blurRad="50800" dist="38100" dir="2700000" algn="tl" rotWithShape="0">
            <a:prstClr val="black">
              <a:alpha val="40000"/>
            </a:prst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t>Rural Development and Land Reform</a:t>
          </a:r>
          <a:endParaRPr lang="en-ZA" sz="1200" kern="1200" dirty="0"/>
        </a:p>
      </dsp:txBody>
      <dsp:txXfrm>
        <a:off x="831055" y="274534"/>
        <a:ext cx="1127038" cy="1127038"/>
      </dsp:txXfrm>
    </dsp:sp>
    <dsp:sp modelId="{E0FDE714-BF19-4494-8CA7-7E25E6916FD6}">
      <dsp:nvSpPr>
        <dsp:cNvPr id="0" name=""/>
        <dsp:cNvSpPr/>
      </dsp:nvSpPr>
      <dsp:spPr>
        <a:xfrm>
          <a:off x="2044789" y="274534"/>
          <a:ext cx="1127038" cy="1127038"/>
        </a:xfrm>
        <a:prstGeom prst="roundRect">
          <a:avLst/>
        </a:prstGeom>
        <a:solidFill>
          <a:srgbClr val="0070C0"/>
        </a:solidFill>
        <a:ln>
          <a:noFill/>
        </a:ln>
        <a:effectLst>
          <a:outerShdw blurRad="50800" dist="38100" dir="8100000" algn="tr" rotWithShape="0">
            <a:prstClr val="black">
              <a:alpha val="40000"/>
            </a:prst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t>Environmental affairs, Forestry and Fisheries</a:t>
          </a:r>
          <a:endParaRPr lang="en-ZA" sz="1200" kern="1200" dirty="0"/>
        </a:p>
      </dsp:txBody>
      <dsp:txXfrm>
        <a:off x="2044789" y="274534"/>
        <a:ext cx="1127038" cy="1127038"/>
      </dsp:txXfrm>
    </dsp:sp>
    <dsp:sp modelId="{F6CA999C-53F9-4A5A-B83E-C73C1050736E}">
      <dsp:nvSpPr>
        <dsp:cNvPr id="0" name=""/>
        <dsp:cNvSpPr/>
      </dsp:nvSpPr>
      <dsp:spPr>
        <a:xfrm>
          <a:off x="831055" y="1488268"/>
          <a:ext cx="1127038" cy="1127038"/>
        </a:xfrm>
        <a:prstGeom prst="roundRect">
          <a:avLst/>
        </a:prstGeom>
        <a:solidFill>
          <a:srgbClr val="00B050"/>
        </a:solidFill>
        <a:ln>
          <a:noFill/>
        </a:ln>
        <a:effectLst>
          <a:outerShdw blurRad="50800" dist="38100" dir="18900000" algn="bl" rotWithShape="0">
            <a:prstClr val="black">
              <a:alpha val="40000"/>
            </a:prst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t>Agriculture </a:t>
          </a:r>
          <a:endParaRPr lang="en-ZA" sz="1200" kern="1200" dirty="0"/>
        </a:p>
      </dsp:txBody>
      <dsp:txXfrm>
        <a:off x="831055" y="1488268"/>
        <a:ext cx="1127038" cy="1127038"/>
      </dsp:txXfrm>
    </dsp:sp>
    <dsp:sp modelId="{BC7A80D6-286C-4E7C-BA88-A9A46F9587E8}">
      <dsp:nvSpPr>
        <dsp:cNvPr id="0" name=""/>
        <dsp:cNvSpPr/>
      </dsp:nvSpPr>
      <dsp:spPr>
        <a:xfrm>
          <a:off x="2044789" y="1488268"/>
          <a:ext cx="1127038" cy="1127038"/>
        </a:xfrm>
        <a:prstGeom prst="roundRect">
          <a:avLst/>
        </a:prstGeom>
        <a:solidFill>
          <a:srgbClr val="EFBD47"/>
        </a:solidFill>
        <a:ln>
          <a:noFill/>
        </a:ln>
        <a:effectLst>
          <a:outerShdw blurRad="50800" dist="38100" dir="13500000" algn="br" rotWithShape="0">
            <a:prstClr val="black">
              <a:alpha val="40000"/>
            </a:prst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t>Mineral Resources and Energy</a:t>
          </a:r>
          <a:endParaRPr lang="en-ZA" sz="1200" kern="1200" dirty="0"/>
        </a:p>
      </dsp:txBody>
      <dsp:txXfrm>
        <a:off x="2044789" y="1488268"/>
        <a:ext cx="1127038" cy="11270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451F60-0858-4C29-9B8E-1F6E6D5399A0}">
      <dsp:nvSpPr>
        <dsp:cNvPr id="0" name=""/>
        <dsp:cNvSpPr/>
      </dsp:nvSpPr>
      <dsp:spPr>
        <a:xfrm>
          <a:off x="1947369" y="708985"/>
          <a:ext cx="1301705" cy="1301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dirty="0"/>
        </a:p>
      </dsp:txBody>
      <dsp:txXfrm>
        <a:off x="1947369" y="708985"/>
        <a:ext cx="1301705" cy="1301705"/>
      </dsp:txXfrm>
    </dsp:sp>
    <dsp:sp modelId="{8DBEE7E3-D879-4241-A750-A9A4BE6FD7C2}">
      <dsp:nvSpPr>
        <dsp:cNvPr id="0" name=""/>
        <dsp:cNvSpPr/>
      </dsp:nvSpPr>
      <dsp:spPr>
        <a:xfrm rot="5400000">
          <a:off x="188261" y="-146592"/>
          <a:ext cx="2674599" cy="2674599"/>
        </a:xfrm>
        <a:prstGeom prst="circularArrow">
          <a:avLst>
            <a:gd name="adj1" fmla="val 9490"/>
            <a:gd name="adj2" fmla="val 685657"/>
            <a:gd name="adj3" fmla="val 7082953"/>
            <a:gd name="adj4" fmla="val 3031400"/>
            <a:gd name="adj5" fmla="val 11072"/>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6E930CC-B19E-42DD-8DF7-6EF9E8365B31}">
      <dsp:nvSpPr>
        <dsp:cNvPr id="0" name=""/>
        <dsp:cNvSpPr/>
      </dsp:nvSpPr>
      <dsp:spPr>
        <a:xfrm>
          <a:off x="50905" y="708983"/>
          <a:ext cx="1301705" cy="1301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dirty="0"/>
        </a:p>
      </dsp:txBody>
      <dsp:txXfrm>
        <a:off x="50905" y="708983"/>
        <a:ext cx="1301705" cy="1301705"/>
      </dsp:txXfrm>
    </dsp:sp>
    <dsp:sp modelId="{B2E8BA62-82B2-48A5-9FF8-17020249E83D}">
      <dsp:nvSpPr>
        <dsp:cNvPr id="0" name=""/>
        <dsp:cNvSpPr/>
      </dsp:nvSpPr>
      <dsp:spPr>
        <a:xfrm rot="5400000">
          <a:off x="-309664" y="169453"/>
          <a:ext cx="2674599" cy="2680136"/>
        </a:xfrm>
        <a:prstGeom prst="circularArrow">
          <a:avLst>
            <a:gd name="adj1" fmla="val 9490"/>
            <a:gd name="adj2" fmla="val 685657"/>
            <a:gd name="adj3" fmla="val 17980272"/>
            <a:gd name="adj4" fmla="val 13734080"/>
            <a:gd name="adj5" fmla="val 11072"/>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FBC705-1DA3-4FF3-AA6D-2BDF4462ECDC}" type="datetimeFigureOut">
              <a:rPr lang="en-ZA" smtClean="0"/>
              <a:pPr/>
              <a:t>2019/07/31</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198A67-DE85-4F76-85CE-BA3B4F84ACFC}" type="slidenum">
              <a:rPr lang="en-ZA" smtClean="0"/>
              <a:pPr/>
              <a:t>‹#›</a:t>
            </a:fld>
            <a:endParaRPr lang="en-ZA"/>
          </a:p>
        </p:txBody>
      </p:sp>
    </p:spTree>
    <p:extLst>
      <p:ext uri="{BB962C8B-B14F-4D97-AF65-F5344CB8AC3E}">
        <p14:creationId xmlns:p14="http://schemas.microsoft.com/office/powerpoint/2010/main" xmlns="" val="307880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E51A21-E40E-4905-A35F-D970F53F2962}"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268583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21E888-E307-4125-8FEE-939DAD936640}" type="slidenum">
              <a:rPr lang="en-US"/>
              <a:pPr/>
              <a:t>2</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2198816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772CF5-D453-4A44-AC00-4AE2B87D5D0C}" type="slidenum">
              <a:rPr lang="en-US"/>
              <a:pPr/>
              <a:t>3</a:t>
            </a:fld>
            <a:endParaRPr lang="en-US"/>
          </a:p>
        </p:txBody>
      </p:sp>
      <p:sp>
        <p:nvSpPr>
          <p:cNvPr id="13314" name="Rectangle 2"/>
          <p:cNvSpPr>
            <a:spLocks noGrp="1" noRot="1" noChangeAspect="1" noChangeArrowheads="1" noTextEdit="1"/>
          </p:cNvSpPr>
          <p:nvPr>
            <p:ph type="sldImg"/>
          </p:nvPr>
        </p:nvSpPr>
        <p:spPr>
          <a:xfrm>
            <a:off x="1371600" y="1143000"/>
            <a:ext cx="4114800" cy="3086100"/>
          </a:xfrm>
          <a:ln/>
        </p:spPr>
      </p:sp>
      <p:sp>
        <p:nvSpPr>
          <p:cNvPr id="13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736203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253570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247816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175717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17011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75139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214865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268041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177390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361010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1951569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FD92AB-07D5-4C4F-AC27-2455D1299371}" type="datetimeFigureOut">
              <a:rPr lang="en-ZA" smtClean="0"/>
              <a:pPr/>
              <a:t>2019/07/31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399864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D92AB-07D5-4C4F-AC27-2455D1299371}" type="datetimeFigureOut">
              <a:rPr lang="en-ZA" smtClean="0"/>
              <a:pPr/>
              <a:t>2019/07/31</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33B6C-28A1-4A2A-AC9A-0BFE10922A8E}" type="slidenum">
              <a:rPr lang="en-ZA" smtClean="0"/>
              <a:pPr/>
              <a:t>‹#›</a:t>
            </a:fld>
            <a:endParaRPr lang="en-ZA"/>
          </a:p>
        </p:txBody>
      </p:sp>
    </p:spTree>
    <p:extLst>
      <p:ext uri="{BB962C8B-B14F-4D97-AF65-F5344CB8AC3E}">
        <p14:creationId xmlns:p14="http://schemas.microsoft.com/office/powerpoint/2010/main" xmlns="" val="4064611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comments" Target="../comments/comment4.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title slide"/>
          <p:cNvPicPr>
            <a:picLocks noChangeAspect="1" noChangeArrowheads="1"/>
          </p:cNvPicPr>
          <p:nvPr/>
        </p:nvPicPr>
        <p:blipFill>
          <a:blip r:embed="rId3" cstate="print"/>
          <a:srcRect/>
          <a:stretch>
            <a:fillRect/>
          </a:stretch>
        </p:blipFill>
        <p:spPr bwMode="auto">
          <a:xfrm>
            <a:off x="-76200" y="-19050"/>
            <a:ext cx="9296400" cy="6953250"/>
          </a:xfrm>
          <a:prstGeom prst="rect">
            <a:avLst/>
          </a:prstGeom>
          <a:noFill/>
        </p:spPr>
      </p:pic>
      <p:sp>
        <p:nvSpPr>
          <p:cNvPr id="2057" name="Text Box 9"/>
          <p:cNvSpPr txBox="1">
            <a:spLocks noChangeArrowheads="1"/>
          </p:cNvSpPr>
          <p:nvPr/>
        </p:nvSpPr>
        <p:spPr bwMode="auto">
          <a:xfrm>
            <a:off x="6196262" y="5132871"/>
            <a:ext cx="2115327" cy="954107"/>
          </a:xfrm>
          <a:prstGeom prst="rect">
            <a:avLst/>
          </a:prstGeom>
          <a:noFill/>
          <a:ln w="9525">
            <a:noFill/>
            <a:miter lim="800000"/>
            <a:headEnd/>
            <a:tailEnd/>
          </a:ln>
        </p:spPr>
        <p:txBody>
          <a:bodyPr wrap="square">
            <a:spAutoFit/>
          </a:bodyPr>
          <a:lstStyle/>
          <a:p>
            <a:pPr algn="ctr">
              <a:spcBef>
                <a:spcPct val="50000"/>
              </a:spcBef>
            </a:pPr>
            <a:r>
              <a:rPr lang="en-US" sz="1400" dirty="0" smtClean="0">
                <a:solidFill>
                  <a:schemeClr val="bg1"/>
                </a:solidFill>
              </a:rPr>
              <a:t>Select Committee for Land Reform, the Environment, Mineral Resources and Energy</a:t>
            </a:r>
            <a:endParaRPr lang="en-US" sz="1400" dirty="0">
              <a:solidFill>
                <a:schemeClr val="bg1"/>
              </a:solidFill>
            </a:endParaRPr>
          </a:p>
        </p:txBody>
      </p:sp>
      <p:sp>
        <p:nvSpPr>
          <p:cNvPr id="2058" name="Text Box 10"/>
          <p:cNvSpPr txBox="1">
            <a:spLocks noChangeArrowheads="1"/>
          </p:cNvSpPr>
          <p:nvPr/>
        </p:nvSpPr>
        <p:spPr bwMode="auto">
          <a:xfrm>
            <a:off x="6929454" y="6450036"/>
            <a:ext cx="1223946" cy="336550"/>
          </a:xfrm>
          <a:prstGeom prst="rect">
            <a:avLst/>
          </a:prstGeom>
          <a:noFill/>
          <a:ln w="9525">
            <a:noFill/>
            <a:miter lim="800000"/>
            <a:headEnd/>
            <a:tailEnd/>
          </a:ln>
        </p:spPr>
        <p:txBody>
          <a:bodyPr wrap="square">
            <a:spAutoFit/>
          </a:bodyPr>
          <a:lstStyle/>
          <a:p>
            <a:pPr algn="r">
              <a:spcBef>
                <a:spcPct val="50000"/>
              </a:spcBef>
            </a:pPr>
            <a:r>
              <a:rPr lang="en-US" sz="1600" dirty="0" smtClean="0">
                <a:solidFill>
                  <a:schemeClr val="bg1"/>
                </a:solidFill>
              </a:rPr>
              <a:t>JULY 2019</a:t>
            </a:r>
            <a:endParaRPr lang="en-US" sz="1600" dirty="0">
              <a:solidFill>
                <a:schemeClr val="bg1"/>
              </a:solidFill>
            </a:endParaRPr>
          </a:p>
        </p:txBody>
      </p:sp>
    </p:spTree>
    <p:extLst>
      <p:ext uri="{BB962C8B-B14F-4D97-AF65-F5344CB8AC3E}">
        <p14:creationId xmlns:p14="http://schemas.microsoft.com/office/powerpoint/2010/main" xmlns="" val="4020941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856561" y="940933"/>
            <a:ext cx="3403707" cy="5035526"/>
            <a:chOff x="125192" y="161164"/>
            <a:chExt cx="6555287" cy="9698051"/>
          </a:xfrm>
        </p:grpSpPr>
        <p:sp>
          <p:nvSpPr>
            <p:cNvPr id="29" name="Right Arrow 28"/>
            <p:cNvSpPr/>
            <p:nvPr/>
          </p:nvSpPr>
          <p:spPr>
            <a:xfrm rot="5400000">
              <a:off x="4204829" y="3732828"/>
              <a:ext cx="1719631" cy="684888"/>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935"/>
            </a:p>
          </p:txBody>
        </p:sp>
        <p:grpSp>
          <p:nvGrpSpPr>
            <p:cNvPr id="10" name="Group 9"/>
            <p:cNvGrpSpPr/>
            <p:nvPr/>
          </p:nvGrpSpPr>
          <p:grpSpPr>
            <a:xfrm>
              <a:off x="4476196" y="1951847"/>
              <a:ext cx="1292958" cy="1238205"/>
              <a:chOff x="974465" y="1460310"/>
              <a:chExt cx="1802721" cy="1727165"/>
            </a:xfrm>
          </p:grpSpPr>
          <p:sp>
            <p:nvSpPr>
              <p:cNvPr id="11" name="Oval 10"/>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TextBox 11"/>
              <p:cNvSpPr txBox="1"/>
              <p:nvPr/>
            </p:nvSpPr>
            <p:spPr>
              <a:xfrm>
                <a:off x="974465" y="1869990"/>
                <a:ext cx="1802721" cy="935008"/>
              </a:xfrm>
              <a:prstGeom prst="rect">
                <a:avLst/>
              </a:prstGeom>
              <a:noFill/>
            </p:spPr>
            <p:txBody>
              <a:bodyPr wrap="square" rtlCol="0">
                <a:spAutoFit/>
              </a:bodyPr>
              <a:lstStyle/>
              <a:p>
                <a:pPr algn="ctr"/>
                <a:r>
                  <a:rPr lang="en-ZA" sz="831" dirty="0">
                    <a:solidFill>
                      <a:schemeClr val="bg1"/>
                    </a:solidFill>
                  </a:rPr>
                  <a:t>Budget allocation</a:t>
                </a:r>
              </a:p>
            </p:txBody>
          </p:sp>
        </p:grpSp>
        <p:grpSp>
          <p:nvGrpSpPr>
            <p:cNvPr id="13" name="Group 12"/>
            <p:cNvGrpSpPr/>
            <p:nvPr/>
          </p:nvGrpSpPr>
          <p:grpSpPr>
            <a:xfrm>
              <a:off x="4435079" y="161164"/>
              <a:ext cx="1292958" cy="1238205"/>
              <a:chOff x="974465" y="1460310"/>
              <a:chExt cx="1802721" cy="1727165"/>
            </a:xfrm>
          </p:grpSpPr>
          <p:sp>
            <p:nvSpPr>
              <p:cNvPr id="14" name="Oval 13"/>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TextBox 14"/>
              <p:cNvSpPr txBox="1"/>
              <p:nvPr/>
            </p:nvSpPr>
            <p:spPr>
              <a:xfrm>
                <a:off x="974465" y="1869990"/>
                <a:ext cx="1802721" cy="935008"/>
              </a:xfrm>
              <a:prstGeom prst="rect">
                <a:avLst/>
              </a:prstGeom>
              <a:noFill/>
            </p:spPr>
            <p:txBody>
              <a:bodyPr wrap="square" rtlCol="0">
                <a:spAutoFit/>
              </a:bodyPr>
              <a:lstStyle/>
              <a:p>
                <a:pPr algn="ctr"/>
                <a:r>
                  <a:rPr lang="en-ZA" sz="831" dirty="0">
                    <a:solidFill>
                      <a:schemeClr val="bg1"/>
                    </a:solidFill>
                  </a:rPr>
                  <a:t>National policy</a:t>
                </a:r>
              </a:p>
            </p:txBody>
          </p:sp>
        </p:grpSp>
        <p:sp>
          <p:nvSpPr>
            <p:cNvPr id="16" name="TextBox 15"/>
            <p:cNvSpPr txBox="1"/>
            <p:nvPr/>
          </p:nvSpPr>
          <p:spPr>
            <a:xfrm>
              <a:off x="1385148" y="894295"/>
              <a:ext cx="2867886" cy="2394729"/>
            </a:xfrm>
            <a:prstGeom prst="rect">
              <a:avLst/>
            </a:prstGeom>
            <a:noFill/>
          </p:spPr>
          <p:txBody>
            <a:bodyPr wrap="square" rtlCol="0">
              <a:spAutoFit/>
            </a:bodyPr>
            <a:lstStyle/>
            <a:p>
              <a:r>
                <a:rPr lang="en-ZA" sz="935"/>
                <a:t>Alignment of </a:t>
              </a:r>
              <a:r>
                <a:rPr lang="en-ZA" sz="935" dirty="0"/>
                <a:t>Departments with national policy and strategy:</a:t>
              </a:r>
            </a:p>
            <a:p>
              <a:pPr marL="148369" indent="-148369">
                <a:buFont typeface="Arial" panose="020B0604020202020204" pitchFamily="34" charset="0"/>
                <a:buChar char="•"/>
              </a:pPr>
              <a:r>
                <a:rPr lang="en-ZA" sz="935" dirty="0"/>
                <a:t>Annual Planning </a:t>
              </a:r>
            </a:p>
            <a:p>
              <a:pPr marL="148369" indent="-148369">
                <a:buFont typeface="Arial" panose="020B0604020202020204" pitchFamily="34" charset="0"/>
                <a:buChar char="•"/>
              </a:pPr>
              <a:r>
                <a:rPr lang="en-ZA" sz="935" dirty="0"/>
                <a:t>Budget Allocation</a:t>
              </a:r>
            </a:p>
            <a:p>
              <a:pPr marL="148369" indent="-148369">
                <a:buFont typeface="Arial" panose="020B0604020202020204" pitchFamily="34" charset="0"/>
                <a:buChar char="•"/>
              </a:pPr>
              <a:r>
                <a:rPr lang="en-ZA" sz="935" dirty="0"/>
                <a:t>International agreements</a:t>
              </a:r>
            </a:p>
            <a:p>
              <a:pPr marL="148369" indent="-148369">
                <a:buFont typeface="Arial" panose="020B0604020202020204" pitchFamily="34" charset="0"/>
                <a:buChar char="•"/>
              </a:pPr>
              <a:r>
                <a:rPr lang="en-ZA" sz="935" dirty="0"/>
                <a:t>Legislation</a:t>
              </a:r>
            </a:p>
          </p:txBody>
        </p:sp>
        <p:grpSp>
          <p:nvGrpSpPr>
            <p:cNvPr id="17" name="Group 16"/>
            <p:cNvGrpSpPr/>
            <p:nvPr/>
          </p:nvGrpSpPr>
          <p:grpSpPr>
            <a:xfrm>
              <a:off x="4448133" y="4973185"/>
              <a:ext cx="1292958" cy="1286513"/>
              <a:chOff x="974465" y="1460310"/>
              <a:chExt cx="1727792" cy="1727165"/>
            </a:xfrm>
          </p:grpSpPr>
          <p:sp>
            <p:nvSpPr>
              <p:cNvPr id="18" name="Oval 17"/>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TextBox 18"/>
              <p:cNvSpPr txBox="1"/>
              <p:nvPr/>
            </p:nvSpPr>
            <p:spPr>
              <a:xfrm>
                <a:off x="1169832" y="1605814"/>
                <a:ext cx="1391439" cy="1432411"/>
              </a:xfrm>
              <a:prstGeom prst="rect">
                <a:avLst/>
              </a:prstGeom>
              <a:noFill/>
            </p:spPr>
            <p:txBody>
              <a:bodyPr wrap="square" rtlCol="0">
                <a:spAutoFit/>
              </a:bodyPr>
              <a:lstStyle/>
              <a:p>
                <a:pPr algn="ctr"/>
                <a:r>
                  <a:rPr lang="en-ZA" sz="750" dirty="0">
                    <a:solidFill>
                      <a:schemeClr val="bg1"/>
                    </a:solidFill>
                  </a:rPr>
                  <a:t>Service delivery, value for money</a:t>
                </a:r>
              </a:p>
            </p:txBody>
          </p:sp>
        </p:grpSp>
        <p:grpSp>
          <p:nvGrpSpPr>
            <p:cNvPr id="20" name="Group 19"/>
            <p:cNvGrpSpPr/>
            <p:nvPr/>
          </p:nvGrpSpPr>
          <p:grpSpPr>
            <a:xfrm>
              <a:off x="4399645" y="6723302"/>
              <a:ext cx="1395736" cy="1358900"/>
              <a:chOff x="974465" y="1460310"/>
              <a:chExt cx="1727792" cy="1727165"/>
            </a:xfrm>
          </p:grpSpPr>
          <p:sp>
            <p:nvSpPr>
              <p:cNvPr id="21" name="Oval 20"/>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2" name="TextBox 21"/>
              <p:cNvSpPr txBox="1"/>
              <p:nvPr/>
            </p:nvSpPr>
            <p:spPr>
              <a:xfrm>
                <a:off x="1006932" y="1766079"/>
                <a:ext cx="1662858" cy="1073585"/>
              </a:xfrm>
              <a:prstGeom prst="rect">
                <a:avLst/>
              </a:prstGeom>
              <a:noFill/>
            </p:spPr>
            <p:txBody>
              <a:bodyPr wrap="square" rtlCol="0">
                <a:spAutoFit/>
              </a:bodyPr>
              <a:lstStyle/>
              <a:p>
                <a:pPr algn="ctr"/>
                <a:r>
                  <a:rPr lang="en-ZA" sz="750" dirty="0">
                    <a:solidFill>
                      <a:schemeClr val="bg1"/>
                    </a:solidFill>
                  </a:rPr>
                  <a:t>Viable projects/</a:t>
                </a:r>
              </a:p>
              <a:p>
                <a:pPr algn="ctr"/>
                <a:r>
                  <a:rPr lang="en-ZA" sz="750" dirty="0">
                    <a:solidFill>
                      <a:schemeClr val="bg1"/>
                    </a:solidFill>
                  </a:rPr>
                  <a:t>programmes</a:t>
                </a:r>
              </a:p>
            </p:txBody>
          </p:sp>
        </p:grpSp>
        <p:grpSp>
          <p:nvGrpSpPr>
            <p:cNvPr id="23" name="Group 22"/>
            <p:cNvGrpSpPr/>
            <p:nvPr/>
          </p:nvGrpSpPr>
          <p:grpSpPr>
            <a:xfrm>
              <a:off x="4461950" y="8572702"/>
              <a:ext cx="1295408" cy="1286513"/>
              <a:chOff x="974465" y="1460310"/>
              <a:chExt cx="1731066" cy="1727165"/>
            </a:xfrm>
          </p:grpSpPr>
          <p:sp>
            <p:nvSpPr>
              <p:cNvPr id="24" name="Oval 23"/>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5" name="TextBox 24"/>
              <p:cNvSpPr txBox="1"/>
              <p:nvPr/>
            </p:nvSpPr>
            <p:spPr>
              <a:xfrm>
                <a:off x="1018400" y="1687343"/>
                <a:ext cx="1687131" cy="1133992"/>
              </a:xfrm>
              <a:prstGeom prst="rect">
                <a:avLst/>
              </a:prstGeom>
              <a:noFill/>
            </p:spPr>
            <p:txBody>
              <a:bodyPr wrap="square" rtlCol="0">
                <a:spAutoFit/>
              </a:bodyPr>
              <a:lstStyle/>
              <a:p>
                <a:pPr algn="ctr"/>
                <a:r>
                  <a:rPr lang="en-ZA" sz="750" dirty="0">
                    <a:solidFill>
                      <a:schemeClr val="bg1"/>
                    </a:solidFill>
                  </a:rPr>
                  <a:t>Attainment of policy objectives</a:t>
                </a:r>
              </a:p>
            </p:txBody>
          </p:sp>
        </p:grpSp>
        <p:sp>
          <p:nvSpPr>
            <p:cNvPr id="26" name="Right Arrow 25"/>
            <p:cNvSpPr/>
            <p:nvPr/>
          </p:nvSpPr>
          <p:spPr>
            <a:xfrm rot="5400000">
              <a:off x="4888808" y="1342373"/>
              <a:ext cx="371590" cy="664972"/>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935"/>
            </a:p>
          </p:txBody>
        </p:sp>
        <p:sp>
          <p:nvSpPr>
            <p:cNvPr id="27" name="Right Arrow 26"/>
            <p:cNvSpPr/>
            <p:nvPr/>
          </p:nvSpPr>
          <p:spPr>
            <a:xfrm rot="5400000">
              <a:off x="4895763" y="6166854"/>
              <a:ext cx="371590" cy="664972"/>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935"/>
            </a:p>
          </p:txBody>
        </p:sp>
        <p:sp>
          <p:nvSpPr>
            <p:cNvPr id="28" name="Right Arrow 27"/>
            <p:cNvSpPr/>
            <p:nvPr/>
          </p:nvSpPr>
          <p:spPr>
            <a:xfrm rot="5400000">
              <a:off x="4922634" y="7994966"/>
              <a:ext cx="371590" cy="664972"/>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935"/>
            </a:p>
          </p:txBody>
        </p:sp>
        <p:grpSp>
          <p:nvGrpSpPr>
            <p:cNvPr id="30" name="Group 29"/>
            <p:cNvGrpSpPr/>
            <p:nvPr/>
          </p:nvGrpSpPr>
          <p:grpSpPr>
            <a:xfrm>
              <a:off x="2969010" y="7483411"/>
              <a:ext cx="1222525" cy="1002373"/>
              <a:chOff x="791207" y="1460310"/>
              <a:chExt cx="2106507" cy="1727165"/>
            </a:xfrm>
          </p:grpSpPr>
          <p:sp>
            <p:nvSpPr>
              <p:cNvPr id="31" name="Oval 30"/>
              <p:cNvSpPr/>
              <p:nvPr/>
            </p:nvSpPr>
            <p:spPr>
              <a:xfrm>
                <a:off x="974465" y="1460310"/>
                <a:ext cx="1727792" cy="1727165"/>
              </a:xfrm>
              <a:prstGeom prst="ellipse">
                <a:avLst/>
              </a:prstGeom>
              <a:solidFill>
                <a:schemeClr val="accent6"/>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2" name="TextBox 31"/>
              <p:cNvSpPr txBox="1"/>
              <p:nvPr/>
            </p:nvSpPr>
            <p:spPr>
              <a:xfrm>
                <a:off x="791207" y="1902114"/>
                <a:ext cx="2106507" cy="995827"/>
              </a:xfrm>
              <a:prstGeom prst="rect">
                <a:avLst/>
              </a:prstGeom>
              <a:noFill/>
            </p:spPr>
            <p:txBody>
              <a:bodyPr wrap="square" rtlCol="0">
                <a:spAutoFit/>
              </a:bodyPr>
              <a:lstStyle/>
              <a:p>
                <a:pPr algn="ctr"/>
                <a:r>
                  <a:rPr lang="en-ZA" sz="675" dirty="0"/>
                  <a:t>Provincial government</a:t>
                </a:r>
              </a:p>
            </p:txBody>
          </p:sp>
        </p:grpSp>
        <p:grpSp>
          <p:nvGrpSpPr>
            <p:cNvPr id="33" name="Group 32"/>
            <p:cNvGrpSpPr/>
            <p:nvPr/>
          </p:nvGrpSpPr>
          <p:grpSpPr>
            <a:xfrm>
              <a:off x="2954566" y="5037491"/>
              <a:ext cx="1212427" cy="1002373"/>
              <a:chOff x="808083" y="1460310"/>
              <a:chExt cx="2089105" cy="1727165"/>
            </a:xfrm>
          </p:grpSpPr>
          <p:sp>
            <p:nvSpPr>
              <p:cNvPr id="34" name="Oval 33"/>
              <p:cNvSpPr/>
              <p:nvPr/>
            </p:nvSpPr>
            <p:spPr>
              <a:xfrm>
                <a:off x="974465" y="1460310"/>
                <a:ext cx="1727792" cy="1727165"/>
              </a:xfrm>
              <a:prstGeom prst="ellipse">
                <a:avLst/>
              </a:prstGeom>
              <a:solidFill>
                <a:schemeClr val="accent6"/>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5" name="TextBox 34"/>
              <p:cNvSpPr txBox="1"/>
              <p:nvPr/>
            </p:nvSpPr>
            <p:spPr>
              <a:xfrm>
                <a:off x="808083" y="1864280"/>
                <a:ext cx="2089105" cy="995827"/>
              </a:xfrm>
              <a:prstGeom prst="rect">
                <a:avLst/>
              </a:prstGeom>
              <a:noFill/>
            </p:spPr>
            <p:txBody>
              <a:bodyPr wrap="square" rtlCol="0">
                <a:spAutoFit/>
              </a:bodyPr>
              <a:lstStyle/>
              <a:p>
                <a:pPr algn="ctr"/>
                <a:r>
                  <a:rPr lang="en-ZA" sz="675" b="1" dirty="0"/>
                  <a:t>Local government</a:t>
                </a:r>
              </a:p>
            </p:txBody>
          </p:sp>
        </p:grpSp>
        <p:grpSp>
          <p:nvGrpSpPr>
            <p:cNvPr id="36" name="Group 35"/>
            <p:cNvGrpSpPr/>
            <p:nvPr/>
          </p:nvGrpSpPr>
          <p:grpSpPr>
            <a:xfrm>
              <a:off x="2932768" y="6260451"/>
              <a:ext cx="1271383" cy="1002373"/>
              <a:chOff x="749320" y="1460310"/>
              <a:chExt cx="2190693" cy="1727165"/>
            </a:xfrm>
          </p:grpSpPr>
          <p:sp>
            <p:nvSpPr>
              <p:cNvPr id="37" name="Oval 36"/>
              <p:cNvSpPr/>
              <p:nvPr/>
            </p:nvSpPr>
            <p:spPr>
              <a:xfrm>
                <a:off x="974465" y="1460310"/>
                <a:ext cx="1727792" cy="1727165"/>
              </a:xfrm>
              <a:prstGeom prst="ellipse">
                <a:avLst/>
              </a:prstGeom>
              <a:solidFill>
                <a:schemeClr val="accent6"/>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8" name="TextBox 37"/>
              <p:cNvSpPr txBox="1"/>
              <p:nvPr/>
            </p:nvSpPr>
            <p:spPr>
              <a:xfrm>
                <a:off x="749320" y="1651991"/>
                <a:ext cx="2190693" cy="1340538"/>
              </a:xfrm>
              <a:prstGeom prst="rect">
                <a:avLst/>
              </a:prstGeom>
              <a:noFill/>
            </p:spPr>
            <p:txBody>
              <a:bodyPr wrap="square" rtlCol="0">
                <a:spAutoFit/>
              </a:bodyPr>
              <a:lstStyle/>
              <a:p>
                <a:pPr algn="ctr"/>
                <a:r>
                  <a:rPr lang="en-ZA" sz="675" dirty="0"/>
                  <a:t>Effective Sectoral parliaments</a:t>
                </a:r>
              </a:p>
            </p:txBody>
          </p:sp>
        </p:grpSp>
        <p:grpSp>
          <p:nvGrpSpPr>
            <p:cNvPr id="39" name="Group 38"/>
            <p:cNvGrpSpPr/>
            <p:nvPr/>
          </p:nvGrpSpPr>
          <p:grpSpPr>
            <a:xfrm>
              <a:off x="2964307" y="8706371"/>
              <a:ext cx="1221499" cy="1002373"/>
              <a:chOff x="783104" y="1460310"/>
              <a:chExt cx="2104737" cy="1727165"/>
            </a:xfrm>
          </p:grpSpPr>
          <p:sp>
            <p:nvSpPr>
              <p:cNvPr id="40" name="Oval 39"/>
              <p:cNvSpPr/>
              <p:nvPr/>
            </p:nvSpPr>
            <p:spPr>
              <a:xfrm>
                <a:off x="974465" y="1460310"/>
                <a:ext cx="1727792" cy="1727165"/>
              </a:xfrm>
              <a:prstGeom prst="ellipse">
                <a:avLst/>
              </a:prstGeom>
              <a:solidFill>
                <a:schemeClr val="accent6"/>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1" name="TextBox 40"/>
              <p:cNvSpPr txBox="1"/>
              <p:nvPr/>
            </p:nvSpPr>
            <p:spPr>
              <a:xfrm>
                <a:off x="783104" y="1636281"/>
                <a:ext cx="2104737" cy="1340538"/>
              </a:xfrm>
              <a:prstGeom prst="rect">
                <a:avLst/>
              </a:prstGeom>
              <a:noFill/>
            </p:spPr>
            <p:txBody>
              <a:bodyPr wrap="square" rtlCol="0">
                <a:spAutoFit/>
              </a:bodyPr>
              <a:lstStyle/>
              <a:p>
                <a:pPr algn="ctr"/>
                <a:r>
                  <a:rPr lang="en-ZA" sz="675" b="1" dirty="0"/>
                  <a:t>Greater public engagement</a:t>
                </a:r>
              </a:p>
            </p:txBody>
          </p:sp>
        </p:grpSp>
        <p:grpSp>
          <p:nvGrpSpPr>
            <p:cNvPr id="57" name="Group 56"/>
            <p:cNvGrpSpPr/>
            <p:nvPr/>
          </p:nvGrpSpPr>
          <p:grpSpPr>
            <a:xfrm>
              <a:off x="825500" y="3346385"/>
              <a:ext cx="5854979" cy="1410900"/>
              <a:chOff x="723900" y="3346385"/>
              <a:chExt cx="5854979" cy="1410900"/>
            </a:xfrm>
          </p:grpSpPr>
          <p:sp>
            <p:nvSpPr>
              <p:cNvPr id="55" name="Rectangle 54"/>
              <p:cNvSpPr/>
              <p:nvPr/>
            </p:nvSpPr>
            <p:spPr>
              <a:xfrm>
                <a:off x="723900" y="3346385"/>
                <a:ext cx="5854979" cy="1410900"/>
              </a:xfrm>
              <a:prstGeom prst="rect">
                <a:avLst/>
              </a:prstGeom>
              <a:solidFill>
                <a:srgbClr val="5B9BD5">
                  <a:alpha val="50196"/>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935"/>
              </a:p>
            </p:txBody>
          </p:sp>
          <p:grpSp>
            <p:nvGrpSpPr>
              <p:cNvPr id="45" name="Group 44"/>
              <p:cNvGrpSpPr/>
              <p:nvPr/>
            </p:nvGrpSpPr>
            <p:grpSpPr>
              <a:xfrm>
                <a:off x="890636" y="3461759"/>
                <a:ext cx="1152841" cy="1193925"/>
                <a:chOff x="262923" y="3472002"/>
                <a:chExt cx="1225611" cy="1231437"/>
              </a:xfrm>
            </p:grpSpPr>
            <p:sp>
              <p:nvSpPr>
                <p:cNvPr id="43" name="Oval 42"/>
                <p:cNvSpPr/>
                <p:nvPr/>
              </p:nvSpPr>
              <p:spPr>
                <a:xfrm>
                  <a:off x="262923" y="3472002"/>
                  <a:ext cx="1225611" cy="1231437"/>
                </a:xfrm>
                <a:prstGeom prst="ellipse">
                  <a:avLst/>
                </a:prstGeom>
                <a:solidFill>
                  <a:srgbClr val="002060"/>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TextBox 43"/>
                <p:cNvSpPr txBox="1"/>
                <p:nvPr/>
              </p:nvSpPr>
              <p:spPr>
                <a:xfrm>
                  <a:off x="262923" y="3865672"/>
                  <a:ext cx="1225609" cy="545910"/>
                </a:xfrm>
                <a:prstGeom prst="rect">
                  <a:avLst/>
                </a:prstGeom>
                <a:noFill/>
              </p:spPr>
              <p:txBody>
                <a:bodyPr wrap="square" rtlCol="0">
                  <a:spAutoFit/>
                </a:bodyPr>
                <a:lstStyle/>
                <a:p>
                  <a:pPr algn="ctr"/>
                  <a:r>
                    <a:rPr lang="en-ZA" sz="593" dirty="0">
                      <a:solidFill>
                        <a:schemeClr val="bg1"/>
                      </a:solidFill>
                    </a:rPr>
                    <a:t>Lack of  ring-fencing</a:t>
                  </a:r>
                </a:p>
              </p:txBody>
            </p:sp>
          </p:grpSp>
          <p:grpSp>
            <p:nvGrpSpPr>
              <p:cNvPr id="46" name="Group 45"/>
              <p:cNvGrpSpPr/>
              <p:nvPr/>
            </p:nvGrpSpPr>
            <p:grpSpPr>
              <a:xfrm>
                <a:off x="2336658" y="3461759"/>
                <a:ext cx="1152841" cy="1193925"/>
                <a:chOff x="262923" y="3472002"/>
                <a:chExt cx="1225611" cy="1231437"/>
              </a:xfrm>
            </p:grpSpPr>
            <p:sp>
              <p:nvSpPr>
                <p:cNvPr id="47" name="Oval 46"/>
                <p:cNvSpPr/>
                <p:nvPr/>
              </p:nvSpPr>
              <p:spPr>
                <a:xfrm>
                  <a:off x="262923" y="3472002"/>
                  <a:ext cx="1225611" cy="1231437"/>
                </a:xfrm>
                <a:prstGeom prst="ellipse">
                  <a:avLst/>
                </a:prstGeom>
                <a:solidFill>
                  <a:srgbClr val="002060"/>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TextBox 47"/>
                <p:cNvSpPr txBox="1"/>
                <p:nvPr/>
              </p:nvSpPr>
              <p:spPr>
                <a:xfrm>
                  <a:off x="262923" y="3865672"/>
                  <a:ext cx="1225609" cy="545910"/>
                </a:xfrm>
                <a:prstGeom prst="rect">
                  <a:avLst/>
                </a:prstGeom>
                <a:noFill/>
              </p:spPr>
              <p:txBody>
                <a:bodyPr wrap="square" rtlCol="0">
                  <a:spAutoFit/>
                </a:bodyPr>
                <a:lstStyle/>
                <a:p>
                  <a:pPr algn="ctr"/>
                  <a:r>
                    <a:rPr lang="en-ZA" sz="593" dirty="0">
                      <a:solidFill>
                        <a:schemeClr val="bg1"/>
                      </a:solidFill>
                    </a:rPr>
                    <a:t>Mandate overlap</a:t>
                  </a:r>
                </a:p>
              </p:txBody>
            </p:sp>
          </p:grpSp>
          <p:grpSp>
            <p:nvGrpSpPr>
              <p:cNvPr id="49" name="Group 48"/>
              <p:cNvGrpSpPr/>
              <p:nvPr/>
            </p:nvGrpSpPr>
            <p:grpSpPr>
              <a:xfrm>
                <a:off x="3780910" y="3479800"/>
                <a:ext cx="1152841" cy="1193925"/>
                <a:chOff x="262923" y="3472002"/>
                <a:chExt cx="1225611" cy="1231437"/>
              </a:xfrm>
            </p:grpSpPr>
            <p:sp>
              <p:nvSpPr>
                <p:cNvPr id="50" name="Oval 49"/>
                <p:cNvSpPr/>
                <p:nvPr/>
              </p:nvSpPr>
              <p:spPr>
                <a:xfrm>
                  <a:off x="262923" y="3472002"/>
                  <a:ext cx="1225611" cy="1231437"/>
                </a:xfrm>
                <a:prstGeom prst="ellipse">
                  <a:avLst/>
                </a:prstGeom>
                <a:solidFill>
                  <a:srgbClr val="002060"/>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TextBox 50"/>
                <p:cNvSpPr txBox="1"/>
                <p:nvPr/>
              </p:nvSpPr>
              <p:spPr>
                <a:xfrm>
                  <a:off x="262923" y="3639679"/>
                  <a:ext cx="1225609" cy="908407"/>
                </a:xfrm>
                <a:prstGeom prst="rect">
                  <a:avLst/>
                </a:prstGeom>
                <a:noFill/>
              </p:spPr>
              <p:txBody>
                <a:bodyPr wrap="square" rtlCol="0">
                  <a:spAutoFit/>
                </a:bodyPr>
                <a:lstStyle/>
                <a:p>
                  <a:pPr algn="ctr"/>
                  <a:r>
                    <a:rPr lang="en-ZA" sz="593" dirty="0">
                      <a:solidFill>
                        <a:schemeClr val="bg1"/>
                      </a:solidFill>
                    </a:rPr>
                    <a:t>Capacity constraints and lapses in oversight </a:t>
                  </a:r>
                </a:p>
              </p:txBody>
            </p:sp>
          </p:grpSp>
          <p:grpSp>
            <p:nvGrpSpPr>
              <p:cNvPr id="52" name="Group 51"/>
              <p:cNvGrpSpPr/>
              <p:nvPr/>
            </p:nvGrpSpPr>
            <p:grpSpPr>
              <a:xfrm>
                <a:off x="5247959" y="3479800"/>
                <a:ext cx="1184051" cy="1193925"/>
                <a:chOff x="262923" y="3472002"/>
                <a:chExt cx="1258791" cy="1231437"/>
              </a:xfrm>
            </p:grpSpPr>
            <p:sp>
              <p:nvSpPr>
                <p:cNvPr id="53" name="Oval 52"/>
                <p:cNvSpPr/>
                <p:nvPr/>
              </p:nvSpPr>
              <p:spPr>
                <a:xfrm>
                  <a:off x="262923" y="3472002"/>
                  <a:ext cx="1225611" cy="1231437"/>
                </a:xfrm>
                <a:prstGeom prst="ellipse">
                  <a:avLst/>
                </a:prstGeom>
                <a:solidFill>
                  <a:srgbClr val="002060"/>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TextBox 53"/>
                <p:cNvSpPr txBox="1"/>
                <p:nvPr/>
              </p:nvSpPr>
              <p:spPr>
                <a:xfrm>
                  <a:off x="296104" y="3667735"/>
                  <a:ext cx="1225610" cy="908407"/>
                </a:xfrm>
                <a:prstGeom prst="rect">
                  <a:avLst/>
                </a:prstGeom>
                <a:noFill/>
              </p:spPr>
              <p:txBody>
                <a:bodyPr wrap="square" rtlCol="0">
                  <a:spAutoFit/>
                </a:bodyPr>
                <a:lstStyle/>
                <a:p>
                  <a:pPr algn="ctr"/>
                  <a:r>
                    <a:rPr lang="en-ZA" sz="593" dirty="0">
                      <a:solidFill>
                        <a:schemeClr val="bg1"/>
                      </a:solidFill>
                    </a:rPr>
                    <a:t>Silo-mentality of national departments</a:t>
                  </a:r>
                </a:p>
              </p:txBody>
            </p:sp>
          </p:grpSp>
        </p:grpSp>
        <p:sp>
          <p:nvSpPr>
            <p:cNvPr id="56" name="TextBox 55"/>
            <p:cNvSpPr txBox="1"/>
            <p:nvPr/>
          </p:nvSpPr>
          <p:spPr>
            <a:xfrm>
              <a:off x="126269" y="6101793"/>
              <a:ext cx="2163818" cy="3132709"/>
            </a:xfrm>
            <a:prstGeom prst="rect">
              <a:avLst/>
            </a:prstGeom>
            <a:noFill/>
          </p:spPr>
          <p:txBody>
            <a:bodyPr wrap="square" rtlCol="0">
              <a:spAutoFit/>
            </a:bodyPr>
            <a:lstStyle/>
            <a:p>
              <a:r>
                <a:rPr lang="en-ZA" sz="831" dirty="0"/>
                <a:t>Without developing an understanding of these aspects of government functioning, monitoring and reporting, there will be no clear understanding of the efficacy of budget allocation and service delivery.</a:t>
              </a:r>
            </a:p>
          </p:txBody>
        </p:sp>
        <p:sp>
          <p:nvSpPr>
            <p:cNvPr id="58" name="Right Brace 57"/>
            <p:cNvSpPr/>
            <p:nvPr/>
          </p:nvSpPr>
          <p:spPr>
            <a:xfrm rot="10800000">
              <a:off x="2392461" y="5037361"/>
              <a:ext cx="703788" cy="4785681"/>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701"/>
            </a:p>
          </p:txBody>
        </p:sp>
        <p:sp>
          <p:nvSpPr>
            <p:cNvPr id="59" name="Rounded Rectangle 58"/>
            <p:cNvSpPr/>
            <p:nvPr/>
          </p:nvSpPr>
          <p:spPr>
            <a:xfrm rot="16200000">
              <a:off x="4807797" y="1410122"/>
              <a:ext cx="3079685" cy="618516"/>
            </a:xfrm>
            <a:prstGeom prst="roundRect">
              <a:avLst>
                <a:gd name="adj" fmla="val 2282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825" dirty="0"/>
                <a:t>National planning, budgeting, allocation and monitoring</a:t>
              </a:r>
            </a:p>
          </p:txBody>
        </p:sp>
        <p:sp>
          <p:nvSpPr>
            <p:cNvPr id="60" name="Rounded Rectangle 59"/>
            <p:cNvSpPr/>
            <p:nvPr/>
          </p:nvSpPr>
          <p:spPr>
            <a:xfrm rot="16200000">
              <a:off x="3903663" y="7069807"/>
              <a:ext cx="4887953" cy="618516"/>
            </a:xfrm>
            <a:prstGeom prst="roundRect">
              <a:avLst>
                <a:gd name="adj" fmla="val 2282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825" dirty="0"/>
                <a:t>Provincial and local government transfers, project implementation, monitoring and reporting</a:t>
              </a:r>
            </a:p>
          </p:txBody>
        </p:sp>
        <p:sp>
          <p:nvSpPr>
            <p:cNvPr id="61" name="Rounded Rectangle 60"/>
            <p:cNvSpPr/>
            <p:nvPr/>
          </p:nvSpPr>
          <p:spPr>
            <a:xfrm rot="16200000">
              <a:off x="-227110" y="3724173"/>
              <a:ext cx="1373702" cy="669097"/>
            </a:xfrm>
            <a:prstGeom prst="roundRect">
              <a:avLst>
                <a:gd name="adj" fmla="val 22827"/>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825" dirty="0"/>
                <a:t>CG and IGR challenges</a:t>
              </a:r>
            </a:p>
          </p:txBody>
        </p:sp>
      </p:grpSp>
    </p:spTree>
    <p:extLst>
      <p:ext uri="{BB962C8B-B14F-4D97-AF65-F5344CB8AC3E}">
        <p14:creationId xmlns:p14="http://schemas.microsoft.com/office/powerpoint/2010/main" xmlns="" val="3025662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19922" y="3590898"/>
            <a:ext cx="8898468" cy="2211887"/>
          </a:xfrm>
          <a:prstGeom prst="rect">
            <a:avLst/>
          </a:prstGeom>
          <a:solidFill>
            <a:schemeClr val="accent6">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14" name="Rectangle 13"/>
          <p:cNvSpPr/>
          <p:nvPr/>
        </p:nvSpPr>
        <p:spPr>
          <a:xfrm>
            <a:off x="119922" y="1339850"/>
            <a:ext cx="8898468" cy="2249446"/>
          </a:xfrm>
          <a:prstGeom prst="rect">
            <a:avLst/>
          </a:pr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22" name="TextBox 1"/>
          <p:cNvSpPr txBox="1"/>
          <p:nvPr/>
        </p:nvSpPr>
        <p:spPr>
          <a:xfrm>
            <a:off x="1546603" y="485670"/>
            <a:ext cx="5866456" cy="7989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ZA" sz="2400" b="1" dirty="0">
                <a:latin typeface="+mj-lt"/>
                <a:cs typeface="Arial" panose="020B0604020202020204" pitchFamily="34" charset="0"/>
              </a:rPr>
              <a:t>Ideal annual committee cycle of the proposed CG and IGR oversight model</a:t>
            </a:r>
          </a:p>
        </p:txBody>
      </p:sp>
      <p:sp>
        <p:nvSpPr>
          <p:cNvPr id="9" name="TextBox 1"/>
          <p:cNvSpPr txBox="1"/>
          <p:nvPr/>
        </p:nvSpPr>
        <p:spPr>
          <a:xfrm>
            <a:off x="118542" y="1926399"/>
            <a:ext cx="1285006" cy="11191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ZA" sz="1500" dirty="0">
                <a:solidFill>
                  <a:schemeClr val="accent5">
                    <a:lumMod val="75000"/>
                  </a:schemeClr>
                </a:solidFill>
                <a:latin typeface="Arial" panose="020B0604020202020204" pitchFamily="34" charset="0"/>
                <a:cs typeface="Arial" panose="020B0604020202020204" pitchFamily="34" charset="0"/>
              </a:rPr>
              <a:t>Portfolio committee oversight and planning</a:t>
            </a:r>
          </a:p>
        </p:txBody>
      </p:sp>
      <p:grpSp>
        <p:nvGrpSpPr>
          <p:cNvPr id="10" name="Group 9"/>
          <p:cNvGrpSpPr/>
          <p:nvPr/>
        </p:nvGrpSpPr>
        <p:grpSpPr>
          <a:xfrm>
            <a:off x="1540206" y="1845261"/>
            <a:ext cx="1153690" cy="1187355"/>
            <a:chOff x="974465" y="1460310"/>
            <a:chExt cx="1727792" cy="1727165"/>
          </a:xfrm>
        </p:grpSpPr>
        <p:sp>
          <p:nvSpPr>
            <p:cNvPr id="11" name="Oval 10"/>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8" name="TextBox 17"/>
            <p:cNvSpPr txBox="1"/>
            <p:nvPr/>
          </p:nvSpPr>
          <p:spPr>
            <a:xfrm>
              <a:off x="1221558" y="2000126"/>
              <a:ext cx="1233607" cy="671553"/>
            </a:xfrm>
            <a:prstGeom prst="rect">
              <a:avLst/>
            </a:prstGeom>
            <a:noFill/>
          </p:spPr>
          <p:txBody>
            <a:bodyPr wrap="square" rtlCol="0">
              <a:spAutoFit/>
            </a:bodyPr>
            <a:lstStyle/>
            <a:p>
              <a:pPr algn="ctr"/>
              <a:r>
                <a:rPr lang="en-ZA" sz="1200" dirty="0">
                  <a:solidFill>
                    <a:schemeClr val="bg1"/>
                  </a:solidFill>
                </a:rPr>
                <a:t>National Priorities</a:t>
              </a:r>
            </a:p>
          </p:txBody>
        </p:sp>
      </p:grpSp>
      <p:sp>
        <p:nvSpPr>
          <p:cNvPr id="19" name="Plus 18"/>
          <p:cNvSpPr/>
          <p:nvPr/>
        </p:nvSpPr>
        <p:spPr>
          <a:xfrm rot="5418">
            <a:off x="3023489" y="2140865"/>
            <a:ext cx="590123" cy="616038"/>
          </a:xfrm>
          <a:prstGeom prst="mathPlus">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grpSp>
        <p:nvGrpSpPr>
          <p:cNvPr id="20" name="Group 19"/>
          <p:cNvGrpSpPr/>
          <p:nvPr/>
        </p:nvGrpSpPr>
        <p:grpSpPr>
          <a:xfrm>
            <a:off x="3826890" y="1850796"/>
            <a:ext cx="1153690" cy="1187355"/>
            <a:chOff x="974465" y="1460310"/>
            <a:chExt cx="1727792" cy="1727165"/>
          </a:xfrm>
        </p:grpSpPr>
        <p:sp>
          <p:nvSpPr>
            <p:cNvPr id="21" name="Oval 20"/>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3" name="TextBox 22"/>
            <p:cNvSpPr txBox="1"/>
            <p:nvPr/>
          </p:nvSpPr>
          <p:spPr>
            <a:xfrm>
              <a:off x="974465" y="2004905"/>
              <a:ext cx="1612435" cy="671553"/>
            </a:xfrm>
            <a:prstGeom prst="rect">
              <a:avLst/>
            </a:prstGeom>
            <a:noFill/>
          </p:spPr>
          <p:txBody>
            <a:bodyPr wrap="square" rtlCol="0">
              <a:spAutoFit/>
            </a:bodyPr>
            <a:lstStyle/>
            <a:p>
              <a:pPr algn="ctr"/>
              <a:r>
                <a:rPr lang="en-ZA" sz="1200" dirty="0">
                  <a:solidFill>
                    <a:schemeClr val="bg1"/>
                  </a:solidFill>
                </a:rPr>
                <a:t>Departmental programmes</a:t>
              </a:r>
            </a:p>
          </p:txBody>
        </p:sp>
      </p:grpSp>
      <p:sp>
        <p:nvSpPr>
          <p:cNvPr id="24" name="Right Arrow 23"/>
          <p:cNvSpPr/>
          <p:nvPr/>
        </p:nvSpPr>
        <p:spPr>
          <a:xfrm rot="5418">
            <a:off x="5107753" y="2045608"/>
            <a:ext cx="590123" cy="283664"/>
          </a:xfrm>
          <a:prstGeom prst="rightArrow">
            <a:avLst>
              <a:gd name="adj1" fmla="val 60000"/>
              <a:gd name="adj2" fmla="val 50000"/>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sp>
        <p:nvSpPr>
          <p:cNvPr id="25" name="Right Arrow 24"/>
          <p:cNvSpPr/>
          <p:nvPr/>
        </p:nvSpPr>
        <p:spPr>
          <a:xfrm rot="5418">
            <a:off x="5107752" y="2634484"/>
            <a:ext cx="590123" cy="283664"/>
          </a:xfrm>
          <a:prstGeom prst="rightArrow">
            <a:avLst>
              <a:gd name="adj1" fmla="val 60000"/>
              <a:gd name="adj2" fmla="val 50000"/>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sp>
        <p:nvSpPr>
          <p:cNvPr id="26" name="Oval 25"/>
          <p:cNvSpPr/>
          <p:nvPr/>
        </p:nvSpPr>
        <p:spPr>
          <a:xfrm>
            <a:off x="5879557" y="1609090"/>
            <a:ext cx="1385072" cy="650833"/>
          </a:xfrm>
          <a:prstGeom prst="ellipse">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ln w="0"/>
                <a:solidFill>
                  <a:schemeClr val="tx1"/>
                </a:solidFill>
                <a:effectLst>
                  <a:outerShdw blurRad="38100" dist="19050" dir="2700000" algn="tl" rotWithShape="0">
                    <a:schemeClr val="dk1">
                      <a:alpha val="40000"/>
                    </a:schemeClr>
                  </a:outerShdw>
                </a:effectLst>
              </a:rPr>
              <a:t>Budget Allocation</a:t>
            </a:r>
          </a:p>
        </p:txBody>
      </p:sp>
      <p:sp>
        <p:nvSpPr>
          <p:cNvPr id="28" name="Oval 27"/>
          <p:cNvSpPr/>
          <p:nvPr/>
        </p:nvSpPr>
        <p:spPr>
          <a:xfrm>
            <a:off x="5901567" y="2409433"/>
            <a:ext cx="1385072" cy="650833"/>
          </a:xfrm>
          <a:prstGeom prst="ellipse">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ln w="0"/>
                <a:solidFill>
                  <a:schemeClr val="tx1"/>
                </a:solidFill>
                <a:effectLst>
                  <a:outerShdw blurRad="38100" dist="19050" dir="2700000" algn="tl" rotWithShape="0">
                    <a:schemeClr val="dk1">
                      <a:alpha val="40000"/>
                    </a:schemeClr>
                  </a:outerShdw>
                </a:effectLst>
              </a:rPr>
              <a:t>Programme deliverables</a:t>
            </a:r>
          </a:p>
        </p:txBody>
      </p:sp>
      <p:sp>
        <p:nvSpPr>
          <p:cNvPr id="30" name="Right Brace 29"/>
          <p:cNvSpPr/>
          <p:nvPr/>
        </p:nvSpPr>
        <p:spPr>
          <a:xfrm rot="3335575">
            <a:off x="7234328" y="2313505"/>
            <a:ext cx="426399" cy="155301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1013"/>
          </a:p>
        </p:txBody>
      </p:sp>
      <p:sp>
        <p:nvSpPr>
          <p:cNvPr id="31" name="Oval 30"/>
          <p:cNvSpPr/>
          <p:nvPr/>
        </p:nvSpPr>
        <p:spPr>
          <a:xfrm>
            <a:off x="7377575" y="4004590"/>
            <a:ext cx="1385072" cy="650833"/>
          </a:xfrm>
          <a:prstGeom prst="ellipse">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ln w="0"/>
                <a:solidFill>
                  <a:schemeClr val="tx1"/>
                </a:solidFill>
                <a:effectLst>
                  <a:outerShdw blurRad="38100" dist="19050" dir="2700000" algn="tl" rotWithShape="0">
                    <a:schemeClr val="dk1">
                      <a:alpha val="40000"/>
                    </a:schemeClr>
                  </a:outerShdw>
                </a:effectLst>
              </a:rPr>
              <a:t>Transfers to provinces</a:t>
            </a:r>
          </a:p>
        </p:txBody>
      </p:sp>
      <p:sp>
        <p:nvSpPr>
          <p:cNvPr id="32" name="Right Arrow 31"/>
          <p:cNvSpPr/>
          <p:nvPr/>
        </p:nvSpPr>
        <p:spPr>
          <a:xfrm rot="9791970">
            <a:off x="6678875" y="4436124"/>
            <a:ext cx="590123" cy="283664"/>
          </a:xfrm>
          <a:prstGeom prst="rightArrow">
            <a:avLst>
              <a:gd name="adj1" fmla="val 60000"/>
              <a:gd name="adj2" fmla="val 50000"/>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grpSp>
        <p:nvGrpSpPr>
          <p:cNvPr id="33" name="Group 32"/>
          <p:cNvGrpSpPr/>
          <p:nvPr/>
        </p:nvGrpSpPr>
        <p:grpSpPr>
          <a:xfrm>
            <a:off x="5493846" y="4190224"/>
            <a:ext cx="1153690" cy="1187355"/>
            <a:chOff x="974465" y="1460310"/>
            <a:chExt cx="1727792" cy="1727165"/>
          </a:xfrm>
        </p:grpSpPr>
        <p:sp>
          <p:nvSpPr>
            <p:cNvPr id="34" name="Oval 33"/>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5" name="TextBox 34"/>
            <p:cNvSpPr txBox="1"/>
            <p:nvPr/>
          </p:nvSpPr>
          <p:spPr>
            <a:xfrm>
              <a:off x="1221558" y="1843273"/>
              <a:ext cx="1233607" cy="940174"/>
            </a:xfrm>
            <a:prstGeom prst="rect">
              <a:avLst/>
            </a:prstGeom>
            <a:noFill/>
          </p:spPr>
          <p:txBody>
            <a:bodyPr wrap="square" rtlCol="0">
              <a:spAutoFit/>
            </a:bodyPr>
            <a:lstStyle/>
            <a:p>
              <a:pPr algn="ctr"/>
              <a:r>
                <a:rPr lang="en-ZA" sz="1200" dirty="0">
                  <a:solidFill>
                    <a:schemeClr val="bg1"/>
                  </a:solidFill>
                </a:rPr>
                <a:t>NCOP prioritised oversight</a:t>
              </a:r>
            </a:p>
          </p:txBody>
        </p:sp>
      </p:grpSp>
      <p:sp>
        <p:nvSpPr>
          <p:cNvPr id="40" name="Up-Down Arrow 39"/>
          <p:cNvSpPr/>
          <p:nvPr/>
        </p:nvSpPr>
        <p:spPr>
          <a:xfrm rot="19233212">
            <a:off x="5241304" y="2985231"/>
            <a:ext cx="429230" cy="1129651"/>
          </a:xfrm>
          <a:prstGeom prst="upDownArrow">
            <a:avLst/>
          </a:prstGeom>
          <a:solidFill>
            <a:srgbClr val="FF0000"/>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41" name="TextBox 1"/>
          <p:cNvSpPr txBox="1"/>
          <p:nvPr/>
        </p:nvSpPr>
        <p:spPr>
          <a:xfrm rot="2995191">
            <a:off x="4528418" y="3372417"/>
            <a:ext cx="1718733" cy="35336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ZA" sz="1050" dirty="0">
                <a:solidFill>
                  <a:schemeClr val="bg1"/>
                </a:solidFill>
                <a:latin typeface="Arial" panose="020B0604020202020204" pitchFamily="34" charset="0"/>
                <a:cs typeface="Arial" panose="020B0604020202020204" pitchFamily="34" charset="0"/>
              </a:rPr>
              <a:t>Joint Planning</a:t>
            </a:r>
          </a:p>
        </p:txBody>
      </p:sp>
      <p:sp>
        <p:nvSpPr>
          <p:cNvPr id="42" name="Oval 41"/>
          <p:cNvSpPr/>
          <p:nvPr/>
        </p:nvSpPr>
        <p:spPr>
          <a:xfrm>
            <a:off x="3296828" y="4050780"/>
            <a:ext cx="1385072" cy="650833"/>
          </a:xfrm>
          <a:prstGeom prst="ellipse">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ln w="0"/>
                <a:solidFill>
                  <a:schemeClr val="tx1"/>
                </a:solidFill>
                <a:effectLst>
                  <a:outerShdw blurRad="38100" dist="19050" dir="2700000" algn="tl" rotWithShape="0">
                    <a:schemeClr val="dk1">
                      <a:alpha val="40000"/>
                    </a:schemeClr>
                  </a:outerShdw>
                </a:effectLst>
              </a:rPr>
              <a:t>Provincial governance</a:t>
            </a:r>
          </a:p>
        </p:txBody>
      </p:sp>
      <p:sp>
        <p:nvSpPr>
          <p:cNvPr id="43" name="Oval 42"/>
          <p:cNvSpPr/>
          <p:nvPr/>
        </p:nvSpPr>
        <p:spPr>
          <a:xfrm>
            <a:off x="3325621" y="4874753"/>
            <a:ext cx="1385072" cy="650833"/>
          </a:xfrm>
          <a:prstGeom prst="ellipse">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ln w="0"/>
                <a:solidFill>
                  <a:schemeClr val="tx1"/>
                </a:solidFill>
                <a:effectLst>
                  <a:outerShdw blurRad="38100" dist="19050" dir="2700000" algn="tl" rotWithShape="0">
                    <a:schemeClr val="dk1">
                      <a:alpha val="40000"/>
                    </a:schemeClr>
                  </a:outerShdw>
                </a:effectLst>
              </a:rPr>
              <a:t>Local Government governance</a:t>
            </a:r>
          </a:p>
        </p:txBody>
      </p:sp>
      <p:sp>
        <p:nvSpPr>
          <p:cNvPr id="44" name="Right Arrow 43"/>
          <p:cNvSpPr/>
          <p:nvPr/>
        </p:nvSpPr>
        <p:spPr>
          <a:xfrm rot="12121803">
            <a:off x="4751587" y="4385743"/>
            <a:ext cx="590123" cy="283664"/>
          </a:xfrm>
          <a:prstGeom prst="rightArrow">
            <a:avLst>
              <a:gd name="adj1" fmla="val 60000"/>
              <a:gd name="adj2" fmla="val 50000"/>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sp>
        <p:nvSpPr>
          <p:cNvPr id="45" name="Right Arrow 44"/>
          <p:cNvSpPr/>
          <p:nvPr/>
        </p:nvSpPr>
        <p:spPr>
          <a:xfrm rot="8905184">
            <a:off x="4801512" y="4902226"/>
            <a:ext cx="590123" cy="283664"/>
          </a:xfrm>
          <a:prstGeom prst="rightArrow">
            <a:avLst>
              <a:gd name="adj1" fmla="val 60000"/>
              <a:gd name="adj2" fmla="val 50000"/>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sp>
        <p:nvSpPr>
          <p:cNvPr id="46" name="Up-Down Arrow 45"/>
          <p:cNvSpPr/>
          <p:nvPr/>
        </p:nvSpPr>
        <p:spPr>
          <a:xfrm>
            <a:off x="1895411" y="3151736"/>
            <a:ext cx="429230" cy="1002995"/>
          </a:xfrm>
          <a:prstGeom prst="upDownArrow">
            <a:avLst/>
          </a:prstGeom>
          <a:solidFill>
            <a:srgbClr val="FF0000"/>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47" name="Right Brace 46"/>
          <p:cNvSpPr/>
          <p:nvPr/>
        </p:nvSpPr>
        <p:spPr>
          <a:xfrm rot="10800000">
            <a:off x="2833250" y="4075960"/>
            <a:ext cx="426399" cy="155301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1013"/>
          </a:p>
        </p:txBody>
      </p:sp>
      <p:grpSp>
        <p:nvGrpSpPr>
          <p:cNvPr id="49" name="Group 48"/>
          <p:cNvGrpSpPr/>
          <p:nvPr/>
        </p:nvGrpSpPr>
        <p:grpSpPr>
          <a:xfrm>
            <a:off x="1540206" y="4273330"/>
            <a:ext cx="1153690" cy="1187355"/>
            <a:chOff x="974465" y="1460310"/>
            <a:chExt cx="1727792" cy="1727165"/>
          </a:xfrm>
        </p:grpSpPr>
        <p:sp>
          <p:nvSpPr>
            <p:cNvPr id="50" name="Oval 49"/>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1" name="TextBox 50"/>
            <p:cNvSpPr txBox="1"/>
            <p:nvPr/>
          </p:nvSpPr>
          <p:spPr>
            <a:xfrm>
              <a:off x="1204534" y="1715135"/>
              <a:ext cx="1233607" cy="1208795"/>
            </a:xfrm>
            <a:prstGeom prst="rect">
              <a:avLst/>
            </a:prstGeom>
            <a:noFill/>
          </p:spPr>
          <p:txBody>
            <a:bodyPr wrap="square" rtlCol="0">
              <a:spAutoFit/>
            </a:bodyPr>
            <a:lstStyle/>
            <a:p>
              <a:pPr algn="ctr"/>
              <a:r>
                <a:rPr lang="en-ZA" sz="1200" dirty="0">
                  <a:solidFill>
                    <a:schemeClr val="bg1"/>
                  </a:solidFill>
                </a:rPr>
                <a:t>Service delivery and value for money</a:t>
              </a:r>
            </a:p>
          </p:txBody>
        </p:sp>
      </p:grpSp>
      <p:sp>
        <p:nvSpPr>
          <p:cNvPr id="52" name="TextBox 1"/>
          <p:cNvSpPr txBox="1"/>
          <p:nvPr/>
        </p:nvSpPr>
        <p:spPr>
          <a:xfrm rot="16200000">
            <a:off x="1559974" y="3525157"/>
            <a:ext cx="1086435" cy="2454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ZA" sz="1050" dirty="0">
                <a:solidFill>
                  <a:schemeClr val="bg1"/>
                </a:solidFill>
                <a:latin typeface="Arial" panose="020B0604020202020204" pitchFamily="34" charset="0"/>
                <a:cs typeface="Arial" panose="020B0604020202020204" pitchFamily="34" charset="0"/>
              </a:rPr>
              <a:t>Correlation </a:t>
            </a:r>
          </a:p>
        </p:txBody>
      </p:sp>
      <p:sp>
        <p:nvSpPr>
          <p:cNvPr id="53" name="TextBox 1"/>
          <p:cNvSpPr txBox="1"/>
          <p:nvPr/>
        </p:nvSpPr>
        <p:spPr>
          <a:xfrm>
            <a:off x="81594" y="4219178"/>
            <a:ext cx="1285006" cy="111918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ZA" sz="1500" dirty="0">
                <a:solidFill>
                  <a:schemeClr val="accent5">
                    <a:lumMod val="75000"/>
                  </a:schemeClr>
                </a:solidFill>
                <a:latin typeface="Arial" panose="020B0604020202020204" pitchFamily="34" charset="0"/>
                <a:cs typeface="Arial" panose="020B0604020202020204" pitchFamily="34" charset="0"/>
              </a:rPr>
              <a:t>Select committee oversight and planning</a:t>
            </a:r>
          </a:p>
        </p:txBody>
      </p:sp>
      <p:sp>
        <p:nvSpPr>
          <p:cNvPr id="54" name="Right Arrow 53"/>
          <p:cNvSpPr/>
          <p:nvPr/>
        </p:nvSpPr>
        <p:spPr>
          <a:xfrm rot="20418985">
            <a:off x="7367088" y="1767058"/>
            <a:ext cx="590123" cy="283664"/>
          </a:xfrm>
          <a:prstGeom prst="rightArrow">
            <a:avLst>
              <a:gd name="adj1" fmla="val 60000"/>
              <a:gd name="adj2" fmla="val 50000"/>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grpSp>
        <p:nvGrpSpPr>
          <p:cNvPr id="55" name="Group 54"/>
          <p:cNvGrpSpPr/>
          <p:nvPr/>
        </p:nvGrpSpPr>
        <p:grpSpPr>
          <a:xfrm>
            <a:off x="8047765" y="1454643"/>
            <a:ext cx="969719" cy="928654"/>
            <a:chOff x="974465" y="1460310"/>
            <a:chExt cx="1802721" cy="1727165"/>
          </a:xfrm>
        </p:grpSpPr>
        <p:sp>
          <p:nvSpPr>
            <p:cNvPr id="56" name="Oval 55"/>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7" name="TextBox 56"/>
            <p:cNvSpPr txBox="1"/>
            <p:nvPr/>
          </p:nvSpPr>
          <p:spPr>
            <a:xfrm>
              <a:off x="974465" y="1869988"/>
              <a:ext cx="1802721" cy="858632"/>
            </a:xfrm>
            <a:prstGeom prst="rect">
              <a:avLst/>
            </a:prstGeom>
            <a:noFill/>
          </p:spPr>
          <p:txBody>
            <a:bodyPr wrap="square" rtlCol="0">
              <a:spAutoFit/>
            </a:bodyPr>
            <a:lstStyle/>
            <a:p>
              <a:pPr algn="ctr"/>
              <a:r>
                <a:rPr lang="en-ZA" sz="1200" dirty="0">
                  <a:solidFill>
                    <a:schemeClr val="bg1"/>
                  </a:solidFill>
                </a:rPr>
                <a:t>National expenditure</a:t>
              </a:r>
            </a:p>
          </p:txBody>
        </p:sp>
      </p:grpSp>
      <p:sp>
        <p:nvSpPr>
          <p:cNvPr id="58" name="Right Arrow 57"/>
          <p:cNvSpPr/>
          <p:nvPr/>
        </p:nvSpPr>
        <p:spPr>
          <a:xfrm rot="20418985">
            <a:off x="7476618" y="2150692"/>
            <a:ext cx="590123" cy="283664"/>
          </a:xfrm>
          <a:prstGeom prst="rightArrow">
            <a:avLst>
              <a:gd name="adj1" fmla="val 60000"/>
              <a:gd name="adj2" fmla="val 50000"/>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sp>
        <p:nvSpPr>
          <p:cNvPr id="59" name="Right Arrow 58"/>
          <p:cNvSpPr/>
          <p:nvPr/>
        </p:nvSpPr>
        <p:spPr>
          <a:xfrm rot="3610036">
            <a:off x="7675377" y="3295097"/>
            <a:ext cx="590123" cy="283664"/>
          </a:xfrm>
          <a:prstGeom prst="rightArrow">
            <a:avLst>
              <a:gd name="adj1" fmla="val 60000"/>
              <a:gd name="adj2" fmla="val 50000"/>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sp>
        <p:nvSpPr>
          <p:cNvPr id="60" name="Right Arrow 59"/>
          <p:cNvSpPr/>
          <p:nvPr/>
        </p:nvSpPr>
        <p:spPr>
          <a:xfrm rot="3443028">
            <a:off x="7217487" y="3537319"/>
            <a:ext cx="590123" cy="283664"/>
          </a:xfrm>
          <a:prstGeom prst="rightArrow">
            <a:avLst>
              <a:gd name="adj1" fmla="val 60000"/>
              <a:gd name="adj2" fmla="val 50000"/>
            </a:avLst>
          </a:prstGeom>
          <a:effectLst>
            <a:outerShdw blurRad="76200" dir="13500000" sy="23000" kx="1200000" algn="br" rotWithShape="0">
              <a:prstClr val="black">
                <a:alpha val="2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sp>
      <p:sp>
        <p:nvSpPr>
          <p:cNvPr id="36" name="TextBox 1"/>
          <p:cNvSpPr txBox="1"/>
          <p:nvPr/>
        </p:nvSpPr>
        <p:spPr>
          <a:xfrm>
            <a:off x="7512838" y="2881495"/>
            <a:ext cx="1718733" cy="35336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ZA" sz="1500" dirty="0">
                <a:latin typeface="Arial" panose="020B0604020202020204" pitchFamily="34" charset="0"/>
                <a:cs typeface="Arial" panose="020B0604020202020204" pitchFamily="34" charset="0"/>
              </a:rPr>
              <a:t>Grant transfers</a:t>
            </a:r>
          </a:p>
        </p:txBody>
      </p:sp>
      <p:sp>
        <p:nvSpPr>
          <p:cNvPr id="2" name="Rectangle 1"/>
          <p:cNvSpPr/>
          <p:nvPr/>
        </p:nvSpPr>
        <p:spPr>
          <a:xfrm>
            <a:off x="2362970" y="3097002"/>
            <a:ext cx="2909118" cy="900246"/>
          </a:xfrm>
          <a:prstGeom prst="rect">
            <a:avLst/>
          </a:prstGeom>
        </p:spPr>
        <p:txBody>
          <a:bodyPr wrap="square">
            <a:spAutoFit/>
          </a:bodyPr>
          <a:lstStyle/>
          <a:p>
            <a:pPr algn="ctr"/>
            <a:r>
              <a:rPr lang="en-ZA" sz="1050" dirty="0">
                <a:latin typeface="Arial" panose="020B0604020202020204" pitchFamily="34" charset="0"/>
                <a:cs typeface="Arial" panose="020B0604020202020204" pitchFamily="34" charset="0"/>
              </a:rPr>
              <a:t>CG and IGR opportunities:</a:t>
            </a:r>
          </a:p>
          <a:p>
            <a:pPr algn="ctr"/>
            <a:r>
              <a:rPr lang="en-ZA" sz="1050" dirty="0">
                <a:latin typeface="Arial" panose="020B0604020202020204" pitchFamily="34" charset="0"/>
                <a:cs typeface="Arial" panose="020B0604020202020204" pitchFamily="34" charset="0"/>
              </a:rPr>
              <a:t>NCOP interaction with NA</a:t>
            </a:r>
          </a:p>
          <a:p>
            <a:pPr algn="ctr"/>
            <a:r>
              <a:rPr lang="en-ZA" sz="1050" dirty="0">
                <a:latin typeface="Arial" panose="020B0604020202020204" pitchFamily="34" charset="0"/>
                <a:cs typeface="Arial" panose="020B0604020202020204" pitchFamily="34" charset="0"/>
              </a:rPr>
              <a:t>Interaction with and between national Departments, </a:t>
            </a:r>
          </a:p>
          <a:p>
            <a:pPr algn="ctr"/>
            <a:r>
              <a:rPr lang="en-ZA" sz="1050" dirty="0">
                <a:latin typeface="Arial" panose="020B0604020202020204" pitchFamily="34" charset="0"/>
                <a:cs typeface="Arial" panose="020B0604020202020204" pitchFamily="34" charset="0"/>
              </a:rPr>
              <a:t>provinces and local government</a:t>
            </a:r>
          </a:p>
        </p:txBody>
      </p:sp>
    </p:spTree>
    <p:extLst>
      <p:ext uri="{BB962C8B-B14F-4D97-AF65-F5344CB8AC3E}">
        <p14:creationId xmlns:p14="http://schemas.microsoft.com/office/powerpoint/2010/main" xmlns="" val="234608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790103" y="584758"/>
            <a:ext cx="5486400" cy="646331"/>
          </a:xfrm>
          <a:prstGeom prst="rect">
            <a:avLst/>
          </a:prstGeom>
          <a:noFill/>
        </p:spPr>
        <p:txBody>
          <a:bodyPr wrap="square" rtlCol="0">
            <a:spAutoFit/>
          </a:bodyPr>
          <a:lstStyle/>
          <a:p>
            <a:r>
              <a:rPr lang="en-ZA" sz="3600" b="1" dirty="0" smtClean="0">
                <a:latin typeface="+mj-lt"/>
                <a:cs typeface="Arial" panose="020B0604020202020204" pitchFamily="34" charset="0"/>
              </a:rPr>
              <a:t>Requires oversight </a:t>
            </a:r>
            <a:r>
              <a:rPr lang="en-ZA" sz="3600" b="1" dirty="0">
                <a:latin typeface="+mj-lt"/>
                <a:cs typeface="Arial" panose="020B0604020202020204" pitchFamily="34" charset="0"/>
              </a:rPr>
              <a:t>synergy</a:t>
            </a:r>
          </a:p>
        </p:txBody>
      </p:sp>
      <p:grpSp>
        <p:nvGrpSpPr>
          <p:cNvPr id="3" name="Group 2"/>
          <p:cNvGrpSpPr/>
          <p:nvPr/>
        </p:nvGrpSpPr>
        <p:grpSpPr>
          <a:xfrm>
            <a:off x="881743" y="1493322"/>
            <a:ext cx="7042171" cy="3750093"/>
            <a:chOff x="-245182" y="642344"/>
            <a:chExt cx="12080865" cy="5950552"/>
          </a:xfrm>
        </p:grpSpPr>
        <p:sp>
          <p:nvSpPr>
            <p:cNvPr id="14" name="Rectangle 13"/>
            <p:cNvSpPr/>
            <p:nvPr/>
          </p:nvSpPr>
          <p:spPr>
            <a:xfrm>
              <a:off x="202481" y="642344"/>
              <a:ext cx="11633201" cy="2757273"/>
            </a:xfrm>
            <a:prstGeom prst="rect">
              <a:avLst/>
            </a:prstGeom>
            <a:solidFill>
              <a:schemeClr val="accent4">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15" name="Rectangle 14"/>
            <p:cNvSpPr/>
            <p:nvPr/>
          </p:nvSpPr>
          <p:spPr>
            <a:xfrm>
              <a:off x="202482" y="3386852"/>
              <a:ext cx="11633201" cy="3206044"/>
            </a:xfrm>
            <a:prstGeom prst="rect">
              <a:avLst/>
            </a:prstGeom>
            <a:solidFill>
              <a:schemeClr val="accent6">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graphicFrame>
          <p:nvGraphicFramePr>
            <p:cNvPr id="12" name="Diagram 11"/>
            <p:cNvGraphicFramePr/>
            <p:nvPr>
              <p:extLst/>
            </p:nvPr>
          </p:nvGraphicFramePr>
          <p:xfrm>
            <a:off x="-245182" y="1450755"/>
            <a:ext cx="5878337" cy="4277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p:cNvSpPr txBox="1"/>
            <p:nvPr/>
          </p:nvSpPr>
          <p:spPr>
            <a:xfrm>
              <a:off x="3626454" y="1220089"/>
              <a:ext cx="3117915" cy="1684883"/>
            </a:xfrm>
            <a:prstGeom prst="rect">
              <a:avLst/>
            </a:prstGeom>
            <a:noFill/>
          </p:spPr>
          <p:txBody>
            <a:bodyPr wrap="square" rtlCol="0">
              <a:spAutoFit/>
            </a:bodyPr>
            <a:lstStyle/>
            <a:p>
              <a:r>
                <a:rPr lang="en-ZA" sz="1050" dirty="0"/>
                <a:t>Annual planning and oversight of Department’s policy, planning, budget and monitoring activity </a:t>
              </a:r>
              <a:r>
                <a:rPr lang="en-ZA" sz="1050" b="1" dirty="0"/>
                <a:t>in order to track identified deliverables</a:t>
              </a:r>
            </a:p>
          </p:txBody>
        </p:sp>
        <p:sp>
          <p:nvSpPr>
            <p:cNvPr id="18" name="TextBox 17"/>
            <p:cNvSpPr txBox="1"/>
            <p:nvPr/>
          </p:nvSpPr>
          <p:spPr>
            <a:xfrm>
              <a:off x="1082393" y="1470248"/>
              <a:ext cx="1942395" cy="1025582"/>
            </a:xfrm>
            <a:prstGeom prst="rect">
              <a:avLst/>
            </a:prstGeom>
            <a:noFill/>
          </p:spPr>
          <p:txBody>
            <a:bodyPr wrap="square" rtlCol="0">
              <a:spAutoFit/>
            </a:bodyPr>
            <a:lstStyle/>
            <a:p>
              <a:pPr algn="ctr"/>
              <a:r>
                <a:rPr lang="en-ZA" b="1" dirty="0"/>
                <a:t>National Assembly</a:t>
              </a:r>
            </a:p>
          </p:txBody>
        </p:sp>
        <p:sp>
          <p:nvSpPr>
            <p:cNvPr id="19" name="TextBox 18"/>
            <p:cNvSpPr txBox="1"/>
            <p:nvPr/>
          </p:nvSpPr>
          <p:spPr>
            <a:xfrm>
              <a:off x="7605435" y="1355667"/>
              <a:ext cx="2208566" cy="1172093"/>
            </a:xfrm>
            <a:prstGeom prst="rect">
              <a:avLst/>
            </a:prstGeom>
            <a:noFill/>
          </p:spPr>
          <p:txBody>
            <a:bodyPr wrap="square" rtlCol="0">
              <a:spAutoFit/>
            </a:bodyPr>
            <a:lstStyle/>
            <a:p>
              <a:r>
                <a:rPr lang="en-ZA" sz="1050" b="1" dirty="0"/>
                <a:t>Alignment with key national legislation, policies and strategies</a:t>
              </a:r>
            </a:p>
          </p:txBody>
        </p:sp>
        <p:sp>
          <p:nvSpPr>
            <p:cNvPr id="22" name="TextBox 21"/>
            <p:cNvSpPr txBox="1"/>
            <p:nvPr/>
          </p:nvSpPr>
          <p:spPr>
            <a:xfrm>
              <a:off x="1022148" y="4490198"/>
              <a:ext cx="1942395" cy="1465117"/>
            </a:xfrm>
            <a:prstGeom prst="rect">
              <a:avLst/>
            </a:prstGeom>
            <a:noFill/>
          </p:spPr>
          <p:txBody>
            <a:bodyPr wrap="square" rtlCol="0">
              <a:spAutoFit/>
            </a:bodyPr>
            <a:lstStyle/>
            <a:p>
              <a:pPr algn="ctr"/>
              <a:r>
                <a:rPr lang="en-ZA" b="1" dirty="0"/>
                <a:t>National Council of Provinces</a:t>
              </a:r>
            </a:p>
          </p:txBody>
        </p:sp>
        <p:sp>
          <p:nvSpPr>
            <p:cNvPr id="23" name="TextBox 22"/>
            <p:cNvSpPr txBox="1"/>
            <p:nvPr/>
          </p:nvSpPr>
          <p:spPr>
            <a:xfrm>
              <a:off x="7605435" y="4097188"/>
              <a:ext cx="2812667" cy="1684883"/>
            </a:xfrm>
            <a:prstGeom prst="rect">
              <a:avLst/>
            </a:prstGeom>
            <a:noFill/>
          </p:spPr>
          <p:txBody>
            <a:bodyPr wrap="square" rtlCol="0">
              <a:spAutoFit/>
            </a:bodyPr>
            <a:lstStyle/>
            <a:p>
              <a:pPr algn="ctr"/>
              <a:r>
                <a:rPr lang="en-ZA" sz="1050" b="1" dirty="0"/>
                <a:t>Evidence of alignment with key national policies and strategies in provinces, local government and </a:t>
              </a:r>
              <a:r>
                <a:rPr lang="en-ZA" sz="1050" b="1" u="sng" dirty="0"/>
                <a:t>financial administration</a:t>
              </a:r>
            </a:p>
          </p:txBody>
        </p:sp>
        <p:sp>
          <p:nvSpPr>
            <p:cNvPr id="4" name="Left Brace 3"/>
            <p:cNvSpPr/>
            <p:nvPr/>
          </p:nvSpPr>
          <p:spPr>
            <a:xfrm>
              <a:off x="6991692" y="981436"/>
              <a:ext cx="427164" cy="172883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1350"/>
            </a:p>
          </p:txBody>
        </p:sp>
        <p:sp>
          <p:nvSpPr>
            <p:cNvPr id="25" name="TextBox 24"/>
            <p:cNvSpPr txBox="1"/>
            <p:nvPr/>
          </p:nvSpPr>
          <p:spPr>
            <a:xfrm>
              <a:off x="3200267" y="6084887"/>
              <a:ext cx="6164835" cy="402907"/>
            </a:xfrm>
            <a:prstGeom prst="rect">
              <a:avLst/>
            </a:prstGeom>
            <a:noFill/>
          </p:spPr>
          <p:txBody>
            <a:bodyPr wrap="square" rtlCol="0">
              <a:spAutoFit/>
            </a:bodyPr>
            <a:lstStyle/>
            <a:p>
              <a:r>
                <a:rPr lang="en-ZA" sz="1050" b="1" i="1" dirty="0"/>
                <a:t>Informed in tandem with the outcomes of public engagement</a:t>
              </a:r>
            </a:p>
          </p:txBody>
        </p:sp>
        <p:sp>
          <p:nvSpPr>
            <p:cNvPr id="26" name="TextBox 25"/>
            <p:cNvSpPr txBox="1"/>
            <p:nvPr/>
          </p:nvSpPr>
          <p:spPr>
            <a:xfrm>
              <a:off x="3626454" y="4097188"/>
              <a:ext cx="2955191" cy="2197675"/>
            </a:xfrm>
            <a:prstGeom prst="rect">
              <a:avLst/>
            </a:prstGeom>
            <a:noFill/>
          </p:spPr>
          <p:txBody>
            <a:bodyPr wrap="square" rtlCol="0">
              <a:spAutoFit/>
            </a:bodyPr>
            <a:lstStyle/>
            <a:p>
              <a:pPr algn="ctr"/>
              <a:r>
                <a:rPr lang="en-ZA" sz="1050" dirty="0"/>
                <a:t>Evidence-based oversight: </a:t>
              </a:r>
            </a:p>
            <a:p>
              <a:pPr algn="ctr"/>
              <a:r>
                <a:rPr lang="en-ZA" sz="1050" dirty="0"/>
                <a:t>Programme and grant funding allocation, expenditure and monitoring in provinces </a:t>
              </a:r>
              <a:r>
                <a:rPr lang="en-ZA" sz="1050" b="1" dirty="0"/>
                <a:t>in order to track identified deliverables</a:t>
              </a:r>
            </a:p>
            <a:p>
              <a:pPr algn="ctr"/>
              <a:endParaRPr lang="en-ZA" sz="1050" dirty="0"/>
            </a:p>
          </p:txBody>
        </p:sp>
      </p:grpSp>
      <p:sp>
        <p:nvSpPr>
          <p:cNvPr id="29" name="Oval 28"/>
          <p:cNvSpPr/>
          <p:nvPr/>
        </p:nvSpPr>
        <p:spPr>
          <a:xfrm>
            <a:off x="89825" y="2868289"/>
            <a:ext cx="984452" cy="994172"/>
          </a:xfrm>
          <a:prstGeom prst="ellipse">
            <a:avLst/>
          </a:prstGeom>
          <a:solidFill>
            <a:schemeClr val="accent6">
              <a:lumMod val="75000"/>
            </a:schemeClr>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0" name="Oval 4"/>
          <p:cNvSpPr/>
          <p:nvPr/>
        </p:nvSpPr>
        <p:spPr>
          <a:xfrm>
            <a:off x="233995" y="3013882"/>
            <a:ext cx="696113" cy="702986"/>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12383" tIns="12383" rIns="12383" bIns="12383" numCol="1" spcCol="1270" anchor="ctr" anchorCtr="0">
            <a:noAutofit/>
          </a:bodyPr>
          <a:lstStyle/>
          <a:p>
            <a:pPr algn="ctr" defTabSz="433388">
              <a:lnSpc>
                <a:spcPct val="90000"/>
              </a:lnSpc>
              <a:spcBef>
                <a:spcPct val="0"/>
              </a:spcBef>
              <a:spcAft>
                <a:spcPct val="35000"/>
              </a:spcAft>
            </a:pPr>
            <a:r>
              <a:rPr lang="en-ZA" sz="1200" dirty="0"/>
              <a:t>HLP, NDP or SO target</a:t>
            </a:r>
          </a:p>
        </p:txBody>
      </p:sp>
      <p:sp>
        <p:nvSpPr>
          <p:cNvPr id="31" name="Oval 30"/>
          <p:cNvSpPr/>
          <p:nvPr/>
        </p:nvSpPr>
        <p:spPr>
          <a:xfrm>
            <a:off x="8109810" y="2781575"/>
            <a:ext cx="984452" cy="994172"/>
          </a:xfrm>
          <a:prstGeom prst="ellipse">
            <a:avLst/>
          </a:prstGeom>
          <a:solidFill>
            <a:schemeClr val="accent6">
              <a:lumMod val="75000"/>
            </a:schemeClr>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2" name="Oval 4"/>
          <p:cNvSpPr/>
          <p:nvPr/>
        </p:nvSpPr>
        <p:spPr>
          <a:xfrm>
            <a:off x="8253979" y="2927168"/>
            <a:ext cx="696113" cy="702986"/>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12383" tIns="12383" rIns="12383" bIns="12383" numCol="1" spcCol="1270" anchor="ctr" anchorCtr="0">
            <a:noAutofit/>
          </a:bodyPr>
          <a:lstStyle/>
          <a:p>
            <a:pPr algn="ctr" defTabSz="433388">
              <a:lnSpc>
                <a:spcPct val="90000"/>
              </a:lnSpc>
              <a:spcBef>
                <a:spcPct val="0"/>
              </a:spcBef>
              <a:spcAft>
                <a:spcPct val="35000"/>
              </a:spcAft>
            </a:pPr>
            <a:r>
              <a:rPr lang="en-ZA" sz="1200" dirty="0"/>
              <a:t>Target outcomes</a:t>
            </a:r>
          </a:p>
        </p:txBody>
      </p:sp>
      <p:sp>
        <p:nvSpPr>
          <p:cNvPr id="33" name="Left-Right Arrow 32"/>
          <p:cNvSpPr/>
          <p:nvPr/>
        </p:nvSpPr>
        <p:spPr>
          <a:xfrm>
            <a:off x="1136206" y="5307431"/>
            <a:ext cx="6808193" cy="411202"/>
          </a:xfrm>
          <a:prstGeom prst="lef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13" dirty="0"/>
              <a:t>Shared planning, monitoring and reporting</a:t>
            </a:r>
          </a:p>
        </p:txBody>
      </p:sp>
      <p:sp>
        <p:nvSpPr>
          <p:cNvPr id="34" name="Left Brace 33"/>
          <p:cNvSpPr/>
          <p:nvPr/>
        </p:nvSpPr>
        <p:spPr>
          <a:xfrm>
            <a:off x="5098192" y="3563383"/>
            <a:ext cx="249002" cy="10895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1350"/>
          </a:p>
        </p:txBody>
      </p:sp>
    </p:spTree>
    <p:extLst>
      <p:ext uri="{BB962C8B-B14F-4D97-AF65-F5344CB8AC3E}">
        <p14:creationId xmlns:p14="http://schemas.microsoft.com/office/powerpoint/2010/main" xmlns="" val="3835771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035" y="456680"/>
            <a:ext cx="7886700" cy="994172"/>
          </a:xfrm>
        </p:spPr>
        <p:txBody>
          <a:bodyPr>
            <a:noAutofit/>
          </a:bodyPr>
          <a:lstStyle/>
          <a:p>
            <a:pPr algn="ctr"/>
            <a:r>
              <a:rPr lang="en-ZA" sz="3600" dirty="0"/>
              <a:t>NCOP oversight role where funds are transferred to provinces </a:t>
            </a:r>
          </a:p>
        </p:txBody>
      </p:sp>
      <p:sp>
        <p:nvSpPr>
          <p:cNvPr id="5" name="Text Box 8"/>
          <p:cNvSpPr txBox="1">
            <a:spLocks noChangeArrowheads="1"/>
          </p:cNvSpPr>
          <p:nvPr/>
        </p:nvSpPr>
        <p:spPr bwMode="auto">
          <a:xfrm>
            <a:off x="4410075" y="2240757"/>
            <a:ext cx="3509963"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just">
              <a:spcBef>
                <a:spcPct val="0"/>
              </a:spcBef>
            </a:pPr>
            <a:r>
              <a:rPr lang="en-US" altLang="en-US" sz="1200" dirty="0"/>
              <a:t>The Constitution of South Africa (Section 41);</a:t>
            </a:r>
          </a:p>
          <a:p>
            <a:pPr algn="just">
              <a:spcBef>
                <a:spcPct val="0"/>
              </a:spcBef>
            </a:pPr>
            <a:r>
              <a:rPr lang="en-US" altLang="en-US" sz="1200" dirty="0"/>
              <a:t>The Division of Revenue Act (DORA)</a:t>
            </a:r>
          </a:p>
          <a:p>
            <a:pPr algn="just">
              <a:spcBef>
                <a:spcPct val="0"/>
              </a:spcBef>
            </a:pPr>
            <a:r>
              <a:rPr lang="en-US" altLang="en-US" sz="1200" dirty="0"/>
              <a:t>Municipal Systems Act (Sections 24,27,29);</a:t>
            </a:r>
          </a:p>
          <a:p>
            <a:pPr algn="just">
              <a:spcBef>
                <a:spcPct val="0"/>
              </a:spcBef>
            </a:pPr>
            <a:r>
              <a:rPr lang="en-US" altLang="en-US" sz="1200" dirty="0"/>
              <a:t>Municipal Structures Act (Sections 83,84(1) and 88);</a:t>
            </a:r>
          </a:p>
          <a:p>
            <a:pPr algn="just">
              <a:spcBef>
                <a:spcPct val="0"/>
              </a:spcBef>
            </a:pPr>
            <a:r>
              <a:rPr lang="en-US" altLang="en-US" sz="1200" dirty="0"/>
              <a:t>IGR Framework Act;</a:t>
            </a:r>
          </a:p>
          <a:p>
            <a:pPr algn="just">
              <a:spcBef>
                <a:spcPct val="0"/>
              </a:spcBef>
            </a:pPr>
            <a:r>
              <a:rPr lang="en-US" altLang="en-US" sz="1200" dirty="0"/>
              <a:t>The PMFA</a:t>
            </a:r>
          </a:p>
        </p:txBody>
      </p:sp>
      <p:sp>
        <p:nvSpPr>
          <p:cNvPr id="6" name="Left Brace 1"/>
          <p:cNvSpPr>
            <a:spLocks/>
          </p:cNvSpPr>
          <p:nvPr/>
        </p:nvSpPr>
        <p:spPr bwMode="auto">
          <a:xfrm rot="16200000">
            <a:off x="2290168" y="2604493"/>
            <a:ext cx="432197" cy="2188369"/>
          </a:xfrm>
          <a:prstGeom prst="leftBrace">
            <a:avLst>
              <a:gd name="adj1" fmla="val 8345"/>
              <a:gd name="adj2" fmla="val 50000"/>
            </a:avLst>
          </a:prstGeom>
          <a:noFill/>
          <a:ln w="9525" algn="ctr">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1800"/>
          </a:p>
        </p:txBody>
      </p:sp>
      <p:sp>
        <p:nvSpPr>
          <p:cNvPr id="7" name="Left Brace 6"/>
          <p:cNvSpPr>
            <a:spLocks/>
          </p:cNvSpPr>
          <p:nvPr/>
        </p:nvSpPr>
        <p:spPr bwMode="auto">
          <a:xfrm>
            <a:off x="3924301" y="2025253"/>
            <a:ext cx="432197" cy="1565672"/>
          </a:xfrm>
          <a:prstGeom prst="leftBrace">
            <a:avLst>
              <a:gd name="adj1" fmla="val 8335"/>
              <a:gd name="adj2" fmla="val 50000"/>
            </a:avLst>
          </a:prstGeom>
          <a:noFill/>
          <a:ln w="9525" algn="ctr">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1800"/>
          </a:p>
        </p:txBody>
      </p:sp>
      <p:sp>
        <p:nvSpPr>
          <p:cNvPr id="8" name="Text Box 8"/>
          <p:cNvSpPr txBox="1">
            <a:spLocks noChangeArrowheads="1"/>
          </p:cNvSpPr>
          <p:nvPr/>
        </p:nvSpPr>
        <p:spPr bwMode="auto">
          <a:xfrm>
            <a:off x="1223964" y="4131470"/>
            <a:ext cx="2483644"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just">
              <a:spcBef>
                <a:spcPct val="0"/>
              </a:spcBef>
              <a:buFontTx/>
              <a:buNone/>
            </a:pPr>
            <a:r>
              <a:rPr lang="en-US" altLang="en-US" sz="1200"/>
              <a:t>This context clearly outlines the accountability of the Executive and the Director General for the expenditure of Grants and provincial allocations, </a:t>
            </a:r>
            <a:r>
              <a:rPr lang="en-US" altLang="en-US" sz="1200" b="1"/>
              <a:t>but not necessarily as a result of legislated monitoring and tracking instruments</a:t>
            </a:r>
          </a:p>
        </p:txBody>
      </p:sp>
      <p:sp>
        <p:nvSpPr>
          <p:cNvPr id="9" name="Text Box 8"/>
          <p:cNvSpPr txBox="1">
            <a:spLocks noChangeArrowheads="1"/>
          </p:cNvSpPr>
          <p:nvPr/>
        </p:nvSpPr>
        <p:spPr bwMode="auto">
          <a:xfrm>
            <a:off x="1347789" y="2205038"/>
            <a:ext cx="2359819" cy="12464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just">
              <a:spcBef>
                <a:spcPct val="0"/>
              </a:spcBef>
              <a:buFontTx/>
              <a:buNone/>
            </a:pPr>
            <a:r>
              <a:rPr lang="en-US" altLang="en-US" sz="1500" b="1" dirty="0"/>
              <a:t>Legislative context of financing Departments and projects in Provinces and at Local Government Level</a:t>
            </a:r>
          </a:p>
        </p:txBody>
      </p:sp>
      <p:sp>
        <p:nvSpPr>
          <p:cNvPr id="10" name="Right Arrow 2"/>
          <p:cNvSpPr>
            <a:spLocks noChangeArrowheads="1"/>
          </p:cNvSpPr>
          <p:nvPr/>
        </p:nvSpPr>
        <p:spPr bwMode="auto">
          <a:xfrm>
            <a:off x="3762376" y="2132411"/>
            <a:ext cx="1674019" cy="1350169"/>
          </a:xfrm>
          <a:prstGeom prst="rightArrow">
            <a:avLst>
              <a:gd name="adj1" fmla="val 50000"/>
              <a:gd name="adj2" fmla="val 50031"/>
            </a:avLst>
          </a:prstGeom>
          <a:solidFill>
            <a:srgbClr val="0070C0">
              <a:alpha val="20000"/>
            </a:srgbClr>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1800"/>
          </a:p>
        </p:txBody>
      </p:sp>
      <p:sp>
        <p:nvSpPr>
          <p:cNvPr id="11" name="Right Arrow 11"/>
          <p:cNvSpPr>
            <a:spLocks noChangeArrowheads="1"/>
          </p:cNvSpPr>
          <p:nvPr/>
        </p:nvSpPr>
        <p:spPr bwMode="auto">
          <a:xfrm rot="5400000">
            <a:off x="1686522" y="3567709"/>
            <a:ext cx="1693069" cy="1484710"/>
          </a:xfrm>
          <a:prstGeom prst="rightArrow">
            <a:avLst>
              <a:gd name="adj1" fmla="val 50000"/>
              <a:gd name="adj2" fmla="val 49974"/>
            </a:avLst>
          </a:prstGeom>
          <a:solidFill>
            <a:srgbClr val="0070C0">
              <a:alpha val="20000"/>
            </a:srgbClr>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1800"/>
          </a:p>
        </p:txBody>
      </p:sp>
      <p:sp>
        <p:nvSpPr>
          <p:cNvPr id="12" name="Rectangle 3"/>
          <p:cNvSpPr>
            <a:spLocks noChangeArrowheads="1"/>
          </p:cNvSpPr>
          <p:nvPr/>
        </p:nvSpPr>
        <p:spPr bwMode="auto">
          <a:xfrm>
            <a:off x="3815955" y="3699274"/>
            <a:ext cx="4131469" cy="2268140"/>
          </a:xfrm>
          <a:prstGeom prst="rect">
            <a:avLst/>
          </a:prstGeom>
          <a:solidFill>
            <a:srgbClr val="FF0000">
              <a:alpha val="20000"/>
            </a:srgbClr>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1800"/>
          </a:p>
        </p:txBody>
      </p:sp>
      <p:sp>
        <p:nvSpPr>
          <p:cNvPr id="13" name="Text Box 8"/>
          <p:cNvSpPr txBox="1">
            <a:spLocks noChangeArrowheads="1"/>
          </p:cNvSpPr>
          <p:nvPr/>
        </p:nvSpPr>
        <p:spPr bwMode="auto">
          <a:xfrm>
            <a:off x="3925492" y="3692129"/>
            <a:ext cx="4049315" cy="3000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just">
              <a:spcBef>
                <a:spcPct val="0"/>
              </a:spcBef>
              <a:buFontTx/>
              <a:buNone/>
            </a:pPr>
            <a:r>
              <a:rPr lang="en-US" altLang="en-US" sz="1350" b="1"/>
              <a:t>NCOP – specific content requested in terms of:</a:t>
            </a:r>
          </a:p>
        </p:txBody>
      </p:sp>
      <p:sp>
        <p:nvSpPr>
          <p:cNvPr id="14" name="Text Box 8"/>
          <p:cNvSpPr txBox="1">
            <a:spLocks noChangeArrowheads="1"/>
          </p:cNvSpPr>
          <p:nvPr/>
        </p:nvSpPr>
        <p:spPr bwMode="auto">
          <a:xfrm>
            <a:off x="3917156" y="4214814"/>
            <a:ext cx="4030266"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just">
              <a:spcBef>
                <a:spcPct val="0"/>
              </a:spcBef>
            </a:pPr>
            <a:r>
              <a:rPr lang="en-US" altLang="en-US" sz="1200"/>
              <a:t>Financial accountability and reporting verification</a:t>
            </a:r>
          </a:p>
          <a:p>
            <a:pPr algn="just">
              <a:spcBef>
                <a:spcPct val="0"/>
              </a:spcBef>
            </a:pPr>
            <a:r>
              <a:rPr lang="en-US" altLang="en-US" sz="1200"/>
              <a:t>MinMEC and other progress reporting indicating continuous monitoring of provincial/local government planning and expenditure</a:t>
            </a:r>
          </a:p>
          <a:p>
            <a:pPr algn="just">
              <a:spcBef>
                <a:spcPct val="0"/>
              </a:spcBef>
            </a:pPr>
            <a:r>
              <a:rPr lang="en-US" altLang="en-US" sz="1200"/>
              <a:t>Planning links between the provincial/local allocation of grant funds and national planning</a:t>
            </a:r>
          </a:p>
          <a:p>
            <a:pPr algn="just">
              <a:spcBef>
                <a:spcPct val="0"/>
              </a:spcBef>
            </a:pPr>
            <a:r>
              <a:rPr lang="en-US" altLang="en-US" sz="1200"/>
              <a:t>Entity/department progress on a </a:t>
            </a:r>
            <a:r>
              <a:rPr lang="en-US" altLang="en-US" sz="1200" b="1"/>
              <a:t>per province </a:t>
            </a:r>
            <a:r>
              <a:rPr lang="en-US" altLang="en-US" sz="1200"/>
              <a:t>basis</a:t>
            </a:r>
          </a:p>
          <a:p>
            <a:pPr algn="just">
              <a:spcBef>
                <a:spcPct val="0"/>
              </a:spcBef>
            </a:pPr>
            <a:r>
              <a:rPr lang="en-US" altLang="en-US" sz="1200"/>
              <a:t>The fate of earmarked funding from National budgets</a:t>
            </a:r>
          </a:p>
        </p:txBody>
      </p:sp>
    </p:spTree>
    <p:extLst>
      <p:ext uri="{BB962C8B-B14F-4D97-AF65-F5344CB8AC3E}">
        <p14:creationId xmlns:p14="http://schemas.microsoft.com/office/powerpoint/2010/main" xmlns="" val="151418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b="1" dirty="0" smtClean="0"/>
              <a:t>The biggest oversight constraint:</a:t>
            </a:r>
            <a:br>
              <a:rPr lang="en-ZA" sz="3600" b="1" dirty="0" smtClean="0"/>
            </a:br>
            <a:r>
              <a:rPr lang="en-ZA" sz="3600" b="1" dirty="0" smtClean="0"/>
              <a:t>Meeting opportunities</a:t>
            </a:r>
            <a:endParaRPr lang="en-ZA" sz="3600" b="1" dirty="0"/>
          </a:p>
        </p:txBody>
      </p:sp>
      <p:sp>
        <p:nvSpPr>
          <p:cNvPr id="3" name="Content Placeholder 2"/>
          <p:cNvSpPr>
            <a:spLocks noGrp="1"/>
          </p:cNvSpPr>
          <p:nvPr>
            <p:ph idx="1"/>
          </p:nvPr>
        </p:nvSpPr>
        <p:spPr/>
        <p:txBody>
          <a:bodyPr/>
          <a:lstStyle/>
          <a:p>
            <a:r>
              <a:rPr lang="en-ZA" dirty="0" smtClean="0"/>
              <a:t>The NCOP timetable does not allow for sufficient meeting opportunities</a:t>
            </a:r>
          </a:p>
          <a:p>
            <a:r>
              <a:rPr lang="en-ZA" dirty="0" smtClean="0"/>
              <a:t>On average, 24 – 30 days start out as being earmarked for meetings and oversight</a:t>
            </a:r>
          </a:p>
          <a:p>
            <a:r>
              <a:rPr lang="en-ZA" dirty="0" smtClean="0"/>
              <a:t>Plenaries, time-table changes, sectoral events and legislation severely impacts on the activity of the committee</a:t>
            </a:r>
          </a:p>
          <a:p>
            <a:r>
              <a:rPr lang="en-ZA" dirty="0" smtClean="0"/>
              <a:t>Strategy shift towards fewer objectives should be considered in order to have measurable impact</a:t>
            </a:r>
            <a:endParaRPr lang="en-ZA" dirty="0"/>
          </a:p>
        </p:txBody>
      </p:sp>
    </p:spTree>
    <p:extLst>
      <p:ext uri="{BB962C8B-B14F-4D97-AF65-F5344CB8AC3E}">
        <p14:creationId xmlns:p14="http://schemas.microsoft.com/office/powerpoint/2010/main" xmlns="" val="2785273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225428276"/>
              </p:ext>
            </p:extLst>
          </p:nvPr>
        </p:nvGraphicFramePr>
        <p:xfrm>
          <a:off x="745958" y="1046747"/>
          <a:ext cx="8157410" cy="5441884"/>
        </p:xfrm>
        <a:graphic>
          <a:graphicData uri="http://schemas.openxmlformats.org/drawingml/2006/table">
            <a:tbl>
              <a:tblPr firstRow="1" firstCol="1" bandRow="1" bandCol="1">
                <a:tableStyleId>{5C22544A-7EE6-4342-B048-85BDC9FD1C3A}</a:tableStyleId>
              </a:tblPr>
              <a:tblGrid>
                <a:gridCol w="1835576">
                  <a:extLst>
                    <a:ext uri="{9D8B030D-6E8A-4147-A177-3AD203B41FA5}">
                      <a16:colId xmlns:a16="http://schemas.microsoft.com/office/drawing/2014/main" xmlns="" val="4270817772"/>
                    </a:ext>
                  </a:extLst>
                </a:gridCol>
                <a:gridCol w="6321834">
                  <a:extLst>
                    <a:ext uri="{9D8B030D-6E8A-4147-A177-3AD203B41FA5}">
                      <a16:colId xmlns:a16="http://schemas.microsoft.com/office/drawing/2014/main" xmlns="" val="905616431"/>
                    </a:ext>
                  </a:extLst>
                </a:gridCol>
              </a:tblGrid>
              <a:tr h="279301">
                <a:tc>
                  <a:txBody>
                    <a:bodyPr/>
                    <a:lstStyle/>
                    <a:p>
                      <a:pPr algn="just">
                        <a:lnSpc>
                          <a:spcPct val="150000"/>
                        </a:lnSpc>
                        <a:spcAft>
                          <a:spcPts val="0"/>
                        </a:spcAft>
                      </a:pPr>
                      <a:r>
                        <a:rPr lang="en-US" sz="1100" dirty="0">
                          <a:effectLst/>
                        </a:rPr>
                        <a:t>Responsibility</a:t>
                      </a:r>
                      <a:endParaRPr lang="en-ZA" sz="11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Issue(s)</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4278864528"/>
                  </a:ext>
                </a:extLst>
              </a:tr>
              <a:tr h="228519">
                <a:tc>
                  <a:txBody>
                    <a:bodyPr/>
                    <a:lstStyle/>
                    <a:p>
                      <a:pPr algn="just">
                        <a:lnSpc>
                          <a:spcPct val="150000"/>
                        </a:lnSpc>
                        <a:spcAft>
                          <a:spcPts val="0"/>
                        </a:spcAft>
                      </a:pPr>
                      <a:r>
                        <a:rPr lang="en-US" sz="1100" dirty="0">
                          <a:effectLst/>
                        </a:rPr>
                        <a:t>DAFF and DRLDR</a:t>
                      </a:r>
                      <a:endParaRPr lang="en-ZA" sz="11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a:effectLst/>
                        </a:rPr>
                        <a:t>Sustainability of agricultural co-operatives and CPAs</a:t>
                      </a:r>
                      <a:endParaRPr lang="en-ZA" sz="11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419498368"/>
                  </a:ext>
                </a:extLst>
              </a:tr>
              <a:tr h="228519">
                <a:tc>
                  <a:txBody>
                    <a:bodyPr/>
                    <a:lstStyle/>
                    <a:p>
                      <a:pPr algn="just">
                        <a:lnSpc>
                          <a:spcPct val="150000"/>
                        </a:lnSpc>
                        <a:spcAft>
                          <a:spcPts val="0"/>
                        </a:spcAft>
                      </a:pPr>
                      <a:r>
                        <a:rPr lang="en-US" sz="1100" dirty="0">
                          <a:effectLst/>
                        </a:rPr>
                        <a:t>DRDLR</a:t>
                      </a:r>
                      <a:endParaRPr lang="en-ZA" sz="11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a:effectLst/>
                        </a:rPr>
                        <a:t>Settling of outstanding land claims </a:t>
                      </a:r>
                      <a:endParaRPr lang="en-ZA" sz="11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3976109145"/>
                  </a:ext>
                </a:extLst>
              </a:tr>
              <a:tr h="228519">
                <a:tc>
                  <a:txBody>
                    <a:bodyPr/>
                    <a:lstStyle/>
                    <a:p>
                      <a:pPr algn="just">
                        <a:lnSpc>
                          <a:spcPct val="150000"/>
                        </a:lnSpc>
                        <a:spcAft>
                          <a:spcPts val="0"/>
                        </a:spcAft>
                      </a:pPr>
                      <a:r>
                        <a:rPr lang="en-US" sz="1100" dirty="0">
                          <a:effectLst/>
                        </a:rPr>
                        <a:t>DAFF and DEA</a:t>
                      </a:r>
                      <a:endParaRPr lang="en-ZA" sz="11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a:effectLst/>
                        </a:rPr>
                        <a:t>Aquaculture development (including regulatory environment)</a:t>
                      </a:r>
                      <a:endParaRPr lang="en-ZA" sz="11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626730707"/>
                  </a:ext>
                </a:extLst>
              </a:tr>
              <a:tr h="228519">
                <a:tc>
                  <a:txBody>
                    <a:bodyPr/>
                    <a:lstStyle/>
                    <a:p>
                      <a:pPr algn="just">
                        <a:lnSpc>
                          <a:spcPct val="150000"/>
                        </a:lnSpc>
                        <a:spcAft>
                          <a:spcPts val="0"/>
                        </a:spcAft>
                      </a:pPr>
                      <a:r>
                        <a:rPr lang="en-US" sz="1100" dirty="0">
                          <a:effectLst/>
                        </a:rPr>
                        <a:t>DMR</a:t>
                      </a:r>
                      <a:endParaRPr lang="en-ZA" sz="11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a:effectLst/>
                        </a:rPr>
                        <a:t>The continued management of Acid Mine Drainage</a:t>
                      </a:r>
                      <a:endParaRPr lang="en-ZA" sz="11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4200538202"/>
                  </a:ext>
                </a:extLst>
              </a:tr>
              <a:tr h="228519">
                <a:tc>
                  <a:txBody>
                    <a:bodyPr/>
                    <a:lstStyle/>
                    <a:p>
                      <a:pPr algn="just">
                        <a:lnSpc>
                          <a:spcPct val="150000"/>
                        </a:lnSpc>
                        <a:spcAft>
                          <a:spcPts val="0"/>
                        </a:spcAft>
                      </a:pPr>
                      <a:r>
                        <a:rPr lang="en-US" sz="1100" dirty="0" smtClean="0">
                          <a:effectLst/>
                        </a:rPr>
                        <a:t>DEA,  </a:t>
                      </a:r>
                      <a:r>
                        <a:rPr lang="en-US" sz="1100" dirty="0">
                          <a:effectLst/>
                        </a:rPr>
                        <a:t>Local Government</a:t>
                      </a:r>
                      <a:endParaRPr lang="en-ZA" sz="11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a:effectLst/>
                        </a:rPr>
                        <a:t>Air quality management (priority areas such as the Vaal)</a:t>
                      </a:r>
                      <a:endParaRPr lang="en-ZA" sz="11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4214337034"/>
                  </a:ext>
                </a:extLst>
              </a:tr>
              <a:tr h="228519">
                <a:tc>
                  <a:txBody>
                    <a:bodyPr/>
                    <a:lstStyle/>
                    <a:p>
                      <a:pPr algn="just">
                        <a:lnSpc>
                          <a:spcPct val="150000"/>
                        </a:lnSpc>
                        <a:spcAft>
                          <a:spcPts val="0"/>
                        </a:spcAft>
                      </a:pPr>
                      <a:r>
                        <a:rPr lang="en-US" sz="1100">
                          <a:effectLst/>
                        </a:rPr>
                        <a:t>DMR, DEA, DAFF</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Developing the Oceans Economy</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846453232"/>
                  </a:ext>
                </a:extLst>
              </a:tr>
              <a:tr h="305434">
                <a:tc>
                  <a:txBody>
                    <a:bodyPr/>
                    <a:lstStyle/>
                    <a:p>
                      <a:pPr algn="just">
                        <a:lnSpc>
                          <a:spcPct val="150000"/>
                        </a:lnSpc>
                        <a:spcAft>
                          <a:spcPts val="0"/>
                        </a:spcAft>
                      </a:pPr>
                      <a:r>
                        <a:rPr lang="en-US" sz="1100" dirty="0">
                          <a:effectLst/>
                        </a:rPr>
                        <a:t>DEA</a:t>
                      </a:r>
                      <a:endParaRPr lang="en-ZA" sz="11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Current patterns in Rhino poaching – an update on the effectiveness of government counter-poaching efforts</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1397840464"/>
                  </a:ext>
                </a:extLst>
              </a:tr>
              <a:tr h="457039">
                <a:tc>
                  <a:txBody>
                    <a:bodyPr/>
                    <a:lstStyle/>
                    <a:p>
                      <a:pPr algn="just">
                        <a:lnSpc>
                          <a:spcPct val="150000"/>
                        </a:lnSpc>
                        <a:spcAft>
                          <a:spcPts val="0"/>
                        </a:spcAft>
                      </a:pPr>
                      <a:r>
                        <a:rPr lang="en-US" sz="1100" dirty="0">
                          <a:effectLst/>
                        </a:rPr>
                        <a:t>DEA</a:t>
                      </a:r>
                      <a:endParaRPr lang="en-ZA" sz="11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Developments in Waste Management  including the impact of Landfill sites on Communities (Waste management)</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432321629"/>
                  </a:ext>
                </a:extLst>
              </a:tr>
              <a:tr h="228519">
                <a:tc>
                  <a:txBody>
                    <a:bodyPr/>
                    <a:lstStyle/>
                    <a:p>
                      <a:pPr algn="just">
                        <a:lnSpc>
                          <a:spcPct val="150000"/>
                        </a:lnSpc>
                        <a:spcAft>
                          <a:spcPts val="0"/>
                        </a:spcAft>
                      </a:pPr>
                      <a:r>
                        <a:rPr lang="en-US" sz="1100">
                          <a:effectLst/>
                        </a:rPr>
                        <a:t>DEA, DMR</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Waste water management </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452039178"/>
                  </a:ext>
                </a:extLst>
              </a:tr>
              <a:tr h="228519">
                <a:tc>
                  <a:txBody>
                    <a:bodyPr/>
                    <a:lstStyle/>
                    <a:p>
                      <a:pPr algn="just">
                        <a:lnSpc>
                          <a:spcPct val="150000"/>
                        </a:lnSpc>
                        <a:spcAft>
                          <a:spcPts val="0"/>
                        </a:spcAft>
                      </a:pPr>
                      <a:r>
                        <a:rPr lang="en-US" sz="1100">
                          <a:effectLst/>
                        </a:rPr>
                        <a:t>DEA</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Occurrence and threats of Mines in sensitive ecological areas (current and old)</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502248150"/>
                  </a:ext>
                </a:extLst>
              </a:tr>
              <a:tr h="228519">
                <a:tc>
                  <a:txBody>
                    <a:bodyPr/>
                    <a:lstStyle/>
                    <a:p>
                      <a:pPr algn="just">
                        <a:lnSpc>
                          <a:spcPct val="150000"/>
                        </a:lnSpc>
                        <a:spcAft>
                          <a:spcPts val="0"/>
                        </a:spcAft>
                      </a:pPr>
                      <a:r>
                        <a:rPr lang="en-US" sz="1100">
                          <a:effectLst/>
                        </a:rPr>
                        <a:t>DMR</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Measuring the impact of Mining Company S&amp;LP on local economic development</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813470899"/>
                  </a:ext>
                </a:extLst>
              </a:tr>
              <a:tr h="330869">
                <a:tc>
                  <a:txBody>
                    <a:bodyPr/>
                    <a:lstStyle/>
                    <a:p>
                      <a:pPr algn="just">
                        <a:lnSpc>
                          <a:spcPct val="150000"/>
                        </a:lnSpc>
                        <a:spcAft>
                          <a:spcPts val="0"/>
                        </a:spcAft>
                      </a:pPr>
                      <a:r>
                        <a:rPr lang="en-US" sz="1100">
                          <a:effectLst/>
                        </a:rPr>
                        <a:t>DAFF, DRDLR</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Government efforts towards agricultural projects on </a:t>
                      </a:r>
                      <a:r>
                        <a:rPr lang="en-US" sz="1100" dirty="0" err="1">
                          <a:effectLst/>
                        </a:rPr>
                        <a:t>under-utilised</a:t>
                      </a:r>
                      <a:r>
                        <a:rPr lang="en-US" sz="1100" dirty="0">
                          <a:effectLst/>
                        </a:rPr>
                        <a:t> high potential agricultural land</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526116228"/>
                  </a:ext>
                </a:extLst>
              </a:tr>
              <a:tr h="228519">
                <a:tc>
                  <a:txBody>
                    <a:bodyPr/>
                    <a:lstStyle/>
                    <a:p>
                      <a:pPr algn="just">
                        <a:lnSpc>
                          <a:spcPct val="150000"/>
                        </a:lnSpc>
                        <a:spcAft>
                          <a:spcPts val="0"/>
                        </a:spcAft>
                      </a:pPr>
                      <a:r>
                        <a:rPr lang="en-US" sz="1100">
                          <a:effectLst/>
                        </a:rPr>
                        <a:t>DAFF, DRDLR</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The </a:t>
                      </a:r>
                      <a:r>
                        <a:rPr lang="en-US" sz="1100" dirty="0" err="1">
                          <a:effectLst/>
                        </a:rPr>
                        <a:t>utilisation</a:t>
                      </a:r>
                      <a:r>
                        <a:rPr lang="en-US" sz="1100" dirty="0">
                          <a:effectLst/>
                        </a:rPr>
                        <a:t> of State-owned farms and performance of land reform projects</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817581928"/>
                  </a:ext>
                </a:extLst>
              </a:tr>
              <a:tr h="228519">
                <a:tc>
                  <a:txBody>
                    <a:bodyPr/>
                    <a:lstStyle/>
                    <a:p>
                      <a:pPr algn="just">
                        <a:lnSpc>
                          <a:spcPct val="150000"/>
                        </a:lnSpc>
                        <a:spcAft>
                          <a:spcPts val="0"/>
                        </a:spcAft>
                      </a:pPr>
                      <a:r>
                        <a:rPr lang="en-US" sz="1100">
                          <a:effectLst/>
                        </a:rPr>
                        <a:t>DMR, DEA</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Plans for the oil and gas sector, with specific reference to the current position on fracking </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3380142459"/>
                  </a:ext>
                </a:extLst>
              </a:tr>
              <a:tr h="228519">
                <a:tc>
                  <a:txBody>
                    <a:bodyPr/>
                    <a:lstStyle/>
                    <a:p>
                      <a:pPr algn="just">
                        <a:lnSpc>
                          <a:spcPct val="150000"/>
                        </a:lnSpc>
                        <a:spcAft>
                          <a:spcPts val="0"/>
                        </a:spcAft>
                      </a:pPr>
                      <a:r>
                        <a:rPr lang="en-US" sz="1100">
                          <a:effectLst/>
                        </a:rPr>
                        <a:t>DAFF, DMR</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The impacts of Mining on land </a:t>
                      </a:r>
                      <a:r>
                        <a:rPr lang="en-US" sz="1100" dirty="0" err="1">
                          <a:effectLst/>
                        </a:rPr>
                        <a:t>utilisation</a:t>
                      </a:r>
                      <a:r>
                        <a:rPr lang="en-US" sz="1100" dirty="0">
                          <a:effectLst/>
                        </a:rPr>
                        <a:t> patterns </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3051206313"/>
                  </a:ext>
                </a:extLst>
              </a:tr>
              <a:tr h="228519">
                <a:tc>
                  <a:txBody>
                    <a:bodyPr/>
                    <a:lstStyle/>
                    <a:p>
                      <a:pPr algn="just">
                        <a:lnSpc>
                          <a:spcPct val="150000"/>
                        </a:lnSpc>
                        <a:spcAft>
                          <a:spcPts val="0"/>
                        </a:spcAft>
                      </a:pPr>
                      <a:r>
                        <a:rPr lang="en-US" sz="1100">
                          <a:effectLst/>
                        </a:rPr>
                        <a:t>DEA</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Government achievements in mainstreaming green economy in each province </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629542605"/>
                  </a:ext>
                </a:extLst>
              </a:tr>
              <a:tr h="457039">
                <a:tc>
                  <a:txBody>
                    <a:bodyPr/>
                    <a:lstStyle/>
                    <a:p>
                      <a:pPr algn="just">
                        <a:lnSpc>
                          <a:spcPct val="150000"/>
                        </a:lnSpc>
                        <a:spcAft>
                          <a:spcPts val="0"/>
                        </a:spcAft>
                      </a:pPr>
                      <a:r>
                        <a:rPr lang="en-US" sz="1100">
                          <a:effectLst/>
                        </a:rPr>
                        <a:t>DAFF</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Outcomes of challenges to Fishing Rights Allocation Process (FRAP) and the development of a small-scale commercial sector</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191906601"/>
                  </a:ext>
                </a:extLst>
              </a:tr>
              <a:tr h="228519">
                <a:tc>
                  <a:txBody>
                    <a:bodyPr/>
                    <a:lstStyle/>
                    <a:p>
                      <a:pPr algn="just">
                        <a:lnSpc>
                          <a:spcPct val="150000"/>
                        </a:lnSpc>
                        <a:spcAft>
                          <a:spcPts val="0"/>
                        </a:spcAft>
                      </a:pPr>
                      <a:r>
                        <a:rPr lang="en-US" sz="1100">
                          <a:effectLst/>
                        </a:rPr>
                        <a:t>DRDLR</a:t>
                      </a:r>
                      <a:endParaRPr lang="en-ZA" sz="11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1100" dirty="0">
                          <a:effectLst/>
                        </a:rPr>
                        <a:t>Results from Farm equity schemes (public hearings) and the arrangements with the parties</a:t>
                      </a:r>
                      <a:endParaRPr lang="en-ZA" sz="11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3953003823"/>
                  </a:ext>
                </a:extLst>
              </a:tr>
            </a:tbl>
          </a:graphicData>
        </a:graphic>
      </p:graphicFrame>
      <p:sp>
        <p:nvSpPr>
          <p:cNvPr id="5" name="Title 1"/>
          <p:cNvSpPr>
            <a:spLocks noGrp="1"/>
          </p:cNvSpPr>
          <p:nvPr>
            <p:ph type="title"/>
          </p:nvPr>
        </p:nvSpPr>
        <p:spPr>
          <a:xfrm>
            <a:off x="628650" y="365126"/>
            <a:ext cx="7886700" cy="681621"/>
          </a:xfrm>
        </p:spPr>
        <p:txBody>
          <a:bodyPr>
            <a:normAutofit/>
          </a:bodyPr>
          <a:lstStyle/>
          <a:p>
            <a:pPr algn="ctr"/>
            <a:r>
              <a:rPr lang="en-ZA" sz="3600" b="1" dirty="0" smtClean="0"/>
              <a:t>Unfinished business from 5</a:t>
            </a:r>
            <a:r>
              <a:rPr lang="en-ZA" sz="3600" b="1" baseline="30000" dirty="0" smtClean="0"/>
              <a:t>th</a:t>
            </a:r>
            <a:r>
              <a:rPr lang="en-ZA" sz="3600" b="1" dirty="0" smtClean="0"/>
              <a:t> Parliament</a:t>
            </a:r>
            <a:endParaRPr lang="en-ZA" sz="3600" b="1" dirty="0"/>
          </a:p>
        </p:txBody>
      </p:sp>
    </p:spTree>
    <p:extLst>
      <p:ext uri="{BB962C8B-B14F-4D97-AF65-F5344CB8AC3E}">
        <p14:creationId xmlns:p14="http://schemas.microsoft.com/office/powerpoint/2010/main" xmlns="" val="4063713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ZA" b="1" i="1" dirty="0" smtClean="0"/>
              <a:t>The reality of the number of outstanding issues is that it represents the majority of a year’s activity, when budget, APP, Strategic Planning, Sectoral  Parliaments and oversight trips are considered. Planning in this way (5</a:t>
            </a:r>
            <a:r>
              <a:rPr lang="en-ZA" b="1" i="1" baseline="30000" dirty="0" smtClean="0"/>
              <a:t>th</a:t>
            </a:r>
            <a:r>
              <a:rPr lang="en-ZA" b="1" i="1" dirty="0" smtClean="0"/>
              <a:t> Parliament) merely creates a unrealistic schedule of single meetings that has not resulted in recommendations flowing from the Committee to the House regarding policy, legislation, mandate or budget challenges identified.</a:t>
            </a:r>
          </a:p>
        </p:txBody>
      </p:sp>
    </p:spTree>
    <p:extLst>
      <p:ext uri="{BB962C8B-B14F-4D97-AF65-F5344CB8AC3E}">
        <p14:creationId xmlns:p14="http://schemas.microsoft.com/office/powerpoint/2010/main" xmlns="" val="3729770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dirty="0" smtClean="0"/>
              <a:t>Solution to planning challenges: Themed oversight reporting</a:t>
            </a:r>
            <a:endParaRPr lang="en-ZA" sz="3600" dirty="0"/>
          </a:p>
        </p:txBody>
      </p:sp>
      <p:sp>
        <p:nvSpPr>
          <p:cNvPr id="3" name="Content Placeholder 2"/>
          <p:cNvSpPr>
            <a:spLocks noGrp="1"/>
          </p:cNvSpPr>
          <p:nvPr>
            <p:ph idx="1"/>
          </p:nvPr>
        </p:nvSpPr>
        <p:spPr/>
        <p:txBody>
          <a:bodyPr>
            <a:normAutofit lnSpcReduction="10000"/>
          </a:bodyPr>
          <a:lstStyle/>
          <a:p>
            <a:pPr marL="0" indent="0" algn="ctr">
              <a:buNone/>
            </a:pPr>
            <a:r>
              <a:rPr lang="en-ZA" dirty="0" smtClean="0"/>
              <a:t>Implications of this approach:</a:t>
            </a:r>
          </a:p>
          <a:p>
            <a:r>
              <a:rPr lang="en-ZA" dirty="0" smtClean="0"/>
              <a:t>Less topics (oversight priorities) covered in greater detail;</a:t>
            </a:r>
          </a:p>
          <a:p>
            <a:r>
              <a:rPr lang="en-ZA" dirty="0" smtClean="0"/>
              <a:t>Continuous background research feeding known information into body of report for committee consideration;</a:t>
            </a:r>
          </a:p>
          <a:p>
            <a:r>
              <a:rPr lang="en-ZA" dirty="0" smtClean="0"/>
              <a:t>Progress on oversight report continues during constituency periods, recess;</a:t>
            </a:r>
          </a:p>
          <a:p>
            <a:r>
              <a:rPr lang="en-ZA" dirty="0" smtClean="0"/>
              <a:t>Oversight priorities result in committee report with clear recommendations on the investigated topic</a:t>
            </a:r>
          </a:p>
          <a:p>
            <a:endParaRPr lang="en-ZA" dirty="0"/>
          </a:p>
        </p:txBody>
      </p:sp>
    </p:spTree>
    <p:extLst>
      <p:ext uri="{BB962C8B-B14F-4D97-AF65-F5344CB8AC3E}">
        <p14:creationId xmlns:p14="http://schemas.microsoft.com/office/powerpoint/2010/main" xmlns="" val="1732621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dirty="0" smtClean="0"/>
              <a:t>Solution to planning challenges: Themed oversight reporting</a:t>
            </a:r>
            <a:endParaRPr lang="en-ZA" sz="3600" dirty="0"/>
          </a:p>
        </p:txBody>
      </p:sp>
      <p:sp>
        <p:nvSpPr>
          <p:cNvPr id="5" name="Rectangle 4"/>
          <p:cNvSpPr/>
          <p:nvPr/>
        </p:nvSpPr>
        <p:spPr>
          <a:xfrm>
            <a:off x="332372" y="1840824"/>
            <a:ext cx="8315616" cy="3976689"/>
          </a:xfrm>
          <a:prstGeom prst="rect">
            <a:avLst/>
          </a:prstGeom>
          <a:solidFill>
            <a:schemeClr val="accent6">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ounded Rectangle 5"/>
          <p:cNvSpPr/>
          <p:nvPr/>
        </p:nvSpPr>
        <p:spPr>
          <a:xfrm>
            <a:off x="3752451" y="3211692"/>
            <a:ext cx="1558801" cy="954848"/>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OVERSIGHT TOPIC</a:t>
            </a:r>
            <a:endParaRPr lang="en-ZA" b="1" dirty="0"/>
          </a:p>
        </p:txBody>
      </p:sp>
      <p:sp>
        <p:nvSpPr>
          <p:cNvPr id="7" name="Oval 6"/>
          <p:cNvSpPr/>
          <p:nvPr/>
        </p:nvSpPr>
        <p:spPr>
          <a:xfrm>
            <a:off x="3752451" y="2010772"/>
            <a:ext cx="1483519" cy="778746"/>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t>Legislative review</a:t>
            </a:r>
            <a:endParaRPr lang="en-ZA" sz="1600" dirty="0"/>
          </a:p>
        </p:txBody>
      </p:sp>
      <p:sp>
        <p:nvSpPr>
          <p:cNvPr id="8" name="Oval 7"/>
          <p:cNvSpPr/>
          <p:nvPr/>
        </p:nvSpPr>
        <p:spPr>
          <a:xfrm>
            <a:off x="6244389" y="2368388"/>
            <a:ext cx="1836741" cy="843303"/>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t>policy and strategy </a:t>
            </a:r>
            <a:endParaRPr lang="en-ZA" sz="1600" dirty="0"/>
          </a:p>
        </p:txBody>
      </p:sp>
      <p:sp>
        <p:nvSpPr>
          <p:cNvPr id="9" name="Oval 8"/>
          <p:cNvSpPr/>
          <p:nvPr/>
        </p:nvSpPr>
        <p:spPr>
          <a:xfrm>
            <a:off x="6863286" y="4029095"/>
            <a:ext cx="1402637" cy="587697"/>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t>Budget</a:t>
            </a:r>
            <a:endParaRPr lang="en-ZA" sz="1600" dirty="0"/>
          </a:p>
        </p:txBody>
      </p:sp>
      <p:sp>
        <p:nvSpPr>
          <p:cNvPr id="11" name="Oval 10"/>
          <p:cNvSpPr/>
          <p:nvPr/>
        </p:nvSpPr>
        <p:spPr>
          <a:xfrm>
            <a:off x="5425865" y="4800368"/>
            <a:ext cx="1961524" cy="900893"/>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smtClean="0"/>
              <a:t>Grant management and monitoring</a:t>
            </a:r>
            <a:endParaRPr lang="en-ZA" sz="1400" dirty="0"/>
          </a:p>
        </p:txBody>
      </p:sp>
      <p:sp>
        <p:nvSpPr>
          <p:cNvPr id="12" name="Oval 11"/>
          <p:cNvSpPr/>
          <p:nvPr/>
        </p:nvSpPr>
        <p:spPr>
          <a:xfrm>
            <a:off x="864119" y="2717906"/>
            <a:ext cx="1491989" cy="778746"/>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smtClean="0"/>
              <a:t>Mandate challenges</a:t>
            </a:r>
            <a:endParaRPr lang="en-ZA" sz="1600" dirty="0"/>
          </a:p>
        </p:txBody>
      </p:sp>
      <p:sp>
        <p:nvSpPr>
          <p:cNvPr id="13" name="Oval 12"/>
          <p:cNvSpPr/>
          <p:nvPr/>
        </p:nvSpPr>
        <p:spPr>
          <a:xfrm>
            <a:off x="864119" y="4453444"/>
            <a:ext cx="2280873" cy="92826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smtClean="0"/>
              <a:t>Footprints of national legislative competencies</a:t>
            </a:r>
            <a:endParaRPr lang="en-ZA" sz="1400" dirty="0"/>
          </a:p>
        </p:txBody>
      </p:sp>
      <p:cxnSp>
        <p:nvCxnSpPr>
          <p:cNvPr id="16" name="Elbow Connector 6"/>
          <p:cNvCxnSpPr>
            <a:stCxn id="6" idx="1"/>
            <a:endCxn id="13" idx="6"/>
          </p:cNvCxnSpPr>
          <p:nvPr/>
        </p:nvCxnSpPr>
        <p:spPr>
          <a:xfrm rot="10800000" flipV="1">
            <a:off x="3144993" y="3689116"/>
            <a:ext cx="607459" cy="122846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Elbow Connector 36"/>
          <p:cNvCxnSpPr>
            <a:stCxn id="6" idx="1"/>
            <a:endCxn id="12" idx="6"/>
          </p:cNvCxnSpPr>
          <p:nvPr/>
        </p:nvCxnSpPr>
        <p:spPr>
          <a:xfrm rot="10800000">
            <a:off x="2356109" y="3107280"/>
            <a:ext cx="1396343" cy="58183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37"/>
          <p:cNvCxnSpPr>
            <a:stCxn id="6" idx="0"/>
          </p:cNvCxnSpPr>
          <p:nvPr/>
        </p:nvCxnSpPr>
        <p:spPr>
          <a:xfrm rot="5400000" flipH="1" flipV="1">
            <a:off x="4323841" y="3003290"/>
            <a:ext cx="416021" cy="9078"/>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40"/>
          <p:cNvCxnSpPr>
            <a:stCxn id="6" idx="3"/>
            <a:endCxn id="8" idx="2"/>
          </p:cNvCxnSpPr>
          <p:nvPr/>
        </p:nvCxnSpPr>
        <p:spPr>
          <a:xfrm flipV="1">
            <a:off x="5311252" y="2790040"/>
            <a:ext cx="933137" cy="899076"/>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43"/>
          <p:cNvCxnSpPr>
            <a:stCxn id="6" idx="3"/>
            <a:endCxn id="9" idx="2"/>
          </p:cNvCxnSpPr>
          <p:nvPr/>
        </p:nvCxnSpPr>
        <p:spPr>
          <a:xfrm>
            <a:off x="5311252" y="3689116"/>
            <a:ext cx="1552034" cy="63382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47"/>
          <p:cNvCxnSpPr>
            <a:stCxn id="6" idx="2"/>
            <a:endCxn id="11" idx="2"/>
          </p:cNvCxnSpPr>
          <p:nvPr/>
        </p:nvCxnSpPr>
        <p:spPr>
          <a:xfrm rot="16200000" flipH="1">
            <a:off x="4436721" y="4261670"/>
            <a:ext cx="1084275" cy="894013"/>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67121" y="6090744"/>
            <a:ext cx="8046118" cy="646331"/>
          </a:xfrm>
          <a:prstGeom prst="rect">
            <a:avLst/>
          </a:prstGeom>
          <a:noFill/>
        </p:spPr>
        <p:txBody>
          <a:bodyPr wrap="square" rtlCol="0">
            <a:spAutoFit/>
          </a:bodyPr>
          <a:lstStyle/>
          <a:p>
            <a:r>
              <a:rPr lang="en-ZA" dirty="0" smtClean="0"/>
              <a:t>Oversight efforts feed into larger, detailed committee reports informed by oversight, committee meetings and background research</a:t>
            </a:r>
            <a:endParaRPr lang="en-ZA" dirty="0"/>
          </a:p>
        </p:txBody>
      </p:sp>
    </p:spTree>
    <p:extLst>
      <p:ext uri="{BB962C8B-B14F-4D97-AF65-F5344CB8AC3E}">
        <p14:creationId xmlns:p14="http://schemas.microsoft.com/office/powerpoint/2010/main" xmlns="" val="1873579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4130245351"/>
              </p:ext>
            </p:extLst>
          </p:nvPr>
        </p:nvGraphicFramePr>
        <p:xfrm>
          <a:off x="216568" y="1227220"/>
          <a:ext cx="3513221" cy="4562565"/>
        </p:xfrm>
        <a:graphic>
          <a:graphicData uri="http://schemas.openxmlformats.org/drawingml/2006/table">
            <a:tbl>
              <a:tblPr firstRow="1" firstCol="1" bandRow="1" bandCol="1">
                <a:tableStyleId>{5C22544A-7EE6-4342-B048-85BDC9FD1C3A}</a:tableStyleId>
              </a:tblPr>
              <a:tblGrid>
                <a:gridCol w="790543">
                  <a:extLst>
                    <a:ext uri="{9D8B030D-6E8A-4147-A177-3AD203B41FA5}">
                      <a16:colId xmlns:a16="http://schemas.microsoft.com/office/drawing/2014/main" xmlns="" val="4270817772"/>
                    </a:ext>
                  </a:extLst>
                </a:gridCol>
                <a:gridCol w="2722678">
                  <a:extLst>
                    <a:ext uri="{9D8B030D-6E8A-4147-A177-3AD203B41FA5}">
                      <a16:colId xmlns:a16="http://schemas.microsoft.com/office/drawing/2014/main" xmlns="" val="905616431"/>
                    </a:ext>
                  </a:extLst>
                </a:gridCol>
              </a:tblGrid>
              <a:tr h="145711">
                <a:tc>
                  <a:txBody>
                    <a:bodyPr/>
                    <a:lstStyle/>
                    <a:p>
                      <a:pPr algn="just">
                        <a:lnSpc>
                          <a:spcPct val="150000"/>
                        </a:lnSpc>
                        <a:spcAft>
                          <a:spcPts val="0"/>
                        </a:spcAft>
                      </a:pPr>
                      <a:r>
                        <a:rPr lang="en-US" sz="600" dirty="0">
                          <a:effectLst/>
                        </a:rPr>
                        <a:t>Responsibility</a:t>
                      </a:r>
                      <a:endParaRPr lang="en-ZA" sz="6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Issue(s)</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4278864528"/>
                  </a:ext>
                </a:extLst>
              </a:tr>
              <a:tr h="145711">
                <a:tc>
                  <a:txBody>
                    <a:bodyPr/>
                    <a:lstStyle/>
                    <a:p>
                      <a:pPr algn="just">
                        <a:lnSpc>
                          <a:spcPct val="150000"/>
                        </a:lnSpc>
                        <a:spcAft>
                          <a:spcPts val="0"/>
                        </a:spcAft>
                      </a:pPr>
                      <a:r>
                        <a:rPr lang="en-US" sz="600" dirty="0">
                          <a:effectLst/>
                        </a:rPr>
                        <a:t>DAFF and DRLDR</a:t>
                      </a:r>
                      <a:endParaRPr lang="en-ZA" sz="6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a:effectLst/>
                        </a:rPr>
                        <a:t>Sustainability of agricultural co-operatives and CPAs</a:t>
                      </a:r>
                      <a:endParaRPr lang="en-ZA" sz="6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419498368"/>
                  </a:ext>
                </a:extLst>
              </a:tr>
              <a:tr h="145711">
                <a:tc>
                  <a:txBody>
                    <a:bodyPr/>
                    <a:lstStyle/>
                    <a:p>
                      <a:pPr algn="just">
                        <a:lnSpc>
                          <a:spcPct val="150000"/>
                        </a:lnSpc>
                        <a:spcAft>
                          <a:spcPts val="0"/>
                        </a:spcAft>
                      </a:pPr>
                      <a:r>
                        <a:rPr lang="en-US" sz="600" dirty="0">
                          <a:effectLst/>
                        </a:rPr>
                        <a:t>DRDLR</a:t>
                      </a:r>
                      <a:endParaRPr lang="en-ZA" sz="6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a:effectLst/>
                        </a:rPr>
                        <a:t>Settling of outstanding land claims </a:t>
                      </a:r>
                      <a:endParaRPr lang="en-ZA" sz="6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3976109145"/>
                  </a:ext>
                </a:extLst>
              </a:tr>
              <a:tr h="145711">
                <a:tc>
                  <a:txBody>
                    <a:bodyPr/>
                    <a:lstStyle/>
                    <a:p>
                      <a:pPr algn="just">
                        <a:lnSpc>
                          <a:spcPct val="150000"/>
                        </a:lnSpc>
                        <a:spcAft>
                          <a:spcPts val="0"/>
                        </a:spcAft>
                      </a:pPr>
                      <a:r>
                        <a:rPr lang="en-US" sz="600" dirty="0">
                          <a:effectLst/>
                        </a:rPr>
                        <a:t>DAFF and DEA</a:t>
                      </a:r>
                      <a:endParaRPr lang="en-ZA" sz="6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a:effectLst/>
                        </a:rPr>
                        <a:t>Aquaculture development (including regulatory environment)</a:t>
                      </a:r>
                      <a:endParaRPr lang="en-ZA" sz="6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626730707"/>
                  </a:ext>
                </a:extLst>
              </a:tr>
              <a:tr h="145711">
                <a:tc>
                  <a:txBody>
                    <a:bodyPr/>
                    <a:lstStyle/>
                    <a:p>
                      <a:pPr algn="just">
                        <a:lnSpc>
                          <a:spcPct val="150000"/>
                        </a:lnSpc>
                        <a:spcAft>
                          <a:spcPts val="0"/>
                        </a:spcAft>
                      </a:pPr>
                      <a:r>
                        <a:rPr lang="en-US" sz="600" dirty="0">
                          <a:effectLst/>
                        </a:rPr>
                        <a:t>DMR</a:t>
                      </a:r>
                      <a:endParaRPr lang="en-ZA" sz="6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a:effectLst/>
                        </a:rPr>
                        <a:t>The continued management of Acid Mine Drainage</a:t>
                      </a:r>
                      <a:endParaRPr lang="en-ZA" sz="6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4200538202"/>
                  </a:ext>
                </a:extLst>
              </a:tr>
              <a:tr h="308807">
                <a:tc>
                  <a:txBody>
                    <a:bodyPr/>
                    <a:lstStyle/>
                    <a:p>
                      <a:pPr algn="just">
                        <a:lnSpc>
                          <a:spcPct val="150000"/>
                        </a:lnSpc>
                        <a:spcAft>
                          <a:spcPts val="0"/>
                        </a:spcAft>
                      </a:pPr>
                      <a:r>
                        <a:rPr lang="en-US" sz="600" dirty="0" smtClean="0">
                          <a:effectLst/>
                        </a:rPr>
                        <a:t>DEA,  </a:t>
                      </a:r>
                      <a:r>
                        <a:rPr lang="en-US" sz="600" dirty="0">
                          <a:effectLst/>
                        </a:rPr>
                        <a:t>Local Government</a:t>
                      </a:r>
                      <a:endParaRPr lang="en-ZA" sz="6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a:effectLst/>
                        </a:rPr>
                        <a:t>Air quality management (priority areas such as the Vaal)</a:t>
                      </a:r>
                      <a:endParaRPr lang="en-ZA" sz="60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4214337034"/>
                  </a:ext>
                </a:extLst>
              </a:tr>
              <a:tr h="145711">
                <a:tc>
                  <a:txBody>
                    <a:bodyPr/>
                    <a:lstStyle/>
                    <a:p>
                      <a:pPr algn="just">
                        <a:lnSpc>
                          <a:spcPct val="150000"/>
                        </a:lnSpc>
                        <a:spcAft>
                          <a:spcPts val="0"/>
                        </a:spcAft>
                      </a:pPr>
                      <a:r>
                        <a:rPr lang="en-US" sz="600">
                          <a:effectLst/>
                        </a:rPr>
                        <a:t>DMR, DEA, DAFF</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Developing the Oceans Economy</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846453232"/>
                  </a:ext>
                </a:extLst>
              </a:tr>
              <a:tr h="308807">
                <a:tc>
                  <a:txBody>
                    <a:bodyPr/>
                    <a:lstStyle/>
                    <a:p>
                      <a:pPr algn="just">
                        <a:lnSpc>
                          <a:spcPct val="150000"/>
                        </a:lnSpc>
                        <a:spcAft>
                          <a:spcPts val="0"/>
                        </a:spcAft>
                      </a:pPr>
                      <a:r>
                        <a:rPr lang="en-US" sz="600" dirty="0">
                          <a:effectLst/>
                        </a:rPr>
                        <a:t>DEA</a:t>
                      </a:r>
                      <a:endParaRPr lang="en-ZA" sz="6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Current patterns in Rhino poaching – an update on the effectiveness of government counter-poaching efforts</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1397840464"/>
                  </a:ext>
                </a:extLst>
              </a:tr>
              <a:tr h="308807">
                <a:tc>
                  <a:txBody>
                    <a:bodyPr/>
                    <a:lstStyle/>
                    <a:p>
                      <a:pPr algn="just">
                        <a:lnSpc>
                          <a:spcPct val="150000"/>
                        </a:lnSpc>
                        <a:spcAft>
                          <a:spcPts val="0"/>
                        </a:spcAft>
                      </a:pPr>
                      <a:r>
                        <a:rPr lang="en-US" sz="600" dirty="0">
                          <a:effectLst/>
                        </a:rPr>
                        <a:t>DEA</a:t>
                      </a:r>
                      <a:endParaRPr lang="en-ZA" sz="600" dirty="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Developments in Waste Management  including the impact of Landfill sites on Communities (Waste management)</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432321629"/>
                  </a:ext>
                </a:extLst>
              </a:tr>
              <a:tr h="145711">
                <a:tc>
                  <a:txBody>
                    <a:bodyPr/>
                    <a:lstStyle/>
                    <a:p>
                      <a:pPr algn="just">
                        <a:lnSpc>
                          <a:spcPct val="150000"/>
                        </a:lnSpc>
                        <a:spcAft>
                          <a:spcPts val="0"/>
                        </a:spcAft>
                      </a:pPr>
                      <a:r>
                        <a:rPr lang="en-US" sz="600">
                          <a:effectLst/>
                        </a:rPr>
                        <a:t>DEA, DMR</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Waste water management </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452039178"/>
                  </a:ext>
                </a:extLst>
              </a:tr>
              <a:tr h="308807">
                <a:tc>
                  <a:txBody>
                    <a:bodyPr/>
                    <a:lstStyle/>
                    <a:p>
                      <a:pPr algn="just">
                        <a:lnSpc>
                          <a:spcPct val="150000"/>
                        </a:lnSpc>
                        <a:spcAft>
                          <a:spcPts val="0"/>
                        </a:spcAft>
                      </a:pPr>
                      <a:r>
                        <a:rPr lang="en-US" sz="600">
                          <a:effectLst/>
                        </a:rPr>
                        <a:t>DEA</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Occurrence and threats of Mines in sensitive ecological areas (current and old)</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502248150"/>
                  </a:ext>
                </a:extLst>
              </a:tr>
              <a:tr h="308807">
                <a:tc>
                  <a:txBody>
                    <a:bodyPr/>
                    <a:lstStyle/>
                    <a:p>
                      <a:pPr algn="just">
                        <a:lnSpc>
                          <a:spcPct val="150000"/>
                        </a:lnSpc>
                        <a:spcAft>
                          <a:spcPts val="0"/>
                        </a:spcAft>
                      </a:pPr>
                      <a:r>
                        <a:rPr lang="en-US" sz="600">
                          <a:effectLst/>
                        </a:rPr>
                        <a:t>DMR</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Measuring the impact of Mining Company S&amp;LP on local economic development</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813470899"/>
                  </a:ext>
                </a:extLst>
              </a:tr>
              <a:tr h="308807">
                <a:tc>
                  <a:txBody>
                    <a:bodyPr/>
                    <a:lstStyle/>
                    <a:p>
                      <a:pPr algn="just">
                        <a:lnSpc>
                          <a:spcPct val="150000"/>
                        </a:lnSpc>
                        <a:spcAft>
                          <a:spcPts val="0"/>
                        </a:spcAft>
                      </a:pPr>
                      <a:r>
                        <a:rPr lang="en-US" sz="600">
                          <a:effectLst/>
                        </a:rPr>
                        <a:t>DAFF, DRDLR</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Government efforts towards agricultural projects on </a:t>
                      </a:r>
                      <a:r>
                        <a:rPr lang="en-US" sz="600" dirty="0" err="1">
                          <a:effectLst/>
                        </a:rPr>
                        <a:t>under-utilised</a:t>
                      </a:r>
                      <a:r>
                        <a:rPr lang="en-US" sz="600" dirty="0">
                          <a:effectLst/>
                        </a:rPr>
                        <a:t> high potential agricultural land</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526116228"/>
                  </a:ext>
                </a:extLst>
              </a:tr>
              <a:tr h="308807">
                <a:tc>
                  <a:txBody>
                    <a:bodyPr/>
                    <a:lstStyle/>
                    <a:p>
                      <a:pPr algn="just">
                        <a:lnSpc>
                          <a:spcPct val="150000"/>
                        </a:lnSpc>
                        <a:spcAft>
                          <a:spcPts val="0"/>
                        </a:spcAft>
                      </a:pPr>
                      <a:r>
                        <a:rPr lang="en-US" sz="600">
                          <a:effectLst/>
                        </a:rPr>
                        <a:t>DAFF, DRDLR</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The </a:t>
                      </a:r>
                      <a:r>
                        <a:rPr lang="en-US" sz="600" dirty="0" err="1">
                          <a:effectLst/>
                        </a:rPr>
                        <a:t>utilisation</a:t>
                      </a:r>
                      <a:r>
                        <a:rPr lang="en-US" sz="600" dirty="0">
                          <a:effectLst/>
                        </a:rPr>
                        <a:t> of State-owned farms and performance of land reform projects</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817581928"/>
                  </a:ext>
                </a:extLst>
              </a:tr>
              <a:tr h="308807">
                <a:tc>
                  <a:txBody>
                    <a:bodyPr/>
                    <a:lstStyle/>
                    <a:p>
                      <a:pPr algn="just">
                        <a:lnSpc>
                          <a:spcPct val="150000"/>
                        </a:lnSpc>
                        <a:spcAft>
                          <a:spcPts val="0"/>
                        </a:spcAft>
                      </a:pPr>
                      <a:r>
                        <a:rPr lang="en-US" sz="600">
                          <a:effectLst/>
                        </a:rPr>
                        <a:t>DMR, DEA</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Plans for the oil and gas sector, with specific reference to the current position on fracking </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3380142459"/>
                  </a:ext>
                </a:extLst>
              </a:tr>
              <a:tr h="145711">
                <a:tc>
                  <a:txBody>
                    <a:bodyPr/>
                    <a:lstStyle/>
                    <a:p>
                      <a:pPr algn="just">
                        <a:lnSpc>
                          <a:spcPct val="150000"/>
                        </a:lnSpc>
                        <a:spcAft>
                          <a:spcPts val="0"/>
                        </a:spcAft>
                      </a:pPr>
                      <a:r>
                        <a:rPr lang="en-US" sz="600">
                          <a:effectLst/>
                        </a:rPr>
                        <a:t>DAFF, DMR</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The impacts of Mining on land </a:t>
                      </a:r>
                      <a:r>
                        <a:rPr lang="en-US" sz="600" dirty="0" err="1">
                          <a:effectLst/>
                        </a:rPr>
                        <a:t>utilisation</a:t>
                      </a:r>
                      <a:r>
                        <a:rPr lang="en-US" sz="600" dirty="0">
                          <a:effectLst/>
                        </a:rPr>
                        <a:t> patterns </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3051206313"/>
                  </a:ext>
                </a:extLst>
              </a:tr>
              <a:tr h="308807">
                <a:tc>
                  <a:txBody>
                    <a:bodyPr/>
                    <a:lstStyle/>
                    <a:p>
                      <a:pPr algn="just">
                        <a:lnSpc>
                          <a:spcPct val="150000"/>
                        </a:lnSpc>
                        <a:spcAft>
                          <a:spcPts val="0"/>
                        </a:spcAft>
                      </a:pPr>
                      <a:r>
                        <a:rPr lang="en-US" sz="600">
                          <a:effectLst/>
                        </a:rPr>
                        <a:t>DEA</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Government achievements in mainstreaming green economy in each province </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2629542605"/>
                  </a:ext>
                </a:extLst>
              </a:tr>
              <a:tr h="308807">
                <a:tc>
                  <a:txBody>
                    <a:bodyPr/>
                    <a:lstStyle/>
                    <a:p>
                      <a:pPr algn="just">
                        <a:lnSpc>
                          <a:spcPct val="150000"/>
                        </a:lnSpc>
                        <a:spcAft>
                          <a:spcPts val="0"/>
                        </a:spcAft>
                      </a:pPr>
                      <a:r>
                        <a:rPr lang="en-US" sz="600">
                          <a:effectLst/>
                        </a:rPr>
                        <a:t>DAFF</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Outcomes of challenges to Fishing Rights Allocation Process (FRAP) and the development of a small-scale commercial sector</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191906601"/>
                  </a:ext>
                </a:extLst>
              </a:tr>
              <a:tr h="308807">
                <a:tc>
                  <a:txBody>
                    <a:bodyPr/>
                    <a:lstStyle/>
                    <a:p>
                      <a:pPr algn="just">
                        <a:lnSpc>
                          <a:spcPct val="150000"/>
                        </a:lnSpc>
                        <a:spcAft>
                          <a:spcPts val="0"/>
                        </a:spcAft>
                      </a:pPr>
                      <a:r>
                        <a:rPr lang="en-US" sz="600">
                          <a:effectLst/>
                        </a:rPr>
                        <a:t>DRDLR</a:t>
                      </a:r>
                      <a:endParaRPr lang="en-ZA" sz="600">
                        <a:effectLst/>
                        <a:latin typeface="Times New Roman" panose="02020603050405020304" pitchFamily="18" charset="0"/>
                        <a:ea typeface="Times New Roman" panose="02020603050405020304" pitchFamily="18" charset="0"/>
                      </a:endParaRPr>
                    </a:p>
                  </a:txBody>
                  <a:tcPr marL="38698" marR="38698" marT="0" marB="0"/>
                </a:tc>
                <a:tc>
                  <a:txBody>
                    <a:bodyPr/>
                    <a:lstStyle/>
                    <a:p>
                      <a:pPr algn="just">
                        <a:lnSpc>
                          <a:spcPct val="150000"/>
                        </a:lnSpc>
                        <a:spcAft>
                          <a:spcPts val="0"/>
                        </a:spcAft>
                      </a:pPr>
                      <a:r>
                        <a:rPr lang="en-US" sz="600" dirty="0">
                          <a:effectLst/>
                        </a:rPr>
                        <a:t>Results from Farm equity schemes (public hearings) and the arrangements with the parties</a:t>
                      </a:r>
                      <a:endParaRPr lang="en-ZA" sz="600" dirty="0">
                        <a:effectLst/>
                        <a:latin typeface="Times New Roman" panose="02020603050405020304" pitchFamily="18" charset="0"/>
                        <a:ea typeface="Times New Roman" panose="02020603050405020304" pitchFamily="18" charset="0"/>
                      </a:endParaRPr>
                    </a:p>
                  </a:txBody>
                  <a:tcPr marL="38698" marR="38698" marT="0" marB="0"/>
                </a:tc>
                <a:extLst>
                  <a:ext uri="{0D108BD9-81ED-4DB2-BD59-A6C34878D82A}">
                    <a16:rowId xmlns:a16="http://schemas.microsoft.com/office/drawing/2014/main" xmlns="" val="3953003823"/>
                  </a:ext>
                </a:extLst>
              </a:tr>
            </a:tbl>
          </a:graphicData>
        </a:graphic>
      </p:graphicFrame>
      <p:sp>
        <p:nvSpPr>
          <p:cNvPr id="5" name="Title 1"/>
          <p:cNvSpPr>
            <a:spLocks noGrp="1"/>
          </p:cNvSpPr>
          <p:nvPr>
            <p:ph type="title"/>
          </p:nvPr>
        </p:nvSpPr>
        <p:spPr>
          <a:xfrm>
            <a:off x="628650" y="365126"/>
            <a:ext cx="7886700" cy="681621"/>
          </a:xfrm>
        </p:spPr>
        <p:txBody>
          <a:bodyPr>
            <a:normAutofit/>
          </a:bodyPr>
          <a:lstStyle/>
          <a:p>
            <a:pPr algn="ctr"/>
            <a:r>
              <a:rPr lang="en-ZA" sz="3600" b="1" dirty="0" smtClean="0"/>
              <a:t>Unfinished business from 5</a:t>
            </a:r>
            <a:r>
              <a:rPr lang="en-ZA" sz="3600" b="1" baseline="30000" dirty="0" smtClean="0"/>
              <a:t>th</a:t>
            </a:r>
            <a:r>
              <a:rPr lang="en-ZA" sz="3600" b="1" dirty="0" smtClean="0"/>
              <a:t> Parliament</a:t>
            </a:r>
            <a:endParaRPr lang="en-ZA" sz="3600" b="1" dirty="0"/>
          </a:p>
        </p:txBody>
      </p:sp>
      <p:sp>
        <p:nvSpPr>
          <p:cNvPr id="2" name="Right Brace 1"/>
          <p:cNvSpPr/>
          <p:nvPr/>
        </p:nvSpPr>
        <p:spPr>
          <a:xfrm>
            <a:off x="3729789" y="1046747"/>
            <a:ext cx="529389" cy="4872790"/>
          </a:xfrm>
          <a:prstGeom prst="rightBrac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3" name="TextBox 2"/>
          <p:cNvSpPr txBox="1"/>
          <p:nvPr/>
        </p:nvSpPr>
        <p:spPr>
          <a:xfrm>
            <a:off x="4487778" y="1227220"/>
            <a:ext cx="4656221" cy="4770537"/>
          </a:xfrm>
          <a:prstGeom prst="rect">
            <a:avLst/>
          </a:prstGeom>
          <a:noFill/>
        </p:spPr>
        <p:txBody>
          <a:bodyPr wrap="square" rtlCol="0">
            <a:spAutoFit/>
          </a:bodyPr>
          <a:lstStyle/>
          <a:p>
            <a:pPr marL="342900" indent="-342900">
              <a:buFont typeface="+mj-lt"/>
              <a:buAutoNum type="arabicPeriod"/>
            </a:pPr>
            <a:r>
              <a:rPr lang="en-ZA" sz="1600" dirty="0" smtClean="0"/>
              <a:t>Farmer support and optimal utilisation of agricultural land</a:t>
            </a:r>
          </a:p>
          <a:p>
            <a:pPr marL="342900" indent="-342900">
              <a:buFont typeface="+mj-lt"/>
              <a:buAutoNum type="arabicPeriod"/>
            </a:pPr>
            <a:r>
              <a:rPr lang="en-ZA" sz="1600" dirty="0" smtClean="0"/>
              <a:t>Challenges with Environmental Local </a:t>
            </a:r>
            <a:r>
              <a:rPr lang="en-ZA" sz="1600" dirty="0"/>
              <a:t>G</a:t>
            </a:r>
            <a:r>
              <a:rPr lang="en-ZA" sz="1600" dirty="0" smtClean="0"/>
              <a:t>overnment Competencies: Air quality, waste management and waste water disposal</a:t>
            </a:r>
          </a:p>
          <a:p>
            <a:pPr marL="342900" indent="-342900">
              <a:buFont typeface="+mj-lt"/>
              <a:buAutoNum type="arabicPeriod"/>
            </a:pPr>
            <a:r>
              <a:rPr lang="en-ZA" sz="1600" dirty="0" smtClean="0"/>
              <a:t>The land reform process: Policy direction and impact</a:t>
            </a:r>
          </a:p>
          <a:p>
            <a:pPr marL="342900" indent="-342900">
              <a:buFont typeface="+mj-lt"/>
              <a:buAutoNum type="arabicPeriod"/>
            </a:pPr>
            <a:r>
              <a:rPr lang="en-ZA" sz="1600" dirty="0" smtClean="0"/>
              <a:t>Negative impacts of mining and the efficacy of the One Environmental System </a:t>
            </a:r>
          </a:p>
          <a:p>
            <a:pPr marL="342900" indent="-342900">
              <a:buFont typeface="+mj-lt"/>
              <a:buAutoNum type="arabicPeriod"/>
            </a:pPr>
            <a:r>
              <a:rPr lang="en-ZA" sz="1600" dirty="0" smtClean="0"/>
              <a:t>Policy challenges and opportunities: Developing the oceans economy from a fisheries and aquaculture perspective</a:t>
            </a:r>
          </a:p>
          <a:p>
            <a:pPr marL="342900" indent="-342900">
              <a:buFont typeface="+mj-lt"/>
              <a:buAutoNum type="arabicPeriod"/>
            </a:pPr>
            <a:r>
              <a:rPr lang="en-ZA" sz="1600" dirty="0" smtClean="0"/>
              <a:t>The Green economy: policy and practice of DEFF and DMRE</a:t>
            </a:r>
          </a:p>
          <a:p>
            <a:pPr marL="342900" indent="-342900">
              <a:buFont typeface="+mj-lt"/>
              <a:buAutoNum type="arabicPeriod"/>
            </a:pPr>
            <a:r>
              <a:rPr lang="en-ZA" sz="1600" dirty="0" smtClean="0"/>
              <a:t>Optimising policy, IGR and CG for the integration of S&amp;LP and municipal IDP.</a:t>
            </a:r>
          </a:p>
          <a:p>
            <a:pPr marL="342900" indent="-342900">
              <a:buFont typeface="+mj-lt"/>
              <a:buAutoNum type="arabicPeriod"/>
            </a:pPr>
            <a:r>
              <a:rPr lang="en-ZA" sz="1600" dirty="0" smtClean="0"/>
              <a:t>Policy, legislation and regulatory impasse in the DMRE</a:t>
            </a:r>
          </a:p>
          <a:p>
            <a:pPr marL="342900" indent="-342900">
              <a:buFont typeface="+mj-lt"/>
              <a:buAutoNum type="arabicPeriod"/>
            </a:pPr>
            <a:r>
              <a:rPr lang="en-ZA" sz="1600" dirty="0" smtClean="0"/>
              <a:t>Biodiversity loss </a:t>
            </a:r>
            <a:endParaRPr lang="en-ZA" sz="1600" dirty="0"/>
          </a:p>
        </p:txBody>
      </p:sp>
    </p:spTree>
    <p:extLst>
      <p:ext uri="{BB962C8B-B14F-4D97-AF65-F5344CB8AC3E}">
        <p14:creationId xmlns:p14="http://schemas.microsoft.com/office/powerpoint/2010/main" xmlns="" val="206105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transition slide"/>
          <p:cNvPicPr>
            <a:picLocks noChangeAspect="1" noChangeArrowheads="1"/>
          </p:cNvPicPr>
          <p:nvPr/>
        </p:nvPicPr>
        <p:blipFill>
          <a:blip r:embed="rId3" cstate="print"/>
          <a:srcRect/>
          <a:stretch>
            <a:fillRect/>
          </a:stretch>
        </p:blipFill>
        <p:spPr bwMode="auto">
          <a:xfrm>
            <a:off x="-76200" y="-76200"/>
            <a:ext cx="9296400" cy="6940550"/>
          </a:xfrm>
          <a:prstGeom prst="rect">
            <a:avLst/>
          </a:prstGeom>
          <a:noFill/>
        </p:spPr>
      </p:pic>
      <p:sp>
        <p:nvSpPr>
          <p:cNvPr id="3078" name="Text Box 6"/>
          <p:cNvSpPr txBox="1">
            <a:spLocks noChangeArrowheads="1"/>
          </p:cNvSpPr>
          <p:nvPr/>
        </p:nvSpPr>
        <p:spPr bwMode="auto">
          <a:xfrm>
            <a:off x="6629400" y="2743200"/>
            <a:ext cx="2209800" cy="1077218"/>
          </a:xfrm>
          <a:prstGeom prst="rect">
            <a:avLst/>
          </a:prstGeom>
          <a:noFill/>
          <a:ln w="9525">
            <a:noFill/>
            <a:miter lim="800000"/>
            <a:headEnd/>
            <a:tailEnd/>
          </a:ln>
        </p:spPr>
        <p:txBody>
          <a:bodyPr>
            <a:spAutoFit/>
          </a:bodyPr>
          <a:lstStyle/>
          <a:p>
            <a:pPr>
              <a:spcBef>
                <a:spcPct val="50000"/>
              </a:spcBef>
            </a:pPr>
            <a:r>
              <a:rPr lang="en-US" sz="1600" dirty="0" smtClean="0">
                <a:solidFill>
                  <a:schemeClr val="bg1"/>
                </a:solidFill>
              </a:rPr>
              <a:t>Legacy of 5</a:t>
            </a:r>
            <a:r>
              <a:rPr lang="en-US" sz="1600" baseline="30000" dirty="0" smtClean="0">
                <a:solidFill>
                  <a:schemeClr val="bg1"/>
                </a:solidFill>
              </a:rPr>
              <a:t>th</a:t>
            </a:r>
            <a:r>
              <a:rPr lang="en-US" sz="1600" dirty="0" smtClean="0">
                <a:solidFill>
                  <a:schemeClr val="bg1"/>
                </a:solidFill>
              </a:rPr>
              <a:t> Parliament activity and proposed strategy for 6</a:t>
            </a:r>
            <a:r>
              <a:rPr lang="en-US" sz="1600" baseline="30000" dirty="0" smtClean="0">
                <a:solidFill>
                  <a:schemeClr val="bg1"/>
                </a:solidFill>
              </a:rPr>
              <a:t>th</a:t>
            </a:r>
            <a:r>
              <a:rPr lang="en-US" sz="1600" dirty="0" smtClean="0">
                <a:solidFill>
                  <a:schemeClr val="bg1"/>
                </a:solidFill>
              </a:rPr>
              <a:t> Parliament oversight</a:t>
            </a:r>
            <a:endParaRPr lang="en-US" sz="1600" dirty="0">
              <a:solidFill>
                <a:schemeClr val="bg1"/>
              </a:solidFill>
            </a:endParaRPr>
          </a:p>
        </p:txBody>
      </p:sp>
    </p:spTree>
    <p:extLst>
      <p:ext uri="{BB962C8B-B14F-4D97-AF65-F5344CB8AC3E}">
        <p14:creationId xmlns:p14="http://schemas.microsoft.com/office/powerpoint/2010/main" xmlns="" val="4232453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ChangeArrowheads="1"/>
          </p:cNvSpPr>
          <p:nvPr/>
        </p:nvSpPr>
        <p:spPr bwMode="auto">
          <a:xfrm>
            <a:off x="1033091" y="930600"/>
            <a:ext cx="6858000" cy="1028700"/>
          </a:xfrm>
          <a:prstGeom prst="rect">
            <a:avLst/>
          </a:prstGeom>
          <a:solidFill>
            <a:srgbClr val="B3995D"/>
          </a:solidFill>
          <a:ln w="9525">
            <a:noFill/>
            <a:miter lim="800000"/>
            <a:headEnd/>
            <a:tailEnd/>
          </a:ln>
        </p:spPr>
        <p:txBody>
          <a:bodyPr wrap="none" anchor="ctr"/>
          <a:lstStyle/>
          <a:p>
            <a:endParaRPr lang="en-ZA" sz="1350"/>
          </a:p>
        </p:txBody>
      </p:sp>
      <p:sp>
        <p:nvSpPr>
          <p:cNvPr id="20" name="Text Box 6"/>
          <p:cNvSpPr txBox="1">
            <a:spLocks noChangeArrowheads="1"/>
          </p:cNvSpPr>
          <p:nvPr/>
        </p:nvSpPr>
        <p:spPr bwMode="auto">
          <a:xfrm>
            <a:off x="1636299" y="1283368"/>
            <a:ext cx="5651585" cy="323165"/>
          </a:xfrm>
          <a:prstGeom prst="rect">
            <a:avLst/>
          </a:prstGeom>
          <a:noFill/>
          <a:ln w="9525">
            <a:noFill/>
            <a:miter lim="800000"/>
            <a:headEnd/>
            <a:tailEnd/>
          </a:ln>
        </p:spPr>
        <p:txBody>
          <a:bodyPr wrap="square">
            <a:spAutoFit/>
          </a:bodyPr>
          <a:lstStyle/>
          <a:p>
            <a:pPr algn="r">
              <a:spcBef>
                <a:spcPct val="50000"/>
              </a:spcBef>
            </a:pPr>
            <a:r>
              <a:rPr lang="en-US" sz="1500" b="1" cap="all" dirty="0">
                <a:ln w="9000" cmpd="sng">
                  <a:solidFill>
                    <a:schemeClr val="bg1"/>
                  </a:solidFill>
                  <a:prstDash val="solid"/>
                </a:ln>
                <a:solidFill>
                  <a:schemeClr val="bg1"/>
                </a:solidFill>
                <a:effectLst>
                  <a:reflection blurRad="12700" stA="28000" endPos="45000" dist="1000" dir="5400000" sy="-100000" algn="bl" rotWithShape="0"/>
                </a:effectLst>
              </a:rPr>
              <a:t>Select Committee on Land and Mineral Resources: Mandate</a:t>
            </a:r>
          </a:p>
        </p:txBody>
      </p:sp>
      <p:graphicFrame>
        <p:nvGraphicFramePr>
          <p:cNvPr id="4" name="Diagram 3"/>
          <p:cNvGraphicFramePr/>
          <p:nvPr>
            <p:extLst>
              <p:ext uri="{D42A27DB-BD31-4B8C-83A1-F6EECF244321}">
                <p14:modId xmlns:p14="http://schemas.microsoft.com/office/powerpoint/2010/main" xmlns="" val="1762213435"/>
              </p:ext>
            </p:extLst>
          </p:nvPr>
        </p:nvGraphicFramePr>
        <p:xfrm>
          <a:off x="569118" y="2539722"/>
          <a:ext cx="4002883" cy="28898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918321" y="2580232"/>
            <a:ext cx="3885512" cy="2492990"/>
          </a:xfrm>
          <a:prstGeom prst="rect">
            <a:avLst/>
          </a:prstGeom>
          <a:solidFill>
            <a:schemeClr val="accent3">
              <a:alpha val="51000"/>
            </a:schemeClr>
          </a:solidFill>
          <a:effectLst>
            <a:softEdge rad="38100"/>
          </a:effectLst>
        </p:spPr>
        <p:txBody>
          <a:bodyPr wrap="square" rtlCol="0">
            <a:spAutoFit/>
          </a:bodyPr>
          <a:lstStyle/>
          <a:p>
            <a:pPr marL="265510" indent="-265510" algn="just" defTabSz="266700"/>
            <a:r>
              <a:rPr lang="en-ZA" sz="1500" dirty="0"/>
              <a:t>•	To detect and prevent abuse, arbitrary behaviour or illegal and unconstitutional conduct on the part of the government and public agencies. </a:t>
            </a:r>
          </a:p>
          <a:p>
            <a:pPr marL="265510" indent="-265510" algn="just" defTabSz="266700"/>
            <a:r>
              <a:rPr lang="en-ZA" sz="1500" dirty="0"/>
              <a:t>•	Ensure fiscal responsibility and accountability. </a:t>
            </a:r>
          </a:p>
          <a:p>
            <a:pPr marL="265510" indent="-265510" algn="just" defTabSz="266700"/>
            <a:r>
              <a:rPr lang="en-ZA" dirty="0">
                <a:solidFill>
                  <a:srgbClr val="0070C0"/>
                </a:solidFill>
              </a:rPr>
              <a:t>•	</a:t>
            </a:r>
            <a:r>
              <a:rPr lang="en-ZA" b="1" dirty="0">
                <a:solidFill>
                  <a:srgbClr val="0070C0"/>
                </a:solidFill>
              </a:rPr>
              <a:t>Ensure that government policies are actually delivered. </a:t>
            </a:r>
          </a:p>
          <a:p>
            <a:pPr marL="265510" indent="-265510" algn="just" defTabSz="266700"/>
            <a:r>
              <a:rPr lang="en-ZA" sz="1350" dirty="0"/>
              <a:t>•	</a:t>
            </a:r>
            <a:r>
              <a:rPr lang="en-ZA" sz="1500" dirty="0"/>
              <a:t>Improve government transparency and enhance public trust. </a:t>
            </a:r>
          </a:p>
        </p:txBody>
      </p:sp>
    </p:spTree>
    <p:extLst>
      <p:ext uri="{BB962C8B-B14F-4D97-AF65-F5344CB8AC3E}">
        <p14:creationId xmlns:p14="http://schemas.microsoft.com/office/powerpoint/2010/main" xmlns="" val="2189592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p:cNvGrpSpPr/>
          <p:nvPr/>
        </p:nvGrpSpPr>
        <p:grpSpPr>
          <a:xfrm>
            <a:off x="4457698" y="1746946"/>
            <a:ext cx="4350544" cy="1403455"/>
            <a:chOff x="6029325" y="971941"/>
            <a:chExt cx="5800725" cy="1871273"/>
          </a:xfrm>
        </p:grpSpPr>
        <p:sp>
          <p:nvSpPr>
            <p:cNvPr id="5" name="Oval 4"/>
            <p:cNvSpPr/>
            <p:nvPr/>
          </p:nvSpPr>
          <p:spPr>
            <a:xfrm>
              <a:off x="6029325" y="2355648"/>
              <a:ext cx="1833738" cy="487566"/>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8" name="Rounded Rectangle 7"/>
            <p:cNvSpPr/>
            <p:nvPr/>
          </p:nvSpPr>
          <p:spPr>
            <a:xfrm>
              <a:off x="9972675" y="971941"/>
              <a:ext cx="1857375" cy="4542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sz="1350" dirty="0"/>
                <a:t>Policy</a:t>
              </a:r>
            </a:p>
          </p:txBody>
        </p:sp>
        <p:sp>
          <p:nvSpPr>
            <p:cNvPr id="9" name="Rounded Rectangle 8"/>
            <p:cNvSpPr/>
            <p:nvPr/>
          </p:nvSpPr>
          <p:spPr>
            <a:xfrm>
              <a:off x="9972675" y="1496565"/>
              <a:ext cx="1857375" cy="4542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sz="1350" dirty="0"/>
                <a:t>Legislation</a:t>
              </a:r>
            </a:p>
          </p:txBody>
        </p:sp>
        <p:sp>
          <p:nvSpPr>
            <p:cNvPr id="10" name="Rounded Rectangle 9"/>
            <p:cNvSpPr/>
            <p:nvPr/>
          </p:nvSpPr>
          <p:spPr>
            <a:xfrm>
              <a:off x="9972674" y="2034399"/>
              <a:ext cx="1857375" cy="4542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sz="1350" dirty="0"/>
                <a:t>Budget</a:t>
              </a:r>
            </a:p>
          </p:txBody>
        </p:sp>
        <p:cxnSp>
          <p:nvCxnSpPr>
            <p:cNvPr id="12" name="Elbow Connector 11"/>
            <p:cNvCxnSpPr>
              <a:stCxn id="5" idx="6"/>
              <a:endCxn id="8" idx="1"/>
            </p:cNvCxnSpPr>
            <p:nvPr/>
          </p:nvCxnSpPr>
          <p:spPr>
            <a:xfrm flipV="1">
              <a:off x="7863063" y="1199073"/>
              <a:ext cx="2109612" cy="1400358"/>
            </a:xfrm>
            <a:prstGeom prst="bentConnector3">
              <a:avLst>
                <a:gd name="adj1" fmla="val 50000"/>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5" idx="6"/>
              <a:endCxn id="9" idx="1"/>
            </p:cNvCxnSpPr>
            <p:nvPr/>
          </p:nvCxnSpPr>
          <p:spPr>
            <a:xfrm flipV="1">
              <a:off x="7863063" y="1723697"/>
              <a:ext cx="2109612" cy="875734"/>
            </a:xfrm>
            <a:prstGeom prst="bentConnector3">
              <a:avLst>
                <a:gd name="adj1" fmla="val 50000"/>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5" idx="6"/>
              <a:endCxn id="10" idx="1"/>
            </p:cNvCxnSpPr>
            <p:nvPr/>
          </p:nvCxnSpPr>
          <p:spPr>
            <a:xfrm flipV="1">
              <a:off x="7863063" y="2261531"/>
              <a:ext cx="2109611" cy="337900"/>
            </a:xfrm>
            <a:prstGeom prst="bentConnector3">
              <a:avLst>
                <a:gd name="adj1" fmla="val 50000"/>
              </a:avLst>
            </a:prstGeom>
            <a:ln w="31750">
              <a:tailEnd type="triangle"/>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a:off x="123855" y="1817397"/>
            <a:ext cx="4981872" cy="1650858"/>
            <a:chOff x="250868" y="1065876"/>
            <a:chExt cx="6642496" cy="2201144"/>
          </a:xfrm>
        </p:grpSpPr>
        <p:sp>
          <p:nvSpPr>
            <p:cNvPr id="6" name="Oval 5"/>
            <p:cNvSpPr/>
            <p:nvPr/>
          </p:nvSpPr>
          <p:spPr>
            <a:xfrm>
              <a:off x="2761455" y="2684077"/>
              <a:ext cx="4131909" cy="582943"/>
            </a:xfrm>
            <a:prstGeom prst="ellipse">
              <a:avLst/>
            </a:prstGeom>
            <a:noFill/>
            <a:ln w="317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22" name="Rounded Rectangle 21"/>
            <p:cNvSpPr/>
            <p:nvPr/>
          </p:nvSpPr>
          <p:spPr>
            <a:xfrm>
              <a:off x="250869" y="1065876"/>
              <a:ext cx="1857375" cy="45426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ZA" sz="1350" dirty="0"/>
                <a:t>Spheres of </a:t>
              </a:r>
              <a:r>
                <a:rPr lang="en-ZA" sz="1350" dirty="0" err="1"/>
                <a:t>govt</a:t>
              </a:r>
              <a:endParaRPr lang="en-ZA" sz="1350" dirty="0"/>
            </a:p>
          </p:txBody>
        </p:sp>
        <p:sp>
          <p:nvSpPr>
            <p:cNvPr id="23" name="Rounded Rectangle 22"/>
            <p:cNvSpPr/>
            <p:nvPr/>
          </p:nvSpPr>
          <p:spPr>
            <a:xfrm>
              <a:off x="250869" y="1590500"/>
              <a:ext cx="1857375" cy="45426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ZA" sz="1350" dirty="0"/>
                <a:t>Deliverables</a:t>
              </a:r>
            </a:p>
          </p:txBody>
        </p:sp>
        <p:sp>
          <p:nvSpPr>
            <p:cNvPr id="24" name="Rounded Rectangle 23"/>
            <p:cNvSpPr/>
            <p:nvPr/>
          </p:nvSpPr>
          <p:spPr>
            <a:xfrm>
              <a:off x="250868" y="2128334"/>
              <a:ext cx="1857375" cy="45426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ZA" sz="1350" dirty="0"/>
                <a:t>Planned targets</a:t>
              </a:r>
            </a:p>
          </p:txBody>
        </p:sp>
        <p:cxnSp>
          <p:nvCxnSpPr>
            <p:cNvPr id="25" name="Elbow Connector 24"/>
            <p:cNvCxnSpPr>
              <a:stCxn id="6" idx="2"/>
              <a:endCxn id="24" idx="3"/>
            </p:cNvCxnSpPr>
            <p:nvPr/>
          </p:nvCxnSpPr>
          <p:spPr>
            <a:xfrm rot="10800000">
              <a:off x="2108243" y="2355467"/>
              <a:ext cx="653212" cy="620083"/>
            </a:xfrm>
            <a:prstGeom prst="bentConnector3">
              <a:avLst>
                <a:gd name="adj1" fmla="val 50000"/>
              </a:avLst>
            </a:prstGeom>
            <a:ln w="317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6" idx="2"/>
              <a:endCxn id="23" idx="3"/>
            </p:cNvCxnSpPr>
            <p:nvPr/>
          </p:nvCxnSpPr>
          <p:spPr>
            <a:xfrm rot="10800000">
              <a:off x="2108245" y="1817633"/>
              <a:ext cx="653211" cy="1157917"/>
            </a:xfrm>
            <a:prstGeom prst="bentConnector3">
              <a:avLst>
                <a:gd name="adj1" fmla="val 50000"/>
              </a:avLst>
            </a:prstGeom>
            <a:ln w="317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6" idx="2"/>
              <a:endCxn id="22" idx="3"/>
            </p:cNvCxnSpPr>
            <p:nvPr/>
          </p:nvCxnSpPr>
          <p:spPr>
            <a:xfrm rot="10800000">
              <a:off x="2108245" y="1293009"/>
              <a:ext cx="653211" cy="1682541"/>
            </a:xfrm>
            <a:prstGeom prst="bentConnector3">
              <a:avLst>
                <a:gd name="adj1" fmla="val 50000"/>
              </a:avLst>
            </a:prstGeom>
            <a:ln w="3175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3434025" y="3298336"/>
            <a:ext cx="5645679" cy="2594667"/>
            <a:chOff x="4664428" y="3040461"/>
            <a:chExt cx="7527572" cy="3459556"/>
          </a:xfrm>
        </p:grpSpPr>
        <p:sp>
          <p:nvSpPr>
            <p:cNvPr id="7" name="Oval 6"/>
            <p:cNvSpPr/>
            <p:nvPr/>
          </p:nvSpPr>
          <p:spPr>
            <a:xfrm>
              <a:off x="4664428" y="3040461"/>
              <a:ext cx="4131909" cy="582943"/>
            </a:xfrm>
            <a:prstGeom prst="ellipse">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37" name="Rounded Rectangle 36"/>
            <p:cNvSpPr/>
            <p:nvPr/>
          </p:nvSpPr>
          <p:spPr>
            <a:xfrm>
              <a:off x="9831740" y="3281968"/>
              <a:ext cx="2126898" cy="61851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350" dirty="0"/>
                <a:t>Departmental planning</a:t>
              </a:r>
            </a:p>
          </p:txBody>
        </p:sp>
        <p:sp>
          <p:nvSpPr>
            <p:cNvPr id="38" name="Rounded Rectangle 37"/>
            <p:cNvSpPr/>
            <p:nvPr/>
          </p:nvSpPr>
          <p:spPr>
            <a:xfrm>
              <a:off x="9831740" y="4021657"/>
              <a:ext cx="2126898" cy="61851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350" dirty="0"/>
                <a:t>Resource allocation</a:t>
              </a:r>
            </a:p>
          </p:txBody>
        </p:sp>
        <p:sp>
          <p:nvSpPr>
            <p:cNvPr id="39" name="Rounded Rectangle 38"/>
            <p:cNvSpPr/>
            <p:nvPr/>
          </p:nvSpPr>
          <p:spPr>
            <a:xfrm>
              <a:off x="9831739" y="4756946"/>
              <a:ext cx="2360261" cy="84374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350" dirty="0"/>
                <a:t>Impact on national objectives</a:t>
              </a:r>
            </a:p>
          </p:txBody>
        </p:sp>
        <p:sp>
          <p:nvSpPr>
            <p:cNvPr id="40" name="Rounded Rectangle 39"/>
            <p:cNvSpPr/>
            <p:nvPr/>
          </p:nvSpPr>
          <p:spPr>
            <a:xfrm>
              <a:off x="9831739" y="5703176"/>
              <a:ext cx="2360261" cy="796841"/>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350" dirty="0"/>
                <a:t>Citizens’ expectations and rights</a:t>
              </a:r>
            </a:p>
          </p:txBody>
        </p:sp>
        <p:cxnSp>
          <p:nvCxnSpPr>
            <p:cNvPr id="41" name="Elbow Connector 40"/>
            <p:cNvCxnSpPr>
              <a:stCxn id="7" idx="6"/>
              <a:endCxn id="37" idx="1"/>
            </p:cNvCxnSpPr>
            <p:nvPr/>
          </p:nvCxnSpPr>
          <p:spPr>
            <a:xfrm>
              <a:off x="8796337" y="3331933"/>
              <a:ext cx="1035403" cy="259293"/>
            </a:xfrm>
            <a:prstGeom prst="bentConnector3">
              <a:avLst>
                <a:gd name="adj1" fmla="val 50000"/>
              </a:avLst>
            </a:prstGeom>
            <a:ln w="317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7" idx="6"/>
              <a:endCxn id="38" idx="1"/>
            </p:cNvCxnSpPr>
            <p:nvPr/>
          </p:nvCxnSpPr>
          <p:spPr>
            <a:xfrm>
              <a:off x="8796337" y="3331933"/>
              <a:ext cx="1035403" cy="998982"/>
            </a:xfrm>
            <a:prstGeom prst="bentConnector3">
              <a:avLst>
                <a:gd name="adj1" fmla="val 50000"/>
              </a:avLst>
            </a:prstGeom>
            <a:ln w="317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7" idx="6"/>
              <a:endCxn id="40" idx="1"/>
            </p:cNvCxnSpPr>
            <p:nvPr/>
          </p:nvCxnSpPr>
          <p:spPr>
            <a:xfrm>
              <a:off x="8796337" y="3331933"/>
              <a:ext cx="1035402" cy="2769664"/>
            </a:xfrm>
            <a:prstGeom prst="bentConnector3">
              <a:avLst>
                <a:gd name="adj1" fmla="val 50000"/>
              </a:avLst>
            </a:prstGeom>
            <a:ln w="317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7" idx="6"/>
              <a:endCxn id="39" idx="1"/>
            </p:cNvCxnSpPr>
            <p:nvPr/>
          </p:nvCxnSpPr>
          <p:spPr>
            <a:xfrm>
              <a:off x="8796337" y="3331933"/>
              <a:ext cx="1035402" cy="1846886"/>
            </a:xfrm>
            <a:prstGeom prst="bentConnector3">
              <a:avLst>
                <a:gd name="adj1" fmla="val 50000"/>
              </a:avLst>
            </a:prstGeom>
            <a:ln w="317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4" name="Rectangle 3"/>
          <p:cNvSpPr/>
          <p:nvPr/>
        </p:nvSpPr>
        <p:spPr>
          <a:xfrm>
            <a:off x="2162438" y="2057528"/>
            <a:ext cx="4572000" cy="2954655"/>
          </a:xfrm>
          <a:prstGeom prst="rect">
            <a:avLst/>
          </a:prstGeom>
        </p:spPr>
        <p:txBody>
          <a:bodyPr>
            <a:spAutoFit/>
          </a:bodyPr>
          <a:lstStyle/>
          <a:p>
            <a:r>
              <a:rPr lang="en-ZA" sz="1500" b="1" i="1" dirty="0"/>
              <a:t>“The critical issue confronting policymakers with respect to the overarching policy goals of legislation affecting the shape and rate of growth of the economy is </a:t>
            </a:r>
            <a:r>
              <a:rPr lang="en-ZA" b="1" i="1" dirty="0"/>
              <a:t>the extent to which all of its key elements are compatible with one another, and, if not, the nature of the trade-offs that should be made. </a:t>
            </a:r>
            <a:r>
              <a:rPr lang="en-ZA" sz="1500" b="1" i="1" dirty="0"/>
              <a:t>These trade-offs take place against the context of the progressive realisation of socioeconomic rights, as mandated by the Constitution.”</a:t>
            </a:r>
          </a:p>
          <a:p>
            <a:pPr algn="r"/>
            <a:endParaRPr lang="en-ZA" sz="1200" b="1" i="1" dirty="0"/>
          </a:p>
          <a:p>
            <a:pPr algn="r"/>
            <a:r>
              <a:rPr lang="en-ZA" sz="1200" b="1" i="1" dirty="0"/>
              <a:t>- High Level Panel Report</a:t>
            </a:r>
          </a:p>
          <a:p>
            <a:endParaRPr lang="en-ZA" sz="1500" b="1" i="1" dirty="0"/>
          </a:p>
        </p:txBody>
      </p:sp>
      <p:sp>
        <p:nvSpPr>
          <p:cNvPr id="57" name="Title 56"/>
          <p:cNvSpPr>
            <a:spLocks noGrp="1"/>
          </p:cNvSpPr>
          <p:nvPr>
            <p:ph type="title"/>
          </p:nvPr>
        </p:nvSpPr>
        <p:spPr>
          <a:xfrm>
            <a:off x="1349478" y="938912"/>
            <a:ext cx="6304936" cy="994172"/>
          </a:xfrm>
        </p:spPr>
        <p:txBody>
          <a:bodyPr>
            <a:normAutofit fontScale="90000"/>
          </a:bodyPr>
          <a:lstStyle/>
          <a:p>
            <a:r>
              <a:rPr lang="en-ZA" dirty="0" smtClean="0"/>
              <a:t>CG and IGR High Level Panel context</a:t>
            </a:r>
            <a:endParaRPr lang="en-ZA" dirty="0"/>
          </a:p>
        </p:txBody>
      </p:sp>
    </p:spTree>
    <p:extLst>
      <p:ext uri="{BB962C8B-B14F-4D97-AF65-F5344CB8AC3E}">
        <p14:creationId xmlns:p14="http://schemas.microsoft.com/office/powerpoint/2010/main" xmlns="" val="273692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5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5421" y="2086077"/>
            <a:ext cx="4795220" cy="3000821"/>
          </a:xfrm>
          <a:prstGeom prst="rect">
            <a:avLst/>
          </a:prstGeom>
        </p:spPr>
        <p:txBody>
          <a:bodyPr wrap="square">
            <a:spAutoFit/>
          </a:bodyPr>
          <a:lstStyle/>
          <a:p>
            <a:pPr algn="just"/>
            <a:r>
              <a:rPr lang="en-ZA" sz="1500" b="1" i="1" dirty="0"/>
              <a:t>“The Panel has been confronted, from the testimony of the public and experts alike, with evidence of </a:t>
            </a:r>
            <a:r>
              <a:rPr lang="en-ZA" b="1" i="1" dirty="0">
                <a:solidFill>
                  <a:srgbClr val="0070C0"/>
                </a:solidFill>
              </a:rPr>
              <a:t>weaknesses on the part of government to execute policy and legislation</a:t>
            </a:r>
            <a:r>
              <a:rPr lang="en-ZA" sz="1500" b="1" i="1" dirty="0">
                <a:solidFill>
                  <a:srgbClr val="0070C0"/>
                </a:solidFill>
              </a:rPr>
              <a:t>.</a:t>
            </a:r>
            <a:r>
              <a:rPr lang="en-ZA" sz="1500" b="1" i="1" dirty="0"/>
              <a:t> There are many areas where submissions to the Panel lauded the direction and the substance of policy and legislation, and found no fault with its content, but </a:t>
            </a:r>
            <a:r>
              <a:rPr lang="en-ZA" b="1" i="1" dirty="0">
                <a:solidFill>
                  <a:srgbClr val="0070C0"/>
                </a:solidFill>
              </a:rPr>
              <a:t>raised fundamental concerns about the implementation and enforcement of existing laws.</a:t>
            </a:r>
            <a:r>
              <a:rPr lang="en-ZA" sz="1500" b="1" i="1" dirty="0">
                <a:solidFill>
                  <a:srgbClr val="0070C0"/>
                </a:solidFill>
              </a:rPr>
              <a:t>”</a:t>
            </a:r>
          </a:p>
          <a:p>
            <a:pPr algn="r"/>
            <a:endParaRPr lang="en-ZA" sz="1200" b="1" i="1" dirty="0"/>
          </a:p>
          <a:p>
            <a:pPr algn="r"/>
            <a:r>
              <a:rPr lang="en-ZA" sz="1200" b="1" i="1" dirty="0"/>
              <a:t>- High Level Panel Report</a:t>
            </a:r>
          </a:p>
          <a:p>
            <a:endParaRPr lang="en-ZA" sz="1500" b="1" i="1" dirty="0"/>
          </a:p>
        </p:txBody>
      </p:sp>
      <p:sp>
        <p:nvSpPr>
          <p:cNvPr id="8" name="Rounded Rectangle 7"/>
          <p:cNvSpPr/>
          <p:nvPr/>
        </p:nvSpPr>
        <p:spPr>
          <a:xfrm>
            <a:off x="5768601" y="2516717"/>
            <a:ext cx="1525849" cy="42836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sz="1200" dirty="0"/>
              <a:t>Public engagement with feedback</a:t>
            </a:r>
          </a:p>
        </p:txBody>
      </p:sp>
      <p:sp>
        <p:nvSpPr>
          <p:cNvPr id="9" name="Rounded Rectangle 8"/>
          <p:cNvSpPr/>
          <p:nvPr/>
        </p:nvSpPr>
        <p:spPr>
          <a:xfrm>
            <a:off x="5756031" y="3017342"/>
            <a:ext cx="1652849" cy="41814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sz="1200" dirty="0"/>
              <a:t> Combined oversight planning</a:t>
            </a:r>
          </a:p>
        </p:txBody>
      </p:sp>
      <p:sp>
        <p:nvSpPr>
          <p:cNvPr id="10" name="Rounded Rectangle 9"/>
          <p:cNvSpPr/>
          <p:nvPr/>
        </p:nvSpPr>
        <p:spPr>
          <a:xfrm>
            <a:off x="5756029" y="3498161"/>
            <a:ext cx="1898384" cy="43157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ZA" sz="1200" dirty="0"/>
              <a:t>Coordination between tiers of government</a:t>
            </a:r>
          </a:p>
        </p:txBody>
      </p:sp>
      <p:sp>
        <p:nvSpPr>
          <p:cNvPr id="57" name="Title 56"/>
          <p:cNvSpPr>
            <a:spLocks noGrp="1"/>
          </p:cNvSpPr>
          <p:nvPr>
            <p:ph type="title"/>
          </p:nvPr>
        </p:nvSpPr>
        <p:spPr>
          <a:xfrm>
            <a:off x="1349478" y="938912"/>
            <a:ext cx="6304936" cy="994172"/>
          </a:xfrm>
        </p:spPr>
        <p:txBody>
          <a:bodyPr>
            <a:normAutofit fontScale="90000"/>
          </a:bodyPr>
          <a:lstStyle/>
          <a:p>
            <a:r>
              <a:rPr lang="en-ZA" dirty="0" smtClean="0"/>
              <a:t>CG and IGR High Level Panel context</a:t>
            </a:r>
            <a:endParaRPr lang="en-ZA" dirty="0"/>
          </a:p>
        </p:txBody>
      </p:sp>
      <p:sp>
        <p:nvSpPr>
          <p:cNvPr id="13" name="Right Brace 12"/>
          <p:cNvSpPr/>
          <p:nvPr/>
        </p:nvSpPr>
        <p:spPr>
          <a:xfrm>
            <a:off x="5263103" y="2359538"/>
            <a:ext cx="276217" cy="1791245"/>
          </a:xfrm>
          <a:prstGeom prst="rightBrace">
            <a:avLst/>
          </a:prstGeom>
          <a:ln w="317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1350"/>
          </a:p>
        </p:txBody>
      </p:sp>
    </p:spTree>
    <p:extLst>
      <p:ext uri="{BB962C8B-B14F-4D97-AF65-F5344CB8AC3E}">
        <p14:creationId xmlns:p14="http://schemas.microsoft.com/office/powerpoint/2010/main" xmlns="" val="3953640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36"/>
          <p:cNvSpPr/>
          <p:nvPr/>
        </p:nvSpPr>
        <p:spPr>
          <a:xfrm>
            <a:off x="6568960" y="2506979"/>
            <a:ext cx="1595174" cy="46388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350" dirty="0"/>
              <a:t>Departmental planning</a:t>
            </a:r>
          </a:p>
        </p:txBody>
      </p:sp>
      <p:sp>
        <p:nvSpPr>
          <p:cNvPr id="38" name="Rounded Rectangle 37"/>
          <p:cNvSpPr/>
          <p:nvPr/>
        </p:nvSpPr>
        <p:spPr>
          <a:xfrm>
            <a:off x="6568960" y="3061745"/>
            <a:ext cx="1595174" cy="46388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350" dirty="0"/>
              <a:t>Resource allocation</a:t>
            </a:r>
          </a:p>
        </p:txBody>
      </p:sp>
      <p:sp>
        <p:nvSpPr>
          <p:cNvPr id="39" name="Rounded Rectangle 38"/>
          <p:cNvSpPr/>
          <p:nvPr/>
        </p:nvSpPr>
        <p:spPr>
          <a:xfrm>
            <a:off x="6568959" y="3613212"/>
            <a:ext cx="1770196" cy="63281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350" dirty="0"/>
              <a:t>Impact on national objectives</a:t>
            </a:r>
          </a:p>
        </p:txBody>
      </p:sp>
      <p:sp>
        <p:nvSpPr>
          <p:cNvPr id="40" name="Rounded Rectangle 39"/>
          <p:cNvSpPr/>
          <p:nvPr/>
        </p:nvSpPr>
        <p:spPr>
          <a:xfrm>
            <a:off x="6568959" y="4322885"/>
            <a:ext cx="1770196" cy="597631"/>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350" dirty="0"/>
              <a:t>Citizens’ expectations and rights</a:t>
            </a:r>
          </a:p>
        </p:txBody>
      </p:sp>
      <p:sp>
        <p:nvSpPr>
          <p:cNvPr id="4" name="Rectangle 3"/>
          <p:cNvSpPr/>
          <p:nvPr/>
        </p:nvSpPr>
        <p:spPr>
          <a:xfrm>
            <a:off x="956733" y="2452262"/>
            <a:ext cx="5048909" cy="2169825"/>
          </a:xfrm>
          <a:prstGeom prst="rect">
            <a:avLst/>
          </a:prstGeom>
        </p:spPr>
        <p:txBody>
          <a:bodyPr wrap="square">
            <a:spAutoFit/>
          </a:bodyPr>
          <a:lstStyle/>
          <a:p>
            <a:pPr algn="just"/>
            <a:r>
              <a:rPr lang="en-ZA" sz="1500" b="1" i="1" dirty="0"/>
              <a:t>“These breakdowns in execution occur despite an extensive machinery designed to monitor the executive and to hold it accountable for outcomes. This brings into focus questions concerning the effectiveness of governance and accountability mechanisms, </a:t>
            </a:r>
            <a:r>
              <a:rPr lang="en-ZA" b="1" i="1" dirty="0">
                <a:solidFill>
                  <a:srgbClr val="00B050"/>
                </a:solidFill>
              </a:rPr>
              <a:t>including the role of Parliament in providing oversight.”</a:t>
            </a:r>
          </a:p>
          <a:p>
            <a:pPr algn="r"/>
            <a:endParaRPr lang="en-ZA" sz="1200" b="1" i="1" dirty="0"/>
          </a:p>
          <a:p>
            <a:pPr algn="r"/>
            <a:r>
              <a:rPr lang="en-ZA" sz="1200" b="1" i="1" dirty="0"/>
              <a:t>- High Level Panel Report</a:t>
            </a:r>
          </a:p>
          <a:p>
            <a:endParaRPr lang="en-ZA" sz="1500" b="1" i="1" dirty="0"/>
          </a:p>
        </p:txBody>
      </p:sp>
      <p:sp>
        <p:nvSpPr>
          <p:cNvPr id="57" name="Title 56"/>
          <p:cNvSpPr>
            <a:spLocks noGrp="1"/>
          </p:cNvSpPr>
          <p:nvPr>
            <p:ph type="title"/>
          </p:nvPr>
        </p:nvSpPr>
        <p:spPr>
          <a:xfrm>
            <a:off x="1349478" y="938912"/>
            <a:ext cx="6304936" cy="994172"/>
          </a:xfrm>
        </p:spPr>
        <p:txBody>
          <a:bodyPr>
            <a:normAutofit fontScale="90000"/>
          </a:bodyPr>
          <a:lstStyle/>
          <a:p>
            <a:r>
              <a:rPr lang="en-ZA" dirty="0" smtClean="0"/>
              <a:t>CG and IGR High Level Panel context</a:t>
            </a:r>
            <a:endParaRPr lang="en-ZA" dirty="0"/>
          </a:p>
        </p:txBody>
      </p:sp>
      <p:sp>
        <p:nvSpPr>
          <p:cNvPr id="30" name="Right Brace 29"/>
          <p:cNvSpPr/>
          <p:nvPr/>
        </p:nvSpPr>
        <p:spPr>
          <a:xfrm>
            <a:off x="6093485" y="3178128"/>
            <a:ext cx="225166" cy="929657"/>
          </a:xfrm>
          <a:prstGeom prst="rightBrace">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1350"/>
          </a:p>
        </p:txBody>
      </p:sp>
    </p:spTree>
    <p:extLst>
      <p:ext uri="{BB962C8B-B14F-4D97-AF65-F5344CB8AC3E}">
        <p14:creationId xmlns:p14="http://schemas.microsoft.com/office/powerpoint/2010/main" xmlns="" val="3621936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155" y="2578937"/>
            <a:ext cx="7886700" cy="1325563"/>
          </a:xfrm>
        </p:spPr>
        <p:txBody>
          <a:bodyPr/>
          <a:lstStyle/>
          <a:p>
            <a:pPr algn="ctr"/>
            <a:r>
              <a:rPr lang="en-ZA" dirty="0" smtClean="0"/>
              <a:t>Implications for oversight design and strategy</a:t>
            </a:r>
            <a:endParaRPr lang="en-ZA" dirty="0"/>
          </a:p>
        </p:txBody>
      </p:sp>
    </p:spTree>
    <p:extLst>
      <p:ext uri="{BB962C8B-B14F-4D97-AF65-F5344CB8AC3E}">
        <p14:creationId xmlns:p14="http://schemas.microsoft.com/office/powerpoint/2010/main" xmlns="" val="2792790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09600" y="2422358"/>
            <a:ext cx="7988968" cy="3695838"/>
            <a:chOff x="2115482" y="2369051"/>
            <a:chExt cx="5382599" cy="2621200"/>
          </a:xfrm>
        </p:grpSpPr>
        <p:grpSp>
          <p:nvGrpSpPr>
            <p:cNvPr id="2" name="Group 1"/>
            <p:cNvGrpSpPr/>
            <p:nvPr/>
          </p:nvGrpSpPr>
          <p:grpSpPr>
            <a:xfrm>
              <a:off x="2115482" y="2369051"/>
              <a:ext cx="5382599" cy="1694273"/>
              <a:chOff x="153637" y="760599"/>
              <a:chExt cx="6567721" cy="2002666"/>
            </a:xfrm>
          </p:grpSpPr>
          <p:grpSp>
            <p:nvGrpSpPr>
              <p:cNvPr id="10" name="Group 9"/>
              <p:cNvGrpSpPr/>
              <p:nvPr/>
            </p:nvGrpSpPr>
            <p:grpSpPr>
              <a:xfrm>
                <a:off x="1523671" y="1788444"/>
                <a:ext cx="1005836" cy="954869"/>
                <a:chOff x="924169" y="1460310"/>
                <a:chExt cx="1802721" cy="1727165"/>
              </a:xfrm>
            </p:grpSpPr>
            <p:sp>
              <p:nvSpPr>
                <p:cNvPr id="11" name="Oval 10"/>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TextBox 11"/>
                <p:cNvSpPr txBox="1"/>
                <p:nvPr/>
              </p:nvSpPr>
              <p:spPr>
                <a:xfrm>
                  <a:off x="924169" y="1840612"/>
                  <a:ext cx="1802721" cy="886730"/>
                </a:xfrm>
                <a:prstGeom prst="rect">
                  <a:avLst/>
                </a:prstGeom>
                <a:noFill/>
              </p:spPr>
              <p:txBody>
                <a:bodyPr wrap="square" rtlCol="0">
                  <a:spAutoFit/>
                </a:bodyPr>
                <a:lstStyle/>
                <a:p>
                  <a:pPr algn="ctr"/>
                  <a:r>
                    <a:rPr lang="en-ZA" sz="1600" dirty="0">
                      <a:solidFill>
                        <a:schemeClr val="bg1"/>
                      </a:solidFill>
                    </a:rPr>
                    <a:t>Budget allocation</a:t>
                  </a:r>
                </a:p>
              </p:txBody>
            </p:sp>
          </p:grpSp>
          <p:grpSp>
            <p:nvGrpSpPr>
              <p:cNvPr id="13" name="Group 12"/>
              <p:cNvGrpSpPr/>
              <p:nvPr/>
            </p:nvGrpSpPr>
            <p:grpSpPr>
              <a:xfrm>
                <a:off x="153637" y="1788444"/>
                <a:ext cx="1005836" cy="954869"/>
                <a:chOff x="946205" y="1460310"/>
                <a:chExt cx="1802721" cy="1727165"/>
              </a:xfrm>
            </p:grpSpPr>
            <p:sp>
              <p:nvSpPr>
                <p:cNvPr id="14" name="Oval 13"/>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TextBox 14"/>
                <p:cNvSpPr txBox="1"/>
                <p:nvPr/>
              </p:nvSpPr>
              <p:spPr>
                <a:xfrm>
                  <a:off x="946205" y="1938097"/>
                  <a:ext cx="1802721" cy="886730"/>
                </a:xfrm>
                <a:prstGeom prst="rect">
                  <a:avLst/>
                </a:prstGeom>
                <a:noFill/>
              </p:spPr>
              <p:txBody>
                <a:bodyPr wrap="square" rtlCol="0">
                  <a:spAutoFit/>
                </a:bodyPr>
                <a:lstStyle/>
                <a:p>
                  <a:pPr algn="ctr"/>
                  <a:r>
                    <a:rPr lang="en-ZA" sz="1600" dirty="0">
                      <a:solidFill>
                        <a:schemeClr val="bg1"/>
                      </a:solidFill>
                    </a:rPr>
                    <a:t>National policy</a:t>
                  </a:r>
                </a:p>
              </p:txBody>
            </p:sp>
          </p:grpSp>
          <p:grpSp>
            <p:nvGrpSpPr>
              <p:cNvPr id="17" name="Group 16"/>
              <p:cNvGrpSpPr/>
              <p:nvPr/>
            </p:nvGrpSpPr>
            <p:grpSpPr>
              <a:xfrm>
                <a:off x="4293706" y="1751190"/>
                <a:ext cx="1005836" cy="992123"/>
                <a:chOff x="974465" y="1460310"/>
                <a:chExt cx="1727792" cy="1727165"/>
              </a:xfrm>
            </p:grpSpPr>
            <p:sp>
              <p:nvSpPr>
                <p:cNvPr id="18" name="Oval 17"/>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TextBox 18"/>
                <p:cNvSpPr txBox="1"/>
                <p:nvPr/>
              </p:nvSpPr>
              <p:spPr>
                <a:xfrm>
                  <a:off x="1092944" y="1600801"/>
                  <a:ext cx="1515075" cy="1392444"/>
                </a:xfrm>
                <a:prstGeom prst="rect">
                  <a:avLst/>
                </a:prstGeom>
                <a:noFill/>
              </p:spPr>
              <p:txBody>
                <a:bodyPr wrap="square" rtlCol="0">
                  <a:spAutoFit/>
                </a:bodyPr>
                <a:lstStyle/>
                <a:p>
                  <a:pPr algn="ctr"/>
                  <a:r>
                    <a:rPr lang="en-ZA" sz="1400" dirty="0">
                      <a:solidFill>
                        <a:schemeClr val="bg1"/>
                      </a:solidFill>
                    </a:rPr>
                    <a:t>Service delivery, value for money</a:t>
                  </a:r>
                </a:p>
              </p:txBody>
            </p:sp>
          </p:grpSp>
          <p:grpSp>
            <p:nvGrpSpPr>
              <p:cNvPr id="20" name="Group 19"/>
              <p:cNvGrpSpPr/>
              <p:nvPr/>
            </p:nvGrpSpPr>
            <p:grpSpPr>
              <a:xfrm>
                <a:off x="2889379" y="1751190"/>
                <a:ext cx="1019506" cy="1012075"/>
                <a:chOff x="929741" y="1460310"/>
                <a:chExt cx="1802781" cy="1727165"/>
              </a:xfrm>
            </p:grpSpPr>
            <p:sp>
              <p:nvSpPr>
                <p:cNvPr id="21" name="Oval 20"/>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2" name="TextBox 21"/>
                <p:cNvSpPr txBox="1"/>
                <p:nvPr/>
              </p:nvSpPr>
              <p:spPr>
                <a:xfrm>
                  <a:off x="929741" y="1700930"/>
                  <a:ext cx="1802781" cy="1056770"/>
                </a:xfrm>
                <a:prstGeom prst="rect">
                  <a:avLst/>
                </a:prstGeom>
                <a:noFill/>
              </p:spPr>
              <p:txBody>
                <a:bodyPr wrap="square" rtlCol="0">
                  <a:spAutoFit/>
                </a:bodyPr>
                <a:lstStyle/>
                <a:p>
                  <a:pPr algn="ctr"/>
                  <a:r>
                    <a:rPr lang="en-ZA" sz="1400" dirty="0">
                      <a:solidFill>
                        <a:schemeClr val="bg1"/>
                      </a:solidFill>
                    </a:rPr>
                    <a:t>Viable projects/</a:t>
                  </a:r>
                </a:p>
                <a:p>
                  <a:pPr algn="ctr"/>
                  <a:r>
                    <a:rPr lang="en-ZA" sz="1400" dirty="0">
                      <a:solidFill>
                        <a:schemeClr val="bg1"/>
                      </a:solidFill>
                    </a:rPr>
                    <a:t>programmes</a:t>
                  </a:r>
                </a:p>
              </p:txBody>
            </p:sp>
          </p:grpSp>
          <p:grpSp>
            <p:nvGrpSpPr>
              <p:cNvPr id="23" name="Group 22"/>
              <p:cNvGrpSpPr/>
              <p:nvPr/>
            </p:nvGrpSpPr>
            <p:grpSpPr>
              <a:xfrm>
                <a:off x="5715522" y="1749780"/>
                <a:ext cx="1005836" cy="992123"/>
                <a:chOff x="974465" y="1460310"/>
                <a:chExt cx="1727792" cy="1727165"/>
              </a:xfrm>
            </p:grpSpPr>
            <p:sp>
              <p:nvSpPr>
                <p:cNvPr id="24" name="Oval 23"/>
                <p:cNvSpPr/>
                <p:nvPr/>
              </p:nvSpPr>
              <p:spPr>
                <a:xfrm>
                  <a:off x="974465" y="1460310"/>
                  <a:ext cx="1727792" cy="1727165"/>
                </a:xfrm>
                <a:prstGeom prst="ellipse">
                  <a:avLst/>
                </a:prstGeom>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5" name="TextBox 24"/>
                <p:cNvSpPr txBox="1"/>
                <p:nvPr/>
              </p:nvSpPr>
              <p:spPr>
                <a:xfrm>
                  <a:off x="1069211" y="1763651"/>
                  <a:ext cx="1588032" cy="1078022"/>
                </a:xfrm>
                <a:prstGeom prst="rect">
                  <a:avLst/>
                </a:prstGeom>
                <a:noFill/>
              </p:spPr>
              <p:txBody>
                <a:bodyPr wrap="square" rtlCol="0">
                  <a:spAutoFit/>
                </a:bodyPr>
                <a:lstStyle/>
                <a:p>
                  <a:pPr algn="ctr"/>
                  <a:r>
                    <a:rPr lang="en-ZA" sz="1400" dirty="0">
                      <a:solidFill>
                        <a:schemeClr val="bg1"/>
                      </a:solidFill>
                    </a:rPr>
                    <a:t>Attainment of policy objectives</a:t>
                  </a:r>
                </a:p>
              </p:txBody>
            </p:sp>
          </p:grpSp>
          <p:sp>
            <p:nvSpPr>
              <p:cNvPr id="26" name="Right Arrow 25"/>
              <p:cNvSpPr/>
              <p:nvPr/>
            </p:nvSpPr>
            <p:spPr>
              <a:xfrm>
                <a:off x="1180417" y="1962719"/>
                <a:ext cx="338181" cy="606318"/>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a:p>
            </p:txBody>
          </p:sp>
          <p:sp>
            <p:nvSpPr>
              <p:cNvPr id="59" name="Rounded Rectangle 58"/>
              <p:cNvSpPr/>
              <p:nvPr/>
            </p:nvSpPr>
            <p:spPr>
              <a:xfrm>
                <a:off x="169405" y="772721"/>
                <a:ext cx="2322601" cy="674454"/>
              </a:xfrm>
              <a:prstGeom prst="roundRect">
                <a:avLst>
                  <a:gd name="adj" fmla="val 2282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600" dirty="0"/>
                  <a:t>National planning, budgeting, allocation and monitoring</a:t>
                </a:r>
              </a:p>
            </p:txBody>
          </p:sp>
          <p:sp>
            <p:nvSpPr>
              <p:cNvPr id="60" name="Rounded Rectangle 59"/>
              <p:cNvSpPr/>
              <p:nvPr/>
            </p:nvSpPr>
            <p:spPr>
              <a:xfrm>
                <a:off x="2803554" y="760599"/>
                <a:ext cx="3827139" cy="675277"/>
              </a:xfrm>
              <a:prstGeom prst="roundRect">
                <a:avLst>
                  <a:gd name="adj" fmla="val 2282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1600" dirty="0"/>
                  <a:t>Provincial and local government transfers, project implementation, monitoring and reporting</a:t>
                </a:r>
              </a:p>
            </p:txBody>
          </p:sp>
          <p:sp>
            <p:nvSpPr>
              <p:cNvPr id="61" name="Right Arrow 60"/>
              <p:cNvSpPr/>
              <p:nvPr/>
            </p:nvSpPr>
            <p:spPr>
              <a:xfrm>
                <a:off x="2550451" y="1975216"/>
                <a:ext cx="338181" cy="606318"/>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a:p>
            </p:txBody>
          </p:sp>
          <p:sp>
            <p:nvSpPr>
              <p:cNvPr id="62" name="Right Arrow 61"/>
              <p:cNvSpPr/>
              <p:nvPr/>
            </p:nvSpPr>
            <p:spPr>
              <a:xfrm>
                <a:off x="3937397" y="1962719"/>
                <a:ext cx="338181" cy="606318"/>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a:p>
            </p:txBody>
          </p:sp>
          <p:sp>
            <p:nvSpPr>
              <p:cNvPr id="63" name="Right Arrow 62"/>
              <p:cNvSpPr/>
              <p:nvPr/>
            </p:nvSpPr>
            <p:spPr>
              <a:xfrm>
                <a:off x="5346862" y="1964103"/>
                <a:ext cx="338181" cy="606318"/>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a:p>
            </p:txBody>
          </p:sp>
        </p:grpSp>
        <p:sp>
          <p:nvSpPr>
            <p:cNvPr id="3" name="TextBox 2"/>
            <p:cNvSpPr txBox="1"/>
            <p:nvPr/>
          </p:nvSpPr>
          <p:spPr>
            <a:xfrm>
              <a:off x="2573383" y="4575511"/>
              <a:ext cx="4781006" cy="414740"/>
            </a:xfrm>
            <a:prstGeom prst="rect">
              <a:avLst/>
            </a:prstGeom>
            <a:noFill/>
          </p:spPr>
          <p:txBody>
            <a:bodyPr wrap="square" rtlCol="0">
              <a:spAutoFit/>
            </a:bodyPr>
            <a:lstStyle/>
            <a:p>
              <a:r>
                <a:rPr lang="en-ZA" sz="1600" dirty="0"/>
                <a:t>Idealised process of effective oversight over government planning, financial allocation, expenditure, monitoring and evaluation</a:t>
              </a:r>
            </a:p>
          </p:txBody>
        </p:sp>
      </p:grpSp>
      <p:sp>
        <p:nvSpPr>
          <p:cNvPr id="27" name="Title 1"/>
          <p:cNvSpPr txBox="1">
            <a:spLocks/>
          </p:cNvSpPr>
          <p:nvPr/>
        </p:nvSpPr>
        <p:spPr>
          <a:xfrm>
            <a:off x="488684" y="310418"/>
            <a:ext cx="78867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4400" dirty="0" smtClean="0"/>
              <a:t>Theory of government budget allocation</a:t>
            </a:r>
            <a:endParaRPr lang="en-ZA" sz="4400" dirty="0"/>
          </a:p>
        </p:txBody>
      </p:sp>
    </p:spTree>
    <p:extLst>
      <p:ext uri="{BB962C8B-B14F-4D97-AF65-F5344CB8AC3E}">
        <p14:creationId xmlns:p14="http://schemas.microsoft.com/office/powerpoint/2010/main" xmlns="" val="726499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493031" y="1189872"/>
            <a:ext cx="4066765" cy="4578247"/>
            <a:chOff x="119407" y="362540"/>
            <a:chExt cx="6619504" cy="7206907"/>
          </a:xfrm>
        </p:grpSpPr>
        <p:sp>
          <p:nvSpPr>
            <p:cNvPr id="64" name="Right Arrow 63"/>
            <p:cNvSpPr/>
            <p:nvPr/>
          </p:nvSpPr>
          <p:spPr>
            <a:xfrm>
              <a:off x="2463800" y="3993079"/>
              <a:ext cx="2051128" cy="1297759"/>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935"/>
            </a:p>
          </p:txBody>
        </p:sp>
        <p:sp>
          <p:nvSpPr>
            <p:cNvPr id="55" name="Rectangle 54"/>
            <p:cNvSpPr/>
            <p:nvPr/>
          </p:nvSpPr>
          <p:spPr>
            <a:xfrm rot="5400000">
              <a:off x="523367" y="3781776"/>
              <a:ext cx="5854979" cy="1720364"/>
            </a:xfrm>
            <a:prstGeom prst="rect">
              <a:avLst/>
            </a:prstGeom>
            <a:solidFill>
              <a:srgbClr val="5B9BD5">
                <a:alpha val="4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935"/>
            </a:p>
          </p:txBody>
        </p:sp>
        <p:grpSp>
          <p:nvGrpSpPr>
            <p:cNvPr id="45" name="Group 44"/>
            <p:cNvGrpSpPr/>
            <p:nvPr/>
          </p:nvGrpSpPr>
          <p:grpSpPr>
            <a:xfrm>
              <a:off x="2897238" y="3398260"/>
              <a:ext cx="1152841" cy="1193925"/>
              <a:chOff x="262923" y="3472002"/>
              <a:chExt cx="1225611" cy="1231437"/>
            </a:xfrm>
          </p:grpSpPr>
          <p:sp>
            <p:nvSpPr>
              <p:cNvPr id="43" name="Oval 42"/>
              <p:cNvSpPr/>
              <p:nvPr/>
            </p:nvSpPr>
            <p:spPr>
              <a:xfrm>
                <a:off x="262923" y="3472002"/>
                <a:ext cx="1225611" cy="1231437"/>
              </a:xfrm>
              <a:prstGeom prst="ellipse">
                <a:avLst/>
              </a:prstGeom>
              <a:solidFill>
                <a:srgbClr val="002060"/>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4" name="TextBox 43"/>
              <p:cNvSpPr txBox="1"/>
              <p:nvPr/>
            </p:nvSpPr>
            <p:spPr>
              <a:xfrm>
                <a:off x="262923" y="3865672"/>
                <a:ext cx="1225609" cy="545910"/>
              </a:xfrm>
              <a:prstGeom prst="rect">
                <a:avLst/>
              </a:prstGeom>
              <a:noFill/>
            </p:spPr>
            <p:txBody>
              <a:bodyPr wrap="square" rtlCol="0">
                <a:spAutoFit/>
              </a:bodyPr>
              <a:lstStyle/>
              <a:p>
                <a:pPr algn="ctr"/>
                <a:r>
                  <a:rPr lang="en-ZA" sz="593" dirty="0">
                    <a:solidFill>
                      <a:schemeClr val="bg1"/>
                    </a:solidFill>
                  </a:rPr>
                  <a:t>Lack of  ring-fencing</a:t>
                </a:r>
              </a:p>
            </p:txBody>
          </p:sp>
        </p:grpSp>
        <p:grpSp>
          <p:nvGrpSpPr>
            <p:cNvPr id="46" name="Group 45"/>
            <p:cNvGrpSpPr/>
            <p:nvPr/>
          </p:nvGrpSpPr>
          <p:grpSpPr>
            <a:xfrm>
              <a:off x="2897236" y="4764644"/>
              <a:ext cx="1152841" cy="1193925"/>
              <a:chOff x="262923" y="3472002"/>
              <a:chExt cx="1225611" cy="1231437"/>
            </a:xfrm>
          </p:grpSpPr>
          <p:sp>
            <p:nvSpPr>
              <p:cNvPr id="47" name="Oval 46"/>
              <p:cNvSpPr/>
              <p:nvPr/>
            </p:nvSpPr>
            <p:spPr>
              <a:xfrm>
                <a:off x="262923" y="3472002"/>
                <a:ext cx="1225611" cy="1231437"/>
              </a:xfrm>
              <a:prstGeom prst="ellipse">
                <a:avLst/>
              </a:prstGeom>
              <a:solidFill>
                <a:srgbClr val="002060"/>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48" name="TextBox 47"/>
              <p:cNvSpPr txBox="1"/>
              <p:nvPr/>
            </p:nvSpPr>
            <p:spPr>
              <a:xfrm>
                <a:off x="262923" y="3865672"/>
                <a:ext cx="1225609" cy="545910"/>
              </a:xfrm>
              <a:prstGeom prst="rect">
                <a:avLst/>
              </a:prstGeom>
              <a:noFill/>
            </p:spPr>
            <p:txBody>
              <a:bodyPr wrap="square" rtlCol="0">
                <a:spAutoFit/>
              </a:bodyPr>
              <a:lstStyle/>
              <a:p>
                <a:pPr algn="ctr"/>
                <a:r>
                  <a:rPr lang="en-ZA" sz="593" dirty="0">
                    <a:solidFill>
                      <a:schemeClr val="bg1"/>
                    </a:solidFill>
                  </a:rPr>
                  <a:t>Mandate overlap</a:t>
                </a:r>
              </a:p>
            </p:txBody>
          </p:sp>
        </p:grpSp>
        <p:sp>
          <p:nvSpPr>
            <p:cNvPr id="50" name="Oval 49"/>
            <p:cNvSpPr/>
            <p:nvPr/>
          </p:nvSpPr>
          <p:spPr>
            <a:xfrm>
              <a:off x="2897237" y="6131029"/>
              <a:ext cx="1152841" cy="1193925"/>
            </a:xfrm>
            <a:prstGeom prst="ellipse">
              <a:avLst/>
            </a:prstGeom>
            <a:solidFill>
              <a:srgbClr val="002060"/>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52" name="Group 51"/>
            <p:cNvGrpSpPr/>
            <p:nvPr/>
          </p:nvGrpSpPr>
          <p:grpSpPr>
            <a:xfrm>
              <a:off x="2874437" y="2031876"/>
              <a:ext cx="1175639" cy="1199208"/>
              <a:chOff x="238686" y="3472002"/>
              <a:chExt cx="1249848" cy="1236886"/>
            </a:xfrm>
          </p:grpSpPr>
          <p:sp>
            <p:nvSpPr>
              <p:cNvPr id="53" name="Oval 52"/>
              <p:cNvSpPr/>
              <p:nvPr/>
            </p:nvSpPr>
            <p:spPr>
              <a:xfrm>
                <a:off x="262923" y="3472002"/>
                <a:ext cx="1225611" cy="1231437"/>
              </a:xfrm>
              <a:prstGeom prst="ellipse">
                <a:avLst/>
              </a:prstGeom>
              <a:solidFill>
                <a:srgbClr val="002060"/>
              </a:solidFill>
              <a:effectLst>
                <a:outerShdw blurRad="76200" dir="18900000" sy="23000" kx="-1200000" algn="bl" rotWithShape="0">
                  <a:prstClr val="black">
                    <a:alpha val="20000"/>
                  </a:prstClr>
                </a:outerShdw>
              </a:effectLst>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4" name="TextBox 53"/>
              <p:cNvSpPr txBox="1"/>
              <p:nvPr/>
            </p:nvSpPr>
            <p:spPr>
              <a:xfrm>
                <a:off x="238686" y="3800481"/>
                <a:ext cx="1225610" cy="908407"/>
              </a:xfrm>
              <a:prstGeom prst="rect">
                <a:avLst/>
              </a:prstGeom>
              <a:noFill/>
            </p:spPr>
            <p:txBody>
              <a:bodyPr wrap="square" rtlCol="0">
                <a:spAutoFit/>
              </a:bodyPr>
              <a:lstStyle/>
              <a:p>
                <a:pPr algn="ctr"/>
                <a:r>
                  <a:rPr lang="en-ZA" sz="593" dirty="0">
                    <a:solidFill>
                      <a:schemeClr val="bg1"/>
                    </a:solidFill>
                  </a:rPr>
                  <a:t>Silo-mentality of national departments</a:t>
                </a:r>
              </a:p>
            </p:txBody>
          </p:sp>
        </p:grpSp>
        <p:sp>
          <p:nvSpPr>
            <p:cNvPr id="61" name="Rounded Rectangle 60"/>
            <p:cNvSpPr/>
            <p:nvPr/>
          </p:nvSpPr>
          <p:spPr>
            <a:xfrm>
              <a:off x="119407" y="3240986"/>
              <a:ext cx="2265533" cy="2801945"/>
            </a:xfrm>
            <a:prstGeom prst="roundRect">
              <a:avLst>
                <a:gd name="adj" fmla="val 2282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935" dirty="0"/>
                <a:t>Conceptualisation of, and funding allocation made to specific service delivery outcome</a:t>
              </a:r>
            </a:p>
          </p:txBody>
        </p:sp>
        <p:sp>
          <p:nvSpPr>
            <p:cNvPr id="62" name="Rounded Rectangle 61"/>
            <p:cNvSpPr/>
            <p:nvPr/>
          </p:nvSpPr>
          <p:spPr>
            <a:xfrm>
              <a:off x="4617600" y="3199372"/>
              <a:ext cx="2121311" cy="2885169"/>
            </a:xfrm>
            <a:prstGeom prst="roundRect">
              <a:avLst>
                <a:gd name="adj" fmla="val 2282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935" dirty="0"/>
                <a:t>Implementation and finalisation of service delivery outcomes as planned and presented in departmental strategic and annual plans</a:t>
              </a:r>
            </a:p>
          </p:txBody>
        </p:sp>
        <p:sp>
          <p:nvSpPr>
            <p:cNvPr id="63" name="Rounded Rectangle 62"/>
            <p:cNvSpPr/>
            <p:nvPr/>
          </p:nvSpPr>
          <p:spPr>
            <a:xfrm>
              <a:off x="2159205" y="362540"/>
              <a:ext cx="2527300" cy="1220369"/>
            </a:xfrm>
            <a:prstGeom prst="roundRect">
              <a:avLst>
                <a:gd name="adj" fmla="val 22827"/>
              </a:avLst>
            </a:prstGeom>
            <a:solidFill>
              <a:srgbClr val="FF00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ZA" sz="935" dirty="0"/>
                <a:t>Potential to destabilise service delivery through CG and IGR challenges</a:t>
              </a:r>
            </a:p>
          </p:txBody>
        </p:sp>
        <p:sp>
          <p:nvSpPr>
            <p:cNvPr id="19" name="TextBox 18"/>
            <p:cNvSpPr txBox="1"/>
            <p:nvPr/>
          </p:nvSpPr>
          <p:spPr>
            <a:xfrm>
              <a:off x="2913203" y="6341194"/>
              <a:ext cx="1152840" cy="880736"/>
            </a:xfrm>
            <a:prstGeom prst="rect">
              <a:avLst/>
            </a:prstGeom>
            <a:noFill/>
          </p:spPr>
          <p:txBody>
            <a:bodyPr wrap="square" rtlCol="0">
              <a:spAutoFit/>
            </a:bodyPr>
            <a:lstStyle/>
            <a:p>
              <a:pPr algn="ctr"/>
              <a:r>
                <a:rPr lang="en-ZA" sz="593" dirty="0">
                  <a:solidFill>
                    <a:schemeClr val="bg1"/>
                  </a:solidFill>
                </a:rPr>
                <a:t>Capacity constraints and lapses in oversight </a:t>
              </a:r>
            </a:p>
          </p:txBody>
        </p:sp>
      </p:grpSp>
      <p:sp>
        <p:nvSpPr>
          <p:cNvPr id="20" name="TextBox 19"/>
          <p:cNvSpPr txBox="1"/>
          <p:nvPr/>
        </p:nvSpPr>
        <p:spPr>
          <a:xfrm>
            <a:off x="1969969" y="6322420"/>
            <a:ext cx="5200852" cy="300082"/>
          </a:xfrm>
          <a:prstGeom prst="rect">
            <a:avLst/>
          </a:prstGeom>
          <a:noFill/>
        </p:spPr>
        <p:txBody>
          <a:bodyPr wrap="square" rtlCol="0">
            <a:spAutoFit/>
          </a:bodyPr>
          <a:lstStyle/>
          <a:p>
            <a:r>
              <a:rPr lang="en-ZA" sz="1350" dirty="0"/>
              <a:t>Reality of Select Committee oversight experience over the past decade</a:t>
            </a:r>
          </a:p>
        </p:txBody>
      </p:sp>
      <p:sp>
        <p:nvSpPr>
          <p:cNvPr id="21" name="Title 1"/>
          <p:cNvSpPr txBox="1">
            <a:spLocks/>
          </p:cNvSpPr>
          <p:nvPr/>
        </p:nvSpPr>
        <p:spPr>
          <a:xfrm>
            <a:off x="625459" y="279006"/>
            <a:ext cx="7886700" cy="73233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4400" dirty="0" smtClean="0"/>
              <a:t>Current observations</a:t>
            </a:r>
            <a:endParaRPr lang="en-ZA" sz="4400" dirty="0"/>
          </a:p>
        </p:txBody>
      </p:sp>
    </p:spTree>
    <p:extLst>
      <p:ext uri="{BB962C8B-B14F-4D97-AF65-F5344CB8AC3E}">
        <p14:creationId xmlns:p14="http://schemas.microsoft.com/office/powerpoint/2010/main" xmlns="" val="2211002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3358</TotalTime>
  <Words>1719</Words>
  <Application>Microsoft Office PowerPoint</Application>
  <PresentationFormat>On-screen Show (4:3)</PresentationFormat>
  <Paragraphs>242</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CG and IGR High Level Panel context</vt:lpstr>
      <vt:lpstr>CG and IGR High Level Panel context</vt:lpstr>
      <vt:lpstr>CG and IGR High Level Panel context</vt:lpstr>
      <vt:lpstr>Implications for oversight design and strategy</vt:lpstr>
      <vt:lpstr>Slide 8</vt:lpstr>
      <vt:lpstr>Slide 9</vt:lpstr>
      <vt:lpstr>Slide 10</vt:lpstr>
      <vt:lpstr>Slide 11</vt:lpstr>
      <vt:lpstr>Slide 12</vt:lpstr>
      <vt:lpstr>NCOP oversight role where funds are transferred to provinces </vt:lpstr>
      <vt:lpstr>The biggest oversight constraint: Meeting opportunities</vt:lpstr>
      <vt:lpstr>Unfinished business from 5th Parliament</vt:lpstr>
      <vt:lpstr>Slide 16</vt:lpstr>
      <vt:lpstr>Solution to planning challenges: Themed oversight reporting</vt:lpstr>
      <vt:lpstr>Solution to planning challenges: Themed oversight reporting</vt:lpstr>
      <vt:lpstr>Unfinished business from 5th Parliament</vt:lpstr>
    </vt:vector>
  </TitlesOfParts>
  <Company>Parliament of the Republic  of South Africa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Jakobus Jooste</dc:creator>
  <cp:lastModifiedBy>PUMZA</cp:lastModifiedBy>
  <cp:revision>40</cp:revision>
  <dcterms:created xsi:type="dcterms:W3CDTF">2019-07-24T18:03:54Z</dcterms:created>
  <dcterms:modified xsi:type="dcterms:W3CDTF">2019-07-31T08:57:26Z</dcterms:modified>
</cp:coreProperties>
</file>