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8" r:id="rId3"/>
    <p:sldId id="266" r:id="rId4"/>
    <p:sldId id="267" r:id="rId5"/>
    <p:sldId id="268" r:id="rId6"/>
    <p:sldId id="269" r:id="rId7"/>
    <p:sldId id="270" r:id="rId8"/>
    <p:sldId id="271" r:id="rId9"/>
    <p:sldId id="272" r:id="rId10"/>
    <p:sldId id="273" r:id="rId11"/>
    <p:sldId id="274" r:id="rId12"/>
    <p:sldId id="275" r:id="rId13"/>
    <p:sldId id="259" r:id="rId14"/>
    <p:sldId id="260" r:id="rId15"/>
    <p:sldId id="262" r:id="rId16"/>
    <p:sldId id="261" r:id="rId17"/>
    <p:sldId id="263" r:id="rId18"/>
    <p:sldId id="264" r:id="rId19"/>
  </p:sldIdLst>
  <p:sldSz cx="18288000" cy="10287000"/>
  <p:notesSz cx="6858000" cy="9144000"/>
  <p:embeddedFontLst>
    <p:embeddedFont>
      <p:font typeface="Montserrat" charset="0"/>
      <p:regular r:id="rId21"/>
      <p:bold r:id="rId22"/>
    </p:embeddedFont>
    <p:embeddedFont>
      <p:font typeface="Calibri" pitchFamily="34" charset="0"/>
      <p:regular r:id="rId23"/>
      <p:bold r:id="rId24"/>
      <p:italic r:id="rId25"/>
      <p:boldItalic r:id="rId26"/>
    </p:embeddedFont>
    <p:embeddedFont>
      <p:font typeface="Poppins Bold" charset="0"/>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4599" autoAdjust="0"/>
  </p:normalViewPr>
  <p:slideViewPr>
    <p:cSldViewPr>
      <p:cViewPr varScale="1">
        <p:scale>
          <a:sx n="47" d="100"/>
          <a:sy n="47" d="100"/>
        </p:scale>
        <p:origin x="-888"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257787-9813-46DA-8B00-82F099154B35}" type="datetimeFigureOut">
              <a:rPr lang="en-ZA" smtClean="0"/>
              <a:pPr/>
              <a:t>2019/08/05</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06290B-DF0D-4B7D-99B7-46BD1A2C2C62}" type="slidenum">
              <a:rPr lang="en-ZA" smtClean="0"/>
              <a:pPr/>
              <a:t>‹#›</a:t>
            </a:fld>
            <a:endParaRPr lang="en-ZA"/>
          </a:p>
        </p:txBody>
      </p:sp>
    </p:spTree>
    <p:extLst>
      <p:ext uri="{BB962C8B-B14F-4D97-AF65-F5344CB8AC3E}">
        <p14:creationId xmlns:p14="http://schemas.microsoft.com/office/powerpoint/2010/main" xmlns="" val="2205103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6D1683-BE93-4572-8008-52E8E3A7CDB5}" type="datetime1">
              <a:rPr lang="en-US" smtClean="0"/>
              <a:pPr/>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C4D62F-FCD5-4893-A7DC-1EC39960F469}" type="datetime1">
              <a:rPr lang="en-US" smtClean="0"/>
              <a:pPr/>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00E85-B713-4BB6-A405-55B33C6ED97C}" type="datetime1">
              <a:rPr lang="en-US" smtClean="0"/>
              <a:pPr/>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402677-264B-4E4D-A34D-9069B8BA939A}" type="datetime1">
              <a:rPr lang="en-US" smtClean="0"/>
              <a:pPr/>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03EBBC-5C36-4779-98F5-35D0EF067F11}" type="datetime1">
              <a:rPr lang="en-US" smtClean="0"/>
              <a:pPr/>
              <a:t>8/5/2019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5AFA7F-D524-4883-B9FC-433981B22ED4}" type="datetime1">
              <a:rPr lang="en-US" smtClean="0"/>
              <a:pPr/>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08BD17-9C40-4A1F-B4EB-CB680CA6BF07}" type="datetime1">
              <a:rPr lang="en-US" smtClean="0"/>
              <a:pPr/>
              <a:t>8/5/2019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13DF57-CB0F-4EFF-9820-37B2049609D6}" type="datetime1">
              <a:rPr lang="en-US" smtClean="0"/>
              <a:pPr/>
              <a:t>8/5/2019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CDB9A5-A8FC-498B-8AA6-305441EF5404}" type="datetime1">
              <a:rPr lang="en-US" smtClean="0"/>
              <a:pPr/>
              <a:t>8/5/2019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4DE22B-78AD-48B5-A716-E3290F9E86A4}" type="datetime1">
              <a:rPr lang="en-US" smtClean="0"/>
              <a:pPr/>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4C2D3D-0D8D-4F65-AE6D-3E9219D0AF37}" type="datetime1">
              <a:rPr lang="en-US" smtClean="0"/>
              <a:pPr/>
              <a:t>8/5/2019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691E32-9FBC-43B3-BE48-B13E7AF0C21A}" type="datetime1">
              <a:rPr lang="en-US" smtClean="0"/>
              <a:pPr/>
              <a:t>8/5/2019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jcp.org.za/"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3733800" y="5575027"/>
            <a:ext cx="14144938" cy="4153479"/>
            <a:chOff x="-6738652" y="-1208998"/>
            <a:chExt cx="18859917" cy="5537972"/>
          </a:xfrm>
        </p:grpSpPr>
        <p:sp>
          <p:nvSpPr>
            <p:cNvPr id="10" name="TextBox 10"/>
            <p:cNvSpPr txBox="1"/>
            <p:nvPr/>
          </p:nvSpPr>
          <p:spPr>
            <a:xfrm>
              <a:off x="-236252" y="-1208998"/>
              <a:ext cx="12357517" cy="4667944"/>
            </a:xfrm>
            <a:prstGeom prst="rect">
              <a:avLst/>
            </a:prstGeom>
          </p:spPr>
          <p:txBody>
            <a:bodyPr lIns="0" tIns="0" rIns="0" bIns="0" rtlCol="0" anchor="t">
              <a:spAutoFit/>
            </a:bodyPr>
            <a:lstStyle/>
            <a:p>
              <a:pPr algn="just">
                <a:lnSpc>
                  <a:spcPts val="9140"/>
                </a:lnSpc>
              </a:pPr>
              <a:r>
                <a:rPr lang="en-US" sz="9140" b="1" dirty="0">
                  <a:solidFill>
                    <a:srgbClr val="303030"/>
                  </a:solidFill>
                  <a:latin typeface="Montserrat"/>
                </a:rPr>
                <a:t>The impact of CHILD MURDERS  </a:t>
              </a:r>
            </a:p>
          </p:txBody>
        </p:sp>
        <p:sp>
          <p:nvSpPr>
            <p:cNvPr id="11" name="TextBox 11"/>
            <p:cNvSpPr txBox="1"/>
            <p:nvPr/>
          </p:nvSpPr>
          <p:spPr>
            <a:xfrm>
              <a:off x="-6738652" y="3799146"/>
              <a:ext cx="12357517" cy="529828"/>
            </a:xfrm>
            <a:prstGeom prst="rect">
              <a:avLst/>
            </a:prstGeom>
          </p:spPr>
          <p:txBody>
            <a:bodyPr lIns="0" tIns="0" rIns="0" bIns="0" rtlCol="0" anchor="t">
              <a:spAutoFit/>
            </a:bodyPr>
            <a:lstStyle/>
            <a:p>
              <a:pPr algn="r">
                <a:lnSpc>
                  <a:spcPts val="2812"/>
                </a:lnSpc>
              </a:pPr>
              <a:r>
                <a:rPr lang="en-US" sz="2812" b="1" dirty="0">
                  <a:solidFill>
                    <a:srgbClr val="303030"/>
                  </a:solidFill>
                  <a:latin typeface="Montserrat"/>
                </a:rPr>
                <a:t>Presented by Edith Kriel</a:t>
              </a:r>
            </a:p>
          </p:txBody>
        </p:sp>
      </p:grpSp>
      <p:pic>
        <p:nvPicPr>
          <p:cNvPr id="12" name="Picture 12"/>
          <p:cNvPicPr>
            <a:picLocks noChangeAspect="1"/>
          </p:cNvPicPr>
          <p:nvPr/>
        </p:nvPicPr>
        <p:blipFill>
          <a:blip r:embed="rId2" cstate="print"/>
          <a:srcRect/>
          <a:stretch>
            <a:fillRect/>
          </a:stretch>
        </p:blipFill>
        <p:spPr>
          <a:xfrm>
            <a:off x="10882877" y="1829170"/>
            <a:ext cx="5077962" cy="3021387"/>
          </a:xfrm>
          <a:prstGeom prst="rect">
            <a:avLst/>
          </a:prstGeom>
        </p:spPr>
      </p:pic>
      <p:pic>
        <p:nvPicPr>
          <p:cNvPr id="17" name="Picture 16">
            <a:extLst>
              <a:ext uri="{FF2B5EF4-FFF2-40B4-BE49-F238E27FC236}">
                <a16:creationId xmlns:a16="http://schemas.microsoft.com/office/drawing/2014/main" xmlns="" id="{4B2D8331-32DA-402D-A5EE-8EB11436D5F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8239" y="558494"/>
            <a:ext cx="8126984" cy="4292063"/>
          </a:xfrm>
          <a:prstGeom prst="rect">
            <a:avLst/>
          </a:prstGeom>
        </p:spPr>
      </p:pic>
      <p:sp>
        <p:nvSpPr>
          <p:cNvPr id="19" name="TextBox 18">
            <a:extLst>
              <a:ext uri="{FF2B5EF4-FFF2-40B4-BE49-F238E27FC236}">
                <a16:creationId xmlns:a16="http://schemas.microsoft.com/office/drawing/2014/main" xmlns="" id="{DD2B0ED9-6393-4C6F-8163-2F8316D10EE1}"/>
              </a:ext>
            </a:extLst>
          </p:cNvPr>
          <p:cNvSpPr txBox="1"/>
          <p:nvPr/>
        </p:nvSpPr>
        <p:spPr>
          <a:xfrm>
            <a:off x="668238" y="5140712"/>
            <a:ext cx="6875561" cy="1754326"/>
          </a:xfrm>
          <a:prstGeom prst="rect">
            <a:avLst/>
          </a:prstGeom>
          <a:noFill/>
        </p:spPr>
        <p:txBody>
          <a:bodyPr wrap="square" rtlCol="0">
            <a:spAutoFit/>
          </a:bodyPr>
          <a:lstStyle/>
          <a:p>
            <a:r>
              <a:rPr lang="en-ZA" sz="3600" dirty="0"/>
              <a:t>And all the kings horses,</a:t>
            </a:r>
          </a:p>
          <a:p>
            <a:r>
              <a:rPr lang="en-ZA" sz="3600" dirty="0"/>
              <a:t>And all the kings men,</a:t>
            </a:r>
          </a:p>
          <a:p>
            <a:r>
              <a:rPr lang="en-ZA" sz="3600" dirty="0"/>
              <a:t>Couldn’t put humpty together again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068" y="581297"/>
            <a:ext cx="8229600" cy="1143000"/>
          </a:xfrm>
        </p:spPr>
        <p:txBody>
          <a:bodyPr>
            <a:normAutofit/>
          </a:bodyPr>
          <a:lstStyle/>
          <a:p>
            <a:r>
              <a:rPr lang="en-ZA" sz="6000" dirty="0">
                <a:solidFill>
                  <a:srgbClr val="FF0000"/>
                </a:solidFill>
              </a:rPr>
              <a:t>Tertiary prevention</a:t>
            </a:r>
          </a:p>
        </p:txBody>
      </p:sp>
      <p:sp>
        <p:nvSpPr>
          <p:cNvPr id="3" name="Content Placeholder 2"/>
          <p:cNvSpPr>
            <a:spLocks noGrp="1"/>
          </p:cNvSpPr>
          <p:nvPr>
            <p:ph idx="1"/>
          </p:nvPr>
        </p:nvSpPr>
        <p:spPr>
          <a:xfrm>
            <a:off x="457200" y="2043886"/>
            <a:ext cx="9906000" cy="7962900"/>
          </a:xfrm>
        </p:spPr>
        <p:txBody>
          <a:bodyPr>
            <a:normAutofit fontScale="92500"/>
          </a:bodyPr>
          <a:lstStyle/>
          <a:p>
            <a:r>
              <a:rPr lang="en-ZA" sz="4000" dirty="0"/>
              <a:t>Respond appropriately and promptly to offenders</a:t>
            </a:r>
          </a:p>
          <a:p>
            <a:r>
              <a:rPr lang="en-ZA" sz="4000" dirty="0"/>
              <a:t>Ensure that potential for rehabilitation is appropriately assessed and rehabilitation programmes are offered when able to be used.</a:t>
            </a:r>
          </a:p>
          <a:p>
            <a:r>
              <a:rPr lang="en-ZA" sz="4000" dirty="0"/>
              <a:t>Ensure that children and communities are protected from those who perpetrate violence, through responsive policing (including the defence force in extreme patterns of community violence), refusal of bail or stringent bail conditions and imprisonment when offenders have been apprehended and convicted. </a:t>
            </a:r>
          </a:p>
        </p:txBody>
      </p:sp>
      <p:pic>
        <p:nvPicPr>
          <p:cNvPr id="6" name="Picture 5" descr="C:\Users\Edith Kriel\AppData\Local\Microsoft\Windows\INetCache\Content.Word\IMG-20150323-WA0002.jpg">
            <a:extLst>
              <a:ext uri="{FF2B5EF4-FFF2-40B4-BE49-F238E27FC236}">
                <a16:creationId xmlns:a16="http://schemas.microsoft.com/office/drawing/2014/main" xmlns="" id="{F3A3B580-AF43-4FC9-AA1E-6C672C215B00}"/>
              </a:ext>
            </a:extLst>
          </p:cNvPr>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10896600" y="1600200"/>
            <a:ext cx="6584633" cy="6123622"/>
          </a:xfrm>
          <a:prstGeom prst="rect">
            <a:avLst/>
          </a:prstGeom>
          <a:noFill/>
          <a:ln w="9525" cap="flat" cmpd="sng" algn="ctr">
            <a:solidFill>
              <a:srgbClr val="5B9BD5"/>
            </a:solidFill>
            <a:prstDash val="solid"/>
            <a:round/>
            <a:headEnd type="none" w="med" len="med"/>
            <a:tailEnd type="none" w="med" len="med"/>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286777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841" y="1714500"/>
            <a:ext cx="8229600" cy="1143000"/>
          </a:xfrm>
        </p:spPr>
        <p:txBody>
          <a:bodyPr>
            <a:normAutofit fontScale="90000"/>
          </a:bodyPr>
          <a:lstStyle/>
          <a:p>
            <a:r>
              <a:rPr lang="en-ZA" sz="7200" dirty="0">
                <a:solidFill>
                  <a:srgbClr val="7030A0"/>
                </a:solidFill>
              </a:rPr>
              <a:t>Ensure that ….</a:t>
            </a:r>
          </a:p>
        </p:txBody>
      </p:sp>
      <p:sp>
        <p:nvSpPr>
          <p:cNvPr id="3" name="Content Placeholder 2"/>
          <p:cNvSpPr>
            <a:spLocks noGrp="1"/>
          </p:cNvSpPr>
          <p:nvPr>
            <p:ph idx="1"/>
          </p:nvPr>
        </p:nvSpPr>
        <p:spPr>
          <a:xfrm>
            <a:off x="553844" y="3563030"/>
            <a:ext cx="11627494" cy="7192963"/>
          </a:xfrm>
        </p:spPr>
        <p:txBody>
          <a:bodyPr>
            <a:normAutofit/>
          </a:bodyPr>
          <a:lstStyle/>
          <a:p>
            <a:r>
              <a:rPr lang="en-ZA" sz="4800" dirty="0"/>
              <a:t>Role-players who work in violence prevention and response are adequately funded and resourced.</a:t>
            </a:r>
          </a:p>
          <a:p>
            <a:r>
              <a:rPr lang="en-ZA" sz="4800" dirty="0"/>
              <a:t>Role-players who work in violence prevention and response, especially those in a policing capacity are offered the opportunity of trauma debriefing.</a:t>
            </a:r>
          </a:p>
        </p:txBody>
      </p:sp>
      <p:pic>
        <p:nvPicPr>
          <p:cNvPr id="5" name="Picture 12">
            <a:extLst>
              <a:ext uri="{FF2B5EF4-FFF2-40B4-BE49-F238E27FC236}">
                <a16:creationId xmlns:a16="http://schemas.microsoft.com/office/drawing/2014/main" xmlns="" id="{CC4BFC62-BB8B-4CE4-8E4C-3248246B477F}"/>
              </a:ext>
            </a:extLst>
          </p:cNvPr>
          <p:cNvPicPr>
            <a:picLocks noChangeAspect="1"/>
          </p:cNvPicPr>
          <p:nvPr/>
        </p:nvPicPr>
        <p:blipFill>
          <a:blip r:embed="rId2" cstate="print"/>
          <a:srcRect/>
          <a:stretch>
            <a:fillRect/>
          </a:stretch>
        </p:blipFill>
        <p:spPr>
          <a:xfrm>
            <a:off x="12181338" y="541643"/>
            <a:ext cx="5077962" cy="3021387"/>
          </a:xfrm>
          <a:prstGeom prst="rect">
            <a:avLst/>
          </a:prstGeom>
        </p:spPr>
      </p:pic>
    </p:spTree>
    <p:extLst>
      <p:ext uri="{BB962C8B-B14F-4D97-AF65-F5344CB8AC3E}">
        <p14:creationId xmlns:p14="http://schemas.microsoft.com/office/powerpoint/2010/main" xmlns="" val="2398752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808B27-C078-47EF-A0FB-9C6310599E61}"/>
              </a:ext>
            </a:extLst>
          </p:cNvPr>
          <p:cNvSpPr>
            <a:spLocks noGrp="1"/>
          </p:cNvSpPr>
          <p:nvPr>
            <p:ph type="title"/>
          </p:nvPr>
        </p:nvSpPr>
        <p:spPr/>
        <p:txBody>
          <a:bodyPr/>
          <a:lstStyle/>
          <a:p>
            <a:endParaRPr lang="en-ZA"/>
          </a:p>
        </p:txBody>
      </p:sp>
      <p:pic>
        <p:nvPicPr>
          <p:cNvPr id="5" name="Content Placeholder 4">
            <a:extLst>
              <a:ext uri="{FF2B5EF4-FFF2-40B4-BE49-F238E27FC236}">
                <a16:creationId xmlns:a16="http://schemas.microsoft.com/office/drawing/2014/main" xmlns="" id="{77A96D14-F3EB-4802-BC18-E06D35CF2063}"/>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827867" y="602390"/>
            <a:ext cx="11717866" cy="6591300"/>
          </a:xfrm>
          <a:prstGeom prst="rect">
            <a:avLst/>
          </a:prstGeom>
          <a:ln>
            <a:noFill/>
          </a:ln>
          <a:effectLst>
            <a:softEdge rad="112500"/>
          </a:effectLst>
        </p:spPr>
      </p:pic>
      <p:sp>
        <p:nvSpPr>
          <p:cNvPr id="6" name="TextBox 5">
            <a:extLst>
              <a:ext uri="{FF2B5EF4-FFF2-40B4-BE49-F238E27FC236}">
                <a16:creationId xmlns:a16="http://schemas.microsoft.com/office/drawing/2014/main" xmlns="" id="{78439318-17D4-4875-9693-13D6529B863A}"/>
              </a:ext>
            </a:extLst>
          </p:cNvPr>
          <p:cNvSpPr txBox="1"/>
          <p:nvPr/>
        </p:nvSpPr>
        <p:spPr>
          <a:xfrm>
            <a:off x="1219200" y="7535862"/>
            <a:ext cx="15849600" cy="2123658"/>
          </a:xfrm>
          <a:prstGeom prst="rect">
            <a:avLst/>
          </a:prstGeom>
          <a:noFill/>
        </p:spPr>
        <p:txBody>
          <a:bodyPr wrap="square" rtlCol="0">
            <a:spAutoFit/>
          </a:bodyPr>
          <a:lstStyle/>
          <a:p>
            <a:pPr algn="ctr"/>
            <a:r>
              <a:rPr lang="en-ZA" sz="4400" dirty="0">
                <a:solidFill>
                  <a:srgbClr val="FF0000"/>
                </a:solidFill>
              </a:rPr>
              <a:t>And they all rolled over and the one fell out,</a:t>
            </a:r>
          </a:p>
          <a:p>
            <a:pPr algn="ctr"/>
            <a:r>
              <a:rPr lang="en-ZA" sz="4400" dirty="0">
                <a:solidFill>
                  <a:srgbClr val="FF0000"/>
                </a:solidFill>
              </a:rPr>
              <a:t>There were 9 in the bed and the little one said, roll over, </a:t>
            </a:r>
          </a:p>
          <a:p>
            <a:pPr algn="ctr"/>
            <a:r>
              <a:rPr lang="en-ZA" sz="4400" dirty="0">
                <a:solidFill>
                  <a:srgbClr val="FF0000"/>
                </a:solidFill>
              </a:rPr>
              <a:t>And they all rolled over and the one fell out</a:t>
            </a:r>
          </a:p>
        </p:txBody>
      </p:sp>
    </p:spTree>
    <p:extLst>
      <p:ext uri="{BB962C8B-B14F-4D97-AF65-F5344CB8AC3E}">
        <p14:creationId xmlns:p14="http://schemas.microsoft.com/office/powerpoint/2010/main" xmlns="" val="1174965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srcRect r="444"/>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0" y="4504430"/>
            <a:ext cx="18288000" cy="2288526"/>
            <a:chOff x="0" y="0"/>
            <a:chExt cx="4253089" cy="532224"/>
          </a:xfrm>
        </p:grpSpPr>
        <p:sp>
          <p:nvSpPr>
            <p:cNvPr id="3" name="Freeform 3"/>
            <p:cNvSpPr/>
            <p:nvPr/>
          </p:nvSpPr>
          <p:spPr>
            <a:xfrm>
              <a:off x="0" y="0"/>
              <a:ext cx="4253089" cy="532224"/>
            </a:xfrm>
            <a:custGeom>
              <a:avLst/>
              <a:gdLst/>
              <a:ahLst/>
              <a:cxnLst/>
              <a:rect l="l" t="t" r="r" b="b"/>
              <a:pathLst>
                <a:path w="4253089" h="532224">
                  <a:moveTo>
                    <a:pt x="0" y="0"/>
                  </a:moveTo>
                  <a:lnTo>
                    <a:pt x="4253089" y="0"/>
                  </a:lnTo>
                  <a:lnTo>
                    <a:pt x="4253089" y="532224"/>
                  </a:lnTo>
                  <a:lnTo>
                    <a:pt x="0" y="532224"/>
                  </a:lnTo>
                  <a:close/>
                </a:path>
              </a:pathLst>
            </a:custGeom>
            <a:solidFill>
              <a:srgbClr val="CB6CE6"/>
            </a:solidFill>
          </p:spPr>
        </p:sp>
      </p:grpSp>
      <p:grpSp>
        <p:nvGrpSpPr>
          <p:cNvPr id="4" name="Group 4"/>
          <p:cNvGrpSpPr/>
          <p:nvPr/>
        </p:nvGrpSpPr>
        <p:grpSpPr>
          <a:xfrm>
            <a:off x="0" y="5131439"/>
            <a:ext cx="18288000" cy="1661517"/>
            <a:chOff x="0" y="123825"/>
            <a:chExt cx="24384000" cy="2215357"/>
          </a:xfrm>
        </p:grpSpPr>
        <p:sp>
          <p:nvSpPr>
            <p:cNvPr id="5" name="TextBox 5"/>
            <p:cNvSpPr txBox="1"/>
            <p:nvPr/>
          </p:nvSpPr>
          <p:spPr>
            <a:xfrm>
              <a:off x="0" y="123825"/>
              <a:ext cx="24384000" cy="1231107"/>
            </a:xfrm>
            <a:prstGeom prst="rect">
              <a:avLst/>
            </a:prstGeom>
          </p:spPr>
          <p:txBody>
            <a:bodyPr lIns="0" tIns="0" rIns="0" bIns="0" rtlCol="0" anchor="t">
              <a:spAutoFit/>
            </a:bodyPr>
            <a:lstStyle/>
            <a:p>
              <a:pPr algn="ctr">
                <a:lnSpc>
                  <a:spcPts val="7200"/>
                </a:lnSpc>
              </a:pPr>
              <a:r>
                <a:rPr lang="en-US" sz="7200" b="1" dirty="0">
                  <a:solidFill>
                    <a:srgbClr val="303030"/>
                  </a:solidFill>
                  <a:latin typeface="Montserrat"/>
                </a:rPr>
                <a:t>THE IMPACT ON CHILDREN</a:t>
              </a:r>
            </a:p>
          </p:txBody>
        </p:sp>
        <p:sp>
          <p:nvSpPr>
            <p:cNvPr id="6" name="TextBox 6"/>
            <p:cNvSpPr txBox="1"/>
            <p:nvPr/>
          </p:nvSpPr>
          <p:spPr>
            <a:xfrm>
              <a:off x="0" y="1809354"/>
              <a:ext cx="24384000" cy="529828"/>
            </a:xfrm>
            <a:prstGeom prst="rect">
              <a:avLst/>
            </a:prstGeom>
          </p:spPr>
          <p:txBody>
            <a:bodyPr lIns="0" tIns="0" rIns="0" bIns="0" rtlCol="0" anchor="t">
              <a:spAutoFit/>
            </a:bodyPr>
            <a:lstStyle/>
            <a:p>
              <a:pPr algn="r">
                <a:lnSpc>
                  <a:spcPts val="2812"/>
                </a:lnSpc>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1740" y="642052"/>
            <a:ext cx="18288000" cy="773296"/>
            <a:chOff x="0" y="0"/>
            <a:chExt cx="3604171" cy="152400"/>
          </a:xfrm>
        </p:grpSpPr>
        <p:sp>
          <p:nvSpPr>
            <p:cNvPr id="3" name="Freeform 3"/>
            <p:cNvSpPr/>
            <p:nvPr/>
          </p:nvSpPr>
          <p:spPr>
            <a:xfrm>
              <a:off x="0" y="0"/>
              <a:ext cx="3604171" cy="152400"/>
            </a:xfrm>
            <a:custGeom>
              <a:avLst/>
              <a:gdLst/>
              <a:ahLst/>
              <a:cxnLst/>
              <a:rect l="l" t="t" r="r" b="b"/>
              <a:pathLst>
                <a:path w="3604171" h="152400">
                  <a:moveTo>
                    <a:pt x="0" y="0"/>
                  </a:moveTo>
                  <a:lnTo>
                    <a:pt x="3604171" y="0"/>
                  </a:lnTo>
                  <a:lnTo>
                    <a:pt x="3604171" y="152400"/>
                  </a:lnTo>
                  <a:lnTo>
                    <a:pt x="0" y="152400"/>
                  </a:lnTo>
                  <a:close/>
                </a:path>
              </a:pathLst>
            </a:custGeom>
            <a:solidFill>
              <a:srgbClr val="FFAC33"/>
            </a:solidFill>
          </p:spPr>
        </p:sp>
      </p:grpSp>
      <p:pic>
        <p:nvPicPr>
          <p:cNvPr id="4" name="Picture 4"/>
          <p:cNvPicPr>
            <a:picLocks noChangeAspect="1"/>
          </p:cNvPicPr>
          <p:nvPr/>
        </p:nvPicPr>
        <p:blipFill>
          <a:blip r:embed="rId2" cstate="print"/>
          <a:srcRect/>
          <a:stretch>
            <a:fillRect/>
          </a:stretch>
        </p:blipFill>
        <p:spPr>
          <a:xfrm>
            <a:off x="439491" y="642052"/>
            <a:ext cx="6172200" cy="8229600"/>
          </a:xfrm>
          <a:prstGeom prst="rect">
            <a:avLst/>
          </a:prstGeom>
        </p:spPr>
      </p:pic>
      <p:grpSp>
        <p:nvGrpSpPr>
          <p:cNvPr id="5" name="Group 5"/>
          <p:cNvGrpSpPr/>
          <p:nvPr/>
        </p:nvGrpSpPr>
        <p:grpSpPr>
          <a:xfrm>
            <a:off x="3991473" y="581182"/>
            <a:ext cx="14872538" cy="1426738"/>
            <a:chOff x="0" y="0"/>
            <a:chExt cx="19830051" cy="1902317"/>
          </a:xfrm>
        </p:grpSpPr>
        <p:sp>
          <p:nvSpPr>
            <p:cNvPr id="6" name="TextBox 6"/>
            <p:cNvSpPr txBox="1"/>
            <p:nvPr/>
          </p:nvSpPr>
          <p:spPr>
            <a:xfrm>
              <a:off x="0" y="104775"/>
              <a:ext cx="19830051" cy="1081155"/>
            </a:xfrm>
            <a:prstGeom prst="rect">
              <a:avLst/>
            </a:prstGeom>
          </p:spPr>
          <p:txBody>
            <a:bodyPr lIns="0" tIns="0" rIns="0" bIns="0" rtlCol="0" anchor="t">
              <a:spAutoFit/>
            </a:bodyPr>
            <a:lstStyle/>
            <a:p>
              <a:pPr algn="ctr">
                <a:lnSpc>
                  <a:spcPts val="5855"/>
                </a:lnSpc>
              </a:pPr>
              <a:r>
                <a:rPr lang="en-US" sz="5855" b="1">
                  <a:solidFill>
                    <a:srgbClr val="303030"/>
                  </a:solidFill>
                  <a:latin typeface="Montserrat"/>
                </a:rPr>
                <a:t>THE EFFECTS ON THE BRAIN</a:t>
              </a:r>
            </a:p>
          </p:txBody>
        </p:sp>
        <p:sp>
          <p:nvSpPr>
            <p:cNvPr id="7" name="TextBox 7"/>
            <p:cNvSpPr txBox="1"/>
            <p:nvPr/>
          </p:nvSpPr>
          <p:spPr>
            <a:xfrm>
              <a:off x="0" y="1470809"/>
              <a:ext cx="19830051" cy="431508"/>
            </a:xfrm>
            <a:prstGeom prst="rect">
              <a:avLst/>
            </a:prstGeom>
          </p:spPr>
          <p:txBody>
            <a:bodyPr lIns="0" tIns="0" rIns="0" bIns="0" rtlCol="0" anchor="t">
              <a:spAutoFit/>
            </a:bodyPr>
            <a:lstStyle/>
            <a:p>
              <a:pPr algn="r">
                <a:lnSpc>
                  <a:spcPts val="2287"/>
                </a:lnSpc>
              </a:pPr>
              <a:endParaRPr/>
            </a:p>
          </p:txBody>
        </p:sp>
      </p:grpSp>
      <p:sp>
        <p:nvSpPr>
          <p:cNvPr id="8" name="TextBox 8"/>
          <p:cNvSpPr txBox="1"/>
          <p:nvPr/>
        </p:nvSpPr>
        <p:spPr>
          <a:xfrm>
            <a:off x="5679553" y="2505142"/>
            <a:ext cx="11496377" cy="8322791"/>
          </a:xfrm>
          <a:prstGeom prst="rect">
            <a:avLst/>
          </a:prstGeom>
        </p:spPr>
        <p:txBody>
          <a:bodyPr lIns="0" tIns="0" rIns="0" bIns="0" rtlCol="0" anchor="t">
            <a:spAutoFit/>
          </a:bodyPr>
          <a:lstStyle/>
          <a:p>
            <a:pPr algn="ctr">
              <a:lnSpc>
                <a:spcPts val="5880"/>
              </a:lnSpc>
              <a:spcBef>
                <a:spcPct val="0"/>
              </a:spcBef>
            </a:pPr>
            <a:r>
              <a:rPr lang="en-US" sz="4200" dirty="0">
                <a:solidFill>
                  <a:srgbClr val="000000"/>
                </a:solidFill>
                <a:latin typeface="Poppins Bold"/>
              </a:rPr>
              <a:t>Growing up in violence… </a:t>
            </a:r>
          </a:p>
          <a:p>
            <a:pPr marL="571500" indent="-571500" algn="ctr">
              <a:lnSpc>
                <a:spcPts val="5880"/>
              </a:lnSpc>
              <a:spcBef>
                <a:spcPct val="0"/>
              </a:spcBef>
              <a:buFont typeface="Arial" panose="020B0604020202020204" pitchFamily="34" charset="0"/>
              <a:buChar char="•"/>
            </a:pPr>
            <a:endParaRPr lang="en-US" sz="3600" dirty="0">
              <a:solidFill>
                <a:srgbClr val="000000"/>
              </a:solidFill>
              <a:latin typeface="Poppins Bold"/>
            </a:endParaRPr>
          </a:p>
          <a:p>
            <a:pPr algn="ctr">
              <a:lnSpc>
                <a:spcPts val="5880"/>
              </a:lnSpc>
              <a:spcBef>
                <a:spcPct val="0"/>
              </a:spcBef>
            </a:pPr>
            <a:r>
              <a:rPr lang="en-US" sz="3600" dirty="0">
                <a:solidFill>
                  <a:srgbClr val="000000"/>
                </a:solidFill>
                <a:latin typeface="Poppins Bold"/>
              </a:rPr>
              <a:t>Adrenalin and cortisol levels are increased</a:t>
            </a:r>
          </a:p>
          <a:p>
            <a:pPr algn="ctr">
              <a:lnSpc>
                <a:spcPts val="5880"/>
              </a:lnSpc>
              <a:spcBef>
                <a:spcPct val="0"/>
              </a:spcBef>
            </a:pPr>
            <a:r>
              <a:rPr lang="en-US" sz="3600" dirty="0">
                <a:solidFill>
                  <a:srgbClr val="000000"/>
                </a:solidFill>
                <a:latin typeface="Poppins Bold"/>
              </a:rPr>
              <a:t>Neurobiological impact on the developing brain</a:t>
            </a:r>
          </a:p>
          <a:p>
            <a:pPr algn="ctr">
              <a:lnSpc>
                <a:spcPts val="5880"/>
              </a:lnSpc>
              <a:spcBef>
                <a:spcPct val="0"/>
              </a:spcBef>
            </a:pPr>
            <a:r>
              <a:rPr lang="en-US" sz="3600" dirty="0">
                <a:solidFill>
                  <a:srgbClr val="000000"/>
                </a:solidFill>
                <a:latin typeface="Poppins Bold"/>
              </a:rPr>
              <a:t>Baseline functioning of the child changes</a:t>
            </a:r>
          </a:p>
          <a:p>
            <a:pPr algn="ctr">
              <a:lnSpc>
                <a:spcPts val="5880"/>
              </a:lnSpc>
              <a:spcBef>
                <a:spcPct val="0"/>
              </a:spcBef>
            </a:pPr>
            <a:r>
              <a:rPr lang="en-US" sz="3600" dirty="0">
                <a:solidFill>
                  <a:srgbClr val="000000"/>
                </a:solidFill>
                <a:latin typeface="Poppins Bold"/>
              </a:rPr>
              <a:t>Flight or Fight System is activated</a:t>
            </a:r>
          </a:p>
          <a:p>
            <a:pPr algn="ctr">
              <a:lnSpc>
                <a:spcPts val="5880"/>
              </a:lnSpc>
              <a:spcBef>
                <a:spcPct val="0"/>
              </a:spcBef>
            </a:pPr>
            <a:r>
              <a:rPr lang="en-US" sz="3600" dirty="0">
                <a:solidFill>
                  <a:srgbClr val="000000"/>
                </a:solidFill>
                <a:latin typeface="Poppins Bold"/>
              </a:rPr>
              <a:t>Attachment is affected </a:t>
            </a:r>
          </a:p>
          <a:p>
            <a:pPr algn="ctr">
              <a:lnSpc>
                <a:spcPts val="5880"/>
              </a:lnSpc>
              <a:spcBef>
                <a:spcPct val="0"/>
              </a:spcBef>
            </a:pPr>
            <a:endParaRPr lang="en-US" sz="4200" dirty="0">
              <a:solidFill>
                <a:srgbClr val="000000"/>
              </a:solidFill>
              <a:latin typeface="Poppins Bold"/>
            </a:endParaRPr>
          </a:p>
          <a:p>
            <a:pPr algn="ctr">
              <a:lnSpc>
                <a:spcPts val="5880"/>
              </a:lnSpc>
              <a:spcBef>
                <a:spcPct val="0"/>
              </a:spcBef>
            </a:pPr>
            <a:endParaRPr lang="en-US" sz="4200" dirty="0">
              <a:solidFill>
                <a:srgbClr val="000000"/>
              </a:solidFill>
              <a:latin typeface="Poppins Bold"/>
            </a:endParaRPr>
          </a:p>
          <a:p>
            <a:pPr algn="ctr">
              <a:lnSpc>
                <a:spcPts val="5880"/>
              </a:lnSpc>
              <a:spcBef>
                <a:spcPct val="0"/>
              </a:spcBef>
            </a:pPr>
            <a:endParaRPr lang="en-US" sz="4200" dirty="0">
              <a:solidFill>
                <a:srgbClr val="000000"/>
              </a:solidFill>
              <a:latin typeface="Poppins 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534459"/>
            <a:ext cx="18288000" cy="1121690"/>
            <a:chOff x="0" y="0"/>
            <a:chExt cx="2484725" cy="152400"/>
          </a:xfrm>
        </p:grpSpPr>
        <p:sp>
          <p:nvSpPr>
            <p:cNvPr id="3" name="Freeform 3"/>
            <p:cNvSpPr/>
            <p:nvPr/>
          </p:nvSpPr>
          <p:spPr>
            <a:xfrm>
              <a:off x="0" y="0"/>
              <a:ext cx="2484725" cy="152400"/>
            </a:xfrm>
            <a:custGeom>
              <a:avLst/>
              <a:gdLst/>
              <a:ahLst/>
              <a:cxnLst/>
              <a:rect l="l" t="t" r="r" b="b"/>
              <a:pathLst>
                <a:path w="2484725" h="152400">
                  <a:moveTo>
                    <a:pt x="0" y="0"/>
                  </a:moveTo>
                  <a:lnTo>
                    <a:pt x="2484725" y="0"/>
                  </a:lnTo>
                  <a:lnTo>
                    <a:pt x="2484725" y="152400"/>
                  </a:lnTo>
                  <a:lnTo>
                    <a:pt x="0" y="152400"/>
                  </a:lnTo>
                  <a:close/>
                </a:path>
              </a:pathLst>
            </a:custGeom>
            <a:solidFill>
              <a:srgbClr val="38B6FF"/>
            </a:solidFill>
          </p:spPr>
        </p:sp>
      </p:grpSp>
      <p:pic>
        <p:nvPicPr>
          <p:cNvPr id="4" name="Picture 4"/>
          <p:cNvPicPr>
            <a:picLocks noChangeAspect="1"/>
          </p:cNvPicPr>
          <p:nvPr/>
        </p:nvPicPr>
        <p:blipFill>
          <a:blip r:embed="rId2" cstate="print"/>
          <a:srcRect/>
          <a:stretch>
            <a:fillRect/>
          </a:stretch>
        </p:blipFill>
        <p:spPr>
          <a:xfrm>
            <a:off x="601812" y="725584"/>
            <a:ext cx="6172200" cy="8229600"/>
          </a:xfrm>
          <a:prstGeom prst="rect">
            <a:avLst/>
          </a:prstGeom>
        </p:spPr>
      </p:pic>
      <p:grpSp>
        <p:nvGrpSpPr>
          <p:cNvPr id="5" name="Group 5"/>
          <p:cNvGrpSpPr/>
          <p:nvPr/>
        </p:nvGrpSpPr>
        <p:grpSpPr>
          <a:xfrm>
            <a:off x="5232685" y="3754901"/>
            <a:ext cx="13055315" cy="1085484"/>
            <a:chOff x="0" y="47625"/>
            <a:chExt cx="17407087" cy="1447311"/>
          </a:xfrm>
        </p:grpSpPr>
        <p:sp>
          <p:nvSpPr>
            <p:cNvPr id="6" name="TextBox 6"/>
            <p:cNvSpPr txBox="1"/>
            <p:nvPr/>
          </p:nvSpPr>
          <p:spPr>
            <a:xfrm>
              <a:off x="0" y="47625"/>
              <a:ext cx="17407087" cy="512961"/>
            </a:xfrm>
            <a:prstGeom prst="rect">
              <a:avLst/>
            </a:prstGeom>
          </p:spPr>
          <p:txBody>
            <a:bodyPr lIns="0" tIns="0" rIns="0" bIns="0" rtlCol="0" anchor="t">
              <a:spAutoFit/>
            </a:bodyPr>
            <a:lstStyle/>
            <a:p>
              <a:pPr algn="ctr">
                <a:lnSpc>
                  <a:spcPts val="3028"/>
                </a:lnSpc>
              </a:pPr>
              <a:r>
                <a:rPr lang="en-US" sz="3028" b="1" dirty="0">
                  <a:solidFill>
                    <a:srgbClr val="303030"/>
                  </a:solidFill>
                  <a:latin typeface="Montserrat"/>
                </a:rPr>
                <a:t>THE EFFECTS OF VIOLENCE ON THE PHYSIOLOGY OF A PERSON</a:t>
              </a:r>
            </a:p>
          </p:txBody>
        </p:sp>
        <p:sp>
          <p:nvSpPr>
            <p:cNvPr id="7" name="TextBox 7"/>
            <p:cNvSpPr txBox="1"/>
            <p:nvPr/>
          </p:nvSpPr>
          <p:spPr>
            <a:xfrm>
              <a:off x="0" y="1271063"/>
              <a:ext cx="17407087" cy="223873"/>
            </a:xfrm>
            <a:prstGeom prst="rect">
              <a:avLst/>
            </a:prstGeom>
          </p:spPr>
          <p:txBody>
            <a:bodyPr lIns="0" tIns="0" rIns="0" bIns="0" rtlCol="0" anchor="t">
              <a:spAutoFit/>
            </a:bodyPr>
            <a:lstStyle/>
            <a:p>
              <a:pPr algn="r">
                <a:lnSpc>
                  <a:spcPts val="1183"/>
                </a:lnSpc>
              </a:pPr>
              <a:endParaRPr/>
            </a:p>
          </p:txBody>
        </p:sp>
      </p:grpSp>
      <p:sp>
        <p:nvSpPr>
          <p:cNvPr id="8" name="TextBox 8"/>
          <p:cNvSpPr txBox="1"/>
          <p:nvPr/>
        </p:nvSpPr>
        <p:spPr>
          <a:xfrm>
            <a:off x="7550021" y="4764184"/>
            <a:ext cx="8420642" cy="3026470"/>
          </a:xfrm>
          <a:prstGeom prst="rect">
            <a:avLst/>
          </a:prstGeom>
        </p:spPr>
        <p:txBody>
          <a:bodyPr lIns="0" tIns="0" rIns="0" bIns="0" rtlCol="0" anchor="t">
            <a:spAutoFit/>
          </a:bodyPr>
          <a:lstStyle/>
          <a:p>
            <a:pPr algn="ctr">
              <a:lnSpc>
                <a:spcPts val="5880"/>
              </a:lnSpc>
              <a:spcBef>
                <a:spcPct val="0"/>
              </a:spcBef>
            </a:pPr>
            <a:r>
              <a:rPr lang="en-US" sz="4200" dirty="0">
                <a:solidFill>
                  <a:srgbClr val="000000"/>
                </a:solidFill>
                <a:latin typeface="Poppins Bold"/>
              </a:rPr>
              <a:t>Hypervigilant</a:t>
            </a:r>
          </a:p>
          <a:p>
            <a:pPr algn="ctr">
              <a:lnSpc>
                <a:spcPts val="5880"/>
              </a:lnSpc>
              <a:spcBef>
                <a:spcPct val="0"/>
              </a:spcBef>
            </a:pPr>
            <a:r>
              <a:rPr lang="en-US" sz="4200" dirty="0">
                <a:solidFill>
                  <a:srgbClr val="000000"/>
                </a:solidFill>
                <a:latin typeface="Poppins Bold"/>
              </a:rPr>
              <a:t>Fatigue</a:t>
            </a:r>
          </a:p>
          <a:p>
            <a:pPr algn="ctr">
              <a:lnSpc>
                <a:spcPts val="5880"/>
              </a:lnSpc>
              <a:spcBef>
                <a:spcPct val="0"/>
              </a:spcBef>
            </a:pPr>
            <a:r>
              <a:rPr lang="en-US" sz="4200" dirty="0">
                <a:solidFill>
                  <a:srgbClr val="000000"/>
                </a:solidFill>
                <a:latin typeface="Poppins Bold"/>
              </a:rPr>
              <a:t>Loss of Concentration</a:t>
            </a:r>
          </a:p>
          <a:p>
            <a:pPr algn="ctr">
              <a:lnSpc>
                <a:spcPts val="5880"/>
              </a:lnSpc>
              <a:spcBef>
                <a:spcPct val="0"/>
              </a:spcBef>
            </a:pPr>
            <a:endParaRPr lang="en-US" sz="4200" dirty="0">
              <a:solidFill>
                <a:srgbClr val="000000"/>
              </a:solidFill>
              <a:latin typeface="Poppins Bo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724256"/>
            <a:ext cx="18084596" cy="1066146"/>
            <a:chOff x="0" y="0"/>
            <a:chExt cx="4306029" cy="253854"/>
          </a:xfrm>
        </p:grpSpPr>
        <p:sp>
          <p:nvSpPr>
            <p:cNvPr id="3" name="Freeform 3"/>
            <p:cNvSpPr/>
            <p:nvPr/>
          </p:nvSpPr>
          <p:spPr>
            <a:xfrm>
              <a:off x="0" y="0"/>
              <a:ext cx="4306029" cy="253854"/>
            </a:xfrm>
            <a:custGeom>
              <a:avLst/>
              <a:gdLst/>
              <a:ahLst/>
              <a:cxnLst/>
              <a:rect l="l" t="t" r="r" b="b"/>
              <a:pathLst>
                <a:path w="4306029" h="253854">
                  <a:moveTo>
                    <a:pt x="0" y="0"/>
                  </a:moveTo>
                  <a:lnTo>
                    <a:pt x="4306029" y="0"/>
                  </a:lnTo>
                  <a:lnTo>
                    <a:pt x="4306029" y="253854"/>
                  </a:lnTo>
                  <a:lnTo>
                    <a:pt x="0" y="253854"/>
                  </a:lnTo>
                  <a:close/>
                </a:path>
              </a:pathLst>
            </a:custGeom>
            <a:solidFill>
              <a:srgbClr val="FF5757"/>
            </a:solidFill>
          </p:spPr>
        </p:sp>
      </p:grpSp>
      <p:pic>
        <p:nvPicPr>
          <p:cNvPr id="4" name="Picture 4"/>
          <p:cNvPicPr>
            <a:picLocks noChangeAspect="1"/>
          </p:cNvPicPr>
          <p:nvPr/>
        </p:nvPicPr>
        <p:blipFill>
          <a:blip r:embed="rId2" cstate="print"/>
          <a:srcRect/>
          <a:stretch>
            <a:fillRect/>
          </a:stretch>
        </p:blipFill>
        <p:spPr>
          <a:xfrm>
            <a:off x="175720" y="137172"/>
            <a:ext cx="6172200" cy="8229600"/>
          </a:xfrm>
          <a:prstGeom prst="rect">
            <a:avLst/>
          </a:prstGeom>
        </p:spPr>
      </p:pic>
      <p:grpSp>
        <p:nvGrpSpPr>
          <p:cNvPr id="5" name="Group 5"/>
          <p:cNvGrpSpPr/>
          <p:nvPr/>
        </p:nvGrpSpPr>
        <p:grpSpPr>
          <a:xfrm>
            <a:off x="4701625" y="2803710"/>
            <a:ext cx="13055315" cy="1121202"/>
            <a:chOff x="0" y="0"/>
            <a:chExt cx="17407087" cy="1494935"/>
          </a:xfrm>
        </p:grpSpPr>
        <p:sp>
          <p:nvSpPr>
            <p:cNvPr id="6" name="TextBox 6"/>
            <p:cNvSpPr txBox="1"/>
            <p:nvPr/>
          </p:nvSpPr>
          <p:spPr>
            <a:xfrm>
              <a:off x="0" y="47625"/>
              <a:ext cx="17407087" cy="1076732"/>
            </a:xfrm>
            <a:prstGeom prst="rect">
              <a:avLst/>
            </a:prstGeom>
          </p:spPr>
          <p:txBody>
            <a:bodyPr lIns="0" tIns="0" rIns="0" bIns="0" rtlCol="0" anchor="t">
              <a:spAutoFit/>
            </a:bodyPr>
            <a:lstStyle/>
            <a:p>
              <a:pPr algn="ctr">
                <a:lnSpc>
                  <a:spcPts val="3028"/>
                </a:lnSpc>
              </a:pPr>
              <a:r>
                <a:rPr lang="en-US" sz="3028" b="1">
                  <a:solidFill>
                    <a:srgbClr val="303030"/>
                  </a:solidFill>
                  <a:latin typeface="Montserrat"/>
                </a:rPr>
                <a:t>THE EFFECT OF CHILD MURDERS ON THE EMOTIONAL WELLBEING OF OTHERS</a:t>
              </a:r>
            </a:p>
          </p:txBody>
        </p:sp>
        <p:sp>
          <p:nvSpPr>
            <p:cNvPr id="7" name="TextBox 7"/>
            <p:cNvSpPr txBox="1"/>
            <p:nvPr/>
          </p:nvSpPr>
          <p:spPr>
            <a:xfrm>
              <a:off x="0" y="1271063"/>
              <a:ext cx="17407087" cy="223873"/>
            </a:xfrm>
            <a:prstGeom prst="rect">
              <a:avLst/>
            </a:prstGeom>
          </p:spPr>
          <p:txBody>
            <a:bodyPr lIns="0" tIns="0" rIns="0" bIns="0" rtlCol="0" anchor="t">
              <a:spAutoFit/>
            </a:bodyPr>
            <a:lstStyle/>
            <a:p>
              <a:pPr algn="r">
                <a:lnSpc>
                  <a:spcPts val="1183"/>
                </a:lnSpc>
              </a:pPr>
              <a:endParaRPr/>
            </a:p>
          </p:txBody>
        </p:sp>
      </p:grpSp>
      <p:sp>
        <p:nvSpPr>
          <p:cNvPr id="8" name="TextBox 8"/>
          <p:cNvSpPr txBox="1"/>
          <p:nvPr/>
        </p:nvSpPr>
        <p:spPr>
          <a:xfrm>
            <a:off x="6347920" y="4486464"/>
            <a:ext cx="8423523" cy="4539704"/>
          </a:xfrm>
          <a:prstGeom prst="rect">
            <a:avLst/>
          </a:prstGeom>
        </p:spPr>
        <p:txBody>
          <a:bodyPr lIns="0" tIns="0" rIns="0" bIns="0" rtlCol="0" anchor="t">
            <a:spAutoFit/>
          </a:bodyPr>
          <a:lstStyle/>
          <a:p>
            <a:pPr algn="ctr">
              <a:lnSpc>
                <a:spcPts val="5880"/>
              </a:lnSpc>
              <a:spcBef>
                <a:spcPct val="0"/>
              </a:spcBef>
            </a:pPr>
            <a:r>
              <a:rPr lang="en-US" sz="4200" dirty="0">
                <a:solidFill>
                  <a:srgbClr val="000000"/>
                </a:solidFill>
                <a:latin typeface="Poppins Bold"/>
              </a:rPr>
              <a:t>Guilt</a:t>
            </a:r>
          </a:p>
          <a:p>
            <a:pPr algn="ctr">
              <a:lnSpc>
                <a:spcPts val="5880"/>
              </a:lnSpc>
              <a:spcBef>
                <a:spcPct val="0"/>
              </a:spcBef>
            </a:pPr>
            <a:r>
              <a:rPr lang="en-US" sz="4200" dirty="0">
                <a:solidFill>
                  <a:srgbClr val="000000"/>
                </a:solidFill>
                <a:latin typeface="Poppins Bold"/>
              </a:rPr>
              <a:t>Fear that they are also at risk</a:t>
            </a:r>
          </a:p>
          <a:p>
            <a:pPr algn="ctr">
              <a:lnSpc>
                <a:spcPts val="5880"/>
              </a:lnSpc>
              <a:spcBef>
                <a:spcPct val="0"/>
              </a:spcBef>
            </a:pPr>
            <a:r>
              <a:rPr lang="en-US" sz="4200" dirty="0">
                <a:solidFill>
                  <a:srgbClr val="000000"/>
                </a:solidFill>
                <a:latin typeface="Poppins Bold"/>
              </a:rPr>
              <a:t>Sadness</a:t>
            </a:r>
          </a:p>
          <a:p>
            <a:pPr algn="ctr">
              <a:lnSpc>
                <a:spcPts val="5880"/>
              </a:lnSpc>
              <a:spcBef>
                <a:spcPct val="0"/>
              </a:spcBef>
            </a:pPr>
            <a:r>
              <a:rPr lang="en-US" sz="4200" dirty="0">
                <a:solidFill>
                  <a:srgbClr val="000000"/>
                </a:solidFill>
                <a:latin typeface="Poppins Bold"/>
              </a:rPr>
              <a:t>Loss</a:t>
            </a:r>
          </a:p>
          <a:p>
            <a:pPr algn="ctr">
              <a:lnSpc>
                <a:spcPts val="5880"/>
              </a:lnSpc>
              <a:spcBef>
                <a:spcPct val="0"/>
              </a:spcBef>
            </a:pPr>
            <a:r>
              <a:rPr lang="en-US" sz="4200" dirty="0">
                <a:solidFill>
                  <a:srgbClr val="000000"/>
                </a:solidFill>
                <a:latin typeface="Poppins Bold"/>
              </a:rPr>
              <a:t>Grief</a:t>
            </a:r>
          </a:p>
          <a:p>
            <a:pPr algn="ctr">
              <a:lnSpc>
                <a:spcPts val="5880"/>
              </a:lnSpc>
              <a:spcBef>
                <a:spcPct val="0"/>
              </a:spcBef>
            </a:pPr>
            <a:endParaRPr lang="en-US" sz="4200" dirty="0">
              <a:solidFill>
                <a:srgbClr val="000000"/>
              </a:solidFill>
              <a:latin typeface="Poppins Bo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4971361"/>
            <a:ext cx="18288000" cy="1121690"/>
            <a:chOff x="0" y="0"/>
            <a:chExt cx="2484725" cy="152400"/>
          </a:xfrm>
        </p:grpSpPr>
        <p:sp>
          <p:nvSpPr>
            <p:cNvPr id="3" name="Freeform 3"/>
            <p:cNvSpPr/>
            <p:nvPr/>
          </p:nvSpPr>
          <p:spPr>
            <a:xfrm>
              <a:off x="0" y="0"/>
              <a:ext cx="2484725" cy="152400"/>
            </a:xfrm>
            <a:custGeom>
              <a:avLst/>
              <a:gdLst/>
              <a:ahLst/>
              <a:cxnLst/>
              <a:rect l="l" t="t" r="r" b="b"/>
              <a:pathLst>
                <a:path w="2484725" h="152400">
                  <a:moveTo>
                    <a:pt x="0" y="0"/>
                  </a:moveTo>
                  <a:lnTo>
                    <a:pt x="2484725" y="0"/>
                  </a:lnTo>
                  <a:lnTo>
                    <a:pt x="2484725" y="152400"/>
                  </a:lnTo>
                  <a:lnTo>
                    <a:pt x="0" y="152400"/>
                  </a:lnTo>
                  <a:close/>
                </a:path>
              </a:pathLst>
            </a:custGeom>
            <a:solidFill>
              <a:srgbClr val="C9E265"/>
            </a:solidFill>
          </p:spPr>
        </p:sp>
      </p:grpSp>
      <p:pic>
        <p:nvPicPr>
          <p:cNvPr id="4" name="Picture 4"/>
          <p:cNvPicPr>
            <a:picLocks noChangeAspect="1"/>
          </p:cNvPicPr>
          <p:nvPr/>
        </p:nvPicPr>
        <p:blipFill>
          <a:blip r:embed="rId2" cstate="print"/>
          <a:srcRect/>
          <a:stretch>
            <a:fillRect/>
          </a:stretch>
        </p:blipFill>
        <p:spPr>
          <a:xfrm>
            <a:off x="561396" y="705376"/>
            <a:ext cx="6172200" cy="8229600"/>
          </a:xfrm>
          <a:prstGeom prst="rect">
            <a:avLst/>
          </a:prstGeom>
        </p:spPr>
      </p:pic>
      <p:grpSp>
        <p:nvGrpSpPr>
          <p:cNvPr id="5" name="Group 5"/>
          <p:cNvGrpSpPr/>
          <p:nvPr/>
        </p:nvGrpSpPr>
        <p:grpSpPr>
          <a:xfrm>
            <a:off x="5695755" y="5355016"/>
            <a:ext cx="13055315" cy="738035"/>
            <a:chOff x="0" y="0"/>
            <a:chExt cx="17407087" cy="984046"/>
          </a:xfrm>
        </p:grpSpPr>
        <p:sp>
          <p:nvSpPr>
            <p:cNvPr id="6" name="TextBox 6"/>
            <p:cNvSpPr txBox="1"/>
            <p:nvPr/>
          </p:nvSpPr>
          <p:spPr>
            <a:xfrm>
              <a:off x="0" y="47625"/>
              <a:ext cx="17407087" cy="565843"/>
            </a:xfrm>
            <a:prstGeom prst="rect">
              <a:avLst/>
            </a:prstGeom>
          </p:spPr>
          <p:txBody>
            <a:bodyPr lIns="0" tIns="0" rIns="0" bIns="0" rtlCol="0" anchor="t">
              <a:spAutoFit/>
            </a:bodyPr>
            <a:lstStyle/>
            <a:p>
              <a:pPr algn="ctr">
                <a:lnSpc>
                  <a:spcPts val="3028"/>
                </a:lnSpc>
              </a:pPr>
              <a:r>
                <a:rPr lang="en-US" sz="3028" b="1">
                  <a:solidFill>
                    <a:srgbClr val="303030"/>
                  </a:solidFill>
                  <a:latin typeface="Montserrat"/>
                </a:rPr>
                <a:t>THE EFFECT OF CHILD MURDERS ON BEHAVIOUR</a:t>
              </a:r>
            </a:p>
          </p:txBody>
        </p:sp>
        <p:sp>
          <p:nvSpPr>
            <p:cNvPr id="7" name="TextBox 7"/>
            <p:cNvSpPr txBox="1"/>
            <p:nvPr/>
          </p:nvSpPr>
          <p:spPr>
            <a:xfrm>
              <a:off x="0" y="760173"/>
              <a:ext cx="17407087" cy="223873"/>
            </a:xfrm>
            <a:prstGeom prst="rect">
              <a:avLst/>
            </a:prstGeom>
          </p:spPr>
          <p:txBody>
            <a:bodyPr lIns="0" tIns="0" rIns="0" bIns="0" rtlCol="0" anchor="t">
              <a:spAutoFit/>
            </a:bodyPr>
            <a:lstStyle/>
            <a:p>
              <a:pPr algn="r">
                <a:lnSpc>
                  <a:spcPts val="1183"/>
                </a:lnSpc>
              </a:pPr>
              <a:endParaRPr/>
            </a:p>
          </p:txBody>
        </p:sp>
      </p:grpSp>
      <p:sp>
        <p:nvSpPr>
          <p:cNvPr id="8" name="TextBox 8"/>
          <p:cNvSpPr txBox="1"/>
          <p:nvPr/>
        </p:nvSpPr>
        <p:spPr>
          <a:xfrm>
            <a:off x="5012705" y="957076"/>
            <a:ext cx="13083402" cy="6809556"/>
          </a:xfrm>
          <a:prstGeom prst="rect">
            <a:avLst/>
          </a:prstGeom>
        </p:spPr>
        <p:txBody>
          <a:bodyPr lIns="0" tIns="0" rIns="0" bIns="0" rtlCol="0" anchor="t">
            <a:spAutoFit/>
          </a:bodyPr>
          <a:lstStyle/>
          <a:p>
            <a:pPr algn="ctr">
              <a:lnSpc>
                <a:spcPts val="5880"/>
              </a:lnSpc>
              <a:spcBef>
                <a:spcPct val="0"/>
              </a:spcBef>
            </a:pPr>
            <a:r>
              <a:rPr lang="en-US" sz="4200" dirty="0">
                <a:solidFill>
                  <a:srgbClr val="000000"/>
                </a:solidFill>
                <a:latin typeface="Poppins Bold"/>
              </a:rPr>
              <a:t>Aggressive</a:t>
            </a:r>
          </a:p>
          <a:p>
            <a:pPr algn="ctr">
              <a:lnSpc>
                <a:spcPts val="5880"/>
              </a:lnSpc>
              <a:spcBef>
                <a:spcPct val="0"/>
              </a:spcBef>
            </a:pPr>
            <a:r>
              <a:rPr lang="en-US" sz="4200" dirty="0" err="1">
                <a:solidFill>
                  <a:srgbClr val="000000"/>
                </a:solidFill>
                <a:latin typeface="Poppins Bold"/>
              </a:rPr>
              <a:t>Desensitised</a:t>
            </a:r>
            <a:endParaRPr lang="en-US" sz="4200" dirty="0">
              <a:solidFill>
                <a:srgbClr val="000000"/>
              </a:solidFill>
              <a:latin typeface="Poppins Bold"/>
            </a:endParaRPr>
          </a:p>
          <a:p>
            <a:pPr algn="ctr">
              <a:lnSpc>
                <a:spcPts val="5880"/>
              </a:lnSpc>
              <a:spcBef>
                <a:spcPct val="0"/>
              </a:spcBef>
            </a:pPr>
            <a:r>
              <a:rPr lang="en-US" sz="4200" dirty="0">
                <a:solidFill>
                  <a:srgbClr val="000000"/>
                </a:solidFill>
                <a:latin typeface="Poppins Bold"/>
              </a:rPr>
              <a:t>Act out what they witness</a:t>
            </a:r>
          </a:p>
          <a:p>
            <a:pPr algn="ctr">
              <a:lnSpc>
                <a:spcPts val="5880"/>
              </a:lnSpc>
              <a:spcBef>
                <a:spcPct val="0"/>
              </a:spcBef>
            </a:pPr>
            <a:r>
              <a:rPr lang="en-US" sz="4200" dirty="0">
                <a:solidFill>
                  <a:srgbClr val="000000"/>
                </a:solidFill>
                <a:latin typeface="Poppins Bold"/>
              </a:rPr>
              <a:t>Nightmares</a:t>
            </a:r>
          </a:p>
          <a:p>
            <a:pPr algn="ctr">
              <a:lnSpc>
                <a:spcPts val="5880"/>
              </a:lnSpc>
              <a:spcBef>
                <a:spcPct val="0"/>
              </a:spcBef>
            </a:pPr>
            <a:r>
              <a:rPr lang="en-US" sz="4200" dirty="0">
                <a:solidFill>
                  <a:srgbClr val="000000"/>
                </a:solidFill>
                <a:latin typeface="Poppins Bold"/>
              </a:rPr>
              <a:t>May present as ADHD</a:t>
            </a:r>
          </a:p>
          <a:p>
            <a:pPr algn="ctr">
              <a:lnSpc>
                <a:spcPts val="5880"/>
              </a:lnSpc>
              <a:spcBef>
                <a:spcPct val="0"/>
              </a:spcBef>
            </a:pPr>
            <a:endParaRPr lang="en-US" sz="4200" dirty="0">
              <a:solidFill>
                <a:srgbClr val="000000"/>
              </a:solidFill>
              <a:latin typeface="Poppins Bold"/>
            </a:endParaRPr>
          </a:p>
          <a:p>
            <a:pPr algn="ctr">
              <a:lnSpc>
                <a:spcPts val="5880"/>
              </a:lnSpc>
              <a:spcBef>
                <a:spcPct val="0"/>
              </a:spcBef>
            </a:pPr>
            <a:endParaRPr lang="en-US" sz="4200" dirty="0">
              <a:solidFill>
                <a:srgbClr val="000000"/>
              </a:solidFill>
              <a:latin typeface="Poppins Bold"/>
            </a:endParaRPr>
          </a:p>
          <a:p>
            <a:pPr algn="ctr">
              <a:lnSpc>
                <a:spcPts val="5880"/>
              </a:lnSpc>
              <a:spcBef>
                <a:spcPct val="0"/>
              </a:spcBef>
            </a:pPr>
            <a:r>
              <a:rPr lang="en-US" sz="4200" dirty="0">
                <a:solidFill>
                  <a:srgbClr val="000000"/>
                </a:solidFill>
                <a:latin typeface="Poppins Bold"/>
              </a:rPr>
              <a:t>May seek out unhealthy coping mechanisms</a:t>
            </a:r>
          </a:p>
          <a:p>
            <a:pPr algn="ctr">
              <a:lnSpc>
                <a:spcPts val="5880"/>
              </a:lnSpc>
              <a:spcBef>
                <a:spcPct val="0"/>
              </a:spcBef>
            </a:pPr>
            <a:endParaRPr lang="en-US" sz="4200" dirty="0">
              <a:solidFill>
                <a:srgbClr val="000000"/>
              </a:solidFill>
              <a:latin typeface="Poppins Bo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26762" y="4582655"/>
            <a:ext cx="18514762" cy="1121690"/>
            <a:chOff x="0" y="0"/>
            <a:chExt cx="2515535" cy="152400"/>
          </a:xfrm>
        </p:grpSpPr>
        <p:sp>
          <p:nvSpPr>
            <p:cNvPr id="3" name="Freeform 3"/>
            <p:cNvSpPr/>
            <p:nvPr/>
          </p:nvSpPr>
          <p:spPr>
            <a:xfrm>
              <a:off x="0" y="0"/>
              <a:ext cx="2515535" cy="152400"/>
            </a:xfrm>
            <a:custGeom>
              <a:avLst/>
              <a:gdLst/>
              <a:ahLst/>
              <a:cxnLst/>
              <a:rect l="l" t="t" r="r" b="b"/>
              <a:pathLst>
                <a:path w="2515535" h="152400">
                  <a:moveTo>
                    <a:pt x="0" y="0"/>
                  </a:moveTo>
                  <a:lnTo>
                    <a:pt x="2515535" y="0"/>
                  </a:lnTo>
                  <a:lnTo>
                    <a:pt x="2515535" y="152400"/>
                  </a:lnTo>
                  <a:lnTo>
                    <a:pt x="0" y="152400"/>
                  </a:lnTo>
                  <a:close/>
                </a:path>
              </a:pathLst>
            </a:custGeom>
            <a:solidFill>
              <a:srgbClr val="FFAC33"/>
            </a:solidFill>
          </p:spPr>
        </p:sp>
      </p:grpSp>
      <p:pic>
        <p:nvPicPr>
          <p:cNvPr id="4" name="Picture 4"/>
          <p:cNvPicPr>
            <a:picLocks noChangeAspect="1"/>
          </p:cNvPicPr>
          <p:nvPr/>
        </p:nvPicPr>
        <p:blipFill>
          <a:blip r:embed="rId2" cstate="print"/>
          <a:srcRect/>
          <a:stretch>
            <a:fillRect/>
          </a:stretch>
        </p:blipFill>
        <p:spPr>
          <a:xfrm>
            <a:off x="10577472" y="549015"/>
            <a:ext cx="7132305" cy="8490839"/>
          </a:xfrm>
          <a:prstGeom prst="rect">
            <a:avLst/>
          </a:prstGeom>
        </p:spPr>
      </p:pic>
      <p:pic>
        <p:nvPicPr>
          <p:cNvPr id="5" name="Picture 5"/>
          <p:cNvPicPr>
            <a:picLocks noChangeAspect="1"/>
          </p:cNvPicPr>
          <p:nvPr/>
        </p:nvPicPr>
        <p:blipFill>
          <a:blip r:embed="rId3" cstate="print"/>
          <a:srcRect/>
          <a:stretch>
            <a:fillRect/>
          </a:stretch>
        </p:blipFill>
        <p:spPr>
          <a:xfrm>
            <a:off x="636479" y="679635"/>
            <a:ext cx="3374136" cy="4114800"/>
          </a:xfrm>
          <a:prstGeom prst="rect">
            <a:avLst/>
          </a:prstGeom>
        </p:spPr>
      </p:pic>
      <p:pic>
        <p:nvPicPr>
          <p:cNvPr id="6" name="Picture 6"/>
          <p:cNvPicPr>
            <a:picLocks noChangeAspect="1"/>
          </p:cNvPicPr>
          <p:nvPr/>
        </p:nvPicPr>
        <p:blipFill>
          <a:blip r:embed="rId4" cstate="print"/>
          <a:srcRect/>
          <a:stretch>
            <a:fillRect/>
          </a:stretch>
        </p:blipFill>
        <p:spPr>
          <a:xfrm>
            <a:off x="1028700" y="5143500"/>
            <a:ext cx="2843130" cy="3765735"/>
          </a:xfrm>
          <a:prstGeom prst="rect">
            <a:avLst/>
          </a:prstGeom>
        </p:spPr>
      </p:pic>
      <p:grpSp>
        <p:nvGrpSpPr>
          <p:cNvPr id="7" name="Group 7"/>
          <p:cNvGrpSpPr/>
          <p:nvPr/>
        </p:nvGrpSpPr>
        <p:grpSpPr>
          <a:xfrm>
            <a:off x="3545091" y="4966310"/>
            <a:ext cx="7211779" cy="738035"/>
            <a:chOff x="0" y="0"/>
            <a:chExt cx="9615705" cy="984046"/>
          </a:xfrm>
        </p:grpSpPr>
        <p:sp>
          <p:nvSpPr>
            <p:cNvPr id="8" name="TextBox 8"/>
            <p:cNvSpPr txBox="1"/>
            <p:nvPr/>
          </p:nvSpPr>
          <p:spPr>
            <a:xfrm>
              <a:off x="0" y="47625"/>
              <a:ext cx="9615705" cy="565843"/>
            </a:xfrm>
            <a:prstGeom prst="rect">
              <a:avLst/>
            </a:prstGeom>
          </p:spPr>
          <p:txBody>
            <a:bodyPr lIns="0" tIns="0" rIns="0" bIns="0" rtlCol="0" anchor="t">
              <a:spAutoFit/>
            </a:bodyPr>
            <a:lstStyle/>
            <a:p>
              <a:pPr algn="ctr">
                <a:lnSpc>
                  <a:spcPts val="3028"/>
                </a:lnSpc>
              </a:pPr>
              <a:r>
                <a:rPr lang="en-US" sz="3028" b="1">
                  <a:solidFill>
                    <a:srgbClr val="303030"/>
                  </a:solidFill>
                  <a:latin typeface="Montserrat"/>
                </a:rPr>
                <a:t>INTERGENERATIONAL TRAUMA</a:t>
              </a:r>
            </a:p>
          </p:txBody>
        </p:sp>
        <p:sp>
          <p:nvSpPr>
            <p:cNvPr id="9" name="TextBox 9"/>
            <p:cNvSpPr txBox="1"/>
            <p:nvPr/>
          </p:nvSpPr>
          <p:spPr>
            <a:xfrm>
              <a:off x="0" y="760173"/>
              <a:ext cx="9615705" cy="223873"/>
            </a:xfrm>
            <a:prstGeom prst="rect">
              <a:avLst/>
            </a:prstGeom>
          </p:spPr>
          <p:txBody>
            <a:bodyPr lIns="0" tIns="0" rIns="0" bIns="0" rtlCol="0" anchor="t">
              <a:spAutoFit/>
            </a:bodyPr>
            <a:lstStyle/>
            <a:p>
              <a:pPr algn="r">
                <a:lnSpc>
                  <a:spcPts val="1183"/>
                </a:lnSpc>
              </a:pPr>
              <a:endParaRPr/>
            </a:p>
          </p:txBody>
        </p:sp>
      </p:grpSp>
      <p:pic>
        <p:nvPicPr>
          <p:cNvPr id="10" name="Picture 10"/>
          <p:cNvPicPr>
            <a:picLocks noChangeAspect="1"/>
          </p:cNvPicPr>
          <p:nvPr/>
        </p:nvPicPr>
        <p:blipFill>
          <a:blip r:embed="rId5" cstate="print"/>
          <a:srcRect/>
          <a:stretch>
            <a:fillRect/>
          </a:stretch>
        </p:blipFill>
        <p:spPr>
          <a:xfrm>
            <a:off x="5191493" y="1289860"/>
            <a:ext cx="4913185" cy="2161801"/>
          </a:xfrm>
          <a:prstGeom prst="rect">
            <a:avLst/>
          </a:prstGeom>
        </p:spPr>
      </p:pic>
      <p:pic>
        <p:nvPicPr>
          <p:cNvPr id="11" name="Picture 11"/>
          <p:cNvPicPr>
            <a:picLocks noChangeAspect="1"/>
          </p:cNvPicPr>
          <p:nvPr/>
        </p:nvPicPr>
        <p:blipFill>
          <a:blip r:embed="rId5" cstate="print"/>
          <a:srcRect/>
          <a:stretch>
            <a:fillRect/>
          </a:stretch>
        </p:blipFill>
        <p:spPr>
          <a:xfrm rot="-10800000">
            <a:off x="4917215" y="6747434"/>
            <a:ext cx="4913185" cy="216180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srcRect r="444"/>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0" y="4504430"/>
            <a:ext cx="18288000" cy="2288526"/>
            <a:chOff x="0" y="0"/>
            <a:chExt cx="4253089" cy="532224"/>
          </a:xfrm>
        </p:grpSpPr>
        <p:sp>
          <p:nvSpPr>
            <p:cNvPr id="3" name="Freeform 3"/>
            <p:cNvSpPr/>
            <p:nvPr/>
          </p:nvSpPr>
          <p:spPr>
            <a:xfrm>
              <a:off x="0" y="0"/>
              <a:ext cx="4253089" cy="532224"/>
            </a:xfrm>
            <a:custGeom>
              <a:avLst/>
              <a:gdLst/>
              <a:ahLst/>
              <a:cxnLst/>
              <a:rect l="l" t="t" r="r" b="b"/>
              <a:pathLst>
                <a:path w="4253089" h="532224">
                  <a:moveTo>
                    <a:pt x="0" y="0"/>
                  </a:moveTo>
                  <a:lnTo>
                    <a:pt x="4253089" y="0"/>
                  </a:lnTo>
                  <a:lnTo>
                    <a:pt x="4253089" y="532224"/>
                  </a:lnTo>
                  <a:lnTo>
                    <a:pt x="0" y="532224"/>
                  </a:lnTo>
                  <a:close/>
                </a:path>
              </a:pathLst>
            </a:custGeom>
            <a:solidFill>
              <a:srgbClr val="FF5757"/>
            </a:solidFill>
          </p:spPr>
        </p:sp>
      </p:grpSp>
      <p:grpSp>
        <p:nvGrpSpPr>
          <p:cNvPr id="4" name="Group 4"/>
          <p:cNvGrpSpPr/>
          <p:nvPr/>
        </p:nvGrpSpPr>
        <p:grpSpPr>
          <a:xfrm>
            <a:off x="60870" y="4707569"/>
            <a:ext cx="18186550" cy="2572346"/>
            <a:chOff x="0" y="123825"/>
            <a:chExt cx="24248733" cy="3429794"/>
          </a:xfrm>
        </p:grpSpPr>
        <p:sp>
          <p:nvSpPr>
            <p:cNvPr id="5" name="TextBox 5"/>
            <p:cNvSpPr txBox="1"/>
            <p:nvPr/>
          </p:nvSpPr>
          <p:spPr>
            <a:xfrm>
              <a:off x="0" y="123825"/>
              <a:ext cx="24248733" cy="2462212"/>
            </a:xfrm>
            <a:prstGeom prst="rect">
              <a:avLst/>
            </a:prstGeom>
          </p:spPr>
          <p:txBody>
            <a:bodyPr lIns="0" tIns="0" rIns="0" bIns="0" rtlCol="0" anchor="t">
              <a:spAutoFit/>
            </a:bodyPr>
            <a:lstStyle/>
            <a:p>
              <a:pPr algn="ctr">
                <a:lnSpc>
                  <a:spcPts val="7200"/>
                </a:lnSpc>
              </a:pPr>
              <a:r>
                <a:rPr lang="en-US" sz="7200" b="1" dirty="0">
                  <a:solidFill>
                    <a:srgbClr val="303030"/>
                  </a:solidFill>
                  <a:latin typeface="Montserrat"/>
                </a:rPr>
                <a:t>CHILD MURDER DOES NOT         HAPPEN IN A VACUUM</a:t>
              </a:r>
            </a:p>
          </p:txBody>
        </p:sp>
        <p:sp>
          <p:nvSpPr>
            <p:cNvPr id="6" name="TextBox 6"/>
            <p:cNvSpPr txBox="1"/>
            <p:nvPr/>
          </p:nvSpPr>
          <p:spPr>
            <a:xfrm>
              <a:off x="0" y="3023791"/>
              <a:ext cx="24248733" cy="529828"/>
            </a:xfrm>
            <a:prstGeom prst="rect">
              <a:avLst/>
            </a:prstGeom>
          </p:spPr>
          <p:txBody>
            <a:bodyPr lIns="0" tIns="0" rIns="0" bIns="0" rtlCol="0" anchor="t">
              <a:spAutoFit/>
            </a:bodyPr>
            <a:lstStyle/>
            <a:p>
              <a:pPr algn="r">
                <a:lnSpc>
                  <a:spcPts val="2812"/>
                </a:lnSpc>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493" y="342900"/>
            <a:ext cx="11353800" cy="1143000"/>
          </a:xfrm>
        </p:spPr>
        <p:txBody>
          <a:bodyPr>
            <a:normAutofit fontScale="90000"/>
          </a:bodyPr>
          <a:lstStyle/>
          <a:p>
            <a:r>
              <a:rPr lang="en-ZA" dirty="0"/>
              <a:t> </a:t>
            </a:r>
            <a:r>
              <a:rPr lang="en-ZA" sz="6700" dirty="0">
                <a:solidFill>
                  <a:srgbClr val="7030A0"/>
                </a:solidFill>
              </a:rPr>
              <a:t>Violence against children –       crime statistics</a:t>
            </a:r>
            <a:endParaRPr lang="en-ZA" dirty="0">
              <a:solidFill>
                <a:srgbClr val="7030A0"/>
              </a:solidFill>
            </a:endParaRPr>
          </a:p>
        </p:txBody>
      </p:sp>
      <p:sp>
        <p:nvSpPr>
          <p:cNvPr id="3" name="Content Placeholder 2"/>
          <p:cNvSpPr>
            <a:spLocks noGrp="1"/>
          </p:cNvSpPr>
          <p:nvPr>
            <p:ph idx="1"/>
          </p:nvPr>
        </p:nvSpPr>
        <p:spPr>
          <a:xfrm>
            <a:off x="457200" y="2074127"/>
            <a:ext cx="11658600" cy="8191500"/>
          </a:xfrm>
        </p:spPr>
        <p:txBody>
          <a:bodyPr>
            <a:normAutofit/>
          </a:bodyPr>
          <a:lstStyle/>
          <a:p>
            <a:pPr marL="0" indent="0">
              <a:buNone/>
            </a:pPr>
            <a:r>
              <a:rPr lang="en-ZA" sz="4350" dirty="0"/>
              <a:t>Crime statistics were released in September 2018, in parliament, Cape Town. </a:t>
            </a:r>
          </a:p>
          <a:p>
            <a:r>
              <a:rPr lang="en-ZA" sz="4350" dirty="0"/>
              <a:t>These revealed that 985 children had been murdered across the country - 695 of those were boys and 294 were girls.</a:t>
            </a:r>
          </a:p>
          <a:p>
            <a:r>
              <a:rPr lang="en-ZA" sz="4350" dirty="0"/>
              <a:t>More boys were murdered than girls.</a:t>
            </a:r>
          </a:p>
          <a:p>
            <a:r>
              <a:rPr lang="en-ZA" sz="4350" dirty="0"/>
              <a:t>The majority (279) of the children were killed in the Western Cape (Over 25% of all murdered children) followed by KwaZulu-Natal (221) and the Eastern Cape (180).</a:t>
            </a:r>
          </a:p>
          <a:p>
            <a:pPr marL="0" indent="0">
              <a:buNone/>
            </a:pPr>
            <a:endParaRPr lang="en-ZA" dirty="0"/>
          </a:p>
        </p:txBody>
      </p:sp>
      <p:pic>
        <p:nvPicPr>
          <p:cNvPr id="6" name="Picture 5" descr="C:\Users\Edith Kriel\AppData\Local\Microsoft\Windows\INetCache\Content.Word\IMG-20150323-WA0003.jpg">
            <a:extLst>
              <a:ext uri="{FF2B5EF4-FFF2-40B4-BE49-F238E27FC236}">
                <a16:creationId xmlns:a16="http://schemas.microsoft.com/office/drawing/2014/main" xmlns="" id="{5F85E9FB-1939-4A6A-B1C5-549C8F1F426C}"/>
              </a:ext>
            </a:extLst>
          </p:cNvPr>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12442902" y="914400"/>
            <a:ext cx="5378605" cy="8458200"/>
          </a:xfrm>
          <a:prstGeom prst="rect">
            <a:avLst/>
          </a:prstGeom>
          <a:noFill/>
          <a:ln>
            <a:solidFill>
              <a:srgbClr val="7030A0"/>
            </a:solid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2886097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434399"/>
            <a:ext cx="16764000" cy="1143000"/>
          </a:xfrm>
        </p:spPr>
        <p:txBody>
          <a:bodyPr>
            <a:normAutofit fontScale="90000"/>
          </a:bodyPr>
          <a:lstStyle/>
          <a:p>
            <a:r>
              <a:rPr lang="en-ZA" sz="5400" b="1" dirty="0">
                <a:solidFill>
                  <a:srgbClr val="FF3300"/>
                </a:solidFill>
              </a:rPr>
              <a:t>This does not tell the whole story of crimes against children…..</a:t>
            </a:r>
          </a:p>
        </p:txBody>
      </p:sp>
      <p:sp>
        <p:nvSpPr>
          <p:cNvPr id="3" name="Content Placeholder 2"/>
          <p:cNvSpPr>
            <a:spLocks noGrp="1"/>
          </p:cNvSpPr>
          <p:nvPr>
            <p:ph idx="1"/>
          </p:nvPr>
        </p:nvSpPr>
        <p:spPr>
          <a:xfrm>
            <a:off x="457200" y="3627595"/>
            <a:ext cx="11277600" cy="7200900"/>
          </a:xfrm>
        </p:spPr>
        <p:txBody>
          <a:bodyPr>
            <a:normAutofit/>
          </a:bodyPr>
          <a:lstStyle/>
          <a:p>
            <a:pPr marL="0" indent="0">
              <a:buNone/>
            </a:pPr>
            <a:r>
              <a:rPr lang="en-ZA" sz="3600" dirty="0"/>
              <a:t>Over a lifetime:</a:t>
            </a:r>
          </a:p>
          <a:p>
            <a:pPr>
              <a:buFontTx/>
              <a:buChar char="-"/>
            </a:pPr>
            <a:r>
              <a:rPr lang="en-ZA" sz="3600" dirty="0"/>
              <a:t>1/3 of children experience some form of sexual abuse during childhood (boys slightly more than girls.) </a:t>
            </a:r>
            <a:r>
              <a:rPr lang="en-ZA" sz="2000" dirty="0"/>
              <a:t>(Optimus Foundation 2016)</a:t>
            </a:r>
            <a:endParaRPr lang="en-ZA" sz="3600" dirty="0"/>
          </a:p>
          <a:p>
            <a:pPr>
              <a:buFontTx/>
              <a:buChar char="-"/>
            </a:pPr>
            <a:r>
              <a:rPr lang="en-ZA" sz="3600" dirty="0"/>
              <a:t>12% of children experience neglect. </a:t>
            </a:r>
            <a:r>
              <a:rPr lang="en-ZA" sz="2000" dirty="0"/>
              <a:t>(Optimus Foundation 2016)</a:t>
            </a:r>
            <a:endParaRPr lang="en-ZA" sz="3600" dirty="0"/>
          </a:p>
          <a:p>
            <a:pPr>
              <a:buFontTx/>
              <a:buChar char="-"/>
            </a:pPr>
            <a:r>
              <a:rPr lang="en-ZA" sz="3600" dirty="0"/>
              <a:t>18% of children have experienced physical abuse </a:t>
            </a:r>
            <a:r>
              <a:rPr lang="en-ZA" sz="2000" dirty="0"/>
              <a:t>(Optimus Foundation 2016)</a:t>
            </a:r>
          </a:p>
          <a:p>
            <a:pPr>
              <a:buFontTx/>
              <a:buChar char="-"/>
            </a:pPr>
            <a:r>
              <a:rPr lang="en-ZA" sz="3600" dirty="0"/>
              <a:t>26% of children have experienced emotional abuse. </a:t>
            </a:r>
          </a:p>
          <a:p>
            <a:pPr>
              <a:buFontTx/>
              <a:buChar char="-"/>
            </a:pPr>
            <a:r>
              <a:rPr lang="en-ZA" sz="3600" dirty="0"/>
              <a:t>Significant numbers of children experience violence in the home either as direct victims or as witnesses of domestic violence.</a:t>
            </a:r>
          </a:p>
          <a:p>
            <a:pPr>
              <a:buFontTx/>
              <a:buChar char="-"/>
            </a:pPr>
            <a:endParaRPr lang="en-ZA" sz="3600" dirty="0"/>
          </a:p>
          <a:p>
            <a:pPr>
              <a:buFontTx/>
              <a:buChar char="-"/>
            </a:pPr>
            <a:endParaRPr lang="en-ZA" sz="3600" dirty="0"/>
          </a:p>
        </p:txBody>
      </p:sp>
      <p:pic>
        <p:nvPicPr>
          <p:cNvPr id="6" name="Picture 5" descr="C:\Users\Edith Kriel\AppData\Local\Microsoft\Windows\INetCache\Content.Word\IMG-20150323-WA0001.jpg">
            <a:extLst>
              <a:ext uri="{FF2B5EF4-FFF2-40B4-BE49-F238E27FC236}">
                <a16:creationId xmlns:a16="http://schemas.microsoft.com/office/drawing/2014/main" xmlns="" id="{587A4B11-D4E2-4388-9600-E83677AC3CA6}"/>
              </a:ext>
            </a:extLst>
          </p:cNvPr>
          <p:cNvPicPr/>
          <p:nvPr/>
        </p:nvPicPr>
        <p:blipFill rotWithShape="1">
          <a:blip r:embed="rId2" cstate="print">
            <a:extLst>
              <a:ext uri="{28A0092B-C50C-407E-A947-70E740481C1C}">
                <a14:useLocalDpi xmlns:a14="http://schemas.microsoft.com/office/drawing/2010/main" xmlns="" val="0"/>
              </a:ext>
            </a:extLst>
          </a:blip>
          <a:srcRect/>
          <a:stretch/>
        </p:blipFill>
        <p:spPr bwMode="auto">
          <a:xfrm rot="16200000">
            <a:off x="12172814" y="3799385"/>
            <a:ext cx="4931093" cy="5732779"/>
          </a:xfrm>
          <a:prstGeom prst="rect">
            <a:avLst/>
          </a:prstGeom>
          <a:noFill/>
          <a:ln>
            <a:solidFill>
              <a:srgbClr val="FFC000"/>
            </a:solidFill>
          </a:ln>
          <a:extLst>
            <a:ext uri="{53640926-AAD7-44D8-BBD7-CCE9431645EC}">
              <a14:shadowObscured xmlns:a14="http://schemas.microsoft.com/office/drawing/2010/main" xmlns=""/>
            </a:ext>
          </a:extLst>
        </p:spPr>
      </p:pic>
      <p:sp>
        <p:nvSpPr>
          <p:cNvPr id="7" name="TextBox 6">
            <a:extLst>
              <a:ext uri="{FF2B5EF4-FFF2-40B4-BE49-F238E27FC236}">
                <a16:creationId xmlns:a16="http://schemas.microsoft.com/office/drawing/2014/main" xmlns="" id="{39ED22FC-9BD8-4486-B2F5-0CC39E4B2752}"/>
              </a:ext>
            </a:extLst>
          </p:cNvPr>
          <p:cNvSpPr txBox="1"/>
          <p:nvPr/>
        </p:nvSpPr>
        <p:spPr>
          <a:xfrm>
            <a:off x="609601" y="1725334"/>
            <a:ext cx="17068800" cy="1754326"/>
          </a:xfrm>
          <a:prstGeom prst="rect">
            <a:avLst/>
          </a:prstGeom>
          <a:noFill/>
        </p:spPr>
        <p:txBody>
          <a:bodyPr wrap="square" rtlCol="0">
            <a:spAutoFit/>
          </a:bodyPr>
          <a:lstStyle/>
          <a:p>
            <a:r>
              <a:rPr lang="en-ZA" sz="3600" dirty="0"/>
              <a:t>Furthermore, children were the victims in 41% of the 124 526 rapes reported in the three year period last released.</a:t>
            </a:r>
          </a:p>
          <a:p>
            <a:r>
              <a:rPr lang="en-ZA" sz="3600" dirty="0"/>
              <a:t>Research tells us further that only 1 in 9 children report a crime against them </a:t>
            </a:r>
            <a:r>
              <a:rPr lang="en-ZA" sz="2400" dirty="0"/>
              <a:t>(</a:t>
            </a:r>
            <a:r>
              <a:rPr lang="en-ZA" sz="2400" dirty="0">
                <a:hlinkClick r:id="rId3"/>
              </a:rPr>
              <a:t>www.cjcp.org.za</a:t>
            </a:r>
            <a:r>
              <a:rPr lang="en-ZA" sz="2400" dirty="0"/>
              <a:t>)</a:t>
            </a:r>
            <a:endParaRPr lang="en-ZA" sz="3600" dirty="0"/>
          </a:p>
        </p:txBody>
      </p:sp>
    </p:spTree>
    <p:extLst>
      <p:ext uri="{BB962C8B-B14F-4D97-AF65-F5344CB8AC3E}">
        <p14:creationId xmlns:p14="http://schemas.microsoft.com/office/powerpoint/2010/main" xmlns="" val="3414651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946" y="2400300"/>
            <a:ext cx="8229600" cy="1143000"/>
          </a:xfrm>
        </p:spPr>
        <p:txBody>
          <a:bodyPr>
            <a:noAutofit/>
          </a:bodyPr>
          <a:lstStyle/>
          <a:p>
            <a:r>
              <a:rPr lang="en-ZA" sz="6600" b="1" dirty="0">
                <a:solidFill>
                  <a:srgbClr val="FF0000"/>
                </a:solidFill>
              </a:rPr>
              <a:t>Violence against children costs</a:t>
            </a:r>
          </a:p>
        </p:txBody>
      </p:sp>
      <p:pic>
        <p:nvPicPr>
          <p:cNvPr id="6" name="Picture 5" descr="C:\Users\Edith Kriel\AppData\Local\Microsoft\Windows\INetCache\Content.Word\IMG-20150323-WA0000.jpg">
            <a:extLst>
              <a:ext uri="{FF2B5EF4-FFF2-40B4-BE49-F238E27FC236}">
                <a16:creationId xmlns:a16="http://schemas.microsoft.com/office/drawing/2014/main" xmlns="" id="{D406DA0C-3AAA-488B-B22E-A57B3A293558}"/>
              </a:ext>
            </a:extLst>
          </p:cNvPr>
          <p:cNvPicPr/>
          <p:nvPr/>
        </p:nvPicPr>
        <p:blipFill rotWithShape="1">
          <a:blip r:embed="rId2" cstate="print">
            <a:extLst>
              <a:ext uri="{28A0092B-C50C-407E-A947-70E740481C1C}">
                <a14:useLocalDpi xmlns:a14="http://schemas.microsoft.com/office/drawing/2010/main" xmlns="" val="0"/>
              </a:ext>
            </a:extLst>
          </a:blip>
          <a:srcRect/>
          <a:stretch/>
        </p:blipFill>
        <p:spPr bwMode="auto">
          <a:xfrm rot="16200000">
            <a:off x="11520011" y="-218441"/>
            <a:ext cx="4219259" cy="6380482"/>
          </a:xfrm>
          <a:prstGeom prst="rect">
            <a:avLst/>
          </a:prstGeom>
          <a:noFill/>
          <a:ln>
            <a:solidFill>
              <a:srgbClr val="FF0066"/>
            </a:solidFill>
          </a:ln>
          <a:extLst>
            <a:ext uri="{53640926-AAD7-44D8-BBD7-CCE9431645EC}">
              <a14:shadowObscured xmlns:a14="http://schemas.microsoft.com/office/drawing/2010/main" xmlns=""/>
            </a:ext>
          </a:extLst>
        </p:spPr>
      </p:pic>
      <p:sp>
        <p:nvSpPr>
          <p:cNvPr id="7" name="TextBox 6">
            <a:extLst>
              <a:ext uri="{FF2B5EF4-FFF2-40B4-BE49-F238E27FC236}">
                <a16:creationId xmlns:a16="http://schemas.microsoft.com/office/drawing/2014/main" xmlns="" id="{6E02CA5B-4493-4968-9AD6-656B40B51C20}"/>
              </a:ext>
            </a:extLst>
          </p:cNvPr>
          <p:cNvSpPr txBox="1"/>
          <p:nvPr/>
        </p:nvSpPr>
        <p:spPr>
          <a:xfrm>
            <a:off x="1217341" y="5829300"/>
            <a:ext cx="16286483" cy="3170099"/>
          </a:xfrm>
          <a:prstGeom prst="rect">
            <a:avLst/>
          </a:prstGeom>
          <a:noFill/>
        </p:spPr>
        <p:txBody>
          <a:bodyPr wrap="square" rtlCol="0">
            <a:spAutoFit/>
          </a:bodyPr>
          <a:lstStyle/>
          <a:p>
            <a:r>
              <a:rPr lang="en-ZA" sz="4000" dirty="0"/>
              <a:t> A report by Save the Children: Violence Unwrapped — The Social and Economic Burden of Violence Against Children in South Africa, says that the estimated economic value of </a:t>
            </a:r>
            <a:r>
              <a:rPr lang="en-ZA" sz="4000" b="1" i="1" dirty="0">
                <a:solidFill>
                  <a:srgbClr val="FF0000"/>
                </a:solidFill>
              </a:rPr>
              <a:t>disability</a:t>
            </a:r>
            <a:r>
              <a:rPr lang="en-ZA" sz="4000" dirty="0"/>
              <a:t>-adjusted life years lost due to violence against children (including fatal and non-fatal) in 2015 totalled R202 billion. This accounted for 3,3% of SA’s GDP in 2015.</a:t>
            </a:r>
          </a:p>
        </p:txBody>
      </p:sp>
    </p:spTree>
    <p:extLst>
      <p:ext uri="{BB962C8B-B14F-4D97-AF65-F5344CB8AC3E}">
        <p14:creationId xmlns:p14="http://schemas.microsoft.com/office/powerpoint/2010/main" xmlns="" val="19560007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23900"/>
            <a:ext cx="8229600" cy="1143000"/>
          </a:xfrm>
        </p:spPr>
        <p:txBody>
          <a:bodyPr>
            <a:normAutofit fontScale="90000"/>
          </a:bodyPr>
          <a:lstStyle/>
          <a:p>
            <a:r>
              <a:rPr lang="en-ZA" sz="5400" b="1" dirty="0">
                <a:solidFill>
                  <a:srgbClr val="0070C0"/>
                </a:solidFill>
              </a:rPr>
              <a:t>The failure to invest in children</a:t>
            </a:r>
          </a:p>
        </p:txBody>
      </p:sp>
      <p:sp>
        <p:nvSpPr>
          <p:cNvPr id="3" name="Content Placeholder 2"/>
          <p:cNvSpPr>
            <a:spLocks noGrp="1"/>
          </p:cNvSpPr>
          <p:nvPr>
            <p:ph idx="1"/>
          </p:nvPr>
        </p:nvSpPr>
        <p:spPr>
          <a:xfrm>
            <a:off x="457200" y="2422350"/>
            <a:ext cx="8686800" cy="6858000"/>
          </a:xfrm>
        </p:spPr>
        <p:txBody>
          <a:bodyPr>
            <a:normAutofit/>
          </a:bodyPr>
          <a:lstStyle/>
          <a:p>
            <a:r>
              <a:rPr lang="en-ZA" sz="3600" dirty="0"/>
              <a:t>The saying “Children are our future” is trite when seen in the light of failure to invest in </a:t>
            </a:r>
            <a:r>
              <a:rPr lang="en-ZA" sz="4400" dirty="0"/>
              <a:t>children</a:t>
            </a:r>
            <a:r>
              <a:rPr lang="en-ZA" sz="3600" dirty="0"/>
              <a:t>.</a:t>
            </a:r>
          </a:p>
          <a:p>
            <a:r>
              <a:rPr lang="en-ZA" sz="3600" dirty="0"/>
              <a:t>Many reports note the failure to invest in evidence based primary, secondary and tertiary violence prevention programmes.</a:t>
            </a:r>
          </a:p>
          <a:p>
            <a:r>
              <a:rPr lang="en-ZA" sz="3600" dirty="0"/>
              <a:t>NGO’s which have the responsibility to prevent and respond to violence against children are seriously underfunded, compared to the magnitude of their challenges.</a:t>
            </a:r>
          </a:p>
          <a:p>
            <a:endParaRPr lang="en-ZA" sz="3600" dirty="0"/>
          </a:p>
        </p:txBody>
      </p:sp>
      <p:pic>
        <p:nvPicPr>
          <p:cNvPr id="6" name="Picture 5" descr="C:\Users\Edith Kriel\AppData\Local\Microsoft\Windows\INetCache\Content.Word\IMG-20150323-WA0004.jpg">
            <a:extLst>
              <a:ext uri="{FF2B5EF4-FFF2-40B4-BE49-F238E27FC236}">
                <a16:creationId xmlns:a16="http://schemas.microsoft.com/office/drawing/2014/main" xmlns="" id="{7B666646-BE70-45AD-9304-D4175D6902BF}"/>
              </a:ext>
            </a:extLst>
          </p:cNvPr>
          <p:cNvPicPr/>
          <p:nvPr/>
        </p:nvPicPr>
        <p:blipFill rotWithShape="1">
          <a:blip r:embed="rId2" cstate="print">
            <a:extLst>
              <a:ext uri="{28A0092B-C50C-407E-A947-70E740481C1C}">
                <a14:useLocalDpi xmlns:a14="http://schemas.microsoft.com/office/drawing/2010/main" xmlns="" val="0"/>
              </a:ext>
            </a:extLst>
          </a:blip>
          <a:srcRect/>
          <a:stretch/>
        </p:blipFill>
        <p:spPr bwMode="auto">
          <a:xfrm rot="5400000">
            <a:off x="9490870" y="1562100"/>
            <a:ext cx="8297860" cy="7162800"/>
          </a:xfrm>
          <a:prstGeom prst="rect">
            <a:avLst/>
          </a:prstGeom>
          <a:noFill/>
          <a:ln>
            <a:solidFill>
              <a:srgbClr val="00B050"/>
            </a:solid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828791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388830"/>
            <a:ext cx="8229600" cy="1143000"/>
          </a:xfrm>
        </p:spPr>
        <p:txBody>
          <a:bodyPr>
            <a:normAutofit fontScale="90000"/>
          </a:bodyPr>
          <a:lstStyle/>
          <a:p>
            <a:r>
              <a:rPr lang="en-ZA" b="1" dirty="0">
                <a:solidFill>
                  <a:srgbClr val="0070C0"/>
                </a:solidFill>
              </a:rPr>
              <a:t>Prevention, prevention, prevention</a:t>
            </a:r>
          </a:p>
        </p:txBody>
      </p:sp>
      <p:sp>
        <p:nvSpPr>
          <p:cNvPr id="3" name="Content Placeholder 2"/>
          <p:cNvSpPr>
            <a:spLocks noGrp="1"/>
          </p:cNvSpPr>
          <p:nvPr>
            <p:ph idx="1"/>
          </p:nvPr>
        </p:nvSpPr>
        <p:spPr>
          <a:xfrm>
            <a:off x="914400" y="2857500"/>
            <a:ext cx="8229600" cy="5973763"/>
          </a:xfrm>
        </p:spPr>
        <p:txBody>
          <a:bodyPr>
            <a:normAutofit/>
          </a:bodyPr>
          <a:lstStyle/>
          <a:p>
            <a:r>
              <a:rPr lang="en-ZA" sz="3600" dirty="0"/>
              <a:t>There is no “magic bullet” – many patterns of violence are repeated across generations</a:t>
            </a:r>
          </a:p>
          <a:p>
            <a:r>
              <a:rPr lang="en-ZA" sz="3600" dirty="0"/>
              <a:t>We need to accept that the prevention of violence involves long, medium and short term evidence based strategies and plans in order to make a meaningful contribution to the prevention of violence against children.</a:t>
            </a:r>
          </a:p>
          <a:p>
            <a:endParaRPr lang="en-ZA" sz="3600" dirty="0"/>
          </a:p>
        </p:txBody>
      </p:sp>
      <p:pic>
        <p:nvPicPr>
          <p:cNvPr id="6" name="Picture 5" descr="C:\Users\Edith Kriel\AppData\Local\Microsoft\Windows\INetCache\Content.Word\IMG-20150323-WA0005.jpg">
            <a:extLst>
              <a:ext uri="{FF2B5EF4-FFF2-40B4-BE49-F238E27FC236}">
                <a16:creationId xmlns:a16="http://schemas.microsoft.com/office/drawing/2014/main" xmlns="" id="{21B3258C-B2DA-45EA-A9AC-ECCD346D6F93}"/>
              </a:ext>
            </a:extLst>
          </p:cNvPr>
          <p:cNvPicPr/>
          <p:nvPr/>
        </p:nvPicPr>
        <p:blipFill rotWithShape="1">
          <a:blip r:embed="rId2" cstate="print">
            <a:extLst>
              <a:ext uri="{28A0092B-C50C-407E-A947-70E740481C1C}">
                <a14:useLocalDpi xmlns:a14="http://schemas.microsoft.com/office/drawing/2010/main" xmlns="" val="0"/>
              </a:ext>
            </a:extLst>
          </a:blip>
          <a:srcRect/>
          <a:stretch/>
        </p:blipFill>
        <p:spPr bwMode="auto">
          <a:xfrm rot="5400000">
            <a:off x="9958167" y="1657509"/>
            <a:ext cx="8239247" cy="6971982"/>
          </a:xfrm>
          <a:prstGeom prst="rect">
            <a:avLst/>
          </a:prstGeom>
          <a:noFill/>
          <a:ln>
            <a:solidFill>
              <a:srgbClr val="0070C0"/>
            </a:solid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4156373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664" y="723900"/>
            <a:ext cx="8229600" cy="1143000"/>
          </a:xfrm>
        </p:spPr>
        <p:txBody>
          <a:bodyPr>
            <a:normAutofit/>
          </a:bodyPr>
          <a:lstStyle/>
          <a:p>
            <a:r>
              <a:rPr lang="en-ZA" sz="6000" b="1" dirty="0">
                <a:solidFill>
                  <a:srgbClr val="00B050"/>
                </a:solidFill>
              </a:rPr>
              <a:t>Primary prevention</a:t>
            </a:r>
          </a:p>
        </p:txBody>
      </p:sp>
      <p:sp>
        <p:nvSpPr>
          <p:cNvPr id="3" name="Content Placeholder 2"/>
          <p:cNvSpPr>
            <a:spLocks noGrp="1"/>
          </p:cNvSpPr>
          <p:nvPr>
            <p:ph idx="1"/>
          </p:nvPr>
        </p:nvSpPr>
        <p:spPr>
          <a:xfrm>
            <a:off x="490654" y="2171700"/>
            <a:ext cx="11125200" cy="8412162"/>
          </a:xfrm>
        </p:spPr>
        <p:txBody>
          <a:bodyPr>
            <a:normAutofit/>
          </a:bodyPr>
          <a:lstStyle/>
          <a:p>
            <a:r>
              <a:rPr lang="en-ZA" sz="3600" dirty="0"/>
              <a:t>Make all forms of violence against children illegal – including the use of physical and humiliating punishment. We need to afford children the same level of protection afforded to adults.</a:t>
            </a:r>
          </a:p>
          <a:p>
            <a:r>
              <a:rPr lang="en-ZA" sz="3600" dirty="0"/>
              <a:t>Help parents parent effectively discipline without violence. Parenting programmes should be integrated into life skills programmes at schools, ante-natal and well-baby clinics and inclusive of boys, men and fathers.</a:t>
            </a:r>
          </a:p>
          <a:p>
            <a:r>
              <a:rPr lang="en-ZA" sz="3600" dirty="0"/>
              <a:t>Life skills programmes from Grade R upwards should teach non-violent ways of dealing with anger, frustration and bullying.</a:t>
            </a:r>
          </a:p>
          <a:p>
            <a:r>
              <a:rPr lang="en-ZA" sz="3600" dirty="0"/>
              <a:t>These programmes must be taught by educators who are appropriate role models.</a:t>
            </a:r>
          </a:p>
        </p:txBody>
      </p:sp>
      <p:pic>
        <p:nvPicPr>
          <p:cNvPr id="8" name="Picture 7" descr="C:\Users\Edith Kriel\AppData\Local\Microsoft\Windows\INetCache\Content.Word\image1.(null)">
            <a:extLst>
              <a:ext uri="{FF2B5EF4-FFF2-40B4-BE49-F238E27FC236}">
                <a16:creationId xmlns:a16="http://schemas.microsoft.com/office/drawing/2014/main" xmlns="" id="{475BC5B3-0A17-426C-9194-A90248BD138E}"/>
              </a:ext>
            </a:extLst>
          </p:cNvPr>
          <p:cNvPicPr/>
          <p:nvPr/>
        </p:nvPicPr>
        <p:blipFill rotWithShape="1">
          <a:blip r:embed="rId2" cstate="print">
            <a:extLst>
              <a:ext uri="{28A0092B-C50C-407E-A947-70E740481C1C}">
                <a14:useLocalDpi xmlns:a14="http://schemas.microsoft.com/office/drawing/2010/main" xmlns="" val="0"/>
              </a:ext>
            </a:extLst>
          </a:blip>
          <a:srcRect/>
          <a:stretch/>
        </p:blipFill>
        <p:spPr bwMode="auto">
          <a:xfrm rot="10800000">
            <a:off x="12039600" y="1836234"/>
            <a:ext cx="5549265" cy="4957762"/>
          </a:xfrm>
          <a:prstGeom prst="rect">
            <a:avLst/>
          </a:prstGeom>
          <a:noFill/>
          <a:ln>
            <a:solidFill>
              <a:srgbClr val="FF0000"/>
            </a:solid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368472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181100"/>
            <a:ext cx="8229600" cy="1143000"/>
          </a:xfrm>
        </p:spPr>
        <p:txBody>
          <a:bodyPr>
            <a:normAutofit/>
          </a:bodyPr>
          <a:lstStyle/>
          <a:p>
            <a:r>
              <a:rPr lang="en-ZA" sz="5400" dirty="0">
                <a:solidFill>
                  <a:srgbClr val="0070C0"/>
                </a:solidFill>
              </a:rPr>
              <a:t>Secondary prevention</a:t>
            </a:r>
          </a:p>
        </p:txBody>
      </p:sp>
      <p:sp>
        <p:nvSpPr>
          <p:cNvPr id="3" name="Content Placeholder 2"/>
          <p:cNvSpPr>
            <a:spLocks noGrp="1"/>
          </p:cNvSpPr>
          <p:nvPr>
            <p:ph idx="1"/>
          </p:nvPr>
        </p:nvSpPr>
        <p:spPr>
          <a:xfrm>
            <a:off x="505522" y="2846720"/>
            <a:ext cx="10210800" cy="7452360"/>
          </a:xfrm>
        </p:spPr>
        <p:txBody>
          <a:bodyPr>
            <a:normAutofit/>
          </a:bodyPr>
          <a:lstStyle/>
          <a:p>
            <a:r>
              <a:rPr lang="en-ZA" sz="4000" dirty="0"/>
              <a:t>Protect children from exposure to domestic and community violence </a:t>
            </a:r>
          </a:p>
          <a:p>
            <a:r>
              <a:rPr lang="en-ZA" sz="4000" dirty="0"/>
              <a:t>Protect children from exposure in gratuitous violence through visual and other media</a:t>
            </a:r>
          </a:p>
          <a:p>
            <a:r>
              <a:rPr lang="en-ZA" sz="4000" dirty="0"/>
              <a:t>Respond promptly  and appropriately to child victims of abuse and trauma – both girls (who internalise trauma) and boys (who are more likely to externalise trauma)</a:t>
            </a:r>
          </a:p>
        </p:txBody>
      </p:sp>
      <p:pic>
        <p:nvPicPr>
          <p:cNvPr id="6" name="Picture 5" descr="C:\Users\Edith Kriel\AppData\Local\Microsoft\Windows\INetCache\Content.Word\IMG-20150323-WA0006.jpg">
            <a:extLst>
              <a:ext uri="{FF2B5EF4-FFF2-40B4-BE49-F238E27FC236}">
                <a16:creationId xmlns:a16="http://schemas.microsoft.com/office/drawing/2014/main" xmlns="" id="{E498121D-D845-4761-9BD4-95AAF86268D0}"/>
              </a:ext>
            </a:extLst>
          </p:cNvPr>
          <p:cNvPicPr/>
          <p:nvPr/>
        </p:nvPicPr>
        <p:blipFill rotWithShape="1">
          <a:blip r:embed="rId2" cstate="print">
            <a:extLst>
              <a:ext uri="{28A0092B-C50C-407E-A947-70E740481C1C}">
                <a14:useLocalDpi xmlns:a14="http://schemas.microsoft.com/office/drawing/2010/main" xmlns="" val="0"/>
              </a:ext>
            </a:extLst>
          </a:blip>
          <a:srcRect/>
          <a:stretch/>
        </p:blipFill>
        <p:spPr bwMode="auto">
          <a:xfrm>
            <a:off x="11513332" y="2846720"/>
            <a:ext cx="6298883" cy="6205840"/>
          </a:xfrm>
          <a:prstGeom prst="rect">
            <a:avLst/>
          </a:prstGeom>
          <a:noFill/>
          <a:ln>
            <a:solidFill>
              <a:srgbClr val="FF0000"/>
            </a:solid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6721007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735</Words>
  <Application>Microsoft Office PowerPoint</Application>
  <PresentationFormat>Custom</PresentationFormat>
  <Paragraphs>78</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Montserrat</vt:lpstr>
      <vt:lpstr>Calibri</vt:lpstr>
      <vt:lpstr>Poppins Bold</vt:lpstr>
      <vt:lpstr>Office Theme</vt:lpstr>
      <vt:lpstr>Slide 1</vt:lpstr>
      <vt:lpstr>Slide 2</vt:lpstr>
      <vt:lpstr> Violence against children –       crime statistics</vt:lpstr>
      <vt:lpstr>This does not tell the whole story of crimes against children…..</vt:lpstr>
      <vt:lpstr>Violence against children costs</vt:lpstr>
      <vt:lpstr>The failure to invest in children</vt:lpstr>
      <vt:lpstr>Prevention, prevention, prevention</vt:lpstr>
      <vt:lpstr>Primary prevention</vt:lpstr>
      <vt:lpstr>Secondary prevention</vt:lpstr>
      <vt:lpstr>Tertiary prevention</vt:lpstr>
      <vt:lpstr>Ensure that ….</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Beechtown Hospital</dc:title>
  <dc:creator>Edith Kriel</dc:creator>
  <cp:lastModifiedBy>PUMZA</cp:lastModifiedBy>
  <cp:revision>6</cp:revision>
  <dcterms:created xsi:type="dcterms:W3CDTF">2006-08-16T00:00:00Z</dcterms:created>
  <dcterms:modified xsi:type="dcterms:W3CDTF">2019-08-05T09:21:34Z</dcterms:modified>
  <dc:identifier>DADhCuguOPo</dc:identifier>
</cp:coreProperties>
</file>