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93" r:id="rId2"/>
    <p:sldId id="257" r:id="rId3"/>
    <p:sldId id="446" r:id="rId4"/>
    <p:sldId id="355" r:id="rId5"/>
    <p:sldId id="426" r:id="rId6"/>
    <p:sldId id="448" r:id="rId7"/>
    <p:sldId id="449" r:id="rId8"/>
    <p:sldId id="486" r:id="rId9"/>
    <p:sldId id="452" r:id="rId10"/>
    <p:sldId id="454" r:id="rId11"/>
    <p:sldId id="489" r:id="rId12"/>
    <p:sldId id="490" r:id="rId13"/>
    <p:sldId id="485" r:id="rId14"/>
    <p:sldId id="477" r:id="rId15"/>
    <p:sldId id="456" r:id="rId16"/>
    <p:sldId id="457" r:id="rId17"/>
    <p:sldId id="458" r:id="rId18"/>
    <p:sldId id="479" r:id="rId19"/>
    <p:sldId id="480" r:id="rId20"/>
    <p:sldId id="481" r:id="rId21"/>
    <p:sldId id="482" r:id="rId22"/>
    <p:sldId id="492" r:id="rId23"/>
    <p:sldId id="496" r:id="rId24"/>
    <p:sldId id="469" r:id="rId25"/>
    <p:sldId id="470" r:id="rId26"/>
    <p:sldId id="471" r:id="rId27"/>
    <p:sldId id="472" r:id="rId28"/>
    <p:sldId id="495" r:id="rId2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BD47"/>
    <a:srgbClr val="E05206"/>
    <a:srgbClr val="0000FF"/>
    <a:srgbClr val="B3995D"/>
    <a:srgbClr val="5B8F22"/>
    <a:srgbClr val="EE9900"/>
    <a:srgbClr val="FFA100"/>
    <a:srgbClr val="F3CF45"/>
    <a:srgbClr val="2759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096" autoAdjust="0"/>
  </p:normalViewPr>
  <p:slideViewPr>
    <p:cSldViewPr>
      <p:cViewPr varScale="1">
        <p:scale>
          <a:sx n="71" d="100"/>
          <a:sy n="71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30" y="4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7340E-5343-4E91-816D-6262E758F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84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65DCB1-1DD6-4774-A75B-AE8897D3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58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5A8317-6ED3-4E7A-86C0-0FF7F73C1717}" type="slidenum">
              <a:rPr lang="en-US"/>
              <a:pPr>
                <a:spcBef>
                  <a:spcPct val="0"/>
                </a:spcBef>
              </a:pPr>
              <a:t>2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392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EE931F-65CA-4C16-94B3-AEC54D6B766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941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-NA Rule 170 read together with Section 59 of the Constitution</a:t>
            </a:r>
          </a:p>
          <a:p>
            <a:r>
              <a:rPr lang="en-ZA" dirty="0" smtClean="0"/>
              <a:t>-NCOP Rule 5 read together with Section 72 of the Constitution</a:t>
            </a:r>
          </a:p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191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-(e) Suitable person like EXPERTS OR SPECIALISTS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38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-Presentation is meant to trigger</a:t>
            </a:r>
            <a:r>
              <a:rPr lang="en-ZA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the appetite of us all with respect to Rules applicable to operation of Committees.</a:t>
            </a:r>
          </a:p>
          <a:p>
            <a:r>
              <a:rPr lang="en-ZA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-From this we believe that all off you Colleagues shall strengthen what we have put together. </a:t>
            </a:r>
          </a:p>
          <a:p>
            <a:r>
              <a:rPr lang="en-ZA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 provide a brief outline of the Rules applicable to the role and functioning. This presentation</a:t>
            </a:r>
            <a:r>
              <a:rPr lang="en-ZA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briefly refer to Composition of Parliament &amp; National Legislative Authority as provided for by the </a:t>
            </a:r>
            <a:r>
              <a:rPr lang="en-ZA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Consititution</a:t>
            </a:r>
            <a:r>
              <a:rPr lang="en-ZA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of RSA…from here then it moves to the Rules NA and NCOP…Splitting of the Presentation per House… </a:t>
            </a:r>
            <a:r>
              <a:rPr lang="en-ZA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EE931F-65CA-4C16-94B3-AEC54D6B766C}" type="slidenum">
              <a:rPr lang="en-US"/>
              <a:pPr>
                <a:spcBef>
                  <a:spcPct val="0"/>
                </a:spcBef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57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FB14F7-3B40-4489-A442-E67362BA0E33}" type="slidenum">
              <a:rPr lang="en-US"/>
              <a:pPr>
                <a:spcBef>
                  <a:spcPct val="0"/>
                </a:spcBef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2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DA2310-2FFD-4F8E-95E7-74B144D811DE}" type="slidenum">
              <a:rPr lang="en-US"/>
              <a:pPr>
                <a:spcBef>
                  <a:spcPct val="0"/>
                </a:spcBef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240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-Schedule 4 Part A lists all functional areas of concurrent national</a:t>
            </a:r>
            <a:r>
              <a:rPr lang="en-ZA" baseline="0" dirty="0" smtClean="0"/>
              <a:t> and provincial legislative competence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2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Section 57 (NA) and Section 70 (NCOP) of the Constitution empowers</a:t>
            </a:r>
            <a:r>
              <a:rPr lang="en-ZA" baseline="0" dirty="0" smtClean="0"/>
              <a:t> both Houses to determine their own internal arrangements, proceedings and procedures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790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-in the NCOP,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069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</a:t>
            </a:r>
            <a:r>
              <a:rPr lang="en-ZA" dirty="0" err="1" smtClean="0"/>
              <a:t>ito</a:t>
            </a:r>
            <a:r>
              <a:rPr lang="en-ZA" dirty="0" smtClean="0"/>
              <a:t> (In Terms Of)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813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-NA</a:t>
            </a:r>
            <a:r>
              <a:rPr lang="en-ZA" baseline="0" dirty="0" smtClean="0"/>
              <a:t> Rules 154 and 226, read together deals with the composition of committees</a:t>
            </a:r>
          </a:p>
          <a:p>
            <a:r>
              <a:rPr lang="en-ZA" baseline="0" dirty="0" smtClean="0"/>
              <a:t>-It was interesting to find that the exact rule number in both Houses deals with the same subject matter….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5DCB1-1DD6-4774-A75B-AE8897D3AC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77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9E0E1-EB6A-4159-8B8E-A358DE70C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70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9939-35C6-4FC9-A913-624112868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4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D00A-5E72-454A-9967-EA3305630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569A-4D13-4ECE-B75D-9679A8BBF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6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77CE-A8A3-41E9-AFBB-EE1A525F8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31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855F-64E8-4072-B1AE-5BF92F22E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4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1766-E3DA-4FFF-8561-72DA8598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1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80A5D-38A4-4C59-B404-8F74BCFD6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36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DAACE-4E2E-4382-887C-191BB0430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51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52AC-91C4-455D-A6B6-E0F9A8E55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63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C7C26-73E6-41EF-9D70-D1FB317C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85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86ABCC-C21C-45CB-9126-557152563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Committees: “The engine room of Parliament”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9E0E1-EB6A-4159-8B8E-A358DE70C8D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3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0405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Composition of Committees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544616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ZA" sz="1800" b="1" dirty="0"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sz="1800" b="1" dirty="0" smtClean="0">
                <a:ea typeface="Times New Roman" panose="02020603050405020304" pitchFamily="18" charset="0"/>
              </a:rPr>
              <a:t>NCOP Rule 154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>
                <a:ea typeface="Times New Roman" panose="02020603050405020304" pitchFamily="18" charset="0"/>
              </a:rPr>
              <a:t>154 - The </a:t>
            </a:r>
            <a:r>
              <a:rPr lang="en-US" sz="1800" dirty="0">
                <a:ea typeface="Times New Roman" panose="02020603050405020304" pitchFamily="18" charset="0"/>
              </a:rPr>
              <a:t>membership of a select committee must be composed so as to deal both with matters falling under section 75 of the Constitution and with other matters as follows</a:t>
            </a:r>
            <a:r>
              <a:rPr lang="en-US" sz="1800" dirty="0" smtClean="0">
                <a:ea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>
              <a:ea typeface="Times New Roman" panose="02020603050405020304" pitchFamily="18" charset="0"/>
            </a:endParaRPr>
          </a:p>
          <a:p>
            <a:pPr marL="809625" lvl="1" indent="-409575" algn="just">
              <a:lnSpc>
                <a:spcPct val="80000"/>
              </a:lnSpc>
              <a:buNone/>
            </a:pPr>
            <a:r>
              <a:rPr lang="en-US" sz="1800" dirty="0">
                <a:ea typeface="Times New Roman" panose="02020603050405020304" pitchFamily="18" charset="0"/>
              </a:rPr>
              <a:t>(a) Each province is entitled to an equal number of permanent members nominated by its delegation head.</a:t>
            </a:r>
          </a:p>
          <a:p>
            <a:pPr marL="809625" lvl="1" indent="-409575" algn="just">
              <a:lnSpc>
                <a:spcPct val="80000"/>
              </a:lnSpc>
              <a:buNone/>
            </a:pPr>
            <a:r>
              <a:rPr lang="en-US" sz="1800" dirty="0">
                <a:ea typeface="Times New Roman" panose="02020603050405020304" pitchFamily="18" charset="0"/>
              </a:rPr>
              <a:t>(b) Each party represented in the Council is entitled to proportional representation or, if proportional representation is not possible on account of the party's size, to one representative on the committee.</a:t>
            </a:r>
          </a:p>
          <a:p>
            <a:pPr marL="809625" lvl="1" indent="-409575" algn="just">
              <a:lnSpc>
                <a:spcPct val="80000"/>
              </a:lnSpc>
              <a:buNone/>
            </a:pPr>
            <a:r>
              <a:rPr lang="en-US" sz="1800" dirty="0">
                <a:ea typeface="Times New Roman" panose="02020603050405020304" pitchFamily="18" charset="0"/>
              </a:rPr>
              <a:t>(c) Each delegation head may whenever necessary authorise one or two special members to attend a committee meeting.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7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10952"/>
          </a:xfrm>
          <a:solidFill>
            <a:srgbClr val="EFBD47"/>
          </a:solidFill>
        </p:spPr>
        <p:txBody>
          <a:bodyPr/>
          <a:lstStyle/>
          <a:p>
            <a:r>
              <a:rPr lang="en-ZA" sz="3400" b="1" dirty="0">
                <a:solidFill>
                  <a:srgbClr val="000000"/>
                </a:solidFill>
              </a:rPr>
              <a:t>General powers of NCOP </a:t>
            </a:r>
            <a:r>
              <a:rPr lang="en-ZA" sz="3400" b="1" dirty="0" smtClean="0">
                <a:solidFill>
                  <a:srgbClr val="000000"/>
                </a:solidFill>
              </a:rPr>
              <a:t>Committees</a:t>
            </a:r>
            <a:endParaRPr lang="en-Z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68552"/>
          </a:xfrm>
          <a:solidFill>
            <a:srgbClr val="EFBD47"/>
          </a:solidFill>
        </p:spPr>
        <p:txBody>
          <a:bodyPr/>
          <a:lstStyle/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0000"/>
                </a:solidFill>
              </a:rPr>
              <a:t>NCOP Rule 103 - General powers – National Council of Provinces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Committees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ZA" sz="1800" b="1" dirty="0" smtClean="0">
                <a:solidFill>
                  <a:srgbClr val="000000"/>
                </a:solidFill>
              </a:rPr>
              <a:t>103</a:t>
            </a:r>
            <a:r>
              <a:rPr lang="en-ZA" sz="1800" b="1" dirty="0">
                <a:solidFill>
                  <a:srgbClr val="000000"/>
                </a:solidFill>
              </a:rPr>
              <a:t>. </a:t>
            </a:r>
            <a:r>
              <a:rPr lang="en-ZA" sz="1800" dirty="0">
                <a:solidFill>
                  <a:srgbClr val="000000"/>
                </a:solidFill>
              </a:rPr>
              <a:t>(1) For the purposes of performing its functions a committee </a:t>
            </a:r>
            <a:r>
              <a:rPr lang="en-ZA" sz="1800" dirty="0" smtClean="0">
                <a:solidFill>
                  <a:srgbClr val="000000"/>
                </a:solidFill>
              </a:rPr>
              <a:t>may -    </a:t>
            </a:r>
            <a:r>
              <a:rPr lang="en-ZA" sz="1800" dirty="0">
                <a:solidFill>
                  <a:srgbClr val="000000"/>
                </a:solidFill>
              </a:rPr>
              <a:t>subject to the Constitution, legislation, the other provisions of these Rules and resolutions of the Council – </a:t>
            </a:r>
            <a:endParaRPr lang="en-ZA" sz="18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ZA" sz="1800" dirty="0">
              <a:solidFill>
                <a:srgbClr val="000000"/>
              </a:solidFill>
            </a:endParaRPr>
          </a:p>
          <a:p>
            <a:pPr marL="361950" indent="-361950">
              <a:buNone/>
            </a:pPr>
            <a:r>
              <a:rPr lang="en-ZA" sz="1800" dirty="0" smtClean="0">
                <a:solidFill>
                  <a:srgbClr val="000000"/>
                </a:solidFill>
              </a:rPr>
              <a:t>(a)	summon </a:t>
            </a:r>
            <a:r>
              <a:rPr lang="en-ZA" sz="1800" dirty="0">
                <a:solidFill>
                  <a:srgbClr val="000000"/>
                </a:solidFill>
              </a:rPr>
              <a:t>any person to appear before it to give evidence on oath or affirmation, or to produce documents;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(b) </a:t>
            </a:r>
            <a:r>
              <a:rPr lang="en-ZA" sz="1800" dirty="0" smtClean="0">
                <a:solidFill>
                  <a:srgbClr val="000000"/>
                </a:solidFill>
              </a:rPr>
              <a:t> receive </a:t>
            </a:r>
            <a:r>
              <a:rPr lang="en-ZA" sz="1800" dirty="0">
                <a:solidFill>
                  <a:srgbClr val="000000"/>
                </a:solidFill>
              </a:rPr>
              <a:t>petitions, representations or submissions from interested </a:t>
            </a:r>
          </a:p>
          <a:p>
            <a:pPr marL="400050" lvl="1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persons or institutions;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(c) </a:t>
            </a:r>
            <a:r>
              <a:rPr lang="en-ZA" sz="1800" dirty="0" smtClean="0">
                <a:solidFill>
                  <a:srgbClr val="000000"/>
                </a:solidFill>
              </a:rPr>
              <a:t> conduct </a:t>
            </a:r>
            <a:r>
              <a:rPr lang="en-ZA" sz="1800" dirty="0">
                <a:solidFill>
                  <a:srgbClr val="000000"/>
                </a:solidFill>
              </a:rPr>
              <a:t>public hearings;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(d) </a:t>
            </a:r>
            <a:r>
              <a:rPr lang="en-ZA" sz="1800" dirty="0" smtClean="0">
                <a:solidFill>
                  <a:srgbClr val="000000"/>
                </a:solidFill>
              </a:rPr>
              <a:t> permit </a:t>
            </a:r>
            <a:r>
              <a:rPr lang="en-ZA" sz="1800" dirty="0">
                <a:solidFill>
                  <a:srgbClr val="000000"/>
                </a:solidFill>
              </a:rPr>
              <a:t>oral evidence, representations and submissions;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</a:t>
            </a:r>
            <a:r>
              <a:rPr lang="en-ZA" sz="1800" dirty="0" smtClean="0">
                <a:solidFill>
                  <a:srgbClr val="000000"/>
                </a:solidFill>
              </a:rPr>
              <a:t>e)  determine </a:t>
            </a:r>
            <a:r>
              <a:rPr lang="en-ZA" sz="1800" dirty="0">
                <a:solidFill>
                  <a:srgbClr val="000000"/>
                </a:solidFill>
              </a:rPr>
              <a:t>its own procedure; </a:t>
            </a:r>
          </a:p>
          <a:p>
            <a:pPr marL="361950" lvl="0" indent="-361950">
              <a:buNone/>
            </a:pPr>
            <a:r>
              <a:rPr lang="en-ZA" sz="1800" dirty="0">
                <a:solidFill>
                  <a:srgbClr val="000000"/>
                </a:solidFill>
              </a:rPr>
              <a:t>(</a:t>
            </a:r>
            <a:r>
              <a:rPr lang="en-ZA" sz="1800" dirty="0" smtClean="0">
                <a:solidFill>
                  <a:srgbClr val="000000"/>
                </a:solidFill>
              </a:rPr>
              <a:t>f)	meet </a:t>
            </a:r>
            <a:r>
              <a:rPr lang="en-ZA" sz="1800" dirty="0">
                <a:solidFill>
                  <a:srgbClr val="000000"/>
                </a:solidFill>
              </a:rPr>
              <a:t>at a venue determined by it, which may be a venue beyond the seat of Parliament if the Council is not in session;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1905000" cy="457200"/>
          </a:xfrm>
        </p:spPr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0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4096"/>
          </a:xfrm>
          <a:solidFill>
            <a:srgbClr val="EFBD47"/>
          </a:solidFill>
        </p:spPr>
        <p:txBody>
          <a:bodyPr/>
          <a:lstStyle/>
          <a:p>
            <a:r>
              <a:rPr lang="en-ZA" sz="3400" b="1" dirty="0">
                <a:solidFill>
                  <a:srgbClr val="000000"/>
                </a:solidFill>
              </a:rPr>
              <a:t>General powers of NCOP Committees cont.</a:t>
            </a:r>
            <a:endParaRPr lang="en-Z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80856"/>
          </a:xfrm>
          <a:solidFill>
            <a:srgbClr val="EFBD47"/>
          </a:solidFill>
        </p:spPr>
        <p:txBody>
          <a:bodyPr/>
          <a:lstStyle/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g) meet on any day and at any time, including- </a:t>
            </a:r>
          </a:p>
          <a:p>
            <a:pPr marL="800100" lvl="1" indent="-400050">
              <a:buFontTx/>
              <a:buAutoNum type="romanLcParenBoth"/>
            </a:pPr>
            <a:r>
              <a:rPr lang="en-ZA" sz="1800" dirty="0">
                <a:solidFill>
                  <a:srgbClr val="000000"/>
                </a:solidFill>
              </a:rPr>
              <a:t>on a day which is not a working day; </a:t>
            </a:r>
          </a:p>
          <a:p>
            <a:pPr marL="800100" lvl="1" indent="-400050">
              <a:buFontTx/>
              <a:buAutoNum type="romanLcParenBoth"/>
            </a:pPr>
            <a:r>
              <a:rPr lang="en-ZA" sz="1800" dirty="0">
                <a:solidFill>
                  <a:srgbClr val="000000"/>
                </a:solidFill>
              </a:rPr>
              <a:t>on a day on which the Council is not sitting; </a:t>
            </a:r>
          </a:p>
          <a:p>
            <a:pPr marL="800100" lvl="1" indent="-400050">
              <a:buFontTx/>
              <a:buAutoNum type="romanLcParenBoth"/>
            </a:pPr>
            <a:r>
              <a:rPr lang="en-ZA" sz="1800" dirty="0">
                <a:solidFill>
                  <a:srgbClr val="000000"/>
                </a:solidFill>
              </a:rPr>
              <a:t>at a time when the Council is sitting; or</a:t>
            </a:r>
          </a:p>
          <a:p>
            <a:pPr marL="800100" lvl="1" indent="-400050">
              <a:buFontTx/>
              <a:buAutoNum type="romanLcParenBoth"/>
            </a:pPr>
            <a:r>
              <a:rPr lang="en-ZA" sz="1800" dirty="0">
                <a:solidFill>
                  <a:srgbClr val="000000"/>
                </a:solidFill>
              </a:rPr>
              <a:t>during a recess; or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(h) exercise any other powers assigned to it by the Constitution, legislation,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     the other provisions of these Rules or resolutions of the Council.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(2) A committee may sit at a venue beyond the seat of Parliament, or on a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     day that is not a working day, or at a time the Council is sitting, or </a:t>
            </a:r>
          </a:p>
          <a:p>
            <a:pPr marL="0" lvl="0" indent="0">
              <a:buNone/>
            </a:pPr>
            <a:r>
              <a:rPr lang="en-ZA" sz="1800" dirty="0">
                <a:solidFill>
                  <a:srgbClr val="000000"/>
                </a:solidFill>
              </a:rPr>
              <a:t>     during a recess of the Council, – </a:t>
            </a:r>
          </a:p>
          <a:p>
            <a:pPr lvl="0">
              <a:buFontTx/>
              <a:buAutoNum type="alphaLcParenBoth"/>
            </a:pPr>
            <a:r>
              <a:rPr lang="en-ZA" sz="1800" dirty="0">
                <a:solidFill>
                  <a:srgbClr val="000000"/>
                </a:solidFill>
              </a:rPr>
              <a:t>only with the permission of the House Chairperson Committees after consultation with the Chief Whip of the Council, provincial whips and whips designated by parties; and </a:t>
            </a:r>
          </a:p>
          <a:p>
            <a:pPr lvl="0">
              <a:buFontTx/>
              <a:buAutoNum type="alphaLcParenBoth"/>
            </a:pPr>
            <a:r>
              <a:rPr lang="en-ZA" sz="1800" dirty="0">
                <a:solidFill>
                  <a:srgbClr val="000000"/>
                </a:solidFill>
              </a:rPr>
              <a:t>with the approval by the Chairperson of the Council.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(3) A committee referred to in rule 86 (1)(f) has the powers listed in subrule 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     (1) only when assigned to it in terms of these Rules or by a resolution of 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      the Council.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8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348" y="116633"/>
            <a:ext cx="7772400" cy="1008112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GB" sz="3600" b="1" dirty="0" smtClean="0">
                <a:latin typeface="+mn-lt"/>
              </a:rPr>
              <a:t>ELECTION OF CHAIRPERSON/ ACTING CHAIRPERSON</a:t>
            </a:r>
            <a:endParaRPr lang="en-GB" sz="3600" b="1" dirty="0"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09348" y="1340768"/>
            <a:ext cx="7748852" cy="4907632"/>
          </a:xfrm>
          <a:solidFill>
            <a:srgbClr val="EFBD47"/>
          </a:solidFill>
        </p:spPr>
        <p:txBody>
          <a:bodyPr/>
          <a:lstStyle/>
          <a:p>
            <a:pPr marL="0" indent="0" defTabSz="625475">
              <a:lnSpc>
                <a:spcPct val="80000"/>
              </a:lnSpc>
              <a:buNone/>
            </a:pPr>
            <a:endParaRPr lang="en-ZA" sz="1800" b="1" dirty="0">
              <a:solidFill>
                <a:srgbClr val="000000"/>
              </a:solidFill>
            </a:endParaRPr>
          </a:p>
          <a:p>
            <a:pPr marL="0" indent="0" algn="just" defTabSz="625475">
              <a:lnSpc>
                <a:spcPct val="80000"/>
              </a:lnSpc>
              <a:buNone/>
            </a:pPr>
            <a:r>
              <a:rPr lang="en-ZA" sz="1800" dirty="0" smtClean="0">
                <a:solidFill>
                  <a:srgbClr val="000000"/>
                </a:solidFill>
              </a:rPr>
              <a:t>In terms of</a:t>
            </a:r>
            <a:r>
              <a:rPr lang="en-ZA" sz="1800" b="1" dirty="0" smtClean="0">
                <a:solidFill>
                  <a:srgbClr val="000000"/>
                </a:solidFill>
              </a:rPr>
              <a:t> NCOP Rule 91, </a:t>
            </a:r>
            <a:r>
              <a:rPr lang="en-ZA" sz="1800" dirty="0" smtClean="0">
                <a:solidFill>
                  <a:srgbClr val="000000"/>
                </a:solidFill>
              </a:rPr>
              <a:t>this</a:t>
            </a:r>
            <a:r>
              <a:rPr lang="en-ZA" sz="1800" b="1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/>
              <a:t>committee would already have elected </a:t>
            </a:r>
            <a:r>
              <a:rPr lang="en-US" sz="1800" dirty="0"/>
              <a:t>one of its members as the chairperson of the </a:t>
            </a:r>
            <a:r>
              <a:rPr lang="en-US" sz="1800" dirty="0" smtClean="0"/>
              <a:t>committee. This meeting would have been called by the Secretary in terms of </a:t>
            </a:r>
            <a:r>
              <a:rPr lang="en-US" sz="1800" b="1" dirty="0" smtClean="0">
                <a:solidFill>
                  <a:srgbClr val="000000"/>
                </a:solidFill>
              </a:rPr>
              <a:t>NCOP </a:t>
            </a:r>
            <a:r>
              <a:rPr lang="en-US" sz="1800" b="1" dirty="0">
                <a:solidFill>
                  <a:srgbClr val="000000"/>
                </a:solidFill>
              </a:rPr>
              <a:t>Rule </a:t>
            </a:r>
            <a:r>
              <a:rPr lang="en-US" sz="1800" b="1" dirty="0" smtClean="0">
                <a:solidFill>
                  <a:srgbClr val="000000"/>
                </a:solidFill>
              </a:rPr>
              <a:t>93.</a:t>
            </a:r>
            <a:endParaRPr lang="en-US" sz="1800" dirty="0" smtClean="0"/>
          </a:p>
          <a:p>
            <a:pPr marL="0" indent="0" algn="just" defTabSz="625475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algn="just" defTabSz="625475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NCOP Rule 92 </a:t>
            </a:r>
            <a:r>
              <a:rPr lang="en-US" sz="1800" dirty="0" smtClean="0">
                <a:solidFill>
                  <a:srgbClr val="000000"/>
                </a:solidFill>
              </a:rPr>
              <a:t>make provision of </a:t>
            </a:r>
            <a:r>
              <a:rPr lang="en-US" sz="1800" b="1" dirty="0" smtClean="0">
                <a:solidFill>
                  <a:srgbClr val="000000"/>
                </a:solidFill>
              </a:rPr>
              <a:t>the election of an acting chairperson.</a:t>
            </a:r>
          </a:p>
          <a:p>
            <a:pPr marL="0" indent="0" algn="just">
              <a:buNone/>
            </a:pPr>
            <a:endParaRPr lang="en-ZA" sz="1800" dirty="0" smtClean="0"/>
          </a:p>
          <a:p>
            <a:pPr marL="0" indent="0" algn="just">
              <a:buNone/>
            </a:pPr>
            <a:r>
              <a:rPr lang="en-ZA" sz="1800" b="1" dirty="0" smtClean="0"/>
              <a:t>NCOP Rule 91(2)</a:t>
            </a:r>
            <a:r>
              <a:rPr lang="en-ZA" sz="1800" dirty="0" smtClean="0"/>
              <a:t> deal with the </a:t>
            </a:r>
            <a:r>
              <a:rPr lang="en-ZA" sz="1800" b="1" dirty="0" smtClean="0"/>
              <a:t>powers of the chairperson.</a:t>
            </a:r>
            <a:endParaRPr lang="en-ZA" sz="1800" b="1" dirty="0"/>
          </a:p>
          <a:p>
            <a:pPr lvl="1" algn="just">
              <a:defRPr/>
            </a:pPr>
            <a:endParaRPr lang="en-ZA" sz="1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A4925D-F127-4569-B9DE-128412943B0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4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648072"/>
          </a:xfrm>
          <a:solidFill>
            <a:srgbClr val="EFBD47"/>
          </a:solidFill>
        </p:spPr>
        <p:txBody>
          <a:bodyPr/>
          <a:lstStyle/>
          <a:p>
            <a:r>
              <a:rPr lang="en-ZA" sz="2800" b="1" dirty="0"/>
              <a:t>Attendance of </a:t>
            </a:r>
            <a:r>
              <a:rPr lang="en-ZA" sz="2800" b="1" dirty="0" smtClean="0"/>
              <a:t>Members in Committees cont.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53716"/>
            <a:ext cx="7992888" cy="5328592"/>
          </a:xfrm>
          <a:solidFill>
            <a:srgbClr val="EFBD47"/>
          </a:solidFill>
        </p:spPr>
        <p:txBody>
          <a:bodyPr/>
          <a:lstStyle/>
          <a:p>
            <a:pPr marL="609600" lvl="0" indent="-609600" algn="just">
              <a:buNone/>
            </a:pPr>
            <a:r>
              <a:rPr lang="en-US" sz="1700" b="1" dirty="0" smtClean="0">
                <a:solidFill>
                  <a:srgbClr val="000000"/>
                </a:solidFill>
              </a:rPr>
              <a:t>NCOP </a:t>
            </a:r>
            <a:r>
              <a:rPr lang="en-US" sz="1700" b="1" dirty="0">
                <a:solidFill>
                  <a:srgbClr val="000000"/>
                </a:solidFill>
              </a:rPr>
              <a:t>Rule 108 - Presence of other Council members</a:t>
            </a:r>
          </a:p>
          <a:p>
            <a:pPr marL="609600" lvl="0" indent="-609600" algn="just">
              <a:buNone/>
            </a:pPr>
            <a:r>
              <a:rPr lang="en-US" sz="1700" dirty="0" smtClean="0">
                <a:solidFill>
                  <a:srgbClr val="000000"/>
                </a:solidFill>
              </a:rPr>
              <a:t>108</a:t>
            </a:r>
            <a:r>
              <a:rPr lang="en-US" sz="1700" dirty="0">
                <a:solidFill>
                  <a:srgbClr val="000000"/>
                </a:solidFill>
              </a:rPr>
              <a:t>. A Council member who is not a member of a committee or subcommittee – </a:t>
            </a:r>
          </a:p>
          <a:p>
            <a:pPr marL="609600" lvl="0" indent="-609600" algn="just">
              <a:buAutoNum type="alphaLcParenBoth"/>
            </a:pPr>
            <a:r>
              <a:rPr lang="en-US" sz="1700" dirty="0" smtClean="0">
                <a:solidFill>
                  <a:srgbClr val="000000"/>
                </a:solidFill>
              </a:rPr>
              <a:t>may </a:t>
            </a:r>
            <a:r>
              <a:rPr lang="en-US" sz="1700" dirty="0">
                <a:solidFill>
                  <a:srgbClr val="000000"/>
                </a:solidFill>
              </a:rPr>
              <a:t>be present at a meeting of the committee or subcommittee; and </a:t>
            </a:r>
            <a:endParaRPr lang="en-US" sz="1700" dirty="0" smtClean="0">
              <a:solidFill>
                <a:srgbClr val="000000"/>
              </a:solidFill>
            </a:endParaRPr>
          </a:p>
          <a:p>
            <a:pPr marL="609600" lvl="0" indent="-609600" algn="just">
              <a:buAutoNum type="alphaLcParenBoth"/>
            </a:pPr>
            <a:r>
              <a:rPr lang="en-US" sz="1700" dirty="0" smtClean="0">
                <a:solidFill>
                  <a:srgbClr val="000000"/>
                </a:solidFill>
              </a:rPr>
              <a:t>may </a:t>
            </a:r>
            <a:r>
              <a:rPr lang="en-US" sz="1700" dirty="0">
                <a:solidFill>
                  <a:srgbClr val="000000"/>
                </a:solidFill>
              </a:rPr>
              <a:t>speak on a matter before the committee or subcommittee subject to   </a:t>
            </a:r>
            <a:r>
              <a:rPr lang="en-US" sz="1700" dirty="0" smtClean="0">
                <a:solidFill>
                  <a:srgbClr val="000000"/>
                </a:solidFill>
              </a:rPr>
              <a:t>any </a:t>
            </a:r>
            <a:r>
              <a:rPr lang="en-US" sz="1700" dirty="0">
                <a:solidFill>
                  <a:srgbClr val="000000"/>
                </a:solidFill>
              </a:rPr>
              <a:t>reasonable restrictions the committee chairperson may impose, but </a:t>
            </a:r>
            <a:r>
              <a:rPr lang="en-US" sz="1700" b="1" dirty="0">
                <a:solidFill>
                  <a:srgbClr val="000000"/>
                </a:solidFill>
              </a:rPr>
              <a:t>may </a:t>
            </a:r>
            <a:r>
              <a:rPr lang="en-US" sz="1700" b="1" dirty="0" smtClean="0">
                <a:solidFill>
                  <a:srgbClr val="000000"/>
                </a:solidFill>
              </a:rPr>
              <a:t>not </a:t>
            </a:r>
            <a:r>
              <a:rPr lang="en-US" sz="1700" b="1" dirty="0">
                <a:solidFill>
                  <a:srgbClr val="000000"/>
                </a:solidFill>
              </a:rPr>
              <a:t>vote </a:t>
            </a:r>
            <a:r>
              <a:rPr lang="en-US" sz="1700" dirty="0">
                <a:solidFill>
                  <a:srgbClr val="000000"/>
                </a:solidFill>
              </a:rPr>
              <a:t>except when </a:t>
            </a:r>
            <a:r>
              <a:rPr lang="en-US" sz="1700" b="1" dirty="0">
                <a:solidFill>
                  <a:srgbClr val="000000"/>
                </a:solidFill>
              </a:rPr>
              <a:t>the vote is cast as an alternate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</a:p>
          <a:p>
            <a:pPr marL="609600" lvl="0" indent="-609600" algn="just">
              <a:buNone/>
            </a:pPr>
            <a:endParaRPr lang="en-US" sz="1700" b="1" dirty="0" smtClean="0">
              <a:solidFill>
                <a:srgbClr val="000000"/>
              </a:solidFill>
            </a:endParaRPr>
          </a:p>
          <a:p>
            <a:pPr marL="609600" lvl="0" indent="-609600" algn="just">
              <a:buNone/>
            </a:pPr>
            <a:r>
              <a:rPr lang="en-US" sz="1700" b="1" dirty="0" smtClean="0">
                <a:solidFill>
                  <a:srgbClr val="000000"/>
                </a:solidFill>
              </a:rPr>
              <a:t>Local </a:t>
            </a:r>
            <a:r>
              <a:rPr lang="en-US" sz="1700" b="1" dirty="0">
                <a:solidFill>
                  <a:srgbClr val="000000"/>
                </a:solidFill>
              </a:rPr>
              <a:t>government representatives</a:t>
            </a:r>
          </a:p>
          <a:p>
            <a:pPr marL="609600" lvl="0" indent="-609600" algn="just">
              <a:buNone/>
            </a:pPr>
            <a:r>
              <a:rPr lang="en-US" sz="1700" dirty="0" smtClean="0">
                <a:solidFill>
                  <a:srgbClr val="000000"/>
                </a:solidFill>
              </a:rPr>
              <a:t>109</a:t>
            </a:r>
            <a:r>
              <a:rPr lang="en-US" sz="1700" dirty="0">
                <a:solidFill>
                  <a:srgbClr val="000000"/>
                </a:solidFill>
              </a:rPr>
              <a:t>. When the interests of local government are affected by a matter that is being discussed in a committee or subcommittee, a representative of local government designated to represent local </a:t>
            </a:r>
            <a:r>
              <a:rPr lang="en-US" sz="1700" dirty="0" smtClean="0">
                <a:solidFill>
                  <a:srgbClr val="000000"/>
                </a:solidFill>
              </a:rPr>
              <a:t>government [South African Local Government Association] </a:t>
            </a:r>
            <a:r>
              <a:rPr lang="en-US" sz="1700" dirty="0">
                <a:solidFill>
                  <a:srgbClr val="000000"/>
                </a:solidFill>
              </a:rPr>
              <a:t>in the Council in terms of section 67 of the Constitution – </a:t>
            </a:r>
          </a:p>
          <a:p>
            <a:pPr marL="630238" lvl="0" indent="-630238" algn="just">
              <a:buAutoNum type="alphaLcParenBoth"/>
            </a:pPr>
            <a:r>
              <a:rPr lang="en-US" sz="1700" dirty="0" smtClean="0">
                <a:solidFill>
                  <a:srgbClr val="000000"/>
                </a:solidFill>
              </a:rPr>
              <a:t>may </a:t>
            </a:r>
            <a:r>
              <a:rPr lang="en-US" sz="1700" dirty="0">
                <a:solidFill>
                  <a:srgbClr val="000000"/>
                </a:solidFill>
              </a:rPr>
              <a:t>be present at a meeting of the committee or subcommittee; and </a:t>
            </a:r>
            <a:endParaRPr lang="en-US" sz="1700" dirty="0" smtClean="0">
              <a:solidFill>
                <a:srgbClr val="000000"/>
              </a:solidFill>
            </a:endParaRPr>
          </a:p>
          <a:p>
            <a:pPr marL="630238" lvl="0" indent="-630238" algn="just">
              <a:buAutoNum type="alphaLcParenBoth"/>
            </a:pPr>
            <a:r>
              <a:rPr lang="en-US" sz="1700" dirty="0" smtClean="0">
                <a:solidFill>
                  <a:srgbClr val="000000"/>
                </a:solidFill>
              </a:rPr>
              <a:t>may </a:t>
            </a:r>
            <a:r>
              <a:rPr lang="en-US" sz="1700" dirty="0">
                <a:solidFill>
                  <a:srgbClr val="000000"/>
                </a:solidFill>
              </a:rPr>
              <a:t>speak on that matter subject to any reasonable restrictions the member presiding at the meeting may impose, </a:t>
            </a:r>
            <a:r>
              <a:rPr lang="en-US" sz="1700" b="1" dirty="0">
                <a:solidFill>
                  <a:srgbClr val="000000"/>
                </a:solidFill>
              </a:rPr>
              <a:t>but may not vote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ZA" sz="1700" dirty="0" smtClean="0"/>
          </a:p>
          <a:p>
            <a:pPr marL="0" indent="0">
              <a:buNone/>
            </a:pPr>
            <a:r>
              <a:rPr lang="en-ZA" sz="1700" b="1" dirty="0" smtClean="0"/>
              <a:t>NCOP Rule 98 </a:t>
            </a:r>
            <a:r>
              <a:rPr lang="en-ZA" sz="1700" dirty="0" smtClean="0"/>
              <a:t>deals with Members’ attendance</a:t>
            </a:r>
            <a:endParaRPr lang="en-ZA" sz="17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2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Quorums and </a:t>
            </a:r>
            <a:r>
              <a:rPr lang="en-ZA" sz="3600" b="1" dirty="0" smtClean="0">
                <a:solidFill>
                  <a:schemeClr val="tx1"/>
                </a:solidFill>
              </a:rPr>
              <a:t>decisions cont</a:t>
            </a:r>
            <a:r>
              <a:rPr lang="en-ZA" sz="3600" b="1" dirty="0">
                <a:solidFill>
                  <a:schemeClr val="tx1"/>
                </a:solidFill>
              </a:rPr>
              <a:t>. 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411688"/>
          </a:xfrm>
          <a:solidFill>
            <a:srgbClr val="EFBD47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ZA" sz="1800" b="1" dirty="0" smtClean="0">
                <a:solidFill>
                  <a:srgbClr val="000000"/>
                </a:solidFill>
              </a:rPr>
              <a:t>NCOP Rule 155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155 (1) Except </a:t>
            </a:r>
            <a:r>
              <a:rPr lang="en-US" sz="1800" dirty="0">
                <a:solidFill>
                  <a:srgbClr val="000000"/>
                </a:solidFill>
              </a:rPr>
              <a:t>when a question is decided, business may </a:t>
            </a:r>
            <a:r>
              <a:rPr lang="en-US" sz="1800" dirty="0" smtClean="0">
                <a:solidFill>
                  <a:srgbClr val="000000"/>
                </a:solidFill>
              </a:rPr>
              <a:t>proceed   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        irrespective </a:t>
            </a:r>
            <a:r>
              <a:rPr lang="en-US" sz="1800" dirty="0">
                <a:solidFill>
                  <a:srgbClr val="000000"/>
                </a:solidFill>
              </a:rPr>
              <a:t>of the number of members present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(2)     When </a:t>
            </a:r>
            <a:r>
              <a:rPr lang="en-US" sz="1800" dirty="0">
                <a:solidFill>
                  <a:srgbClr val="000000"/>
                </a:solidFill>
              </a:rPr>
              <a:t>a question that does not fall under section 75 of the Constitution is to be decided -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(a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dirty="0">
                <a:solidFill>
                  <a:srgbClr val="000000"/>
                </a:solidFill>
              </a:rPr>
              <a:t>	committee members representing at least </a:t>
            </a:r>
            <a:r>
              <a:rPr lang="en-US" sz="1800" b="1" dirty="0">
                <a:solidFill>
                  <a:srgbClr val="000000"/>
                </a:solidFill>
              </a:rPr>
              <a:t>five provinces, or six provinces </a:t>
            </a:r>
            <a:r>
              <a:rPr lang="en-US" sz="1800" dirty="0">
                <a:solidFill>
                  <a:srgbClr val="000000"/>
                </a:solidFill>
              </a:rPr>
              <a:t>in the case of a constitutional amendment, must be present; and</a:t>
            </a:r>
          </a:p>
          <a:p>
            <a:pPr marL="1009650" lvl="1" indent="-609600">
              <a:lnSpc>
                <a:spcPct val="80000"/>
              </a:lnSpc>
              <a:buAutoNum type="alphaLcParenBoth" startAt="2"/>
            </a:pP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question is decided by the supporting vote of at least </a:t>
            </a:r>
            <a:r>
              <a:rPr lang="en-US" sz="1800" b="1" dirty="0">
                <a:solidFill>
                  <a:srgbClr val="000000"/>
                </a:solidFill>
              </a:rPr>
              <a:t>five provinces</a:t>
            </a:r>
            <a:r>
              <a:rPr lang="en-US" sz="1800" dirty="0">
                <a:solidFill>
                  <a:srgbClr val="000000"/>
                </a:solidFill>
              </a:rPr>
              <a:t>,  or </a:t>
            </a:r>
            <a:r>
              <a:rPr lang="en-US" sz="1800" b="1" dirty="0">
                <a:solidFill>
                  <a:srgbClr val="000000"/>
                </a:solidFill>
              </a:rPr>
              <a:t>six provinces in the case of a constitutional amendment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(</a:t>
            </a: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  </a:t>
            </a:r>
            <a:r>
              <a:rPr lang="en-US" sz="1800" dirty="0">
                <a:solidFill>
                  <a:srgbClr val="000000"/>
                </a:solidFill>
              </a:rPr>
              <a:t>	When a question is to be decided in terms of section 75 of the </a:t>
            </a:r>
            <a:r>
              <a:rPr lang="en-US" sz="1800" dirty="0" smtClean="0">
                <a:solidFill>
                  <a:srgbClr val="000000"/>
                </a:solidFill>
              </a:rPr>
              <a:t>  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           Constitution </a:t>
            </a:r>
            <a:r>
              <a:rPr lang="en-US" sz="1800" dirty="0">
                <a:solidFill>
                  <a:srgbClr val="000000"/>
                </a:solidFill>
              </a:rPr>
              <a:t>-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(a)	the question may be decided only if a majority of the permanent members of the committee is present;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(b)	the question is decided by the majority of the votes cast;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(c)	if there is an equal number of votes on each side of a question, the chairperson must cast a deciding vote in addition to a vote as an ordinary member.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8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92088"/>
          </a:xfrm>
          <a:solidFill>
            <a:srgbClr val="EFBD47"/>
          </a:solidFill>
        </p:spPr>
        <p:txBody>
          <a:bodyPr/>
          <a:lstStyle/>
          <a:p>
            <a:r>
              <a:rPr lang="en-US" sz="3600" b="1" dirty="0"/>
              <a:t>Public </a:t>
            </a:r>
            <a:r>
              <a:rPr lang="en-US" sz="3600" b="1" dirty="0" smtClean="0"/>
              <a:t>involvement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616624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Section 72 of the Constitution and NCOP Rule 5 </a:t>
            </a:r>
            <a:r>
              <a:rPr lang="en-US" sz="1800" b="1" dirty="0">
                <a:solidFill>
                  <a:srgbClr val="000000"/>
                </a:solidFill>
              </a:rPr>
              <a:t>Public participation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>
                <a:solidFill>
                  <a:srgbClr val="000000"/>
                </a:solidFill>
              </a:rPr>
              <a:t>. (1) Members of the public may participate in the proceedings of the Council by </a:t>
            </a:r>
            <a:r>
              <a:rPr lang="en-US" sz="1800" dirty="0" smtClean="0">
                <a:solidFill>
                  <a:srgbClr val="000000"/>
                </a:solidFill>
              </a:rPr>
              <a:t>– </a:t>
            </a:r>
          </a:p>
          <a:p>
            <a:pPr marL="6286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a) attending sittings of the Council or meetings of Council </a:t>
            </a:r>
            <a:r>
              <a:rPr lang="en-US" sz="1800" dirty="0" smtClean="0">
                <a:solidFill>
                  <a:srgbClr val="000000"/>
                </a:solidFill>
              </a:rPr>
              <a:t>committees</a:t>
            </a:r>
            <a:r>
              <a:rPr lang="en-US" sz="1800" dirty="0">
                <a:solidFill>
                  <a:srgbClr val="000000"/>
                </a:solidFill>
              </a:rPr>
              <a:t>;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286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b) submitting petitions to the Council on any matter within </a:t>
            </a:r>
            <a:r>
              <a:rPr lang="en-US" sz="1800" dirty="0" smtClean="0">
                <a:solidFill>
                  <a:srgbClr val="000000"/>
                </a:solidFill>
              </a:rPr>
              <a:t>the Council’s competence</a:t>
            </a:r>
            <a:r>
              <a:rPr lang="en-US" sz="1800" dirty="0">
                <a:solidFill>
                  <a:srgbClr val="000000"/>
                </a:solidFill>
              </a:rPr>
              <a:t>; </a:t>
            </a:r>
          </a:p>
          <a:p>
            <a:pPr marL="6286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c) responding to public or specific invitations–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895350" lvl="0" indent="-352425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) to comment in writing on Bills or other matters before, or </a:t>
            </a:r>
            <a:r>
              <a:rPr lang="en-US" sz="1800" dirty="0" smtClean="0">
                <a:solidFill>
                  <a:srgbClr val="000000"/>
                </a:solidFill>
              </a:rPr>
              <a:t>which             are </a:t>
            </a:r>
            <a:r>
              <a:rPr lang="en-US" sz="1800" dirty="0">
                <a:solidFill>
                  <a:srgbClr val="000000"/>
                </a:solidFill>
              </a:rPr>
              <a:t>due to come before, the Council;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895350" lvl="0" indent="-352425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ii) to make representations or recommendations in writing on </a:t>
            </a:r>
            <a:r>
              <a:rPr lang="en-US" sz="1800" dirty="0" smtClean="0">
                <a:solidFill>
                  <a:srgbClr val="000000"/>
                </a:solidFill>
              </a:rPr>
              <a:t>such </a:t>
            </a:r>
            <a:r>
              <a:rPr lang="en-US" sz="1800" dirty="0">
                <a:solidFill>
                  <a:srgbClr val="000000"/>
                </a:solidFill>
              </a:rPr>
              <a:t>Bills or </a:t>
            </a:r>
            <a:r>
              <a:rPr lang="en-US" sz="1800" dirty="0" smtClean="0">
                <a:solidFill>
                  <a:srgbClr val="000000"/>
                </a:solidFill>
              </a:rPr>
              <a:t>other </a:t>
            </a:r>
            <a:r>
              <a:rPr lang="en-US" sz="1800" dirty="0">
                <a:solidFill>
                  <a:srgbClr val="000000"/>
                </a:solidFill>
              </a:rPr>
              <a:t>matters; </a:t>
            </a:r>
            <a:r>
              <a:rPr lang="en-US" sz="1800" dirty="0" smtClean="0">
                <a:solidFill>
                  <a:srgbClr val="000000"/>
                </a:solidFill>
              </a:rPr>
              <a:t>or</a:t>
            </a:r>
          </a:p>
          <a:p>
            <a:pPr marL="895350" lvl="0" indent="-352425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iii) to give evidence or to make representations or </a:t>
            </a:r>
            <a:r>
              <a:rPr lang="en-US" sz="1800" dirty="0" smtClean="0">
                <a:solidFill>
                  <a:srgbClr val="000000"/>
                </a:solidFill>
              </a:rPr>
              <a:t>recommendations before </a:t>
            </a:r>
            <a:r>
              <a:rPr lang="en-US" sz="1800" dirty="0">
                <a:solidFill>
                  <a:srgbClr val="000000"/>
                </a:solidFill>
              </a:rPr>
              <a:t>Council committees on such Bills or other matters, either in </a:t>
            </a:r>
            <a:r>
              <a:rPr lang="en-US" sz="1800" dirty="0" smtClean="0">
                <a:solidFill>
                  <a:srgbClr val="000000"/>
                </a:solidFill>
              </a:rPr>
              <a:t>person </a:t>
            </a:r>
            <a:r>
              <a:rPr lang="en-US" sz="1800" dirty="0">
                <a:solidFill>
                  <a:srgbClr val="000000"/>
                </a:solidFill>
              </a:rPr>
              <a:t>or through a representative. 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20080"/>
          </a:xfrm>
          <a:solidFill>
            <a:srgbClr val="EFBD47"/>
          </a:solidFill>
        </p:spPr>
        <p:txBody>
          <a:bodyPr/>
          <a:lstStyle/>
          <a:p>
            <a:r>
              <a:rPr lang="en-US" b="1" dirty="0"/>
              <a:t>Public involvement cont.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  <a:solidFill>
            <a:srgbClr val="EFBD47"/>
          </a:solidFill>
        </p:spPr>
        <p:txBody>
          <a:bodyPr/>
          <a:lstStyle/>
          <a:p>
            <a:pPr marL="361950" lvl="0" indent="-36195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619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2) Public participation in terms of subrule (1) is subject to, and must be exercised in </a:t>
            </a:r>
            <a:r>
              <a:rPr lang="en-US" sz="1800" dirty="0" smtClean="0">
                <a:solidFill>
                  <a:srgbClr val="000000"/>
                </a:solidFill>
              </a:rPr>
              <a:t>accordance </a:t>
            </a:r>
            <a:r>
              <a:rPr lang="en-US" sz="1800" dirty="0">
                <a:solidFill>
                  <a:srgbClr val="000000"/>
                </a:solidFill>
              </a:rPr>
              <a:t>with, the applicable provisions of these Rules.</a:t>
            </a:r>
          </a:p>
          <a:p>
            <a:pPr marL="361950" lvl="0" indent="-36195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61950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3) The public has access to all official notices to members and to all </a:t>
            </a:r>
            <a:r>
              <a:rPr lang="en-US" sz="1800" dirty="0" smtClean="0">
                <a:solidFill>
                  <a:srgbClr val="000000"/>
                </a:solidFill>
              </a:rPr>
              <a:t>documents tabled </a:t>
            </a:r>
            <a:r>
              <a:rPr lang="en-US" sz="1800" dirty="0">
                <a:solidFill>
                  <a:srgbClr val="000000"/>
                </a:solidFill>
              </a:rPr>
              <a:t>in the Council, subject to reasonable measures taken by </a:t>
            </a:r>
            <a:r>
              <a:rPr lang="en-US" sz="1800" dirty="0" smtClean="0">
                <a:solidFill>
                  <a:srgbClr val="000000"/>
                </a:solidFill>
              </a:rPr>
              <a:t>the Chairperson of </a:t>
            </a:r>
            <a:r>
              <a:rPr lang="en-US" sz="1800" dirty="0">
                <a:solidFill>
                  <a:srgbClr val="000000"/>
                </a:solidFill>
              </a:rPr>
              <a:t>the Council to regulate such access, in a manner consistent with national </a:t>
            </a:r>
            <a:r>
              <a:rPr lang="en-US" sz="1800" dirty="0" smtClean="0">
                <a:solidFill>
                  <a:srgbClr val="000000"/>
                </a:solidFill>
              </a:rPr>
              <a:t>laws.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Closed meetings </a:t>
            </a:r>
            <a:r>
              <a:rPr lang="en-US" sz="1800" b="1" dirty="0" smtClean="0">
                <a:solidFill>
                  <a:srgbClr val="E05206"/>
                </a:solidFill>
              </a:rPr>
              <a:t> 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b="1" dirty="0">
              <a:solidFill>
                <a:srgbClr val="E05206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NCOP Rule 110, 111, 112 and 113 details the process to regulate closed meetings. 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73" y="152400"/>
            <a:ext cx="7772400" cy="648072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Processing of Legislation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68863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NCOP Rules </a:t>
            </a:r>
            <a:r>
              <a:rPr lang="en-US" sz="1800" b="1" dirty="0">
                <a:solidFill>
                  <a:srgbClr val="000000"/>
                </a:solidFill>
              </a:rPr>
              <a:t>169, 193, </a:t>
            </a:r>
            <a:r>
              <a:rPr lang="en-US" sz="1800" b="1" dirty="0" smtClean="0">
                <a:solidFill>
                  <a:srgbClr val="000000"/>
                </a:solidFill>
              </a:rPr>
              <a:t>210 </a:t>
            </a:r>
            <a:r>
              <a:rPr lang="en-US" sz="1800" b="1" dirty="0">
                <a:solidFill>
                  <a:srgbClr val="000000"/>
                </a:solidFill>
              </a:rPr>
              <a:t>(1) 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select committee or other Council committee to which </a:t>
            </a:r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dirty="0">
                <a:solidFill>
                  <a:srgbClr val="000000"/>
                </a:solidFill>
              </a:rPr>
              <a:t>Bill is referred </a:t>
            </a:r>
            <a:r>
              <a:rPr lang="en-US" sz="1800" dirty="0" smtClean="0">
                <a:solidFill>
                  <a:srgbClr val="000000"/>
                </a:solidFill>
              </a:rPr>
              <a:t>–</a:t>
            </a: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a) must enquire into the subject of the Bill; and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b) </a:t>
            </a:r>
            <a:r>
              <a:rPr lang="en-US" sz="1800" dirty="0"/>
              <a:t>if it is a Bill amending provisions of an Act, may seek the permission of </a:t>
            </a:r>
            <a:r>
              <a:rPr lang="en-US" sz="1800" dirty="0" smtClean="0"/>
              <a:t>the Council </a:t>
            </a:r>
            <a:r>
              <a:rPr lang="en-US" sz="1800" dirty="0"/>
              <a:t>to enquire into amending other provisions of that Act; </a:t>
            </a:r>
            <a:endParaRPr lang="en-US" sz="1800" dirty="0" smtClean="0"/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(c) may</a:t>
            </a:r>
            <a:r>
              <a:rPr lang="en-US" sz="1800" dirty="0">
                <a:solidFill>
                  <a:srgbClr val="000000"/>
                </a:solidFill>
              </a:rPr>
              <a:t>, or if </a:t>
            </a:r>
            <a:r>
              <a:rPr lang="en-US" sz="1800" dirty="0" smtClean="0">
                <a:solidFill>
                  <a:srgbClr val="000000"/>
                </a:solidFill>
              </a:rPr>
              <a:t>ordered by </a:t>
            </a:r>
            <a:r>
              <a:rPr lang="en-US" sz="1800" dirty="0">
                <a:solidFill>
                  <a:srgbClr val="000000"/>
                </a:solidFill>
              </a:rPr>
              <a:t>the Chairperson of the Council must, consult any </a:t>
            </a:r>
            <a:r>
              <a:rPr lang="en-US" sz="1800" dirty="0" smtClean="0">
                <a:solidFill>
                  <a:srgbClr val="000000"/>
                </a:solidFill>
              </a:rPr>
              <a:t>other committee </a:t>
            </a:r>
            <a:r>
              <a:rPr lang="en-US" sz="1800" dirty="0">
                <a:solidFill>
                  <a:srgbClr val="000000"/>
                </a:solidFill>
              </a:rPr>
              <a:t>that has a direct interest in the substance of the Bill;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(d) </a:t>
            </a:r>
            <a:r>
              <a:rPr lang="en-US" sz="1800" dirty="0">
                <a:solidFill>
                  <a:srgbClr val="000000"/>
                </a:solidFill>
              </a:rPr>
              <a:t>may consult the person in charge of the Bill;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(e) </a:t>
            </a:r>
            <a:r>
              <a:rPr lang="en-US" sz="1800" dirty="0">
                <a:solidFill>
                  <a:srgbClr val="000000"/>
                </a:solidFill>
              </a:rPr>
              <a:t>may require any suitable person to brief the committee on the objects and </a:t>
            </a:r>
            <a:r>
              <a:rPr lang="en-US" sz="1800" dirty="0" smtClean="0">
                <a:solidFill>
                  <a:srgbClr val="000000"/>
                </a:solidFill>
              </a:rPr>
              <a:t>substance </a:t>
            </a:r>
            <a:r>
              <a:rPr lang="en-US" sz="1800" dirty="0">
                <a:solidFill>
                  <a:srgbClr val="000000"/>
                </a:solidFill>
              </a:rPr>
              <a:t>of the Bill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(f) </a:t>
            </a:r>
            <a:r>
              <a:rPr lang="en-US" sz="1800" dirty="0">
                <a:solidFill>
                  <a:srgbClr val="000000"/>
                </a:solidFill>
              </a:rPr>
              <a:t>may consult the appropriate Assembly portfolio committee or chairperson of that </a:t>
            </a:r>
            <a:r>
              <a:rPr lang="en-US" sz="1800" dirty="0" smtClean="0">
                <a:solidFill>
                  <a:srgbClr val="000000"/>
                </a:solidFill>
              </a:rPr>
              <a:t>committee</a:t>
            </a:r>
            <a:r>
              <a:rPr lang="en-US" sz="1800" dirty="0">
                <a:solidFill>
                  <a:srgbClr val="000000"/>
                </a:solidFill>
              </a:rPr>
              <a:t>;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42925" lvl="0" indent="-36195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(g) </a:t>
            </a:r>
            <a:r>
              <a:rPr lang="en-US" sz="1800" dirty="0">
                <a:solidFill>
                  <a:srgbClr val="000000"/>
                </a:solidFill>
              </a:rPr>
              <a:t>may recommend that the time limit for the Council’s consideration of the Bill as </a:t>
            </a:r>
            <a:r>
              <a:rPr lang="en-US" sz="1800" dirty="0" smtClean="0">
                <a:solidFill>
                  <a:srgbClr val="000000"/>
                </a:solidFill>
              </a:rPr>
              <a:t>may </a:t>
            </a:r>
            <a:r>
              <a:rPr lang="en-US" sz="1800" dirty="0">
                <a:solidFill>
                  <a:srgbClr val="000000"/>
                </a:solidFill>
              </a:rPr>
              <a:t>have been set in terms of the Joint Rules, be extended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5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92088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Processing of Legislation </a:t>
            </a:r>
            <a:r>
              <a:rPr lang="en-ZA" sz="3600" b="1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ts val="2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542925" lvl="0" indent="-361950">
              <a:lnSpc>
                <a:spcPts val="2000"/>
              </a:lnSpc>
              <a:buNone/>
            </a:pPr>
            <a:r>
              <a:rPr lang="en-US" sz="1800" dirty="0"/>
              <a:t>(h) may consult the </a:t>
            </a:r>
            <a:r>
              <a:rPr lang="en-US" sz="1800" b="1" dirty="0"/>
              <a:t>JTM </a:t>
            </a:r>
            <a:r>
              <a:rPr lang="en-US" sz="1800" dirty="0"/>
              <a:t>on whether any amendments to the Bill proposed in </a:t>
            </a:r>
            <a:r>
              <a:rPr lang="en-US" sz="1800" dirty="0" smtClean="0"/>
              <a:t>the committee </a:t>
            </a:r>
            <a:r>
              <a:rPr lang="en-US" sz="1800" dirty="0"/>
              <a:t>– </a:t>
            </a:r>
            <a:endParaRPr lang="en-US" sz="1800" dirty="0" smtClean="0"/>
          </a:p>
          <a:p>
            <a:pPr marL="895350" lvl="0" indent="-352425">
              <a:lnSpc>
                <a:spcPts val="2000"/>
              </a:lnSpc>
              <a:buNone/>
            </a:pPr>
            <a:r>
              <a:rPr lang="en-US" sz="1800" dirty="0" smtClean="0"/>
              <a:t>(</a:t>
            </a:r>
            <a:r>
              <a:rPr lang="en-US" sz="1800" dirty="0" err="1"/>
              <a:t>i</a:t>
            </a:r>
            <a:r>
              <a:rPr lang="en-US" sz="1800" dirty="0"/>
              <a:t>) may affect the classification of the Bill; or </a:t>
            </a:r>
            <a:endParaRPr lang="en-US" sz="1800" dirty="0" smtClean="0"/>
          </a:p>
          <a:p>
            <a:pPr marL="895350" lvl="0" indent="-352425">
              <a:lnSpc>
                <a:spcPts val="2000"/>
              </a:lnSpc>
              <a:buNone/>
            </a:pPr>
            <a:r>
              <a:rPr lang="en-US" sz="1800" dirty="0" smtClean="0"/>
              <a:t>(ii) </a:t>
            </a:r>
            <a:r>
              <a:rPr lang="en-US" sz="1800" dirty="0"/>
              <a:t>may render the Bill constitutionally or procedurally out of order within the meaning of </a:t>
            </a:r>
            <a:r>
              <a:rPr lang="en-US" sz="1800" b="1" dirty="0"/>
              <a:t>joint rule 161</a:t>
            </a:r>
            <a:r>
              <a:rPr lang="en-US" sz="1800" dirty="0"/>
              <a:t>; </a:t>
            </a:r>
            <a:endParaRPr lang="en-US" sz="1800" dirty="0" smtClean="0"/>
          </a:p>
          <a:p>
            <a:pPr marL="542925" lvl="0" indent="-361950">
              <a:lnSpc>
                <a:spcPts val="2000"/>
              </a:lnSpc>
              <a:buNone/>
            </a:pPr>
            <a:endParaRPr lang="en-US" sz="1800" dirty="0" smtClean="0"/>
          </a:p>
          <a:p>
            <a:pPr marL="542925" lvl="0" indent="-361950">
              <a:lnSpc>
                <a:spcPts val="2000"/>
              </a:lnSpc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may </a:t>
            </a:r>
            <a:r>
              <a:rPr lang="en-US" sz="1800" dirty="0"/>
              <a:t>not propose an amendment that – </a:t>
            </a:r>
            <a:endParaRPr lang="en-US" sz="1800" dirty="0" smtClean="0"/>
          </a:p>
          <a:p>
            <a:pPr marL="542925" lvl="0" indent="266700">
              <a:lnSpc>
                <a:spcPts val="2000"/>
              </a:lnSpc>
              <a:buNone/>
              <a:tabLst>
                <a:tab pos="809625" algn="l"/>
              </a:tabLst>
            </a:pP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changes the classification of the Bill; or</a:t>
            </a:r>
          </a:p>
          <a:p>
            <a:pPr marL="542925" lvl="0" indent="266700">
              <a:lnSpc>
                <a:spcPts val="2000"/>
              </a:lnSpc>
              <a:buNone/>
              <a:tabLst>
                <a:tab pos="809625" algn="l"/>
              </a:tabLst>
            </a:pPr>
            <a:r>
              <a:rPr lang="en-US" sz="1800" dirty="0" smtClean="0"/>
              <a:t>(</a:t>
            </a:r>
            <a:r>
              <a:rPr lang="en-US" sz="1800" dirty="0"/>
              <a:t>ii) renders the Bill constitutionally or procedurally out of order within the meaning </a:t>
            </a:r>
            <a:r>
              <a:rPr lang="en-US" sz="1800" dirty="0" smtClean="0"/>
              <a:t>of </a:t>
            </a:r>
            <a:r>
              <a:rPr lang="en-US" sz="1800" b="1" dirty="0"/>
              <a:t>joint rule 161</a:t>
            </a:r>
            <a:r>
              <a:rPr lang="en-US" sz="1800" dirty="0"/>
              <a:t>; </a:t>
            </a:r>
            <a:endParaRPr lang="en-US" sz="1800" dirty="0" smtClean="0"/>
          </a:p>
          <a:p>
            <a:pPr marL="542925" lvl="0" indent="-361950">
              <a:lnSpc>
                <a:spcPts val="2000"/>
              </a:lnSpc>
              <a:buNone/>
            </a:pPr>
            <a:endParaRPr lang="en-US" sz="1800" dirty="0" smtClean="0"/>
          </a:p>
          <a:p>
            <a:pPr marL="542925" lvl="0" indent="-361950">
              <a:lnSpc>
                <a:spcPts val="2000"/>
              </a:lnSpc>
              <a:buNone/>
            </a:pPr>
            <a:r>
              <a:rPr lang="en-US" sz="1800" dirty="0" smtClean="0"/>
              <a:t>(</a:t>
            </a:r>
            <a:r>
              <a:rPr lang="en-US" sz="1800" dirty="0"/>
              <a:t>j) may recommend approval or rejection of the Bill or present an amendment </a:t>
            </a:r>
            <a:r>
              <a:rPr lang="en-US" sz="1800" dirty="0" smtClean="0"/>
              <a:t>Bill; and </a:t>
            </a:r>
          </a:p>
          <a:p>
            <a:pPr marL="542925" lvl="0" indent="-361950">
              <a:lnSpc>
                <a:spcPts val="2000"/>
              </a:lnSpc>
              <a:buNone/>
            </a:pPr>
            <a:r>
              <a:rPr lang="en-US" sz="1800" dirty="0" smtClean="0"/>
              <a:t>(</a:t>
            </a:r>
            <a:r>
              <a:rPr lang="en-US" sz="1800" dirty="0"/>
              <a:t>k) must report to the Council in accordance with rule </a:t>
            </a:r>
            <a:r>
              <a:rPr lang="en-US" sz="1800" b="1" dirty="0"/>
              <a:t>171</a:t>
            </a:r>
            <a:r>
              <a:rPr lang="en-US" sz="1800" dirty="0"/>
              <a:t>. </a:t>
            </a: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lnSpc>
                <a:spcPts val="2000"/>
              </a:lnSpc>
              <a:buNone/>
            </a:pPr>
            <a:endParaRPr lang="en-ZA" dirty="0"/>
          </a:p>
          <a:p>
            <a:pPr marL="0" indent="0">
              <a:lnSpc>
                <a:spcPts val="2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0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ransition sl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1113"/>
            <a:ext cx="9296400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6324600" y="260350"/>
            <a:ext cx="2819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20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04800" y="17526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52400" y="12954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410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 smtClean="0"/>
          </a:p>
        </p:txBody>
      </p:sp>
      <p:sp>
        <p:nvSpPr>
          <p:cNvPr id="410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</p:txBody>
      </p:sp>
      <p:sp>
        <p:nvSpPr>
          <p:cNvPr id="41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E5E12-1ACF-4095-9B90-7DC3C15C438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 dirty="0"/>
          </a:p>
        </p:txBody>
      </p:sp>
      <p:pic>
        <p:nvPicPr>
          <p:cNvPr id="4105" name="Picture 4" descr="transition sl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7188" y="0"/>
            <a:ext cx="9867901" cy="708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6629401" y="1124744"/>
            <a:ext cx="2590799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smtClean="0">
                <a:cs typeface="Arial" panose="020B0604020202020204" pitchFamily="34" charset="0"/>
              </a:rPr>
              <a:t>RULES OF THE  NATIONAL COUNCIL OF PROVINCES (9</a:t>
            </a:r>
            <a:r>
              <a:rPr lang="en-US" sz="1800" b="1" baseline="30000" dirty="0" smtClean="0">
                <a:cs typeface="Arial" panose="020B0604020202020204" pitchFamily="34" charset="0"/>
              </a:rPr>
              <a:t>th</a:t>
            </a:r>
            <a:r>
              <a:rPr lang="en-US" sz="1800" b="1" dirty="0" smtClean="0">
                <a:cs typeface="Arial" panose="020B0604020202020204" pitchFamily="34" charset="0"/>
              </a:rPr>
              <a:t> Edition)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smtClean="0">
                <a:cs typeface="Arial" panose="020B0604020202020204" pitchFamily="34" charset="0"/>
              </a:rPr>
              <a:t>COMMITTEE SYSTEM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i="1" dirty="0" smtClean="0">
                <a:cs typeface="Arial" panose="020B0604020202020204" pitchFamily="34" charset="0"/>
              </a:rPr>
              <a:t>Overview of rules applicable to NCOP Committees generally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sz="1800" b="1" i="1" dirty="0" smtClean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i="1" dirty="0" smtClean="0">
                <a:cs typeface="Arial" panose="020B0604020202020204" pitchFamily="34" charset="0"/>
              </a:rPr>
              <a:t>Select Committee on Appropriations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20080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Processing of Legislation </a:t>
            </a:r>
            <a:r>
              <a:rPr lang="en-ZA" sz="3600" b="1" dirty="0" err="1" smtClean="0"/>
              <a:t>cont</a:t>
            </a:r>
            <a:r>
              <a:rPr lang="en-ZA" sz="3600" b="1" dirty="0" smtClean="0"/>
              <a:t>…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ts val="2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ts val="2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NCOP </a:t>
            </a:r>
            <a:r>
              <a:rPr lang="en-US" sz="1800" b="1" dirty="0">
                <a:solidFill>
                  <a:srgbClr val="000000"/>
                </a:solidFill>
              </a:rPr>
              <a:t>Rule 240 (six week cycle</a:t>
            </a:r>
            <a:r>
              <a:rPr lang="en-US" sz="1800" b="1" dirty="0" smtClean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S76(1) and (2), 74(1),(2) and (3) </a:t>
            </a:r>
          </a:p>
          <a:p>
            <a:pPr marL="609600" lvl="0" indent="-609600">
              <a:lnSpc>
                <a:spcPts val="20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All </a:t>
            </a:r>
            <a:r>
              <a:rPr lang="en-US" sz="1800" dirty="0">
                <a:solidFill>
                  <a:srgbClr val="000000"/>
                </a:solidFill>
              </a:rPr>
              <a:t>section 76 or 74(1),(2) and (3) Bills should be dealt with in a manner that will ensure that provinces have sufficient time to consider the Bill and confer mandates.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Depending </a:t>
            </a:r>
            <a:r>
              <a:rPr lang="en-US" sz="1800" dirty="0">
                <a:solidFill>
                  <a:srgbClr val="000000"/>
                </a:solidFill>
              </a:rPr>
              <a:t>on the substance of the Bill, the period may not exceed six weeks.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AutoNum type="arabicParenBoth"/>
            </a:pPr>
            <a:r>
              <a:rPr lang="en-US" sz="1800" dirty="0" smtClean="0">
                <a:solidFill>
                  <a:srgbClr val="000000"/>
                </a:solidFill>
              </a:rPr>
              <a:t>In </a:t>
            </a:r>
            <a:r>
              <a:rPr lang="en-US" sz="1800" dirty="0">
                <a:solidFill>
                  <a:srgbClr val="000000"/>
                </a:solidFill>
              </a:rPr>
              <a:t>the event that the substance of the Bill requires sufficient time beyond the </a:t>
            </a:r>
            <a:r>
              <a:rPr lang="en-US" sz="1800" dirty="0" smtClean="0">
                <a:solidFill>
                  <a:srgbClr val="000000"/>
                </a:solidFill>
              </a:rPr>
              <a:t>six-week </a:t>
            </a:r>
            <a:r>
              <a:rPr lang="en-US" sz="1800" dirty="0">
                <a:solidFill>
                  <a:srgbClr val="000000"/>
                </a:solidFill>
              </a:rPr>
              <a:t>period, the cycle may be extended with the approval of the Chairperson of the Council.</a:t>
            </a:r>
          </a:p>
          <a:p>
            <a:pPr marL="609600" lvl="0" indent="-609600">
              <a:lnSpc>
                <a:spcPts val="2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The procedure set out in the Mandating Procedures of Provinces Act, Act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No </a:t>
            </a:r>
            <a:r>
              <a:rPr lang="en-US" sz="1800" dirty="0">
                <a:solidFill>
                  <a:srgbClr val="000000"/>
                </a:solidFill>
              </a:rPr>
              <a:t>52 of 2008 governs the process to follow when dealing with </a:t>
            </a:r>
            <a:r>
              <a:rPr lang="en-US" sz="1800" dirty="0" smtClean="0">
                <a:solidFill>
                  <a:srgbClr val="000000"/>
                </a:solidFill>
              </a:rPr>
              <a:t>S76(1</a:t>
            </a:r>
            <a:r>
              <a:rPr lang="en-US" sz="1800" dirty="0">
                <a:solidFill>
                  <a:srgbClr val="000000"/>
                </a:solidFill>
              </a:rPr>
              <a:t>) and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2), 74(1),(2) and (3</a:t>
            </a:r>
            <a:r>
              <a:rPr lang="en-US" sz="1800" dirty="0" smtClean="0">
                <a:solidFill>
                  <a:srgbClr val="000000"/>
                </a:solidFill>
              </a:rPr>
              <a:t>) Bills. </a:t>
            </a:r>
            <a:endParaRPr lang="en-US" sz="1800" dirty="0">
              <a:solidFill>
                <a:srgbClr val="000000"/>
              </a:solidFill>
            </a:endParaRPr>
          </a:p>
          <a:p>
            <a:pPr>
              <a:lnSpc>
                <a:spcPts val="2000"/>
              </a:lnSpc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33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Processing of Legislation </a:t>
            </a:r>
            <a:r>
              <a:rPr lang="en-ZA" sz="3600" b="1" dirty="0" err="1" smtClean="0"/>
              <a:t>cont</a:t>
            </a:r>
            <a:r>
              <a:rPr lang="en-ZA" sz="3600" b="1" dirty="0" smtClean="0"/>
              <a:t>…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6093296"/>
          </a:xfrm>
          <a:solidFill>
            <a:srgbClr val="EFBD47"/>
          </a:solidFill>
        </p:spPr>
        <p:txBody>
          <a:bodyPr/>
          <a:lstStyle/>
          <a:p>
            <a:pPr marL="0" lvl="0" indent="0">
              <a:lnSpc>
                <a:spcPts val="21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 algn="just">
              <a:lnSpc>
                <a:spcPts val="21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NCOP may amend Section 76 Bills but may only </a:t>
            </a:r>
            <a:r>
              <a:rPr lang="en-US" sz="1800" dirty="0" smtClean="0">
                <a:solidFill>
                  <a:srgbClr val="000000"/>
                </a:solidFill>
              </a:rPr>
              <a:t>propose amendments </a:t>
            </a:r>
            <a:r>
              <a:rPr lang="en-US" sz="1800" dirty="0">
                <a:solidFill>
                  <a:srgbClr val="000000"/>
                </a:solidFill>
              </a:rPr>
              <a:t>to </a:t>
            </a:r>
            <a:r>
              <a:rPr lang="en-US" sz="1800" dirty="0" smtClean="0">
                <a:solidFill>
                  <a:srgbClr val="000000"/>
                </a:solidFill>
              </a:rPr>
              <a:t>S75 </a:t>
            </a:r>
            <a:r>
              <a:rPr lang="en-US" sz="1800" dirty="0">
                <a:solidFill>
                  <a:srgbClr val="000000"/>
                </a:solidFill>
              </a:rPr>
              <a:t>and S77 Bills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</a:p>
          <a:p>
            <a:pPr marL="0" lvl="0" indent="0" algn="just">
              <a:lnSpc>
                <a:spcPts val="2100"/>
              </a:lnSpc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ts val="21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[The processing of section 77 Bills follows the same procedure as that of section 75 Bills}</a:t>
            </a:r>
            <a:endParaRPr lang="en-US" sz="1800" b="1" dirty="0">
              <a:solidFill>
                <a:srgbClr val="FF0000"/>
              </a:solidFill>
            </a:endParaRPr>
          </a:p>
          <a:p>
            <a:pPr marL="609600" lvl="0" indent="-609600" algn="just">
              <a:lnSpc>
                <a:spcPts val="21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indent="-609600" algn="just">
              <a:lnSpc>
                <a:spcPts val="21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Mediation </a:t>
            </a:r>
            <a:r>
              <a:rPr lang="en-US" sz="1800" b="1" dirty="0">
                <a:solidFill>
                  <a:srgbClr val="000000"/>
                </a:solidFill>
              </a:rPr>
              <a:t>(</a:t>
            </a:r>
            <a:r>
              <a:rPr lang="en-US" sz="1800" dirty="0" smtClean="0">
                <a:solidFill>
                  <a:srgbClr val="000000"/>
                </a:solidFill>
              </a:rPr>
              <a:t>NCOP </a:t>
            </a:r>
            <a:r>
              <a:rPr lang="en-US" sz="1800" dirty="0">
                <a:solidFill>
                  <a:srgbClr val="000000"/>
                </a:solidFill>
              </a:rPr>
              <a:t>Rule 205 and </a:t>
            </a:r>
            <a:r>
              <a:rPr lang="en-US" sz="1800" dirty="0" smtClean="0">
                <a:solidFill>
                  <a:srgbClr val="000000"/>
                </a:solidFill>
              </a:rPr>
              <a:t>206)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ts val="21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 algn="just">
              <a:lnSpc>
                <a:spcPts val="21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the Assembly rejects the Bill, or if the Council refuses to pass an </a:t>
            </a:r>
            <a:r>
              <a:rPr lang="en-US" sz="1800" dirty="0" smtClean="0">
                <a:solidFill>
                  <a:srgbClr val="000000"/>
                </a:solidFill>
              </a:rPr>
              <a:t>amended Bill </a:t>
            </a:r>
            <a:r>
              <a:rPr lang="en-US" sz="1800" dirty="0">
                <a:solidFill>
                  <a:srgbClr val="000000"/>
                </a:solidFill>
              </a:rPr>
              <a:t>referred to it in terms of paragraph (c), the Bill and, where applicable, </a:t>
            </a:r>
            <a:r>
              <a:rPr lang="en-US" sz="1800" dirty="0" smtClean="0">
                <a:solidFill>
                  <a:srgbClr val="000000"/>
                </a:solidFill>
              </a:rPr>
              <a:t>also the </a:t>
            </a:r>
            <a:r>
              <a:rPr lang="en-US" sz="1800" dirty="0">
                <a:solidFill>
                  <a:srgbClr val="000000"/>
                </a:solidFill>
              </a:rPr>
              <a:t>amended Bill must be referred to the Mediation Committee, which </a:t>
            </a:r>
            <a:r>
              <a:rPr lang="en-US" sz="1800" dirty="0" smtClean="0">
                <a:solidFill>
                  <a:srgbClr val="000000"/>
                </a:solidFill>
              </a:rPr>
              <a:t>may agree on-</a:t>
            </a:r>
          </a:p>
          <a:p>
            <a:pPr marL="0" lvl="0" indent="0" algn="just">
              <a:lnSpc>
                <a:spcPts val="21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609600" lvl="0" indent="-609600" algn="just">
              <a:lnSpc>
                <a:spcPts val="21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) the Bill as passed by the Council;</a:t>
            </a:r>
          </a:p>
          <a:p>
            <a:pPr marL="609600" lvl="0" indent="-609600" algn="just">
              <a:lnSpc>
                <a:spcPts val="21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(ii) the amended Bill as passed by the Assembly; or</a:t>
            </a:r>
          </a:p>
          <a:p>
            <a:pPr marL="609600" lvl="0" indent="-609600" algn="just">
              <a:lnSpc>
                <a:spcPts val="21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(iii) another version of the Bill.</a:t>
            </a: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4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Processing of Legislation cont...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6093296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ts val="21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ts val="21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the Mediation Committee is unable to agree within 30 days of the </a:t>
            </a:r>
            <a:r>
              <a:rPr lang="en-US" sz="1800" dirty="0" smtClean="0">
                <a:solidFill>
                  <a:srgbClr val="000000"/>
                </a:solidFill>
              </a:rPr>
              <a:t>Bill's referral </a:t>
            </a:r>
            <a:r>
              <a:rPr lang="en-US" sz="1800" dirty="0">
                <a:solidFill>
                  <a:srgbClr val="000000"/>
                </a:solidFill>
              </a:rPr>
              <a:t>to it, the Bill lapses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ts val="21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lnSpc>
                <a:spcPts val="21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If the Mediation Committee agrees on the Bill as passed by the Council, the </a:t>
            </a:r>
            <a:r>
              <a:rPr lang="en-US" sz="1800" dirty="0" smtClean="0">
                <a:solidFill>
                  <a:srgbClr val="000000"/>
                </a:solidFill>
              </a:rPr>
              <a:t>Bill must </a:t>
            </a:r>
            <a:r>
              <a:rPr lang="en-US" sz="1800" dirty="0">
                <a:solidFill>
                  <a:srgbClr val="000000"/>
                </a:solidFill>
              </a:rPr>
              <a:t>be referred to the Assembly, and if the Assembly passes the Bill, the </a:t>
            </a:r>
            <a:r>
              <a:rPr lang="en-US" sz="1800" dirty="0" smtClean="0">
                <a:solidFill>
                  <a:srgbClr val="000000"/>
                </a:solidFill>
              </a:rPr>
              <a:t>Bill must </a:t>
            </a:r>
            <a:r>
              <a:rPr lang="en-US" sz="1800" dirty="0">
                <a:solidFill>
                  <a:srgbClr val="000000"/>
                </a:solidFill>
              </a:rPr>
              <a:t>be submitted to the President for assent.</a:t>
            </a:r>
          </a:p>
          <a:p>
            <a:pPr marL="609600" lvl="0" indent="-609600">
              <a:lnSpc>
                <a:spcPts val="21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ts val="21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the Mediation Committee agrees on the amended Bill as passed by the Assembly</a:t>
            </a:r>
            <a:r>
              <a:rPr lang="en-US" sz="1800" dirty="0" smtClean="0">
                <a:solidFill>
                  <a:srgbClr val="000000"/>
                </a:solidFill>
              </a:rPr>
              <a:t>, the </a:t>
            </a:r>
            <a:r>
              <a:rPr lang="en-US" sz="1800" dirty="0">
                <a:solidFill>
                  <a:srgbClr val="000000"/>
                </a:solidFill>
              </a:rPr>
              <a:t>Bill must be referred to the Council, and if it is passed by </a:t>
            </a:r>
            <a:r>
              <a:rPr lang="en-US" sz="1800" dirty="0" smtClean="0">
                <a:solidFill>
                  <a:srgbClr val="000000"/>
                </a:solidFill>
              </a:rPr>
              <a:t>the Council </a:t>
            </a:r>
            <a:r>
              <a:rPr lang="en-US" sz="1800" dirty="0">
                <a:solidFill>
                  <a:srgbClr val="000000"/>
                </a:solidFill>
              </a:rPr>
              <a:t>it must be </a:t>
            </a:r>
            <a:r>
              <a:rPr lang="en-US" sz="1800" dirty="0" smtClean="0">
                <a:solidFill>
                  <a:srgbClr val="000000"/>
                </a:solidFill>
              </a:rPr>
              <a:t>submitted </a:t>
            </a:r>
            <a:r>
              <a:rPr lang="en-US" sz="1800" dirty="0">
                <a:solidFill>
                  <a:srgbClr val="000000"/>
                </a:solidFill>
              </a:rPr>
              <a:t>to the President for </a:t>
            </a:r>
            <a:r>
              <a:rPr lang="en-US" sz="1800" dirty="0" smtClean="0">
                <a:solidFill>
                  <a:srgbClr val="000000"/>
                </a:solidFill>
              </a:rPr>
              <a:t>assent </a:t>
            </a:r>
            <a:endParaRPr lang="en-US" sz="18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/>
              <a:t>Consideration of a Report (Bill)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6093296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ts val="21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100"/>
              </a:lnSpc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NCOP Rule 239: Time for consideration of a Bill and Report in the Council</a:t>
            </a: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ts val="21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NCOP Rule 239 </a:t>
            </a:r>
            <a:r>
              <a:rPr lang="en-US" sz="1800" dirty="0" smtClean="0">
                <a:solidFill>
                  <a:srgbClr val="000000"/>
                </a:solidFill>
              </a:rPr>
              <a:t>provides the time for consideration of a Bill and Report in the Council.</a:t>
            </a:r>
          </a:p>
          <a:p>
            <a:pPr marL="0" lvl="0" indent="0">
              <a:lnSpc>
                <a:spcPts val="21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lnSpc>
                <a:spcPts val="21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Rule 239(1) states that the Council may not consider or pass a Bill before at least three working days have lapsed, since the Committee report was tabled on the ATC;</a:t>
            </a:r>
          </a:p>
          <a:p>
            <a:pPr marL="0" lvl="0" indent="0">
              <a:lnSpc>
                <a:spcPts val="2100"/>
              </a:lnSpc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lvl="0">
              <a:lnSpc>
                <a:spcPts val="2100"/>
              </a:lnSpc>
              <a:buAutoNum type="alphaLcParenBoth"/>
            </a:pPr>
            <a:r>
              <a:rPr lang="en-US" sz="1800" dirty="0" smtClean="0">
                <a:solidFill>
                  <a:srgbClr val="000000"/>
                </a:solidFill>
              </a:rPr>
              <a:t>Unless it is a Bill before the House in terms of Rule 216 of the joint Rules (Fast-tracking of a Bill); or </a:t>
            </a:r>
          </a:p>
          <a:p>
            <a:pPr lvl="0">
              <a:lnSpc>
                <a:spcPts val="2100"/>
              </a:lnSpc>
              <a:buAutoNum type="alphaLcParenBoth"/>
            </a:pPr>
            <a:r>
              <a:rPr lang="en-US" sz="1800" dirty="0" smtClean="0">
                <a:solidFill>
                  <a:srgbClr val="000000"/>
                </a:solidFill>
              </a:rPr>
              <a:t>An urgent Bill before the House </a:t>
            </a:r>
            <a:endParaRPr lang="en-US" sz="18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ts val="21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5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32048"/>
          </a:xfrm>
          <a:solidFill>
            <a:srgbClr val="EFBD47"/>
          </a:solidFill>
        </p:spPr>
        <p:txBody>
          <a:bodyPr/>
          <a:lstStyle/>
          <a:p>
            <a:r>
              <a:rPr lang="en-ZA" sz="3200" b="1" dirty="0" smtClean="0"/>
              <a:t>Reporting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627712"/>
          </a:xfrm>
          <a:solidFill>
            <a:srgbClr val="EFBD47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endParaRPr lang="en-ZA" sz="16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ZA" sz="1600" b="1" dirty="0" smtClean="0"/>
              <a:t>NCOP Rule 102 – Reporting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102</a:t>
            </a:r>
            <a:r>
              <a:rPr lang="en-US" sz="1600" dirty="0">
                <a:solidFill>
                  <a:srgbClr val="000000"/>
                </a:solidFill>
              </a:rPr>
              <a:t>.	(1) </a:t>
            </a:r>
            <a:r>
              <a:rPr lang="en-US" sz="1600" dirty="0" smtClean="0">
                <a:solidFill>
                  <a:srgbClr val="000000"/>
                </a:solidFill>
              </a:rPr>
              <a:t>A </a:t>
            </a:r>
            <a:r>
              <a:rPr lang="en-US" sz="1600" dirty="0">
                <a:solidFill>
                  <a:srgbClr val="000000"/>
                </a:solidFill>
              </a:rPr>
              <a:t>committee must report to the Council on a matter referred to the 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	committee-</a:t>
            </a:r>
          </a:p>
          <a:p>
            <a:pPr marL="1409700" lvl="2" indent="-60960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when </a:t>
            </a:r>
            <a:r>
              <a:rPr lang="en-US" sz="1600" dirty="0">
                <a:solidFill>
                  <a:srgbClr val="000000"/>
                </a:solidFill>
              </a:rPr>
              <a:t>the Council is to decide the matter in terms of these Rules, the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800100" lvl="2" indent="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    Joint </a:t>
            </a:r>
            <a:r>
              <a:rPr lang="en-US" sz="1600" dirty="0">
                <a:solidFill>
                  <a:srgbClr val="000000"/>
                </a:solidFill>
              </a:rPr>
              <a:t>Rules, a resolution of the Council or legislation; </a:t>
            </a:r>
          </a:p>
          <a:p>
            <a:pPr marL="1409700" lvl="2" indent="-609600">
              <a:lnSpc>
                <a:spcPct val="80000"/>
              </a:lnSpc>
              <a:buAutoNum type="alphaLcParenBoth" startAt="2"/>
            </a:pPr>
            <a:r>
              <a:rPr lang="en-US" sz="1600" dirty="0" smtClean="0">
                <a:solidFill>
                  <a:srgbClr val="000000"/>
                </a:solidFill>
              </a:rPr>
              <a:t>if </a:t>
            </a:r>
            <a:r>
              <a:rPr lang="en-US" sz="1600" dirty="0">
                <a:solidFill>
                  <a:srgbClr val="000000"/>
                </a:solidFill>
              </a:rPr>
              <a:t>the committee has taken a decision on the matter, whether or not the Council is to decide the matter as contemplated in paragraph (a); </a:t>
            </a:r>
            <a:r>
              <a:rPr lang="en-US" sz="1600" dirty="0" smtClean="0">
                <a:solidFill>
                  <a:srgbClr val="000000"/>
                </a:solidFill>
              </a:rPr>
              <a:t>or</a:t>
            </a:r>
          </a:p>
          <a:p>
            <a:pPr marL="1409700" lvl="2" indent="-609600">
              <a:lnSpc>
                <a:spcPct val="80000"/>
              </a:lnSpc>
              <a:buAutoNum type="alphaLcParenBoth" startAt="2"/>
            </a:pPr>
            <a:r>
              <a:rPr lang="en-US" sz="1600" dirty="0" smtClean="0">
                <a:solidFill>
                  <a:srgbClr val="000000"/>
                </a:solidFill>
              </a:rPr>
              <a:t>if </a:t>
            </a:r>
            <a:r>
              <a:rPr lang="en-US" sz="1600" dirty="0">
                <a:solidFill>
                  <a:srgbClr val="000000"/>
                </a:solidFill>
              </a:rPr>
              <a:t>the committee is unable to decide a matter referred to it for a report.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2) A committee must report to the Council on –</a:t>
            </a:r>
          </a:p>
          <a:p>
            <a:pPr marL="714375" lvl="1" indent="-352425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(a) all other decisions taken by it,  except those decisions concerning its internal business;  and </a:t>
            </a:r>
          </a:p>
          <a:p>
            <a:pPr marL="809625" lvl="1" indent="-447675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(b) its activities at least once per year.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(3) A report of a committee -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	(a) must be submitted to the Council by the chairperson or another member 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               of the committee designated by the committee; and 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          (b) may request that the  chairperson or another member of the committee 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               designated by the committee  introduces or explains the report in the 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               Council.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(4) </a:t>
            </a:r>
            <a:r>
              <a:rPr lang="en-US" sz="1600" b="1" dirty="0">
                <a:solidFill>
                  <a:srgbClr val="000000"/>
                </a:solidFill>
              </a:rPr>
              <a:t>A committee may not present a minority report but must reflect minority views </a:t>
            </a:r>
            <a:r>
              <a:rPr lang="en-US" sz="1600" b="1" dirty="0" smtClean="0">
                <a:solidFill>
                  <a:srgbClr val="000000"/>
                </a:solidFill>
              </a:rPr>
              <a:t>in </a:t>
            </a:r>
            <a:r>
              <a:rPr lang="en-US" sz="1600" b="1" dirty="0">
                <a:solidFill>
                  <a:srgbClr val="000000"/>
                </a:solidFill>
              </a:rPr>
              <a:t>the committee in its reports.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7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32048"/>
          </a:xfrm>
          <a:solidFill>
            <a:srgbClr val="EFBD47"/>
          </a:solidFill>
        </p:spPr>
        <p:txBody>
          <a:bodyPr/>
          <a:lstStyle/>
          <a:p>
            <a:r>
              <a:rPr lang="en-ZA" sz="3200" b="1" dirty="0"/>
              <a:t>Reporting </a:t>
            </a:r>
            <a:r>
              <a:rPr lang="en-ZA" sz="3200" b="1" dirty="0" err="1" smtClean="0"/>
              <a:t>cont</a:t>
            </a:r>
            <a:r>
              <a:rPr lang="en-ZA" sz="3200" b="1" dirty="0" smtClean="0"/>
              <a:t>….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8680"/>
            <a:ext cx="7772400" cy="5699720"/>
          </a:xfrm>
          <a:solidFill>
            <a:srgbClr val="EFBD47"/>
          </a:solidFill>
        </p:spPr>
        <p:txBody>
          <a:bodyPr/>
          <a:lstStyle/>
          <a:p>
            <a:pPr marL="609600" lvl="0" indent="-609600" algn="just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 algn="just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(5) If </a:t>
            </a:r>
            <a:r>
              <a:rPr lang="en-US" sz="1600" dirty="0">
                <a:solidFill>
                  <a:srgbClr val="000000"/>
                </a:solidFill>
              </a:rPr>
              <a:t>a committee reports on a matter other than a matter mentioned in subrule (1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     (</a:t>
            </a:r>
            <a:r>
              <a:rPr lang="en-US" sz="1600" dirty="0">
                <a:solidFill>
                  <a:srgbClr val="000000"/>
                </a:solidFill>
              </a:rPr>
              <a:t>a) and is of the view that its report, or a specific matter mentioned in the </a:t>
            </a:r>
            <a:r>
              <a:rPr lang="en-US" sz="1600" dirty="0" smtClean="0">
                <a:solidFill>
                  <a:srgbClr val="000000"/>
                </a:solidFill>
              </a:rPr>
              <a:t>report,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should </a:t>
            </a:r>
            <a:r>
              <a:rPr lang="en-US" sz="1600" dirty="0">
                <a:solidFill>
                  <a:srgbClr val="000000"/>
                </a:solidFill>
              </a:rPr>
              <a:t>be considered by the Council, it may make a request to that effect in </a:t>
            </a:r>
            <a:r>
              <a:rPr lang="en-US" sz="1600" dirty="0" smtClean="0">
                <a:solidFill>
                  <a:srgbClr val="000000"/>
                </a:solidFill>
              </a:rPr>
              <a:t>the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report</a:t>
            </a:r>
            <a:r>
              <a:rPr lang="en-US" sz="1600" dirty="0">
                <a:solidFill>
                  <a:srgbClr val="000000"/>
                </a:solidFill>
              </a:rPr>
              <a:t>. When such a request is made the matter must be placed on the </a:t>
            </a:r>
            <a:r>
              <a:rPr lang="en-US" sz="1600" dirty="0" smtClean="0">
                <a:solidFill>
                  <a:srgbClr val="000000"/>
                </a:solidFill>
              </a:rPr>
              <a:t>Order</a:t>
            </a:r>
          </a:p>
          <a:p>
            <a:pPr marL="609600" lvl="0" indent="-609600" algn="just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Paper.</a:t>
            </a:r>
            <a:endParaRPr lang="en-US" sz="1600" dirty="0">
              <a:solidFill>
                <a:srgbClr val="000000"/>
              </a:solidFill>
            </a:endParaRPr>
          </a:p>
          <a:p>
            <a:pPr marL="266700" lvl="0" indent="-2667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(6) A </a:t>
            </a:r>
            <a:r>
              <a:rPr lang="en-US" sz="1600" dirty="0">
                <a:solidFill>
                  <a:srgbClr val="000000"/>
                </a:solidFill>
              </a:rPr>
              <a:t>committee of the Council representing the Council on a joint committee of the Council and the National Assembly may present its own report to the Council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(7) A </a:t>
            </a:r>
            <a:r>
              <a:rPr lang="en-US" sz="1600" dirty="0">
                <a:solidFill>
                  <a:srgbClr val="000000"/>
                </a:solidFill>
              </a:rPr>
              <a:t>subcommittee must report to its parent committee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dirty="0"/>
          </a:p>
          <a:p>
            <a:pPr marL="609600" lvl="0" indent="-609600" algn="just">
              <a:lnSpc>
                <a:spcPct val="80000"/>
              </a:lnSpc>
              <a:buAutoNum type="arabicParenBoth" startAt="5"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576064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Reporting </a:t>
            </a:r>
            <a:r>
              <a:rPr lang="en-ZA" sz="3600" b="1" dirty="0" err="1" smtClean="0"/>
              <a:t>cont</a:t>
            </a:r>
            <a:r>
              <a:rPr lang="en-ZA" sz="3600" b="1" dirty="0" smtClean="0"/>
              <a:t>….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555704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NCOP Rule 171– Committee reporting on legislation (Section 76)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171. (1) The committee to which a Bill is referred must table in the Council – </a:t>
            </a:r>
          </a:p>
          <a:p>
            <a:pPr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its report; </a:t>
            </a:r>
          </a:p>
          <a:p>
            <a:pPr lvl="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the Bill that has been agreed on by it, </a:t>
            </a:r>
            <a:r>
              <a:rPr lang="en-US" sz="1600" b="1" dirty="0" smtClean="0">
                <a:solidFill>
                  <a:srgbClr val="000000"/>
                </a:solidFill>
              </a:rPr>
              <a:t>or, if it has not agreed on a Bill</a:t>
            </a:r>
            <a:r>
              <a:rPr lang="en-US" sz="1600" dirty="0" smtClean="0">
                <a:solidFill>
                  <a:srgbClr val="000000"/>
                </a:solidFill>
              </a:rPr>
              <a:t>, the Bill as referred to it; and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the supporting memorandum which was introduced with the Bill or, if the memorandum has been amended by the committee, the amended memorandum. 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(2) In its report the committee – </a:t>
            </a:r>
          </a:p>
          <a:p>
            <a:pPr lvl="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must state whether it recommends approval of the Bill with or without amendments, or rejection of the Bill; </a:t>
            </a:r>
          </a:p>
          <a:p>
            <a:pPr lvl="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must specify each amendment if an amended Bill was agreed on by it, and each amendment that was considered and, for a reason other than it being out of order, was rejected by it; </a:t>
            </a:r>
          </a:p>
          <a:p>
            <a:pPr lvl="0">
              <a:lnSpc>
                <a:spcPct val="80000"/>
              </a:lnSpc>
              <a:buAutoNum type="alphaLcParenBoth"/>
            </a:pPr>
            <a:r>
              <a:rPr lang="en-US" sz="1600" dirty="0" smtClean="0">
                <a:solidFill>
                  <a:srgbClr val="000000"/>
                </a:solidFill>
              </a:rPr>
              <a:t>must certify that –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(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) all amendments are constitutionally and procedurally in order within the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   meaning of joint rule 161; and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(ii) no amendment affects the classification of the Bill;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(d) must, if it is not a unanimous report – 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(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) specify in which respects there was not consensus; and 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(ii) in addition to the majority report, express the views of any minority concerned;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504056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Reporting </a:t>
            </a:r>
            <a:r>
              <a:rPr lang="en-ZA" sz="3600" b="1" dirty="0" err="1" smtClean="0"/>
              <a:t>cont</a:t>
            </a:r>
            <a:r>
              <a:rPr lang="en-ZA" sz="3600" b="1" dirty="0" smtClean="0"/>
              <a:t>….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62771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e) may specify such details or information about its enquiry and </a:t>
            </a:r>
            <a:r>
              <a:rPr lang="en-US" sz="1600" dirty="0" smtClean="0">
                <a:solidFill>
                  <a:srgbClr val="000000"/>
                </a:solidFill>
              </a:rPr>
              <a:t>any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representations </a:t>
            </a:r>
            <a:r>
              <a:rPr lang="en-US" sz="1600" dirty="0">
                <a:solidFill>
                  <a:srgbClr val="000000"/>
                </a:solidFill>
              </a:rPr>
              <a:t>or evidence received or taken by it, as it may </a:t>
            </a:r>
            <a:r>
              <a:rPr lang="en-US" sz="1600" dirty="0" smtClean="0">
                <a:solidFill>
                  <a:srgbClr val="000000"/>
                </a:solidFill>
              </a:rPr>
              <a:t>consider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necessary </a:t>
            </a:r>
            <a:r>
              <a:rPr lang="en-US" sz="1600" dirty="0">
                <a:solidFill>
                  <a:srgbClr val="000000"/>
                </a:solidFill>
              </a:rPr>
              <a:t>for the purposes of the debate on the Bill;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f) may report on any matter arising from its deliberations on the Bill but which is not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necessarily </a:t>
            </a:r>
            <a:r>
              <a:rPr lang="en-US" sz="1600" dirty="0">
                <a:solidFill>
                  <a:srgbClr val="000000"/>
                </a:solidFill>
              </a:rPr>
              <a:t>related to the Bill; </a:t>
            </a:r>
            <a:r>
              <a:rPr lang="en-US" sz="1600" dirty="0" smtClean="0">
                <a:solidFill>
                  <a:srgbClr val="000000"/>
                </a:solidFill>
              </a:rPr>
              <a:t>and</a:t>
            </a: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g) may recommend to the Council that any matter contained in the report be placed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on </a:t>
            </a:r>
            <a:r>
              <a:rPr lang="en-US" sz="1600" dirty="0">
                <a:solidFill>
                  <a:srgbClr val="000000"/>
                </a:solidFill>
              </a:rPr>
              <a:t>the Order Paper for separate consideration either before or after the Council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considers </a:t>
            </a:r>
            <a:r>
              <a:rPr lang="en-US" sz="1600" dirty="0">
                <a:solidFill>
                  <a:srgbClr val="000000"/>
                </a:solidFill>
              </a:rPr>
              <a:t>the Bill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NCOP Rule 211 – Committee reporting on legislation (Section 75)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Note</a:t>
            </a:r>
            <a:r>
              <a:rPr lang="en-US" sz="1600" dirty="0" smtClean="0">
                <a:solidFill>
                  <a:srgbClr val="000000"/>
                </a:solidFill>
              </a:rPr>
              <a:t>: Rule 171 and Rule 211 reads the same with only difference reflected below. 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ZA" sz="1600" dirty="0" smtClean="0"/>
              <a:t>211(3) </a:t>
            </a:r>
            <a:r>
              <a:rPr lang="en-US" sz="1600" dirty="0" smtClean="0"/>
              <a:t>The </a:t>
            </a:r>
            <a:r>
              <a:rPr lang="en-US" sz="1600" dirty="0"/>
              <a:t>report of the committee together with the Bill, any </a:t>
            </a:r>
            <a:r>
              <a:rPr lang="en-US" sz="1600" dirty="0" smtClean="0"/>
              <a:t>proposed 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amendments </a:t>
            </a:r>
            <a:r>
              <a:rPr lang="en-US" sz="1600" dirty="0"/>
              <a:t>and the memorandum must be placed on the Order Paper for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consideration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(</a:t>
            </a:r>
            <a:r>
              <a:rPr lang="en-US" sz="1600" dirty="0"/>
              <a:t>4) The Bill, subject to proposed amendments where applicable, is passed by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the </a:t>
            </a:r>
            <a:r>
              <a:rPr lang="en-US" sz="1600" dirty="0"/>
              <a:t>Council if the Bill and any amendments are agreed to by the Council in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terms </a:t>
            </a:r>
            <a:r>
              <a:rPr lang="en-US" sz="1600" dirty="0"/>
              <a:t>of section 75(2) of the Constitution. </a:t>
            </a:r>
            <a:endParaRPr lang="en-ZA" sz="16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4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627712"/>
          </a:xfrm>
          <a:solidFill>
            <a:srgbClr val="EFBD47"/>
          </a:solidFill>
        </p:spPr>
        <p:txBody>
          <a:bodyPr/>
          <a:lstStyle/>
          <a:p>
            <a:pPr marL="609600" lvl="0" indent="-609600">
              <a:lnSpc>
                <a:spcPct val="80000"/>
              </a:lnSpc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ZA" sz="1600" dirty="0" smtClean="0">
                <a:solidFill>
                  <a:srgbClr val="000000"/>
                </a:solidFill>
              </a:rPr>
              <a:t> </a:t>
            </a: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09600" lvl="0" indent="-609600">
              <a:lnSpc>
                <a:spcPct val="80000"/>
              </a:lnSpc>
              <a:buNone/>
            </a:pPr>
            <a:r>
              <a:rPr lang="en-ZA" sz="6000" dirty="0" smtClean="0">
                <a:solidFill>
                  <a:srgbClr val="000000"/>
                </a:solidFill>
              </a:rPr>
              <a:t>          Thank You</a:t>
            </a:r>
            <a:endParaRPr lang="en-ZA" sz="60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2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"/>
            <a:ext cx="7772400" cy="620687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GB" sz="3600" b="1" dirty="0" smtClean="0">
                <a:latin typeface="+mn-lt"/>
              </a:rPr>
              <a:t>Purpose of Presentation</a:t>
            </a:r>
            <a:endParaRPr lang="en-GB" sz="3600" b="1" dirty="0"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483696"/>
          </a:xfrm>
          <a:solidFill>
            <a:srgbClr val="EFBD47"/>
          </a:solidFill>
        </p:spPr>
        <p:txBody>
          <a:bodyPr/>
          <a:lstStyle/>
          <a:p>
            <a:pPr algn="just">
              <a:defRPr/>
            </a:pPr>
            <a:r>
              <a:rPr lang="en-ZA" sz="1800" dirty="0" smtClean="0"/>
              <a:t>To provide a brief outline of the role and functioning of Committees in the National Council of Provinces (NCOP).</a:t>
            </a:r>
          </a:p>
          <a:p>
            <a:pPr algn="just">
              <a:defRPr/>
            </a:pPr>
            <a:endParaRPr lang="en-ZA" sz="1800" dirty="0" smtClean="0"/>
          </a:p>
          <a:p>
            <a:pPr algn="just">
              <a:defRPr/>
            </a:pPr>
            <a:r>
              <a:rPr lang="en-ZA" sz="1800" dirty="0" smtClean="0"/>
              <a:t>To highlight the sections in the Constitution and general rules in the NCOP underpinning the following: </a:t>
            </a:r>
          </a:p>
          <a:p>
            <a:pPr algn="just">
              <a:defRPr/>
            </a:pPr>
            <a:endParaRPr lang="en-ZA" sz="1800" dirty="0" smtClean="0"/>
          </a:p>
          <a:p>
            <a:pPr lvl="1" algn="just">
              <a:defRPr/>
            </a:pPr>
            <a:endParaRPr lang="en-ZA" sz="1400" dirty="0" smtClean="0"/>
          </a:p>
          <a:p>
            <a:pPr marL="0" indent="0" algn="just">
              <a:buFontTx/>
              <a:buNone/>
              <a:defRPr/>
            </a:pPr>
            <a:endParaRPr lang="en-ZA" sz="1800" dirty="0" smtClean="0"/>
          </a:p>
          <a:p>
            <a:pPr lvl="1" algn="just">
              <a:defRPr/>
            </a:pPr>
            <a:endParaRPr lang="en-ZA" sz="1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4925D-F127-4569-B9DE-128412943B0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8447442"/>
              </p:ext>
            </p:extLst>
          </p:nvPr>
        </p:nvGraphicFramePr>
        <p:xfrm>
          <a:off x="971600" y="2919244"/>
          <a:ext cx="734481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14005615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508148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Composition of Parliament 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Legislative Authority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Powers of the NCOP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Establishing committees </a:t>
                      </a:r>
                    </a:p>
                    <a:p>
                      <a:pPr marL="285750" lvl="0" indent="-285750" algn="just" defTabSz="914400" rtl="0" eaLnBrk="1" latinLnBrk="0" hangingPunct="1"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Composition of committees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powers of committees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228975" algn="l"/>
                          <a:tab pos="3314700" algn="l"/>
                        </a:tabLst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Election of Chairperson/Acting Chairperson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Attendance of Members of Committees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Quorums and decisions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Alternates and co-option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involvement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Legislative process 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</a:p>
                    <a:p>
                      <a:pPr marL="628650" lvl="0" indent="-361950" algn="just" defTabSz="914400" rtl="0" eaLnBrk="1" latinLnBrk="0" hangingPunct="1">
                        <a:buFontTx/>
                        <a:buChar char="-"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matters </a:t>
                      </a:r>
                    </a:p>
                    <a:p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77059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641"/>
            <a:ext cx="7772400" cy="792087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>
                <a:solidFill>
                  <a:schemeClr val="tx1"/>
                </a:solidFill>
              </a:rPr>
              <a:t>Composition </a:t>
            </a:r>
            <a:r>
              <a:rPr lang="en-ZA" sz="3600" b="1" dirty="0">
                <a:solidFill>
                  <a:schemeClr val="tx1"/>
                </a:solidFill>
              </a:rPr>
              <a:t>of Parliament</a:t>
            </a:r>
            <a:endParaRPr lang="en-GB" sz="3600" b="1" dirty="0">
              <a:latin typeface="+mn-lt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14375" y="1196753"/>
            <a:ext cx="7772400" cy="5051648"/>
          </a:xfrm>
          <a:solidFill>
            <a:srgbClr val="EFBD47"/>
          </a:solidFill>
        </p:spPr>
        <p:txBody>
          <a:bodyPr/>
          <a:lstStyle/>
          <a:p>
            <a:pPr marL="457200" lvl="1" indent="-457200" algn="just"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-45720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The Constitution of the Republic of South Africa (RSA), 1996 – </a:t>
            </a:r>
          </a:p>
          <a:p>
            <a:pPr marL="457200" lvl="1" indent="-457200" algn="just"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457200" lvl="1" indent="-457200" algn="just">
              <a:buNone/>
              <a:defRPr/>
            </a:pPr>
            <a:r>
              <a:rPr lang="en-ZA" sz="1800" dirty="0" smtClean="0">
                <a:solidFill>
                  <a:srgbClr val="000000"/>
                </a:solidFill>
              </a:rPr>
              <a:t>Section </a:t>
            </a:r>
            <a:r>
              <a:rPr lang="en-ZA" sz="1800" dirty="0">
                <a:solidFill>
                  <a:srgbClr val="000000"/>
                </a:solidFill>
              </a:rPr>
              <a:t>42(1)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of the Constitution speaks to the composition of Parliament. </a:t>
            </a:r>
          </a:p>
          <a:p>
            <a:pPr marL="457200" lvl="1" indent="-45720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“Parliament </a:t>
            </a:r>
            <a:r>
              <a:rPr lang="en-US" sz="1800" dirty="0">
                <a:solidFill>
                  <a:srgbClr val="000000"/>
                </a:solidFill>
              </a:rPr>
              <a:t>consists </a:t>
            </a:r>
            <a:r>
              <a:rPr lang="en-US" sz="1800" dirty="0" smtClean="0">
                <a:solidFill>
                  <a:srgbClr val="000000"/>
                </a:solidFill>
              </a:rPr>
              <a:t>of-</a:t>
            </a:r>
          </a:p>
          <a:p>
            <a:pPr marL="800100" lvl="1" indent="-342900" algn="just">
              <a:buAutoNum type="alphaLcParenBoth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National Assembly; </a:t>
            </a:r>
            <a:r>
              <a:rPr lang="en-US" sz="1800" dirty="0" smtClean="0">
                <a:solidFill>
                  <a:srgbClr val="000000"/>
                </a:solidFill>
              </a:rPr>
              <a:t>and</a:t>
            </a:r>
          </a:p>
          <a:p>
            <a:pPr marL="457200" lvl="1" indent="0" algn="just"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(b) </a:t>
            </a:r>
            <a:r>
              <a:rPr lang="en-US" sz="1800" dirty="0">
                <a:solidFill>
                  <a:srgbClr val="000000"/>
                </a:solidFill>
              </a:rPr>
              <a:t>the National Council of Provinces</a:t>
            </a:r>
            <a:r>
              <a:rPr lang="en-US" sz="1800" dirty="0" smtClean="0">
                <a:solidFill>
                  <a:srgbClr val="000000"/>
                </a:solidFill>
              </a:rPr>
              <a:t>.”</a:t>
            </a:r>
            <a:endParaRPr lang="en-ZA" sz="18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42(3) of the Constitution speaks to the role and function of the NA.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42(4</a:t>
            </a:r>
            <a:r>
              <a:rPr lang="en-US" sz="1800" dirty="0" smtClean="0"/>
              <a:t>)</a:t>
            </a:r>
            <a:r>
              <a:rPr lang="en-US" sz="1800" dirty="0"/>
              <a:t> of the Constitution speaks to the role and function of the </a:t>
            </a:r>
            <a:r>
              <a:rPr lang="en-US" sz="1800" dirty="0" smtClean="0"/>
              <a:t>NCOP.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US" sz="1800" b="1" dirty="0"/>
          </a:p>
          <a:p>
            <a:pPr algn="just">
              <a:buFontTx/>
              <a:buNone/>
            </a:pPr>
            <a:endParaRPr lang="en-ZA" sz="36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BC912-8213-4D0E-A0EF-834616B060B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4095"/>
          </a:xfrm>
          <a:solidFill>
            <a:srgbClr val="EFBD47"/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>
                <a:solidFill>
                  <a:schemeClr val="tx1"/>
                </a:solidFill>
              </a:rPr>
              <a:t>National Legislative Authority</a:t>
            </a:r>
            <a:endParaRPr lang="en-GB" sz="3600" b="1" dirty="0">
              <a:latin typeface="+mn-lt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14375" y="1268760"/>
            <a:ext cx="7772400" cy="4979640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1800" b="1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44 </a:t>
            </a:r>
            <a:r>
              <a:rPr lang="en-US" sz="1800" dirty="0" smtClean="0"/>
              <a:t>of the Constitution vests the National Legislative Authority in Parliament.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44(1</a:t>
            </a:r>
            <a:r>
              <a:rPr lang="en-US" sz="1800" dirty="0"/>
              <a:t>)(a) </a:t>
            </a:r>
            <a:r>
              <a:rPr lang="en-US" sz="1800" dirty="0" smtClean="0"/>
              <a:t>confers specific powers on the NA.</a:t>
            </a: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/>
              <a:t>Section </a:t>
            </a:r>
            <a:r>
              <a:rPr lang="en-US" sz="1800" dirty="0"/>
              <a:t>44 (1)(b) </a:t>
            </a:r>
            <a:r>
              <a:rPr lang="en-US" sz="1800" dirty="0" smtClean="0"/>
              <a:t>confers specific powers on the NCOP.</a:t>
            </a:r>
            <a:endParaRPr lang="en-US" sz="18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1800" b="1" dirty="0"/>
          </a:p>
          <a:p>
            <a:pPr algn="just"/>
            <a:endParaRPr lang="en-ZA" sz="1800" dirty="0" smtClean="0"/>
          </a:p>
          <a:p>
            <a:pPr algn="just">
              <a:buFontTx/>
              <a:buNone/>
            </a:pPr>
            <a:endParaRPr lang="en-ZA" sz="3600" dirty="0" smtClean="0"/>
          </a:p>
          <a:p>
            <a:pPr algn="just"/>
            <a:endParaRPr lang="en-ZA" sz="3600" dirty="0" smtClean="0"/>
          </a:p>
          <a:p>
            <a:pPr algn="just"/>
            <a:endParaRPr lang="en-ZA" sz="3600" dirty="0" smtClean="0"/>
          </a:p>
          <a:p>
            <a:pPr algn="just">
              <a:buFontTx/>
              <a:buNone/>
            </a:pPr>
            <a:r>
              <a:rPr lang="en-ZA" sz="3600" dirty="0" smtClean="0"/>
              <a:t>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E288F-780E-4E95-9C04-0CF1D5854CCF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 smtClean="0">
                <a:solidFill>
                  <a:schemeClr val="tx1"/>
                </a:solidFill>
              </a:rPr>
              <a:t>Powers of the NCOP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07632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 smtClean="0"/>
              <a:t>Section 68 – Powers of the NCOP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In exercising its legislative power, the National Council of Provinces may-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/>
              <a:t>consider, pass, amend, propose amendments to or reject any legislation before the Council, in accordance with this Chapter; </a:t>
            </a:r>
            <a:r>
              <a:rPr lang="en-US" sz="1800" dirty="0" smtClean="0"/>
              <a:t>and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en-US" sz="1800" dirty="0" smtClean="0"/>
              <a:t> </a:t>
            </a:r>
          </a:p>
          <a:p>
            <a:pPr marL="714375" lvl="1" indent="-371475">
              <a:lnSpc>
                <a:spcPct val="80000"/>
              </a:lnSpc>
              <a:buAutoNum type="alphaLcParenBoth"/>
            </a:pPr>
            <a:r>
              <a:rPr lang="en-US" sz="1800" dirty="0" smtClean="0"/>
              <a:t>initiate </a:t>
            </a:r>
            <a:r>
              <a:rPr lang="en-US" sz="1800" dirty="0"/>
              <a:t>or prepare legislation falling within a functional area listed in     	Schedule 4 or other legislation referred to in section 76 (3), but 	may not initiate or prepare money Bills.</a:t>
            </a:r>
            <a:endParaRPr lang="en-ZA" sz="18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35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570"/>
            <a:ext cx="7772400" cy="755848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>
                <a:solidFill>
                  <a:schemeClr val="tx1"/>
                </a:solidFill>
              </a:rPr>
              <a:t>Establishing </a:t>
            </a:r>
            <a:r>
              <a:rPr lang="en-ZA" sz="3600" b="1" dirty="0" smtClean="0">
                <a:solidFill>
                  <a:schemeClr val="tx1"/>
                </a:solidFill>
              </a:rPr>
              <a:t>Committees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  <a:solidFill>
            <a:srgbClr val="EFBD47"/>
          </a:solidFill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endParaRPr lang="en-US" sz="1800" b="1" dirty="0" smtClean="0"/>
          </a:p>
          <a:p>
            <a:pPr marL="0" indent="0" algn="just">
              <a:lnSpc>
                <a:spcPts val="2400"/>
              </a:lnSpc>
              <a:buNone/>
            </a:pPr>
            <a:endParaRPr lang="en-US" sz="1800" dirty="0" smtClean="0"/>
          </a:p>
          <a:p>
            <a:pPr marL="0" indent="0" algn="just">
              <a:lnSpc>
                <a:spcPts val="2400"/>
              </a:lnSpc>
              <a:buNone/>
            </a:pPr>
            <a:endParaRPr lang="en-US" sz="1800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n-US" sz="1800" dirty="0" smtClean="0"/>
              <a:t>Section 70 (NCOP) of the Constitution speaks to the right of each House of Parliament to determine its own internal </a:t>
            </a:r>
            <a:r>
              <a:rPr lang="en-US" sz="1800" dirty="0"/>
              <a:t>arrangements, proceedings and </a:t>
            </a:r>
            <a:r>
              <a:rPr lang="en-US" sz="1800" dirty="0" smtClean="0"/>
              <a:t>procedures.</a:t>
            </a:r>
            <a:endParaRPr lang="en-US" sz="1800" dirty="0"/>
          </a:p>
          <a:p>
            <a:pPr marL="0" indent="0">
              <a:lnSpc>
                <a:spcPts val="2400"/>
              </a:lnSpc>
              <a:buNone/>
            </a:pPr>
            <a:endParaRPr lang="en-US" sz="1800" b="1" dirty="0"/>
          </a:p>
          <a:p>
            <a:pPr marL="0" lvl="1" indent="0" algn="just">
              <a:lnSpc>
                <a:spcPts val="2400"/>
              </a:lnSpc>
              <a:buNone/>
            </a:pPr>
            <a:r>
              <a:rPr lang="en-US" sz="1800" dirty="0" smtClean="0"/>
              <a:t>The NCOP may make </a:t>
            </a:r>
            <a:r>
              <a:rPr lang="en-US" sz="1800" dirty="0"/>
              <a:t>rules and orders concerning its </a:t>
            </a:r>
            <a:r>
              <a:rPr lang="en-US" sz="1800" dirty="0" smtClean="0"/>
              <a:t>business and provide for </a:t>
            </a:r>
            <a:r>
              <a:rPr lang="en-US" sz="1800" dirty="0"/>
              <a:t>the establishment, composition, powers, functions, procedures and duration of its </a:t>
            </a:r>
            <a:r>
              <a:rPr lang="en-US" sz="1800" dirty="0" smtClean="0"/>
              <a:t>committees.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800" strike="dblStrike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/>
              <a:t>Joint committees and subcommittees are established in terms of Joint Rules 15 and 16.</a:t>
            </a: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008112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Establishing Committees </a:t>
            </a:r>
            <a:r>
              <a:rPr lang="en-ZA" sz="3600" b="1" dirty="0">
                <a:solidFill>
                  <a:schemeClr val="tx1"/>
                </a:solidFill>
              </a:rPr>
              <a:t>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  <a:solidFill>
            <a:srgbClr val="EFBD47"/>
          </a:solidFill>
        </p:spPr>
        <p:txBody>
          <a:bodyPr/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 algn="just">
              <a:buNone/>
            </a:pPr>
            <a:r>
              <a:rPr lang="en-US" sz="1800" b="1" dirty="0" smtClean="0"/>
              <a:t>Rule </a:t>
            </a:r>
            <a:r>
              <a:rPr lang="en-US" sz="1800" b="1" dirty="0"/>
              <a:t>151 of the NCOP</a:t>
            </a:r>
            <a:r>
              <a:rPr lang="en-US" sz="1800" dirty="0"/>
              <a:t> deals with the establishment of </a:t>
            </a:r>
            <a:r>
              <a:rPr lang="en-US" sz="1800" dirty="0" smtClean="0"/>
              <a:t>select committees</a:t>
            </a:r>
            <a:endParaRPr lang="en-US" sz="1800" b="1" dirty="0"/>
          </a:p>
          <a:p>
            <a:pPr marL="0" indent="0" algn="just">
              <a:buNone/>
            </a:pPr>
            <a:endParaRPr lang="en-US" sz="1800" b="1" dirty="0"/>
          </a:p>
          <a:p>
            <a:pPr algn="just">
              <a:buAutoNum type="arabicParenBoth"/>
            </a:pPr>
            <a:r>
              <a:rPr lang="en-US" sz="1800" dirty="0"/>
              <a:t>The Rules Committee must establish select committees to deal with legislation, oversight and other matters concerning the affairs of government. </a:t>
            </a:r>
          </a:p>
          <a:p>
            <a:pPr algn="just">
              <a:buAutoNum type="arabicParenBoth"/>
            </a:pPr>
            <a:endParaRPr lang="en-US" sz="1800" dirty="0"/>
          </a:p>
          <a:p>
            <a:pPr algn="just">
              <a:buAutoNum type="arabicParenBoth"/>
            </a:pPr>
            <a:r>
              <a:rPr lang="en-US" sz="1800" dirty="0"/>
              <a:t>Any number of divisions of affairs of government may be clustered under any single select committee as the Rules Committee may determine. </a:t>
            </a:r>
          </a:p>
          <a:p>
            <a:pPr algn="just">
              <a:buAutoNum type="arabicParenBoth"/>
            </a:pPr>
            <a:endParaRPr lang="en-US" sz="1800" dirty="0"/>
          </a:p>
          <a:p>
            <a:pPr algn="just">
              <a:buAutoNum type="arabicParenBoth"/>
            </a:pPr>
            <a:r>
              <a:rPr lang="en-US" sz="1800" dirty="0"/>
              <a:t>The Rules Committee must determine the number of members of each select committee. </a:t>
            </a:r>
            <a:endParaRPr lang="en-ZA" sz="18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97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20080"/>
          </a:xfrm>
          <a:solidFill>
            <a:srgbClr val="EFBD47"/>
          </a:solidFill>
        </p:spPr>
        <p:txBody>
          <a:bodyPr/>
          <a:lstStyle/>
          <a:p>
            <a:r>
              <a:rPr lang="en-ZA" sz="3600" b="1" dirty="0"/>
              <a:t>Establishing Committees </a:t>
            </a:r>
            <a:r>
              <a:rPr lang="en-ZA" sz="3600" b="1" dirty="0">
                <a:solidFill>
                  <a:schemeClr val="tx1"/>
                </a:solidFill>
              </a:rPr>
              <a:t>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544616"/>
          </a:xfrm>
          <a:solidFill>
            <a:srgbClr val="EFBD47"/>
          </a:solidFill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NCOP Rule 86 – List of Council </a:t>
            </a:r>
            <a:r>
              <a:rPr lang="en-US" sz="1800" b="1" dirty="0"/>
              <a:t>committees 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86 </a:t>
            </a:r>
            <a:r>
              <a:rPr lang="en-US" sz="1800" dirty="0"/>
              <a:t>(1) The </a:t>
            </a:r>
            <a:r>
              <a:rPr lang="en-US" sz="1800" dirty="0" smtClean="0"/>
              <a:t>Council has various committees including: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Committee on Petitions and Members’ Legislative Proposals; 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Select </a:t>
            </a:r>
            <a:r>
              <a:rPr lang="en-US" sz="1800" dirty="0" smtClean="0"/>
              <a:t>Committees </a:t>
            </a:r>
            <a:r>
              <a:rPr lang="en-US" sz="1800" dirty="0"/>
              <a:t>in terms of Rule </a:t>
            </a:r>
            <a:r>
              <a:rPr lang="en-US" sz="1800" dirty="0" smtClean="0"/>
              <a:t>151;</a:t>
            </a:r>
          </a:p>
          <a:p>
            <a:r>
              <a:rPr lang="en-US" sz="1800" dirty="0" smtClean="0"/>
              <a:t>any </a:t>
            </a:r>
            <a:r>
              <a:rPr lang="en-US" sz="1800" i="1" dirty="0"/>
              <a:t>ad hoc </a:t>
            </a:r>
            <a:r>
              <a:rPr lang="en-US" sz="1800" dirty="0"/>
              <a:t>committees; and </a:t>
            </a:r>
          </a:p>
          <a:p>
            <a:r>
              <a:rPr lang="en-US" sz="1800" dirty="0" smtClean="0"/>
              <a:t>any </a:t>
            </a:r>
            <a:r>
              <a:rPr lang="en-US" sz="1800" dirty="0"/>
              <a:t>other committees established by the Council by resolution. </a:t>
            </a:r>
            <a:endParaRPr lang="en-US" sz="1800" dirty="0" smtClean="0"/>
          </a:p>
          <a:p>
            <a:endParaRPr lang="en-US" sz="1800" dirty="0"/>
          </a:p>
          <a:p>
            <a:pPr marL="0" indent="0" algn="just">
              <a:buNone/>
            </a:pPr>
            <a:r>
              <a:rPr lang="en-US" sz="1800" b="1" dirty="0" smtClean="0"/>
              <a:t>NCOP </a:t>
            </a:r>
            <a:r>
              <a:rPr lang="en-US" sz="1800" b="1" dirty="0"/>
              <a:t>Rule </a:t>
            </a:r>
            <a:r>
              <a:rPr lang="en-US" sz="1800" b="1" dirty="0" smtClean="0"/>
              <a:t>87 </a:t>
            </a:r>
            <a:r>
              <a:rPr lang="en-US" sz="1800" b="1" dirty="0"/>
              <a:t>– Subcommittees </a:t>
            </a:r>
          </a:p>
          <a:p>
            <a:pPr marL="0" indent="0" algn="just">
              <a:buNone/>
            </a:pPr>
            <a:endParaRPr lang="en-US" sz="1800" b="1" dirty="0"/>
          </a:p>
          <a:p>
            <a:pPr marL="0" indent="0" algn="just">
              <a:buNone/>
            </a:pPr>
            <a:r>
              <a:rPr lang="en-US" sz="1800" b="1" dirty="0" smtClean="0"/>
              <a:t>NCOP </a:t>
            </a:r>
            <a:r>
              <a:rPr lang="en-US" sz="1800" b="1" dirty="0"/>
              <a:t>Rule </a:t>
            </a:r>
            <a:r>
              <a:rPr lang="en-US" sz="1800" b="1" dirty="0" smtClean="0"/>
              <a:t>87(1) and (2) </a:t>
            </a:r>
            <a:r>
              <a:rPr lang="en-US" sz="1800" b="1" dirty="0"/>
              <a:t>- </a:t>
            </a:r>
            <a:r>
              <a:rPr lang="en-US" sz="1800" b="1" dirty="0" smtClean="0"/>
              <a:t>Provide for the </a:t>
            </a:r>
            <a:r>
              <a:rPr lang="en-US" sz="1800" b="1" dirty="0"/>
              <a:t>right </a:t>
            </a:r>
            <a:r>
              <a:rPr lang="en-US" sz="1800" b="1" dirty="0" smtClean="0"/>
              <a:t>of </a:t>
            </a:r>
            <a:r>
              <a:rPr lang="en-US" sz="1800" b="1" dirty="0"/>
              <a:t>a committee to  </a:t>
            </a:r>
            <a:r>
              <a:rPr lang="en-US" sz="1800" b="1" dirty="0" smtClean="0"/>
              <a:t>establish </a:t>
            </a:r>
            <a:r>
              <a:rPr lang="en-US" sz="1800" b="1" dirty="0"/>
              <a:t>a subcommittee ito the applicable rules</a:t>
            </a:r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r>
              <a:rPr lang="en-ZA" sz="1800" b="1" dirty="0" smtClean="0"/>
              <a:t>NCOP Rules 89 – 114  </a:t>
            </a:r>
            <a:r>
              <a:rPr lang="en-US" sz="1800" b="1" dirty="0"/>
              <a:t>are the Rules applicable to </a:t>
            </a:r>
            <a:r>
              <a:rPr lang="en-US" sz="1800" b="1" dirty="0" smtClean="0"/>
              <a:t>committees and subcommittees </a:t>
            </a:r>
            <a:r>
              <a:rPr lang="en-US" sz="1800" b="1" dirty="0"/>
              <a:t>generally. </a:t>
            </a:r>
          </a:p>
          <a:p>
            <a:pPr marL="0" indent="0">
              <a:buNone/>
            </a:pP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569A-4D13-4ECE-B75D-9679A8BBFEB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8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without pictures">
  <a:themeElements>
    <a:clrScheme name="template without pictu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without pictur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FBD47"/>
        </a:solidFill>
        <a:ln w="9525">
          <a:noFill/>
          <a:miter lim="800000"/>
          <a:headEnd/>
          <a:tailEnd/>
        </a:ln>
      </a:spPr>
      <a:bodyPr wrap="none" anchor="ctr"/>
      <a:lstStyle>
        <a:defPPr algn="ctr">
          <a:defRPr sz="160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lnDef>
  </a:objectDefaults>
  <a:extraClrSchemeLst>
    <a:extraClrScheme>
      <a:clrScheme name="template without pi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out pict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out pictu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without pictures</Template>
  <TotalTime>11541</TotalTime>
  <Words>3136</Words>
  <Application>Microsoft Office PowerPoint</Application>
  <PresentationFormat>On-screen Show (4:3)</PresentationFormat>
  <Paragraphs>395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template without pictures</vt:lpstr>
      <vt:lpstr>Committees: “The engine room of Parliament”</vt:lpstr>
      <vt:lpstr>Slide 2</vt:lpstr>
      <vt:lpstr>Purpose of Presentation</vt:lpstr>
      <vt:lpstr>Composition of Parliament</vt:lpstr>
      <vt:lpstr>National Legislative Authority</vt:lpstr>
      <vt:lpstr>Powers of the NCOP</vt:lpstr>
      <vt:lpstr>Establishing Committees</vt:lpstr>
      <vt:lpstr>Establishing Committees cont.</vt:lpstr>
      <vt:lpstr>Establishing Committees cont.</vt:lpstr>
      <vt:lpstr>Composition of Committees</vt:lpstr>
      <vt:lpstr>General powers of NCOP Committees</vt:lpstr>
      <vt:lpstr>General powers of NCOP Committees cont.</vt:lpstr>
      <vt:lpstr>ELECTION OF CHAIRPERSON/ ACTING CHAIRPERSON</vt:lpstr>
      <vt:lpstr>Attendance of Members in Committees cont.</vt:lpstr>
      <vt:lpstr>Quorums and decisions cont. </vt:lpstr>
      <vt:lpstr>Public involvement</vt:lpstr>
      <vt:lpstr>Public involvement cont.</vt:lpstr>
      <vt:lpstr>Processing of Legislation</vt:lpstr>
      <vt:lpstr>Processing of Legislation cont.</vt:lpstr>
      <vt:lpstr>Processing of Legislation cont…</vt:lpstr>
      <vt:lpstr>Processing of Legislation cont…</vt:lpstr>
      <vt:lpstr>Processing of Legislation cont...</vt:lpstr>
      <vt:lpstr>Consideration of a Report (Bill)</vt:lpstr>
      <vt:lpstr>Reporting</vt:lpstr>
      <vt:lpstr>Reporting cont….</vt:lpstr>
      <vt:lpstr>Reporting cont….</vt:lpstr>
      <vt:lpstr>Reporting cont….</vt:lpstr>
      <vt:lpstr>Slide 28</vt:lpstr>
    </vt:vector>
  </TitlesOfParts>
  <Company>SWITCH design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Lungelwa Sigasana</dc:creator>
  <cp:lastModifiedBy>PUMZA</cp:lastModifiedBy>
  <cp:revision>812</cp:revision>
  <cp:lastPrinted>2019-05-23T10:45:27Z</cp:lastPrinted>
  <dcterms:created xsi:type="dcterms:W3CDTF">2007-03-29T10:25:25Z</dcterms:created>
  <dcterms:modified xsi:type="dcterms:W3CDTF">2019-07-23T12:52:14Z</dcterms:modified>
</cp:coreProperties>
</file>