
<file path=[Content_Types].xml><?xml version="1.0" encoding="utf-8"?>
<Types xmlns="http://schemas.openxmlformats.org/package/2006/content-types">
  <Override PartName="/ppt/slides/slide29.xml" ContentType="application/vnd.openxmlformats-officedocument.presentationml.slide+xml"/>
  <Override PartName="/ppt/theme/themeOverride12.xml" ContentType="application/vnd.openxmlformats-officedocument.themeOverr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theme/themeOverride17.xml" ContentType="application/vnd.openxmlformats-officedocument.themeOverride+xml"/>
  <Override PartName="/ppt/theme/themeOverride28.xml" ContentType="application/vnd.openxmlformats-officedocument.themeOverride+xml"/>
  <Override PartName="/ppt/theme/themeOverride15.xml" ContentType="application/vnd.openxmlformats-officedocument.themeOverride+xml"/>
  <Override PartName="/ppt/diagrams/layout1.xml" ContentType="application/vnd.openxmlformats-officedocument.drawingml.diagramLayout+xml"/>
  <Override PartName="/ppt/theme/themeOverride24.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13.xml" ContentType="application/vnd.openxmlformats-officedocument.themeOverride+xml"/>
  <Override PartName="/ppt/theme/themeOverride22.xml" ContentType="application/vnd.openxmlformats-officedocument.themeOverr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Override8.xml" ContentType="application/vnd.openxmlformats-officedocument.themeOverride+xml"/>
  <Override PartName="/ppt/notesSlides/notesSlide1.xml" ContentType="application/vnd.openxmlformats-officedocument.presentationml.notesSlide+xml"/>
  <Override PartName="/ppt/theme/themeOverride11.xml" ContentType="application/vnd.openxmlformats-officedocument.themeOverride+xml"/>
  <Override PartName="/ppt/theme/themeOverride20.xml" ContentType="application/vnd.openxmlformats-officedocument.themeOverr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27.xml" ContentType="application/vnd.openxmlformats-officedocument.themeOverride+xml"/>
  <Override PartName="/ppt/theme/themeOverride16.xml" ContentType="application/vnd.openxmlformats-officedocument.themeOverride+xml"/>
  <Override PartName="/ppt/theme/themeOverride25.xml" ContentType="application/vnd.openxmlformats-officedocument.themeOverride+xml"/>
  <Override PartName="/ppt/slides/slide8.xml" ContentType="application/vnd.openxmlformats-officedocument.presentationml.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Lst>
  <p:notesMasterIdLst>
    <p:notesMasterId r:id="rId47"/>
  </p:notesMasterIdLst>
  <p:sldIdLst>
    <p:sldId id="327" r:id="rId6"/>
    <p:sldId id="256" r:id="rId7"/>
    <p:sldId id="337" r:id="rId8"/>
    <p:sldId id="460" r:id="rId9"/>
    <p:sldId id="258" r:id="rId10"/>
    <p:sldId id="440" r:id="rId11"/>
    <p:sldId id="461" r:id="rId12"/>
    <p:sldId id="441" r:id="rId13"/>
    <p:sldId id="462" r:id="rId14"/>
    <p:sldId id="463" r:id="rId15"/>
    <p:sldId id="464" r:id="rId16"/>
    <p:sldId id="466" r:id="rId17"/>
    <p:sldId id="465" r:id="rId18"/>
    <p:sldId id="484" r:id="rId19"/>
    <p:sldId id="468" r:id="rId20"/>
    <p:sldId id="483" r:id="rId21"/>
    <p:sldId id="469" r:id="rId22"/>
    <p:sldId id="470" r:id="rId23"/>
    <p:sldId id="438" r:id="rId24"/>
    <p:sldId id="408" r:id="rId25"/>
    <p:sldId id="409" r:id="rId26"/>
    <p:sldId id="410" r:id="rId27"/>
    <p:sldId id="411" r:id="rId28"/>
    <p:sldId id="412" r:id="rId29"/>
    <p:sldId id="414" r:id="rId30"/>
    <p:sldId id="415" r:id="rId31"/>
    <p:sldId id="417" r:id="rId32"/>
    <p:sldId id="459" r:id="rId33"/>
    <p:sldId id="419" r:id="rId34"/>
    <p:sldId id="420" r:id="rId35"/>
    <p:sldId id="421" r:id="rId36"/>
    <p:sldId id="436" r:id="rId37"/>
    <p:sldId id="345" r:id="rId38"/>
    <p:sldId id="471" r:id="rId39"/>
    <p:sldId id="472" r:id="rId40"/>
    <p:sldId id="452" r:id="rId41"/>
    <p:sldId id="453" r:id="rId42"/>
    <p:sldId id="485" r:id="rId43"/>
    <p:sldId id="486" r:id="rId44"/>
    <p:sldId id="487" r:id="rId45"/>
    <p:sldId id="458" r:id="rId4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PSA CEO" initials="PC" lastIdx="3" clrIdx="0">
    <p:extLst>
      <p:ext uri="{19B8F6BF-5375-455C-9EA6-DF929625EA0E}">
        <p15:presenceInfo xmlns:p15="http://schemas.microsoft.com/office/powerpoint/2012/main" xmlns="" userId="S-1-5-21-619387018-168755649-227697207-115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7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158B7-038F-4C73-8334-0AE4720E1F35}" type="doc">
      <dgm:prSet loTypeId="urn:microsoft.com/office/officeart/2008/layout/VerticalCurvedList" loCatId="list" qsTypeId="urn:microsoft.com/office/officeart/2005/8/quickstyle/simple1" qsCatId="simple" csTypeId="urn:microsoft.com/office/officeart/2005/8/colors/accent6_5" csCatId="accent6" phldr="1"/>
      <dgm:spPr/>
      <dgm:t>
        <a:bodyPr/>
        <a:lstStyle/>
        <a:p>
          <a:endParaRPr lang="en-US"/>
        </a:p>
      </dgm:t>
    </dgm:pt>
    <dgm:pt modelId="{FAE30792-985E-4799-B94D-02107795DF90}">
      <dgm:prSet phldrT="[Text]" custT="1"/>
      <dgm:spPr/>
      <dgm:t>
        <a:bodyPr/>
        <a:lstStyle/>
        <a:p>
          <a:r>
            <a:rPr lang="en-ZA" sz="2000" b="1" u="sng" dirty="0" smtClean="0">
              <a:solidFill>
                <a:schemeClr val="tx1"/>
              </a:solidFill>
            </a:rPr>
            <a:t>1. Prompt services delivered to all persons and institutions in order to promote and maintain good governance </a:t>
          </a:r>
        </a:p>
        <a:p>
          <a:r>
            <a:rPr lang="en-GB" sz="1600" b="1" i="0" dirty="0" err="1" smtClean="0">
              <a:solidFill>
                <a:schemeClr val="tx1"/>
              </a:solidFill>
              <a:effectLst/>
            </a:rPr>
            <a:t>i</a:t>
          </a:r>
          <a:r>
            <a:rPr lang="en-GB" sz="1600" b="1" i="0" dirty="0" smtClean="0">
              <a:solidFill>
                <a:schemeClr val="tx1"/>
              </a:solidFill>
              <a:effectLst/>
            </a:rPr>
            <a:t>. </a:t>
          </a:r>
          <a:r>
            <a:rPr lang="en-ZA" sz="1600" b="1" i="0" dirty="0" smtClean="0">
              <a:solidFill>
                <a:schemeClr val="tx1"/>
              </a:solidFill>
              <a:effectLst/>
            </a:rPr>
            <a:t>Investigate and finalise reports promptly</a:t>
          </a:r>
          <a:r>
            <a:rPr lang="en-GB" sz="1700" b="1" i="0" dirty="0" smtClean="0">
              <a:solidFill>
                <a:schemeClr val="tx1"/>
              </a:solidFill>
              <a:effectLst/>
            </a:rPr>
            <a:t>;</a:t>
          </a:r>
          <a:endParaRPr lang="en-GB" sz="1700" b="1" i="0" dirty="0" smtClean="0">
            <a:solidFill>
              <a:srgbClr val="FF0000"/>
            </a:solidFill>
            <a:effectLst/>
          </a:endParaRPr>
        </a:p>
        <a:p>
          <a:r>
            <a:rPr lang="en-GB" sz="1700" b="1" i="0" dirty="0" smtClean="0">
              <a:solidFill>
                <a:schemeClr val="tx1"/>
              </a:solidFill>
              <a:effectLst/>
            </a:rPr>
            <a:t>ii. </a:t>
          </a:r>
          <a:r>
            <a:rPr lang="en-ZA" sz="1700" b="1" i="0" dirty="0" smtClean="0">
              <a:solidFill>
                <a:schemeClr val="tx1"/>
              </a:solidFill>
              <a:effectLst/>
            </a:rPr>
            <a:t>Promote a culture of good governance</a:t>
          </a:r>
          <a:endParaRPr lang="en-US" sz="1700" b="1" i="0" dirty="0">
            <a:solidFill>
              <a:schemeClr val="tx1"/>
            </a:solidFill>
          </a:endParaRPr>
        </a:p>
      </dgm:t>
    </dgm:pt>
    <dgm:pt modelId="{F286DF03-7918-4B4F-A55B-0BFD9FEA6515}" type="parTrans" cxnId="{13C763D4-020E-4845-8FE1-18415FB0CEAD}">
      <dgm:prSet/>
      <dgm:spPr/>
      <dgm:t>
        <a:bodyPr/>
        <a:lstStyle/>
        <a:p>
          <a:endParaRPr lang="en-US"/>
        </a:p>
      </dgm:t>
    </dgm:pt>
    <dgm:pt modelId="{65CBACF7-3D3D-4D23-87B0-0392A2E1700D}" type="sibTrans" cxnId="{13C763D4-020E-4845-8FE1-18415FB0CEAD}">
      <dgm:prSet/>
      <dgm:spPr/>
      <dgm:t>
        <a:bodyPr/>
        <a:lstStyle/>
        <a:p>
          <a:endParaRPr lang="en-US"/>
        </a:p>
      </dgm:t>
    </dgm:pt>
    <dgm:pt modelId="{4FDEC547-8C9A-4E7E-A518-5B2C2B89159E}">
      <dgm:prSet phldrT="[Text]" custT="1"/>
      <dgm:spPr/>
      <dgm:t>
        <a:bodyPr/>
        <a:lstStyle/>
        <a:p>
          <a:r>
            <a:rPr lang="en-ZA" sz="2000" b="1" u="sng" dirty="0" smtClean="0">
              <a:solidFill>
                <a:schemeClr val="tx1"/>
              </a:solidFill>
            </a:rPr>
            <a:t>2. Accessible Public Protector Services </a:t>
          </a:r>
        </a:p>
        <a:p>
          <a:r>
            <a:rPr lang="en-GB" sz="1700" b="1" dirty="0" smtClean="0">
              <a:solidFill>
                <a:schemeClr val="tx1"/>
              </a:solidFill>
              <a:effectLst/>
            </a:rPr>
            <a:t>iii.  Ease of access to Public Protector services [Section 182 (4)]</a:t>
          </a:r>
          <a:endParaRPr lang="en-US" sz="1700" b="1" dirty="0">
            <a:solidFill>
              <a:schemeClr val="tx1"/>
            </a:solidFill>
          </a:endParaRPr>
        </a:p>
      </dgm:t>
    </dgm:pt>
    <dgm:pt modelId="{E478BA80-4D99-4FD9-B2EE-05090734311B}" type="parTrans" cxnId="{40996054-655A-41F4-9DC3-0A456BFD9850}">
      <dgm:prSet/>
      <dgm:spPr/>
      <dgm:t>
        <a:bodyPr/>
        <a:lstStyle/>
        <a:p>
          <a:endParaRPr lang="en-US"/>
        </a:p>
      </dgm:t>
    </dgm:pt>
    <dgm:pt modelId="{C4A22F5D-9CCB-4137-B805-D63982680D38}" type="sibTrans" cxnId="{40996054-655A-41F4-9DC3-0A456BFD9850}">
      <dgm:prSet/>
      <dgm:spPr/>
      <dgm:t>
        <a:bodyPr/>
        <a:lstStyle/>
        <a:p>
          <a:endParaRPr lang="en-US"/>
        </a:p>
      </dgm:t>
    </dgm:pt>
    <dgm:pt modelId="{CE8D2601-EDA4-434A-8AB0-DE6D04B17EA7}">
      <dgm:prSet phldrT="[Text]" custT="1"/>
      <dgm:spPr/>
      <dgm:t>
        <a:bodyPr/>
        <a:lstStyle/>
        <a:p>
          <a:r>
            <a:rPr lang="en-US" sz="2000" b="1" u="sng" dirty="0" smtClean="0">
              <a:solidFill>
                <a:schemeClr val="tx1"/>
              </a:solidFill>
            </a:rPr>
            <a:t>3. An effective and efficient people driven </a:t>
          </a:r>
          <a:r>
            <a:rPr lang="en-US" sz="2000" b="1" u="sng" dirty="0" err="1" smtClean="0">
              <a:solidFill>
                <a:schemeClr val="tx1"/>
              </a:solidFill>
            </a:rPr>
            <a:t>organisation</a:t>
          </a:r>
          <a:endParaRPr lang="en-US" sz="2000" b="1" u="sng" dirty="0" smtClean="0">
            <a:solidFill>
              <a:schemeClr val="tx1"/>
            </a:solidFill>
          </a:endParaRPr>
        </a:p>
        <a:p>
          <a:r>
            <a:rPr lang="en-ZA" sz="1600" b="1" dirty="0" smtClean="0">
              <a:solidFill>
                <a:schemeClr val="tx1"/>
              </a:solidFill>
              <a:effectLst/>
            </a:rPr>
            <a:t>iv.  Develop and implement Information Communications Technology to optimally support business objectives</a:t>
          </a:r>
          <a:r>
            <a:rPr lang="en-GB" sz="1700" b="1" dirty="0" smtClean="0">
              <a:solidFill>
                <a:schemeClr val="tx1"/>
              </a:solidFill>
              <a:effectLst/>
            </a:rPr>
            <a:t>; </a:t>
          </a:r>
        </a:p>
        <a:p>
          <a:r>
            <a:rPr lang="en-GB" sz="1700" b="1" dirty="0" smtClean="0">
              <a:solidFill>
                <a:schemeClr val="tx1"/>
              </a:solidFill>
              <a:effectLst/>
            </a:rPr>
            <a:t>v. </a:t>
          </a:r>
          <a:r>
            <a:rPr lang="en-ZA" sz="1700" b="1" dirty="0" smtClean="0">
              <a:solidFill>
                <a:schemeClr val="tx1"/>
              </a:solidFill>
              <a:effectLst/>
            </a:rPr>
            <a:t>Secure office accommodation</a:t>
          </a:r>
          <a:r>
            <a:rPr lang="en-GB" sz="1700" b="1" dirty="0" smtClean="0">
              <a:solidFill>
                <a:schemeClr val="tx1"/>
              </a:solidFill>
              <a:effectLst/>
            </a:rPr>
            <a:t>;  </a:t>
          </a:r>
        </a:p>
        <a:p>
          <a:r>
            <a:rPr lang="en-GB" sz="1700" b="1" dirty="0" smtClean="0">
              <a:solidFill>
                <a:schemeClr val="tx1"/>
              </a:solidFill>
              <a:effectLst/>
            </a:rPr>
            <a:t>vi.  </a:t>
          </a:r>
          <a:r>
            <a:rPr lang="en-ZA" sz="1700" b="1" dirty="0" smtClean="0">
              <a:solidFill>
                <a:schemeClr val="tx1"/>
              </a:solidFill>
              <a:effectLst/>
            </a:rPr>
            <a:t>Implement an institutional effectiveness turnaround approach to improve efficiencies;</a:t>
          </a:r>
        </a:p>
        <a:p>
          <a:r>
            <a:rPr lang="en-ZA" sz="1700" b="1" smtClean="0">
              <a:solidFill>
                <a:schemeClr val="tx1"/>
              </a:solidFill>
              <a:effectLst/>
            </a:rPr>
            <a:t>vii</a:t>
          </a:r>
          <a:r>
            <a:rPr lang="en-ZA" sz="1700" b="1" dirty="0" smtClean="0">
              <a:solidFill>
                <a:schemeClr val="tx1"/>
              </a:solidFill>
              <a:effectLst/>
            </a:rPr>
            <a:t>. Obtain Clean Audit</a:t>
          </a:r>
          <a:endParaRPr lang="en-US" sz="1700" b="1" dirty="0">
            <a:solidFill>
              <a:schemeClr val="tx1"/>
            </a:solidFill>
          </a:endParaRPr>
        </a:p>
      </dgm:t>
    </dgm:pt>
    <dgm:pt modelId="{7AB4CBF9-9898-4A02-A815-AEDB5EBAD57C}" type="parTrans" cxnId="{691D00F6-CA63-43A0-92CB-98C23ADB0112}">
      <dgm:prSet/>
      <dgm:spPr/>
      <dgm:t>
        <a:bodyPr/>
        <a:lstStyle/>
        <a:p>
          <a:endParaRPr lang="en-US"/>
        </a:p>
      </dgm:t>
    </dgm:pt>
    <dgm:pt modelId="{B7859BD5-EA2A-4D9D-BCAC-48B516443C80}" type="sibTrans" cxnId="{691D00F6-CA63-43A0-92CB-98C23ADB0112}">
      <dgm:prSet/>
      <dgm:spPr/>
      <dgm:t>
        <a:bodyPr/>
        <a:lstStyle/>
        <a:p>
          <a:endParaRPr lang="en-US"/>
        </a:p>
      </dgm:t>
    </dgm:pt>
    <dgm:pt modelId="{E1D17F08-25B5-4A41-8CE2-CE4DD30BDFFB}">
      <dgm:prSet phldrT="[Text]" custT="1"/>
      <dgm:spPr/>
      <dgm:t>
        <a:bodyPr/>
        <a:lstStyle/>
        <a:p>
          <a:r>
            <a:rPr lang="en-ZA" sz="1900" b="1" u="sng" dirty="0" smtClean="0">
              <a:solidFill>
                <a:schemeClr val="tx1"/>
              </a:solidFill>
            </a:rPr>
            <a:t>4. Oversight institutions and public complaints mechanisms strengthened</a:t>
          </a:r>
        </a:p>
        <a:p>
          <a:r>
            <a:rPr lang="en-US" sz="1700" b="1" dirty="0" smtClean="0">
              <a:solidFill>
                <a:schemeClr val="tx1"/>
              </a:solidFill>
            </a:rPr>
            <a:t>viii. </a:t>
          </a:r>
          <a:r>
            <a:rPr lang="en-ZA" sz="1700" b="1" dirty="0" smtClean="0">
              <a:solidFill>
                <a:schemeClr val="tx1"/>
              </a:solidFill>
              <a:effectLst/>
            </a:rPr>
            <a:t>Strengthen the role of ombudsman institutions and assist to establish internal complaints handling mechanisms within organs of state</a:t>
          </a:r>
          <a:endParaRPr lang="en-US" sz="1700" b="1" dirty="0">
            <a:solidFill>
              <a:schemeClr val="tx1"/>
            </a:solidFill>
            <a:effectLst/>
          </a:endParaRPr>
        </a:p>
      </dgm:t>
    </dgm:pt>
    <dgm:pt modelId="{4C55493B-EEAB-41F1-8DDC-7FEF7C7E6C5C}" type="parTrans" cxnId="{1F1A29E1-DB7A-4C97-8727-BBF998E7B36D}">
      <dgm:prSet/>
      <dgm:spPr/>
      <dgm:t>
        <a:bodyPr/>
        <a:lstStyle/>
        <a:p>
          <a:endParaRPr lang="en-ZA"/>
        </a:p>
      </dgm:t>
    </dgm:pt>
    <dgm:pt modelId="{5C948613-9314-4BEC-98C3-CC6DC28F504B}" type="sibTrans" cxnId="{1F1A29E1-DB7A-4C97-8727-BBF998E7B36D}">
      <dgm:prSet/>
      <dgm:spPr/>
      <dgm:t>
        <a:bodyPr/>
        <a:lstStyle/>
        <a:p>
          <a:endParaRPr lang="en-ZA"/>
        </a:p>
      </dgm:t>
    </dgm:pt>
    <dgm:pt modelId="{81B85002-AE1C-43D7-9657-C0C57FD7A9B5}" type="pres">
      <dgm:prSet presAssocID="{8C4158B7-038F-4C73-8334-0AE4720E1F35}" presName="Name0" presStyleCnt="0">
        <dgm:presLayoutVars>
          <dgm:chMax val="7"/>
          <dgm:chPref val="7"/>
          <dgm:dir/>
        </dgm:presLayoutVars>
      </dgm:prSet>
      <dgm:spPr/>
      <dgm:t>
        <a:bodyPr/>
        <a:lstStyle/>
        <a:p>
          <a:endParaRPr lang="en-US"/>
        </a:p>
      </dgm:t>
    </dgm:pt>
    <dgm:pt modelId="{59532C0A-AA23-42A3-B965-8D66C2A7C31D}" type="pres">
      <dgm:prSet presAssocID="{8C4158B7-038F-4C73-8334-0AE4720E1F35}" presName="Name1" presStyleCnt="0"/>
      <dgm:spPr/>
      <dgm:t>
        <a:bodyPr/>
        <a:lstStyle/>
        <a:p>
          <a:endParaRPr lang="en-ZA"/>
        </a:p>
      </dgm:t>
    </dgm:pt>
    <dgm:pt modelId="{860DF0DB-449A-42A5-BE70-AE431A10B2E5}" type="pres">
      <dgm:prSet presAssocID="{8C4158B7-038F-4C73-8334-0AE4720E1F35}" presName="cycle" presStyleCnt="0"/>
      <dgm:spPr/>
      <dgm:t>
        <a:bodyPr/>
        <a:lstStyle/>
        <a:p>
          <a:endParaRPr lang="en-ZA"/>
        </a:p>
      </dgm:t>
    </dgm:pt>
    <dgm:pt modelId="{C11F5B62-D543-490D-A056-C6A535B8A30F}" type="pres">
      <dgm:prSet presAssocID="{8C4158B7-038F-4C73-8334-0AE4720E1F35}" presName="srcNode" presStyleLbl="node1" presStyleIdx="0" presStyleCnt="4"/>
      <dgm:spPr/>
      <dgm:t>
        <a:bodyPr/>
        <a:lstStyle/>
        <a:p>
          <a:endParaRPr lang="en-ZA"/>
        </a:p>
      </dgm:t>
    </dgm:pt>
    <dgm:pt modelId="{6B197DDD-57BE-4402-8E2E-2EE659AE4FF2}" type="pres">
      <dgm:prSet presAssocID="{8C4158B7-038F-4C73-8334-0AE4720E1F35}" presName="conn" presStyleLbl="parChTrans1D2" presStyleIdx="0" presStyleCnt="1"/>
      <dgm:spPr/>
      <dgm:t>
        <a:bodyPr/>
        <a:lstStyle/>
        <a:p>
          <a:endParaRPr lang="en-US"/>
        </a:p>
      </dgm:t>
    </dgm:pt>
    <dgm:pt modelId="{882C8DEE-0212-4AA2-83D5-6A4601C10F9F}" type="pres">
      <dgm:prSet presAssocID="{8C4158B7-038F-4C73-8334-0AE4720E1F35}" presName="extraNode" presStyleLbl="node1" presStyleIdx="0" presStyleCnt="4"/>
      <dgm:spPr/>
      <dgm:t>
        <a:bodyPr/>
        <a:lstStyle/>
        <a:p>
          <a:endParaRPr lang="en-ZA"/>
        </a:p>
      </dgm:t>
    </dgm:pt>
    <dgm:pt modelId="{8A5B7CD6-0F5B-44D6-AC6D-300F7AAC751F}" type="pres">
      <dgm:prSet presAssocID="{8C4158B7-038F-4C73-8334-0AE4720E1F35}" presName="dstNode" presStyleLbl="node1" presStyleIdx="0" presStyleCnt="4"/>
      <dgm:spPr/>
      <dgm:t>
        <a:bodyPr/>
        <a:lstStyle/>
        <a:p>
          <a:endParaRPr lang="en-ZA"/>
        </a:p>
      </dgm:t>
    </dgm:pt>
    <dgm:pt modelId="{E9BD773C-8EF3-441E-AC66-82E4382CE73E}" type="pres">
      <dgm:prSet presAssocID="{FAE30792-985E-4799-B94D-02107795DF90}" presName="text_1" presStyleLbl="node1" presStyleIdx="0" presStyleCnt="4" custScaleX="98850" custScaleY="179382">
        <dgm:presLayoutVars>
          <dgm:bulletEnabled val="1"/>
        </dgm:presLayoutVars>
      </dgm:prSet>
      <dgm:spPr/>
      <dgm:t>
        <a:bodyPr/>
        <a:lstStyle/>
        <a:p>
          <a:endParaRPr lang="en-US"/>
        </a:p>
      </dgm:t>
    </dgm:pt>
    <dgm:pt modelId="{549D36E1-F6B1-479B-9519-AF811D7AA14B}" type="pres">
      <dgm:prSet presAssocID="{FAE30792-985E-4799-B94D-02107795DF90}" presName="accent_1" presStyleCnt="0"/>
      <dgm:spPr/>
      <dgm:t>
        <a:bodyPr/>
        <a:lstStyle/>
        <a:p>
          <a:endParaRPr lang="en-ZA"/>
        </a:p>
      </dgm:t>
    </dgm:pt>
    <dgm:pt modelId="{09FE051C-178B-490B-9A84-B7D2771F24D6}" type="pres">
      <dgm:prSet presAssocID="{FAE30792-985E-4799-B94D-02107795DF90}" presName="accentRepeatNode" presStyleLbl="solidFgAcc1" presStyleIdx="0" presStyleCnt="4" custLinFactNeighborX="2477" custLinFactNeighborY="632"/>
      <dgm:spPr/>
      <dgm:t>
        <a:bodyPr/>
        <a:lstStyle/>
        <a:p>
          <a:endParaRPr lang="en-ZA"/>
        </a:p>
      </dgm:t>
    </dgm:pt>
    <dgm:pt modelId="{B1523F4B-F695-4F73-8E21-CFE9C92D9C6F}" type="pres">
      <dgm:prSet presAssocID="{4FDEC547-8C9A-4E7E-A518-5B2C2B89159E}" presName="text_2" presStyleLbl="node1" presStyleIdx="1" presStyleCnt="4" custLinFactNeighborX="-451" custLinFactNeighborY="-3241">
        <dgm:presLayoutVars>
          <dgm:bulletEnabled val="1"/>
        </dgm:presLayoutVars>
      </dgm:prSet>
      <dgm:spPr/>
      <dgm:t>
        <a:bodyPr/>
        <a:lstStyle/>
        <a:p>
          <a:endParaRPr lang="en-US"/>
        </a:p>
      </dgm:t>
    </dgm:pt>
    <dgm:pt modelId="{B6E39F70-9E4E-4BCA-B27F-6C773F1B9C65}" type="pres">
      <dgm:prSet presAssocID="{4FDEC547-8C9A-4E7E-A518-5B2C2B89159E}" presName="accent_2" presStyleCnt="0"/>
      <dgm:spPr/>
      <dgm:t>
        <a:bodyPr/>
        <a:lstStyle/>
        <a:p>
          <a:endParaRPr lang="en-ZA"/>
        </a:p>
      </dgm:t>
    </dgm:pt>
    <dgm:pt modelId="{4A4C9906-7E33-4793-98BA-97CCDDE4DD76}" type="pres">
      <dgm:prSet presAssocID="{4FDEC547-8C9A-4E7E-A518-5B2C2B89159E}" presName="accentRepeatNode" presStyleLbl="solidFgAcc1" presStyleIdx="1" presStyleCnt="4"/>
      <dgm:spPr/>
      <dgm:t>
        <a:bodyPr/>
        <a:lstStyle/>
        <a:p>
          <a:endParaRPr lang="en-ZA"/>
        </a:p>
      </dgm:t>
    </dgm:pt>
    <dgm:pt modelId="{1FAD707D-73DF-4AD0-B6B3-8507E4588BD8}" type="pres">
      <dgm:prSet presAssocID="{CE8D2601-EDA4-434A-8AB0-DE6D04B17EA7}" presName="text_3" presStyleLbl="node1" presStyleIdx="2" presStyleCnt="4" custScaleY="243492" custLinFactNeighborX="-451" custLinFactNeighborY="26816">
        <dgm:presLayoutVars>
          <dgm:bulletEnabled val="1"/>
        </dgm:presLayoutVars>
      </dgm:prSet>
      <dgm:spPr/>
      <dgm:t>
        <a:bodyPr/>
        <a:lstStyle/>
        <a:p>
          <a:endParaRPr lang="en-US"/>
        </a:p>
      </dgm:t>
    </dgm:pt>
    <dgm:pt modelId="{5006534D-0CB2-4353-A3EC-974E6AE47718}" type="pres">
      <dgm:prSet presAssocID="{CE8D2601-EDA4-434A-8AB0-DE6D04B17EA7}" presName="accent_3" presStyleCnt="0"/>
      <dgm:spPr/>
      <dgm:t>
        <a:bodyPr/>
        <a:lstStyle/>
        <a:p>
          <a:endParaRPr lang="en-ZA"/>
        </a:p>
      </dgm:t>
    </dgm:pt>
    <dgm:pt modelId="{C050611C-7DD5-4F4F-BF9F-62074ECAE1C7}" type="pres">
      <dgm:prSet presAssocID="{CE8D2601-EDA4-434A-8AB0-DE6D04B17EA7}" presName="accentRepeatNode" presStyleLbl="solidFgAcc1" presStyleIdx="2" presStyleCnt="4" custLinFactNeighborX="-9228" custLinFactNeighborY="1675"/>
      <dgm:spPr/>
      <dgm:t>
        <a:bodyPr/>
        <a:lstStyle/>
        <a:p>
          <a:endParaRPr lang="en-ZA"/>
        </a:p>
      </dgm:t>
    </dgm:pt>
    <dgm:pt modelId="{BAB9BA8F-21C4-4935-A25B-022B5ED0016B}" type="pres">
      <dgm:prSet presAssocID="{E1D17F08-25B5-4A41-8CE2-CE4DD30BDFFB}" presName="text_4" presStyleLbl="node1" presStyleIdx="3" presStyleCnt="4" custScaleY="92350" custLinFactNeighborX="-502" custLinFactNeighborY="50150">
        <dgm:presLayoutVars>
          <dgm:bulletEnabled val="1"/>
        </dgm:presLayoutVars>
      </dgm:prSet>
      <dgm:spPr/>
      <dgm:t>
        <a:bodyPr/>
        <a:lstStyle/>
        <a:p>
          <a:endParaRPr lang="en-ZA"/>
        </a:p>
      </dgm:t>
    </dgm:pt>
    <dgm:pt modelId="{AB86173B-89DC-4DA3-A680-B3576991883E}" type="pres">
      <dgm:prSet presAssocID="{E1D17F08-25B5-4A41-8CE2-CE4DD30BDFFB}" presName="accent_4" presStyleCnt="0"/>
      <dgm:spPr/>
      <dgm:t>
        <a:bodyPr/>
        <a:lstStyle/>
        <a:p>
          <a:endParaRPr lang="en-ZA"/>
        </a:p>
      </dgm:t>
    </dgm:pt>
    <dgm:pt modelId="{91AC9D02-8430-4CD9-98FC-289AA9584F80}" type="pres">
      <dgm:prSet presAssocID="{E1D17F08-25B5-4A41-8CE2-CE4DD30BDFFB}" presName="accentRepeatNode" presStyleLbl="solidFgAcc1" presStyleIdx="3" presStyleCnt="4" custLinFactNeighborX="-1356" custLinFactNeighborY="27376"/>
      <dgm:spPr/>
      <dgm:t>
        <a:bodyPr/>
        <a:lstStyle/>
        <a:p>
          <a:endParaRPr lang="en-ZA"/>
        </a:p>
      </dgm:t>
    </dgm:pt>
  </dgm:ptLst>
  <dgm:cxnLst>
    <dgm:cxn modelId="{40996054-655A-41F4-9DC3-0A456BFD9850}" srcId="{8C4158B7-038F-4C73-8334-0AE4720E1F35}" destId="{4FDEC547-8C9A-4E7E-A518-5B2C2B89159E}" srcOrd="1" destOrd="0" parTransId="{E478BA80-4D99-4FD9-B2EE-05090734311B}" sibTransId="{C4A22F5D-9CCB-4137-B805-D63982680D38}"/>
    <dgm:cxn modelId="{691D00F6-CA63-43A0-92CB-98C23ADB0112}" srcId="{8C4158B7-038F-4C73-8334-0AE4720E1F35}" destId="{CE8D2601-EDA4-434A-8AB0-DE6D04B17EA7}" srcOrd="2" destOrd="0" parTransId="{7AB4CBF9-9898-4A02-A815-AEDB5EBAD57C}" sibTransId="{B7859BD5-EA2A-4D9D-BCAC-48B516443C80}"/>
    <dgm:cxn modelId="{13C763D4-020E-4845-8FE1-18415FB0CEAD}" srcId="{8C4158B7-038F-4C73-8334-0AE4720E1F35}" destId="{FAE30792-985E-4799-B94D-02107795DF90}" srcOrd="0" destOrd="0" parTransId="{F286DF03-7918-4B4F-A55B-0BFD9FEA6515}" sibTransId="{65CBACF7-3D3D-4D23-87B0-0392A2E1700D}"/>
    <dgm:cxn modelId="{A824B57E-1858-4A81-AA25-577D4AD437B2}" type="presOf" srcId="{E1D17F08-25B5-4A41-8CE2-CE4DD30BDFFB}" destId="{BAB9BA8F-21C4-4935-A25B-022B5ED0016B}" srcOrd="0" destOrd="0" presId="urn:microsoft.com/office/officeart/2008/layout/VerticalCurvedList"/>
    <dgm:cxn modelId="{A4BFC3FA-B3E3-45FB-86BF-1A3D2BDA30BD}" type="presOf" srcId="{CE8D2601-EDA4-434A-8AB0-DE6D04B17EA7}" destId="{1FAD707D-73DF-4AD0-B6B3-8507E4588BD8}" srcOrd="0" destOrd="0" presId="urn:microsoft.com/office/officeart/2008/layout/VerticalCurvedList"/>
    <dgm:cxn modelId="{8EA9E023-37F0-4BD5-87D5-780143D65BB1}" type="presOf" srcId="{4FDEC547-8C9A-4E7E-A518-5B2C2B89159E}" destId="{B1523F4B-F695-4F73-8E21-CFE9C92D9C6F}" srcOrd="0" destOrd="0" presId="urn:microsoft.com/office/officeart/2008/layout/VerticalCurvedList"/>
    <dgm:cxn modelId="{23B4E226-1232-4C9C-BBB6-24219E2BC7B5}" type="presOf" srcId="{FAE30792-985E-4799-B94D-02107795DF90}" destId="{E9BD773C-8EF3-441E-AC66-82E4382CE73E}" srcOrd="0" destOrd="0" presId="urn:microsoft.com/office/officeart/2008/layout/VerticalCurvedList"/>
    <dgm:cxn modelId="{1F1A29E1-DB7A-4C97-8727-BBF998E7B36D}" srcId="{8C4158B7-038F-4C73-8334-0AE4720E1F35}" destId="{E1D17F08-25B5-4A41-8CE2-CE4DD30BDFFB}" srcOrd="3" destOrd="0" parTransId="{4C55493B-EEAB-41F1-8DDC-7FEF7C7E6C5C}" sibTransId="{5C948613-9314-4BEC-98C3-CC6DC28F504B}"/>
    <dgm:cxn modelId="{08FDB416-F494-451C-8BB9-A029EA1AA5C9}" type="presOf" srcId="{8C4158B7-038F-4C73-8334-0AE4720E1F35}" destId="{81B85002-AE1C-43D7-9657-C0C57FD7A9B5}" srcOrd="0" destOrd="0" presId="urn:microsoft.com/office/officeart/2008/layout/VerticalCurvedList"/>
    <dgm:cxn modelId="{C8B7B7F4-02D7-4ADB-A75B-6C8113FB5A05}" type="presOf" srcId="{65CBACF7-3D3D-4D23-87B0-0392A2E1700D}" destId="{6B197DDD-57BE-4402-8E2E-2EE659AE4FF2}" srcOrd="0" destOrd="0" presId="urn:microsoft.com/office/officeart/2008/layout/VerticalCurvedList"/>
    <dgm:cxn modelId="{4E52CDFF-723B-4662-AE60-EA5B885E8227}" type="presParOf" srcId="{81B85002-AE1C-43D7-9657-C0C57FD7A9B5}" destId="{59532C0A-AA23-42A3-B965-8D66C2A7C31D}" srcOrd="0" destOrd="0" presId="urn:microsoft.com/office/officeart/2008/layout/VerticalCurvedList"/>
    <dgm:cxn modelId="{2FF718DC-A8E2-48AE-987D-175E207C8F3D}" type="presParOf" srcId="{59532C0A-AA23-42A3-B965-8D66C2A7C31D}" destId="{860DF0DB-449A-42A5-BE70-AE431A10B2E5}" srcOrd="0" destOrd="0" presId="urn:microsoft.com/office/officeart/2008/layout/VerticalCurvedList"/>
    <dgm:cxn modelId="{1027FC64-EFED-465A-BCAA-AD6AD8E82B79}" type="presParOf" srcId="{860DF0DB-449A-42A5-BE70-AE431A10B2E5}" destId="{C11F5B62-D543-490D-A056-C6A535B8A30F}" srcOrd="0" destOrd="0" presId="urn:microsoft.com/office/officeart/2008/layout/VerticalCurvedList"/>
    <dgm:cxn modelId="{74119180-B2D8-4C1A-AFEE-95D6F7C01638}" type="presParOf" srcId="{860DF0DB-449A-42A5-BE70-AE431A10B2E5}" destId="{6B197DDD-57BE-4402-8E2E-2EE659AE4FF2}" srcOrd="1" destOrd="0" presId="urn:microsoft.com/office/officeart/2008/layout/VerticalCurvedList"/>
    <dgm:cxn modelId="{33AD0E0C-AA6F-497D-B125-FBB9C10AB935}" type="presParOf" srcId="{860DF0DB-449A-42A5-BE70-AE431A10B2E5}" destId="{882C8DEE-0212-4AA2-83D5-6A4601C10F9F}" srcOrd="2" destOrd="0" presId="urn:microsoft.com/office/officeart/2008/layout/VerticalCurvedList"/>
    <dgm:cxn modelId="{C67612BE-9791-48D3-B9E0-C6AFCA4E14B5}" type="presParOf" srcId="{860DF0DB-449A-42A5-BE70-AE431A10B2E5}" destId="{8A5B7CD6-0F5B-44D6-AC6D-300F7AAC751F}" srcOrd="3" destOrd="0" presId="urn:microsoft.com/office/officeart/2008/layout/VerticalCurvedList"/>
    <dgm:cxn modelId="{16C97155-A0EE-49FD-BAEB-CE7993B9DBE7}" type="presParOf" srcId="{59532C0A-AA23-42A3-B965-8D66C2A7C31D}" destId="{E9BD773C-8EF3-441E-AC66-82E4382CE73E}" srcOrd="1" destOrd="0" presId="urn:microsoft.com/office/officeart/2008/layout/VerticalCurvedList"/>
    <dgm:cxn modelId="{0B80159E-4BFC-4B87-A8B0-DB2C416941D5}" type="presParOf" srcId="{59532C0A-AA23-42A3-B965-8D66C2A7C31D}" destId="{549D36E1-F6B1-479B-9519-AF811D7AA14B}" srcOrd="2" destOrd="0" presId="urn:microsoft.com/office/officeart/2008/layout/VerticalCurvedList"/>
    <dgm:cxn modelId="{A357CA2A-2F9F-4BD1-8304-924142A00358}" type="presParOf" srcId="{549D36E1-F6B1-479B-9519-AF811D7AA14B}" destId="{09FE051C-178B-490B-9A84-B7D2771F24D6}" srcOrd="0" destOrd="0" presId="urn:microsoft.com/office/officeart/2008/layout/VerticalCurvedList"/>
    <dgm:cxn modelId="{DDABD2AF-1DD7-40A3-9513-1CF5D842D053}" type="presParOf" srcId="{59532C0A-AA23-42A3-B965-8D66C2A7C31D}" destId="{B1523F4B-F695-4F73-8E21-CFE9C92D9C6F}" srcOrd="3" destOrd="0" presId="urn:microsoft.com/office/officeart/2008/layout/VerticalCurvedList"/>
    <dgm:cxn modelId="{390F4719-BA98-4E56-A3BB-3C90EAF9ACDA}" type="presParOf" srcId="{59532C0A-AA23-42A3-B965-8D66C2A7C31D}" destId="{B6E39F70-9E4E-4BCA-B27F-6C773F1B9C65}" srcOrd="4" destOrd="0" presId="urn:microsoft.com/office/officeart/2008/layout/VerticalCurvedList"/>
    <dgm:cxn modelId="{AD31D783-BB01-4610-96A9-86F302CD6643}" type="presParOf" srcId="{B6E39F70-9E4E-4BCA-B27F-6C773F1B9C65}" destId="{4A4C9906-7E33-4793-98BA-97CCDDE4DD76}" srcOrd="0" destOrd="0" presId="urn:microsoft.com/office/officeart/2008/layout/VerticalCurvedList"/>
    <dgm:cxn modelId="{1300DB67-EAA2-4EBD-814D-97EF3F4CE057}" type="presParOf" srcId="{59532C0A-AA23-42A3-B965-8D66C2A7C31D}" destId="{1FAD707D-73DF-4AD0-B6B3-8507E4588BD8}" srcOrd="5" destOrd="0" presId="urn:microsoft.com/office/officeart/2008/layout/VerticalCurvedList"/>
    <dgm:cxn modelId="{5B7FD217-32D7-471D-8E42-8F7E0E7DCEE2}" type="presParOf" srcId="{59532C0A-AA23-42A3-B965-8D66C2A7C31D}" destId="{5006534D-0CB2-4353-A3EC-974E6AE47718}" srcOrd="6" destOrd="0" presId="urn:microsoft.com/office/officeart/2008/layout/VerticalCurvedList"/>
    <dgm:cxn modelId="{14038733-C340-4B31-B9E2-DF8361326D7C}" type="presParOf" srcId="{5006534D-0CB2-4353-A3EC-974E6AE47718}" destId="{C050611C-7DD5-4F4F-BF9F-62074ECAE1C7}" srcOrd="0" destOrd="0" presId="urn:microsoft.com/office/officeart/2008/layout/VerticalCurvedList"/>
    <dgm:cxn modelId="{B632B8D4-A322-43E8-9E3B-AC9A9317AB1C}" type="presParOf" srcId="{59532C0A-AA23-42A3-B965-8D66C2A7C31D}" destId="{BAB9BA8F-21C4-4935-A25B-022B5ED0016B}" srcOrd="7" destOrd="0" presId="urn:microsoft.com/office/officeart/2008/layout/VerticalCurvedList"/>
    <dgm:cxn modelId="{0BD4C724-BF16-4647-A650-B53CB12E507F}" type="presParOf" srcId="{59532C0A-AA23-42A3-B965-8D66C2A7C31D}" destId="{AB86173B-89DC-4DA3-A680-B3576991883E}" srcOrd="8" destOrd="0" presId="urn:microsoft.com/office/officeart/2008/layout/VerticalCurvedList"/>
    <dgm:cxn modelId="{D44599AF-E51C-4BE2-AB20-8E14D00E389F}" type="presParOf" srcId="{AB86173B-89DC-4DA3-A680-B3576991883E}" destId="{91AC9D02-8430-4CD9-98FC-289AA9584F80}"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862" y="1"/>
            <a:ext cx="2946275" cy="498366"/>
          </a:xfrm>
          <a:prstGeom prst="rect">
            <a:avLst/>
          </a:prstGeom>
        </p:spPr>
        <p:txBody>
          <a:bodyPr vert="horz" lIns="91440" tIns="45720" rIns="91440" bIns="45720" rtlCol="0"/>
          <a:lstStyle>
            <a:lvl1pPr algn="r">
              <a:defRPr sz="1200"/>
            </a:lvl1pPr>
          </a:lstStyle>
          <a:p>
            <a:fld id="{FFBE6F58-466C-4D95-AC3C-D2A360BCF41A}" type="datetimeFigureOut">
              <a:rPr lang="en-ZA" smtClean="0"/>
              <a:pPr/>
              <a:t>2019/07/11</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0383" y="4776856"/>
            <a:ext cx="5436909" cy="390895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273"/>
            <a:ext cx="2946275" cy="498366"/>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862" y="9428273"/>
            <a:ext cx="2946275" cy="498366"/>
          </a:xfrm>
          <a:prstGeom prst="rect">
            <a:avLst/>
          </a:prstGeom>
        </p:spPr>
        <p:txBody>
          <a:bodyPr vert="horz" lIns="91440" tIns="45720" rIns="91440" bIns="45720" rtlCol="0" anchor="b"/>
          <a:lstStyle>
            <a:lvl1pPr algn="r">
              <a:defRPr sz="1200"/>
            </a:lvl1pPr>
          </a:lstStyle>
          <a:p>
            <a:fld id="{CA5C20B9-0EAB-4759-8385-8E7203DABF31}" type="slidenum">
              <a:rPr lang="en-ZA" smtClean="0"/>
              <a:pPr/>
              <a:t>‹#›</a:t>
            </a:fld>
            <a:endParaRPr lang="en-ZA" dirty="0"/>
          </a:p>
        </p:txBody>
      </p:sp>
    </p:spTree>
    <p:extLst>
      <p:ext uri="{BB962C8B-B14F-4D97-AF65-F5344CB8AC3E}">
        <p14:creationId xmlns:p14="http://schemas.microsoft.com/office/powerpoint/2010/main" xmlns="" val="138339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A5C20B9-0EAB-4759-8385-8E7203DABF31}" type="slidenum">
              <a:rPr lang="en-ZA" smtClean="0"/>
              <a:pPr/>
              <a:t>9</a:t>
            </a:fld>
            <a:endParaRPr lang="en-ZA" dirty="0"/>
          </a:p>
        </p:txBody>
      </p:sp>
    </p:spTree>
    <p:extLst>
      <p:ext uri="{BB962C8B-B14F-4D97-AF65-F5344CB8AC3E}">
        <p14:creationId xmlns:p14="http://schemas.microsoft.com/office/powerpoint/2010/main" xmlns="" val="183453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A5C20B9-0EAB-4759-8385-8E7203DABF31}" type="slidenum">
              <a:rPr lang="en-ZA" smtClean="0"/>
              <a:pPr/>
              <a:t>14</a:t>
            </a:fld>
            <a:endParaRPr lang="en-ZA" dirty="0"/>
          </a:p>
        </p:txBody>
      </p:sp>
    </p:spTree>
    <p:extLst>
      <p:ext uri="{BB962C8B-B14F-4D97-AF65-F5344CB8AC3E}">
        <p14:creationId xmlns:p14="http://schemas.microsoft.com/office/powerpoint/2010/main" xmlns="" val="382821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A5C20B9-0EAB-4759-8385-8E7203DABF31}" type="slidenum">
              <a:rPr lang="en-ZA" smtClean="0"/>
              <a:pPr/>
              <a:t>37</a:t>
            </a:fld>
            <a:endParaRPr lang="en-ZA" dirty="0"/>
          </a:p>
        </p:txBody>
      </p:sp>
    </p:spTree>
    <p:extLst>
      <p:ext uri="{BB962C8B-B14F-4D97-AF65-F5344CB8AC3E}">
        <p14:creationId xmlns:p14="http://schemas.microsoft.com/office/powerpoint/2010/main" xmlns="" val="2531441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E6F01F-FF5C-412E-A0E8-480C5DBE9A65}" type="datetime1">
              <a:rPr lang="en-US" smtClean="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61119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E0536-FAD3-4D22-8ED2-54F6D9378BB8}" type="datetime1">
              <a:rPr lang="en-US" smtClean="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46900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5A83B-9605-4772-A19C-5BE559E209A2}" type="datetime1">
              <a:rPr lang="en-US" smtClean="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1470061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764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22406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3AE9AA-F290-42FD-816E-1E59FAC6B1D8}" type="datetime1">
              <a:rPr lang="en-US" smtClean="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58979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6B2CF-CE5F-4F17-B8F6-FFD3580BA753}" type="datetime1">
              <a:rPr lang="en-US" smtClean="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777068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CC5F3-AE42-44DD-8CD4-3CC6CF8ABECF}" type="datetime1">
              <a:rPr lang="en-US" smtClean="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42238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4D316-6CA4-4242-A5A4-BE5DF7210AD5}" type="datetime1">
              <a:rPr lang="en-US" smtClean="0"/>
              <a:pPr/>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361710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FB46B-C567-4B3D-BFA3-C7AF4330420F}" type="datetime1">
              <a:rPr lang="en-US" smtClean="0"/>
              <a:pPr/>
              <a:t>7/11/2019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1520173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7FB4D5-7EFA-4864-8609-EC15FF496767}" type="datetime1">
              <a:rPr lang="en-US" smtClean="0"/>
              <a:pPr/>
              <a:t>7/11/2019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002032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64AEE-F6DC-41CD-860E-8BF6422AB670}" type="datetime1">
              <a:rPr lang="en-US" smtClean="0"/>
              <a:pPr/>
              <a:t>7/11/2019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24721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D62D8-56B6-45D3-9E33-2DC6ABEF05F2}" type="datetime1">
              <a:rPr lang="en-US" smtClean="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1189261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757E7-24CD-44C6-840A-F175B10D6B94}" type="datetime1">
              <a:rPr lang="en-US" smtClean="0"/>
              <a:pPr/>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259994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2B238-42FA-41D2-8AA7-6F6998E25573}" type="datetime1">
              <a:rPr lang="en-US" smtClean="0"/>
              <a:pPr/>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1123939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20957-469F-4CCB-B1A6-F2044E2EAF63}" type="datetime1">
              <a:rPr lang="en-US" smtClean="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1033880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8B750-89E5-4D3B-9992-CC2D20A9BD39}" type="datetime1">
              <a:rPr lang="en-US" smtClean="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3898235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764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30826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C14B5-A463-4678-A6FE-91606F221B1C}" type="datetime1">
              <a:rPr lang="en-US" smtClean="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400411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A4C12-DBD3-458F-BABB-3DE95B6CA513}" type="datetime1">
              <a:rPr lang="en-US" smtClean="0"/>
              <a:pPr/>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76721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664E1A-21CA-488F-A628-003976EF1DD0}" type="datetime1">
              <a:rPr lang="en-US" smtClean="0"/>
              <a:pPr/>
              <a:t>7/11/2019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60219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44BC4-C40F-41B2-ACD6-CE8822532EC2}" type="datetime1">
              <a:rPr lang="en-US" smtClean="0"/>
              <a:pPr/>
              <a:t>7/11/2019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836066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A322B-B909-4645-80FF-74268E9F9E94}" type="datetime1">
              <a:rPr lang="en-US" smtClean="0"/>
              <a:pPr/>
              <a:t>7/11/2019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83890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398BC-B1A1-438F-8401-F4ABCC0A02E2}" type="datetime1">
              <a:rPr lang="en-US" smtClean="0"/>
              <a:pPr/>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95502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D89BC3-EA42-4CAA-B3B0-16A6983F1EBF}" type="datetime1">
              <a:rPr lang="en-US" smtClean="0"/>
              <a:pPr/>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07890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0A0F2-872F-449E-A07F-33F5AB29DFE8}" type="datetime1">
              <a:rPr lang="en-US" smtClean="0"/>
              <a:pPr/>
              <a:t>7/11/2019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9A14E-396D-4C9F-87F0-DE48B51C42E0}" type="slidenum">
              <a:rPr lang="en-US" smtClean="0"/>
              <a:pPr/>
              <a:t>‹#›</a:t>
            </a:fld>
            <a:endParaRPr lang="en-US" dirty="0"/>
          </a:p>
        </p:txBody>
      </p:sp>
      <p:pic>
        <p:nvPicPr>
          <p:cNvPr id="8" name="Picture 7" descr="Slides2.jpg"/>
          <p:cNvPicPr>
            <a:picLocks noChangeAspect="1"/>
          </p:cNvPicPr>
          <p:nvPr/>
        </p:nvPicPr>
        <p:blipFill>
          <a:blip r:embed="rId14" cstate="print"/>
          <a:stretch>
            <a:fillRect/>
          </a:stretch>
        </p:blipFill>
        <p:spPr>
          <a:xfrm>
            <a:off x="0" y="0"/>
            <a:ext cx="9144000" cy="7010400"/>
          </a:xfrm>
          <a:prstGeom prst="rect">
            <a:avLst/>
          </a:prstGeom>
        </p:spPr>
      </p:pic>
    </p:spTree>
    <p:extLst>
      <p:ext uri="{BB962C8B-B14F-4D97-AF65-F5344CB8AC3E}">
        <p14:creationId xmlns:p14="http://schemas.microsoft.com/office/powerpoint/2010/main" xmlns="" val="9131952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9EDBA-0BAA-418F-8AEA-AD156D32007E}" type="datetime1">
              <a:rPr lang="en-US" smtClean="0"/>
              <a:pPr/>
              <a:t>7/11/2019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9A14E-396D-4C9F-87F0-DE48B51C42E0}" type="slidenum">
              <a:rPr lang="en-US" smtClean="0"/>
              <a:pPr/>
              <a:t>‹#›</a:t>
            </a:fld>
            <a:endParaRPr lang="en-US" dirty="0"/>
          </a:p>
        </p:txBody>
      </p:sp>
      <p:pic>
        <p:nvPicPr>
          <p:cNvPr id="8" name="Picture 7" descr="Slides2.jpg"/>
          <p:cNvPicPr>
            <a:picLocks noChangeAspect="1"/>
          </p:cNvPicPr>
          <p:nvPr/>
        </p:nvPicPr>
        <p:blipFill>
          <a:blip r:embed="rId14" cstate="print"/>
          <a:stretch>
            <a:fillRect/>
          </a:stretch>
        </p:blipFill>
        <p:spPr>
          <a:xfrm>
            <a:off x="0" y="0"/>
            <a:ext cx="9144000" cy="7010400"/>
          </a:xfrm>
          <a:prstGeom prst="rect">
            <a:avLst/>
          </a:prstGeom>
        </p:spPr>
      </p:pic>
    </p:spTree>
    <p:extLst>
      <p:ext uri="{BB962C8B-B14F-4D97-AF65-F5344CB8AC3E}">
        <p14:creationId xmlns:p14="http://schemas.microsoft.com/office/powerpoint/2010/main" xmlns="" val="177819970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3.xml"/><Relationship Id="rId1" Type="http://schemas.openxmlformats.org/officeDocument/2006/relationships/themeOverride" Target="../theme/themeOverride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7" name="Subtitle 6"/>
          <p:cNvSpPr>
            <a:spLocks noGrp="1"/>
          </p:cNvSpPr>
          <p:nvPr>
            <p:ph type="subTitle" idx="1"/>
          </p:nvPr>
        </p:nvSpPr>
        <p:spPr/>
        <p:txBody>
          <a:bodyPr/>
          <a:lstStyle/>
          <a:p>
            <a:endParaRPr lang="en-US" dirty="0"/>
          </a:p>
        </p:txBody>
      </p:sp>
      <p:pic>
        <p:nvPicPr>
          <p:cNvPr id="4" name="Picture 3" descr="Slides.jpg"/>
          <p:cNvPicPr>
            <a:picLocks noChangeAspect="1"/>
          </p:cNvPicPr>
          <p:nvPr/>
        </p:nvPicPr>
        <p:blipFill>
          <a:blip r:embed="rId2" cstate="print"/>
          <a:stretch>
            <a:fillRect/>
          </a:stretch>
        </p:blipFill>
        <p:spPr>
          <a:xfrm>
            <a:off x="0" y="0"/>
            <a:ext cx="9144000" cy="7086600"/>
          </a:xfrm>
          <a:prstGeom prst="rect">
            <a:avLst/>
          </a:prstGeom>
        </p:spPr>
      </p:pic>
      <p:sp>
        <p:nvSpPr>
          <p:cNvPr id="5" name="TextBox 4"/>
          <p:cNvSpPr txBox="1"/>
          <p:nvPr/>
        </p:nvSpPr>
        <p:spPr>
          <a:xfrm>
            <a:off x="-36871" y="3276600"/>
            <a:ext cx="9220200" cy="2246769"/>
          </a:xfrm>
          <a:prstGeom prst="rect">
            <a:avLst/>
          </a:prstGeom>
          <a:solidFill>
            <a:schemeClr val="accent6">
              <a:lumMod val="20000"/>
              <a:lumOff val="80000"/>
            </a:schemeClr>
          </a:solidFill>
        </p:spPr>
        <p:txBody>
          <a:bodyPr wrap="square" rtlCol="0">
            <a:spAutoFit/>
          </a:bodyPr>
          <a:lstStyle/>
          <a:p>
            <a:pPr algn="ctr"/>
            <a:r>
              <a:rPr lang="en-US" sz="2000" b="1" dirty="0">
                <a:solidFill>
                  <a:schemeClr val="tx2">
                    <a:lumMod val="50000"/>
                  </a:schemeClr>
                </a:solidFill>
                <a:latin typeface="Arial Rounded MT Bold" panose="020F0704030504030204" pitchFamily="34" charset="0"/>
              </a:rPr>
              <a:t>PUBLIC PROTECTOR’S PRESENTATION TO THE PORTFOLIO COMMITTEE </a:t>
            </a:r>
            <a:r>
              <a:rPr lang="en-US" sz="2000" b="1" dirty="0" smtClean="0">
                <a:solidFill>
                  <a:schemeClr val="tx2">
                    <a:lumMod val="50000"/>
                  </a:schemeClr>
                </a:solidFill>
                <a:latin typeface="Arial Rounded MT Bold" panose="020F0704030504030204" pitchFamily="34" charset="0"/>
              </a:rPr>
              <a:t>ON  JUSTICE AND CORRECTIONAL SERVICES ON THE</a:t>
            </a:r>
          </a:p>
          <a:p>
            <a:pPr algn="ctr"/>
            <a:r>
              <a:rPr lang="en-US" sz="2000" b="1" dirty="0" smtClean="0">
                <a:solidFill>
                  <a:schemeClr val="tx2">
                    <a:lumMod val="50000"/>
                  </a:schemeClr>
                </a:solidFill>
                <a:latin typeface="Arial Rounded MT Bold" panose="020F0704030504030204" pitchFamily="34" charset="0"/>
              </a:rPr>
              <a:t>2019/20 ANNUAL PERFORMANCE PLAN</a:t>
            </a:r>
          </a:p>
          <a:p>
            <a:pPr algn="ctr"/>
            <a:endParaRPr lang="en-US" sz="2000" b="1" dirty="0">
              <a:solidFill>
                <a:schemeClr val="tx2">
                  <a:lumMod val="50000"/>
                </a:schemeClr>
              </a:solidFill>
              <a:latin typeface="Arial Rounded MT Bold" panose="020F0704030504030204" pitchFamily="34" charset="0"/>
            </a:endParaRPr>
          </a:p>
          <a:p>
            <a:pPr algn="ctr"/>
            <a:r>
              <a:rPr lang="en-US" sz="2000" b="1" dirty="0" smtClean="0">
                <a:solidFill>
                  <a:schemeClr val="tx2">
                    <a:lumMod val="50000"/>
                  </a:schemeClr>
                </a:solidFill>
                <a:latin typeface="Arial Rounded MT Bold" panose="020F0704030504030204" pitchFamily="34" charset="0"/>
              </a:rPr>
              <a:t>Wednesday, 10 July , 2019</a:t>
            </a:r>
          </a:p>
          <a:p>
            <a:pPr algn="ctr"/>
            <a:endParaRPr lang="en-US" sz="2000" b="1" dirty="0">
              <a:solidFill>
                <a:schemeClr val="tx2">
                  <a:lumMod val="50000"/>
                </a:schemeClr>
              </a:solidFill>
              <a:latin typeface="Arial Rounded MT Bold" panose="020F0704030504030204" pitchFamily="34" charset="0"/>
            </a:endParaRPr>
          </a:p>
          <a:p>
            <a:pPr algn="ctr"/>
            <a:r>
              <a:rPr lang="en-US" sz="2000" b="1" dirty="0" smtClean="0">
                <a:solidFill>
                  <a:schemeClr val="tx2">
                    <a:lumMod val="50000"/>
                  </a:schemeClr>
                </a:solidFill>
                <a:latin typeface="Arial Rounded MT Bold" panose="020F0704030504030204" pitchFamily="34" charset="0"/>
              </a:rPr>
              <a:t>Presented by Adv. Busisiwe Mkhwebane: Public Protector</a:t>
            </a:r>
            <a:endParaRPr lang="en-US" sz="2000" b="1" dirty="0">
              <a:solidFill>
                <a:schemeClr val="tx2">
                  <a:lumMod val="50000"/>
                </a:schemeClr>
              </a:solidFill>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1</a:t>
            </a:fld>
            <a:endParaRPr lang="en-US" dirty="0"/>
          </a:p>
        </p:txBody>
      </p:sp>
    </p:spTree>
    <p:extLst>
      <p:ext uri="{BB962C8B-B14F-4D97-AF65-F5344CB8AC3E}">
        <p14:creationId xmlns:p14="http://schemas.microsoft.com/office/powerpoint/2010/main" xmlns="" val="227334090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2"/>
          <p:cNvSpPr txBox="1">
            <a:spLocks/>
          </p:cNvSpPr>
          <p:nvPr/>
        </p:nvSpPr>
        <p:spPr>
          <a:xfrm>
            <a:off x="0" y="550258"/>
            <a:ext cx="9144000" cy="6460141"/>
          </a:xfrm>
          <a:prstGeom prst="rect">
            <a:avLst/>
          </a:prstGeom>
          <a:solidFill>
            <a:schemeClr val="bg1">
              <a:lumMod val="95000"/>
            </a:schemeClr>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700" dirty="0"/>
              <a:t> </a:t>
            </a:r>
            <a:endParaRPr lang="en-ZA" sz="700" dirty="0"/>
          </a:p>
          <a:p>
            <a:pPr marL="457200" lvl="0" indent="-457200" algn="just">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We </a:t>
            </a:r>
            <a:r>
              <a:rPr lang="en-US" sz="2000" dirty="0">
                <a:solidFill>
                  <a:schemeClr val="tx1"/>
                </a:solidFill>
                <a:latin typeface="Arial" panose="020B0604020202020204" pitchFamily="34" charset="0"/>
                <a:cs typeface="Arial" panose="020B0604020202020204" pitchFamily="34" charset="0"/>
              </a:rPr>
              <a:t>further serve as a safe haven for whistle-blowers under the Protected Disclosures Act. In terms of this law, those people in the public sector, who witness wrongdoing in their workplaces, report it to the relevant authorities and suffer what they suspect to be occupational detriment, can turn to my office for assistance. </a:t>
            </a:r>
            <a:r>
              <a:rPr lang="en-US" sz="2000" dirty="0" smtClean="0">
                <a:solidFill>
                  <a:schemeClr val="tx1"/>
                </a:solidFill>
                <a:latin typeface="Arial" panose="020B0604020202020204" pitchFamily="34" charset="0"/>
                <a:cs typeface="Arial" panose="020B0604020202020204" pitchFamily="34" charset="0"/>
              </a:rPr>
              <a:t> We relied on this law to investigate on own initiative the </a:t>
            </a:r>
            <a:r>
              <a:rPr lang="en-US" sz="2000" dirty="0" err="1" smtClean="0">
                <a:solidFill>
                  <a:schemeClr val="tx1"/>
                </a:solidFill>
                <a:latin typeface="Arial" panose="020B0604020202020204" pitchFamily="34" charset="0"/>
                <a:cs typeface="Arial" panose="020B0604020202020204" pitchFamily="34" charset="0"/>
              </a:rPr>
              <a:t>Umzimkhulu</a:t>
            </a:r>
            <a:r>
              <a:rPr lang="en-US" sz="2000" dirty="0" smtClean="0">
                <a:solidFill>
                  <a:schemeClr val="tx1"/>
                </a:solidFill>
                <a:latin typeface="Arial" panose="020B0604020202020204" pitchFamily="34" charset="0"/>
                <a:cs typeface="Arial" panose="020B0604020202020204" pitchFamily="34" charset="0"/>
              </a:rPr>
              <a:t> case, where we found that the SAPS failed the whistleblowers involved. The case has been taken on review. The President, NPA and Department of Justice have joined the case. </a:t>
            </a:r>
          </a:p>
          <a:p>
            <a:pPr marL="457200" lvl="0" indent="-457200" algn="just">
              <a:buFont typeface="Arial" panose="020B0604020202020204" pitchFamily="34" charset="0"/>
              <a:buChar char="•"/>
            </a:pPr>
            <a:endParaRPr lang="en-US" sz="2000" dirty="0" smtClean="0">
              <a:solidFill>
                <a:schemeClr val="tx1"/>
              </a:solidFill>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In </a:t>
            </a:r>
            <a:r>
              <a:rPr lang="en-US" sz="2000" dirty="0">
                <a:solidFill>
                  <a:schemeClr val="tx1"/>
                </a:solidFill>
                <a:latin typeface="Arial" panose="020B0604020202020204" pitchFamily="34" charset="0"/>
                <a:cs typeface="Arial" panose="020B0604020202020204" pitchFamily="34" charset="0"/>
              </a:rPr>
              <a:t>addition to these, we have the power to enforce Executive Ethics under the Executive Members’ Ethics Act. Under this law, complaints about suspected breaches of the Executive Code of Ethics can only be received from Members of the Executive, Members of Parliament such as yourselves and Members of the Provincial Legislature.</a:t>
            </a:r>
          </a:p>
          <a:p>
            <a:pPr marL="457200" lvl="0" indent="-457200" algn="jus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Only </a:t>
            </a:r>
            <a:r>
              <a:rPr lang="en-US" sz="2000" dirty="0">
                <a:solidFill>
                  <a:schemeClr val="tx1"/>
                </a:solidFill>
                <a:latin typeface="Arial" panose="020B0604020202020204" pitchFamily="34" charset="0"/>
                <a:cs typeface="Arial" panose="020B0604020202020204" pitchFamily="34" charset="0"/>
              </a:rPr>
              <a:t>my office can </a:t>
            </a:r>
            <a:r>
              <a:rPr lang="en-US" sz="2000" dirty="0" smtClean="0">
                <a:solidFill>
                  <a:schemeClr val="tx1"/>
                </a:solidFill>
                <a:latin typeface="Arial" panose="020B0604020202020204" pitchFamily="34" charset="0"/>
                <a:cs typeface="Arial" panose="020B0604020202020204" pitchFamily="34" charset="0"/>
              </a:rPr>
              <a:t>investigate </a:t>
            </a:r>
            <a:r>
              <a:rPr lang="en-US" sz="2000" dirty="0">
                <a:solidFill>
                  <a:schemeClr val="tx1"/>
                </a:solidFill>
                <a:latin typeface="Arial" panose="020B0604020202020204" pitchFamily="34" charset="0"/>
                <a:cs typeface="Arial" panose="020B0604020202020204" pitchFamily="34" charset="0"/>
              </a:rPr>
              <a:t>such claims and on receipt of a complaint, we are obligated to investigate. Such investigations ought to be concluded within a month, failing which I must write to the President or the Premier to inform them of the failure to meet that deadline and that I will report on conclusion of the matter. </a:t>
            </a:r>
          </a:p>
          <a:p>
            <a:pPr marL="457200" lvl="0" indent="-457200" algn="just">
              <a:buFont typeface="Arial" panose="020B0604020202020204" pitchFamily="34" charset="0"/>
              <a:buChar char="•"/>
            </a:pPr>
            <a:endParaRPr lang="en-ZA" sz="1200" dirty="0" smtClean="0">
              <a:solidFill>
                <a:schemeClr val="tx1"/>
              </a:solidFill>
            </a:endParaRPr>
          </a:p>
          <a:p>
            <a:pPr algn="l"/>
            <a:r>
              <a:rPr lang="en-ZA" sz="1200" dirty="0" smtClean="0">
                <a:solidFill>
                  <a:schemeClr val="tx1"/>
                </a:solidFill>
              </a:rPr>
              <a:t>	</a:t>
            </a:r>
          </a:p>
          <a:p>
            <a:pPr algn="l"/>
            <a:endParaRPr lang="en-ZA" sz="1200" dirty="0">
              <a:solidFill>
                <a:schemeClr val="tx1"/>
              </a:solidFill>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Mandate and </a:t>
            </a:r>
            <a:r>
              <a:rPr lang="en-ZA" sz="2800" b="1" dirty="0" smtClean="0">
                <a:solidFill>
                  <a:srgbClr val="C00000"/>
                </a:solidFill>
                <a:latin typeface="Arial Rounded MT Bold" panose="020F0704030504030204" pitchFamily="34" charset="0"/>
              </a:rPr>
              <a:t>role (4)</a:t>
            </a:r>
            <a:endParaRPr lang="en-GB" sz="28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10</a:t>
            </a:fld>
            <a:endParaRPr lang="en-US" dirty="0"/>
          </a:p>
        </p:txBody>
      </p:sp>
    </p:spTree>
    <p:extLst>
      <p:ext uri="{BB962C8B-B14F-4D97-AF65-F5344CB8AC3E}">
        <p14:creationId xmlns:p14="http://schemas.microsoft.com/office/powerpoint/2010/main" xmlns="" val="4176578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2"/>
          <p:cNvSpPr txBox="1">
            <a:spLocks/>
          </p:cNvSpPr>
          <p:nvPr/>
        </p:nvSpPr>
        <p:spPr>
          <a:xfrm>
            <a:off x="0" y="550258"/>
            <a:ext cx="9144000" cy="6460141"/>
          </a:xfrm>
          <a:prstGeom prst="rect">
            <a:avLst/>
          </a:prstGeom>
          <a:solidFill>
            <a:schemeClr val="bg1">
              <a:lumMod val="95000"/>
            </a:schemeClr>
          </a:solidFill>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1950" indent="-361950" algn="just">
              <a:buFont typeface="Arial" panose="020B0604020202020204" pitchFamily="34" charset="0"/>
              <a:buChar char="•"/>
            </a:pPr>
            <a:r>
              <a:rPr lang="en-ZA" sz="9600" dirty="0" smtClean="0">
                <a:solidFill>
                  <a:schemeClr val="tx1"/>
                </a:solidFill>
                <a:latin typeface="Arial" panose="020B0604020202020204" pitchFamily="34" charset="0"/>
                <a:cs typeface="Arial" panose="020B0604020202020204" pitchFamily="34" charset="0"/>
              </a:rPr>
              <a:t>While </a:t>
            </a:r>
            <a:r>
              <a:rPr lang="en-ZA" sz="9600" dirty="0">
                <a:solidFill>
                  <a:schemeClr val="tx1"/>
                </a:solidFill>
                <a:latin typeface="Arial" panose="020B0604020202020204" pitchFamily="34" charset="0"/>
                <a:cs typeface="Arial" panose="020B0604020202020204" pitchFamily="34" charset="0"/>
              </a:rPr>
              <a:t>it may come across as a waste of time to mention this “obvious” information, recent history has taught us never to </a:t>
            </a:r>
            <a:r>
              <a:rPr lang="en-ZA" sz="9600" dirty="0" smtClean="0">
                <a:solidFill>
                  <a:schemeClr val="tx1"/>
                </a:solidFill>
                <a:latin typeface="Arial" panose="020B0604020202020204" pitchFamily="34" charset="0"/>
                <a:cs typeface="Arial" panose="020B0604020202020204" pitchFamily="34" charset="0"/>
              </a:rPr>
              <a:t>assume that </a:t>
            </a:r>
            <a:r>
              <a:rPr lang="en-ZA" sz="9600" dirty="0">
                <a:solidFill>
                  <a:schemeClr val="tx1"/>
                </a:solidFill>
                <a:latin typeface="Arial" panose="020B0604020202020204" pitchFamily="34" charset="0"/>
                <a:cs typeface="Arial" panose="020B0604020202020204" pitchFamily="34" charset="0"/>
              </a:rPr>
              <a:t>our powers are understood by all and sundry, most especially those we expect to be conversant – verse and chapter – with the constitutional and legislative framework regulating the work of the Public Protector.</a:t>
            </a:r>
          </a:p>
          <a:p>
            <a:pPr marL="361950" indent="-361950" algn="just">
              <a:buFont typeface="Arial" panose="020B0604020202020204" pitchFamily="34" charset="0"/>
              <a:buChar char="•"/>
            </a:pPr>
            <a:endParaRPr lang="en-ZA" sz="9600" dirty="0">
              <a:solidFill>
                <a:schemeClr val="tx1"/>
              </a:solidFill>
              <a:latin typeface="Arial" panose="020B0604020202020204" pitchFamily="34" charset="0"/>
              <a:cs typeface="Arial" panose="020B0604020202020204" pitchFamily="34" charset="0"/>
            </a:endParaRPr>
          </a:p>
          <a:p>
            <a:pPr marL="361950" lvl="0" indent="-361950" algn="just">
              <a:buFont typeface="Arial" panose="020B0604020202020204" pitchFamily="34" charset="0"/>
              <a:buChar char="•"/>
            </a:pPr>
            <a:r>
              <a:rPr lang="en-ZA" sz="9600" dirty="0">
                <a:solidFill>
                  <a:schemeClr val="tx1"/>
                </a:solidFill>
                <a:latin typeface="Arial" panose="020B0604020202020204" pitchFamily="34" charset="0"/>
                <a:cs typeface="Arial" panose="020B0604020202020204" pitchFamily="34" charset="0"/>
              </a:rPr>
              <a:t>As an example, we recently had a senior Member of the Executive accusing us of </a:t>
            </a:r>
            <a:r>
              <a:rPr lang="en-ZA" sz="9600" dirty="0" smtClean="0">
                <a:solidFill>
                  <a:schemeClr val="tx1"/>
                </a:solidFill>
                <a:latin typeface="Arial" panose="020B0604020202020204" pitchFamily="34" charset="0"/>
                <a:cs typeface="Arial" panose="020B0604020202020204" pitchFamily="34" charset="0"/>
              </a:rPr>
              <a:t>venturing into </a:t>
            </a:r>
            <a:r>
              <a:rPr lang="en-ZA" sz="9600" dirty="0">
                <a:solidFill>
                  <a:schemeClr val="tx1"/>
                </a:solidFill>
                <a:latin typeface="Arial" panose="020B0604020202020204" pitchFamily="34" charset="0"/>
                <a:cs typeface="Arial" panose="020B0604020202020204" pitchFamily="34" charset="0"/>
              </a:rPr>
              <a:t>political territory when investigating a complaint lodged in terms of the Executive Members’ Ethics Act. The Member of the Executive in question appeared to be under the impression that we just woke up one morning and decided to pursue the subject of the investigation when in fact we do not target people. Instead, we received a complaint from a Member of Parliament and merely did all that the law requires and empowers us to do. </a:t>
            </a:r>
          </a:p>
          <a:p>
            <a:pPr algn="just"/>
            <a:r>
              <a:rPr lang="en-ZA" sz="9600" dirty="0">
                <a:solidFill>
                  <a:schemeClr val="tx1"/>
                </a:solidFill>
                <a:latin typeface="Arial" panose="020B0604020202020204" pitchFamily="34" charset="0"/>
                <a:cs typeface="Arial" panose="020B0604020202020204" pitchFamily="34" charset="0"/>
              </a:rPr>
              <a:t> </a:t>
            </a:r>
            <a:endParaRPr lang="en-ZA" sz="5500" dirty="0" smtClean="0">
              <a:solidFill>
                <a:schemeClr val="tx1"/>
              </a:solidFill>
            </a:endParaRPr>
          </a:p>
          <a:p>
            <a:pPr algn="l"/>
            <a:r>
              <a:rPr lang="en-ZA" sz="5500" dirty="0" smtClean="0">
                <a:solidFill>
                  <a:schemeClr val="tx1"/>
                </a:solidFill>
              </a:rPr>
              <a:t>	</a:t>
            </a:r>
          </a:p>
          <a:p>
            <a:pPr algn="l"/>
            <a:endParaRPr lang="en-ZA" sz="5500" dirty="0">
              <a:solidFill>
                <a:schemeClr val="tx1"/>
              </a:solidFill>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Misunderstanding of the mandate (1)</a:t>
            </a:r>
            <a:endParaRPr lang="en-GB" sz="28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11</a:t>
            </a:fld>
            <a:endParaRPr lang="en-US" dirty="0"/>
          </a:p>
        </p:txBody>
      </p:sp>
    </p:spTree>
    <p:extLst>
      <p:ext uri="{BB962C8B-B14F-4D97-AF65-F5344CB8AC3E}">
        <p14:creationId xmlns:p14="http://schemas.microsoft.com/office/powerpoint/2010/main" xmlns="" val="19171570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2"/>
          <p:cNvSpPr txBox="1">
            <a:spLocks/>
          </p:cNvSpPr>
          <p:nvPr/>
        </p:nvSpPr>
        <p:spPr>
          <a:xfrm>
            <a:off x="0" y="550258"/>
            <a:ext cx="9144000" cy="6460141"/>
          </a:xfrm>
          <a:prstGeom prst="rect">
            <a:avLst/>
          </a:prstGeom>
          <a:solidFill>
            <a:schemeClr val="bg1">
              <a:lumMod val="95000"/>
            </a:schemeClr>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1950" lvl="0" indent="-361950" algn="just">
              <a:buFont typeface="Arial" panose="020B0604020202020204" pitchFamily="34" charset="0"/>
              <a:buChar char="•"/>
            </a:pPr>
            <a:r>
              <a:rPr lang="en-ZA" sz="2800" dirty="0" smtClean="0">
                <a:solidFill>
                  <a:schemeClr val="tx1"/>
                </a:solidFill>
                <a:latin typeface="Arial" panose="020B0604020202020204" pitchFamily="34" charset="0"/>
                <a:cs typeface="Arial" panose="020B0604020202020204" pitchFamily="34" charset="0"/>
              </a:rPr>
              <a:t>An </a:t>
            </a:r>
            <a:r>
              <a:rPr lang="en-ZA" sz="2800" dirty="0">
                <a:solidFill>
                  <a:schemeClr val="tx1"/>
                </a:solidFill>
                <a:latin typeface="Arial" panose="020B0604020202020204" pitchFamily="34" charset="0"/>
                <a:cs typeface="Arial" panose="020B0604020202020204" pitchFamily="34" charset="0"/>
              </a:rPr>
              <a:t>important lesson that we drew from the episode is to never assume that people know what we do and where we draw </a:t>
            </a:r>
            <a:r>
              <a:rPr lang="en-ZA" sz="2800" dirty="0" smtClean="0">
                <a:solidFill>
                  <a:schemeClr val="tx1"/>
                </a:solidFill>
                <a:latin typeface="Arial" panose="020B0604020202020204" pitchFamily="34" charset="0"/>
                <a:cs typeface="Arial" panose="020B0604020202020204" pitchFamily="34" charset="0"/>
              </a:rPr>
              <a:t>our powers from </a:t>
            </a:r>
            <a:r>
              <a:rPr lang="en-ZA" sz="2800" dirty="0">
                <a:solidFill>
                  <a:schemeClr val="tx1"/>
                </a:solidFill>
                <a:latin typeface="Arial" panose="020B0604020202020204" pitchFamily="34" charset="0"/>
                <a:cs typeface="Arial" panose="020B0604020202020204" pitchFamily="34" charset="0"/>
              </a:rPr>
              <a:t>but to, instead, treat each person as though </a:t>
            </a:r>
            <a:r>
              <a:rPr lang="en-ZA" sz="2800" dirty="0" smtClean="0">
                <a:solidFill>
                  <a:schemeClr val="tx1"/>
                </a:solidFill>
                <a:latin typeface="Arial" panose="020B0604020202020204" pitchFamily="34" charset="0"/>
                <a:cs typeface="Arial" panose="020B0604020202020204" pitchFamily="34" charset="0"/>
              </a:rPr>
              <a:t>we </a:t>
            </a:r>
            <a:r>
              <a:rPr lang="en-ZA" sz="2800" dirty="0">
                <a:solidFill>
                  <a:schemeClr val="tx1"/>
                </a:solidFill>
                <a:latin typeface="Arial" panose="020B0604020202020204" pitchFamily="34" charset="0"/>
                <a:cs typeface="Arial" panose="020B0604020202020204" pitchFamily="34" charset="0"/>
              </a:rPr>
              <a:t>are engaging </a:t>
            </a:r>
            <a:r>
              <a:rPr lang="en-ZA" sz="2800" dirty="0" smtClean="0">
                <a:solidFill>
                  <a:schemeClr val="tx1"/>
                </a:solidFill>
                <a:latin typeface="Arial" panose="020B0604020202020204" pitchFamily="34" charset="0"/>
                <a:cs typeface="Arial" panose="020B0604020202020204" pitchFamily="34" charset="0"/>
              </a:rPr>
              <a:t>them for </a:t>
            </a:r>
            <a:r>
              <a:rPr lang="en-ZA" sz="2800" dirty="0">
                <a:solidFill>
                  <a:schemeClr val="tx1"/>
                </a:solidFill>
                <a:latin typeface="Arial" panose="020B0604020202020204" pitchFamily="34" charset="0"/>
                <a:cs typeface="Arial" panose="020B0604020202020204" pitchFamily="34" charset="0"/>
              </a:rPr>
              <a:t>the first time</a:t>
            </a:r>
            <a:r>
              <a:rPr lang="en-ZA" sz="2800" dirty="0" smtClean="0">
                <a:solidFill>
                  <a:schemeClr val="tx1"/>
                </a:solidFill>
                <a:latin typeface="Arial" panose="020B0604020202020204" pitchFamily="34" charset="0"/>
                <a:cs typeface="Arial" panose="020B0604020202020204" pitchFamily="34" charset="0"/>
              </a:rPr>
              <a:t>.</a:t>
            </a:r>
          </a:p>
          <a:p>
            <a:pPr lvl="1" algn="l"/>
            <a:endParaRPr lang="en-ZA" sz="5500" dirty="0" smtClean="0">
              <a:solidFill>
                <a:schemeClr val="tx1"/>
              </a:solidFill>
            </a:endParaRPr>
          </a:p>
          <a:p>
            <a:pPr algn="l"/>
            <a:r>
              <a:rPr lang="en-ZA" sz="5500" dirty="0" smtClean="0">
                <a:solidFill>
                  <a:schemeClr val="tx1"/>
                </a:solidFill>
              </a:rPr>
              <a:t>	</a:t>
            </a:r>
          </a:p>
          <a:p>
            <a:pPr algn="l"/>
            <a:endParaRPr lang="en-ZA" sz="5500" dirty="0">
              <a:solidFill>
                <a:schemeClr val="tx1"/>
              </a:solidFill>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Misunderstanding of the mandate (2)</a:t>
            </a:r>
            <a:endParaRPr lang="en-GB" sz="28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12</a:t>
            </a:fld>
            <a:endParaRPr lang="en-US" dirty="0"/>
          </a:p>
        </p:txBody>
      </p:sp>
    </p:spTree>
    <p:extLst>
      <p:ext uri="{BB962C8B-B14F-4D97-AF65-F5344CB8AC3E}">
        <p14:creationId xmlns:p14="http://schemas.microsoft.com/office/powerpoint/2010/main" xmlns="" val="5374822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2"/>
          <p:cNvSpPr txBox="1">
            <a:spLocks/>
          </p:cNvSpPr>
          <p:nvPr/>
        </p:nvSpPr>
        <p:spPr>
          <a:xfrm>
            <a:off x="0" y="550258"/>
            <a:ext cx="9144000" cy="6460141"/>
          </a:xfrm>
          <a:prstGeom prst="rect">
            <a:avLst/>
          </a:prstGeom>
          <a:solidFill>
            <a:schemeClr val="bg1">
              <a:lumMod val="95000"/>
            </a:schemeClr>
          </a:solidFill>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 </a:t>
            </a:r>
            <a:endParaRPr lang="en-ZA" dirty="0"/>
          </a:p>
          <a:p>
            <a:pPr marL="457200" indent="-457200" algn="l">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In the </a:t>
            </a:r>
            <a:r>
              <a:rPr lang="en-ZA" dirty="0">
                <a:solidFill>
                  <a:schemeClr val="tx1"/>
                </a:solidFill>
                <a:latin typeface="Arial" panose="020B0604020202020204" pitchFamily="34" charset="0"/>
                <a:cs typeface="Arial" panose="020B0604020202020204" pitchFamily="34" charset="0"/>
              </a:rPr>
              <a:t>case of </a:t>
            </a:r>
            <a:r>
              <a:rPr lang="en-ZA" dirty="0" smtClean="0">
                <a:solidFill>
                  <a:schemeClr val="tx1"/>
                </a:solidFill>
                <a:latin typeface="Arial" panose="020B0604020202020204" pitchFamily="34" charset="0"/>
                <a:cs typeface="Arial" panose="020B0604020202020204" pitchFamily="34" charset="0"/>
              </a:rPr>
              <a:t>the Economic </a:t>
            </a:r>
            <a:r>
              <a:rPr lang="en-ZA" dirty="0">
                <a:solidFill>
                  <a:schemeClr val="tx1"/>
                </a:solidFill>
                <a:latin typeface="Arial" panose="020B0604020202020204" pitchFamily="34" charset="0"/>
                <a:cs typeface="Arial" panose="020B0604020202020204" pitchFamily="34" charset="0"/>
              </a:rPr>
              <a:t>Freedom Fighters and others versus Speaker of the National Assembly and others, </a:t>
            </a:r>
            <a:r>
              <a:rPr lang="en-ZA" dirty="0" smtClean="0">
                <a:solidFill>
                  <a:schemeClr val="tx1"/>
                </a:solidFill>
                <a:latin typeface="Arial" panose="020B0604020202020204" pitchFamily="34" charset="0"/>
                <a:cs typeface="Arial" panose="020B0604020202020204" pitchFamily="34" charset="0"/>
              </a:rPr>
              <a:t>Constitutional Court reminded </a:t>
            </a:r>
            <a:r>
              <a:rPr lang="en-ZA" dirty="0">
                <a:solidFill>
                  <a:schemeClr val="tx1"/>
                </a:solidFill>
                <a:latin typeface="Arial" panose="020B0604020202020204" pitchFamily="34" charset="0"/>
                <a:cs typeface="Arial" panose="020B0604020202020204" pitchFamily="34" charset="0"/>
              </a:rPr>
              <a:t>us that: </a:t>
            </a:r>
          </a:p>
          <a:p>
            <a:pPr algn="l"/>
            <a:r>
              <a:rPr lang="en-ZA" dirty="0">
                <a:solidFill>
                  <a:schemeClr val="tx1"/>
                </a:solidFill>
              </a:rPr>
              <a:t> </a:t>
            </a:r>
          </a:p>
          <a:p>
            <a:pPr lvl="1" algn="l"/>
            <a:r>
              <a:rPr lang="en-ZA" i="1" dirty="0">
                <a:solidFill>
                  <a:schemeClr val="tx1"/>
                </a:solidFill>
              </a:rPr>
              <a:t>“[The Public Protector’s] are indeed very wide powers that leave no lever of government power above scrutiny, coincidental “embarrassment” and censure … Her investigative powers are not supposed to bow down to anybody, not even at the door of the highest chambers of raw State power. </a:t>
            </a:r>
            <a:endParaRPr lang="en-ZA" dirty="0">
              <a:solidFill>
                <a:schemeClr val="tx1"/>
              </a:solidFill>
            </a:endParaRPr>
          </a:p>
          <a:p>
            <a:pPr lvl="1" algn="l"/>
            <a:r>
              <a:rPr lang="en-ZA" i="1" dirty="0">
                <a:solidFill>
                  <a:schemeClr val="tx1"/>
                </a:solidFill>
              </a:rPr>
              <a:t> </a:t>
            </a:r>
            <a:endParaRPr lang="en-ZA" dirty="0">
              <a:solidFill>
                <a:schemeClr val="tx1"/>
              </a:solidFill>
            </a:endParaRPr>
          </a:p>
          <a:p>
            <a:pPr lvl="1" algn="l"/>
            <a:r>
              <a:rPr lang="en-ZA" i="1" dirty="0">
                <a:solidFill>
                  <a:schemeClr val="tx1"/>
                </a:solidFill>
              </a:rPr>
              <a:t>“The predicament though is that mere allegations and investigation of improper or corrupt conduct against all, especially powerful public office-bearers, are generally bound to attract a very unfriendly response. </a:t>
            </a:r>
            <a:endParaRPr lang="en-ZA" dirty="0">
              <a:solidFill>
                <a:schemeClr val="tx1"/>
              </a:solidFill>
            </a:endParaRPr>
          </a:p>
          <a:p>
            <a:pPr lvl="1" algn="l"/>
            <a:r>
              <a:rPr lang="en-ZA" i="1" dirty="0">
                <a:solidFill>
                  <a:schemeClr val="tx1"/>
                </a:solidFill>
              </a:rPr>
              <a:t> </a:t>
            </a:r>
            <a:endParaRPr lang="en-ZA" dirty="0">
              <a:solidFill>
                <a:schemeClr val="tx1"/>
              </a:solidFill>
            </a:endParaRPr>
          </a:p>
          <a:p>
            <a:pPr lvl="1" algn="l"/>
            <a:r>
              <a:rPr lang="en-ZA" i="1" dirty="0">
                <a:solidFill>
                  <a:schemeClr val="tx1"/>
                </a:solidFill>
              </a:rPr>
              <a:t>“An unfavourable finding of unethical or corrupt conduct coupled with remedial action, will probably be strongly resisted in an attempt to repair or soften the inescapable reputational damage. It is unlikely that unpleasant findings and a biting remedial action would be readily welcomed by those investigated.” </a:t>
            </a:r>
            <a:endParaRPr lang="en-ZA" dirty="0">
              <a:solidFill>
                <a:schemeClr val="tx1"/>
              </a:solidFill>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Unfair criticism (1)</a:t>
            </a:r>
            <a:endParaRPr lang="en-GB" sz="28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13</a:t>
            </a:fld>
            <a:endParaRPr lang="en-US" dirty="0"/>
          </a:p>
        </p:txBody>
      </p:sp>
    </p:spTree>
    <p:extLst>
      <p:ext uri="{BB962C8B-B14F-4D97-AF65-F5344CB8AC3E}">
        <p14:creationId xmlns:p14="http://schemas.microsoft.com/office/powerpoint/2010/main" xmlns="" val="1609073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2"/>
          <p:cNvSpPr txBox="1">
            <a:spLocks/>
          </p:cNvSpPr>
          <p:nvPr/>
        </p:nvSpPr>
        <p:spPr>
          <a:xfrm>
            <a:off x="0" y="550258"/>
            <a:ext cx="9144000" cy="6460141"/>
          </a:xfrm>
          <a:prstGeom prst="rect">
            <a:avLst/>
          </a:prstGeom>
          <a:solidFill>
            <a:schemeClr val="bg1">
              <a:lumMod val="95000"/>
            </a:schemeClr>
          </a:solidFill>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 </a:t>
            </a:r>
            <a:endParaRPr lang="en-ZA" dirty="0"/>
          </a:p>
          <a:p>
            <a:pPr marL="457200" lvl="0" indent="-457200" algn="just">
              <a:buFont typeface="Arial" panose="020B0604020202020204" pitchFamily="34" charset="0"/>
              <a:buChar char="•"/>
            </a:pPr>
            <a:r>
              <a:rPr lang="en-US" sz="5100" dirty="0" smtClean="0">
                <a:solidFill>
                  <a:schemeClr val="tx1"/>
                </a:solidFill>
                <a:latin typeface="Arial" panose="020B0604020202020204" pitchFamily="34" charset="0"/>
                <a:cs typeface="Arial" panose="020B0604020202020204" pitchFamily="34" charset="0"/>
              </a:rPr>
              <a:t>The </a:t>
            </a:r>
            <a:r>
              <a:rPr lang="en-US" sz="5100" dirty="0">
                <a:solidFill>
                  <a:schemeClr val="tx1"/>
                </a:solidFill>
                <a:latin typeface="Arial" panose="020B0604020202020204" pitchFamily="34" charset="0"/>
                <a:cs typeface="Arial" panose="020B0604020202020204" pitchFamily="34" charset="0"/>
              </a:rPr>
              <a:t>work that we do is not easy. Every single person in the republic has their own ideas as to how it should be done. If we take decisions they do not like, we are incompetent, biased, involved in political  factionalism and not fit for office, etc. It is almost as though everyone is a Public Protector in their own right. We can’t please everyone. We can only to our best.</a:t>
            </a:r>
          </a:p>
          <a:p>
            <a:pPr marL="457200" lvl="0" indent="-457200" algn="just">
              <a:buFont typeface="Arial" panose="020B0604020202020204" pitchFamily="34" charset="0"/>
              <a:buChar char="•"/>
            </a:pPr>
            <a:endParaRPr lang="en-US" sz="5100" dirty="0" smtClean="0">
              <a:solidFill>
                <a:schemeClr val="tx1"/>
              </a:solidFill>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en-US" sz="5100" dirty="0" smtClean="0">
                <a:solidFill>
                  <a:schemeClr val="tx1"/>
                </a:solidFill>
                <a:latin typeface="Arial" panose="020B0604020202020204" pitchFamily="34" charset="0"/>
                <a:cs typeface="Arial" panose="020B0604020202020204" pitchFamily="34" charset="0"/>
              </a:rPr>
              <a:t>The </a:t>
            </a:r>
            <a:r>
              <a:rPr lang="en-US" sz="5100" dirty="0">
                <a:solidFill>
                  <a:schemeClr val="tx1"/>
                </a:solidFill>
                <a:latin typeface="Arial" panose="020B0604020202020204" pitchFamily="34" charset="0"/>
                <a:cs typeface="Arial" panose="020B0604020202020204" pitchFamily="34" charset="0"/>
              </a:rPr>
              <a:t>reality is that, in the kind of work we do, some of our decisions will not go down well with some of the affected parties and such parties have recourse in that they can approach a court of law to have </a:t>
            </a:r>
            <a:r>
              <a:rPr lang="en-US" sz="5100" dirty="0" smtClean="0">
                <a:solidFill>
                  <a:schemeClr val="tx1"/>
                </a:solidFill>
                <a:latin typeface="Arial" panose="020B0604020202020204" pitchFamily="34" charset="0"/>
                <a:cs typeface="Arial" panose="020B0604020202020204" pitchFamily="34" charset="0"/>
              </a:rPr>
              <a:t>our decisions </a:t>
            </a:r>
            <a:r>
              <a:rPr lang="en-US" sz="5100" dirty="0">
                <a:solidFill>
                  <a:schemeClr val="tx1"/>
                </a:solidFill>
                <a:latin typeface="Arial" panose="020B0604020202020204" pitchFamily="34" charset="0"/>
                <a:cs typeface="Arial" panose="020B0604020202020204" pitchFamily="34" charset="0"/>
              </a:rPr>
              <a:t>reviewed and many have done that. But we find that his process is severely misunderstood. </a:t>
            </a:r>
          </a:p>
          <a:p>
            <a:pPr marL="457200" lvl="0" indent="-457200" algn="just">
              <a:buFont typeface="Arial" panose="020B0604020202020204" pitchFamily="34" charset="0"/>
              <a:buChar char="•"/>
            </a:pPr>
            <a:endParaRPr lang="en-US" sz="5100" dirty="0">
              <a:solidFill>
                <a:schemeClr val="tx1"/>
              </a:solidFill>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en-US" sz="5100" dirty="0" smtClean="0">
                <a:solidFill>
                  <a:schemeClr val="tx1"/>
                </a:solidFill>
                <a:latin typeface="Arial" panose="020B0604020202020204" pitchFamily="34" charset="0"/>
                <a:cs typeface="Arial" panose="020B0604020202020204" pitchFamily="34" charset="0"/>
              </a:rPr>
              <a:t>There </a:t>
            </a:r>
            <a:r>
              <a:rPr lang="en-US" sz="5100" dirty="0">
                <a:solidFill>
                  <a:schemeClr val="tx1"/>
                </a:solidFill>
                <a:latin typeface="Arial" panose="020B0604020202020204" pitchFamily="34" charset="0"/>
                <a:cs typeface="Arial" panose="020B0604020202020204" pitchFamily="34" charset="0"/>
              </a:rPr>
              <a:t>are certain quarters in society who seem to believe that to have a report taken on review is an indication of ineptitude on the part of the author of the report concerned. It gets worse if that report is eventually reviewed and set aside by the courts. </a:t>
            </a: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Unfair criticism (2)</a:t>
            </a:r>
            <a:endParaRPr lang="en-GB" sz="28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b="1" smtClean="0">
                <a:solidFill>
                  <a:srgbClr val="7030A0"/>
                </a:solidFill>
              </a:rPr>
              <a:pPr/>
              <a:t>14</a:t>
            </a:fld>
            <a:endParaRPr lang="en-US" b="1" dirty="0">
              <a:solidFill>
                <a:srgbClr val="7030A0"/>
              </a:solidFill>
            </a:endParaRPr>
          </a:p>
        </p:txBody>
      </p:sp>
    </p:spTree>
    <p:extLst>
      <p:ext uri="{BB962C8B-B14F-4D97-AF65-F5344CB8AC3E}">
        <p14:creationId xmlns:p14="http://schemas.microsoft.com/office/powerpoint/2010/main" xmlns="" val="3839442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2"/>
          <p:cNvSpPr txBox="1">
            <a:spLocks/>
          </p:cNvSpPr>
          <p:nvPr/>
        </p:nvSpPr>
        <p:spPr>
          <a:xfrm>
            <a:off x="0" y="550258"/>
            <a:ext cx="9144000" cy="6460141"/>
          </a:xfrm>
          <a:prstGeom prst="rect">
            <a:avLst/>
          </a:prstGeom>
          <a:solidFill>
            <a:schemeClr val="bg1">
              <a:lumMod val="95000"/>
            </a:schemeClr>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1950" indent="-361950" algn="just"/>
            <a:r>
              <a:rPr lang="en-US" sz="2400" dirty="0">
                <a:solidFill>
                  <a:schemeClr val="tx1"/>
                </a:solidFill>
                <a:latin typeface="Arial" panose="020B0604020202020204" pitchFamily="34" charset="0"/>
                <a:cs typeface="Arial" panose="020B0604020202020204" pitchFamily="34" charset="0"/>
              </a:rPr>
              <a:t> •	The truth of the matter is that our legal framework provides for such checks and balances. Once a party is unhappy with the outcome of an investigation, they are entitled in law to approach another forum, with the hope that a different decision will be arrived at.</a:t>
            </a:r>
          </a:p>
          <a:p>
            <a:pPr marL="361950" indent="-361950" algn="just"/>
            <a:endParaRPr lang="en-US" sz="2400" dirty="0">
              <a:solidFill>
                <a:schemeClr val="tx1"/>
              </a:solidFill>
              <a:latin typeface="Arial" panose="020B0604020202020204" pitchFamily="34" charset="0"/>
              <a:cs typeface="Arial" panose="020B0604020202020204" pitchFamily="34" charset="0"/>
            </a:endParaRPr>
          </a:p>
          <a:p>
            <a:pPr marL="361950" indent="-361950" algn="just"/>
            <a:r>
              <a:rPr lang="en-US" sz="2400" dirty="0">
                <a:solidFill>
                  <a:schemeClr val="tx1"/>
                </a:solidFill>
                <a:latin typeface="Arial" panose="020B0604020202020204" pitchFamily="34" charset="0"/>
                <a:cs typeface="Arial" panose="020B0604020202020204" pitchFamily="34" charset="0"/>
              </a:rPr>
              <a:t>•	We see this all the time in the courts, where High Court decisions are appealed successfully at the Supreme Court of Appeal or the Constitutional Court. Strangely, when this happens, we never hear the High Courts </a:t>
            </a:r>
            <a:r>
              <a:rPr lang="en-US" sz="2400" dirty="0" smtClean="0">
                <a:solidFill>
                  <a:schemeClr val="tx1"/>
                </a:solidFill>
                <a:latin typeface="Arial" panose="020B0604020202020204" pitchFamily="34" charset="0"/>
                <a:cs typeface="Arial" panose="020B0604020202020204" pitchFamily="34" charset="0"/>
              </a:rPr>
              <a:t>being accused </a:t>
            </a:r>
            <a:r>
              <a:rPr lang="en-US" sz="2400" dirty="0">
                <a:solidFill>
                  <a:schemeClr val="tx1"/>
                </a:solidFill>
                <a:latin typeface="Arial" panose="020B0604020202020204" pitchFamily="34" charset="0"/>
                <a:cs typeface="Arial" panose="020B0604020202020204" pitchFamily="34" charset="0"/>
              </a:rPr>
              <a:t>of a lot of things we have been </a:t>
            </a:r>
            <a:r>
              <a:rPr lang="en-US" sz="2400" dirty="0" err="1">
                <a:solidFill>
                  <a:schemeClr val="tx1"/>
                </a:solidFill>
                <a:latin typeface="Arial" panose="020B0604020202020204" pitchFamily="34" charset="0"/>
                <a:cs typeface="Arial" panose="020B0604020202020204" pitchFamily="34" charset="0"/>
              </a:rPr>
              <a:t>criticised</a:t>
            </a:r>
            <a:r>
              <a:rPr lang="en-US" sz="2400" dirty="0">
                <a:solidFill>
                  <a:schemeClr val="tx1"/>
                </a:solidFill>
                <a:latin typeface="Arial" panose="020B0604020202020204" pitchFamily="34" charset="0"/>
                <a:cs typeface="Arial" panose="020B0604020202020204" pitchFamily="34" charset="0"/>
              </a:rPr>
              <a:t> for. </a:t>
            </a:r>
          </a:p>
          <a:p>
            <a:pPr marL="361950" indent="-361950" algn="just"/>
            <a:endParaRPr lang="en-US" sz="2400" dirty="0">
              <a:solidFill>
                <a:schemeClr val="tx1"/>
              </a:solidFill>
              <a:latin typeface="Arial" panose="020B0604020202020204" pitchFamily="34" charset="0"/>
              <a:cs typeface="Arial" panose="020B0604020202020204" pitchFamily="34" charset="0"/>
            </a:endParaRPr>
          </a:p>
          <a:p>
            <a:pPr marL="361950" indent="-361950" algn="just"/>
            <a:r>
              <a:rPr lang="en-US" sz="2400" dirty="0">
                <a:solidFill>
                  <a:schemeClr val="tx1"/>
                </a:solidFill>
                <a:latin typeface="Arial" panose="020B0604020202020204" pitchFamily="34" charset="0"/>
                <a:cs typeface="Arial" panose="020B0604020202020204" pitchFamily="34" charset="0"/>
              </a:rPr>
              <a:t>•	We have taken it upon ourselves to </a:t>
            </a:r>
            <a:r>
              <a:rPr lang="en-US" sz="2400" dirty="0" smtClean="0">
                <a:solidFill>
                  <a:schemeClr val="tx1"/>
                </a:solidFill>
                <a:latin typeface="Arial" panose="020B0604020202020204" pitchFamily="34" charset="0"/>
                <a:cs typeface="Arial" panose="020B0604020202020204" pitchFamily="34" charset="0"/>
              </a:rPr>
              <a:t>continuously explain </a:t>
            </a:r>
            <a:r>
              <a:rPr lang="en-US" sz="2400" dirty="0">
                <a:solidFill>
                  <a:schemeClr val="tx1"/>
                </a:solidFill>
                <a:latin typeface="Arial" panose="020B0604020202020204" pitchFamily="34" charset="0"/>
                <a:cs typeface="Arial" panose="020B0604020202020204" pitchFamily="34" charset="0"/>
              </a:rPr>
              <a:t>to detractors, hoping that one day we will all see things from the same perspective. </a:t>
            </a: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Unfair criticism (2)</a:t>
            </a:r>
            <a:endParaRPr lang="en-GB" sz="28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15</a:t>
            </a:fld>
            <a:endParaRPr lang="en-US" dirty="0"/>
          </a:p>
        </p:txBody>
      </p:sp>
    </p:spTree>
    <p:extLst>
      <p:ext uri="{BB962C8B-B14F-4D97-AF65-F5344CB8AC3E}">
        <p14:creationId xmlns:p14="http://schemas.microsoft.com/office/powerpoint/2010/main" xmlns="" val="2359849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8"/>
            <a:ext cx="9144000" cy="6460141"/>
          </a:xfrm>
          <a:prstGeom prst="rect">
            <a:avLst/>
          </a:prstGeom>
          <a:solidFill>
            <a:schemeClr val="bg1">
              <a:lumMod val="95000"/>
            </a:schemeClr>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Everything </a:t>
            </a:r>
            <a:r>
              <a:rPr lang="en-US" sz="2200" dirty="0">
                <a:solidFill>
                  <a:schemeClr val="tx1"/>
                </a:solidFill>
                <a:latin typeface="Arial" panose="020B0604020202020204" pitchFamily="34" charset="0"/>
                <a:cs typeface="Arial" panose="020B0604020202020204" pitchFamily="34" charset="0"/>
              </a:rPr>
              <a:t>we do in the service of the people of South Africa is informed by an elaborate plan, which we call the Public Protector Vision 2023. In essence, the vision is about taking the services of this office to the grassroots. It is underpinned by eight pillars, which relate to</a:t>
            </a:r>
            <a:r>
              <a:rPr lang="en-US" sz="2200" dirty="0" smtClean="0">
                <a:solidFill>
                  <a:schemeClr val="tx1"/>
                </a:solidFill>
                <a:latin typeface="Arial" panose="020B0604020202020204" pitchFamily="34" charset="0"/>
                <a:cs typeface="Arial" panose="020B0604020202020204" pitchFamily="34" charset="0"/>
              </a:rPr>
              <a:t>:</a:t>
            </a:r>
          </a:p>
          <a:p>
            <a:pPr marL="898525" lvl="0" indent="-452438" algn="just">
              <a:buFont typeface="+mj-lt"/>
              <a:buAutoNum type="arabicPeriod"/>
            </a:pPr>
            <a:r>
              <a:rPr lang="en-US" sz="2100" dirty="0" smtClean="0">
                <a:solidFill>
                  <a:schemeClr val="tx1"/>
                </a:solidFill>
                <a:latin typeface="Arial" panose="020B0604020202020204" pitchFamily="34" charset="0"/>
                <a:cs typeface="Arial" panose="020B0604020202020204" pitchFamily="34" charset="0"/>
              </a:rPr>
              <a:t>Enhancing </a:t>
            </a:r>
            <a:r>
              <a:rPr lang="en-US" sz="2100" dirty="0">
                <a:solidFill>
                  <a:schemeClr val="tx1"/>
                </a:solidFill>
                <a:latin typeface="Arial" panose="020B0604020202020204" pitchFamily="34" charset="0"/>
                <a:cs typeface="Arial" panose="020B0604020202020204" pitchFamily="34" charset="0"/>
              </a:rPr>
              <a:t>access to our services;</a:t>
            </a:r>
          </a:p>
          <a:p>
            <a:pPr marL="898525" lvl="0" indent="-452438" algn="just">
              <a:buFont typeface="+mj-lt"/>
              <a:buAutoNum type="arabicPeriod"/>
            </a:pPr>
            <a:r>
              <a:rPr lang="en-US" sz="2100" dirty="0" smtClean="0">
                <a:solidFill>
                  <a:schemeClr val="tx1"/>
                </a:solidFill>
                <a:latin typeface="Arial" panose="020B0604020202020204" pitchFamily="34" charset="0"/>
                <a:cs typeface="Arial" panose="020B0604020202020204" pitchFamily="34" charset="0"/>
              </a:rPr>
              <a:t>Engaging </a:t>
            </a:r>
            <a:r>
              <a:rPr lang="en-US" sz="2100" dirty="0">
                <a:solidFill>
                  <a:schemeClr val="tx1"/>
                </a:solidFill>
                <a:latin typeface="Arial" panose="020B0604020202020204" pitchFamily="34" charset="0"/>
                <a:cs typeface="Arial" panose="020B0604020202020204" pitchFamily="34" charset="0"/>
              </a:rPr>
              <a:t>communities in their mother tongues for effective communication;</a:t>
            </a:r>
          </a:p>
          <a:p>
            <a:pPr marL="898525" lvl="0" indent="-452438" algn="just">
              <a:buFont typeface="+mj-lt"/>
              <a:buAutoNum type="arabicPeriod"/>
            </a:pPr>
            <a:r>
              <a:rPr lang="en-US" sz="2100" dirty="0" smtClean="0">
                <a:solidFill>
                  <a:schemeClr val="tx1"/>
                </a:solidFill>
                <a:latin typeface="Arial" panose="020B0604020202020204" pitchFamily="34" charset="0"/>
                <a:cs typeface="Arial" panose="020B0604020202020204" pitchFamily="34" charset="0"/>
              </a:rPr>
              <a:t>Increasing </a:t>
            </a:r>
            <a:r>
              <a:rPr lang="en-US" sz="2100" dirty="0">
                <a:solidFill>
                  <a:schemeClr val="tx1"/>
                </a:solidFill>
                <a:latin typeface="Arial" panose="020B0604020202020204" pitchFamily="34" charset="0"/>
                <a:cs typeface="Arial" panose="020B0604020202020204" pitchFamily="34" charset="0"/>
              </a:rPr>
              <a:t>our footprint;</a:t>
            </a:r>
          </a:p>
          <a:p>
            <a:pPr marL="898525" lvl="0" indent="-452438" algn="just">
              <a:buFont typeface="+mj-lt"/>
              <a:buAutoNum type="arabicPeriod"/>
            </a:pPr>
            <a:r>
              <a:rPr lang="en-US" sz="2100" dirty="0" smtClean="0">
                <a:solidFill>
                  <a:schemeClr val="tx1"/>
                </a:solidFill>
                <a:latin typeface="Arial" panose="020B0604020202020204" pitchFamily="34" charset="0"/>
                <a:cs typeface="Arial" panose="020B0604020202020204" pitchFamily="34" charset="0"/>
              </a:rPr>
              <a:t>Leveraging </a:t>
            </a:r>
            <a:r>
              <a:rPr lang="en-US" sz="2100" dirty="0">
                <a:solidFill>
                  <a:schemeClr val="tx1"/>
                </a:solidFill>
                <a:latin typeface="Arial" panose="020B0604020202020204" pitchFamily="34" charset="0"/>
                <a:cs typeface="Arial" panose="020B0604020202020204" pitchFamily="34" charset="0"/>
              </a:rPr>
              <a:t>stakeholder relations to advance our interests though MOUs;</a:t>
            </a:r>
          </a:p>
          <a:p>
            <a:pPr marL="898525" lvl="0" indent="-452438" algn="just">
              <a:buFont typeface="+mj-lt"/>
              <a:buAutoNum type="arabicPeriod"/>
            </a:pPr>
            <a:r>
              <a:rPr lang="en-US" sz="2100" dirty="0" smtClean="0">
                <a:solidFill>
                  <a:schemeClr val="tx1"/>
                </a:solidFill>
                <a:latin typeface="Arial" panose="020B0604020202020204" pitchFamily="34" charset="0"/>
                <a:cs typeface="Arial" panose="020B0604020202020204" pitchFamily="34" charset="0"/>
              </a:rPr>
              <a:t>Projecting </a:t>
            </a:r>
            <a:r>
              <a:rPr lang="en-US" sz="2100" dirty="0">
                <a:solidFill>
                  <a:schemeClr val="tx1"/>
                </a:solidFill>
                <a:latin typeface="Arial" panose="020B0604020202020204" pitchFamily="34" charset="0"/>
                <a:cs typeface="Arial" panose="020B0604020202020204" pitchFamily="34" charset="0"/>
              </a:rPr>
              <a:t>an image of a stronghold for the poor as we should be;</a:t>
            </a:r>
          </a:p>
          <a:p>
            <a:pPr marL="898525" lvl="0" indent="-452438" algn="just">
              <a:buFont typeface="+mj-lt"/>
              <a:buAutoNum type="arabicPeriod"/>
            </a:pPr>
            <a:r>
              <a:rPr lang="en-US" sz="2100" dirty="0" smtClean="0">
                <a:solidFill>
                  <a:schemeClr val="tx1"/>
                </a:solidFill>
                <a:latin typeface="Arial" panose="020B0604020202020204" pitchFamily="34" charset="0"/>
                <a:cs typeface="Arial" panose="020B0604020202020204" pitchFamily="34" charset="0"/>
              </a:rPr>
              <a:t>Ensuring </a:t>
            </a:r>
            <a:r>
              <a:rPr lang="en-US" sz="2100" dirty="0">
                <a:solidFill>
                  <a:schemeClr val="tx1"/>
                </a:solidFill>
                <a:latin typeface="Arial" panose="020B0604020202020204" pitchFamily="34" charset="0"/>
                <a:cs typeface="Arial" panose="020B0604020202020204" pitchFamily="34" charset="0"/>
              </a:rPr>
              <a:t>that people are well-versed on their rights;</a:t>
            </a:r>
          </a:p>
          <a:p>
            <a:pPr marL="898525" lvl="0" indent="-452438" algn="just">
              <a:buFont typeface="+mj-lt"/>
              <a:buAutoNum type="arabicPeriod"/>
            </a:pPr>
            <a:r>
              <a:rPr lang="en-US" sz="2100" dirty="0" smtClean="0">
                <a:solidFill>
                  <a:schemeClr val="tx1"/>
                </a:solidFill>
                <a:latin typeface="Arial" panose="020B0604020202020204" pitchFamily="34" charset="0"/>
                <a:cs typeface="Arial" panose="020B0604020202020204" pitchFamily="34" charset="0"/>
              </a:rPr>
              <a:t>Persuading </a:t>
            </a:r>
            <a:r>
              <a:rPr lang="en-US" sz="2100" dirty="0">
                <a:solidFill>
                  <a:schemeClr val="tx1"/>
                </a:solidFill>
                <a:latin typeface="Arial" panose="020B0604020202020204" pitchFamily="34" charset="0"/>
                <a:cs typeface="Arial" panose="020B0604020202020204" pitchFamily="34" charset="0"/>
              </a:rPr>
              <a:t>organs of state to have effective in-house complaints resolution means to offload some of the burden from our shoulders; and</a:t>
            </a:r>
          </a:p>
          <a:p>
            <a:pPr marL="898525" lvl="0" indent="-452438" algn="just">
              <a:buFont typeface="+mj-lt"/>
              <a:buAutoNum type="arabicPeriod"/>
            </a:pPr>
            <a:r>
              <a:rPr lang="en-US" sz="2100" dirty="0">
                <a:solidFill>
                  <a:schemeClr val="tx1"/>
                </a:solidFill>
                <a:latin typeface="Arial" panose="020B0604020202020204" pitchFamily="34" charset="0"/>
                <a:cs typeface="Arial" panose="020B0604020202020204" pitchFamily="34" charset="0"/>
              </a:rPr>
              <a:t>Inspiring people to be their own liberators. </a:t>
            </a:r>
            <a:endParaRPr lang="en-ZA" sz="21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Vision 2023 </a:t>
            </a:r>
            <a:endParaRPr lang="en-GB" sz="28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16</a:t>
            </a:fld>
            <a:endParaRPr lang="en-US" dirty="0"/>
          </a:p>
        </p:txBody>
      </p:sp>
    </p:spTree>
    <p:extLst>
      <p:ext uri="{BB962C8B-B14F-4D97-AF65-F5344CB8AC3E}">
        <p14:creationId xmlns:p14="http://schemas.microsoft.com/office/powerpoint/2010/main" xmlns="" val="308863981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2"/>
          <p:cNvSpPr txBox="1">
            <a:spLocks/>
          </p:cNvSpPr>
          <p:nvPr/>
        </p:nvSpPr>
        <p:spPr>
          <a:xfrm>
            <a:off x="0" y="550258"/>
            <a:ext cx="9144000" cy="6460141"/>
          </a:xfrm>
          <a:prstGeom prst="rect">
            <a:avLst/>
          </a:prstGeom>
          <a:solidFill>
            <a:schemeClr val="bg1">
              <a:lumMod val="95000"/>
            </a:schemeClr>
          </a:solidFill>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1950" indent="-361950" algn="just"/>
            <a:r>
              <a:rPr lang="en-US" sz="2400" dirty="0">
                <a:solidFill>
                  <a:schemeClr val="tx1"/>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Despite these challenges, we have kept our heads low and focused on the task at hand. Since my arrival in office in October 2016, I have been entrusted with just under 50 000 complainants, 95% of which were bread and butter matters affecting the people at the grassroots. We </a:t>
            </a:r>
            <a:r>
              <a:rPr lang="en-US" sz="2600" dirty="0" err="1">
                <a:solidFill>
                  <a:schemeClr val="tx1"/>
                </a:solidFill>
                <a:latin typeface="Arial" panose="020B0604020202020204" pitchFamily="34" charset="0"/>
                <a:cs typeface="Arial" panose="020B0604020202020204" pitchFamily="34" charset="0"/>
              </a:rPr>
              <a:t>finalised</a:t>
            </a:r>
            <a:r>
              <a:rPr lang="en-US" sz="2600" dirty="0">
                <a:solidFill>
                  <a:schemeClr val="tx1"/>
                </a:solidFill>
                <a:latin typeface="Arial" panose="020B0604020202020204" pitchFamily="34" charset="0"/>
                <a:cs typeface="Arial" panose="020B0604020202020204" pitchFamily="34" charset="0"/>
              </a:rPr>
              <a:t> nearly 35 000 of those matters. I must add that the 2019/20 caseload is not included in these statistics.</a:t>
            </a:r>
          </a:p>
          <a:p>
            <a:pPr marL="361950" indent="-361950" algn="just"/>
            <a:endParaRPr lang="en-US" sz="2600" dirty="0">
              <a:solidFill>
                <a:schemeClr val="tx1"/>
              </a:solidFill>
              <a:latin typeface="Arial" panose="020B0604020202020204" pitchFamily="34" charset="0"/>
              <a:cs typeface="Arial" panose="020B0604020202020204" pitchFamily="34" charset="0"/>
            </a:endParaRPr>
          </a:p>
          <a:p>
            <a:pPr marL="361950" indent="-361950" algn="just"/>
            <a:r>
              <a:rPr lang="en-US" sz="2600" dirty="0">
                <a:solidFill>
                  <a:schemeClr val="tx1"/>
                </a:solidFill>
                <a:latin typeface="Arial" panose="020B0604020202020204" pitchFamily="34" charset="0"/>
                <a:cs typeface="Arial" panose="020B0604020202020204" pitchFamily="34" charset="0"/>
              </a:rPr>
              <a:t>•	Not all the matters that we </a:t>
            </a:r>
            <a:r>
              <a:rPr lang="en-US" sz="2600" dirty="0" err="1">
                <a:solidFill>
                  <a:schemeClr val="tx1"/>
                </a:solidFill>
                <a:latin typeface="Arial" panose="020B0604020202020204" pitchFamily="34" charset="0"/>
                <a:cs typeface="Arial" panose="020B0604020202020204" pitchFamily="34" charset="0"/>
              </a:rPr>
              <a:t>finalise</a:t>
            </a:r>
            <a:r>
              <a:rPr lang="en-US" sz="2600" dirty="0">
                <a:solidFill>
                  <a:schemeClr val="tx1"/>
                </a:solidFill>
                <a:latin typeface="Arial" panose="020B0604020202020204" pitchFamily="34" charset="0"/>
                <a:cs typeface="Arial" panose="020B0604020202020204" pitchFamily="34" charset="0"/>
              </a:rPr>
              <a:t> result in formal investigation reports, which explains why I have only put out just over 100 investigation reports in the two and half years I have been Public Protector. Of those reports, more than 70 remain unchallenged in court. The rest have been taken on review and we have successfully defended two. </a:t>
            </a:r>
          </a:p>
          <a:p>
            <a:pPr marL="361950" indent="-361950" algn="just"/>
            <a:endParaRPr lang="en-US" sz="2600" dirty="0">
              <a:solidFill>
                <a:schemeClr val="tx1"/>
              </a:solidFill>
              <a:latin typeface="Arial" panose="020B0604020202020204" pitchFamily="34" charset="0"/>
              <a:cs typeface="Arial" panose="020B0604020202020204" pitchFamily="34" charset="0"/>
            </a:endParaRPr>
          </a:p>
          <a:p>
            <a:pPr marL="361950" indent="-361950" algn="just"/>
            <a:r>
              <a:rPr lang="en-US" sz="2600" dirty="0">
                <a:solidFill>
                  <a:schemeClr val="tx1"/>
                </a:solidFill>
                <a:latin typeface="Arial" panose="020B0604020202020204" pitchFamily="34" charset="0"/>
                <a:cs typeface="Arial" panose="020B0604020202020204" pitchFamily="34" charset="0"/>
              </a:rPr>
              <a:t>•	Since the commencement of my tenure, a total of seven reports have been set aside </a:t>
            </a:r>
            <a:r>
              <a:rPr lang="en-US" sz="2600" dirty="0" smtClean="0">
                <a:solidFill>
                  <a:schemeClr val="tx1"/>
                </a:solidFill>
                <a:latin typeface="Arial" panose="020B0604020202020204" pitchFamily="34" charset="0"/>
                <a:cs typeface="Arial" panose="020B0604020202020204" pitchFamily="34" charset="0"/>
              </a:rPr>
              <a:t>on </a:t>
            </a:r>
            <a:r>
              <a:rPr lang="en-US" sz="2600" dirty="0">
                <a:solidFill>
                  <a:schemeClr val="tx1"/>
                </a:solidFill>
                <a:latin typeface="Arial" panose="020B0604020202020204" pitchFamily="34" charset="0"/>
                <a:cs typeface="Arial" panose="020B0604020202020204" pitchFamily="34" charset="0"/>
              </a:rPr>
              <a:t>grounds of irrationality, unreasonableness and so forth. Only two of those were issued by me while the rest predate </a:t>
            </a:r>
            <a:r>
              <a:rPr lang="en-US" sz="2600" dirty="0" smtClean="0">
                <a:solidFill>
                  <a:schemeClr val="tx1"/>
                </a:solidFill>
                <a:latin typeface="Arial" panose="020B0604020202020204" pitchFamily="34" charset="0"/>
                <a:cs typeface="Arial" panose="020B0604020202020204" pitchFamily="34" charset="0"/>
              </a:rPr>
              <a:t>my incumbency. </a:t>
            </a:r>
            <a:endParaRPr lang="en-US" sz="26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Achievements to date (</a:t>
            </a:r>
            <a:r>
              <a:rPr lang="en-ZA" sz="2800" b="1" dirty="0">
                <a:solidFill>
                  <a:srgbClr val="C00000"/>
                </a:solidFill>
                <a:latin typeface="Arial Rounded MT Bold" panose="020F0704030504030204" pitchFamily="34" charset="0"/>
              </a:rPr>
              <a:t>1)</a:t>
            </a:r>
            <a:endParaRPr lang="en-GB" sz="28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17</a:t>
            </a:fld>
            <a:endParaRPr lang="en-US" dirty="0"/>
          </a:p>
        </p:txBody>
      </p:sp>
    </p:spTree>
    <p:extLst>
      <p:ext uri="{BB962C8B-B14F-4D97-AF65-F5344CB8AC3E}">
        <p14:creationId xmlns:p14="http://schemas.microsoft.com/office/powerpoint/2010/main" xmlns="" val="31351875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2"/>
          <p:cNvSpPr txBox="1">
            <a:spLocks/>
          </p:cNvSpPr>
          <p:nvPr/>
        </p:nvSpPr>
        <p:spPr>
          <a:xfrm>
            <a:off x="0" y="550258"/>
            <a:ext cx="9144000" cy="6460141"/>
          </a:xfrm>
          <a:prstGeom prst="rect">
            <a:avLst/>
          </a:prstGeom>
          <a:solidFill>
            <a:schemeClr val="bg1">
              <a:lumMod val="95000"/>
            </a:schemeClr>
          </a:solidFill>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1950" indent="-361950" algn="just"/>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Another </a:t>
            </a:r>
            <a:r>
              <a:rPr lang="en-US" sz="2400" dirty="0">
                <a:solidFill>
                  <a:schemeClr val="tx1"/>
                </a:solidFill>
                <a:latin typeface="Arial" panose="020B0604020202020204" pitchFamily="34" charset="0"/>
                <a:cs typeface="Arial" panose="020B0604020202020204" pitchFamily="34" charset="0"/>
              </a:rPr>
              <a:t>important point to make is that this institution hardly had a problem of review applications against reports until the Constitutional Court ruled in March 2016 that the Public Protector’s remedial action is binding. Since then, the number of review applications has been on an upward trend. When I assumed </a:t>
            </a:r>
            <a:r>
              <a:rPr lang="en-US" sz="2400" dirty="0" smtClean="0">
                <a:solidFill>
                  <a:schemeClr val="tx1"/>
                </a:solidFill>
                <a:latin typeface="Arial" panose="020B0604020202020204" pitchFamily="34" charset="0"/>
                <a:cs typeface="Arial" panose="020B0604020202020204" pitchFamily="34" charset="0"/>
              </a:rPr>
              <a:t>office, </a:t>
            </a:r>
            <a:r>
              <a:rPr lang="en-US" sz="2400" dirty="0">
                <a:solidFill>
                  <a:schemeClr val="tx1"/>
                </a:solidFill>
                <a:latin typeface="Arial" panose="020B0604020202020204" pitchFamily="34" charset="0"/>
                <a:cs typeface="Arial" panose="020B0604020202020204" pitchFamily="34" charset="0"/>
              </a:rPr>
              <a:t>there were already 16 such applications</a:t>
            </a:r>
            <a:r>
              <a:rPr lang="en-US" sz="2400" dirty="0" smtClean="0">
                <a:solidFill>
                  <a:schemeClr val="tx1"/>
                </a:solidFill>
                <a:latin typeface="Arial" panose="020B0604020202020204" pitchFamily="34" charset="0"/>
                <a:cs typeface="Arial" panose="020B0604020202020204" pitchFamily="34" charset="0"/>
              </a:rPr>
              <a:t>.</a:t>
            </a:r>
          </a:p>
          <a:p>
            <a:pPr marL="361950" indent="-361950" algn="just"/>
            <a:endParaRPr lang="en-US" sz="2400" dirty="0">
              <a:solidFill>
                <a:schemeClr val="tx1"/>
              </a:solidFill>
              <a:latin typeface="Arial" panose="020B0604020202020204" pitchFamily="34" charset="0"/>
              <a:cs typeface="Arial" panose="020B0604020202020204" pitchFamily="34" charset="0"/>
            </a:endParaRPr>
          </a:p>
          <a:p>
            <a:pPr marL="361950" indent="-361950" algn="just"/>
            <a:r>
              <a:rPr lang="en-US" sz="2400" dirty="0" smtClean="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To date, up to 30 of </a:t>
            </a:r>
            <a:r>
              <a:rPr lang="en-US" sz="2400" dirty="0" smtClean="0">
                <a:solidFill>
                  <a:schemeClr val="tx1"/>
                </a:solidFill>
                <a:latin typeface="Arial" panose="020B0604020202020204" pitchFamily="34" charset="0"/>
                <a:cs typeface="Arial" panose="020B0604020202020204" pitchFamily="34" charset="0"/>
              </a:rPr>
              <a:t>reports I issued have </a:t>
            </a:r>
            <a:r>
              <a:rPr lang="en-US" sz="2400" dirty="0">
                <a:solidFill>
                  <a:schemeClr val="tx1"/>
                </a:solidFill>
                <a:latin typeface="Arial" panose="020B0604020202020204" pitchFamily="34" charset="0"/>
                <a:cs typeface="Arial" panose="020B0604020202020204" pitchFamily="34" charset="0"/>
              </a:rPr>
              <a:t>been taken </a:t>
            </a:r>
            <a:r>
              <a:rPr lang="en-US" sz="2400" dirty="0" smtClean="0">
                <a:solidFill>
                  <a:schemeClr val="tx1"/>
                </a:solidFill>
                <a:latin typeface="Arial" panose="020B0604020202020204" pitchFamily="34" charset="0"/>
                <a:cs typeface="Arial" panose="020B0604020202020204" pitchFamily="34" charset="0"/>
              </a:rPr>
              <a:t>on </a:t>
            </a:r>
            <a:r>
              <a:rPr lang="en-US" sz="2400" dirty="0">
                <a:solidFill>
                  <a:schemeClr val="tx1"/>
                </a:solidFill>
                <a:latin typeface="Arial" panose="020B0604020202020204" pitchFamily="34" charset="0"/>
                <a:cs typeface="Arial" panose="020B0604020202020204" pitchFamily="34" charset="0"/>
              </a:rPr>
              <a:t>review. Some of the cases are frivolous and </a:t>
            </a:r>
            <a:r>
              <a:rPr lang="en-US" sz="2400" dirty="0" smtClean="0">
                <a:solidFill>
                  <a:schemeClr val="tx1"/>
                </a:solidFill>
                <a:latin typeface="Arial" panose="020B0604020202020204" pitchFamily="34" charset="0"/>
                <a:cs typeface="Arial" panose="020B0604020202020204" pitchFamily="34" charset="0"/>
              </a:rPr>
              <a:t>it can </a:t>
            </a:r>
            <a:r>
              <a:rPr lang="en-US" sz="2400" dirty="0">
                <a:solidFill>
                  <a:schemeClr val="tx1"/>
                </a:solidFill>
                <a:latin typeface="Arial" panose="020B0604020202020204" pitchFamily="34" charset="0"/>
                <a:cs typeface="Arial" panose="020B0604020202020204" pitchFamily="34" charset="0"/>
              </a:rPr>
              <a:t>be said </a:t>
            </a:r>
            <a:r>
              <a:rPr lang="en-US" sz="2400" dirty="0" smtClean="0">
                <a:solidFill>
                  <a:schemeClr val="tx1"/>
                </a:solidFill>
                <a:latin typeface="Arial" panose="020B0604020202020204" pitchFamily="34" charset="0"/>
                <a:cs typeface="Arial" panose="020B0604020202020204" pitchFamily="34" charset="0"/>
              </a:rPr>
              <a:t>that the applications made are </a:t>
            </a:r>
            <a:r>
              <a:rPr lang="en-US" sz="2400" dirty="0">
                <a:solidFill>
                  <a:schemeClr val="tx1"/>
                </a:solidFill>
                <a:latin typeface="Arial" panose="020B0604020202020204" pitchFamily="34" charset="0"/>
                <a:cs typeface="Arial" panose="020B0604020202020204" pitchFamily="34" charset="0"/>
              </a:rPr>
              <a:t>merely to save face.   </a:t>
            </a:r>
            <a:endParaRPr lang="en-US" sz="2400" dirty="0" smtClean="0">
              <a:solidFill>
                <a:schemeClr val="tx1"/>
              </a:solidFill>
              <a:latin typeface="Arial" panose="020B0604020202020204" pitchFamily="34" charset="0"/>
              <a:cs typeface="Arial" panose="020B0604020202020204" pitchFamily="34" charset="0"/>
            </a:endParaRPr>
          </a:p>
          <a:p>
            <a:pPr marL="361950" indent="-361950" algn="just"/>
            <a:endParaRPr lang="en-US" sz="2400" dirty="0" smtClean="0">
              <a:solidFill>
                <a:schemeClr val="tx1"/>
              </a:solidFill>
              <a:latin typeface="Arial" panose="020B0604020202020204" pitchFamily="34" charset="0"/>
              <a:cs typeface="Arial" panose="020B0604020202020204" pitchFamily="34" charset="0"/>
            </a:endParaRPr>
          </a:p>
          <a:p>
            <a:pPr marL="361950" indent="-361950" algn="just">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We have been on a drive to encourage organs of state to establish internal complaints units so as the manage the influx of complaints to us. That way we don’t do the public servants’ work but focus on systemic and own-initiative matters.</a:t>
            </a:r>
            <a:endParaRPr lang="en-US" sz="2400" dirty="0">
              <a:solidFill>
                <a:schemeClr val="tx1"/>
              </a:solidFill>
              <a:latin typeface="Arial" panose="020B0604020202020204" pitchFamily="34" charset="0"/>
              <a:cs typeface="Arial" panose="020B0604020202020204" pitchFamily="34" charset="0"/>
            </a:endParaRPr>
          </a:p>
          <a:p>
            <a:pPr marL="361950" indent="-361950" algn="just"/>
            <a:endParaRPr lang="en-US" sz="2400" dirty="0">
              <a:solidFill>
                <a:schemeClr val="tx1"/>
              </a:solidFill>
              <a:latin typeface="Arial" panose="020B0604020202020204" pitchFamily="34" charset="0"/>
              <a:cs typeface="Arial" panose="020B0604020202020204" pitchFamily="34" charset="0"/>
            </a:endParaRPr>
          </a:p>
          <a:p>
            <a:pPr marL="361950" indent="-361950" algn="just"/>
            <a:r>
              <a:rPr lang="en-US" sz="2400" dirty="0">
                <a:solidFill>
                  <a:schemeClr val="tx1"/>
                </a:solidFill>
                <a:latin typeface="Arial" panose="020B0604020202020204" pitchFamily="34" charset="0"/>
                <a:cs typeface="Arial" panose="020B0604020202020204" pitchFamily="34" charset="0"/>
              </a:rPr>
              <a:t>•	We have held to account administrations under the leadership of different political parties, national and provincial departments, municipalities, universities and other organs of state. We also held to account Ministers, Premiers and MECs, Mayors and officialdom. </a:t>
            </a:r>
          </a:p>
          <a:p>
            <a:pPr marL="361950" indent="-361950" algn="just"/>
            <a:endParaRPr lang="en-US" sz="2400" dirty="0">
              <a:solidFill>
                <a:schemeClr val="tx1"/>
              </a:solidFill>
              <a:latin typeface="Arial" panose="020B0604020202020204" pitchFamily="34" charset="0"/>
              <a:cs typeface="Arial" panose="020B0604020202020204" pitchFamily="34" charset="0"/>
            </a:endParaRPr>
          </a:p>
          <a:p>
            <a:pPr marL="361950" indent="-361950" algn="just"/>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Our </a:t>
            </a:r>
            <a:r>
              <a:rPr lang="en-US" sz="2400" dirty="0">
                <a:solidFill>
                  <a:schemeClr val="tx1"/>
                </a:solidFill>
                <a:latin typeface="Arial" panose="020B0604020202020204" pitchFamily="34" charset="0"/>
                <a:cs typeface="Arial" panose="020B0604020202020204" pitchFamily="34" charset="0"/>
              </a:rPr>
              <a:t>approach remained the same. What happened? (a factual account of who did what </a:t>
            </a:r>
            <a:r>
              <a:rPr lang="en-US" sz="2400" dirty="0" smtClean="0">
                <a:solidFill>
                  <a:schemeClr val="tx1"/>
                </a:solidFill>
                <a:latin typeface="Arial" panose="020B0604020202020204" pitchFamily="34" charset="0"/>
                <a:cs typeface="Arial" panose="020B0604020202020204" pitchFamily="34" charset="0"/>
              </a:rPr>
              <a:t>etc.), </a:t>
            </a:r>
            <a:r>
              <a:rPr lang="en-US" sz="2400" dirty="0">
                <a:solidFill>
                  <a:schemeClr val="tx1"/>
                </a:solidFill>
                <a:latin typeface="Arial" panose="020B0604020202020204" pitchFamily="34" charset="0"/>
                <a:cs typeface="Arial" panose="020B0604020202020204" pitchFamily="34" charset="0"/>
              </a:rPr>
              <a:t>what should have happened (the standards that ought to have been upheld such as policies, laws and the Constitution) and whether there is a discrepancy between the two. There is certainly room for improvement and we will redouble our efforts, working within our means, to get more done with less. </a:t>
            </a:r>
          </a:p>
          <a:p>
            <a:pPr marL="361950" indent="-361950" algn="just"/>
            <a:endParaRPr lang="en-US"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Achievements to date (2)</a:t>
            </a:r>
            <a:endParaRPr lang="en-GB" sz="28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18</a:t>
            </a:fld>
            <a:endParaRPr lang="en-US" dirty="0"/>
          </a:p>
        </p:txBody>
      </p:sp>
    </p:spTree>
    <p:extLst>
      <p:ext uri="{BB962C8B-B14F-4D97-AF65-F5344CB8AC3E}">
        <p14:creationId xmlns:p14="http://schemas.microsoft.com/office/powerpoint/2010/main" xmlns="" val="4012023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a:t>
            </a:r>
            <a:r>
              <a:rPr lang="en-US" sz="2800" b="1" dirty="0">
                <a:solidFill>
                  <a:srgbClr val="C00000"/>
                </a:solidFill>
                <a:latin typeface="Arial Rounded MT Bold" panose="020F0704030504030204" pitchFamily="34" charset="0"/>
                <a:cs typeface="Tahoma" pitchFamily="34" charset="0"/>
              </a:rPr>
              <a:t>2</a:t>
            </a:r>
            <a:r>
              <a:rPr lang="en-US" sz="2800" b="1" dirty="0" smtClean="0">
                <a:solidFill>
                  <a:srgbClr val="C00000"/>
                </a:solidFill>
                <a:latin typeface="Arial Rounded MT Bold" panose="020F0704030504030204" pitchFamily="34" charset="0"/>
                <a:cs typeface="Tahoma" pitchFamily="34" charset="0"/>
              </a:rPr>
              <a:t>: Chief Executive Officer </a:t>
            </a:r>
          </a:p>
          <a:p>
            <a:pPr algn="ctr"/>
            <a:r>
              <a:rPr lang="en-US" sz="2800" b="1" dirty="0" err="1" smtClean="0">
                <a:solidFill>
                  <a:srgbClr val="C00000"/>
                </a:solidFill>
                <a:latin typeface="Arial Rounded MT Bold" panose="020F0704030504030204" pitchFamily="34" charset="0"/>
                <a:cs typeface="Tahoma" pitchFamily="34" charset="0"/>
              </a:rPr>
              <a:t>Mr</a:t>
            </a:r>
            <a:r>
              <a:rPr lang="en-US" sz="2800" b="1" dirty="0" smtClean="0">
                <a:solidFill>
                  <a:srgbClr val="C00000"/>
                </a:solidFill>
                <a:latin typeface="Arial Rounded MT Bold" panose="020F0704030504030204" pitchFamily="34" charset="0"/>
                <a:cs typeface="Tahoma" pitchFamily="34" charset="0"/>
              </a:rPr>
              <a:t> Vussy Mahlangu</a:t>
            </a:r>
            <a:endParaRPr lang="en-GB" sz="2800" dirty="0">
              <a:solidFill>
                <a:srgbClr val="C00000"/>
              </a:solidFill>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19</a:t>
            </a:fld>
            <a:endParaRPr lang="en-US" dirty="0"/>
          </a:p>
        </p:txBody>
      </p:sp>
    </p:spTree>
    <p:extLst>
      <p:ext uri="{BB962C8B-B14F-4D97-AF65-F5344CB8AC3E}">
        <p14:creationId xmlns:p14="http://schemas.microsoft.com/office/powerpoint/2010/main" xmlns="" val="367786978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990600"/>
            <a:ext cx="9144000"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ZA" sz="2400" dirty="0" smtClean="0">
                <a:solidFill>
                  <a:schemeClr val="tx1"/>
                </a:solidFill>
                <a:latin typeface="Arial Rounded MT Bold" panose="020F0704030504030204" pitchFamily="34" charset="0"/>
                <a:cs typeface="Arial" panose="020B0604020202020204" pitchFamily="34" charset="0"/>
              </a:rPr>
              <a:t>Introductory remarks </a:t>
            </a:r>
          </a:p>
          <a:p>
            <a:pPr marL="514350" indent="-514350" algn="l">
              <a:buFont typeface="+mj-lt"/>
              <a:buAutoNum type="arabicPeriod"/>
            </a:pPr>
            <a:r>
              <a:rPr lang="en-ZA" sz="2400" dirty="0" smtClean="0">
                <a:solidFill>
                  <a:schemeClr val="tx1"/>
                </a:solidFill>
                <a:latin typeface="Arial Rounded MT Bold" panose="020F0704030504030204" pitchFamily="34" charset="0"/>
                <a:cs typeface="Arial" panose="020B0604020202020204" pitchFamily="34" charset="0"/>
              </a:rPr>
              <a:t>Mandate and role</a:t>
            </a:r>
          </a:p>
          <a:p>
            <a:pPr marL="514350" indent="-514350" algn="l">
              <a:buFont typeface="+mj-lt"/>
              <a:buAutoNum type="arabicPeriod"/>
            </a:pPr>
            <a:r>
              <a:rPr lang="en-ZA" sz="2400" dirty="0" smtClean="0">
                <a:solidFill>
                  <a:schemeClr val="tx1"/>
                </a:solidFill>
                <a:latin typeface="Arial Rounded MT Bold" panose="020F0704030504030204" pitchFamily="34" charset="0"/>
                <a:cs typeface="Arial" panose="020B0604020202020204" pitchFamily="34" charset="0"/>
              </a:rPr>
              <a:t>Vision 2023</a:t>
            </a:r>
          </a:p>
          <a:p>
            <a:pPr marL="514350" indent="-514350" algn="l">
              <a:buFont typeface="+mj-lt"/>
              <a:buAutoNum type="arabicPeriod"/>
            </a:pPr>
            <a:r>
              <a:rPr lang="en-ZA" sz="2400" smtClean="0">
                <a:solidFill>
                  <a:schemeClr val="tx1"/>
                </a:solidFill>
                <a:latin typeface="Arial Rounded MT Bold" panose="020F0704030504030204" pitchFamily="34" charset="0"/>
                <a:cs typeface="Arial" panose="020B0604020202020204" pitchFamily="34" charset="0"/>
              </a:rPr>
              <a:t>2019</a:t>
            </a:r>
            <a:r>
              <a:rPr lang="en-ZA" sz="2400" dirty="0" smtClean="0">
                <a:solidFill>
                  <a:schemeClr val="tx1"/>
                </a:solidFill>
                <a:latin typeface="Arial Rounded MT Bold" panose="020F0704030504030204" pitchFamily="34" charset="0"/>
                <a:cs typeface="Arial" panose="020B0604020202020204" pitchFamily="34" charset="0"/>
              </a:rPr>
              <a:t>/ Performance Targets</a:t>
            </a:r>
            <a:endParaRPr lang="en-ZA" sz="2400" dirty="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ZA" sz="2400" dirty="0" smtClean="0">
                <a:solidFill>
                  <a:schemeClr val="tx1"/>
                </a:solidFill>
                <a:latin typeface="Arial Rounded MT Bold" panose="020F0704030504030204" pitchFamily="34" charset="0"/>
                <a:cs typeface="Arial" panose="020B0604020202020204" pitchFamily="34" charset="0"/>
              </a:rPr>
              <a:t>MTEF Budget overview </a:t>
            </a:r>
            <a:endParaRPr lang="en-ZA" sz="2400" dirty="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ZA" sz="2400" dirty="0" smtClean="0">
                <a:solidFill>
                  <a:schemeClr val="tx1"/>
                </a:solidFill>
                <a:latin typeface="Arial Rounded MT Bold" panose="020F0704030504030204" pitchFamily="34" charset="0"/>
                <a:cs typeface="Arial" panose="020B0604020202020204" pitchFamily="34" charset="0"/>
              </a:rPr>
              <a:t>Request </a:t>
            </a:r>
            <a:r>
              <a:rPr lang="en-ZA" sz="2400" dirty="0">
                <a:solidFill>
                  <a:schemeClr val="tx1"/>
                </a:solidFill>
                <a:latin typeface="Arial Rounded MT Bold" panose="020F0704030504030204" pitchFamily="34" charset="0"/>
                <a:cs typeface="Arial" panose="020B0604020202020204" pitchFamily="34" charset="0"/>
              </a:rPr>
              <a:t>for additional funding</a:t>
            </a:r>
          </a:p>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Overview Of The Presentation</a:t>
            </a:r>
            <a:endParaRPr lang="en-GB" sz="2800" dirty="0">
              <a:solidFill>
                <a:srgbClr val="C00000"/>
              </a:solidFill>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2</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48006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Empowered </a:t>
            </a:r>
            <a:r>
              <a:rPr lang="en-ZA" dirty="0">
                <a:solidFill>
                  <a:schemeClr val="tx1"/>
                </a:solidFill>
                <a:latin typeface="Arial" panose="020B0604020202020204" pitchFamily="34" charset="0"/>
                <a:cs typeface="Arial" panose="020B0604020202020204" pitchFamily="34" charset="0"/>
              </a:rPr>
              <a:t>people and accountable public administration</a:t>
            </a: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7620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Vision</a:t>
            </a:r>
            <a:endParaRPr lang="en-GB" sz="2800" dirty="0">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20</a:t>
            </a:fld>
            <a:endParaRPr lang="en-US" dirty="0"/>
          </a:p>
        </p:txBody>
      </p:sp>
    </p:spTree>
    <p:extLst>
      <p:ext uri="{BB962C8B-B14F-4D97-AF65-F5344CB8AC3E}">
        <p14:creationId xmlns:p14="http://schemas.microsoft.com/office/powerpoint/2010/main" xmlns="" val="1170228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48006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To </a:t>
            </a:r>
            <a:r>
              <a:rPr lang="en-ZA" dirty="0">
                <a:solidFill>
                  <a:schemeClr val="tx1"/>
                </a:solidFill>
                <a:latin typeface="Arial" panose="020B0604020202020204" pitchFamily="34" charset="0"/>
                <a:cs typeface="Arial" panose="020B0604020202020204" pitchFamily="34" charset="0"/>
              </a:rPr>
              <a:t>protect all persons against administrative injustices, improve service delivery and promote good governance in state affairs</a:t>
            </a: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7620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Mission </a:t>
            </a:r>
            <a:endParaRPr lang="en-GB" sz="2800" dirty="0">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21</a:t>
            </a:fld>
            <a:endParaRPr lang="en-US" dirty="0"/>
          </a:p>
        </p:txBody>
      </p:sp>
    </p:spTree>
    <p:extLst>
      <p:ext uri="{BB962C8B-B14F-4D97-AF65-F5344CB8AC3E}">
        <p14:creationId xmlns:p14="http://schemas.microsoft.com/office/powerpoint/2010/main" xmlns="" val="1090428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48006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A </a:t>
            </a:r>
            <a:r>
              <a:rPr lang="en-ZA" dirty="0">
                <a:solidFill>
                  <a:schemeClr val="tx1"/>
                </a:solidFill>
                <a:latin typeface="Arial" panose="020B0604020202020204" pitchFamily="34" charset="0"/>
                <a:cs typeface="Arial" panose="020B0604020202020204" pitchFamily="34" charset="0"/>
              </a:rPr>
              <a:t>catalyst for change in pursuit of good governance</a:t>
            </a: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7620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Institutional </a:t>
            </a:r>
            <a:r>
              <a:rPr lang="en-ZA" sz="2800" b="1" dirty="0">
                <a:solidFill>
                  <a:srgbClr val="C00000"/>
                </a:solidFill>
                <a:latin typeface="Arial Rounded MT Bold" panose="020F0704030504030204" pitchFamily="34" charset="0"/>
              </a:rPr>
              <a:t>Purpose Statement </a:t>
            </a:r>
            <a:endParaRPr lang="en-GB" sz="2800" dirty="0">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22</a:t>
            </a:fld>
            <a:endParaRPr lang="en-US" dirty="0"/>
          </a:p>
        </p:txBody>
      </p:sp>
    </p:spTree>
    <p:extLst>
      <p:ext uri="{BB962C8B-B14F-4D97-AF65-F5344CB8AC3E}">
        <p14:creationId xmlns:p14="http://schemas.microsoft.com/office/powerpoint/2010/main" xmlns="" val="42479060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48006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ZA" b="1" dirty="0" smtClean="0">
                <a:solidFill>
                  <a:schemeClr val="tx1"/>
                </a:solidFill>
                <a:latin typeface="Arial" panose="020B0604020202020204" pitchFamily="34" charset="0"/>
                <a:cs typeface="Arial" panose="020B0604020202020204" pitchFamily="34" charset="0"/>
              </a:rPr>
              <a:t>AIR</a:t>
            </a:r>
            <a:endParaRPr lang="en-ZA" b="1"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ZA" b="1" dirty="0" smtClean="0">
                <a:solidFill>
                  <a:schemeClr val="tx1"/>
                </a:solidFill>
                <a:latin typeface="Arial" panose="020B0604020202020204" pitchFamily="34" charset="0"/>
                <a:cs typeface="Arial" panose="020B0604020202020204" pitchFamily="34" charset="0"/>
              </a:rPr>
              <a:t>Accountability</a:t>
            </a:r>
            <a:r>
              <a:rPr lang="en-ZA" b="1" dirty="0">
                <a:solidFill>
                  <a:schemeClr val="tx1"/>
                </a:solidFill>
                <a:latin typeface="Arial" panose="020B0604020202020204" pitchFamily="34" charset="0"/>
                <a:cs typeface="Arial" panose="020B0604020202020204" pitchFamily="34" charset="0"/>
              </a:rPr>
              <a:t>;</a:t>
            </a:r>
          </a:p>
          <a:p>
            <a:pPr marL="457200" indent="-457200" algn="l">
              <a:buFont typeface="Arial" panose="020B0604020202020204" pitchFamily="34" charset="0"/>
              <a:buChar char="•"/>
            </a:pPr>
            <a:r>
              <a:rPr lang="en-ZA" b="1" dirty="0">
                <a:solidFill>
                  <a:schemeClr val="tx1"/>
                </a:solidFill>
                <a:latin typeface="Arial" panose="020B0604020202020204" pitchFamily="34" charset="0"/>
                <a:cs typeface="Arial" panose="020B0604020202020204" pitchFamily="34" charset="0"/>
              </a:rPr>
              <a:t>Integrity;</a:t>
            </a:r>
          </a:p>
          <a:p>
            <a:pPr marL="457200" indent="-457200" algn="l">
              <a:buFont typeface="Arial" panose="020B0604020202020204" pitchFamily="34" charset="0"/>
              <a:buChar char="•"/>
            </a:pPr>
            <a:r>
              <a:rPr lang="en-ZA" b="1" dirty="0" smtClean="0">
                <a:solidFill>
                  <a:schemeClr val="tx1"/>
                </a:solidFill>
                <a:latin typeface="Arial" panose="020B0604020202020204" pitchFamily="34" charset="0"/>
                <a:cs typeface="Arial" panose="020B0604020202020204" pitchFamily="34" charset="0"/>
              </a:rPr>
              <a:t>Responsiveness; </a:t>
            </a:r>
            <a:endParaRPr lang="en-ZA" b="1"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7620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Principles</a:t>
            </a:r>
            <a:endParaRPr lang="en-GB" sz="2800" dirty="0">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23</a:t>
            </a:fld>
            <a:endParaRPr lang="en-US" dirty="0"/>
          </a:p>
        </p:txBody>
      </p:sp>
    </p:spTree>
    <p:extLst>
      <p:ext uri="{BB962C8B-B14F-4D97-AF65-F5344CB8AC3E}">
        <p14:creationId xmlns:p14="http://schemas.microsoft.com/office/powerpoint/2010/main" xmlns="" val="1015822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ZA" b="1" dirty="0" smtClean="0">
                <a:solidFill>
                  <a:schemeClr val="tx1"/>
                </a:solidFill>
                <a:latin typeface="Arial" panose="020B0604020202020204" pitchFamily="34" charset="0"/>
                <a:cs typeface="Arial" panose="020B0604020202020204" pitchFamily="34" charset="0"/>
              </a:rPr>
              <a:t>PULE</a:t>
            </a:r>
          </a:p>
          <a:p>
            <a:pPr marL="514350" indent="-514350" algn="l">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Passion </a:t>
            </a:r>
          </a:p>
          <a:p>
            <a:pPr marL="514350" indent="-514350" algn="l">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Ubuntu</a:t>
            </a:r>
          </a:p>
          <a:p>
            <a:pPr marL="514350" indent="-514350" algn="l">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Leadership</a:t>
            </a:r>
          </a:p>
          <a:p>
            <a:pPr marL="514350" indent="-514350" algn="l">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Efficiency </a:t>
            </a:r>
          </a:p>
          <a:p>
            <a:pPr marL="457200" indent="-457200" algn="l">
              <a:buFont typeface="Arial" panose="020B0604020202020204" pitchFamily="34" charset="0"/>
              <a:buChar char="•"/>
            </a:pPr>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7620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Values </a:t>
            </a:r>
            <a:endParaRPr lang="en-GB" sz="2800" dirty="0">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24</a:t>
            </a:fld>
            <a:endParaRPr lang="en-US" dirty="0"/>
          </a:p>
        </p:txBody>
      </p:sp>
    </p:spTree>
    <p:extLst>
      <p:ext uri="{BB962C8B-B14F-4D97-AF65-F5344CB8AC3E}">
        <p14:creationId xmlns:p14="http://schemas.microsoft.com/office/powerpoint/2010/main" xmlns="" val="343066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ZA" dirty="0" smtClean="0">
                <a:solidFill>
                  <a:schemeClr val="tx1"/>
                </a:solidFill>
                <a:latin typeface="Arial" panose="020B0604020202020204" pitchFamily="34" charset="0"/>
                <a:cs typeface="Arial" panose="020B0604020202020204" pitchFamily="34" charset="0"/>
              </a:rPr>
              <a:t>Prompt </a:t>
            </a:r>
            <a:r>
              <a:rPr lang="en-ZA" dirty="0">
                <a:solidFill>
                  <a:schemeClr val="tx1"/>
                </a:solidFill>
                <a:latin typeface="Arial" panose="020B0604020202020204" pitchFamily="34" charset="0"/>
                <a:cs typeface="Arial" panose="020B0604020202020204" pitchFamily="34" charset="0"/>
              </a:rPr>
              <a:t>services delivered to all persons and institutions in order to promote and maintain good governance </a:t>
            </a:r>
            <a:endParaRPr lang="en-ZA" dirty="0" smtClean="0">
              <a:solidFill>
                <a:schemeClr val="tx1"/>
              </a:solidFill>
              <a:latin typeface="Arial" panose="020B0604020202020204" pitchFamily="34" charset="0"/>
              <a:cs typeface="Arial" panose="020B0604020202020204" pitchFamily="34" charset="0"/>
            </a:endParaRPr>
          </a:p>
          <a:p>
            <a:pPr marL="514350" indent="-514350" algn="l">
              <a:buFont typeface="+mj-lt"/>
              <a:buAutoNum type="arabicPeriod"/>
            </a:pPr>
            <a:r>
              <a:rPr lang="en-ZA" dirty="0">
                <a:solidFill>
                  <a:schemeClr val="tx1"/>
                </a:solidFill>
                <a:latin typeface="Arial" panose="020B0604020202020204" pitchFamily="34" charset="0"/>
                <a:cs typeface="Arial" panose="020B0604020202020204" pitchFamily="34" charset="0"/>
              </a:rPr>
              <a:t>Accessible Public Protector Services </a:t>
            </a:r>
            <a:endParaRPr lang="en-ZA" dirty="0" smtClean="0">
              <a:solidFill>
                <a:schemeClr val="tx1"/>
              </a:solidFill>
              <a:latin typeface="Arial" panose="020B0604020202020204" pitchFamily="34" charset="0"/>
              <a:cs typeface="Arial" panose="020B0604020202020204" pitchFamily="34" charset="0"/>
            </a:endParaRPr>
          </a:p>
          <a:p>
            <a:pPr marL="514350" indent="-514350" algn="l">
              <a:buFont typeface="+mj-lt"/>
              <a:buAutoNum type="arabicPeriod"/>
            </a:pPr>
            <a:r>
              <a:rPr lang="en-ZA" dirty="0" smtClean="0">
                <a:solidFill>
                  <a:schemeClr val="tx1"/>
                </a:solidFill>
                <a:latin typeface="Arial" panose="020B0604020202020204" pitchFamily="34" charset="0"/>
                <a:cs typeface="Arial" panose="020B0604020202020204" pitchFamily="34" charset="0"/>
              </a:rPr>
              <a:t>An </a:t>
            </a:r>
            <a:r>
              <a:rPr lang="en-ZA" dirty="0">
                <a:solidFill>
                  <a:schemeClr val="tx1"/>
                </a:solidFill>
                <a:latin typeface="Arial" panose="020B0604020202020204" pitchFamily="34" charset="0"/>
                <a:cs typeface="Arial" panose="020B0604020202020204" pitchFamily="34" charset="0"/>
              </a:rPr>
              <a:t>effective and efficient people driven organisation</a:t>
            </a:r>
          </a:p>
          <a:p>
            <a:pPr marL="514350" indent="-514350" algn="l">
              <a:buFont typeface="+mj-lt"/>
              <a:buAutoNum type="arabicPeriod"/>
            </a:pPr>
            <a:r>
              <a:rPr lang="en-ZA" dirty="0">
                <a:solidFill>
                  <a:schemeClr val="tx1"/>
                </a:solidFill>
                <a:latin typeface="Arial" panose="020B0604020202020204" pitchFamily="34" charset="0"/>
                <a:cs typeface="Arial" panose="020B0604020202020204" pitchFamily="34" charset="0"/>
              </a:rPr>
              <a:t>Oversight institutions and public complaints mechanisms strengthened</a:t>
            </a:r>
          </a:p>
          <a:p>
            <a:pPr marL="457200" indent="-457200" algn="l">
              <a:buFont typeface="Arial" panose="020B0604020202020204" pitchFamily="34" charset="0"/>
              <a:buChar char="•"/>
            </a:pPr>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7620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Strategic </a:t>
            </a:r>
            <a:r>
              <a:rPr lang="en-ZA" sz="2800" b="1" dirty="0" smtClean="0">
                <a:solidFill>
                  <a:srgbClr val="C00000"/>
                </a:solidFill>
                <a:latin typeface="Arial Rounded MT Bold" panose="020F0704030504030204" pitchFamily="34" charset="0"/>
              </a:rPr>
              <a:t>Outcome Oriented Goals  </a:t>
            </a:r>
            <a:endParaRPr lang="en-GB" sz="2800" dirty="0">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25</a:t>
            </a:fld>
            <a:endParaRPr lang="en-US" dirty="0"/>
          </a:p>
        </p:txBody>
      </p:sp>
    </p:spTree>
    <p:extLst>
      <p:ext uri="{BB962C8B-B14F-4D97-AF65-F5344CB8AC3E}">
        <p14:creationId xmlns:p14="http://schemas.microsoft.com/office/powerpoint/2010/main" xmlns="" val="26259317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685800"/>
            <a:ext cx="9144000" cy="62484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76200"/>
            <a:ext cx="9144000" cy="954107"/>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Strategic Outcome Oriented </a:t>
            </a:r>
            <a:r>
              <a:rPr lang="en-ZA" sz="2800" b="1" dirty="0" smtClean="0">
                <a:solidFill>
                  <a:srgbClr val="C00000"/>
                </a:solidFill>
                <a:latin typeface="Arial Rounded MT Bold" panose="020F0704030504030204" pitchFamily="34" charset="0"/>
              </a:rPr>
              <a:t>Goals and Strategic Objectives </a:t>
            </a:r>
            <a:endParaRPr lang="en-GB" sz="2800" dirty="0">
              <a:latin typeface="Arial Rounded MT Bold" panose="020F0704030504030204" pitchFamily="34" charset="0"/>
            </a:endParaRPr>
          </a:p>
        </p:txBody>
      </p:sp>
      <p:graphicFrame>
        <p:nvGraphicFramePr>
          <p:cNvPr id="4" name="Diagram 3"/>
          <p:cNvGraphicFramePr/>
          <p:nvPr>
            <p:extLst>
              <p:ext uri="{D42A27DB-BD31-4B8C-83A1-F6EECF244321}">
                <p14:modId xmlns:p14="http://schemas.microsoft.com/office/powerpoint/2010/main" xmlns="" val="2130374559"/>
              </p:ext>
            </p:extLst>
          </p:nvPr>
        </p:nvGraphicFramePr>
        <p:xfrm>
          <a:off x="0" y="9906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2A79A14E-396D-4C9F-87F0-DE48B51C42E0}" type="slidenum">
              <a:rPr lang="en-US" smtClean="0"/>
              <a:pPr/>
              <a:t>26</a:t>
            </a:fld>
            <a:endParaRPr lang="en-US" dirty="0"/>
          </a:p>
        </p:txBody>
      </p:sp>
    </p:spTree>
    <p:extLst>
      <p:ext uri="{BB962C8B-B14F-4D97-AF65-F5344CB8AC3E}">
        <p14:creationId xmlns:p14="http://schemas.microsoft.com/office/powerpoint/2010/main" xmlns="" val="1752840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7620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2019/20 </a:t>
            </a:r>
            <a:r>
              <a:rPr lang="en-ZA" sz="2800" b="1" dirty="0">
                <a:solidFill>
                  <a:srgbClr val="C00000"/>
                </a:solidFill>
                <a:latin typeface="Arial Rounded MT Bold" panose="020F0704030504030204" pitchFamily="34" charset="0"/>
              </a:rPr>
              <a:t>Targets Per Strategic  </a:t>
            </a:r>
            <a:r>
              <a:rPr lang="en-ZA" sz="2800" b="1" dirty="0" smtClean="0">
                <a:solidFill>
                  <a:srgbClr val="C00000"/>
                </a:solidFill>
                <a:latin typeface="Arial Rounded MT Bold" panose="020F0704030504030204" pitchFamily="34" charset="0"/>
              </a:rPr>
              <a:t>Goal (</a:t>
            </a:r>
            <a:r>
              <a:rPr lang="en-ZA" sz="2800" b="1" dirty="0">
                <a:solidFill>
                  <a:srgbClr val="C00000"/>
                </a:solidFill>
                <a:latin typeface="Arial Rounded MT Bold" panose="020F0704030504030204" pitchFamily="34" charset="0"/>
              </a:rPr>
              <a:t>1)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892180557"/>
              </p:ext>
            </p:extLst>
          </p:nvPr>
        </p:nvGraphicFramePr>
        <p:xfrm>
          <a:off x="-2242" y="601660"/>
          <a:ext cx="9146241" cy="5486700"/>
        </p:xfrm>
        <a:graphic>
          <a:graphicData uri="http://schemas.openxmlformats.org/drawingml/2006/table">
            <a:tbl>
              <a:tblPr firstRow="1" bandRow="1">
                <a:tableStyleId>{21E4AEA4-8DFA-4A89-87EB-49C32662AFE0}</a:tableStyleId>
              </a:tblPr>
              <a:tblGrid>
                <a:gridCol w="2135842">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gridCol w="3657599">
                  <a:extLst>
                    <a:ext uri="{9D8B030D-6E8A-4147-A177-3AD203B41FA5}">
                      <a16:colId xmlns:a16="http://schemas.microsoft.com/office/drawing/2014/main" xmlns="" val="20002"/>
                    </a:ext>
                  </a:extLst>
                </a:gridCol>
              </a:tblGrid>
              <a:tr h="415487">
                <a:tc>
                  <a:txBody>
                    <a:bodyPr/>
                    <a:lstStyle/>
                    <a:p>
                      <a:r>
                        <a:rPr lang="en-ZA" dirty="0" smtClean="0"/>
                        <a:t>Strategic</a:t>
                      </a:r>
                      <a:r>
                        <a:rPr lang="en-ZA" baseline="0" dirty="0" smtClean="0"/>
                        <a:t> Objective </a:t>
                      </a:r>
                      <a:endParaRPr lang="en-ZA" dirty="0"/>
                    </a:p>
                  </a:txBody>
                  <a:tcPr/>
                </a:tc>
                <a:tc>
                  <a:txBody>
                    <a:bodyPr/>
                    <a:lstStyle/>
                    <a:p>
                      <a:r>
                        <a:rPr lang="en-ZA" dirty="0" smtClean="0"/>
                        <a:t>Performance</a:t>
                      </a:r>
                      <a:r>
                        <a:rPr lang="en-ZA" baseline="0" dirty="0" smtClean="0"/>
                        <a:t> Indicator</a:t>
                      </a:r>
                      <a:endParaRPr lang="en-ZA" dirty="0"/>
                    </a:p>
                  </a:txBody>
                  <a:tcPr/>
                </a:tc>
                <a:tc>
                  <a:txBody>
                    <a:bodyPr/>
                    <a:lstStyle/>
                    <a:p>
                      <a:r>
                        <a:rPr lang="en-ZA" dirty="0" smtClean="0"/>
                        <a:t>2019/20 Target</a:t>
                      </a:r>
                      <a:endParaRPr lang="en-ZA" dirty="0"/>
                    </a:p>
                  </a:txBody>
                  <a:tcPr/>
                </a:tc>
                <a:extLst>
                  <a:ext uri="{0D108BD9-81ED-4DB2-BD59-A6C34878D82A}">
                    <a16:rowId xmlns:a16="http://schemas.microsoft.com/office/drawing/2014/main" xmlns="" val="10000"/>
                  </a:ext>
                </a:extLst>
              </a:tr>
              <a:tr h="461019">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dirty="0" smtClean="0">
                          <a:solidFill>
                            <a:schemeClr val="tx1"/>
                          </a:solidFill>
                          <a:effectLst/>
                          <a:latin typeface="Arial" panose="020B0604020202020204" pitchFamily="34" charset="0"/>
                          <a:cs typeface="Arial" panose="020B0604020202020204" pitchFamily="34" charset="0"/>
                        </a:rPr>
                        <a:t>Investigate and finalise reports promptly</a:t>
                      </a:r>
                      <a:endParaRPr lang="en-ZA" dirty="0" smtClean="0">
                        <a:latin typeface="Arial" panose="020B0604020202020204" pitchFamily="34" charset="0"/>
                        <a:cs typeface="Arial" panose="020B0604020202020204" pitchFamily="34" charset="0"/>
                      </a:endParaRPr>
                    </a:p>
                  </a:txBody>
                  <a:tcPr/>
                </a:tc>
                <a:tc>
                  <a:txBody>
                    <a:bodyPr/>
                    <a:lstStyle/>
                    <a:p>
                      <a:pPr algn="just">
                        <a:lnSpc>
                          <a:spcPct val="150000"/>
                        </a:lnSpc>
                        <a:spcAft>
                          <a:spcPts val="0"/>
                        </a:spcAft>
                      </a:pPr>
                      <a:r>
                        <a:rPr lang="en-ZA" sz="18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cases finalised </a:t>
                      </a:r>
                      <a:endParaRPr lang="en-ZA"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ZA" sz="18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Finalise 7000 cases per annum </a:t>
                      </a:r>
                      <a:endParaRPr lang="en-ZA"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383058">
                <a:tc vMerge="1">
                  <a:txBody>
                    <a:bodyPr/>
                    <a:lstStyle/>
                    <a:p>
                      <a:endParaRPr lang="en-ZA"/>
                    </a:p>
                  </a:txBody>
                  <a:tcPr/>
                </a:tc>
                <a:tc>
                  <a:txBody>
                    <a:bodyPr/>
                    <a:lstStyle/>
                    <a:p>
                      <a:pPr algn="just">
                        <a:lnSpc>
                          <a:spcPct val="150000"/>
                        </a:lnSpc>
                        <a:spcAft>
                          <a:spcPts val="0"/>
                        </a:spcAft>
                      </a:pPr>
                      <a:r>
                        <a:rPr lang="en-ZA" sz="18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investigation reports finalised and published</a:t>
                      </a:r>
                      <a:endParaRPr lang="en-ZA"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ZA" sz="18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Finalise and publish 56 investigation reports by 31 March 2020</a:t>
                      </a:r>
                      <a:endParaRPr lang="en-ZA"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227136">
                <a:tc vMerge="1">
                  <a:txBody>
                    <a:bodyPr/>
                    <a:lstStyle/>
                    <a:p>
                      <a:endParaRPr lang="en-ZA" dirty="0"/>
                    </a:p>
                  </a:txBody>
                  <a:tcPr/>
                </a:tc>
                <a:tc>
                  <a:txBody>
                    <a:bodyPr/>
                    <a:lstStyle/>
                    <a:p>
                      <a:pPr algn="just">
                        <a:lnSpc>
                          <a:spcPct val="150000"/>
                        </a:lnSpc>
                        <a:spcAft>
                          <a:spcPts val="0"/>
                        </a:spcAft>
                      </a:pPr>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Percentage of adherence to turnaround times in finalisation of cases</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Finalise 100% of cases within the following turnaround times:</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8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ER: 6 months </a:t>
                      </a:r>
                      <a:r>
                        <a:rPr lang="en-ZA" sz="18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 at 1 April 2019)</a:t>
                      </a:r>
                    </a:p>
                    <a:p>
                      <a:pPr algn="just">
                        <a:lnSpc>
                          <a:spcPct val="150000"/>
                        </a:lnSpc>
                        <a:spcAft>
                          <a:spcPts val="0"/>
                        </a:spcAft>
                      </a:pPr>
                      <a:r>
                        <a:rPr lang="en-GB" sz="18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SD: 12 months </a:t>
                      </a:r>
                      <a:r>
                        <a:rPr lang="en-ZA" sz="18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 at 1 October 2018)</a:t>
                      </a:r>
                    </a:p>
                    <a:p>
                      <a:pPr>
                        <a:lnSpc>
                          <a:spcPct val="150000"/>
                        </a:lnSpc>
                      </a:pPr>
                      <a:r>
                        <a:rPr lang="en-GB" sz="18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GGI</a:t>
                      </a:r>
                      <a:r>
                        <a:rPr lang="en-GB"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24 </a:t>
                      </a:r>
                      <a:r>
                        <a:rPr lang="en-GB" sz="18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months </a:t>
                      </a:r>
                      <a:r>
                        <a:rPr lang="en-ZA" sz="18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 at 1 October 2017)</a:t>
                      </a:r>
                      <a:endParaRPr lang="en-ZA"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fld id="{2A79A14E-396D-4C9F-87F0-DE48B51C42E0}" type="slidenum">
              <a:rPr lang="en-US" smtClean="0"/>
              <a:pPr/>
              <a:t>27</a:t>
            </a:fld>
            <a:endParaRPr lang="en-US" dirty="0"/>
          </a:p>
        </p:txBody>
      </p:sp>
    </p:spTree>
    <p:extLst>
      <p:ext uri="{BB962C8B-B14F-4D97-AF65-F5344CB8AC3E}">
        <p14:creationId xmlns:p14="http://schemas.microsoft.com/office/powerpoint/2010/main" xmlns="" val="1473551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7620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2019/20 </a:t>
            </a:r>
            <a:r>
              <a:rPr lang="en-ZA" sz="2800" b="1" dirty="0">
                <a:solidFill>
                  <a:srgbClr val="C00000"/>
                </a:solidFill>
                <a:latin typeface="Arial Rounded MT Bold" panose="020F0704030504030204" pitchFamily="34" charset="0"/>
              </a:rPr>
              <a:t>Targets Per Strategic  </a:t>
            </a:r>
            <a:r>
              <a:rPr lang="en-ZA" sz="2800" b="1" dirty="0" smtClean="0">
                <a:solidFill>
                  <a:srgbClr val="C00000"/>
                </a:solidFill>
                <a:latin typeface="Arial Rounded MT Bold" panose="020F0704030504030204" pitchFamily="34" charset="0"/>
              </a:rPr>
              <a:t>Goal (</a:t>
            </a:r>
            <a:r>
              <a:rPr lang="en-ZA" sz="2800" b="1" dirty="0">
                <a:solidFill>
                  <a:srgbClr val="C00000"/>
                </a:solidFill>
                <a:latin typeface="Arial Rounded MT Bold" panose="020F0704030504030204" pitchFamily="34" charset="0"/>
              </a:rPr>
              <a:t>1</a:t>
            </a:r>
            <a:r>
              <a:rPr lang="en-ZA" sz="2800" b="1" dirty="0" smtClean="0">
                <a:solidFill>
                  <a:srgbClr val="C00000"/>
                </a:solidFill>
                <a:latin typeface="Arial Rounded MT Bold" panose="020F0704030504030204" pitchFamily="34" charset="0"/>
              </a:rPr>
              <a:t>) </a:t>
            </a:r>
            <a:r>
              <a:rPr lang="en-ZA" sz="2800" b="1" dirty="0" err="1" smtClean="0">
                <a:solidFill>
                  <a:srgbClr val="C00000"/>
                </a:solidFill>
                <a:latin typeface="Arial Rounded MT Bold" panose="020F0704030504030204" pitchFamily="34" charset="0"/>
              </a:rPr>
              <a:t>Cont</a:t>
            </a:r>
            <a:r>
              <a:rPr lang="en-ZA" sz="2800" b="1" dirty="0" smtClean="0">
                <a:solidFill>
                  <a:srgbClr val="C00000"/>
                </a:solidFill>
                <a:latin typeface="Arial Rounded MT Bold" panose="020F0704030504030204" pitchFamily="34" charset="0"/>
              </a:rPr>
              <a:t>…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998883690"/>
              </p:ext>
            </p:extLst>
          </p:nvPr>
        </p:nvGraphicFramePr>
        <p:xfrm>
          <a:off x="-2242" y="601661"/>
          <a:ext cx="9146241" cy="6408739"/>
        </p:xfrm>
        <a:graphic>
          <a:graphicData uri="http://schemas.openxmlformats.org/drawingml/2006/table">
            <a:tbl>
              <a:tblPr firstRow="1" bandRow="1">
                <a:tableStyleId>{21E4AEA4-8DFA-4A89-87EB-49C32662AFE0}</a:tableStyleId>
              </a:tblPr>
              <a:tblGrid>
                <a:gridCol w="2135842">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gridCol w="3657599">
                  <a:extLst>
                    <a:ext uri="{9D8B030D-6E8A-4147-A177-3AD203B41FA5}">
                      <a16:colId xmlns:a16="http://schemas.microsoft.com/office/drawing/2014/main" xmlns="" val="20002"/>
                    </a:ext>
                  </a:extLst>
                </a:gridCol>
              </a:tblGrid>
              <a:tr h="902952">
                <a:tc>
                  <a:txBody>
                    <a:bodyPr/>
                    <a:lstStyle/>
                    <a:p>
                      <a:r>
                        <a:rPr lang="en-ZA" dirty="0" smtClean="0"/>
                        <a:t>Strategic</a:t>
                      </a:r>
                      <a:r>
                        <a:rPr lang="en-ZA" baseline="0" dirty="0" smtClean="0"/>
                        <a:t> Objective </a:t>
                      </a:r>
                      <a:endParaRPr lang="en-ZA" dirty="0"/>
                    </a:p>
                  </a:txBody>
                  <a:tcPr/>
                </a:tc>
                <a:tc>
                  <a:txBody>
                    <a:bodyPr/>
                    <a:lstStyle/>
                    <a:p>
                      <a:r>
                        <a:rPr lang="en-ZA" dirty="0" smtClean="0"/>
                        <a:t>Performance</a:t>
                      </a:r>
                      <a:r>
                        <a:rPr lang="en-ZA" baseline="0" dirty="0" smtClean="0"/>
                        <a:t> Indicator</a:t>
                      </a:r>
                      <a:endParaRPr lang="en-ZA" dirty="0"/>
                    </a:p>
                  </a:txBody>
                  <a:tcPr/>
                </a:tc>
                <a:tc>
                  <a:txBody>
                    <a:bodyPr/>
                    <a:lstStyle/>
                    <a:p>
                      <a:r>
                        <a:rPr lang="en-ZA" dirty="0" smtClean="0"/>
                        <a:t>2019/20 Target</a:t>
                      </a:r>
                      <a:endParaRPr lang="en-ZA" dirty="0"/>
                    </a:p>
                  </a:txBody>
                  <a:tcPr/>
                </a:tc>
                <a:extLst>
                  <a:ext uri="{0D108BD9-81ED-4DB2-BD59-A6C34878D82A}">
                    <a16:rowId xmlns:a16="http://schemas.microsoft.com/office/drawing/2014/main" xmlns="" val="10000"/>
                  </a:ext>
                </a:extLst>
              </a:tr>
              <a:tr h="98876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dirty="0" smtClean="0">
                          <a:solidFill>
                            <a:schemeClr val="tx1"/>
                          </a:solidFill>
                          <a:effectLst/>
                          <a:latin typeface="Arial" panose="020B0604020202020204" pitchFamily="34" charset="0"/>
                          <a:cs typeface="Arial" panose="020B0604020202020204" pitchFamily="34" charset="0"/>
                        </a:rPr>
                        <a:t>Investigate and finalise reports promptly</a:t>
                      </a:r>
                      <a:endParaRPr lang="en-ZA" dirty="0" smtClean="0">
                        <a:latin typeface="Arial" panose="020B0604020202020204" pitchFamily="34" charset="0"/>
                        <a:cs typeface="Arial" panose="020B0604020202020204" pitchFamily="34" charset="0"/>
                      </a:endParaRPr>
                    </a:p>
                  </a:txBody>
                  <a:tcPr/>
                </a:tc>
                <a:tc>
                  <a:txBody>
                    <a:bodyPr/>
                    <a:lstStyle/>
                    <a:p>
                      <a:pPr algn="just">
                        <a:lnSpc>
                          <a:spcPct val="150000"/>
                        </a:lnSpc>
                        <a:spcAft>
                          <a:spcPts val="0"/>
                        </a:spcAft>
                      </a:pPr>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Percentage of 2 </a:t>
                      </a:r>
                      <a:r>
                        <a:rPr lang="en-GB"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years </a:t>
                      </a:r>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and older cases </a:t>
                      </a:r>
                      <a:r>
                        <a:rPr lang="en-GB"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finalised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Finalise 100% of 2 </a:t>
                      </a:r>
                      <a:r>
                        <a:rPr lang="en-GB"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years </a:t>
                      </a:r>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and older cases </a:t>
                      </a:r>
                      <a:r>
                        <a:rPr lang="en-GB"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by </a:t>
                      </a:r>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 </a:t>
                      </a:r>
                      <a:r>
                        <a:rPr lang="en-GB"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March 2020</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51129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smtClean="0"/>
                    </a:p>
                  </a:txBody>
                  <a:tcPr/>
                </a:tc>
                <a:tc>
                  <a:txBody>
                    <a:bodyPr/>
                    <a:lstStyle/>
                    <a:p>
                      <a:pPr algn="just">
                        <a:lnSpc>
                          <a:spcPct val="150000"/>
                        </a:lnSpc>
                        <a:spcAft>
                          <a:spcPts val="0"/>
                        </a:spcAft>
                      </a:pPr>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Investigation and finalisation of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systemic investigations/ interventions</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Identify and investigate 2 systemic investigations/interventions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005722">
                <a:tc>
                  <a:txBody>
                    <a:bodyPr/>
                    <a:lstStyle/>
                    <a:p>
                      <a:pPr algn="just">
                        <a:lnSpc>
                          <a:spcPct val="150000"/>
                        </a:lnSpc>
                        <a:spcAft>
                          <a:spcPts val="0"/>
                        </a:spcAft>
                      </a:pPr>
                      <a:r>
                        <a:rPr lang="en-GB" sz="1800" b="1" i="0" kern="1200" dirty="0">
                          <a:solidFill>
                            <a:schemeClr val="tx1"/>
                          </a:solidFill>
                          <a:effectLst/>
                          <a:latin typeface="Arial" panose="020B0604020202020204" pitchFamily="34" charset="0"/>
                          <a:ea typeface="+mn-ea"/>
                          <a:cs typeface="Arial" panose="020B0604020202020204" pitchFamily="34" charset="0"/>
                        </a:rPr>
                        <a:t>Promote a culture of good governance</a:t>
                      </a:r>
                      <a:endParaRPr lang="en-ZA" sz="18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gn="just">
                        <a:lnSpc>
                          <a:spcPct val="150000"/>
                        </a:lnSpc>
                        <a:spcAft>
                          <a:spcPts val="0"/>
                        </a:spcAft>
                      </a:pPr>
                      <a:r>
                        <a:rPr lang="en-GB"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dialogues held with organs of State on systemic challenges</a:t>
                      </a:r>
                      <a:endParaRPr lang="en-ZA"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 dialogues held with organs of State on systemic challenges by 31 </a:t>
                      </a:r>
                      <a:r>
                        <a:rPr lang="en-GB" sz="18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March 2020</a:t>
                      </a:r>
                      <a:endParaRPr lang="en-ZA"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fld id="{2A79A14E-396D-4C9F-87F0-DE48B51C42E0}" type="slidenum">
              <a:rPr lang="en-US" smtClean="0"/>
              <a:pPr/>
              <a:t>28</a:t>
            </a:fld>
            <a:endParaRPr lang="en-US" dirty="0"/>
          </a:p>
        </p:txBody>
      </p:sp>
    </p:spTree>
    <p:extLst>
      <p:ext uri="{BB962C8B-B14F-4D97-AF65-F5344CB8AC3E}">
        <p14:creationId xmlns:p14="http://schemas.microsoft.com/office/powerpoint/2010/main" xmlns="" val="3449896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7620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2019/20 </a:t>
            </a:r>
            <a:r>
              <a:rPr lang="en-ZA" sz="2800" b="1" dirty="0">
                <a:solidFill>
                  <a:srgbClr val="C00000"/>
                </a:solidFill>
                <a:latin typeface="Arial Rounded MT Bold" panose="020F0704030504030204" pitchFamily="34" charset="0"/>
              </a:rPr>
              <a:t>Targets Per Strategic  </a:t>
            </a:r>
            <a:r>
              <a:rPr lang="en-ZA" sz="2800" b="1" dirty="0" smtClean="0">
                <a:solidFill>
                  <a:srgbClr val="C00000"/>
                </a:solidFill>
                <a:latin typeface="Arial Rounded MT Bold" panose="020F0704030504030204" pitchFamily="34" charset="0"/>
              </a:rPr>
              <a:t>Goal (2)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608891965"/>
              </p:ext>
            </p:extLst>
          </p:nvPr>
        </p:nvGraphicFramePr>
        <p:xfrm>
          <a:off x="-2242" y="601660"/>
          <a:ext cx="9146241" cy="6408739"/>
        </p:xfrm>
        <a:graphic>
          <a:graphicData uri="http://schemas.openxmlformats.org/drawingml/2006/table">
            <a:tbl>
              <a:tblPr firstRow="1" bandRow="1">
                <a:tableStyleId>{21E4AEA4-8DFA-4A89-87EB-49C32662AFE0}</a:tableStyleId>
              </a:tblPr>
              <a:tblGrid>
                <a:gridCol w="2364442">
                  <a:extLst>
                    <a:ext uri="{9D8B030D-6E8A-4147-A177-3AD203B41FA5}">
                      <a16:colId xmlns:a16="http://schemas.microsoft.com/office/drawing/2014/main" xmlns="" val="20000"/>
                    </a:ext>
                  </a:extLst>
                </a:gridCol>
                <a:gridCol w="3429000">
                  <a:extLst>
                    <a:ext uri="{9D8B030D-6E8A-4147-A177-3AD203B41FA5}">
                      <a16:colId xmlns:a16="http://schemas.microsoft.com/office/drawing/2014/main" xmlns="" val="20001"/>
                    </a:ext>
                  </a:extLst>
                </a:gridCol>
                <a:gridCol w="3352799">
                  <a:extLst>
                    <a:ext uri="{9D8B030D-6E8A-4147-A177-3AD203B41FA5}">
                      <a16:colId xmlns:a16="http://schemas.microsoft.com/office/drawing/2014/main" xmlns="" val="20002"/>
                    </a:ext>
                  </a:extLst>
                </a:gridCol>
              </a:tblGrid>
              <a:tr h="730997">
                <a:tc>
                  <a:txBody>
                    <a:bodyPr/>
                    <a:lstStyle/>
                    <a:p>
                      <a:r>
                        <a:rPr lang="en-ZA" dirty="0" smtClean="0"/>
                        <a:t>Strategic</a:t>
                      </a:r>
                      <a:r>
                        <a:rPr lang="en-ZA" baseline="0" dirty="0" smtClean="0"/>
                        <a:t> Objective </a:t>
                      </a:r>
                      <a:endParaRPr lang="en-ZA" dirty="0"/>
                    </a:p>
                  </a:txBody>
                  <a:tcPr/>
                </a:tc>
                <a:tc>
                  <a:txBody>
                    <a:bodyPr/>
                    <a:lstStyle/>
                    <a:p>
                      <a:r>
                        <a:rPr lang="en-ZA" dirty="0" smtClean="0"/>
                        <a:t>Performance</a:t>
                      </a:r>
                      <a:r>
                        <a:rPr lang="en-ZA" baseline="0" dirty="0" smtClean="0"/>
                        <a:t> Indicator</a:t>
                      </a:r>
                      <a:endParaRPr lang="en-ZA" dirty="0"/>
                    </a:p>
                  </a:txBody>
                  <a:tcPr/>
                </a:tc>
                <a:tc>
                  <a:txBody>
                    <a:bodyPr/>
                    <a:lstStyle/>
                    <a:p>
                      <a:r>
                        <a:rPr lang="en-ZA" dirty="0" smtClean="0"/>
                        <a:t>2019/20 Target</a:t>
                      </a:r>
                      <a:endParaRPr lang="en-ZA" dirty="0"/>
                    </a:p>
                  </a:txBody>
                  <a:tcPr/>
                </a:tc>
                <a:extLst>
                  <a:ext uri="{0D108BD9-81ED-4DB2-BD59-A6C34878D82A}">
                    <a16:rowId xmlns:a16="http://schemas.microsoft.com/office/drawing/2014/main" xmlns="" val="10000"/>
                  </a:ext>
                </a:extLst>
              </a:tr>
              <a:tr h="1622212">
                <a:tc rowSpan="3">
                  <a:txBody>
                    <a:bodyPr/>
                    <a:lstStyle/>
                    <a:p>
                      <a:pPr>
                        <a:lnSpc>
                          <a:spcPct val="150000"/>
                        </a:lnSpc>
                      </a:pPr>
                      <a:r>
                        <a:rPr lang="en-ZA" sz="1800" b="1" i="0" kern="1200" dirty="0" smtClean="0">
                          <a:solidFill>
                            <a:schemeClr val="tx1"/>
                          </a:solidFill>
                          <a:effectLst/>
                          <a:latin typeface="Arial" panose="020B0604020202020204" pitchFamily="34" charset="0"/>
                          <a:ea typeface="+mn-ea"/>
                          <a:cs typeface="Arial" panose="020B0604020202020204" pitchFamily="34" charset="0"/>
                        </a:rPr>
                        <a:t>Ease of access to Public Protector services</a:t>
                      </a:r>
                      <a:endParaRPr lang="en-ZA" sz="18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nSpc>
                          <a:spcPct val="150000"/>
                        </a:lnSpc>
                      </a:pPr>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Number of</a:t>
                      </a:r>
                      <a:r>
                        <a:rPr lang="en-ZA" sz="1800" kern="1200" baseline="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outreach clinics conducted across the country</a:t>
                      </a:r>
                    </a:p>
                  </a:txBody>
                  <a:tcPr marL="68580" marR="68580" marT="0" marB="0"/>
                </a:tc>
                <a:tc>
                  <a:txBody>
                    <a:bodyPr/>
                    <a:lstStyle/>
                    <a:p>
                      <a:pPr>
                        <a:lnSpc>
                          <a:spcPct val="150000"/>
                        </a:lnSpc>
                      </a:pPr>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Conduct 208 clinics across the country by 31 March 2020</a:t>
                      </a:r>
                    </a:p>
                  </a:txBody>
                  <a:tcPr marL="68580" marR="68580" marT="0" marB="0"/>
                </a:tc>
                <a:extLst>
                  <a:ext uri="{0D108BD9-81ED-4DB2-BD59-A6C34878D82A}">
                    <a16:rowId xmlns:a16="http://schemas.microsoft.com/office/drawing/2014/main" xmlns="" val="10001"/>
                  </a:ext>
                </a:extLst>
              </a:tr>
              <a:tr h="2433318">
                <a:tc vMerge="1">
                  <a:txBody>
                    <a:bodyPr/>
                    <a:lstStyle/>
                    <a:p>
                      <a:pPr algn="just">
                        <a:lnSpc>
                          <a:spcPct val="150000"/>
                        </a:lnSpc>
                        <a:spcAft>
                          <a:spcPts val="0"/>
                        </a:spcAft>
                      </a:pPr>
                      <a:endParaRPr lang="en-ZA" sz="1800" b="1" i="0" kern="1200" dirty="0">
                        <a:solidFill>
                          <a:schemeClr val="tx1"/>
                        </a:solidFill>
                        <a:effectLst/>
                        <a:latin typeface="+mn-lt"/>
                        <a:ea typeface="+mn-ea"/>
                        <a:cs typeface="+mn-cs"/>
                      </a:endParaRPr>
                    </a:p>
                  </a:txBody>
                  <a:tcPr marL="68580" marR="68580" marT="0" marB="0"/>
                </a:tc>
                <a:tc>
                  <a:txBody>
                    <a:bodyPr/>
                    <a:lstStyle/>
                    <a:p>
                      <a:pPr>
                        <a:lnSpc>
                          <a:spcPct val="150000"/>
                        </a:lnSpc>
                      </a:pPr>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Number of Public Protector roadshows (including</a:t>
                      </a:r>
                      <a:r>
                        <a:rPr lang="en-ZA" sz="1800" kern="1200" baseline="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national events)</a:t>
                      </a:r>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conducted</a:t>
                      </a:r>
                    </a:p>
                  </a:txBody>
                  <a:tcPr marL="68580" marR="68580" marT="0" marB="0"/>
                </a:tc>
                <a:tc>
                  <a:txBody>
                    <a:bodyPr/>
                    <a:lstStyle/>
                    <a:p>
                      <a:pPr>
                        <a:lnSpc>
                          <a:spcPct val="150000"/>
                        </a:lnSpc>
                      </a:pPr>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Conduct 9 Public Protector roadshows (including national events) by 31 March 2020</a:t>
                      </a:r>
                    </a:p>
                  </a:txBody>
                  <a:tcPr marL="68580" marR="68580" marT="0" marB="0"/>
                </a:tc>
                <a:extLst>
                  <a:ext uri="{0D108BD9-81ED-4DB2-BD59-A6C34878D82A}">
                    <a16:rowId xmlns:a16="http://schemas.microsoft.com/office/drawing/2014/main" xmlns="" val="10002"/>
                  </a:ext>
                </a:extLst>
              </a:tr>
              <a:tr h="1622212">
                <a:tc vMerge="1">
                  <a:txBody>
                    <a:bodyPr/>
                    <a:lstStyle/>
                    <a:p>
                      <a:pPr algn="just">
                        <a:lnSpc>
                          <a:spcPct val="150000"/>
                        </a:lnSpc>
                        <a:spcAft>
                          <a:spcPts val="0"/>
                        </a:spcAft>
                      </a:pPr>
                      <a:endParaRPr lang="en-ZA" sz="1800" b="1" i="0" kern="1200" dirty="0">
                        <a:solidFill>
                          <a:schemeClr val="tx1"/>
                        </a:solidFill>
                        <a:effectLst/>
                        <a:latin typeface="+mn-lt"/>
                        <a:ea typeface="+mn-ea"/>
                        <a:cs typeface="+mn-cs"/>
                      </a:endParaRPr>
                    </a:p>
                  </a:txBody>
                  <a:tcPr marL="68580" marR="68580" marT="0" marB="0"/>
                </a:tc>
                <a:tc>
                  <a:txBody>
                    <a:bodyPr/>
                    <a:lstStyle/>
                    <a:p>
                      <a:pPr>
                        <a:lnSpc>
                          <a:spcPct val="150000"/>
                        </a:lnSpc>
                      </a:pPr>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Number of radio slots conducted</a:t>
                      </a:r>
                    </a:p>
                  </a:txBody>
                  <a:tcPr marL="68580" marR="68580" marT="0" marB="0"/>
                </a:tc>
                <a:tc>
                  <a:txBody>
                    <a:bodyPr/>
                    <a:lstStyle/>
                    <a:p>
                      <a:pPr>
                        <a:lnSpc>
                          <a:spcPct val="150000"/>
                        </a:lnSpc>
                      </a:pPr>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Conduct 2 radio slots per province per annum</a:t>
                      </a:r>
                    </a:p>
                  </a:txBody>
                  <a:tcPr marL="68580" marR="68580" marT="0" marB="0"/>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fld id="{2A79A14E-396D-4C9F-87F0-DE48B51C42E0}" type="slidenum">
              <a:rPr lang="en-US" smtClean="0"/>
              <a:pPr/>
              <a:t>29</a:t>
            </a:fld>
            <a:endParaRPr lang="en-US" dirty="0"/>
          </a:p>
        </p:txBody>
      </p:sp>
    </p:spTree>
    <p:extLst>
      <p:ext uri="{BB962C8B-B14F-4D97-AF65-F5344CB8AC3E}">
        <p14:creationId xmlns:p14="http://schemas.microsoft.com/office/powerpoint/2010/main" xmlns="" val="581558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1: Public Protector- Adv. Busisiwe Mkhwebane</a:t>
            </a:r>
            <a:endParaRPr lang="en-GB" sz="2800" dirty="0">
              <a:solidFill>
                <a:srgbClr val="C00000"/>
              </a:solidFill>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3</a:t>
            </a:fld>
            <a:endParaRPr lang="en-US" dirty="0"/>
          </a:p>
        </p:txBody>
      </p:sp>
    </p:spTree>
    <p:extLst>
      <p:ext uri="{BB962C8B-B14F-4D97-AF65-F5344CB8AC3E}">
        <p14:creationId xmlns:p14="http://schemas.microsoft.com/office/powerpoint/2010/main" xmlns="" val="289742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7620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2019/20 </a:t>
            </a:r>
            <a:r>
              <a:rPr lang="en-ZA" sz="2800" b="1" dirty="0">
                <a:solidFill>
                  <a:srgbClr val="C00000"/>
                </a:solidFill>
                <a:latin typeface="Arial Rounded MT Bold" panose="020F0704030504030204" pitchFamily="34" charset="0"/>
              </a:rPr>
              <a:t>Targets Per Strategic  </a:t>
            </a:r>
            <a:r>
              <a:rPr lang="en-ZA" sz="2800" b="1" dirty="0" smtClean="0">
                <a:solidFill>
                  <a:srgbClr val="C00000"/>
                </a:solidFill>
                <a:latin typeface="Arial Rounded MT Bold" panose="020F0704030504030204" pitchFamily="34" charset="0"/>
              </a:rPr>
              <a:t>Goal (3)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129394952"/>
              </p:ext>
            </p:extLst>
          </p:nvPr>
        </p:nvGraphicFramePr>
        <p:xfrm>
          <a:off x="-2242" y="601660"/>
          <a:ext cx="9146241" cy="6408740"/>
        </p:xfrm>
        <a:graphic>
          <a:graphicData uri="http://schemas.openxmlformats.org/drawingml/2006/table">
            <a:tbl>
              <a:tblPr firstRow="1" bandRow="1">
                <a:tableStyleId>{21E4AEA4-8DFA-4A89-87EB-49C32662AFE0}</a:tableStyleId>
              </a:tblPr>
              <a:tblGrid>
                <a:gridCol w="2669242">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3733799">
                  <a:extLst>
                    <a:ext uri="{9D8B030D-6E8A-4147-A177-3AD203B41FA5}">
                      <a16:colId xmlns:a16="http://schemas.microsoft.com/office/drawing/2014/main" xmlns="" val="20002"/>
                    </a:ext>
                  </a:extLst>
                </a:gridCol>
              </a:tblGrid>
              <a:tr h="719725">
                <a:tc>
                  <a:txBody>
                    <a:bodyPr/>
                    <a:lstStyle/>
                    <a:p>
                      <a:r>
                        <a:rPr lang="en-ZA" dirty="0" smtClean="0"/>
                        <a:t>Strategic</a:t>
                      </a:r>
                      <a:r>
                        <a:rPr lang="en-ZA" baseline="0" dirty="0" smtClean="0"/>
                        <a:t> Objective </a:t>
                      </a:r>
                      <a:endParaRPr lang="en-ZA" dirty="0"/>
                    </a:p>
                  </a:txBody>
                  <a:tcPr/>
                </a:tc>
                <a:tc>
                  <a:txBody>
                    <a:bodyPr/>
                    <a:lstStyle/>
                    <a:p>
                      <a:r>
                        <a:rPr lang="en-ZA" dirty="0" smtClean="0"/>
                        <a:t>Performance</a:t>
                      </a:r>
                      <a:r>
                        <a:rPr lang="en-ZA" baseline="0" dirty="0" smtClean="0"/>
                        <a:t> Indicator</a:t>
                      </a:r>
                      <a:endParaRPr lang="en-ZA" dirty="0"/>
                    </a:p>
                  </a:txBody>
                  <a:tcPr/>
                </a:tc>
                <a:tc>
                  <a:txBody>
                    <a:bodyPr/>
                    <a:lstStyle/>
                    <a:p>
                      <a:r>
                        <a:rPr lang="en-ZA" dirty="0" smtClean="0"/>
                        <a:t>2019/20 Target</a:t>
                      </a:r>
                      <a:endParaRPr lang="en-ZA" dirty="0"/>
                    </a:p>
                  </a:txBody>
                  <a:tcPr/>
                </a:tc>
                <a:extLst>
                  <a:ext uri="{0D108BD9-81ED-4DB2-BD59-A6C34878D82A}">
                    <a16:rowId xmlns:a16="http://schemas.microsoft.com/office/drawing/2014/main" xmlns="" val="10000"/>
                  </a:ext>
                </a:extLst>
              </a:tr>
              <a:tr h="2661996">
                <a:tc>
                  <a:txBody>
                    <a:bodyPr/>
                    <a:lstStyle/>
                    <a:p>
                      <a:r>
                        <a:rPr lang="en-ZA" sz="1800" b="1" i="0" kern="1200" dirty="0" smtClean="0">
                          <a:solidFill>
                            <a:schemeClr val="tx1"/>
                          </a:solidFill>
                          <a:effectLst/>
                          <a:latin typeface="Arial" panose="020B0604020202020204" pitchFamily="34" charset="0"/>
                          <a:ea typeface="+mn-ea"/>
                          <a:cs typeface="Arial" panose="020B0604020202020204" pitchFamily="34" charset="0"/>
                        </a:rPr>
                        <a:t>Implement an institutional</a:t>
                      </a:r>
                      <a:r>
                        <a:rPr lang="en-ZA" sz="1800" b="1" i="0" kern="1200" baseline="0" dirty="0" smtClean="0">
                          <a:solidFill>
                            <a:schemeClr val="tx1"/>
                          </a:solidFill>
                          <a:effectLst/>
                          <a:latin typeface="Arial" panose="020B0604020202020204" pitchFamily="34" charset="0"/>
                          <a:ea typeface="+mn-ea"/>
                          <a:cs typeface="Arial" panose="020B0604020202020204" pitchFamily="34" charset="0"/>
                        </a:rPr>
                        <a:t> effectiveness turnaround approach to improve efficiencies</a:t>
                      </a:r>
                      <a:endParaRPr lang="en-ZA" sz="18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Percentage</a:t>
                      </a:r>
                      <a:r>
                        <a:rPr lang="en-ZA" sz="1800" kern="1200" baseline="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of development and implementation of a turnaround strategy </a:t>
                      </a:r>
                      <a:endPar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Approval and 100% implementation of phase 2 of the turnaround strategy (organisational structure)</a:t>
                      </a:r>
                    </a:p>
                  </a:txBody>
                  <a:tcPr marL="68580" marR="68580" marT="0" marB="0"/>
                </a:tc>
                <a:extLst>
                  <a:ext uri="{0D108BD9-81ED-4DB2-BD59-A6C34878D82A}">
                    <a16:rowId xmlns:a16="http://schemas.microsoft.com/office/drawing/2014/main" xmlns="" val="10001"/>
                  </a:ext>
                </a:extLst>
              </a:tr>
              <a:tr h="1429822">
                <a:tc>
                  <a:txBody>
                    <a:bodyPr/>
                    <a:lstStyle/>
                    <a:p>
                      <a:r>
                        <a:rPr lang="en-ZA" sz="1800" b="1" i="0" kern="1200" dirty="0" smtClean="0">
                          <a:solidFill>
                            <a:schemeClr val="tx1"/>
                          </a:solidFill>
                          <a:effectLst/>
                          <a:latin typeface="Arial" panose="020B0604020202020204" pitchFamily="34" charset="0"/>
                          <a:ea typeface="+mn-ea"/>
                          <a:cs typeface="Arial" panose="020B0604020202020204" pitchFamily="34" charset="0"/>
                        </a:rPr>
                        <a:t>Obtain</a:t>
                      </a:r>
                      <a:r>
                        <a:rPr lang="en-ZA" sz="1800" b="1" i="0" kern="1200" baseline="0" dirty="0" smtClean="0">
                          <a:solidFill>
                            <a:schemeClr val="tx1"/>
                          </a:solidFill>
                          <a:effectLst/>
                          <a:latin typeface="Arial" panose="020B0604020202020204" pitchFamily="34" charset="0"/>
                          <a:ea typeface="+mn-ea"/>
                          <a:cs typeface="Arial" panose="020B0604020202020204" pitchFamily="34" charset="0"/>
                        </a:rPr>
                        <a:t> clean audit</a:t>
                      </a:r>
                      <a:endParaRPr lang="en-ZA" sz="18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Obtain</a:t>
                      </a:r>
                      <a:r>
                        <a:rPr lang="en-ZA" sz="1800" kern="1200" baseline="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 clean audit</a:t>
                      </a:r>
                      <a:endPar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Review</a:t>
                      </a:r>
                      <a:r>
                        <a:rPr lang="en-ZA" sz="1800" kern="1200" baseline="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and implement the approved clean audit strategy </a:t>
                      </a:r>
                      <a:endPar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597197">
                <a:tc>
                  <a:txBody>
                    <a:bodyPr/>
                    <a:lstStyle/>
                    <a:p>
                      <a:r>
                        <a:rPr lang="en-ZA" sz="1800" b="1" i="0" kern="1200" dirty="0" smtClean="0">
                          <a:solidFill>
                            <a:schemeClr val="tx1"/>
                          </a:solidFill>
                          <a:effectLst/>
                          <a:latin typeface="Arial" panose="020B0604020202020204" pitchFamily="34" charset="0"/>
                          <a:ea typeface="+mn-ea"/>
                          <a:cs typeface="Arial" panose="020B0604020202020204" pitchFamily="34" charset="0"/>
                        </a:rPr>
                        <a:t>Secure office accommodation </a:t>
                      </a:r>
                      <a:endParaRPr lang="en-ZA" sz="18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Number of state-owned office accommodation secured</a:t>
                      </a:r>
                    </a:p>
                  </a:txBody>
                  <a:tcPr marL="68580" marR="68580" marT="0" marB="0"/>
                </a:tc>
                <a:tc>
                  <a:txBody>
                    <a:bodyPr/>
                    <a:lstStyle/>
                    <a:p>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Secure 2 state-owned office accommodation </a:t>
                      </a:r>
                    </a:p>
                  </a:txBody>
                  <a:tcPr marL="68580" marR="68580" marT="0" marB="0"/>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fld id="{2A79A14E-396D-4C9F-87F0-DE48B51C42E0}" type="slidenum">
              <a:rPr lang="en-US" smtClean="0"/>
              <a:pPr/>
              <a:t>30</a:t>
            </a:fld>
            <a:endParaRPr lang="en-US" dirty="0"/>
          </a:p>
        </p:txBody>
      </p:sp>
    </p:spTree>
    <p:extLst>
      <p:ext uri="{BB962C8B-B14F-4D97-AF65-F5344CB8AC3E}">
        <p14:creationId xmlns:p14="http://schemas.microsoft.com/office/powerpoint/2010/main" xmlns="" val="32564192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7620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2019/20 </a:t>
            </a:r>
            <a:r>
              <a:rPr lang="en-ZA" sz="2800" b="1" dirty="0">
                <a:solidFill>
                  <a:srgbClr val="C00000"/>
                </a:solidFill>
                <a:latin typeface="Arial Rounded MT Bold" panose="020F0704030504030204" pitchFamily="34" charset="0"/>
              </a:rPr>
              <a:t>Targets Per Strategic  </a:t>
            </a:r>
            <a:r>
              <a:rPr lang="en-ZA" sz="2800" b="1" dirty="0" smtClean="0">
                <a:solidFill>
                  <a:srgbClr val="C00000"/>
                </a:solidFill>
                <a:latin typeface="Arial Rounded MT Bold" panose="020F0704030504030204" pitchFamily="34" charset="0"/>
              </a:rPr>
              <a:t>Goal (4)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606874126"/>
              </p:ext>
            </p:extLst>
          </p:nvPr>
        </p:nvGraphicFramePr>
        <p:xfrm>
          <a:off x="-2242" y="601659"/>
          <a:ext cx="9146241" cy="6218933"/>
        </p:xfrm>
        <a:graphic>
          <a:graphicData uri="http://schemas.openxmlformats.org/drawingml/2006/table">
            <a:tbl>
              <a:tblPr firstRow="1" bandRow="1">
                <a:tableStyleId>{21E4AEA4-8DFA-4A89-87EB-49C32662AFE0}</a:tableStyleId>
              </a:tblPr>
              <a:tblGrid>
                <a:gridCol w="2669242">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3733799">
                  <a:extLst>
                    <a:ext uri="{9D8B030D-6E8A-4147-A177-3AD203B41FA5}">
                      <a16:colId xmlns:a16="http://schemas.microsoft.com/office/drawing/2014/main" xmlns="" val="20002"/>
                    </a:ext>
                  </a:extLst>
                </a:gridCol>
              </a:tblGrid>
              <a:tr h="394135">
                <a:tc>
                  <a:txBody>
                    <a:bodyPr/>
                    <a:lstStyle/>
                    <a:p>
                      <a:r>
                        <a:rPr lang="en-ZA" dirty="0" smtClean="0"/>
                        <a:t>Strategic</a:t>
                      </a:r>
                      <a:r>
                        <a:rPr lang="en-ZA" baseline="0" dirty="0" smtClean="0"/>
                        <a:t> Objective </a:t>
                      </a:r>
                      <a:endParaRPr lang="en-ZA" dirty="0"/>
                    </a:p>
                  </a:txBody>
                  <a:tcPr/>
                </a:tc>
                <a:tc>
                  <a:txBody>
                    <a:bodyPr/>
                    <a:lstStyle/>
                    <a:p>
                      <a:r>
                        <a:rPr lang="en-ZA" dirty="0" smtClean="0"/>
                        <a:t>Performance</a:t>
                      </a:r>
                      <a:r>
                        <a:rPr lang="en-ZA" baseline="0" dirty="0" smtClean="0"/>
                        <a:t> Indicator</a:t>
                      </a:r>
                      <a:endParaRPr lang="en-ZA" dirty="0"/>
                    </a:p>
                  </a:txBody>
                  <a:tcPr/>
                </a:tc>
                <a:tc>
                  <a:txBody>
                    <a:bodyPr/>
                    <a:lstStyle/>
                    <a:p>
                      <a:r>
                        <a:rPr lang="en-ZA" dirty="0" smtClean="0"/>
                        <a:t>2019/20 Target</a:t>
                      </a:r>
                      <a:endParaRPr lang="en-ZA" dirty="0"/>
                    </a:p>
                  </a:txBody>
                  <a:tcPr/>
                </a:tc>
                <a:extLst>
                  <a:ext uri="{0D108BD9-81ED-4DB2-BD59-A6C34878D82A}">
                    <a16:rowId xmlns:a16="http://schemas.microsoft.com/office/drawing/2014/main" xmlns="" val="10000"/>
                  </a:ext>
                </a:extLst>
              </a:tr>
              <a:tr h="2569975">
                <a:tc rowSpan="3">
                  <a:txBody>
                    <a:bodyPr/>
                    <a:lstStyle/>
                    <a:p>
                      <a:r>
                        <a:rPr lang="en-ZA" sz="1800" b="1" i="0" kern="1200" dirty="0" smtClean="0">
                          <a:solidFill>
                            <a:schemeClr val="tx1"/>
                          </a:solidFill>
                          <a:effectLst/>
                          <a:latin typeface="Arial" panose="020B0604020202020204" pitchFamily="34" charset="0"/>
                          <a:ea typeface="+mn-ea"/>
                          <a:cs typeface="Arial" panose="020B0604020202020204" pitchFamily="34" charset="0"/>
                        </a:rPr>
                        <a:t>Strengthen</a:t>
                      </a:r>
                      <a:r>
                        <a:rPr lang="en-ZA" sz="1800" b="1" i="0" kern="1200" baseline="0" dirty="0" smtClean="0">
                          <a:solidFill>
                            <a:schemeClr val="tx1"/>
                          </a:solidFill>
                          <a:effectLst/>
                          <a:latin typeface="Arial" panose="020B0604020202020204" pitchFamily="34" charset="0"/>
                          <a:ea typeface="+mn-ea"/>
                          <a:cs typeface="Arial" panose="020B0604020202020204" pitchFamily="34" charset="0"/>
                        </a:rPr>
                        <a:t> </a:t>
                      </a:r>
                      <a:r>
                        <a:rPr lang="en-ZA" sz="1800" b="1" i="0" kern="1200" dirty="0" smtClean="0">
                          <a:solidFill>
                            <a:schemeClr val="tx1"/>
                          </a:solidFill>
                          <a:effectLst/>
                          <a:latin typeface="Arial" panose="020B0604020202020204" pitchFamily="34" charset="0"/>
                          <a:ea typeface="+mn-ea"/>
                          <a:cs typeface="Arial" panose="020B0604020202020204" pitchFamily="34" charset="0"/>
                        </a:rPr>
                        <a:t>the role of ombudsman institutions and</a:t>
                      </a:r>
                      <a:r>
                        <a:rPr lang="en-ZA" sz="1800" b="1" i="0" kern="1200" baseline="0" dirty="0" smtClean="0">
                          <a:solidFill>
                            <a:schemeClr val="tx1"/>
                          </a:solidFill>
                          <a:effectLst/>
                          <a:latin typeface="Arial" panose="020B0604020202020204" pitchFamily="34" charset="0"/>
                          <a:ea typeface="+mn-ea"/>
                          <a:cs typeface="Arial" panose="020B0604020202020204" pitchFamily="34" charset="0"/>
                        </a:rPr>
                        <a:t> assist to establish internal complaints handling mechanisms within organs of state</a:t>
                      </a:r>
                      <a:endParaRPr lang="en-ZA" sz="18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nSpc>
                          <a:spcPct val="150000"/>
                        </a:lnSpc>
                      </a:pPr>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Number of bilateral agreements entered into annually</a:t>
                      </a:r>
                    </a:p>
                  </a:txBody>
                  <a:tcPr marL="68580" marR="68580" marT="0" marB="0"/>
                </a:tc>
                <a:tc>
                  <a:txBody>
                    <a:bodyPr/>
                    <a:lstStyle/>
                    <a:p>
                      <a:pPr>
                        <a:lnSpc>
                          <a:spcPct val="150000"/>
                        </a:lnSpc>
                      </a:pPr>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Enter into 1 bilateral agreement with an ombudsman institution or assist</a:t>
                      </a:r>
                      <a:r>
                        <a:rPr lang="en-ZA" sz="1800" kern="1200" baseline="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an organ of state to strengthen its internal complaints handling mechanisms </a:t>
                      </a:r>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by 31 March 2020</a:t>
                      </a:r>
                    </a:p>
                  </a:txBody>
                  <a:tcPr marL="68580" marR="68580" marT="0" marB="0"/>
                </a:tc>
                <a:extLst>
                  <a:ext uri="{0D108BD9-81ED-4DB2-BD59-A6C34878D82A}">
                    <a16:rowId xmlns:a16="http://schemas.microsoft.com/office/drawing/2014/main" xmlns="" val="10001"/>
                  </a:ext>
                </a:extLst>
              </a:tr>
              <a:tr h="1996831">
                <a:tc vMerge="1">
                  <a:txBody>
                    <a:bodyPr/>
                    <a:lstStyle/>
                    <a:p>
                      <a:endParaRPr lang="en-ZA" sz="1800" b="0" i="0" u="none" strike="noStrike" kern="1200" baseline="0" dirty="0" smtClean="0">
                        <a:solidFill>
                          <a:schemeClr val="dk1"/>
                        </a:solidFill>
                        <a:latin typeface="+mn-lt"/>
                        <a:ea typeface="+mn-ea"/>
                        <a:cs typeface="+mn-cs"/>
                      </a:endParaRPr>
                    </a:p>
                  </a:txBody>
                  <a:tcPr marL="68580" marR="68580" marT="0" marB="0"/>
                </a:tc>
                <a:tc>
                  <a:txBody>
                    <a:bodyPr/>
                    <a:lstStyle/>
                    <a:p>
                      <a:pPr>
                        <a:lnSpc>
                          <a:spcPct val="150000"/>
                        </a:lnSpc>
                      </a:pPr>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Percentage of AORC board meetings chaired by the Public Protector</a:t>
                      </a:r>
                    </a:p>
                  </a:txBody>
                  <a:tcPr marL="68580" marR="68580" marT="0" marB="0"/>
                </a:tc>
                <a:tc>
                  <a:txBody>
                    <a:bodyPr/>
                    <a:lstStyle/>
                    <a:p>
                      <a:pPr>
                        <a:lnSpc>
                          <a:spcPct val="150000"/>
                        </a:lnSpc>
                      </a:pPr>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Public Protector to chair 100% of scheduled AORC board meetings by 31 March 2020</a:t>
                      </a:r>
                    </a:p>
                    <a:p>
                      <a:pPr>
                        <a:lnSpc>
                          <a:spcPct val="150000"/>
                        </a:lnSpc>
                      </a:pPr>
                      <a:endPar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257992">
                <a:tc vMerge="1">
                  <a:txBody>
                    <a:bodyPr/>
                    <a:lstStyle/>
                    <a:p>
                      <a:endParaRPr lang="en-ZA" sz="18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nSpc>
                          <a:spcPct val="150000"/>
                        </a:lnSpc>
                      </a:pPr>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Percentage of AOMA meetings attended by the Public Protector</a:t>
                      </a:r>
                    </a:p>
                  </a:txBody>
                  <a:tcPr marL="68580" marR="6858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ZA" sz="18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Public Protector to attend 100% of scheduled AOMA by 31 March 2020</a:t>
                      </a:r>
                    </a:p>
                  </a:txBody>
                  <a:tcPr marL="68580" marR="68580" marT="0" marB="0"/>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fld id="{2A79A14E-396D-4C9F-87F0-DE48B51C42E0}" type="slidenum">
              <a:rPr lang="en-US" smtClean="0"/>
              <a:pPr/>
              <a:t>31</a:t>
            </a:fld>
            <a:endParaRPr lang="en-US" dirty="0"/>
          </a:p>
        </p:txBody>
      </p:sp>
    </p:spTree>
    <p:extLst>
      <p:ext uri="{BB962C8B-B14F-4D97-AF65-F5344CB8AC3E}">
        <p14:creationId xmlns:p14="http://schemas.microsoft.com/office/powerpoint/2010/main" xmlns="" val="29569287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3: Chief Financial Officer </a:t>
            </a:r>
          </a:p>
          <a:p>
            <a:pPr algn="ctr"/>
            <a:r>
              <a:rPr lang="en-US" sz="2800" b="1" dirty="0" err="1" smtClean="0">
                <a:solidFill>
                  <a:srgbClr val="C00000"/>
                </a:solidFill>
                <a:latin typeface="Arial Rounded MT Bold" panose="020F0704030504030204" pitchFamily="34" charset="0"/>
                <a:cs typeface="Tahoma" pitchFamily="34" charset="0"/>
              </a:rPr>
              <a:t>Ms</a:t>
            </a:r>
            <a:r>
              <a:rPr lang="en-US" sz="2800" b="1" dirty="0" smtClean="0">
                <a:solidFill>
                  <a:srgbClr val="C00000"/>
                </a:solidFill>
                <a:latin typeface="Arial Rounded MT Bold" panose="020F0704030504030204" pitchFamily="34" charset="0"/>
                <a:cs typeface="Tahoma" pitchFamily="34" charset="0"/>
              </a:rPr>
              <a:t> Yalekile Lusibane</a:t>
            </a:r>
            <a:endParaRPr lang="en-GB" sz="2800" dirty="0">
              <a:solidFill>
                <a:srgbClr val="C00000"/>
              </a:solidFill>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32</a:t>
            </a:fld>
            <a:endParaRPr lang="en-US" dirty="0"/>
          </a:p>
        </p:txBody>
      </p:sp>
    </p:spTree>
    <p:extLst>
      <p:ext uri="{BB962C8B-B14F-4D97-AF65-F5344CB8AC3E}">
        <p14:creationId xmlns:p14="http://schemas.microsoft.com/office/powerpoint/2010/main" xmlns="" val="393123136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590800"/>
            <a:ext cx="9144000" cy="762000"/>
          </a:xfrm>
          <a:prstGeom prst="rect">
            <a:avLst/>
          </a:prstGeom>
          <a:solidFill>
            <a:schemeClr val="accent6">
              <a:lumMod val="20000"/>
              <a:lumOff val="80000"/>
            </a:schemeClr>
          </a:solidFill>
        </p:spPr>
        <p:txBody>
          <a:bodyPr vert="horz" lIns="91440" tIns="45720" rIns="91440" bIns="45720" rtlCol="0" anchor="t">
            <a:normAutofit fontScale="250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ZA" sz="4000" b="1" i="0" u="none" strike="noStrike" kern="1200" cap="all" spc="0" normalizeH="0" baseline="0" noProof="0" dirty="0" smtClean="0">
              <a:ln>
                <a:noFill/>
              </a:ln>
              <a:solidFill>
                <a:srgbClr val="C00000"/>
              </a:solidFill>
              <a:effectLst/>
              <a:uLnTx/>
              <a:uFillTx/>
              <a:latin typeface="Calibri"/>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11100" b="1" i="0" u="none" strike="noStrike" kern="1200" cap="all" spc="0" normalizeH="0" baseline="0" noProof="0" dirty="0" smtClean="0">
                <a:ln>
                  <a:noFill/>
                </a:ln>
                <a:solidFill>
                  <a:srgbClr val="C00000"/>
                </a:solidFill>
                <a:effectLst/>
                <a:uLnTx/>
                <a:uFillTx/>
                <a:latin typeface="Arial Rounded MT Bold" panose="020F0704030504030204" pitchFamily="34" charset="0"/>
                <a:cs typeface="Arial" panose="020B0604020202020204" pitchFamily="34" charset="0"/>
              </a:rPr>
              <a:t>2019/20 budget</a:t>
            </a:r>
            <a: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
            </a:r>
            <a:b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br>
            <a: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t/>
            </a:r>
            <a:b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br>
            <a:r>
              <a:rPr kumimoji="0" lang="en-ZA" sz="4000" b="1" i="0" u="none" strike="noStrike" kern="1200" cap="all" spc="0" normalizeH="0" baseline="0" noProof="0" dirty="0" smtClean="0">
                <a:ln>
                  <a:noFill/>
                </a:ln>
                <a:solidFill>
                  <a:srgbClr val="C00000"/>
                </a:solidFill>
                <a:effectLst/>
                <a:uLnTx/>
                <a:uFillTx/>
                <a:latin typeface="Calibri"/>
              </a:rPr>
              <a:t/>
            </a:r>
            <a:br>
              <a:rPr kumimoji="0" lang="en-ZA" sz="4000" b="1" i="0" u="none" strike="noStrike" kern="1200" cap="all" spc="0" normalizeH="0" baseline="0" noProof="0" dirty="0" smtClean="0">
                <a:ln>
                  <a:noFill/>
                </a:ln>
                <a:solidFill>
                  <a:srgbClr val="C00000"/>
                </a:solidFill>
                <a:effectLst/>
                <a:uLnTx/>
                <a:uFillTx/>
                <a:latin typeface="Calibri"/>
              </a:rPr>
            </a:br>
            <a:endParaRPr kumimoji="0" lang="en-ZA" sz="4000" b="1" i="0" u="none" strike="noStrike" kern="1200" cap="all" spc="0" normalizeH="0" baseline="0" noProof="0" dirty="0">
              <a:ln>
                <a:noFill/>
              </a:ln>
              <a:solidFill>
                <a:srgbClr val="C00000"/>
              </a:solidFill>
              <a:effectLst/>
              <a:uLnTx/>
              <a:uFillTx/>
              <a:latin typeface="Calibri"/>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33</a:t>
            </a:fld>
            <a:endParaRPr lang="en-US" dirty="0"/>
          </a:p>
        </p:txBody>
      </p:sp>
    </p:spTree>
    <p:extLst>
      <p:ext uri="{BB962C8B-B14F-4D97-AF65-F5344CB8AC3E}">
        <p14:creationId xmlns:p14="http://schemas.microsoft.com/office/powerpoint/2010/main" xmlns="" val="3553804426"/>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1" y="-8467"/>
            <a:ext cx="9143999" cy="694267"/>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800" b="1" dirty="0">
                <a:solidFill>
                  <a:srgbClr val="C00000"/>
                </a:solidFill>
                <a:latin typeface="Arial Rounded MT Bold" panose="020F0704030504030204" pitchFamily="34" charset="0"/>
                <a:ea typeface="+mn-ea"/>
                <a:cs typeface="+mn-cs"/>
              </a:rPr>
              <a:t>2019/20 Budget (1)</a:t>
            </a:r>
          </a:p>
        </p:txBody>
      </p:sp>
      <p:sp>
        <p:nvSpPr>
          <p:cNvPr id="5" name="Rectangle 4"/>
          <p:cNvSpPr/>
          <p:nvPr/>
        </p:nvSpPr>
        <p:spPr>
          <a:xfrm>
            <a:off x="2209800" y="990600"/>
            <a:ext cx="7967835" cy="3970318"/>
          </a:xfrm>
          <a:prstGeom prst="rect">
            <a:avLst/>
          </a:prstGeom>
        </p:spPr>
        <p:txBody>
          <a:bodyPr wrap="square">
            <a:spAutoFit/>
          </a:bodyPr>
          <a:lstStyle/>
          <a:p>
            <a:pPr marL="342900" lvl="0" indent="-342900" algn="just">
              <a:buAutoNum type="arabicPeriod"/>
            </a:pPr>
            <a:endParaRPr lang="en-ZA" b="1" dirty="0" smtClean="0"/>
          </a:p>
          <a:p>
            <a:pPr lvl="0" algn="just"/>
            <a:endParaRPr lang="en-ZA" b="1" dirty="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graphicFrame>
        <p:nvGraphicFramePr>
          <p:cNvPr id="2" name="Table 1"/>
          <p:cNvGraphicFramePr>
            <a:graphicFrameLocks noGrp="1"/>
          </p:cNvGraphicFramePr>
          <p:nvPr>
            <p:extLst>
              <p:ext uri="{D42A27DB-BD31-4B8C-83A1-F6EECF244321}">
                <p14:modId xmlns:p14="http://schemas.microsoft.com/office/powerpoint/2010/main" xmlns="" val="2620852225"/>
              </p:ext>
            </p:extLst>
          </p:nvPr>
        </p:nvGraphicFramePr>
        <p:xfrm>
          <a:off x="0" y="714361"/>
          <a:ext cx="9143999" cy="6143636"/>
        </p:xfrm>
        <a:graphic>
          <a:graphicData uri="http://schemas.openxmlformats.org/drawingml/2006/table">
            <a:tbl>
              <a:tblPr/>
              <a:tblGrid>
                <a:gridCol w="42672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752599">
                  <a:extLst>
                    <a:ext uri="{9D8B030D-6E8A-4147-A177-3AD203B41FA5}">
                      <a16:colId xmlns:a16="http://schemas.microsoft.com/office/drawing/2014/main" xmlns="" val="20003"/>
                    </a:ext>
                  </a:extLst>
                </a:gridCol>
              </a:tblGrid>
              <a:tr h="292908">
                <a:tc>
                  <a:txBody>
                    <a:bodyPr/>
                    <a:lstStyle/>
                    <a:p>
                      <a:pPr algn="l" fontAlgn="b"/>
                      <a:r>
                        <a:rPr lang="en-ZA" sz="1600" b="1" i="0" u="none" strike="noStrike" dirty="0" smtClean="0">
                          <a:solidFill>
                            <a:srgbClr val="000000"/>
                          </a:solidFill>
                          <a:effectLst/>
                          <a:latin typeface="Arial" panose="020B0604020202020204" pitchFamily="34" charset="0"/>
                          <a:cs typeface="Arial" panose="020B0604020202020204" pitchFamily="34" charset="0"/>
                        </a:rPr>
                        <a:t>Description</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2019/20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a:solidFill>
                            <a:srgbClr val="000000"/>
                          </a:solidFill>
                          <a:effectLst/>
                          <a:latin typeface="Arial" panose="020B0604020202020204" pitchFamily="34" charset="0"/>
                          <a:cs typeface="Arial" panose="020B0604020202020204" pitchFamily="34" charset="0"/>
                        </a:rPr>
                        <a:t>2020/21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a:solidFill>
                            <a:srgbClr val="000000"/>
                          </a:solidFill>
                          <a:effectLst/>
                          <a:latin typeface="Arial" panose="020B0604020202020204" pitchFamily="34" charset="0"/>
                          <a:cs typeface="Arial" panose="020B0604020202020204" pitchFamily="34" charset="0"/>
                        </a:rPr>
                        <a:t>2021/22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0"/>
                  </a:ext>
                </a:extLst>
              </a:tr>
              <a:tr h="29290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Transfers from Department of Justice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321 430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339 108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356 379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2908">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Interest from the bank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1 050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1 108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1 169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2908">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Other income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146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154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162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2908">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Total revenue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a:solidFill>
                            <a:srgbClr val="000000"/>
                          </a:solidFill>
                          <a:effectLst/>
                          <a:latin typeface="Arial" panose="020B0604020202020204" pitchFamily="34" charset="0"/>
                          <a:cs typeface="Arial" panose="020B0604020202020204" pitchFamily="34" charset="0"/>
                        </a:rPr>
                        <a:t>             322 626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340 370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357 710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4"/>
                  </a:ext>
                </a:extLst>
              </a:tr>
              <a:tr h="292908">
                <a:tc>
                  <a:txBody>
                    <a:bodyPr/>
                    <a:lstStyle/>
                    <a:p>
                      <a:pPr algn="l"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5"/>
                  </a:ext>
                </a:extLst>
              </a:tr>
              <a:tr h="292908">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Expenditure</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92908">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Description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2019/20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2020/21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2021/22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7"/>
                  </a:ext>
                </a:extLst>
              </a:tr>
              <a:tr h="292908">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Compensation of Employees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257 122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267 407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280 778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92908">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Goods and services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62 504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69 798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73 593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92908">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Contractual Obligations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56 710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59 829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63 119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9290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Funding of key activities in APP</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2 353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2 483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2 619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92908">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AOMA and AORC</a:t>
                      </a:r>
                    </a:p>
                  </a:txBody>
                  <a:tcPr marL="2857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500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528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557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92908">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Roadshows</a:t>
                      </a:r>
                    </a:p>
                  </a:txBody>
                  <a:tcPr marL="2857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1 069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1 128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1 190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292908">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Radio Slots</a:t>
                      </a:r>
                    </a:p>
                  </a:txBody>
                  <a:tcPr marL="2857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106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111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292908">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Clinics</a:t>
                      </a:r>
                    </a:p>
                  </a:txBody>
                  <a:tcPr marL="2857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634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669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706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292908">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Case Management system</a:t>
                      </a:r>
                    </a:p>
                  </a:txBody>
                  <a:tcPr marL="2857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53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56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578384">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Non-contractual obligations (Operational costs)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3 441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7 487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7 855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292908">
                <a:tc>
                  <a:txBody>
                    <a:bodyPr/>
                    <a:lstStyle/>
                    <a:p>
                      <a:pPr algn="l" fontAlgn="b"/>
                      <a:r>
                        <a:rPr lang="en-ZA" sz="1600" b="1" i="0" u="none" strike="noStrike">
                          <a:solidFill>
                            <a:srgbClr val="000000"/>
                          </a:solidFill>
                          <a:effectLst/>
                          <a:latin typeface="Arial" panose="020B0604020202020204" pitchFamily="34" charset="0"/>
                          <a:cs typeface="Arial" panose="020B0604020202020204" pitchFamily="34" charset="0"/>
                        </a:rPr>
                        <a:t>Capital expenditure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3 000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3 165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3 339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292908">
                <a:tc>
                  <a:txBody>
                    <a:bodyPr/>
                    <a:lstStyle/>
                    <a:p>
                      <a:pPr algn="l" fontAlgn="b"/>
                      <a:r>
                        <a:rPr lang="en-ZA" sz="1600" b="1" i="0" u="none" strike="noStrike">
                          <a:solidFill>
                            <a:srgbClr val="000000"/>
                          </a:solidFill>
                          <a:effectLst/>
                          <a:latin typeface="Arial" panose="020B0604020202020204" pitchFamily="34" charset="0"/>
                          <a:cs typeface="Arial" panose="020B0604020202020204" pitchFamily="34" charset="0"/>
                        </a:rPr>
                        <a:t>Total budget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a:solidFill>
                            <a:srgbClr val="000000"/>
                          </a:solidFill>
                          <a:effectLst/>
                          <a:latin typeface="Arial" panose="020B0604020202020204" pitchFamily="34" charset="0"/>
                          <a:cs typeface="Arial" panose="020B0604020202020204" pitchFamily="34" charset="0"/>
                        </a:rPr>
                        <a:t>             322 626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a:solidFill>
                            <a:srgbClr val="000000"/>
                          </a:solidFill>
                          <a:effectLst/>
                          <a:latin typeface="Arial" panose="020B0604020202020204" pitchFamily="34" charset="0"/>
                          <a:cs typeface="Arial" panose="020B0604020202020204" pitchFamily="34" charset="0"/>
                        </a:rPr>
                        <a:t>             340 370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357 710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19"/>
                  </a:ext>
                </a:extLst>
              </a:tr>
            </a:tbl>
          </a:graphicData>
        </a:graphic>
      </p:graphicFrame>
      <p:sp>
        <p:nvSpPr>
          <p:cNvPr id="4" name="Slide Number Placeholder 3"/>
          <p:cNvSpPr>
            <a:spLocks noGrp="1"/>
          </p:cNvSpPr>
          <p:nvPr>
            <p:ph type="sldNum" sz="quarter" idx="12"/>
          </p:nvPr>
        </p:nvSpPr>
        <p:spPr/>
        <p:txBody>
          <a:bodyPr/>
          <a:lstStyle/>
          <a:p>
            <a:fld id="{2A79A14E-396D-4C9F-87F0-DE48B51C42E0}" type="slidenum">
              <a:rPr lang="en-US" smtClean="0"/>
              <a:pPr/>
              <a:t>34</a:t>
            </a:fld>
            <a:endParaRPr lang="en-US" dirty="0"/>
          </a:p>
        </p:txBody>
      </p:sp>
    </p:spTree>
    <p:extLst>
      <p:ext uri="{BB962C8B-B14F-4D97-AF65-F5344CB8AC3E}">
        <p14:creationId xmlns:p14="http://schemas.microsoft.com/office/powerpoint/2010/main" xmlns="" val="2599321757"/>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1" y="33456"/>
            <a:ext cx="9143999" cy="652344"/>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solidFill>
                  <a:srgbClr val="C00000"/>
                </a:solidFill>
                <a:latin typeface="Arial Rounded MT Bold" panose="020F0704030504030204" pitchFamily="34" charset="0"/>
                <a:ea typeface="+mn-ea"/>
                <a:cs typeface="+mn-cs"/>
              </a:rPr>
              <a:t>2019/20 Budget </a:t>
            </a:r>
            <a:r>
              <a:rPr lang="en-US" sz="2800" b="1" dirty="0" smtClean="0">
                <a:solidFill>
                  <a:srgbClr val="C00000"/>
                </a:solidFill>
                <a:latin typeface="Arial Rounded MT Bold" panose="020F0704030504030204" pitchFamily="34" charset="0"/>
                <a:ea typeface="+mn-ea"/>
                <a:cs typeface="+mn-cs"/>
              </a:rPr>
              <a:t>(2</a:t>
            </a:r>
            <a:r>
              <a:rPr lang="en-US" sz="2800" b="1" dirty="0">
                <a:solidFill>
                  <a:srgbClr val="C00000"/>
                </a:solidFill>
                <a:latin typeface="Arial Rounded MT Bold" panose="020F0704030504030204" pitchFamily="34" charset="0"/>
                <a:ea typeface="+mn-ea"/>
                <a:cs typeface="+mn-cs"/>
              </a:rPr>
              <a:t>)</a:t>
            </a:r>
          </a:p>
        </p:txBody>
      </p:sp>
      <p:sp>
        <p:nvSpPr>
          <p:cNvPr id="5" name="Rectangle 4"/>
          <p:cNvSpPr/>
          <p:nvPr/>
        </p:nvSpPr>
        <p:spPr>
          <a:xfrm>
            <a:off x="2209800" y="990600"/>
            <a:ext cx="7967835" cy="3970318"/>
          </a:xfrm>
          <a:prstGeom prst="rect">
            <a:avLst/>
          </a:prstGeom>
        </p:spPr>
        <p:txBody>
          <a:bodyPr wrap="square">
            <a:spAutoFit/>
          </a:bodyPr>
          <a:lstStyle/>
          <a:p>
            <a:pPr marL="342900" lvl="0" indent="-342900" algn="just">
              <a:buAutoNum type="arabicPeriod"/>
            </a:pPr>
            <a:endParaRPr lang="en-ZA" b="1" dirty="0" smtClean="0"/>
          </a:p>
          <a:p>
            <a:pPr lvl="0" algn="just"/>
            <a:endParaRPr lang="en-ZA" b="1" dirty="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xmlns="" val="1053598088"/>
              </p:ext>
            </p:extLst>
          </p:nvPr>
        </p:nvGraphicFramePr>
        <p:xfrm>
          <a:off x="0" y="685800"/>
          <a:ext cx="9143999" cy="6172200"/>
        </p:xfrm>
        <a:graphic>
          <a:graphicData uri="http://schemas.openxmlformats.org/drawingml/2006/table">
            <a:tbl>
              <a:tblPr/>
              <a:tblGrid>
                <a:gridCol w="4583693">
                  <a:extLst>
                    <a:ext uri="{9D8B030D-6E8A-4147-A177-3AD203B41FA5}">
                      <a16:colId xmlns:a16="http://schemas.microsoft.com/office/drawing/2014/main" xmlns="" val="20000"/>
                    </a:ext>
                  </a:extLst>
                </a:gridCol>
                <a:gridCol w="1520102">
                  <a:extLst>
                    <a:ext uri="{9D8B030D-6E8A-4147-A177-3AD203B41FA5}">
                      <a16:colId xmlns:a16="http://schemas.microsoft.com/office/drawing/2014/main" xmlns="" val="20001"/>
                    </a:ext>
                  </a:extLst>
                </a:gridCol>
                <a:gridCol w="1520102">
                  <a:extLst>
                    <a:ext uri="{9D8B030D-6E8A-4147-A177-3AD203B41FA5}">
                      <a16:colId xmlns:a16="http://schemas.microsoft.com/office/drawing/2014/main" xmlns="" val="20002"/>
                    </a:ext>
                  </a:extLst>
                </a:gridCol>
                <a:gridCol w="1520102">
                  <a:extLst>
                    <a:ext uri="{9D8B030D-6E8A-4147-A177-3AD203B41FA5}">
                      <a16:colId xmlns:a16="http://schemas.microsoft.com/office/drawing/2014/main" xmlns="" val="20003"/>
                    </a:ext>
                  </a:extLst>
                </a:gridCol>
              </a:tblGrid>
              <a:tr h="411480">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Rand thousand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2019/20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a:solidFill>
                            <a:srgbClr val="000000"/>
                          </a:solidFill>
                          <a:effectLst/>
                          <a:latin typeface="Arial" panose="020B0604020202020204" pitchFamily="34" charset="0"/>
                          <a:cs typeface="Arial" panose="020B0604020202020204" pitchFamily="34" charset="0"/>
                        </a:rPr>
                        <a:t>2020/21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a:solidFill>
                            <a:srgbClr val="000000"/>
                          </a:solidFill>
                          <a:effectLst/>
                          <a:latin typeface="Arial" panose="020B0604020202020204" pitchFamily="34" charset="0"/>
                          <a:cs typeface="Arial" panose="020B0604020202020204" pitchFamily="34" charset="0"/>
                        </a:rPr>
                        <a:t>2021/22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0"/>
                  </a:ext>
                </a:extLst>
              </a:tr>
              <a:tr h="411480">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Administration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123 962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133 672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Arial" panose="020B0604020202020204" pitchFamily="34" charset="0"/>
                          <a:cs typeface="Arial" panose="020B0604020202020204" pitchFamily="34" charset="0"/>
                        </a:rPr>
                        <a:t>         138 641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11480">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Compensation of employees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64 266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66 645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70 799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1480">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Goods and services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56 696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63 863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64 503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1480">
                <a:tc>
                  <a:txBody>
                    <a:bodyPr/>
                    <a:lstStyle/>
                    <a:p>
                      <a:pPr algn="l" fontAlgn="b"/>
                      <a:r>
                        <a:rPr lang="en-ZA" sz="1600" b="0" i="0" u="none" strike="noStrike" dirty="0" smtClean="0">
                          <a:solidFill>
                            <a:srgbClr val="000000"/>
                          </a:solidFill>
                          <a:effectLst/>
                          <a:latin typeface="Arial" panose="020B0604020202020204" pitchFamily="34" charset="0"/>
                          <a:cs typeface="Arial" panose="020B0604020202020204" pitchFamily="34" charset="0"/>
                        </a:rPr>
                        <a:t>Capital</a:t>
                      </a:r>
                      <a:r>
                        <a:rPr lang="en-ZA" sz="1600" b="0" i="0" u="none" strike="noStrike" baseline="0" dirty="0" smtClean="0">
                          <a:solidFill>
                            <a:srgbClr val="000000"/>
                          </a:solidFill>
                          <a:effectLst/>
                          <a:latin typeface="Arial" panose="020B0604020202020204" pitchFamily="34" charset="0"/>
                          <a:cs typeface="Arial" panose="020B0604020202020204" pitchFamily="34" charset="0"/>
                        </a:rPr>
                        <a:t> expenditure</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3 000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3 164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3 339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11480">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1480">
                <a:tc>
                  <a:txBody>
                    <a:bodyPr/>
                    <a:lstStyle/>
                    <a:p>
                      <a:pPr algn="l" fontAlgn="b"/>
                      <a:r>
                        <a:rPr lang="en-ZA" sz="1600" b="1" i="0" u="none" strike="noStrike">
                          <a:solidFill>
                            <a:srgbClr val="000000"/>
                          </a:solidFill>
                          <a:effectLst/>
                          <a:latin typeface="Arial" panose="020B0604020202020204" pitchFamily="34" charset="0"/>
                          <a:cs typeface="Arial" panose="020B0604020202020204" pitchFamily="34" charset="0"/>
                        </a:rPr>
                        <a:t>Investigations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185 232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192 719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204 255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1480">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Compensation of employees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180 043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187 245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198 479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11480">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Goods and services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5 189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5 474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5 775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11480">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411480">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Stakeholder Management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1" i="0" u="none" strike="noStrike">
                          <a:solidFill>
                            <a:srgbClr val="000000"/>
                          </a:solidFill>
                          <a:effectLst/>
                          <a:latin typeface="Arial" panose="020B0604020202020204" pitchFamily="34" charset="0"/>
                          <a:cs typeface="Arial" panose="020B0604020202020204" pitchFamily="34" charset="0"/>
                        </a:rPr>
                        <a:t>           13 432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13 979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14 815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411480">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Compensation of employees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12 813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13 326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14 126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411480">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Goods and services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619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653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689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411480">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411480">
                <a:tc>
                  <a:txBody>
                    <a:bodyPr/>
                    <a:lstStyle/>
                    <a:p>
                      <a:pPr algn="l" fontAlgn="b"/>
                      <a:r>
                        <a:rPr lang="en-ZA" sz="1600" b="1" i="0" u="none" strike="noStrike">
                          <a:solidFill>
                            <a:srgbClr val="000000"/>
                          </a:solidFill>
                          <a:effectLst/>
                          <a:latin typeface="Arial" panose="020B0604020202020204" pitchFamily="34" charset="0"/>
                          <a:cs typeface="Arial" panose="020B0604020202020204" pitchFamily="34" charset="0"/>
                        </a:rPr>
                        <a:t>Total budget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a:solidFill>
                            <a:srgbClr val="000000"/>
                          </a:solidFill>
                          <a:effectLst/>
                          <a:latin typeface="Arial" panose="020B0604020202020204" pitchFamily="34" charset="0"/>
                          <a:cs typeface="Arial" panose="020B0604020202020204" pitchFamily="34" charset="0"/>
                        </a:rPr>
                        <a:t>         322 626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a:solidFill>
                            <a:srgbClr val="000000"/>
                          </a:solidFill>
                          <a:effectLst/>
                          <a:latin typeface="Arial" panose="020B0604020202020204" pitchFamily="34" charset="0"/>
                          <a:cs typeface="Arial" panose="020B0604020202020204" pitchFamily="34" charset="0"/>
                        </a:rPr>
                        <a:t>         340 370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357 710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14"/>
                  </a:ext>
                </a:extLst>
              </a:tr>
            </a:tbl>
          </a:graphicData>
        </a:graphic>
      </p:graphicFrame>
      <p:sp>
        <p:nvSpPr>
          <p:cNvPr id="3" name="Slide Number Placeholder 2"/>
          <p:cNvSpPr>
            <a:spLocks noGrp="1"/>
          </p:cNvSpPr>
          <p:nvPr>
            <p:ph type="sldNum" sz="quarter" idx="12"/>
          </p:nvPr>
        </p:nvSpPr>
        <p:spPr/>
        <p:txBody>
          <a:bodyPr/>
          <a:lstStyle/>
          <a:p>
            <a:fld id="{2A79A14E-396D-4C9F-87F0-DE48B51C42E0}" type="slidenum">
              <a:rPr lang="en-US" smtClean="0"/>
              <a:pPr/>
              <a:t>35</a:t>
            </a:fld>
            <a:endParaRPr lang="en-US" dirty="0"/>
          </a:p>
        </p:txBody>
      </p:sp>
    </p:spTree>
    <p:extLst>
      <p:ext uri="{BB962C8B-B14F-4D97-AF65-F5344CB8AC3E}">
        <p14:creationId xmlns:p14="http://schemas.microsoft.com/office/powerpoint/2010/main" xmlns="" val="110195994"/>
      </p:ext>
    </p:extLst>
  </p:cSld>
  <p:clrMapOvr>
    <a:masterClrMapping/>
  </p:clrMapOvr>
  <p:transition spd="slow">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456"/>
            <a:ext cx="8229600" cy="1143000"/>
          </a:xfrm>
        </p:spPr>
        <p:txBody>
          <a:bodyPr>
            <a:normAutofit fontScale="90000"/>
          </a:bodyPr>
          <a:lstStyle/>
          <a:p>
            <a:pPr lvl="0"/>
            <a:r>
              <a:rPr lang="en-US" sz="3300" b="1" dirty="0">
                <a:solidFill>
                  <a:srgbClr val="C00000"/>
                </a:solidFill>
                <a:latin typeface="Arial" panose="020B0604020202020204" pitchFamily="34" charset="0"/>
                <a:ea typeface="+mn-ea"/>
                <a:cs typeface="Arial" panose="020B0604020202020204" pitchFamily="34" charset="0"/>
              </a:rPr>
              <a:t>Challenges and Interventions</a:t>
            </a:r>
            <a:r>
              <a:rPr lang="en-US" b="1" dirty="0">
                <a:solidFill>
                  <a:srgbClr val="C00000"/>
                </a:solidFill>
                <a:latin typeface="Arial" panose="020B0604020202020204" pitchFamily="34" charset="0"/>
                <a:cs typeface="Arial" panose="020B0604020202020204" pitchFamily="34" charset="0"/>
              </a:rPr>
              <a:t/>
            </a:r>
            <a:br>
              <a:rPr lang="en-US" b="1" dirty="0">
                <a:solidFill>
                  <a:srgbClr val="C00000"/>
                </a:solidFill>
                <a:latin typeface="Arial" panose="020B0604020202020204" pitchFamily="34" charset="0"/>
                <a:cs typeface="Arial" panose="020B0604020202020204" pitchFamily="34" charset="0"/>
              </a:rPr>
            </a:br>
            <a:endParaRPr lang="en-ZA" dirty="0"/>
          </a:p>
        </p:txBody>
      </p:sp>
      <p:sp>
        <p:nvSpPr>
          <p:cNvPr id="4" name="Text Placeholder 3"/>
          <p:cNvSpPr>
            <a:spLocks noGrp="1"/>
          </p:cNvSpPr>
          <p:nvPr>
            <p:ph type="body" idx="1"/>
          </p:nvPr>
        </p:nvSpPr>
        <p:spPr>
          <a:xfrm>
            <a:off x="-1" y="728545"/>
            <a:ext cx="4267199" cy="1013672"/>
          </a:xfrm>
          <a:solidFill>
            <a:schemeClr val="bg2"/>
          </a:solidFill>
          <a:ln>
            <a:solidFill>
              <a:schemeClr val="tx1"/>
            </a:solidFill>
          </a:ln>
        </p:spPr>
        <p:txBody>
          <a:bodyPr/>
          <a:lstStyle/>
          <a:p>
            <a:r>
              <a:rPr lang="en-US" dirty="0" smtClean="0">
                <a:latin typeface="Arial" panose="020B0604020202020204" pitchFamily="34" charset="0"/>
                <a:cs typeface="Arial" panose="020B0604020202020204" pitchFamily="34" charset="0"/>
              </a:rPr>
              <a:t>STRATEGIC CHALLENGES</a:t>
            </a:r>
            <a:endParaRPr lang="en-ZA"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0" y="1741356"/>
            <a:ext cx="4267200" cy="5269043"/>
          </a:xfrm>
          <a:solidFill>
            <a:schemeClr val="bg1"/>
          </a:solidFill>
          <a:ln>
            <a:solidFill>
              <a:schemeClr val="tx1"/>
            </a:solidFill>
          </a:ln>
        </p:spPr>
        <p:txBody>
          <a:bodyPr>
            <a:normAutofit/>
          </a:bodyPr>
          <a:lstStyle/>
          <a:p>
            <a:pPr algn="just"/>
            <a:r>
              <a:rPr lang="en-US" sz="2000" dirty="0" smtClean="0">
                <a:latin typeface="Arial" panose="020B0604020202020204" pitchFamily="34" charset="0"/>
                <a:cs typeface="Arial" panose="020B0604020202020204" pitchFamily="34" charset="0"/>
              </a:rPr>
              <a:t>Insufficient funding for 2019/20 financial year</a:t>
            </a: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Capacity shortages (few investigators, diverse skills such as forensic, actuarial, engineering, quantity surveying, etc. are lacking)</a:t>
            </a:r>
          </a:p>
          <a:p>
            <a:pPr algn="just"/>
            <a:endParaRPr lang="en-US" sz="2000" dirty="0" smtClean="0">
              <a:latin typeface="Arial" panose="020B0604020202020204" pitchFamily="34" charset="0"/>
              <a:cs typeface="Arial" panose="020B0604020202020204" pitchFamily="34" charset="0"/>
            </a:endParaRP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Security (lack of security measures in provincial and regional offices)</a:t>
            </a:r>
          </a:p>
          <a:p>
            <a:pPr algn="just"/>
            <a:endParaRPr lang="en-ZA" sz="20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
          </p:nvPr>
        </p:nvSpPr>
        <p:spPr>
          <a:xfrm>
            <a:off x="4267200" y="728544"/>
            <a:ext cx="4876799" cy="1031876"/>
          </a:xfrm>
          <a:solidFill>
            <a:schemeClr val="bg2"/>
          </a:solidFill>
          <a:ln>
            <a:solidFill>
              <a:schemeClr val="tx1"/>
            </a:solidFill>
          </a:ln>
        </p:spPr>
        <p:txBody>
          <a:bodyPr/>
          <a:lstStyle/>
          <a:p>
            <a:r>
              <a:rPr lang="en-US" dirty="0" smtClean="0">
                <a:latin typeface="Arial" panose="020B0604020202020204" pitchFamily="34" charset="0"/>
                <a:cs typeface="Arial" panose="020B0604020202020204" pitchFamily="34" charset="0"/>
              </a:rPr>
              <a:t>STRATEGIC INTERVENTIONS</a:t>
            </a:r>
            <a:endParaRPr lang="en-ZA"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4"/>
          </p:nvPr>
        </p:nvSpPr>
        <p:spPr>
          <a:xfrm>
            <a:off x="4267198" y="1741357"/>
            <a:ext cx="4876799" cy="5269042"/>
          </a:xfrm>
          <a:solidFill>
            <a:schemeClr val="bg1"/>
          </a:solidFill>
          <a:ln>
            <a:solidFill>
              <a:schemeClr val="tx1"/>
            </a:solidFill>
          </a:ln>
        </p:spPr>
        <p:txBody>
          <a:bodyPr>
            <a:normAutofit/>
          </a:bodyPr>
          <a:lstStyle/>
          <a:p>
            <a:pPr algn="just"/>
            <a:r>
              <a:rPr lang="en-US" sz="2000" dirty="0" smtClean="0">
                <a:latin typeface="Arial" panose="020B0604020202020204" pitchFamily="34" charset="0"/>
                <a:cs typeface="Arial" panose="020B0604020202020204" pitchFamily="34" charset="0"/>
              </a:rPr>
              <a:t>Value Proposition (Budget Bid) was formulated and presented to NT </a:t>
            </a: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Outsourcing/MOU’s and SLA’s with other state institutions to leverage on synergies and innovations such as assisting organs of State to establish internal complaints handling mechanisms.</a:t>
            </a: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Leverage state resources by attempting to secure office accommodation (specifically </a:t>
            </a:r>
            <a:r>
              <a:rPr lang="en-US" sz="2000" dirty="0" err="1" smtClean="0">
                <a:latin typeface="Arial" panose="020B0604020202020204" pitchFamily="34" charset="0"/>
                <a:cs typeface="Arial" panose="020B0604020202020204" pitchFamily="34" charset="0"/>
              </a:rPr>
              <a:t>DoJ</a:t>
            </a:r>
            <a:r>
              <a:rPr lang="en-US" sz="2000" dirty="0" smtClean="0">
                <a:latin typeface="Arial" panose="020B0604020202020204" pitchFamily="34" charset="0"/>
                <a:cs typeface="Arial" panose="020B0604020202020204" pitchFamily="34" charset="0"/>
              </a:rPr>
              <a:t>) in order to </a:t>
            </a:r>
            <a:r>
              <a:rPr lang="en-US" sz="2000" dirty="0" err="1" smtClean="0">
                <a:latin typeface="Arial" panose="020B0604020202020204" pitchFamily="34" charset="0"/>
                <a:cs typeface="Arial" panose="020B0604020202020204" pitchFamily="34" charset="0"/>
              </a:rPr>
              <a:t>utilise</a:t>
            </a:r>
            <a:r>
              <a:rPr lang="en-US" sz="2000" dirty="0" smtClean="0">
                <a:latin typeface="Arial" panose="020B0604020202020204" pitchFamily="34" charset="0"/>
                <a:cs typeface="Arial" panose="020B0604020202020204" pitchFamily="34" charset="0"/>
              </a:rPr>
              <a:t> the same physical security services </a:t>
            </a:r>
          </a:p>
        </p:txBody>
      </p:sp>
      <p:sp>
        <p:nvSpPr>
          <p:cNvPr id="8" name="Title 1"/>
          <p:cNvSpPr txBox="1">
            <a:spLocks/>
          </p:cNvSpPr>
          <p:nvPr/>
        </p:nvSpPr>
        <p:spPr>
          <a:xfrm>
            <a:off x="1" y="0"/>
            <a:ext cx="9143999" cy="728544"/>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R="0" lvl="0" indent="0" fontAlgn="auto">
              <a:lnSpc>
                <a:spcPct val="100000"/>
              </a:lnSpc>
              <a:spcAft>
                <a:spcPts val="0"/>
              </a:spcAft>
              <a:buClrTx/>
              <a:buSzTx/>
              <a:tabLst/>
              <a:defRPr/>
            </a:pPr>
            <a:r>
              <a:rPr lang="en-US" sz="2800" b="1" dirty="0">
                <a:solidFill>
                  <a:srgbClr val="C00000"/>
                </a:solidFill>
                <a:latin typeface="Arial Rounded MT Bold" panose="020F0704030504030204" pitchFamily="34" charset="0"/>
                <a:ea typeface="+mn-ea"/>
                <a:cs typeface="+mn-cs"/>
              </a:rPr>
              <a:t>Challenges and Interventions </a:t>
            </a:r>
          </a:p>
        </p:txBody>
      </p:sp>
      <p:sp>
        <p:nvSpPr>
          <p:cNvPr id="10" name="Slide Number Placeholder 9"/>
          <p:cNvSpPr>
            <a:spLocks noGrp="1"/>
          </p:cNvSpPr>
          <p:nvPr>
            <p:ph type="sldNum" sz="quarter" idx="12"/>
          </p:nvPr>
        </p:nvSpPr>
        <p:spPr/>
        <p:txBody>
          <a:bodyPr/>
          <a:lstStyle/>
          <a:p>
            <a:fld id="{2A79A14E-396D-4C9F-87F0-DE48B51C42E0}" type="slidenum">
              <a:rPr lang="en-US" smtClean="0"/>
              <a:pPr/>
              <a:t>36</a:t>
            </a:fld>
            <a:endParaRPr lang="en-US" dirty="0"/>
          </a:p>
        </p:txBody>
      </p:sp>
    </p:spTree>
    <p:extLst>
      <p:ext uri="{BB962C8B-B14F-4D97-AF65-F5344CB8AC3E}">
        <p14:creationId xmlns:p14="http://schemas.microsoft.com/office/powerpoint/2010/main" xmlns="" val="2447416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44875"/>
            <a:ext cx="8229600" cy="9028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cap="all" dirty="0">
              <a:solidFill>
                <a:srgbClr val="C00000"/>
              </a:solidFill>
            </a:endParaRPr>
          </a:p>
        </p:txBody>
      </p:sp>
      <p:sp>
        <p:nvSpPr>
          <p:cNvPr id="7" name="Content Placeholder 2"/>
          <p:cNvSpPr txBox="1">
            <a:spLocks/>
          </p:cNvSpPr>
          <p:nvPr/>
        </p:nvSpPr>
        <p:spPr>
          <a:xfrm>
            <a:off x="0" y="1099268"/>
            <a:ext cx="9048465" cy="53502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endParaRPr lang="en-US" sz="4000" b="1" dirty="0" smtClean="0">
              <a:solidFill>
                <a:prstClr val="black"/>
              </a:solidFill>
            </a:endParaRPr>
          </a:p>
          <a:p>
            <a:pPr marL="0" lvl="0" indent="0">
              <a:buNone/>
            </a:pPr>
            <a:endParaRPr lang="en-US" sz="4000" b="1" dirty="0">
              <a:solidFill>
                <a:prstClr val="black"/>
              </a:solidFil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ZA" sz="22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6" name="Title 1"/>
          <p:cNvSpPr txBox="1">
            <a:spLocks/>
          </p:cNvSpPr>
          <p:nvPr/>
        </p:nvSpPr>
        <p:spPr>
          <a:xfrm>
            <a:off x="0" y="2133600"/>
            <a:ext cx="9144000" cy="990600"/>
          </a:xfrm>
          <a:prstGeom prst="rect">
            <a:avLst/>
          </a:prstGeom>
          <a:solidFill>
            <a:schemeClr val="accent6">
              <a:lumMod val="20000"/>
              <a:lumOff val="80000"/>
            </a:schemeClr>
          </a:solidFill>
        </p:spPr>
        <p:txBody>
          <a:bodyPr vert="horz" lIns="91440" tIns="45720" rIns="91440" bIns="45720" rtlCol="0" anchor="t">
            <a:normAutofit fontScale="250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ZA" sz="4000" b="1" i="0" u="none" strike="noStrike" kern="1200" cap="all" spc="0" normalizeH="0" baseline="0" noProof="0" dirty="0" smtClean="0">
              <a:ln>
                <a:noFill/>
              </a:ln>
              <a:solidFill>
                <a:srgbClr val="C00000"/>
              </a:solidFill>
              <a:effectLst/>
              <a:uLnTx/>
              <a:uFillTx/>
              <a:latin typeface="Calibri"/>
            </a:endParaRPr>
          </a:p>
          <a:p>
            <a:pPr lvl="0" algn="ctr">
              <a:defRPr/>
            </a:pPr>
            <a:r>
              <a:rPr lang="en-ZA" sz="11100" dirty="0">
                <a:solidFill>
                  <a:srgbClr val="C00000"/>
                </a:solidFill>
                <a:latin typeface="Arial Rounded MT Bold" panose="020F0704030504030204" pitchFamily="34" charset="0"/>
                <a:cs typeface="Arial" panose="020B0604020202020204" pitchFamily="34" charset="0"/>
              </a:rPr>
              <a:t>REQUEST FOR ADDITIONAL FUNDING </a:t>
            </a:r>
            <a:br>
              <a:rPr lang="en-ZA" sz="11100" dirty="0">
                <a:solidFill>
                  <a:srgbClr val="C00000"/>
                </a:solidFill>
                <a:latin typeface="Arial Rounded MT Bold" panose="020F0704030504030204" pitchFamily="34" charset="0"/>
                <a:cs typeface="Arial" panose="020B0604020202020204" pitchFamily="34" charset="0"/>
              </a:rPr>
            </a:br>
            <a:r>
              <a:rPr lang="en-ZA" sz="11100" dirty="0">
                <a:solidFill>
                  <a:srgbClr val="C00000"/>
                </a:solidFill>
                <a:latin typeface="Arial Rounded MT Bold" panose="020F0704030504030204" pitchFamily="34" charset="0"/>
                <a:cs typeface="Arial" panose="020B0604020202020204" pitchFamily="34" charset="0"/>
              </a:rPr>
              <a:t>  FOR THE </a:t>
            </a:r>
            <a:r>
              <a:rPr lang="en-ZA" sz="11100" dirty="0" smtClean="0">
                <a:solidFill>
                  <a:srgbClr val="C00000"/>
                </a:solidFill>
                <a:latin typeface="Arial Rounded MT Bold" panose="020F0704030504030204" pitchFamily="34" charset="0"/>
                <a:cs typeface="Arial" panose="020B0604020202020204" pitchFamily="34" charset="0"/>
              </a:rPr>
              <a:t>2019 </a:t>
            </a:r>
            <a:r>
              <a:rPr lang="en-ZA" sz="11100" dirty="0">
                <a:solidFill>
                  <a:srgbClr val="C00000"/>
                </a:solidFill>
                <a:latin typeface="Arial Rounded MT Bold" panose="020F0704030504030204" pitchFamily="34" charset="0"/>
                <a:cs typeface="Arial" panose="020B0604020202020204" pitchFamily="34" charset="0"/>
              </a:rPr>
              <a:t>MTEF AND REASONS THEREOF</a:t>
            </a:r>
            <a:br>
              <a:rPr lang="en-ZA" sz="11100" dirty="0">
                <a:solidFill>
                  <a:srgbClr val="C00000"/>
                </a:solidFill>
                <a:latin typeface="Arial Rounded MT Bold" panose="020F0704030504030204" pitchFamily="34" charset="0"/>
                <a:cs typeface="Arial" panose="020B0604020202020204" pitchFamily="34" charset="0"/>
              </a:rPr>
            </a:br>
            <a: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
            </a:r>
            <a:b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br>
            <a: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t/>
            </a:r>
            <a:b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br>
            <a:r>
              <a:rPr kumimoji="0" lang="en-ZA" sz="4000" b="1" i="0" u="none" strike="noStrike" kern="1200" cap="all" spc="0" normalizeH="0" baseline="0" noProof="0" dirty="0" smtClean="0">
                <a:ln>
                  <a:noFill/>
                </a:ln>
                <a:solidFill>
                  <a:srgbClr val="C00000"/>
                </a:solidFill>
                <a:effectLst/>
                <a:uLnTx/>
                <a:uFillTx/>
                <a:latin typeface="Calibri"/>
              </a:rPr>
              <a:t/>
            </a:r>
            <a:br>
              <a:rPr kumimoji="0" lang="en-ZA" sz="4000" b="1" i="0" u="none" strike="noStrike" kern="1200" cap="all" spc="0" normalizeH="0" baseline="0" noProof="0" dirty="0" smtClean="0">
                <a:ln>
                  <a:noFill/>
                </a:ln>
                <a:solidFill>
                  <a:srgbClr val="C00000"/>
                </a:solidFill>
                <a:effectLst/>
                <a:uLnTx/>
                <a:uFillTx/>
                <a:latin typeface="Calibri"/>
              </a:rPr>
            </a:br>
            <a:endParaRPr kumimoji="0" lang="en-ZA" sz="4000" b="1" i="0" u="none" strike="noStrike" kern="1200" cap="all" spc="0" normalizeH="0" baseline="0" noProof="0" dirty="0">
              <a:ln>
                <a:noFill/>
              </a:ln>
              <a:solidFill>
                <a:srgbClr val="C00000"/>
              </a:solidFill>
              <a:effectLst/>
              <a:uLnTx/>
              <a:uFillTx/>
              <a:latin typeface="Calibri"/>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37</a:t>
            </a:fld>
            <a:endParaRPr lang="en-US" dirty="0"/>
          </a:p>
        </p:txBody>
      </p:sp>
    </p:spTree>
    <p:extLst>
      <p:ext uri="{BB962C8B-B14F-4D97-AF65-F5344CB8AC3E}">
        <p14:creationId xmlns:p14="http://schemas.microsoft.com/office/powerpoint/2010/main" xmlns="" val="1668792525"/>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0"/>
            <a:ext cx="9144000" cy="609600"/>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400" b="1" dirty="0">
                <a:solidFill>
                  <a:srgbClr val="C00000"/>
                </a:solidFill>
                <a:latin typeface="Arial Rounded MT Bold" panose="020F0704030504030204" pitchFamily="34" charset="0"/>
                <a:cs typeface="Arial" panose="020B0604020202020204" pitchFamily="34" charset="0"/>
              </a:rPr>
              <a:t>Request For Additional Funding For </a:t>
            </a:r>
            <a:r>
              <a:rPr lang="en-US" sz="2400" b="1" dirty="0" smtClean="0">
                <a:solidFill>
                  <a:srgbClr val="C00000"/>
                </a:solidFill>
                <a:latin typeface="Arial Rounded MT Bold" panose="020F0704030504030204" pitchFamily="34" charset="0"/>
                <a:cs typeface="Arial" panose="020B0604020202020204" pitchFamily="34" charset="0"/>
              </a:rPr>
              <a:t>The 2019 MTEF &amp; Why</a:t>
            </a:r>
            <a:r>
              <a:rPr lang="en-US" sz="2800" b="1" dirty="0" smtClean="0">
                <a:solidFill>
                  <a:srgbClr val="C00000"/>
                </a:solidFill>
                <a:latin typeface="Arial Rounded MT Bold" panose="020F0704030504030204" pitchFamily="34" charset="0"/>
                <a:cs typeface="Arial" panose="020B0604020202020204" pitchFamily="34" charset="0"/>
              </a:rPr>
              <a:t>?</a:t>
            </a: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800" b="1" cap="all" dirty="0">
              <a:solidFill>
                <a:srgbClr val="C00000"/>
              </a:solidFill>
              <a:latin typeface="+mn-lt"/>
              <a:ea typeface="+mn-ea"/>
              <a:cs typeface="+mn-cs"/>
            </a:endParaRPr>
          </a:p>
        </p:txBody>
      </p:sp>
      <p:sp>
        <p:nvSpPr>
          <p:cNvPr id="5" name="Rectangle 4"/>
          <p:cNvSpPr/>
          <p:nvPr/>
        </p:nvSpPr>
        <p:spPr>
          <a:xfrm>
            <a:off x="337965" y="1050439"/>
            <a:ext cx="7967835" cy="3970318"/>
          </a:xfrm>
          <a:prstGeom prst="rect">
            <a:avLst/>
          </a:prstGeom>
        </p:spPr>
        <p:txBody>
          <a:bodyPr wrap="square">
            <a:spAutoFit/>
          </a:bodyPr>
          <a:lstStyle/>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7" name="Rectangle 6"/>
          <p:cNvSpPr/>
          <p:nvPr/>
        </p:nvSpPr>
        <p:spPr>
          <a:xfrm>
            <a:off x="228600" y="838201"/>
            <a:ext cx="8534400" cy="1938992"/>
          </a:xfrm>
          <a:prstGeom prst="rect">
            <a:avLst/>
          </a:prstGeom>
        </p:spPr>
        <p:txBody>
          <a:bodyPr wrap="square">
            <a:spAutoFit/>
          </a:bodyPr>
          <a:lstStyle/>
          <a:p>
            <a:pPr marL="342900" marR="0" lvl="0" indent="-342900" defTabSz="45720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Despite the various cost containment efforts there is still a huge gap in the funding allocation that hinder the office to function effectively and confidently to achieve its mandate and strategic priorities. The main areas that needs urgent needs budget injections are listed below. (The outer years over the medium term are estimates based on the projected </a:t>
            </a:r>
            <a:r>
              <a:rPr lang="en-GB" sz="2000" kern="0" dirty="0" smtClean="0">
                <a:solidFill>
                  <a:prstClr val="black"/>
                </a:solidFill>
                <a:latin typeface="Arial" panose="020B0604020202020204" pitchFamily="34" charset="0"/>
                <a:cs typeface="Arial" panose="020B0604020202020204" pitchFamily="34" charset="0"/>
              </a:rPr>
              <a:t>inflation rates</a:t>
            </a:r>
            <a:r>
              <a:rPr lang="en-GB" sz="2000" kern="0" dirty="0" smtClean="0">
                <a:solidFill>
                  <a:prstClr val="black"/>
                </a:solidFill>
              </a:rPr>
              <a:t>) </a:t>
            </a:r>
            <a:endParaRPr kumimoji="0" lang="en-ZA" sz="2000" b="0" i="0" u="none" strike="noStrike" kern="0" cap="none" spc="0" normalizeH="0" baseline="0" noProof="0" dirty="0">
              <a:ln>
                <a:noFill/>
              </a:ln>
              <a:solidFill>
                <a:prstClr val="black"/>
              </a:solidFill>
              <a:effectLst/>
              <a:uLnTx/>
              <a:uFillTx/>
            </a:endParaRPr>
          </a:p>
        </p:txBody>
      </p:sp>
      <p:graphicFrame>
        <p:nvGraphicFramePr>
          <p:cNvPr id="3" name="Table 2"/>
          <p:cNvGraphicFramePr>
            <a:graphicFrameLocks noGrp="1"/>
          </p:cNvGraphicFramePr>
          <p:nvPr>
            <p:extLst/>
          </p:nvPr>
        </p:nvGraphicFramePr>
        <p:xfrm>
          <a:off x="609600" y="2590800"/>
          <a:ext cx="7848599" cy="2057400"/>
        </p:xfrm>
        <a:graphic>
          <a:graphicData uri="http://schemas.openxmlformats.org/drawingml/2006/table">
            <a:tbl>
              <a:tblPr/>
              <a:tblGrid>
                <a:gridCol w="3376514">
                  <a:extLst>
                    <a:ext uri="{9D8B030D-6E8A-4147-A177-3AD203B41FA5}">
                      <a16:colId xmlns:a16="http://schemas.microsoft.com/office/drawing/2014/main" xmlns="" val="20000"/>
                    </a:ext>
                  </a:extLst>
                </a:gridCol>
                <a:gridCol w="1095571">
                  <a:extLst>
                    <a:ext uri="{9D8B030D-6E8A-4147-A177-3AD203B41FA5}">
                      <a16:colId xmlns:a16="http://schemas.microsoft.com/office/drawing/2014/main" xmlns="" val="20001"/>
                    </a:ext>
                  </a:extLst>
                </a:gridCol>
                <a:gridCol w="1095571">
                  <a:extLst>
                    <a:ext uri="{9D8B030D-6E8A-4147-A177-3AD203B41FA5}">
                      <a16:colId xmlns:a16="http://schemas.microsoft.com/office/drawing/2014/main" xmlns="" val="20002"/>
                    </a:ext>
                  </a:extLst>
                </a:gridCol>
                <a:gridCol w="1095571">
                  <a:extLst>
                    <a:ext uri="{9D8B030D-6E8A-4147-A177-3AD203B41FA5}">
                      <a16:colId xmlns:a16="http://schemas.microsoft.com/office/drawing/2014/main" xmlns="" val="20003"/>
                    </a:ext>
                  </a:extLst>
                </a:gridCol>
                <a:gridCol w="1185372">
                  <a:extLst>
                    <a:ext uri="{9D8B030D-6E8A-4147-A177-3AD203B41FA5}">
                      <a16:colId xmlns:a16="http://schemas.microsoft.com/office/drawing/2014/main" xmlns="" val="20004"/>
                    </a:ext>
                  </a:extLst>
                </a:gridCol>
              </a:tblGrid>
              <a:tr h="342900">
                <a:tc>
                  <a:txBody>
                    <a:bodyPr/>
                    <a:lstStyle/>
                    <a:p>
                      <a:pPr algn="l" fontAlgn="b"/>
                      <a:r>
                        <a:rPr lang="en-ZA" sz="1600" b="1" i="0" u="none" strike="noStrike" dirty="0">
                          <a:solidFill>
                            <a:srgbClr val="000000"/>
                          </a:solidFill>
                          <a:effectLst/>
                          <a:latin typeface="Calibri" panose="020F0502020204030204" pitchFamily="34" charset="0"/>
                        </a:rPr>
                        <a:t>Description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ZA" sz="1600" b="1" i="0" u="none" strike="noStrike">
                          <a:solidFill>
                            <a:srgbClr val="000000"/>
                          </a:solidFill>
                          <a:effectLst/>
                          <a:latin typeface="Calibri" panose="020F0502020204030204" pitchFamily="34" charset="0"/>
                        </a:rPr>
                        <a:t>2019/20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ZA" sz="1600" b="1" i="0" u="none" strike="noStrike">
                          <a:solidFill>
                            <a:srgbClr val="000000"/>
                          </a:solidFill>
                          <a:effectLst/>
                          <a:latin typeface="Calibri" panose="020F0502020204030204" pitchFamily="34" charset="0"/>
                        </a:rPr>
                        <a:t>2020/21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ZA" sz="1600" b="1" i="0" u="none" strike="noStrike">
                          <a:solidFill>
                            <a:srgbClr val="000000"/>
                          </a:solidFill>
                          <a:effectLst/>
                          <a:latin typeface="Calibri" panose="020F0502020204030204" pitchFamily="34" charset="0"/>
                        </a:rPr>
                        <a:t>2021/22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ZA" sz="1600" b="1" i="0" u="none" strike="noStrike">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0"/>
                  </a:ext>
                </a:extLst>
              </a:tr>
              <a:tr h="342900">
                <a:tc>
                  <a:txBody>
                    <a:bodyPr/>
                    <a:lstStyle/>
                    <a:p>
                      <a:pPr algn="l" fontAlgn="b"/>
                      <a:r>
                        <a:rPr lang="en-ZA" sz="1600" b="0" i="0" u="none" strike="noStrike">
                          <a:solidFill>
                            <a:srgbClr val="000000"/>
                          </a:solidFill>
                          <a:effectLst/>
                          <a:latin typeface="Calibri" panose="020F0502020204030204" pitchFamily="34" charset="0"/>
                        </a:rPr>
                        <a:t>Funding of critical positions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15 613 410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16 564 243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17 573 241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49 750 894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42900">
                <a:tc>
                  <a:txBody>
                    <a:bodyPr/>
                    <a:lstStyle/>
                    <a:p>
                      <a:pPr algn="l" fontAlgn="b"/>
                      <a:r>
                        <a:rPr lang="en-ZA" sz="1600" b="0" i="0" u="none" strike="noStrike" dirty="0">
                          <a:solidFill>
                            <a:srgbClr val="000000"/>
                          </a:solidFill>
                          <a:effectLst/>
                          <a:latin typeface="Calibri" panose="020F0502020204030204" pitchFamily="34" charset="0"/>
                        </a:rPr>
                        <a:t>Professional fees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13 110 000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13 896 000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14 730 396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41 736 396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42900">
                <a:tc>
                  <a:txBody>
                    <a:bodyPr/>
                    <a:lstStyle/>
                    <a:p>
                      <a:pPr algn="l" fontAlgn="b"/>
                      <a:r>
                        <a:rPr lang="en-ZA" sz="1600" b="0" i="0" u="none" strike="noStrike">
                          <a:solidFill>
                            <a:srgbClr val="000000"/>
                          </a:solidFill>
                          <a:effectLst/>
                          <a:latin typeface="Calibri" panose="020F0502020204030204" pitchFamily="34" charset="0"/>
                        </a:rPr>
                        <a:t>Security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6 127 038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6 464 026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6 819 547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19 410 611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2900">
                <a:tc>
                  <a:txBody>
                    <a:bodyPr/>
                    <a:lstStyle/>
                    <a:p>
                      <a:pPr algn="l" fontAlgn="b"/>
                      <a:r>
                        <a:rPr lang="en-US" sz="1600" b="0" i="1" u="none" strike="noStrike" dirty="0">
                          <a:solidFill>
                            <a:srgbClr val="FF0000"/>
                          </a:solidFill>
                          <a:effectLst/>
                          <a:latin typeface="Calibri" panose="020F0502020204030204" pitchFamily="34" charset="0"/>
                        </a:rPr>
                        <a:t>Gratuity for the Deputy Public Protector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1" u="none" strike="noStrike">
                          <a:solidFill>
                            <a:srgbClr val="FF0000"/>
                          </a:solidFill>
                          <a:effectLst/>
                          <a:latin typeface="Calibri" panose="020F0502020204030204" pitchFamily="34" charset="0"/>
                        </a:rPr>
                        <a:t>    5 375 330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1" u="none" strike="noStrike">
                          <a:solidFill>
                            <a:srgbClr val="FF0000"/>
                          </a:solidFill>
                          <a:effectLst/>
                          <a:latin typeface="Calibri" panose="020F0502020204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1" u="none" strike="noStrike">
                          <a:solidFill>
                            <a:srgbClr val="FF0000"/>
                          </a:solidFill>
                          <a:effectLst/>
                          <a:latin typeface="Calibri" panose="020F0502020204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1" u="none" strike="noStrike" dirty="0">
                          <a:solidFill>
                            <a:srgbClr val="FF0000"/>
                          </a:solidFill>
                          <a:effectLst/>
                          <a:latin typeface="Calibri" panose="020F0502020204030204" pitchFamily="34" charset="0"/>
                        </a:rPr>
                        <a:t>      5 375 330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2900">
                <a:tc>
                  <a:txBody>
                    <a:bodyPr/>
                    <a:lstStyle/>
                    <a:p>
                      <a:pPr algn="l" fontAlgn="b"/>
                      <a:r>
                        <a:rPr lang="en-ZA" sz="1600" b="1" i="0" u="none" strike="noStrike">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600" b="1" i="0" u="none" strike="noStrike">
                          <a:solidFill>
                            <a:srgbClr val="000000"/>
                          </a:solidFill>
                          <a:effectLst/>
                          <a:latin typeface="Calibri" panose="020F0502020204030204" pitchFamily="34" charset="0"/>
                        </a:rPr>
                        <a:t>  40 225 779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600" b="1" i="0" u="none" strike="noStrike">
                          <a:solidFill>
                            <a:srgbClr val="000000"/>
                          </a:solidFill>
                          <a:effectLst/>
                          <a:latin typeface="Calibri" panose="020F0502020204030204" pitchFamily="34" charset="0"/>
                        </a:rPr>
                        <a:t>  36 924 268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600" b="1" i="0" u="none" strike="noStrike">
                          <a:solidFill>
                            <a:srgbClr val="000000"/>
                          </a:solidFill>
                          <a:effectLst/>
                          <a:latin typeface="Calibri" panose="020F0502020204030204" pitchFamily="34" charset="0"/>
                        </a:rPr>
                        <a:t>  39 123 184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en-ZA" sz="1600" b="1" i="0" u="none" strike="noStrike" dirty="0">
                          <a:solidFill>
                            <a:srgbClr val="000000"/>
                          </a:solidFill>
                          <a:effectLst/>
                          <a:latin typeface="Calibri" panose="020F0502020204030204" pitchFamily="34" charset="0"/>
                        </a:rPr>
                        <a:t>  116 273 231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p:txBody>
          <a:bodyPr/>
          <a:lstStyle/>
          <a:p>
            <a:fld id="{2A79A14E-396D-4C9F-87F0-DE48B51C42E0}" type="slidenum">
              <a:rPr lang="en-US" smtClean="0"/>
              <a:pPr/>
              <a:t>38</a:t>
            </a:fld>
            <a:endParaRPr lang="en-US" dirty="0"/>
          </a:p>
        </p:txBody>
      </p:sp>
    </p:spTree>
    <p:extLst>
      <p:ext uri="{BB962C8B-B14F-4D97-AF65-F5344CB8AC3E}">
        <p14:creationId xmlns:p14="http://schemas.microsoft.com/office/powerpoint/2010/main" xmlns="" val="520430224"/>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0"/>
            <a:ext cx="9144000" cy="609600"/>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400" b="1" dirty="0">
                <a:solidFill>
                  <a:srgbClr val="C00000"/>
                </a:solidFill>
                <a:latin typeface="Arial Rounded MT Bold" panose="020F0704030504030204" pitchFamily="34" charset="0"/>
                <a:cs typeface="Arial" panose="020B0604020202020204" pitchFamily="34" charset="0"/>
              </a:rPr>
              <a:t>Request For Additional Funding For </a:t>
            </a:r>
            <a:r>
              <a:rPr lang="en-US" sz="2400" b="1" dirty="0" smtClean="0">
                <a:solidFill>
                  <a:srgbClr val="C00000"/>
                </a:solidFill>
                <a:latin typeface="Arial Rounded MT Bold" panose="020F0704030504030204" pitchFamily="34" charset="0"/>
                <a:cs typeface="Arial" panose="020B0604020202020204" pitchFamily="34" charset="0"/>
              </a:rPr>
              <a:t>The 2019 MTEF &amp; Why</a:t>
            </a:r>
            <a:r>
              <a:rPr lang="en-US" sz="2800" b="1" dirty="0" smtClean="0">
                <a:solidFill>
                  <a:srgbClr val="C00000"/>
                </a:solidFill>
                <a:latin typeface="Arial Rounded MT Bold" panose="020F0704030504030204" pitchFamily="34" charset="0"/>
                <a:cs typeface="Arial" panose="020B0604020202020204" pitchFamily="34" charset="0"/>
              </a:rPr>
              <a:t>?</a:t>
            </a: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800" b="1" cap="all" dirty="0">
              <a:solidFill>
                <a:srgbClr val="C00000"/>
              </a:solidFill>
              <a:latin typeface="+mn-lt"/>
              <a:ea typeface="+mn-ea"/>
              <a:cs typeface="+mn-cs"/>
            </a:endParaRPr>
          </a:p>
        </p:txBody>
      </p:sp>
      <p:sp>
        <p:nvSpPr>
          <p:cNvPr id="5" name="Rectangle 4"/>
          <p:cNvSpPr/>
          <p:nvPr/>
        </p:nvSpPr>
        <p:spPr>
          <a:xfrm>
            <a:off x="228600" y="685800"/>
            <a:ext cx="8229600" cy="4524315"/>
          </a:xfrm>
          <a:prstGeom prst="rect">
            <a:avLst/>
          </a:prstGeom>
        </p:spPr>
        <p:txBody>
          <a:bodyPr wrap="square">
            <a:spAutoFit/>
          </a:bodyPr>
          <a:lstStyle/>
          <a:p>
            <a:endParaRPr lang="en-ZA" dirty="0"/>
          </a:p>
          <a:p>
            <a:endParaRPr lang="en-ZA" dirty="0"/>
          </a:p>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2" name="Rectangle 1"/>
          <p:cNvSpPr/>
          <p:nvPr/>
        </p:nvSpPr>
        <p:spPr>
          <a:xfrm>
            <a:off x="218932" y="702733"/>
            <a:ext cx="8467868" cy="5001369"/>
          </a:xfrm>
          <a:prstGeom prst="rect">
            <a:avLst/>
          </a:prstGeom>
        </p:spPr>
        <p:txBody>
          <a:bodyPr wrap="square">
            <a:spAutoFit/>
          </a:bodyPr>
          <a:lstStyle/>
          <a:p>
            <a:pPr algn="just"/>
            <a:r>
              <a:rPr lang="en-US" sz="1600" b="1" dirty="0">
                <a:latin typeface="Arial" panose="020B0604020202020204" pitchFamily="34" charset="0"/>
                <a:cs typeface="Arial" panose="020B0604020202020204" pitchFamily="34" charset="0"/>
              </a:rPr>
              <a:t>1.  Funding of critical positions</a:t>
            </a:r>
            <a:endParaRPr lang="en-ZA" sz="1600" b="1"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During the 2017/18 </a:t>
            </a:r>
            <a:r>
              <a:rPr lang="en-US" sz="1600" dirty="0" smtClean="0">
                <a:latin typeface="Arial" panose="020B0604020202020204" pitchFamily="34" charset="0"/>
                <a:cs typeface="Arial" panose="020B0604020202020204" pitchFamily="34" charset="0"/>
              </a:rPr>
              <a:t>and 2018/19 financial years 33 </a:t>
            </a:r>
            <a:r>
              <a:rPr lang="en-US" sz="1600" dirty="0">
                <a:latin typeface="Arial" panose="020B0604020202020204" pitchFamily="34" charset="0"/>
                <a:cs typeface="Arial" panose="020B0604020202020204" pitchFamily="34" charset="0"/>
              </a:rPr>
              <a:t>positions became vacant due to resignations. Due to budget constraints PPSA could not fill these positions. The number of critical positions PPSA request funding for will amount to R </a:t>
            </a:r>
            <a:r>
              <a:rPr lang="en-US" sz="1600" dirty="0" smtClean="0">
                <a:latin typeface="Arial" panose="020B0604020202020204" pitchFamily="34" charset="0"/>
                <a:cs typeface="Arial" panose="020B0604020202020204" pitchFamily="34" charset="0"/>
              </a:rPr>
              <a:t>49.8 </a:t>
            </a:r>
            <a:r>
              <a:rPr lang="en-US" sz="1600" dirty="0">
                <a:latin typeface="Arial" panose="020B0604020202020204" pitchFamily="34" charset="0"/>
                <a:cs typeface="Arial" panose="020B0604020202020204" pitchFamily="34" charset="0"/>
              </a:rPr>
              <a:t>million over the MTEF.  </a:t>
            </a:r>
            <a:endParaRPr lang="en-US" sz="1600" dirty="0" smtClean="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r>
              <a:rPr lang="en-US" sz="1600" b="1" dirty="0" smtClean="0">
                <a:latin typeface="Arial" panose="020B0604020202020204" pitchFamily="34" charset="0"/>
                <a:cs typeface="Arial" panose="020B0604020202020204" pitchFamily="34" charset="0"/>
              </a:rPr>
              <a:t>2.  </a:t>
            </a:r>
            <a:r>
              <a:rPr lang="en-US" sz="1600" b="1" dirty="0">
                <a:latin typeface="Arial" panose="020B0604020202020204" pitchFamily="34" charset="0"/>
                <a:cs typeface="Arial" panose="020B0604020202020204" pitchFamily="34" charset="0"/>
              </a:rPr>
              <a:t>Professional fees</a:t>
            </a:r>
            <a:endParaRPr lang="en-ZA" sz="1600" b="1"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There is currently a significant demand for subject matter experts when executing complex investigations that requires specialised skills in certain areas. These include actuaries, procurement experts, forensic specialists, build (construction) environment specialists and ICT specialists. </a:t>
            </a:r>
          </a:p>
          <a:p>
            <a:pPr algn="just"/>
            <a:r>
              <a:rPr lang="en-US" sz="1600" dirty="0" smtClean="0">
                <a:latin typeface="Arial" panose="020B0604020202020204" pitchFamily="34" charset="0"/>
                <a:cs typeface="Arial" panose="020B0604020202020204" pitchFamily="34" charset="0"/>
              </a:rPr>
              <a:t> </a:t>
            </a:r>
            <a:endParaRPr lang="en-ZA" sz="1600"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3</a:t>
            </a:r>
            <a:r>
              <a:rPr lang="en-US" sz="1600" b="1" dirty="0">
                <a:latin typeface="Arial" panose="020B0604020202020204" pitchFamily="34" charset="0"/>
                <a:cs typeface="Arial" panose="020B0604020202020204" pitchFamily="34" charset="0"/>
              </a:rPr>
              <a:t>.  Security Services </a:t>
            </a:r>
            <a:endParaRPr lang="en-ZA" sz="1600" b="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PPSA does not have security services in 18 of its 19 offices across the country, only Head Office has security services. There has been several incidents of break-ins and robberies of staff when they knock late from our offices.  </a:t>
            </a:r>
          </a:p>
          <a:p>
            <a:r>
              <a:rPr lang="en-US" sz="1600" dirty="0">
                <a:latin typeface="Arial" panose="020B0604020202020204" pitchFamily="34" charset="0"/>
                <a:cs typeface="Arial" panose="020B0604020202020204" pitchFamily="34" charset="0"/>
              </a:rPr>
              <a:t>These  </a:t>
            </a:r>
            <a:r>
              <a:rPr lang="en-US" sz="1600" dirty="0" smtClean="0">
                <a:latin typeface="Arial" panose="020B0604020202020204" pitchFamily="34" charset="0"/>
                <a:cs typeface="Arial" panose="020B0604020202020204" pitchFamily="34" charset="0"/>
              </a:rPr>
              <a:t>poses </a:t>
            </a:r>
            <a:r>
              <a:rPr lang="en-US" sz="1600" dirty="0">
                <a:latin typeface="Arial" panose="020B0604020202020204" pitchFamily="34" charset="0"/>
                <a:cs typeface="Arial" panose="020B0604020202020204" pitchFamily="34" charset="0"/>
              </a:rPr>
              <a:t>threats to PPPSA staff members, its clients and assets. Security in our offices is therefore key and important and requires immediate funding. The funding requested amounts to R19.4 million over the MTEF.</a:t>
            </a:r>
          </a:p>
          <a:p>
            <a:endParaRPr lang="en-US" sz="1600" dirty="0" smtClean="0">
              <a:latin typeface="+mj-lt"/>
            </a:endParaRPr>
          </a:p>
          <a:p>
            <a:pPr algn="just"/>
            <a:endParaRPr lang="en-ZA"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39</a:t>
            </a:fld>
            <a:endParaRPr lang="en-US" dirty="0"/>
          </a:p>
        </p:txBody>
      </p:sp>
    </p:spTree>
    <p:extLst>
      <p:ext uri="{BB962C8B-B14F-4D97-AF65-F5344CB8AC3E}">
        <p14:creationId xmlns:p14="http://schemas.microsoft.com/office/powerpoint/2010/main" xmlns="" val="367513356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Let </a:t>
            </a:r>
            <a:r>
              <a:rPr lang="en-US" sz="2400" dirty="0">
                <a:solidFill>
                  <a:schemeClr val="tx1"/>
                </a:solidFill>
                <a:latin typeface="Arial" panose="020B0604020202020204" pitchFamily="34" charset="0"/>
                <a:cs typeface="Arial" panose="020B0604020202020204" pitchFamily="34" charset="0"/>
              </a:rPr>
              <a:t>me take this moment to congratulate you all on </a:t>
            </a:r>
            <a:r>
              <a:rPr lang="en-US" sz="2400" dirty="0" smtClean="0">
                <a:solidFill>
                  <a:schemeClr val="tx1"/>
                </a:solidFill>
                <a:latin typeface="Arial" panose="020B0604020202020204" pitchFamily="34" charset="0"/>
                <a:cs typeface="Arial" panose="020B0604020202020204" pitchFamily="34" charset="0"/>
              </a:rPr>
              <a:t>being elected to </a:t>
            </a:r>
            <a:r>
              <a:rPr lang="en-US" sz="2400" dirty="0">
                <a:solidFill>
                  <a:schemeClr val="tx1"/>
                </a:solidFill>
                <a:latin typeface="Arial" panose="020B0604020202020204" pitchFamily="34" charset="0"/>
                <a:cs typeface="Arial" panose="020B0604020202020204" pitchFamily="34" charset="0"/>
              </a:rPr>
              <a:t>the 6th Parliament and </a:t>
            </a:r>
            <a:r>
              <a:rPr lang="en-US" sz="2400" dirty="0" smtClean="0">
                <a:solidFill>
                  <a:schemeClr val="tx1"/>
                </a:solidFill>
                <a:latin typeface="Arial" panose="020B0604020202020204" pitchFamily="34" charset="0"/>
                <a:cs typeface="Arial" panose="020B0604020202020204" pitchFamily="34" charset="0"/>
              </a:rPr>
              <a:t>being </a:t>
            </a:r>
            <a:r>
              <a:rPr lang="en-US" sz="2400" dirty="0">
                <a:solidFill>
                  <a:schemeClr val="tx1"/>
                </a:solidFill>
                <a:latin typeface="Arial" panose="020B0604020202020204" pitchFamily="34" charset="0"/>
                <a:cs typeface="Arial" panose="020B0604020202020204" pitchFamily="34" charset="0"/>
              </a:rPr>
              <a:t>appointed to serve </a:t>
            </a:r>
            <a:r>
              <a:rPr lang="en-US" sz="2400" dirty="0" smtClean="0">
                <a:solidFill>
                  <a:schemeClr val="tx1"/>
                </a:solidFill>
                <a:latin typeface="Arial" panose="020B0604020202020204" pitchFamily="34" charset="0"/>
                <a:cs typeface="Arial" panose="020B0604020202020204" pitchFamily="34" charset="0"/>
              </a:rPr>
              <a:t>on </a:t>
            </a:r>
            <a:r>
              <a:rPr lang="en-US" sz="2400" dirty="0">
                <a:solidFill>
                  <a:schemeClr val="tx1"/>
                </a:solidFill>
                <a:latin typeface="Arial" panose="020B0604020202020204" pitchFamily="34" charset="0"/>
                <a:cs typeface="Arial" panose="020B0604020202020204" pitchFamily="34" charset="0"/>
              </a:rPr>
              <a:t>this </a:t>
            </a:r>
            <a:r>
              <a:rPr lang="en-US" sz="2400" dirty="0" smtClean="0">
                <a:solidFill>
                  <a:schemeClr val="tx1"/>
                </a:solidFill>
                <a:latin typeface="Arial" panose="020B0604020202020204" pitchFamily="34" charset="0"/>
                <a:cs typeface="Arial" panose="020B0604020202020204" pitchFamily="34" charset="0"/>
              </a:rPr>
              <a:t>Committee</a:t>
            </a:r>
            <a:r>
              <a:rPr lang="en-US" sz="2400" dirty="0">
                <a:solidFill>
                  <a:schemeClr val="tx1"/>
                </a:solidFill>
                <a:latin typeface="Arial" panose="020B0604020202020204" pitchFamily="34" charset="0"/>
                <a:cs typeface="Arial" panose="020B0604020202020204" pitchFamily="34" charset="0"/>
              </a:rPr>
              <a:t>. Congratulations are in order to you too, Hon. Chairperson, for being entrusted with the responsibility </a:t>
            </a:r>
            <a:r>
              <a:rPr lang="en-US" sz="2400" dirty="0" smtClean="0">
                <a:solidFill>
                  <a:schemeClr val="tx1"/>
                </a:solidFill>
                <a:latin typeface="Arial" panose="020B0604020202020204" pitchFamily="34" charset="0"/>
                <a:cs typeface="Arial" panose="020B0604020202020204" pitchFamily="34" charset="0"/>
              </a:rPr>
              <a:t>to preside </a:t>
            </a:r>
            <a:r>
              <a:rPr lang="en-US" sz="2400" dirty="0">
                <a:solidFill>
                  <a:schemeClr val="tx1"/>
                </a:solidFill>
                <a:latin typeface="Arial" panose="020B0604020202020204" pitchFamily="34" charset="0"/>
                <a:cs typeface="Arial" panose="020B0604020202020204" pitchFamily="34" charset="0"/>
              </a:rPr>
              <a:t>over the sittings of this Committee. I wish you all well in your respective roles. </a:t>
            </a:r>
            <a:endParaRPr lang="en-ZA" sz="2400" dirty="0">
              <a:solidFill>
                <a:schemeClr val="tx1"/>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From my side, as the head of the </a:t>
            </a:r>
            <a:r>
              <a:rPr lang="en-US" sz="2400" dirty="0" smtClean="0">
                <a:solidFill>
                  <a:schemeClr val="tx1"/>
                </a:solidFill>
                <a:latin typeface="Arial" panose="020B0604020202020204" pitchFamily="34" charset="0"/>
                <a:cs typeface="Arial" panose="020B0604020202020204" pitchFamily="34" charset="0"/>
              </a:rPr>
              <a:t>institution </a:t>
            </a:r>
            <a:r>
              <a:rPr lang="en-US" sz="2400" dirty="0">
                <a:solidFill>
                  <a:schemeClr val="tx1"/>
                </a:solidFill>
                <a:latin typeface="Arial" panose="020B0604020202020204" pitchFamily="34" charset="0"/>
                <a:cs typeface="Arial" panose="020B0604020202020204" pitchFamily="34" charset="0"/>
              </a:rPr>
              <a:t>that is accountable to the National Assembly and </a:t>
            </a:r>
            <a:r>
              <a:rPr lang="en-US" sz="2400" dirty="0" smtClean="0">
                <a:solidFill>
                  <a:schemeClr val="tx1"/>
                </a:solidFill>
                <a:latin typeface="Arial" panose="020B0604020202020204" pitchFamily="34" charset="0"/>
                <a:cs typeface="Arial" panose="020B0604020202020204" pitchFamily="34" charset="0"/>
              </a:rPr>
              <a:t>reports </a:t>
            </a:r>
            <a:r>
              <a:rPr lang="en-US" sz="2400" dirty="0">
                <a:solidFill>
                  <a:schemeClr val="tx1"/>
                </a:solidFill>
                <a:latin typeface="Arial" panose="020B0604020202020204" pitchFamily="34" charset="0"/>
                <a:cs typeface="Arial" panose="020B0604020202020204" pitchFamily="34" charset="0"/>
              </a:rPr>
              <a:t>to the Assembly on its activities and the performance of its functions at least once a year as per section 181(5) of the </a:t>
            </a:r>
            <a:r>
              <a:rPr lang="en-US" sz="2400" dirty="0" smtClean="0">
                <a:solidFill>
                  <a:schemeClr val="tx1"/>
                </a:solidFill>
                <a:latin typeface="Arial" panose="020B0604020202020204" pitchFamily="34" charset="0"/>
                <a:cs typeface="Arial" panose="020B0604020202020204" pitchFamily="34" charset="0"/>
              </a:rPr>
              <a:t>Constitution, </a:t>
            </a:r>
            <a:r>
              <a:rPr lang="en-US" sz="2400" dirty="0">
                <a:solidFill>
                  <a:schemeClr val="tx1"/>
                </a:solidFill>
                <a:latin typeface="Arial" panose="020B0604020202020204" pitchFamily="34" charset="0"/>
                <a:cs typeface="Arial" panose="020B0604020202020204" pitchFamily="34" charset="0"/>
              </a:rPr>
              <a:t>I look forward to a healthy and constructive working relationship. </a:t>
            </a:r>
            <a:endParaRPr lang="en-ZA" sz="2400" dirty="0">
              <a:solidFill>
                <a:schemeClr val="tx1"/>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(1)</a:t>
            </a:r>
            <a:endParaRPr lang="en-GB" sz="28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4</a:t>
            </a:fld>
            <a:endParaRPr lang="en-US" dirty="0"/>
          </a:p>
        </p:txBody>
      </p:sp>
    </p:spTree>
    <p:extLst>
      <p:ext uri="{BB962C8B-B14F-4D97-AF65-F5344CB8AC3E}">
        <p14:creationId xmlns:p14="http://schemas.microsoft.com/office/powerpoint/2010/main" xmlns="" val="2729471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0"/>
            <a:ext cx="9144000" cy="609600"/>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400" b="1" dirty="0">
                <a:solidFill>
                  <a:srgbClr val="C00000"/>
                </a:solidFill>
                <a:latin typeface="Arial Rounded MT Bold" panose="020F0704030504030204" pitchFamily="34" charset="0"/>
                <a:cs typeface="Arial" panose="020B0604020202020204" pitchFamily="34" charset="0"/>
              </a:rPr>
              <a:t>Request For Additional Funding For </a:t>
            </a:r>
            <a:r>
              <a:rPr lang="en-US" sz="2400" b="1" dirty="0" smtClean="0">
                <a:solidFill>
                  <a:srgbClr val="C00000"/>
                </a:solidFill>
                <a:latin typeface="Arial Rounded MT Bold" panose="020F0704030504030204" pitchFamily="34" charset="0"/>
                <a:cs typeface="Arial" panose="020B0604020202020204" pitchFamily="34" charset="0"/>
              </a:rPr>
              <a:t>The 2019 MTEF &amp; Why</a:t>
            </a:r>
            <a:r>
              <a:rPr lang="en-US" sz="2800" b="1" dirty="0" smtClean="0">
                <a:solidFill>
                  <a:srgbClr val="C00000"/>
                </a:solidFill>
                <a:latin typeface="Arial Rounded MT Bold" panose="020F0704030504030204" pitchFamily="34" charset="0"/>
                <a:cs typeface="Arial" panose="020B0604020202020204" pitchFamily="34" charset="0"/>
              </a:rPr>
              <a:t>?</a:t>
            </a: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800" b="1" cap="all" dirty="0">
              <a:solidFill>
                <a:srgbClr val="C00000"/>
              </a:solidFill>
              <a:latin typeface="+mn-lt"/>
              <a:ea typeface="+mn-ea"/>
              <a:cs typeface="+mn-cs"/>
            </a:endParaRPr>
          </a:p>
        </p:txBody>
      </p:sp>
      <p:sp>
        <p:nvSpPr>
          <p:cNvPr id="5" name="Rectangle 4"/>
          <p:cNvSpPr/>
          <p:nvPr/>
        </p:nvSpPr>
        <p:spPr>
          <a:xfrm>
            <a:off x="228600" y="685800"/>
            <a:ext cx="8229600" cy="4524315"/>
          </a:xfrm>
          <a:prstGeom prst="rect">
            <a:avLst/>
          </a:prstGeom>
        </p:spPr>
        <p:txBody>
          <a:bodyPr wrap="square">
            <a:spAutoFit/>
          </a:bodyPr>
          <a:lstStyle/>
          <a:p>
            <a:endParaRPr lang="en-ZA" dirty="0"/>
          </a:p>
          <a:p>
            <a:endParaRPr lang="en-ZA" dirty="0"/>
          </a:p>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2" name="Rectangle 1"/>
          <p:cNvSpPr/>
          <p:nvPr/>
        </p:nvSpPr>
        <p:spPr>
          <a:xfrm>
            <a:off x="218932" y="702733"/>
            <a:ext cx="8467868" cy="2292935"/>
          </a:xfrm>
          <a:prstGeom prst="rect">
            <a:avLst/>
          </a:prstGeom>
        </p:spPr>
        <p:txBody>
          <a:bodyPr wrap="square">
            <a:spAutoFit/>
          </a:bodyPr>
          <a:lstStyle/>
          <a:p>
            <a:pPr algn="just"/>
            <a:r>
              <a:rPr lang="en-US" sz="1600" b="1" dirty="0">
                <a:latin typeface="Arial" panose="020B0604020202020204" pitchFamily="34" charset="0"/>
                <a:cs typeface="Arial" panose="020B0604020202020204" pitchFamily="34" charset="0"/>
              </a:rPr>
              <a:t>4</a:t>
            </a:r>
            <a:r>
              <a:rPr lang="en-US" sz="1600" b="1" dirty="0" smtClean="0">
                <a:latin typeface="Arial" panose="020B0604020202020204" pitchFamily="34" charset="0"/>
                <a:cs typeface="Arial" panose="020B0604020202020204" pitchFamily="34" charset="0"/>
              </a:rPr>
              <a:t>.  Gratuity for the Deputy Public Protector</a:t>
            </a:r>
            <a:endParaRPr lang="en-ZA" sz="1600" b="1"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The amount is an estimate. The conditions of service does not cover it but the committee is requested to consider it.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total additional funding required, to the baseline allocation, for the PPSA to be able fulfil its mandate over the MTEF period is </a:t>
            </a:r>
            <a:r>
              <a:rPr lang="en-US" sz="1600" b="1" dirty="0">
                <a:latin typeface="Arial" panose="020B0604020202020204" pitchFamily="34" charset="0"/>
                <a:cs typeface="Arial" panose="020B0604020202020204" pitchFamily="34" charset="0"/>
              </a:rPr>
              <a:t>R116.2 million</a:t>
            </a:r>
            <a:r>
              <a:rPr lang="en-US" sz="1600" dirty="0">
                <a:latin typeface="Arial" panose="020B0604020202020204" pitchFamily="34" charset="0"/>
                <a:cs typeface="Arial" panose="020B0604020202020204" pitchFamily="34" charset="0"/>
              </a:rPr>
              <a:t>. </a:t>
            </a:r>
          </a:p>
          <a:p>
            <a:endParaRPr lang="en-US" sz="1600" dirty="0">
              <a:latin typeface="+mj-lt"/>
            </a:endParaRPr>
          </a:p>
          <a:p>
            <a:pPr algn="just"/>
            <a:endParaRPr lang="en-ZA"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z="2000" smtClean="0"/>
              <a:pPr/>
              <a:t>40</a:t>
            </a:fld>
            <a:endParaRPr lang="en-US" sz="2000" dirty="0"/>
          </a:p>
        </p:txBody>
      </p:sp>
    </p:spTree>
    <p:extLst>
      <p:ext uri="{BB962C8B-B14F-4D97-AF65-F5344CB8AC3E}">
        <p14:creationId xmlns:p14="http://schemas.microsoft.com/office/powerpoint/2010/main" xmlns="" val="2282962870"/>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Slides3.jpg"/>
          <p:cNvPicPr>
            <a:picLocks noGrp="1" noChangeAspect="1"/>
          </p:cNvPicPr>
          <p:nvPr>
            <p:ph idx="1"/>
          </p:nvPr>
        </p:nvPicPr>
        <p:blipFill>
          <a:blip r:embed="rId2" cstate="print"/>
          <a:stretch>
            <a:fillRect/>
          </a:stretch>
        </p:blipFill>
        <p:spPr>
          <a:xfrm>
            <a:off x="0" y="0"/>
            <a:ext cx="9158128" cy="7010400"/>
          </a:xfrm>
        </p:spPr>
      </p:pic>
      <p:sp>
        <p:nvSpPr>
          <p:cNvPr id="8" name="TextBox 7"/>
          <p:cNvSpPr txBox="1"/>
          <p:nvPr/>
        </p:nvSpPr>
        <p:spPr>
          <a:xfrm>
            <a:off x="1371600" y="2590800"/>
            <a:ext cx="6400800" cy="1569660"/>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THANK YOU, NGIYATHOKOZA, ENKOSI, NGIYABONGA, KE A LEBOGA, KE A LEBOHA,  KE A LEBOGA, NDI A LIVHUHA, NDZA </a:t>
            </a:r>
            <a:r>
              <a:rPr lang="en-US" sz="2400" b="1" dirty="0">
                <a:solidFill>
                  <a:schemeClr val="bg1"/>
                </a:solidFill>
                <a:latin typeface="Arial" pitchFamily="34" charset="0"/>
                <a:cs typeface="Arial" pitchFamily="34" charset="0"/>
              </a:rPr>
              <a:t>KHENSA, </a:t>
            </a:r>
            <a:r>
              <a:rPr lang="en-US" sz="2400" b="1" dirty="0" smtClean="0">
                <a:solidFill>
                  <a:schemeClr val="bg1"/>
                </a:solidFill>
                <a:latin typeface="Arial" pitchFamily="34" charset="0"/>
                <a:cs typeface="Arial" pitchFamily="34" charset="0"/>
              </a:rPr>
              <a:t>DANKIE</a:t>
            </a:r>
            <a:endParaRPr lang="en-US" sz="2400" b="1"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2A79A14E-396D-4C9F-87F0-DE48B51C42E0}" type="slidenum">
              <a:rPr lang="en-US" smtClean="0"/>
              <a:pPr/>
              <a:t>41</a:t>
            </a:fld>
            <a:endParaRPr lang="en-US" dirty="0"/>
          </a:p>
        </p:txBody>
      </p:sp>
    </p:spTree>
    <p:extLst>
      <p:ext uri="{BB962C8B-B14F-4D97-AF65-F5344CB8AC3E}">
        <p14:creationId xmlns:p14="http://schemas.microsoft.com/office/powerpoint/2010/main" xmlns="" val="298414304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Yours </a:t>
            </a:r>
            <a:r>
              <a:rPr lang="en-US" sz="2200" dirty="0">
                <a:solidFill>
                  <a:schemeClr val="tx1"/>
                </a:solidFill>
                <a:latin typeface="Arial" panose="020B0604020202020204" pitchFamily="34" charset="0"/>
                <a:cs typeface="Arial" panose="020B0604020202020204" pitchFamily="34" charset="0"/>
              </a:rPr>
              <a:t>is indeed a daunting task. Apart from holding institutions such as the Public Protector to account and maintaining oversight over the executive, you also shoulder the responsibility of making </a:t>
            </a:r>
            <a:r>
              <a:rPr lang="en-US" sz="2200" dirty="0" smtClean="0">
                <a:solidFill>
                  <a:schemeClr val="tx1"/>
                </a:solidFill>
                <a:latin typeface="Arial" panose="020B0604020202020204" pitchFamily="34" charset="0"/>
                <a:cs typeface="Arial" panose="020B0604020202020204" pitchFamily="34" charset="0"/>
              </a:rPr>
              <a:t>laws.</a:t>
            </a:r>
          </a:p>
          <a:p>
            <a:pPr lvl="0" algn="just"/>
            <a:endParaRPr lang="en-ZA" sz="2200" dirty="0">
              <a:solidFill>
                <a:schemeClr val="tx1"/>
              </a:solidFill>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You </a:t>
            </a:r>
            <a:r>
              <a:rPr lang="en-US" sz="2200" dirty="0">
                <a:solidFill>
                  <a:schemeClr val="tx1"/>
                </a:solidFill>
                <a:latin typeface="Arial" panose="020B0604020202020204" pitchFamily="34" charset="0"/>
                <a:cs typeface="Arial" panose="020B0604020202020204" pitchFamily="34" charset="0"/>
              </a:rPr>
              <a:t>do all of that as part of your contribution as the legislature </a:t>
            </a:r>
            <a:r>
              <a:rPr lang="en-US" sz="2200" dirty="0" smtClean="0">
                <a:solidFill>
                  <a:schemeClr val="tx1"/>
                </a:solidFill>
                <a:latin typeface="Arial" panose="020B0604020202020204" pitchFamily="34" charset="0"/>
                <a:cs typeface="Arial" panose="020B0604020202020204" pitchFamily="34" charset="0"/>
              </a:rPr>
              <a:t>towards ensuring </a:t>
            </a:r>
            <a:r>
              <a:rPr lang="en-US" sz="2200" dirty="0">
                <a:solidFill>
                  <a:schemeClr val="tx1"/>
                </a:solidFill>
                <a:latin typeface="Arial" panose="020B0604020202020204" pitchFamily="34" charset="0"/>
                <a:cs typeface="Arial" panose="020B0604020202020204" pitchFamily="34" charset="0"/>
              </a:rPr>
              <a:t>that </a:t>
            </a:r>
            <a:r>
              <a:rPr lang="en-US" sz="2200" dirty="0" smtClean="0">
                <a:solidFill>
                  <a:schemeClr val="tx1"/>
                </a:solidFill>
                <a:latin typeface="Arial" panose="020B0604020202020204" pitchFamily="34" charset="0"/>
                <a:cs typeface="Arial" panose="020B0604020202020204" pitchFamily="34" charset="0"/>
              </a:rPr>
              <a:t>our </a:t>
            </a:r>
            <a:r>
              <a:rPr lang="en-US" sz="2200" dirty="0">
                <a:solidFill>
                  <a:schemeClr val="tx1"/>
                </a:solidFill>
                <a:latin typeface="Arial" panose="020B0604020202020204" pitchFamily="34" charset="0"/>
                <a:cs typeface="Arial" panose="020B0604020202020204" pitchFamily="34" charset="0"/>
              </a:rPr>
              <a:t>young constitutional democracy </a:t>
            </a:r>
            <a:r>
              <a:rPr lang="en-US" sz="2200" dirty="0" smtClean="0">
                <a:solidFill>
                  <a:schemeClr val="tx1"/>
                </a:solidFill>
                <a:latin typeface="Arial" panose="020B0604020202020204" pitchFamily="34" charset="0"/>
                <a:cs typeface="Arial" panose="020B0604020202020204" pitchFamily="34" charset="0"/>
              </a:rPr>
              <a:t>remains intact. </a:t>
            </a:r>
            <a:r>
              <a:rPr lang="en-US" sz="2200" dirty="0">
                <a:solidFill>
                  <a:schemeClr val="tx1"/>
                </a:solidFill>
                <a:latin typeface="Arial" panose="020B0604020202020204" pitchFamily="34" charset="0"/>
                <a:cs typeface="Arial" panose="020B0604020202020204" pitchFamily="34" charset="0"/>
              </a:rPr>
              <a:t>This role thrusts you into the heart of the struggle for the respect of the rule of law, the promotion and maintenance of good governance and the upholding of human rights. </a:t>
            </a:r>
            <a:endParaRPr lang="en-US" sz="2200" dirty="0" smtClean="0">
              <a:solidFill>
                <a:schemeClr val="tx1"/>
              </a:solidFill>
              <a:latin typeface="Arial" panose="020B0604020202020204" pitchFamily="34" charset="0"/>
              <a:cs typeface="Arial" panose="020B0604020202020204" pitchFamily="34" charset="0"/>
            </a:endParaRPr>
          </a:p>
          <a:p>
            <a:pPr lvl="0" algn="just"/>
            <a:endParaRPr lang="en-US" sz="2200" dirty="0" smtClean="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As the Constitutional Court put it, you are </a:t>
            </a:r>
            <a:r>
              <a:rPr lang="en-ZA" sz="2200" dirty="0" smtClean="0">
                <a:solidFill>
                  <a:schemeClr val="tx1"/>
                </a:solidFill>
                <a:latin typeface="Arial" panose="020B0604020202020204" pitchFamily="34" charset="0"/>
                <a:cs typeface="Arial" panose="020B0604020202020204" pitchFamily="34" charset="0"/>
              </a:rPr>
              <a:t>“the </a:t>
            </a:r>
            <a:r>
              <a:rPr lang="en-ZA" sz="2200" dirty="0">
                <a:solidFill>
                  <a:schemeClr val="tx1"/>
                </a:solidFill>
                <a:latin typeface="Arial" panose="020B0604020202020204" pitchFamily="34" charset="0"/>
                <a:cs typeface="Arial" panose="020B0604020202020204" pitchFamily="34" charset="0"/>
              </a:rPr>
              <a:t>embodiment of the centuries-old dreams and legitimate aspirations of all our </a:t>
            </a:r>
            <a:r>
              <a:rPr lang="en-ZA" sz="2200" dirty="0" smtClean="0">
                <a:solidFill>
                  <a:schemeClr val="tx1"/>
                </a:solidFill>
                <a:latin typeface="Arial" panose="020B0604020202020204" pitchFamily="34" charset="0"/>
                <a:cs typeface="Arial" panose="020B0604020202020204" pitchFamily="34" charset="0"/>
              </a:rPr>
              <a:t>people ... the </a:t>
            </a:r>
            <a:r>
              <a:rPr lang="en-ZA" sz="2200" dirty="0">
                <a:solidFill>
                  <a:schemeClr val="tx1"/>
                </a:solidFill>
                <a:latin typeface="Arial" panose="020B0604020202020204" pitchFamily="34" charset="0"/>
                <a:cs typeface="Arial" panose="020B0604020202020204" pitchFamily="34" charset="0"/>
              </a:rPr>
              <a:t>voice of all South Africans, especially the poor, the voiceless and the least </a:t>
            </a:r>
            <a:r>
              <a:rPr lang="en-ZA" sz="2200" dirty="0" smtClean="0">
                <a:solidFill>
                  <a:schemeClr val="tx1"/>
                </a:solidFill>
                <a:latin typeface="Arial" panose="020B0604020202020204" pitchFamily="34" charset="0"/>
                <a:cs typeface="Arial" panose="020B0604020202020204" pitchFamily="34" charset="0"/>
              </a:rPr>
              <a:t>remembered ... the </a:t>
            </a:r>
            <a:r>
              <a:rPr lang="en-ZA" sz="2200" dirty="0">
                <a:solidFill>
                  <a:schemeClr val="tx1"/>
                </a:solidFill>
                <a:latin typeface="Arial" panose="020B0604020202020204" pitchFamily="34" charset="0"/>
                <a:cs typeface="Arial" panose="020B0604020202020204" pitchFamily="34" charset="0"/>
              </a:rPr>
              <a:t>watchdog of State resources, the enforcer of fiscal discipline and cost-effectiveness for the common good of all our people.” </a:t>
            </a:r>
          </a:p>
          <a:p>
            <a:pPr algn="l"/>
            <a:r>
              <a:rPr lang="en-ZA" sz="2400" dirty="0">
                <a:latin typeface="Arial" panose="020B0604020202020204" pitchFamily="34" charset="0"/>
                <a:cs typeface="Arial" panose="020B0604020202020204" pitchFamily="34" charset="0"/>
              </a:rPr>
              <a:t> </a:t>
            </a:r>
          </a:p>
          <a:p>
            <a:pPr marL="457200" lvl="0" indent="-457200" algn="just">
              <a:buFont typeface="Arial" panose="020B0604020202020204" pitchFamily="34" charset="0"/>
              <a:buChar char="•"/>
            </a:pPr>
            <a:endParaRPr lang="en-ZA" sz="24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(2)</a:t>
            </a:r>
            <a:endParaRPr lang="en-GB" sz="28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5</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58775" indent="-358775" algn="just">
              <a:buFont typeface="Arial" panose="020B0604020202020204" pitchFamily="34" charset="0"/>
              <a:buChar char="•"/>
            </a:pPr>
            <a:r>
              <a:rPr lang="en-US" sz="3100" dirty="0" smtClean="0">
                <a:solidFill>
                  <a:schemeClr val="tx1"/>
                </a:solidFill>
                <a:latin typeface="Arial" panose="020B0604020202020204" pitchFamily="34" charset="0"/>
                <a:cs typeface="Arial" panose="020B0604020202020204" pitchFamily="34" charset="0"/>
              </a:rPr>
              <a:t>Among </a:t>
            </a:r>
            <a:r>
              <a:rPr lang="en-US" sz="3100" dirty="0">
                <a:solidFill>
                  <a:schemeClr val="tx1"/>
                </a:solidFill>
                <a:latin typeface="Arial" panose="020B0604020202020204" pitchFamily="34" charset="0"/>
                <a:cs typeface="Arial" panose="020B0604020202020204" pitchFamily="34" charset="0"/>
              </a:rPr>
              <a:t>the laws that the National Assembly has passed since 1994, are those from which I </a:t>
            </a:r>
            <a:r>
              <a:rPr lang="en-US" sz="3100" dirty="0" smtClean="0">
                <a:solidFill>
                  <a:schemeClr val="tx1"/>
                </a:solidFill>
                <a:latin typeface="Arial" panose="020B0604020202020204" pitchFamily="34" charset="0"/>
                <a:cs typeface="Arial" panose="020B0604020202020204" pitchFamily="34" charset="0"/>
              </a:rPr>
              <a:t>derive additional </a:t>
            </a:r>
            <a:r>
              <a:rPr lang="en-US" sz="3100" dirty="0">
                <a:solidFill>
                  <a:schemeClr val="tx1"/>
                </a:solidFill>
                <a:latin typeface="Arial" panose="020B0604020202020204" pitchFamily="34" charset="0"/>
                <a:cs typeface="Arial" panose="020B0604020202020204" pitchFamily="34" charset="0"/>
              </a:rPr>
              <a:t>investigative powers and function as contemplated in section 182(2) of the Constitution. These include but are not limited to the Public Protector Act, the Executive Members’ Ethics Act, the Prevention and Combatting of Corrupt Activities Act and the Protected Disclosures Act, all of which I will deal with shortly.</a:t>
            </a:r>
            <a:endParaRPr lang="en-ZA" sz="3100" dirty="0">
              <a:solidFill>
                <a:schemeClr val="tx1"/>
              </a:solidFill>
              <a:latin typeface="Arial" panose="020B0604020202020204" pitchFamily="34" charset="0"/>
              <a:cs typeface="Arial" panose="020B0604020202020204" pitchFamily="34" charset="0"/>
            </a:endParaRPr>
          </a:p>
          <a:p>
            <a:pPr lvl="1" algn="l"/>
            <a:endParaRPr lang="en-ZA" sz="5500" dirty="0" smtClean="0">
              <a:solidFill>
                <a:schemeClr val="tx1"/>
              </a:solidFill>
            </a:endParaRPr>
          </a:p>
          <a:p>
            <a:pPr lvl="1" algn="l"/>
            <a:endParaRPr lang="en-ZA" sz="5500" dirty="0" smtClean="0">
              <a:solidFill>
                <a:schemeClr val="tx1"/>
              </a:solidFill>
            </a:endParaRPr>
          </a:p>
          <a:p>
            <a:pPr algn="l"/>
            <a:r>
              <a:rPr lang="en-ZA" sz="5500" dirty="0" smtClean="0">
                <a:solidFill>
                  <a:schemeClr val="tx1"/>
                </a:solidFill>
              </a:rPr>
              <a:t>	</a:t>
            </a:r>
          </a:p>
          <a:p>
            <a:pPr algn="l"/>
            <a:endParaRPr lang="en-ZA" sz="5500" dirty="0">
              <a:solidFill>
                <a:schemeClr val="tx1"/>
              </a:solidFill>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(3)</a:t>
            </a:r>
            <a:endParaRPr lang="en-GB" sz="28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6</a:t>
            </a:fld>
            <a:endParaRPr lang="en-US" dirty="0"/>
          </a:p>
        </p:txBody>
      </p:sp>
    </p:spTree>
    <p:extLst>
      <p:ext uri="{BB962C8B-B14F-4D97-AF65-F5344CB8AC3E}">
        <p14:creationId xmlns:p14="http://schemas.microsoft.com/office/powerpoint/2010/main" xmlns="" val="3783923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2"/>
          <p:cNvSpPr txBox="1">
            <a:spLocks/>
          </p:cNvSpPr>
          <p:nvPr/>
        </p:nvSpPr>
        <p:spPr>
          <a:xfrm>
            <a:off x="0" y="550258"/>
            <a:ext cx="9144000" cy="6460141"/>
          </a:xfrm>
          <a:prstGeom prst="rect">
            <a:avLst/>
          </a:prstGeom>
          <a:solidFill>
            <a:schemeClr val="bg1">
              <a:lumMod val="95000"/>
            </a:schemeClr>
          </a:solidFill>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 </a:t>
            </a:r>
            <a:endParaRPr lang="en-ZA" dirty="0"/>
          </a:p>
          <a:p>
            <a:pPr marL="446088" lvl="0" indent="-446088" algn="just">
              <a:buFont typeface="Arial" panose="020B0604020202020204" pitchFamily="34" charset="0"/>
              <a:buChar char="•"/>
            </a:pPr>
            <a:r>
              <a:rPr lang="en-US" sz="9600" dirty="0">
                <a:solidFill>
                  <a:schemeClr val="tx1"/>
                </a:solidFill>
                <a:latin typeface="Arial" panose="020B0604020202020204" pitchFamily="34" charset="0"/>
                <a:cs typeface="Arial" panose="020B0604020202020204" pitchFamily="34" charset="0"/>
              </a:rPr>
              <a:t>We </a:t>
            </a:r>
            <a:r>
              <a:rPr lang="en-US" sz="9600" dirty="0" smtClean="0">
                <a:solidFill>
                  <a:schemeClr val="tx1"/>
                </a:solidFill>
                <a:latin typeface="Arial" panose="020B0604020202020204" pitchFamily="34" charset="0"/>
                <a:cs typeface="Arial" panose="020B0604020202020204" pitchFamily="34" charset="0"/>
              </a:rPr>
              <a:t>are </a:t>
            </a:r>
            <a:r>
              <a:rPr lang="en-US" sz="9600" dirty="0">
                <a:solidFill>
                  <a:schemeClr val="tx1"/>
                </a:solidFill>
                <a:latin typeface="Arial" panose="020B0604020202020204" pitchFamily="34" charset="0"/>
                <a:cs typeface="Arial" panose="020B0604020202020204" pitchFamily="34" charset="0"/>
              </a:rPr>
              <a:t>aware that this may be tantamount to “preaching to the choir” but we thought </a:t>
            </a:r>
            <a:r>
              <a:rPr lang="en-US" sz="9600" dirty="0" smtClean="0">
                <a:solidFill>
                  <a:schemeClr val="tx1"/>
                </a:solidFill>
                <a:latin typeface="Arial" panose="020B0604020202020204" pitchFamily="34" charset="0"/>
                <a:cs typeface="Arial" panose="020B0604020202020204" pitchFamily="34" charset="0"/>
              </a:rPr>
              <a:t>it prudent to briefly </a:t>
            </a:r>
            <a:r>
              <a:rPr lang="en-US" sz="9600" dirty="0">
                <a:solidFill>
                  <a:schemeClr val="tx1"/>
                </a:solidFill>
                <a:latin typeface="Arial" panose="020B0604020202020204" pitchFamily="34" charset="0"/>
                <a:cs typeface="Arial" panose="020B0604020202020204" pitchFamily="34" charset="0"/>
              </a:rPr>
              <a:t>touch on our mandate and role so as </a:t>
            </a:r>
            <a:r>
              <a:rPr lang="en-US" sz="9600" dirty="0" smtClean="0">
                <a:solidFill>
                  <a:schemeClr val="tx1"/>
                </a:solidFill>
                <a:latin typeface="Arial" panose="020B0604020202020204" pitchFamily="34" charset="0"/>
                <a:cs typeface="Arial" panose="020B0604020202020204" pitchFamily="34" charset="0"/>
              </a:rPr>
              <a:t>to </a:t>
            </a:r>
            <a:r>
              <a:rPr lang="en-US" sz="9600" dirty="0">
                <a:solidFill>
                  <a:schemeClr val="tx1"/>
                </a:solidFill>
                <a:latin typeface="Arial" panose="020B0604020202020204" pitchFamily="34" charset="0"/>
                <a:cs typeface="Arial" panose="020B0604020202020204" pitchFamily="34" charset="0"/>
              </a:rPr>
              <a:t>set the scene for the rest of the details that will </a:t>
            </a:r>
            <a:r>
              <a:rPr lang="en-US" sz="9600" dirty="0" smtClean="0">
                <a:solidFill>
                  <a:schemeClr val="tx1"/>
                </a:solidFill>
                <a:latin typeface="Arial" panose="020B0604020202020204" pitchFamily="34" charset="0"/>
                <a:cs typeface="Arial" panose="020B0604020202020204" pitchFamily="34" charset="0"/>
              </a:rPr>
              <a:t>emanate from our </a:t>
            </a:r>
            <a:r>
              <a:rPr lang="en-US" sz="9600" dirty="0">
                <a:solidFill>
                  <a:schemeClr val="tx1"/>
                </a:solidFill>
                <a:latin typeface="Arial" panose="020B0604020202020204" pitchFamily="34" charset="0"/>
                <a:cs typeface="Arial" panose="020B0604020202020204" pitchFamily="34" charset="0"/>
              </a:rPr>
              <a:t>Annual Performance Plan and the discussions that will follow the presentation. We therefore ask for the Hon. Members’ indulgence. </a:t>
            </a:r>
            <a:endParaRPr lang="en-ZA" sz="9600" dirty="0">
              <a:solidFill>
                <a:schemeClr val="tx1"/>
              </a:solidFill>
              <a:latin typeface="Arial" panose="020B0604020202020204" pitchFamily="34" charset="0"/>
              <a:cs typeface="Arial" panose="020B0604020202020204" pitchFamily="34" charset="0"/>
            </a:endParaRPr>
          </a:p>
          <a:p>
            <a:pPr marL="446088" indent="-446088" algn="just">
              <a:buFont typeface="Arial" panose="020B0604020202020204" pitchFamily="34" charset="0"/>
              <a:buChar char="•"/>
            </a:pPr>
            <a:endParaRPr lang="en-ZA" sz="9600" dirty="0">
              <a:solidFill>
                <a:schemeClr val="tx1"/>
              </a:solidFill>
              <a:latin typeface="Arial" panose="020B0604020202020204" pitchFamily="34" charset="0"/>
              <a:cs typeface="Arial" panose="020B0604020202020204" pitchFamily="34" charset="0"/>
            </a:endParaRPr>
          </a:p>
          <a:p>
            <a:pPr marL="446088" lvl="0" indent="-446088" algn="just">
              <a:buFont typeface="Arial" panose="020B0604020202020204" pitchFamily="34" charset="0"/>
              <a:buChar char="•"/>
            </a:pPr>
            <a:r>
              <a:rPr lang="en-US" sz="9600" dirty="0">
                <a:solidFill>
                  <a:schemeClr val="tx1"/>
                </a:solidFill>
                <a:latin typeface="Arial" panose="020B0604020202020204" pitchFamily="34" charset="0"/>
                <a:cs typeface="Arial" panose="020B0604020202020204" pitchFamily="34" charset="0"/>
              </a:rPr>
              <a:t>As the Public Protector South Africa, we are a </a:t>
            </a:r>
            <a:r>
              <a:rPr lang="en-US" sz="9600" dirty="0" smtClean="0">
                <a:solidFill>
                  <a:schemeClr val="tx1"/>
                </a:solidFill>
                <a:latin typeface="Arial" panose="020B0604020202020204" pitchFamily="34" charset="0"/>
                <a:cs typeface="Arial" panose="020B0604020202020204" pitchFamily="34" charset="0"/>
              </a:rPr>
              <a:t>creation </a:t>
            </a:r>
            <a:r>
              <a:rPr lang="en-US" sz="9600" dirty="0">
                <a:solidFill>
                  <a:schemeClr val="tx1"/>
                </a:solidFill>
                <a:latin typeface="Arial" panose="020B0604020202020204" pitchFamily="34" charset="0"/>
                <a:cs typeface="Arial" panose="020B0604020202020204" pitchFamily="34" charset="0"/>
              </a:rPr>
              <a:t>of the Constitution, established in terms of section 181 thereof along with </a:t>
            </a:r>
            <a:r>
              <a:rPr lang="en-US" sz="9600" dirty="0" smtClean="0">
                <a:solidFill>
                  <a:schemeClr val="tx1"/>
                </a:solidFill>
                <a:latin typeface="Arial" panose="020B0604020202020204" pitchFamily="34" charset="0"/>
                <a:cs typeface="Arial" panose="020B0604020202020204" pitchFamily="34" charset="0"/>
              </a:rPr>
              <a:t>a few other </a:t>
            </a:r>
            <a:r>
              <a:rPr lang="en-US" sz="9600" dirty="0">
                <a:solidFill>
                  <a:schemeClr val="tx1"/>
                </a:solidFill>
                <a:latin typeface="Arial" panose="020B0604020202020204" pitchFamily="34" charset="0"/>
                <a:cs typeface="Arial" panose="020B0604020202020204" pitchFamily="34" charset="0"/>
              </a:rPr>
              <a:t>independent constitutional institutions, with whom we share the responsibility of strengthening constitutional democracy. </a:t>
            </a:r>
            <a:endParaRPr lang="en-US" sz="9600" dirty="0" smtClean="0">
              <a:solidFill>
                <a:schemeClr val="tx1"/>
              </a:solidFill>
              <a:latin typeface="Arial" panose="020B0604020202020204" pitchFamily="34" charset="0"/>
              <a:cs typeface="Arial" panose="020B0604020202020204" pitchFamily="34" charset="0"/>
            </a:endParaRPr>
          </a:p>
          <a:p>
            <a:pPr marL="446088" lvl="0" indent="-446088" algn="just">
              <a:buFont typeface="Arial" panose="020B0604020202020204" pitchFamily="34" charset="0"/>
              <a:buChar char="•"/>
            </a:pPr>
            <a:endParaRPr lang="en-US" sz="9600" dirty="0">
              <a:solidFill>
                <a:schemeClr val="tx1"/>
              </a:solidFill>
              <a:latin typeface="Arial" panose="020B0604020202020204" pitchFamily="34" charset="0"/>
              <a:cs typeface="Arial" panose="020B0604020202020204" pitchFamily="34" charset="0"/>
            </a:endParaRPr>
          </a:p>
          <a:p>
            <a:pPr marL="446088" lvl="0" indent="-446088" algn="just">
              <a:buFont typeface="Arial" panose="020B0604020202020204" pitchFamily="34" charset="0"/>
              <a:buChar char="•"/>
            </a:pPr>
            <a:r>
              <a:rPr lang="en-US" sz="9600" dirty="0" smtClean="0">
                <a:solidFill>
                  <a:schemeClr val="tx1"/>
                </a:solidFill>
                <a:latin typeface="Arial" panose="020B0604020202020204" pitchFamily="34" charset="0"/>
                <a:cs typeface="Arial" panose="020B0604020202020204" pitchFamily="34" charset="0"/>
              </a:rPr>
              <a:t>We </a:t>
            </a:r>
            <a:r>
              <a:rPr lang="en-US" sz="9600" dirty="0">
                <a:solidFill>
                  <a:schemeClr val="tx1"/>
                </a:solidFill>
                <a:latin typeface="Arial" panose="020B0604020202020204" pitchFamily="34" charset="0"/>
                <a:cs typeface="Arial" panose="020B0604020202020204" pitchFamily="34" charset="0"/>
              </a:rPr>
              <a:t>are independent, and subject only to the Constitution and the law. We must be impartial and exercise our powers and perform our functions without fear, </a:t>
            </a:r>
            <a:r>
              <a:rPr lang="en-US" sz="9600" dirty="0" err="1">
                <a:solidFill>
                  <a:schemeClr val="tx1"/>
                </a:solidFill>
                <a:latin typeface="Arial" panose="020B0604020202020204" pitchFamily="34" charset="0"/>
                <a:cs typeface="Arial" panose="020B0604020202020204" pitchFamily="34" charset="0"/>
              </a:rPr>
              <a:t>favour</a:t>
            </a:r>
            <a:r>
              <a:rPr lang="en-US" sz="9600" dirty="0">
                <a:solidFill>
                  <a:schemeClr val="tx1"/>
                </a:solidFill>
                <a:latin typeface="Arial" panose="020B0604020202020204" pitchFamily="34" charset="0"/>
                <a:cs typeface="Arial" panose="020B0604020202020204" pitchFamily="34" charset="0"/>
              </a:rPr>
              <a:t> or prejudice. Other organs of state must assist and protect us to ensure our independence, impartiality, dignity and effectiveness. In addition, no person or organ of state may interfere with our functioning. </a:t>
            </a:r>
            <a:endParaRPr lang="en-ZA" sz="9600" dirty="0" smtClean="0">
              <a:solidFill>
                <a:schemeClr val="tx1"/>
              </a:solidFill>
              <a:latin typeface="Arial" panose="020B0604020202020204" pitchFamily="34" charset="0"/>
              <a:cs typeface="Arial" panose="020B0604020202020204" pitchFamily="34" charset="0"/>
            </a:endParaRPr>
          </a:p>
          <a:p>
            <a:pPr lvl="1" algn="just"/>
            <a:endParaRPr lang="en-ZA" sz="5500" dirty="0" smtClean="0">
              <a:solidFill>
                <a:schemeClr val="tx1"/>
              </a:solidFill>
            </a:endParaRPr>
          </a:p>
          <a:p>
            <a:pPr algn="l"/>
            <a:r>
              <a:rPr lang="en-ZA" sz="5500" dirty="0" smtClean="0">
                <a:solidFill>
                  <a:schemeClr val="tx1"/>
                </a:solidFill>
              </a:rPr>
              <a:t>	</a:t>
            </a:r>
          </a:p>
          <a:p>
            <a:pPr algn="l"/>
            <a:endParaRPr lang="en-ZA" sz="5500" dirty="0">
              <a:solidFill>
                <a:schemeClr val="tx1"/>
              </a:solidFill>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Mandate and role (1)</a:t>
            </a:r>
            <a:endParaRPr lang="en-GB" sz="28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7</a:t>
            </a:fld>
            <a:endParaRPr lang="en-US" dirty="0"/>
          </a:p>
        </p:txBody>
      </p:sp>
    </p:spTree>
    <p:extLst>
      <p:ext uri="{BB962C8B-B14F-4D97-AF65-F5344CB8AC3E}">
        <p14:creationId xmlns:p14="http://schemas.microsoft.com/office/powerpoint/2010/main" xmlns="" val="31565710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2"/>
          <p:cNvSpPr txBox="1">
            <a:spLocks/>
          </p:cNvSpPr>
          <p:nvPr/>
        </p:nvSpPr>
        <p:spPr>
          <a:xfrm>
            <a:off x="0" y="550258"/>
            <a:ext cx="9144000" cy="6460141"/>
          </a:xfrm>
          <a:prstGeom prst="rect">
            <a:avLst/>
          </a:prstGeom>
          <a:solidFill>
            <a:schemeClr val="bg1">
              <a:lumMod val="95000"/>
            </a:schemeClr>
          </a:solidFill>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46088" indent="-446088" algn="just">
              <a:buFont typeface="Arial" panose="020B0604020202020204" pitchFamily="34" charset="0"/>
              <a:buChar char="•"/>
            </a:pPr>
            <a:r>
              <a:rPr lang="en-US" sz="9600" dirty="0" smtClean="0">
                <a:solidFill>
                  <a:schemeClr val="tx1"/>
                </a:solidFill>
                <a:latin typeface="Arial" panose="020B0604020202020204" pitchFamily="34" charset="0"/>
                <a:cs typeface="Arial" panose="020B0604020202020204" pitchFamily="34" charset="0"/>
              </a:rPr>
              <a:t>We </a:t>
            </a:r>
            <a:r>
              <a:rPr lang="en-US" sz="9600" dirty="0">
                <a:solidFill>
                  <a:schemeClr val="tx1"/>
                </a:solidFill>
                <a:latin typeface="Arial" panose="020B0604020202020204" pitchFamily="34" charset="0"/>
                <a:cs typeface="Arial" panose="020B0604020202020204" pitchFamily="34" charset="0"/>
              </a:rPr>
              <a:t>have the power, as regulated by national legislation, to investigate, report on and remedy any conduct in state affairs, or in the public administration in any sphere of government, that is alleged or suspected to be improper or result in any impropriety or prejudice.</a:t>
            </a:r>
            <a:endParaRPr lang="en-ZA" sz="9600" dirty="0">
              <a:solidFill>
                <a:schemeClr val="tx1"/>
              </a:solidFill>
              <a:latin typeface="Arial" panose="020B0604020202020204" pitchFamily="34" charset="0"/>
              <a:cs typeface="Arial" panose="020B0604020202020204" pitchFamily="34" charset="0"/>
            </a:endParaRPr>
          </a:p>
          <a:p>
            <a:pPr marL="446088" indent="-446088" algn="just">
              <a:buFont typeface="Arial" panose="020B0604020202020204" pitchFamily="34" charset="0"/>
              <a:buChar char="•"/>
            </a:pPr>
            <a:endParaRPr lang="en-ZA" sz="9600" dirty="0">
              <a:solidFill>
                <a:schemeClr val="tx1"/>
              </a:solidFill>
              <a:latin typeface="Arial" panose="020B0604020202020204" pitchFamily="34" charset="0"/>
              <a:cs typeface="Arial" panose="020B0604020202020204" pitchFamily="34" charset="0"/>
            </a:endParaRPr>
          </a:p>
          <a:p>
            <a:pPr marL="446088" lvl="0" indent="-446088" algn="just">
              <a:buFont typeface="Arial" panose="020B0604020202020204" pitchFamily="34" charset="0"/>
              <a:buChar char="•"/>
            </a:pPr>
            <a:r>
              <a:rPr lang="en-US" sz="9600" dirty="0" smtClean="0">
                <a:solidFill>
                  <a:schemeClr val="tx1"/>
                </a:solidFill>
                <a:latin typeface="Arial" panose="020B0604020202020204" pitchFamily="34" charset="0"/>
                <a:cs typeface="Arial" panose="020B0604020202020204" pitchFamily="34" charset="0"/>
              </a:rPr>
              <a:t>In terms of section 182 (3) of the Constitution, we </a:t>
            </a:r>
            <a:r>
              <a:rPr lang="en-US" sz="9600" dirty="0">
                <a:solidFill>
                  <a:schemeClr val="tx1"/>
                </a:solidFill>
                <a:latin typeface="Arial" panose="020B0604020202020204" pitchFamily="34" charset="0"/>
                <a:cs typeface="Arial" panose="020B0604020202020204" pitchFamily="34" charset="0"/>
              </a:rPr>
              <a:t>may not investigate court </a:t>
            </a:r>
            <a:r>
              <a:rPr lang="en-US" sz="9600" dirty="0" smtClean="0">
                <a:solidFill>
                  <a:schemeClr val="tx1"/>
                </a:solidFill>
                <a:latin typeface="Arial" panose="020B0604020202020204" pitchFamily="34" charset="0"/>
                <a:cs typeface="Arial" panose="020B0604020202020204" pitchFamily="34" charset="0"/>
              </a:rPr>
              <a:t>decisions. Some people have interpreted this as giving us a discretionary power to look into court decisions. But we have noted that Section 6 (6) of Public Protector Act on another hand is clear to say this is a no-go area. We find this apparent contradiction a bit curious.</a:t>
            </a:r>
          </a:p>
          <a:p>
            <a:pPr lvl="0" algn="just"/>
            <a:endParaRPr lang="en-US" sz="9600" dirty="0" smtClean="0">
              <a:solidFill>
                <a:schemeClr val="tx1"/>
              </a:solidFill>
              <a:latin typeface="Arial" panose="020B0604020202020204" pitchFamily="34" charset="0"/>
              <a:cs typeface="Arial" panose="020B0604020202020204" pitchFamily="34" charset="0"/>
            </a:endParaRPr>
          </a:p>
          <a:p>
            <a:pPr marL="446088" lvl="0" indent="-446088" algn="just">
              <a:buFont typeface="Arial" panose="020B0604020202020204" pitchFamily="34" charset="0"/>
              <a:buChar char="•"/>
            </a:pPr>
            <a:r>
              <a:rPr lang="en-US" sz="9600" dirty="0" smtClean="0">
                <a:solidFill>
                  <a:schemeClr val="tx1"/>
                </a:solidFill>
                <a:latin typeface="Arial" panose="020B0604020202020204" pitchFamily="34" charset="0"/>
                <a:cs typeface="Arial" panose="020B0604020202020204" pitchFamily="34" charset="0"/>
              </a:rPr>
              <a:t>We </a:t>
            </a:r>
            <a:r>
              <a:rPr lang="en-US" sz="9600" dirty="0">
                <a:solidFill>
                  <a:schemeClr val="tx1"/>
                </a:solidFill>
                <a:latin typeface="Arial" panose="020B0604020202020204" pitchFamily="34" charset="0"/>
                <a:cs typeface="Arial" panose="020B0604020202020204" pitchFamily="34" charset="0"/>
              </a:rPr>
              <a:t>must be accessible to all persons and </a:t>
            </a:r>
            <a:r>
              <a:rPr lang="en-US" sz="9600" dirty="0" smtClean="0">
                <a:solidFill>
                  <a:schemeClr val="tx1"/>
                </a:solidFill>
                <a:latin typeface="Arial" panose="020B0604020202020204" pitchFamily="34" charset="0"/>
                <a:cs typeface="Arial" panose="020B0604020202020204" pitchFamily="34" charset="0"/>
              </a:rPr>
              <a:t>communities and any </a:t>
            </a:r>
            <a:r>
              <a:rPr lang="en-US" sz="9600" dirty="0">
                <a:solidFill>
                  <a:schemeClr val="tx1"/>
                </a:solidFill>
                <a:latin typeface="Arial" panose="020B0604020202020204" pitchFamily="34" charset="0"/>
                <a:cs typeface="Arial" panose="020B0604020202020204" pitchFamily="34" charset="0"/>
              </a:rPr>
              <a:t>investigation report we issue must be </a:t>
            </a:r>
            <a:r>
              <a:rPr lang="en-US" sz="9600" dirty="0" smtClean="0">
                <a:solidFill>
                  <a:schemeClr val="tx1"/>
                </a:solidFill>
                <a:latin typeface="Arial" panose="020B0604020202020204" pitchFamily="34" charset="0"/>
                <a:cs typeface="Arial" panose="020B0604020202020204" pitchFamily="34" charset="0"/>
              </a:rPr>
              <a:t>available </a:t>
            </a:r>
            <a:r>
              <a:rPr lang="en-US" sz="9600" dirty="0">
                <a:solidFill>
                  <a:schemeClr val="tx1"/>
                </a:solidFill>
                <a:latin typeface="Arial" panose="020B0604020202020204" pitchFamily="34" charset="0"/>
                <a:cs typeface="Arial" panose="020B0604020202020204" pitchFamily="34" charset="0"/>
              </a:rPr>
              <a:t>to the public unless, </a:t>
            </a:r>
            <a:r>
              <a:rPr lang="en-US" sz="9600" dirty="0" smtClean="0">
                <a:solidFill>
                  <a:schemeClr val="tx1"/>
                </a:solidFill>
                <a:latin typeface="Arial" panose="020B0604020202020204" pitchFamily="34" charset="0"/>
                <a:cs typeface="Arial" panose="020B0604020202020204" pitchFamily="34" charset="0"/>
              </a:rPr>
              <a:t>under exceptional </a:t>
            </a:r>
            <a:r>
              <a:rPr lang="en-US" sz="9600" dirty="0">
                <a:solidFill>
                  <a:schemeClr val="tx1"/>
                </a:solidFill>
                <a:latin typeface="Arial" panose="020B0604020202020204" pitchFamily="34" charset="0"/>
                <a:cs typeface="Arial" panose="020B0604020202020204" pitchFamily="34" charset="0"/>
              </a:rPr>
              <a:t>circumstances, to be determined in terms of national legislation, require that a report be kept confidential. </a:t>
            </a:r>
            <a:endParaRPr lang="en-US" sz="9600" dirty="0" smtClean="0">
              <a:solidFill>
                <a:schemeClr val="tx1"/>
              </a:solidFill>
              <a:latin typeface="Arial" panose="020B0604020202020204" pitchFamily="34" charset="0"/>
              <a:cs typeface="Arial" panose="020B0604020202020204" pitchFamily="34" charset="0"/>
            </a:endParaRPr>
          </a:p>
          <a:p>
            <a:pPr lvl="0" algn="just"/>
            <a:endParaRPr lang="en-ZA" sz="6000" dirty="0">
              <a:solidFill>
                <a:srgbClr val="FF0000"/>
              </a:solidFill>
              <a:latin typeface="Arial" panose="020B0604020202020204" pitchFamily="34" charset="0"/>
              <a:cs typeface="Arial" panose="020B0604020202020204" pitchFamily="34" charset="0"/>
            </a:endParaRPr>
          </a:p>
          <a:p>
            <a:pPr lvl="1" algn="l"/>
            <a:endParaRPr lang="en-ZA" sz="5500" dirty="0" smtClean="0">
              <a:solidFill>
                <a:schemeClr val="tx1"/>
              </a:solidFill>
            </a:endParaRPr>
          </a:p>
          <a:p>
            <a:pPr algn="l"/>
            <a:r>
              <a:rPr lang="en-ZA" sz="5500" dirty="0" smtClean="0">
                <a:solidFill>
                  <a:schemeClr val="tx1"/>
                </a:solidFill>
              </a:rPr>
              <a:t>	</a:t>
            </a:r>
          </a:p>
          <a:p>
            <a:pPr algn="l"/>
            <a:endParaRPr lang="en-ZA" sz="5500" dirty="0">
              <a:solidFill>
                <a:schemeClr val="tx1"/>
              </a:solidFill>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Mandate and </a:t>
            </a:r>
            <a:r>
              <a:rPr lang="en-ZA" sz="2800" b="1" dirty="0" smtClean="0">
                <a:solidFill>
                  <a:srgbClr val="C00000"/>
                </a:solidFill>
                <a:latin typeface="Arial Rounded MT Bold" panose="020F0704030504030204" pitchFamily="34" charset="0"/>
              </a:rPr>
              <a:t>role (2)</a:t>
            </a:r>
            <a:endParaRPr lang="en-GB" sz="28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8</a:t>
            </a:fld>
            <a:endParaRPr lang="en-US" dirty="0"/>
          </a:p>
        </p:txBody>
      </p:sp>
    </p:spTree>
    <p:extLst>
      <p:ext uri="{BB962C8B-B14F-4D97-AF65-F5344CB8AC3E}">
        <p14:creationId xmlns:p14="http://schemas.microsoft.com/office/powerpoint/2010/main" xmlns="" val="3041266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2"/>
          <p:cNvSpPr txBox="1">
            <a:spLocks/>
          </p:cNvSpPr>
          <p:nvPr/>
        </p:nvSpPr>
        <p:spPr>
          <a:xfrm>
            <a:off x="0" y="550258"/>
            <a:ext cx="9144000" cy="6460141"/>
          </a:xfrm>
          <a:prstGeom prst="rect">
            <a:avLst/>
          </a:prstGeom>
          <a:solidFill>
            <a:schemeClr val="bg1">
              <a:lumMod val="95000"/>
            </a:schemeClr>
          </a:solidFill>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 </a:t>
            </a:r>
            <a:endParaRPr lang="en-ZA" dirty="0"/>
          </a:p>
          <a:p>
            <a:pPr marL="358775" lvl="0" indent="-358775" algn="just">
              <a:buFont typeface="Arial" panose="020B0604020202020204" pitchFamily="34" charset="0"/>
              <a:buChar char="•"/>
            </a:pPr>
            <a:r>
              <a:rPr lang="en-US" sz="9600" dirty="0" smtClean="0">
                <a:solidFill>
                  <a:schemeClr val="tx1"/>
                </a:solidFill>
                <a:latin typeface="Arial" panose="020B0604020202020204" pitchFamily="34" charset="0"/>
                <a:cs typeface="Arial" panose="020B0604020202020204" pitchFamily="34" charset="0"/>
              </a:rPr>
              <a:t>As </a:t>
            </a:r>
            <a:r>
              <a:rPr lang="en-US" sz="9600" dirty="0">
                <a:solidFill>
                  <a:schemeClr val="tx1"/>
                </a:solidFill>
                <a:latin typeface="Arial" panose="020B0604020202020204" pitchFamily="34" charset="0"/>
                <a:cs typeface="Arial" panose="020B0604020202020204" pitchFamily="34" charset="0"/>
              </a:rPr>
              <a:t>I said earlier, we have additional powers and functions </a:t>
            </a:r>
            <a:r>
              <a:rPr lang="en-US" sz="9600" dirty="0" smtClean="0">
                <a:solidFill>
                  <a:schemeClr val="tx1"/>
                </a:solidFill>
                <a:latin typeface="Arial" panose="020B0604020202020204" pitchFamily="34" charset="0"/>
                <a:cs typeface="Arial" panose="020B0604020202020204" pitchFamily="34" charset="0"/>
              </a:rPr>
              <a:t>prescribed </a:t>
            </a:r>
            <a:r>
              <a:rPr lang="en-US" sz="9600" dirty="0">
                <a:solidFill>
                  <a:schemeClr val="tx1"/>
                </a:solidFill>
                <a:latin typeface="Arial" panose="020B0604020202020204" pitchFamily="34" charset="0"/>
                <a:cs typeface="Arial" panose="020B0604020202020204" pitchFamily="34" charset="0"/>
              </a:rPr>
              <a:t>by national legislation. One of these is the </a:t>
            </a:r>
            <a:r>
              <a:rPr lang="en-ZA" sz="9600" dirty="0">
                <a:solidFill>
                  <a:schemeClr val="tx1"/>
                </a:solidFill>
                <a:latin typeface="Arial" panose="020B0604020202020204" pitchFamily="34" charset="0"/>
                <a:cs typeface="Arial" panose="020B0604020202020204" pitchFamily="34" charset="0"/>
              </a:rPr>
              <a:t>Public Protector Act, in terms of which we are empowered to investigate undue delays in the delivery of public services; unfair, capricious or discourteous behaviour; abuse of power; abuse of state resources, dishonesty or improper dealings in respect of public money and improper enrichment. </a:t>
            </a:r>
            <a:endParaRPr lang="en-ZA" sz="9600" dirty="0" smtClean="0">
              <a:solidFill>
                <a:schemeClr val="tx1"/>
              </a:solidFill>
              <a:latin typeface="Arial" panose="020B0604020202020204" pitchFamily="34" charset="0"/>
              <a:cs typeface="Arial" panose="020B0604020202020204" pitchFamily="34" charset="0"/>
            </a:endParaRPr>
          </a:p>
          <a:p>
            <a:pPr lvl="0" algn="just"/>
            <a:endParaRPr lang="en-ZA" sz="9600" dirty="0" smtClean="0">
              <a:solidFill>
                <a:schemeClr val="tx1"/>
              </a:solidFill>
              <a:latin typeface="Arial" panose="020B0604020202020204" pitchFamily="34" charset="0"/>
              <a:cs typeface="Arial" panose="020B0604020202020204" pitchFamily="34" charset="0"/>
            </a:endParaRPr>
          </a:p>
          <a:p>
            <a:pPr marL="358775" lvl="0" indent="-358775" algn="just">
              <a:buFont typeface="Arial" panose="020B0604020202020204" pitchFamily="34" charset="0"/>
              <a:buChar char="•"/>
            </a:pPr>
            <a:r>
              <a:rPr lang="en-US" sz="9600" dirty="0" smtClean="0">
                <a:solidFill>
                  <a:schemeClr val="tx1"/>
                </a:solidFill>
                <a:latin typeface="Arial" panose="020B0604020202020204" pitchFamily="34" charset="0"/>
                <a:cs typeface="Arial" panose="020B0604020202020204" pitchFamily="34" charset="0"/>
              </a:rPr>
              <a:t>We </a:t>
            </a:r>
            <a:r>
              <a:rPr lang="en-US" sz="9600" dirty="0">
                <a:solidFill>
                  <a:schemeClr val="tx1"/>
                </a:solidFill>
                <a:latin typeface="Arial" panose="020B0604020202020204" pitchFamily="34" charset="0"/>
                <a:cs typeface="Arial" panose="020B0604020202020204" pitchFamily="34" charset="0"/>
              </a:rPr>
              <a:t>also have a corruption mandate in terms of the Prevention and Combating of Corrupt Activities Act. When we investigate in terms of this law and establish evidence of corruption, which is a criminal offense, we defer to the Directorate for Priority Crime Investigation (DPCI), also known as the Hawks, to take the matter further and bring in the National Prosecution Authority (NPA). </a:t>
            </a:r>
            <a:r>
              <a:rPr lang="en-US" sz="9600" dirty="0" smtClean="0">
                <a:solidFill>
                  <a:schemeClr val="tx1"/>
                </a:solidFill>
                <a:latin typeface="Arial" panose="020B0604020202020204" pitchFamily="34" charset="0"/>
                <a:cs typeface="Arial" panose="020B0604020202020204" pitchFamily="34" charset="0"/>
              </a:rPr>
              <a:t>Of late, there has been a debate on whether we have the power to investigate alleged money laundering in relation to one of the matters before us. Our view is, depending on the nature of the complaint, we can invoke this law to deal with that kind case. </a:t>
            </a:r>
          </a:p>
          <a:p>
            <a:pPr marL="358775" lvl="0" indent="-358775" algn="just">
              <a:buFont typeface="Arial" panose="020B0604020202020204" pitchFamily="34" charset="0"/>
              <a:buChar char="•"/>
            </a:pPr>
            <a:endParaRPr lang="en-US" sz="7400" dirty="0" smtClean="0">
              <a:solidFill>
                <a:schemeClr val="tx1"/>
              </a:solidFill>
              <a:latin typeface="Arial" panose="020B0604020202020204" pitchFamily="34" charset="0"/>
              <a:cs typeface="Arial" panose="020B0604020202020204" pitchFamily="34" charset="0"/>
            </a:endParaRPr>
          </a:p>
          <a:p>
            <a:pPr lvl="1" algn="l"/>
            <a:endParaRPr lang="en-ZA" sz="5500" dirty="0" smtClean="0">
              <a:solidFill>
                <a:schemeClr val="tx1"/>
              </a:solidFill>
            </a:endParaRPr>
          </a:p>
          <a:p>
            <a:pPr algn="l"/>
            <a:r>
              <a:rPr lang="en-ZA" sz="5500" dirty="0" smtClean="0">
                <a:solidFill>
                  <a:schemeClr val="tx1"/>
                </a:solidFill>
              </a:rPr>
              <a:t>	</a:t>
            </a:r>
          </a:p>
          <a:p>
            <a:pPr algn="l"/>
            <a:endParaRPr lang="en-ZA" sz="5500" dirty="0">
              <a:solidFill>
                <a:schemeClr val="tx1"/>
              </a:solidFill>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Mandate and </a:t>
            </a:r>
            <a:r>
              <a:rPr lang="en-ZA" sz="2800" b="1" dirty="0" smtClean="0">
                <a:solidFill>
                  <a:srgbClr val="C00000"/>
                </a:solidFill>
                <a:latin typeface="Arial Rounded MT Bold" panose="020F0704030504030204" pitchFamily="34" charset="0"/>
              </a:rPr>
              <a:t>role (3</a:t>
            </a:r>
            <a:r>
              <a:rPr lang="en-ZA" sz="2800" b="1" dirty="0">
                <a:solidFill>
                  <a:srgbClr val="C00000"/>
                </a:solidFill>
                <a:latin typeface="Arial Rounded MT Bold" panose="020F0704030504030204" pitchFamily="34" charset="0"/>
              </a:rPr>
              <a:t>)</a:t>
            </a:r>
            <a:endParaRPr lang="en-GB" sz="28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9</a:t>
            </a:fld>
            <a:endParaRPr lang="en-US" dirty="0"/>
          </a:p>
        </p:txBody>
      </p:sp>
    </p:spTree>
    <p:extLst>
      <p:ext uri="{BB962C8B-B14F-4D97-AF65-F5344CB8AC3E}">
        <p14:creationId xmlns:p14="http://schemas.microsoft.com/office/powerpoint/2010/main" xmlns="" val="1071185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07ABB3E110234D94C060072A854B4F" ma:contentTypeVersion="0" ma:contentTypeDescription="Create a new document." ma:contentTypeScope="" ma:versionID="d81400536835e75a096d010699b4bc90">
  <xsd:schema xmlns:xsd="http://www.w3.org/2001/XMLSchema" xmlns:xs="http://www.w3.org/2001/XMLSchema" xmlns:p="http://schemas.microsoft.com/office/2006/metadata/properties" targetNamespace="http://schemas.microsoft.com/office/2006/metadata/properties" ma:root="true" ma:fieldsID="832edbdadb5964b8eae064c3daea6d8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659C71-5E67-4F26-B190-3738176B9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B70539B-5256-49CB-A922-DB7850D21D0A}">
  <ds:schemaRefs>
    <ds:schemaRef ds:uri="http://schemas.microsoft.com/sharepoint/v3/contenttype/forms"/>
  </ds:schemaRefs>
</ds:datastoreItem>
</file>

<file path=customXml/itemProps3.xml><?xml version="1.0" encoding="utf-8"?>
<ds:datastoreItem xmlns:ds="http://schemas.openxmlformats.org/officeDocument/2006/customXml" ds:itemID="{15F28D07-F34A-4EA3-896F-3D77507FB06C}">
  <ds:schemaRefs>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4138</TotalTime>
  <Words>2615</Words>
  <Application>Microsoft Office PowerPoint</Application>
  <PresentationFormat>On-screen Show (4:3)</PresentationFormat>
  <Paragraphs>600</Paragraphs>
  <Slides>41</Slides>
  <Notes>3</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Challenges and Interventions </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CEO;Machebane;Willem Eiman</dc:creator>
  <cp:lastModifiedBy>PUMZA</cp:lastModifiedBy>
  <cp:revision>623</cp:revision>
  <cp:lastPrinted>2019-07-05T13:02:19Z</cp:lastPrinted>
  <dcterms:created xsi:type="dcterms:W3CDTF">2016-10-10T12:47:32Z</dcterms:created>
  <dcterms:modified xsi:type="dcterms:W3CDTF">2019-07-11T08:39:34Z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0x010100D907ABB3E110234D94C060072A854B4F</vt:lpwstr>
  </property>
</Properties>
</file>