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67"/>
  </p:notesMasterIdLst>
  <p:handoutMasterIdLst>
    <p:handoutMasterId r:id="rId68"/>
  </p:handoutMasterIdLst>
  <p:sldIdLst>
    <p:sldId id="257" r:id="rId2"/>
    <p:sldId id="256" r:id="rId3"/>
    <p:sldId id="329" r:id="rId4"/>
    <p:sldId id="327" r:id="rId5"/>
    <p:sldId id="328" r:id="rId6"/>
    <p:sldId id="339" r:id="rId7"/>
    <p:sldId id="340" r:id="rId8"/>
    <p:sldId id="330" r:id="rId9"/>
    <p:sldId id="263" r:id="rId10"/>
    <p:sldId id="264" r:id="rId11"/>
    <p:sldId id="265" r:id="rId12"/>
    <p:sldId id="266" r:id="rId13"/>
    <p:sldId id="267" r:id="rId14"/>
    <p:sldId id="285" r:id="rId15"/>
    <p:sldId id="306" r:id="rId16"/>
    <p:sldId id="268" r:id="rId17"/>
    <p:sldId id="290" r:id="rId18"/>
    <p:sldId id="291" r:id="rId19"/>
    <p:sldId id="292" r:id="rId20"/>
    <p:sldId id="293" r:id="rId21"/>
    <p:sldId id="294" r:id="rId22"/>
    <p:sldId id="296" r:id="rId23"/>
    <p:sldId id="297" r:id="rId24"/>
    <p:sldId id="298" r:id="rId25"/>
    <p:sldId id="295" r:id="rId26"/>
    <p:sldId id="299" r:id="rId27"/>
    <p:sldId id="300" r:id="rId28"/>
    <p:sldId id="301" r:id="rId29"/>
    <p:sldId id="302" r:id="rId30"/>
    <p:sldId id="307" r:id="rId31"/>
    <p:sldId id="303" r:id="rId32"/>
    <p:sldId id="305" r:id="rId33"/>
    <p:sldId id="270" r:id="rId34"/>
    <p:sldId id="271" r:id="rId35"/>
    <p:sldId id="304" r:id="rId36"/>
    <p:sldId id="309" r:id="rId37"/>
    <p:sldId id="310" r:id="rId38"/>
    <p:sldId id="308" r:id="rId39"/>
    <p:sldId id="312" r:id="rId40"/>
    <p:sldId id="313" r:id="rId41"/>
    <p:sldId id="314" r:id="rId42"/>
    <p:sldId id="315" r:id="rId43"/>
    <p:sldId id="311" r:id="rId44"/>
    <p:sldId id="325" r:id="rId45"/>
    <p:sldId id="319" r:id="rId46"/>
    <p:sldId id="320" r:id="rId47"/>
    <p:sldId id="321" r:id="rId48"/>
    <p:sldId id="322" r:id="rId49"/>
    <p:sldId id="323" r:id="rId50"/>
    <p:sldId id="324" r:id="rId51"/>
    <p:sldId id="337" r:id="rId52"/>
    <p:sldId id="351" r:id="rId53"/>
    <p:sldId id="331" r:id="rId54"/>
    <p:sldId id="341" r:id="rId55"/>
    <p:sldId id="342" r:id="rId56"/>
    <p:sldId id="343" r:id="rId57"/>
    <p:sldId id="344" r:id="rId58"/>
    <p:sldId id="345" r:id="rId59"/>
    <p:sldId id="346" r:id="rId60"/>
    <p:sldId id="347" r:id="rId61"/>
    <p:sldId id="348" r:id="rId62"/>
    <p:sldId id="349" r:id="rId63"/>
    <p:sldId id="317" r:id="rId64"/>
    <p:sldId id="316" r:id="rId65"/>
    <p:sldId id="260" r:id="rId66"/>
  </p:sldIdLst>
  <p:sldSz cx="9144000" cy="6858000" type="screen4x3"/>
  <p:notesSz cx="9774238" cy="672465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4674"/>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4495" cy="336014"/>
          </a:xfrm>
          <a:prstGeom prst="rect">
            <a:avLst/>
          </a:prstGeom>
        </p:spPr>
        <p:txBody>
          <a:bodyPr vert="horz" lIns="91861" tIns="45930" rIns="91861" bIns="45930" rtlCol="0"/>
          <a:lstStyle>
            <a:lvl1pPr algn="l">
              <a:defRPr sz="1200"/>
            </a:lvl1pPr>
          </a:lstStyle>
          <a:p>
            <a:endParaRPr lang="en-ZA"/>
          </a:p>
        </p:txBody>
      </p:sp>
      <p:sp>
        <p:nvSpPr>
          <p:cNvPr id="3" name="Date Placeholder 2"/>
          <p:cNvSpPr>
            <a:spLocks noGrp="1"/>
          </p:cNvSpPr>
          <p:nvPr>
            <p:ph type="dt" sz="quarter" idx="1"/>
          </p:nvPr>
        </p:nvSpPr>
        <p:spPr>
          <a:xfrm>
            <a:off x="5537416" y="0"/>
            <a:ext cx="4234495" cy="336014"/>
          </a:xfrm>
          <a:prstGeom prst="rect">
            <a:avLst/>
          </a:prstGeom>
        </p:spPr>
        <p:txBody>
          <a:bodyPr vert="horz" lIns="91861" tIns="45930" rIns="91861" bIns="45930" rtlCol="0"/>
          <a:lstStyle>
            <a:lvl1pPr algn="r">
              <a:defRPr sz="1200"/>
            </a:lvl1pPr>
          </a:lstStyle>
          <a:p>
            <a:fld id="{688BD0A5-5562-40A4-8CB3-E89424D9FF69}" type="datetimeFigureOut">
              <a:rPr lang="en-ZA" smtClean="0"/>
              <a:pPr/>
              <a:t>2019/07/10</a:t>
            </a:fld>
            <a:endParaRPr lang="en-ZA"/>
          </a:p>
        </p:txBody>
      </p:sp>
      <p:sp>
        <p:nvSpPr>
          <p:cNvPr id="4" name="Footer Placeholder 3"/>
          <p:cNvSpPr>
            <a:spLocks noGrp="1"/>
          </p:cNvSpPr>
          <p:nvPr>
            <p:ph type="ftr" sz="quarter" idx="2"/>
          </p:nvPr>
        </p:nvSpPr>
        <p:spPr>
          <a:xfrm>
            <a:off x="0" y="6387542"/>
            <a:ext cx="4234495" cy="336014"/>
          </a:xfrm>
          <a:prstGeom prst="rect">
            <a:avLst/>
          </a:prstGeom>
        </p:spPr>
        <p:txBody>
          <a:bodyPr vert="horz" lIns="91861" tIns="45930" rIns="91861" bIns="45930" rtlCol="0" anchor="b"/>
          <a:lstStyle>
            <a:lvl1pPr algn="l">
              <a:defRPr sz="1200"/>
            </a:lvl1pPr>
          </a:lstStyle>
          <a:p>
            <a:endParaRPr lang="en-ZA"/>
          </a:p>
        </p:txBody>
      </p:sp>
      <p:sp>
        <p:nvSpPr>
          <p:cNvPr id="5" name="Slide Number Placeholder 4"/>
          <p:cNvSpPr>
            <a:spLocks noGrp="1"/>
          </p:cNvSpPr>
          <p:nvPr>
            <p:ph type="sldNum" sz="quarter" idx="3"/>
          </p:nvPr>
        </p:nvSpPr>
        <p:spPr>
          <a:xfrm>
            <a:off x="5537416" y="6387542"/>
            <a:ext cx="4234495" cy="336014"/>
          </a:xfrm>
          <a:prstGeom prst="rect">
            <a:avLst/>
          </a:prstGeom>
        </p:spPr>
        <p:txBody>
          <a:bodyPr vert="horz" lIns="91861" tIns="45930" rIns="91861" bIns="45930" rtlCol="0" anchor="b"/>
          <a:lstStyle>
            <a:lvl1pPr algn="r">
              <a:defRPr sz="1200"/>
            </a:lvl1pPr>
          </a:lstStyle>
          <a:p>
            <a:fld id="{9D8A73E9-51CC-40C6-B7D6-5CC508CC2893}" type="slidenum">
              <a:rPr lang="en-ZA" smtClean="0"/>
              <a:pPr/>
              <a:t>‹#›</a:t>
            </a:fld>
            <a:endParaRPr lang="en-ZA"/>
          </a:p>
        </p:txBody>
      </p:sp>
    </p:spTree>
    <p:extLst>
      <p:ext uri="{BB962C8B-B14F-4D97-AF65-F5344CB8AC3E}">
        <p14:creationId xmlns:p14="http://schemas.microsoft.com/office/powerpoint/2010/main" xmlns="" val="358709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5503" cy="336232"/>
          </a:xfrm>
          <a:prstGeom prst="rect">
            <a:avLst/>
          </a:prstGeom>
        </p:spPr>
        <p:txBody>
          <a:bodyPr vert="horz" lIns="91861" tIns="45930" rIns="91861" bIns="45930" rtlCol="0"/>
          <a:lstStyle>
            <a:lvl1pPr algn="l">
              <a:defRPr sz="1200"/>
            </a:lvl1pPr>
          </a:lstStyle>
          <a:p>
            <a:endParaRPr lang="en-ZA"/>
          </a:p>
        </p:txBody>
      </p:sp>
      <p:sp>
        <p:nvSpPr>
          <p:cNvPr id="3" name="Date Placeholder 2"/>
          <p:cNvSpPr>
            <a:spLocks noGrp="1"/>
          </p:cNvSpPr>
          <p:nvPr>
            <p:ph type="dt" idx="1"/>
          </p:nvPr>
        </p:nvSpPr>
        <p:spPr>
          <a:xfrm>
            <a:off x="5536473" y="0"/>
            <a:ext cx="4235503" cy="336232"/>
          </a:xfrm>
          <a:prstGeom prst="rect">
            <a:avLst/>
          </a:prstGeom>
        </p:spPr>
        <p:txBody>
          <a:bodyPr vert="horz" lIns="91861" tIns="45930" rIns="91861" bIns="45930" rtlCol="0"/>
          <a:lstStyle>
            <a:lvl1pPr algn="r">
              <a:defRPr sz="1200"/>
            </a:lvl1pPr>
          </a:lstStyle>
          <a:p>
            <a:fld id="{041EF6DE-82A1-49EC-8463-94870C32ED74}" type="datetimeFigureOut">
              <a:rPr lang="en-ZA" smtClean="0"/>
              <a:pPr/>
              <a:t>2019/07/10</a:t>
            </a:fld>
            <a:endParaRPr lang="en-ZA"/>
          </a:p>
        </p:txBody>
      </p:sp>
      <p:sp>
        <p:nvSpPr>
          <p:cNvPr id="4" name="Slide Image Placeholder 3"/>
          <p:cNvSpPr>
            <a:spLocks noGrp="1" noRot="1" noChangeAspect="1"/>
          </p:cNvSpPr>
          <p:nvPr>
            <p:ph type="sldImg" idx="2"/>
          </p:nvPr>
        </p:nvSpPr>
        <p:spPr>
          <a:xfrm>
            <a:off x="3206750" y="504825"/>
            <a:ext cx="3360738" cy="2522538"/>
          </a:xfrm>
          <a:prstGeom prst="rect">
            <a:avLst/>
          </a:prstGeom>
          <a:noFill/>
          <a:ln w="12700">
            <a:solidFill>
              <a:prstClr val="black"/>
            </a:solidFill>
          </a:ln>
        </p:spPr>
        <p:txBody>
          <a:bodyPr vert="horz" lIns="91861" tIns="45930" rIns="91861" bIns="45930" rtlCol="0" anchor="ctr"/>
          <a:lstStyle/>
          <a:p>
            <a:endParaRPr lang="en-ZA"/>
          </a:p>
        </p:txBody>
      </p:sp>
      <p:sp>
        <p:nvSpPr>
          <p:cNvPr id="5" name="Notes Placeholder 4"/>
          <p:cNvSpPr>
            <a:spLocks noGrp="1"/>
          </p:cNvSpPr>
          <p:nvPr>
            <p:ph type="body" sz="quarter" idx="3"/>
          </p:nvPr>
        </p:nvSpPr>
        <p:spPr>
          <a:xfrm>
            <a:off x="977426" y="3194209"/>
            <a:ext cx="7819389" cy="3026093"/>
          </a:xfrm>
          <a:prstGeom prst="rect">
            <a:avLst/>
          </a:prstGeom>
        </p:spPr>
        <p:txBody>
          <a:bodyPr vert="horz" lIns="91861" tIns="45930" rIns="91861" bIns="459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6387250"/>
            <a:ext cx="4235503" cy="336232"/>
          </a:xfrm>
          <a:prstGeom prst="rect">
            <a:avLst/>
          </a:prstGeom>
        </p:spPr>
        <p:txBody>
          <a:bodyPr vert="horz" lIns="91861" tIns="45930" rIns="91861" bIns="45930" rtlCol="0" anchor="b"/>
          <a:lstStyle>
            <a:lvl1pPr algn="l">
              <a:defRPr sz="1200"/>
            </a:lvl1pPr>
          </a:lstStyle>
          <a:p>
            <a:endParaRPr lang="en-ZA"/>
          </a:p>
        </p:txBody>
      </p:sp>
      <p:sp>
        <p:nvSpPr>
          <p:cNvPr id="7" name="Slide Number Placeholder 6"/>
          <p:cNvSpPr>
            <a:spLocks noGrp="1"/>
          </p:cNvSpPr>
          <p:nvPr>
            <p:ph type="sldNum" sz="quarter" idx="5"/>
          </p:nvPr>
        </p:nvSpPr>
        <p:spPr>
          <a:xfrm>
            <a:off x="5536473" y="6387250"/>
            <a:ext cx="4235503" cy="336232"/>
          </a:xfrm>
          <a:prstGeom prst="rect">
            <a:avLst/>
          </a:prstGeom>
        </p:spPr>
        <p:txBody>
          <a:bodyPr vert="horz" lIns="91861" tIns="45930" rIns="91861" bIns="45930" rtlCol="0" anchor="b"/>
          <a:lstStyle>
            <a:lvl1pPr algn="r">
              <a:defRPr sz="1200"/>
            </a:lvl1pPr>
          </a:lstStyle>
          <a:p>
            <a:fld id="{3B3AA409-9683-4EF8-83DD-70749E8E1BCE}" type="slidenum">
              <a:rPr lang="en-ZA" smtClean="0"/>
              <a:pPr/>
              <a:t>‹#›</a:t>
            </a:fld>
            <a:endParaRPr lang="en-ZA"/>
          </a:p>
        </p:txBody>
      </p:sp>
    </p:spTree>
    <p:extLst>
      <p:ext uri="{BB962C8B-B14F-4D97-AF65-F5344CB8AC3E}">
        <p14:creationId xmlns:p14="http://schemas.microsoft.com/office/powerpoint/2010/main" xmlns="" val="119118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3</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63</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8</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15</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30</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32</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35</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38</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43</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535695" y="6387128"/>
            <a:ext cx="4236264" cy="336448"/>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51</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3213100" y="504825"/>
            <a:ext cx="3360738" cy="2519363"/>
          </a:xfrm>
          <a:noFill/>
          <a:ln>
            <a:solidFill>
              <a:srgbClr val="000000"/>
            </a:solidFill>
            <a:miter lim="800000"/>
            <a:headEnd/>
            <a:tailEnd/>
          </a:ln>
        </p:spPr>
      </p:sp>
      <p:sp>
        <p:nvSpPr>
          <p:cNvPr id="100355" name="Rectangle 3"/>
          <p:cNvSpPr>
            <a:spLocks noGrp="1" noChangeArrowheads="1"/>
          </p:cNvSpPr>
          <p:nvPr>
            <p:ph type="body" idx="1"/>
          </p:nvPr>
        </p:nvSpPr>
        <p:spPr bwMode="auto">
          <a:xfrm>
            <a:off x="977426" y="3193565"/>
            <a:ext cx="7819390" cy="3026952"/>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5A2A721-203A-4124-B54D-7AE5EE8BA914}" type="datetime1">
              <a:rPr lang="en-US" altLang="en-US" smtClean="0"/>
              <a:pPr/>
              <a:t>7/10/2019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a:p>
        </p:txBody>
      </p:sp>
    </p:spTree>
    <p:extLst>
      <p:ext uri="{BB962C8B-B14F-4D97-AF65-F5344CB8AC3E}">
        <p14:creationId xmlns:p14="http://schemas.microsoft.com/office/powerpoint/2010/main" xmlns="" val="34619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724FC29-7324-4750-81BF-8949967E3B1F}" type="datetime1">
              <a:rPr lang="en-US" altLang="en-US" smtClean="0"/>
              <a:pPr/>
              <a:t>7/10/2019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a:p>
        </p:txBody>
      </p:sp>
    </p:spTree>
    <p:extLst>
      <p:ext uri="{BB962C8B-B14F-4D97-AF65-F5344CB8AC3E}">
        <p14:creationId xmlns:p14="http://schemas.microsoft.com/office/powerpoint/2010/main" xmlns="" val="48194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BA7A54F-11A6-40E9-8764-8542D5373BFC}" type="datetime1">
              <a:rPr lang="en-US" altLang="en-US" smtClean="0"/>
              <a:pPr/>
              <a:t>7/10/2019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a:p>
        </p:txBody>
      </p:sp>
    </p:spTree>
    <p:extLst>
      <p:ext uri="{BB962C8B-B14F-4D97-AF65-F5344CB8AC3E}">
        <p14:creationId xmlns:p14="http://schemas.microsoft.com/office/powerpoint/2010/main" xmlns="" val="70453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5B2C72D-D855-4CA3-BB46-4D55747CEA1A}" type="datetime1">
              <a:rPr lang="en-US" altLang="en-US" smtClean="0"/>
              <a:pPr/>
              <a:t>7/10/2019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a:p>
        </p:txBody>
      </p:sp>
    </p:spTree>
    <p:extLst>
      <p:ext uri="{BB962C8B-B14F-4D97-AF65-F5344CB8AC3E}">
        <p14:creationId xmlns:p14="http://schemas.microsoft.com/office/powerpoint/2010/main" xmlns="" val="243401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806775A6-4D83-49D4-9A5B-F2E6DC53927D}" type="datetime1">
              <a:rPr lang="en-US" altLang="en-US" smtClean="0"/>
              <a:pPr/>
              <a:t>7/10/2019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a:p>
        </p:txBody>
      </p:sp>
    </p:spTree>
    <p:extLst>
      <p:ext uri="{BB962C8B-B14F-4D97-AF65-F5344CB8AC3E}">
        <p14:creationId xmlns:p14="http://schemas.microsoft.com/office/powerpoint/2010/main" xmlns="" val="193844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93E3980C-7BC5-433D-B300-E4402F2F054B}" type="datetime1">
              <a:rPr lang="en-US" altLang="en-US" smtClean="0"/>
              <a:pPr/>
              <a:t>7/10/2019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a:p>
        </p:txBody>
      </p:sp>
    </p:spTree>
    <p:extLst>
      <p:ext uri="{BB962C8B-B14F-4D97-AF65-F5344CB8AC3E}">
        <p14:creationId xmlns:p14="http://schemas.microsoft.com/office/powerpoint/2010/main" xmlns="" val="138770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54DD725F-2F4F-4FDA-B63F-F8582D2E0C47}" type="datetime1">
              <a:rPr lang="en-US" altLang="en-US" smtClean="0"/>
              <a:pPr/>
              <a:t>7/10/2019</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a:p>
        </p:txBody>
      </p:sp>
    </p:spTree>
    <p:extLst>
      <p:ext uri="{BB962C8B-B14F-4D97-AF65-F5344CB8AC3E}">
        <p14:creationId xmlns:p14="http://schemas.microsoft.com/office/powerpoint/2010/main" xmlns="" val="360731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8033F84-DB6A-4D21-9270-CE04D10C36E2}" type="datetime1">
              <a:rPr lang="en-US" altLang="en-US" smtClean="0"/>
              <a:pPr/>
              <a:t>7/10/2019</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a:p>
        </p:txBody>
      </p:sp>
    </p:spTree>
    <p:extLst>
      <p:ext uri="{BB962C8B-B14F-4D97-AF65-F5344CB8AC3E}">
        <p14:creationId xmlns:p14="http://schemas.microsoft.com/office/powerpoint/2010/main" xmlns="" val="22510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F63227C-D14B-4427-AC4F-442F28D04F2C}" type="datetime1">
              <a:rPr lang="en-US" altLang="en-US" smtClean="0"/>
              <a:pPr/>
              <a:t>7/10/2019</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a:p>
        </p:txBody>
      </p:sp>
    </p:spTree>
    <p:extLst>
      <p:ext uri="{BB962C8B-B14F-4D97-AF65-F5344CB8AC3E}">
        <p14:creationId xmlns:p14="http://schemas.microsoft.com/office/powerpoint/2010/main" xmlns="" val="208291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7E2B0208-64A1-41CE-91F8-8CED6A0EC25E}" type="datetime1">
              <a:rPr lang="en-US" altLang="en-US" smtClean="0"/>
              <a:pPr/>
              <a:t>7/10/2019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a:p>
        </p:txBody>
      </p:sp>
    </p:spTree>
    <p:extLst>
      <p:ext uri="{BB962C8B-B14F-4D97-AF65-F5344CB8AC3E}">
        <p14:creationId xmlns:p14="http://schemas.microsoft.com/office/powerpoint/2010/main" xmlns="" val="2514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3568564-D1AC-4444-B021-7F6559EE8F8B}" type="datetime1">
              <a:rPr lang="en-US" altLang="en-US" smtClean="0"/>
              <a:pPr/>
              <a:t>7/10/2019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a:p>
        </p:txBody>
      </p:sp>
    </p:spTree>
    <p:extLst>
      <p:ext uri="{BB962C8B-B14F-4D97-AF65-F5344CB8AC3E}">
        <p14:creationId xmlns:p14="http://schemas.microsoft.com/office/powerpoint/2010/main" xmlns="" val="6463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A63F4955-E2B6-4C71-8BC3-2BB337A2479E}" type="datetime1">
              <a:rPr lang="en-US" altLang="en-US" smtClean="0"/>
              <a:pPr/>
              <a:t>7/10/2019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40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336431" y="555311"/>
            <a:ext cx="6705600" cy="133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lnSpc>
                <a:spcPct val="90000"/>
              </a:lnSpc>
            </a:pPr>
            <a:r>
              <a:rPr lang="en-US" altLang="en-US" b="1" dirty="0" smtClean="0">
                <a:effectLst>
                  <a:outerShdw blurRad="38100" dist="38100" dir="2700000" algn="tl">
                    <a:srgbClr val="000000">
                      <a:alpha val="43137"/>
                    </a:srgbClr>
                  </a:outerShdw>
                </a:effectLst>
                <a:latin typeface="Arial" charset="0"/>
              </a:rPr>
              <a:t>DEPARTMENT OF EMPLOYMENT AND LABOUR</a:t>
            </a:r>
          </a:p>
          <a:p>
            <a:pPr algn="ctr" eaLnBrk="1" hangingPunct="1">
              <a:lnSpc>
                <a:spcPct val="90000"/>
              </a:lnSpc>
            </a:pPr>
            <a:endParaRPr lang="en-US" altLang="en-US" sz="2000" b="1" dirty="0" smtClean="0">
              <a:effectLst>
                <a:outerShdw blurRad="38100" dist="38100" dir="2700000" algn="tl">
                  <a:srgbClr val="000000">
                    <a:alpha val="43137"/>
                  </a:srgbClr>
                </a:outerShdw>
              </a:effectLst>
              <a:latin typeface="Arial" charset="0"/>
            </a:endParaRPr>
          </a:p>
          <a:p>
            <a:pPr algn="ctr" eaLnBrk="1" hangingPunct="1">
              <a:lnSpc>
                <a:spcPct val="90000"/>
              </a:lnSpc>
            </a:pPr>
            <a:r>
              <a:rPr lang="en-US" altLang="en-US" sz="2800" b="1" dirty="0" smtClean="0">
                <a:latin typeface="Arial" charset="0"/>
              </a:rPr>
              <a:t>Strategic Plan and</a:t>
            </a:r>
          </a:p>
          <a:p>
            <a:pPr algn="ctr" eaLnBrk="1" hangingPunct="1">
              <a:lnSpc>
                <a:spcPct val="90000"/>
              </a:lnSpc>
            </a:pPr>
            <a:r>
              <a:rPr lang="en-US" altLang="en-US" sz="2800" b="1" dirty="0" smtClean="0">
                <a:latin typeface="Arial" charset="0"/>
              </a:rPr>
              <a:t>Annual Performance Plan 2019/20</a:t>
            </a:r>
            <a:endParaRPr lang="en-US" altLang="en-US" sz="2800" b="1" dirty="0">
              <a:latin typeface="Arial" charset="0"/>
            </a:endParaRPr>
          </a:p>
        </p:txBody>
      </p:sp>
      <p:sp>
        <p:nvSpPr>
          <p:cNvPr id="13315" name="Subtitle 17"/>
          <p:cNvSpPr txBox="1">
            <a:spLocks/>
          </p:cNvSpPr>
          <p:nvPr/>
        </p:nvSpPr>
        <p:spPr bwMode="auto">
          <a:xfrm>
            <a:off x="281353" y="2773819"/>
            <a:ext cx="200464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spcBef>
                <a:spcPct val="20000"/>
              </a:spcBef>
              <a:buFont typeface="Arial" charset="0"/>
              <a:buNone/>
            </a:pPr>
            <a:r>
              <a:rPr lang="en-US" altLang="en-US" sz="1600" b="1" dirty="0" smtClean="0">
                <a:latin typeface="Arial Bold" pitchFamily="32" charset="0"/>
              </a:rPr>
              <a:t>9 July 2019</a:t>
            </a:r>
            <a:endParaRPr lang="en-US" altLang="en-US" sz="1600" b="1" dirty="0">
              <a:latin typeface="Arial Bold" pitchFamily="32" charset="0"/>
            </a:endParaRPr>
          </a:p>
        </p:txBody>
      </p:sp>
      <p:sp>
        <p:nvSpPr>
          <p:cNvPr id="13316" name="Subtitle 17"/>
          <p:cNvSpPr txBox="1">
            <a:spLocks/>
          </p:cNvSpPr>
          <p:nvPr/>
        </p:nvSpPr>
        <p:spPr bwMode="auto">
          <a:xfrm>
            <a:off x="2286000" y="2193559"/>
            <a:ext cx="5439508"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spcBef>
                <a:spcPct val="20000"/>
              </a:spcBef>
              <a:buFont typeface="Arial" charset="0"/>
              <a:buNone/>
            </a:pPr>
            <a:r>
              <a:rPr lang="en-US" altLang="en-US" sz="2000" b="1" u="sng" dirty="0" smtClean="0">
                <a:solidFill>
                  <a:srgbClr val="C00000"/>
                </a:solidFill>
              </a:rPr>
              <a:t>Select Committee: Trade and Industry, Economic Development, Tourism , Employment and </a:t>
            </a:r>
            <a:r>
              <a:rPr lang="en-US" altLang="en-US" sz="2000" b="1" u="sng" dirty="0" err="1" smtClean="0">
                <a:solidFill>
                  <a:srgbClr val="C00000"/>
                </a:solidFill>
              </a:rPr>
              <a:t>Labour</a:t>
            </a:r>
            <a:endParaRPr lang="en-US" altLang="en-US" sz="2000" b="1" u="sng" dirty="0">
              <a:solidFill>
                <a:srgbClr val="C00000"/>
              </a:solidFill>
            </a:endParaRPr>
          </a:p>
        </p:txBody>
      </p:sp>
      <p:pic>
        <p:nvPicPr>
          <p:cNvPr id="13317"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B5B917B-568E-4CDA-B28E-E39220CAABA0}"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400" b="1" dirty="0" smtClean="0">
                <a:latin typeface="+mn-lt"/>
              </a:rPr>
              <a:t>DEL PROGRAMMES AND ENTITIES- CONTINUES</a:t>
            </a:r>
            <a:endParaRPr lang="en-ZA" sz="2400" b="1" dirty="0">
              <a:latin typeface="+mn-lt"/>
            </a:endParaRPr>
          </a:p>
        </p:txBody>
      </p:sp>
      <p:sp>
        <p:nvSpPr>
          <p:cNvPr id="3" name="Content Placeholder 2"/>
          <p:cNvSpPr>
            <a:spLocks noGrp="1"/>
          </p:cNvSpPr>
          <p:nvPr>
            <p:ph idx="1"/>
          </p:nvPr>
        </p:nvSpPr>
        <p:spPr>
          <a:xfrm>
            <a:off x="293075" y="1203569"/>
            <a:ext cx="8622323" cy="5146454"/>
          </a:xfrm>
        </p:spPr>
        <p:txBody>
          <a:bodyPr/>
          <a:lstStyle/>
          <a:p>
            <a:pPr marL="0" lvl="0" indent="0">
              <a:lnSpc>
                <a:spcPct val="90000"/>
              </a:lnSpc>
              <a:buNone/>
            </a:pPr>
            <a:endParaRPr lang="en-US" sz="2400" dirty="0" smtClean="0">
              <a:solidFill>
                <a:prstClr val="black"/>
              </a:solidFill>
              <a:ea typeface="ＭＳ Ｐゴシック"/>
            </a:endParaRPr>
          </a:p>
          <a:p>
            <a:pPr marL="0" lvl="0" indent="0">
              <a:lnSpc>
                <a:spcPct val="90000"/>
              </a:lnSpc>
              <a:buNone/>
            </a:pPr>
            <a:r>
              <a:rPr lang="en-US" sz="2000" dirty="0" smtClean="0">
                <a:solidFill>
                  <a:prstClr val="black"/>
                </a:solidFill>
                <a:ea typeface="ＭＳ Ｐゴシック"/>
              </a:rPr>
              <a:t>Entities </a:t>
            </a:r>
            <a:r>
              <a:rPr lang="en-US" sz="2000" dirty="0">
                <a:solidFill>
                  <a:prstClr val="black"/>
                </a:solidFill>
                <a:ea typeface="ＭＳ Ｐゴシック"/>
              </a:rPr>
              <a:t>established in terms of various legislations and cabinet decisions to assist </a:t>
            </a:r>
            <a:r>
              <a:rPr lang="en-US" sz="2000" dirty="0" smtClean="0">
                <a:solidFill>
                  <a:prstClr val="black"/>
                </a:solidFill>
                <a:ea typeface="ＭＳ Ｐゴシック"/>
              </a:rPr>
              <a:t>DEL </a:t>
            </a:r>
            <a:r>
              <a:rPr lang="en-US" sz="2000" dirty="0">
                <a:solidFill>
                  <a:prstClr val="black"/>
                </a:solidFill>
                <a:ea typeface="ＭＳ Ｐゴシック"/>
              </a:rPr>
              <a:t>in meeting its mandate include</a:t>
            </a:r>
            <a:r>
              <a:rPr lang="en-US" sz="2000" dirty="0" smtClean="0">
                <a:solidFill>
                  <a:prstClr val="black"/>
                </a:solidFill>
                <a:ea typeface="ＭＳ Ｐゴシック"/>
              </a:rPr>
              <a:t>:</a:t>
            </a:r>
          </a:p>
          <a:p>
            <a:pPr marL="0" lvl="0" indent="0">
              <a:lnSpc>
                <a:spcPct val="90000"/>
              </a:lnSpc>
              <a:buNone/>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Commission </a:t>
            </a:r>
            <a:r>
              <a:rPr lang="en-US" sz="2000" dirty="0">
                <a:solidFill>
                  <a:prstClr val="black"/>
                </a:solidFill>
                <a:ea typeface="ＭＳ Ｐゴシック"/>
              </a:rPr>
              <a:t>for Conciliation, Mediation and Arbitration (CCMA</a:t>
            </a:r>
            <a:r>
              <a:rPr lang="en-US" sz="2000" dirty="0" smtClean="0">
                <a:solidFill>
                  <a:prstClr val="black"/>
                </a:solidFill>
                <a:ea typeface="ＭＳ Ｐゴシック"/>
              </a:rPr>
              <a:t>)</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National </a:t>
            </a:r>
            <a:r>
              <a:rPr lang="en-US" sz="2000" dirty="0">
                <a:solidFill>
                  <a:prstClr val="black"/>
                </a:solidFill>
                <a:ea typeface="ＭＳ Ｐゴシック"/>
              </a:rPr>
              <a:t>Economic Development and Labour Council (NEDLAC</a:t>
            </a:r>
            <a:r>
              <a:rPr lang="en-US" sz="2000" dirty="0" smtClean="0">
                <a:solidFill>
                  <a:prstClr val="black"/>
                </a:solidFill>
                <a:ea typeface="ＭＳ Ｐゴシック"/>
              </a:rPr>
              <a:t>)</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Productivity </a:t>
            </a:r>
            <a:r>
              <a:rPr lang="en-US" sz="2000" dirty="0">
                <a:solidFill>
                  <a:prstClr val="black"/>
                </a:solidFill>
                <a:ea typeface="ＭＳ Ｐゴシック"/>
              </a:rPr>
              <a:t>South Africa </a:t>
            </a:r>
            <a:r>
              <a:rPr lang="en-US" sz="2000" dirty="0" smtClean="0">
                <a:solidFill>
                  <a:prstClr val="black"/>
                </a:solidFill>
                <a:ea typeface="ＭＳ Ｐゴシック"/>
              </a:rPr>
              <a:t>(Productivity SA)</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Supported </a:t>
            </a:r>
            <a:r>
              <a:rPr lang="en-US" sz="2000" dirty="0">
                <a:solidFill>
                  <a:prstClr val="black"/>
                </a:solidFill>
                <a:ea typeface="ＭＳ Ｐゴシック"/>
              </a:rPr>
              <a:t>Employment Enterprises </a:t>
            </a:r>
            <a:r>
              <a:rPr lang="en-US" sz="2000" dirty="0" smtClean="0">
                <a:solidFill>
                  <a:prstClr val="black"/>
                </a:solidFill>
                <a:ea typeface="ＭＳ Ｐゴシック"/>
              </a:rPr>
              <a:t>(SEE)</a:t>
            </a:r>
            <a:endParaRPr lang="en-GB" sz="2000"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p:txBody>
      </p:sp>
      <p:sp>
        <p:nvSpPr>
          <p:cNvPr id="4" name="Slide Number Placeholder 3"/>
          <p:cNvSpPr>
            <a:spLocks noGrp="1"/>
          </p:cNvSpPr>
          <p:nvPr>
            <p:ph type="sldNum" sz="quarter" idx="12"/>
          </p:nvPr>
        </p:nvSpPr>
        <p:spPr>
          <a:xfrm>
            <a:off x="7010400" y="-10886"/>
            <a:ext cx="2133600" cy="365125"/>
          </a:xfrm>
        </p:spPr>
        <p:txBody>
          <a:bodyPr/>
          <a:lstStyle/>
          <a:p>
            <a:pPr>
              <a:defRPr/>
            </a:pPr>
            <a:fld id="{416AF1B2-E7A4-446A-84DC-90AA83BA6A19}" type="slidenum">
              <a:rPr lang="en-US" smtClean="0">
                <a:solidFill>
                  <a:schemeClr val="bg1"/>
                </a:solidFill>
              </a:rPr>
              <a:pPr>
                <a:defRPr/>
              </a:pPr>
              <a:t>10</a:t>
            </a:fld>
            <a:endParaRPr lang="en-US" dirty="0">
              <a:solidFill>
                <a:schemeClr val="bg1"/>
              </a:solidFill>
            </a:endParaRPr>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Tree>
    <p:extLst>
      <p:ext uri="{BB962C8B-B14F-4D97-AF65-F5344CB8AC3E}">
        <p14:creationId xmlns:p14="http://schemas.microsoft.com/office/powerpoint/2010/main" xmlns="" val="1908989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138"/>
            <a:ext cx="8229600" cy="738368"/>
          </a:xfrm>
        </p:spPr>
        <p:txBody>
          <a:bodyPr/>
          <a:lstStyle/>
          <a:p>
            <a:pPr lvl="0"/>
            <a:r>
              <a:rPr lang="en-ZA" sz="2400" b="1" dirty="0" smtClean="0">
                <a:solidFill>
                  <a:prstClr val="black"/>
                </a:solidFill>
                <a:ea typeface="ＭＳ Ｐゴシック" pitchFamily="-80" charset="-128"/>
                <a:cs typeface="+mj-cs"/>
              </a:rPr>
              <a:t>DEL AND MTSF OUTCOMES: 2015 – 20</a:t>
            </a:r>
            <a:endParaRPr lang="en-ZA" sz="2400" dirty="0"/>
          </a:p>
        </p:txBody>
      </p:sp>
      <p:sp>
        <p:nvSpPr>
          <p:cNvPr id="3" name="Content Placeholder 2"/>
          <p:cNvSpPr>
            <a:spLocks noGrp="1"/>
          </p:cNvSpPr>
          <p:nvPr>
            <p:ph idx="1"/>
          </p:nvPr>
        </p:nvSpPr>
        <p:spPr>
          <a:xfrm>
            <a:off x="352696" y="1600200"/>
            <a:ext cx="8451669" cy="4525963"/>
          </a:xfrm>
        </p:spPr>
        <p:txBody>
          <a:bodyPr/>
          <a:lstStyle/>
          <a:p>
            <a:pPr marL="0" indent="0">
              <a:buNone/>
            </a:pPr>
            <a:r>
              <a:rPr lang="en-GB" sz="2000" dirty="0"/>
              <a:t>In the Medium-term, the Department of </a:t>
            </a:r>
            <a:r>
              <a:rPr lang="en-GB" sz="2000" dirty="0" smtClean="0"/>
              <a:t>Employment and Labour </a:t>
            </a:r>
            <a:r>
              <a:rPr lang="en-GB" sz="2000" dirty="0"/>
              <a:t>will contribute mainly </a:t>
            </a:r>
            <a:r>
              <a:rPr lang="en-GB" sz="2000" dirty="0" smtClean="0"/>
              <a:t>to </a:t>
            </a:r>
            <a:r>
              <a:rPr lang="en-GB" sz="2000" dirty="0"/>
              <a:t>the following </a:t>
            </a:r>
            <a:r>
              <a:rPr lang="en-GB" sz="2000" dirty="0" smtClean="0"/>
              <a:t> Medium Term Strategic Framework  (MTSF) Outcomes:</a:t>
            </a:r>
          </a:p>
          <a:p>
            <a:endParaRPr lang="en-ZA" sz="2000" dirty="0"/>
          </a:p>
          <a:p>
            <a:pPr lvl="0"/>
            <a:r>
              <a:rPr lang="en-GB" sz="2000" b="1" dirty="0" smtClean="0"/>
              <a:t>Outcome </a:t>
            </a:r>
            <a:r>
              <a:rPr lang="en-GB" sz="2000" b="1" dirty="0"/>
              <a:t>4:</a:t>
            </a:r>
            <a:r>
              <a:rPr lang="en-GB" sz="2000" dirty="0"/>
              <a:t> Decent employment through inclusive economic growth</a:t>
            </a:r>
            <a:endParaRPr lang="en-ZA" sz="2000" dirty="0"/>
          </a:p>
          <a:p>
            <a:pPr lvl="0"/>
            <a:r>
              <a:rPr lang="en-GB" sz="2000" b="1" dirty="0"/>
              <a:t>Outcome 5:</a:t>
            </a:r>
            <a:r>
              <a:rPr lang="en-GB" sz="2000" dirty="0"/>
              <a:t> A skilled and capable workforce to support an inclusive growth path</a:t>
            </a:r>
            <a:endParaRPr lang="en-ZA" sz="2000" dirty="0"/>
          </a:p>
          <a:p>
            <a:pPr lvl="0"/>
            <a:r>
              <a:rPr lang="en-GB" sz="2000" b="1" dirty="0"/>
              <a:t>Outcome 11:</a:t>
            </a:r>
            <a:r>
              <a:rPr lang="en-GB" sz="2000" dirty="0"/>
              <a:t> Create a better South Africa, a better Africa and a better World</a:t>
            </a:r>
            <a:endParaRPr lang="en-ZA" sz="2000" dirty="0"/>
          </a:p>
          <a:p>
            <a:pPr lvl="0"/>
            <a:r>
              <a:rPr lang="en-GB" sz="2000" b="1" dirty="0"/>
              <a:t>Outcome 12:</a:t>
            </a:r>
            <a:r>
              <a:rPr lang="en-GB" sz="2000" dirty="0"/>
              <a:t> An efficient, effective and development oriented public </a:t>
            </a:r>
            <a:r>
              <a:rPr lang="en-GB" sz="2000" dirty="0" smtClean="0"/>
              <a:t>service; and</a:t>
            </a:r>
          </a:p>
          <a:p>
            <a:pPr lvl="0"/>
            <a:r>
              <a:rPr lang="en-GB" sz="2000" b="1" dirty="0" smtClean="0"/>
              <a:t>Outcome 13: </a:t>
            </a:r>
            <a:r>
              <a:rPr lang="en-GB" sz="2000" dirty="0" smtClean="0"/>
              <a:t>An inclusive and responsive social protection system</a:t>
            </a:r>
            <a:endParaRPr lang="en-ZA" sz="2000" dirty="0"/>
          </a:p>
          <a:p>
            <a:pPr lvl="0"/>
            <a:r>
              <a:rPr lang="en-GB" sz="2000" b="1" dirty="0"/>
              <a:t>Outcome 14</a:t>
            </a:r>
            <a:r>
              <a:rPr lang="en-GB" sz="2000" dirty="0"/>
              <a:t>: Transforming </a:t>
            </a:r>
            <a:r>
              <a:rPr lang="en-GB" sz="2000" dirty="0" smtClean="0"/>
              <a:t>society and </a:t>
            </a:r>
            <a:r>
              <a:rPr lang="en-GB" sz="2000" dirty="0"/>
              <a:t>uniting the country</a:t>
            </a:r>
            <a:endParaRPr lang="en-ZA" sz="2000" dirty="0"/>
          </a:p>
          <a:p>
            <a:pPr marL="0" indent="0">
              <a:buNone/>
            </a:pPr>
            <a:endParaRPr lang="en-ZA" dirty="0"/>
          </a:p>
        </p:txBody>
      </p:sp>
      <p:sp>
        <p:nvSpPr>
          <p:cNvPr id="4" name="Slide Number Placeholder 3"/>
          <p:cNvSpPr>
            <a:spLocks noGrp="1"/>
          </p:cNvSpPr>
          <p:nvPr>
            <p:ph type="sldNum" sz="quarter" idx="12"/>
          </p:nvPr>
        </p:nvSpPr>
        <p:spPr>
          <a:xfrm>
            <a:off x="7010400" y="0"/>
            <a:ext cx="2133600" cy="365125"/>
          </a:xfrm>
        </p:spPr>
        <p:txBody>
          <a:bodyPr/>
          <a:lstStyle/>
          <a:p>
            <a:pPr>
              <a:defRPr/>
            </a:pPr>
            <a:fld id="{02C825D8-7D5C-497D-8665-B73E15BD3DD8}" type="slidenum">
              <a:rPr lang="en-US" smtClean="0">
                <a:solidFill>
                  <a:schemeClr val="bg1"/>
                </a:solidFill>
              </a:rPr>
              <a:pPr>
                <a:defRPr/>
              </a:pPr>
              <a:t>11</a:t>
            </a:fld>
            <a:endParaRPr lang="en-US" dirty="0">
              <a:solidFill>
                <a:schemeClr val="bg1"/>
              </a:solidFill>
            </a:endParaRPr>
          </a:p>
        </p:txBody>
      </p:sp>
    </p:spTree>
    <p:extLst>
      <p:ext uri="{BB962C8B-B14F-4D97-AF65-F5344CB8AC3E}">
        <p14:creationId xmlns:p14="http://schemas.microsoft.com/office/powerpoint/2010/main" xmlns="" val="3728488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pPr lvl="1"/>
            <a:r>
              <a:rPr lang="en-GB" sz="2400" b="1" dirty="0" smtClean="0"/>
              <a:t>GOVERNMENT SERVICE DELIVERY OUTCOMES AND DEL STRATEGIC GOALS </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74816227"/>
              </p:ext>
            </p:extLst>
          </p:nvPr>
        </p:nvGraphicFramePr>
        <p:xfrm>
          <a:off x="199293" y="1417638"/>
          <a:ext cx="8745416" cy="5194176"/>
        </p:xfrm>
        <a:graphic>
          <a:graphicData uri="http://schemas.openxmlformats.org/drawingml/2006/table">
            <a:tbl>
              <a:tblPr firstRow="1" bandRow="1">
                <a:tableStyleId>{912C8C85-51F0-491E-9774-3900AFEF0FD7}</a:tableStyleId>
              </a:tblPr>
              <a:tblGrid>
                <a:gridCol w="3088034"/>
                <a:gridCol w="3916320"/>
                <a:gridCol w="1741062"/>
              </a:tblGrid>
              <a:tr h="632239">
                <a:tc>
                  <a:txBody>
                    <a:bodyPr/>
                    <a:lstStyle/>
                    <a:p>
                      <a:pPr algn="l"/>
                      <a:r>
                        <a:rPr lang="en-ZA" sz="1600" b="1" dirty="0" smtClean="0"/>
                        <a:t>STRATEGIC OUTCOME  ORIENTATED GOAL</a:t>
                      </a:r>
                      <a:endParaRPr lang="en-ZA" sz="1600" b="1" dirty="0"/>
                    </a:p>
                  </a:txBody>
                  <a:tcPr>
                    <a:lnR w="12700" cap="flat" cmpd="sng" algn="ctr">
                      <a:solidFill>
                        <a:schemeClr val="tx1"/>
                      </a:solidFill>
                      <a:prstDash val="solid"/>
                      <a:round/>
                      <a:headEnd type="none" w="med" len="med"/>
                      <a:tailEnd type="none" w="med" len="med"/>
                    </a:lnR>
                    <a:solidFill>
                      <a:srgbClr val="FFAB16"/>
                    </a:solidFill>
                  </a:tcPr>
                </a:tc>
                <a:tc>
                  <a:txBody>
                    <a:bodyPr/>
                    <a:lstStyle/>
                    <a:p>
                      <a:pPr algn="l"/>
                      <a:r>
                        <a:rPr lang="en-ZA" sz="1600" b="1" dirty="0" smtClean="0"/>
                        <a:t>DEL GOAL STATEMENT</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AB16"/>
                    </a:solidFill>
                  </a:tcPr>
                </a:tc>
                <a:tc>
                  <a:txBody>
                    <a:bodyPr/>
                    <a:lstStyle/>
                    <a:p>
                      <a:pPr algn="l"/>
                      <a:r>
                        <a:rPr lang="en-US" sz="1600" b="1" dirty="0" smtClean="0"/>
                        <a:t>IMPLEMENTING BRANCH</a:t>
                      </a:r>
                      <a:endParaRPr lang="en-ZA" sz="1600" b="1" dirty="0"/>
                    </a:p>
                  </a:txBody>
                  <a:tcPr>
                    <a:lnL w="12700" cap="flat" cmpd="sng" algn="ctr">
                      <a:solidFill>
                        <a:schemeClr val="tx1"/>
                      </a:solidFill>
                      <a:prstDash val="solid"/>
                      <a:round/>
                      <a:headEnd type="none" w="med" len="med"/>
                      <a:tailEnd type="none" w="med" len="med"/>
                    </a:lnL>
                    <a:solidFill>
                      <a:srgbClr val="FFAB16"/>
                    </a:solidFill>
                  </a:tcPr>
                </a:tc>
              </a:tr>
              <a:tr h="3341836">
                <a:tc>
                  <a:txBody>
                    <a:bodyPr/>
                    <a:lstStyle/>
                    <a:p>
                      <a:r>
                        <a:rPr lang="en-ZA" b="1" u="sng" dirty="0" smtClean="0"/>
                        <a:t>Outcome</a:t>
                      </a:r>
                      <a:r>
                        <a:rPr lang="en-ZA" b="1" u="sng" baseline="0" dirty="0" smtClean="0"/>
                        <a:t> </a:t>
                      </a:r>
                      <a:r>
                        <a:rPr lang="en-ZA" b="1" u="sng" dirty="0" smtClean="0"/>
                        <a:t>4:</a:t>
                      </a:r>
                      <a:endParaRPr lang="en-ZA" b="1" u="sng" dirty="0"/>
                    </a:p>
                    <a:p>
                      <a:r>
                        <a:rPr lang="en-US" dirty="0" smtClean="0"/>
                        <a:t>Decent employment through inclusive economic growth</a:t>
                      </a:r>
                      <a:endParaRPr lang="en-Z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dirty="0" smtClean="0"/>
                        <a:t>1. Promote Occupational health services</a:t>
                      </a:r>
                    </a:p>
                    <a:p>
                      <a:r>
                        <a:rPr lang="en-US" dirty="0" smtClean="0"/>
                        <a:t>2. Contribute to decent employment creation </a:t>
                      </a:r>
                    </a:p>
                    <a:p>
                      <a:r>
                        <a:rPr lang="en-US" dirty="0" smtClean="0"/>
                        <a:t>3. Protect vulnerable workers</a:t>
                      </a:r>
                    </a:p>
                    <a:p>
                      <a:r>
                        <a:rPr lang="en-US" dirty="0" smtClean="0"/>
                        <a:t>5. Strengthen occupational safety protection </a:t>
                      </a:r>
                    </a:p>
                    <a:p>
                      <a:r>
                        <a:rPr lang="en-US" dirty="0" smtClean="0"/>
                        <a:t>6. Promote sound labour relations </a:t>
                      </a:r>
                    </a:p>
                    <a:p>
                      <a:r>
                        <a:rPr lang="en-US" dirty="0" smtClean="0"/>
                        <a:t>7. Monitor the impact of legislation </a:t>
                      </a:r>
                    </a:p>
                    <a:p>
                      <a:r>
                        <a:rPr lang="en-US" dirty="0" smtClean="0"/>
                        <a:t>9. Development of the  Occupational Health and Safety policies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b="1" dirty="0" smtClean="0"/>
                        <a:t>IES</a:t>
                      </a:r>
                    </a:p>
                    <a:p>
                      <a:r>
                        <a:rPr lang="en-US" b="1" dirty="0" smtClean="0"/>
                        <a:t>LP&amp;IR</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PES</a:t>
                      </a:r>
                    </a:p>
                    <a:p>
                      <a:endParaRPr lang="en-ZA"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220101">
                <a:tc>
                  <a:txBody>
                    <a:bodyPr/>
                    <a:lstStyle/>
                    <a:p>
                      <a:r>
                        <a:rPr lang="en-ZA" b="1" u="sng" dirty="0" smtClean="0"/>
                        <a:t>Outcome 5:</a:t>
                      </a:r>
                      <a:endParaRPr lang="en-ZA" b="1" u="sng" dirty="0"/>
                    </a:p>
                    <a:p>
                      <a:r>
                        <a:rPr lang="en-US" dirty="0" smtClean="0"/>
                        <a:t>A skilled and capable workforce to support an inclusive growth path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 Contribute to decent employment creation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PES</a:t>
                      </a:r>
                      <a:endParaRPr lang="en-ZA"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a:xfrm>
            <a:off x="7010400" y="10013"/>
            <a:ext cx="2133600" cy="365125"/>
          </a:xfrm>
        </p:spPr>
        <p:txBody>
          <a:bodyPr/>
          <a:lstStyle/>
          <a:p>
            <a:pPr>
              <a:defRPr/>
            </a:pPr>
            <a:fld id="{02C825D8-7D5C-497D-8665-B73E15BD3DD8}" type="slidenum">
              <a:rPr lang="en-US" smtClean="0">
                <a:solidFill>
                  <a:schemeClr val="bg1"/>
                </a:solidFill>
              </a:rPr>
              <a:pPr>
                <a:defRPr/>
              </a:pPr>
              <a:t>12</a:t>
            </a:fld>
            <a:endParaRPr lang="en-US" dirty="0">
              <a:solidFill>
                <a:schemeClr val="bg1"/>
              </a:solidFill>
            </a:endParaRPr>
          </a:p>
        </p:txBody>
      </p:sp>
    </p:spTree>
    <p:extLst>
      <p:ext uri="{BB962C8B-B14F-4D97-AF65-F5344CB8AC3E}">
        <p14:creationId xmlns:p14="http://schemas.microsoft.com/office/powerpoint/2010/main" xmlns="" val="2543933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69"/>
            <a:ext cx="8229600" cy="1230069"/>
          </a:xfrm>
        </p:spPr>
        <p:txBody>
          <a:bodyPr/>
          <a:lstStyle/>
          <a:p>
            <a:pPr lvl="1"/>
            <a:r>
              <a:rPr lang="en-GB" sz="2400" b="1" dirty="0" smtClean="0"/>
              <a:t>GOVERNMENT SERVICE DELIVERY OUTCOMES AND DEL STRATEGIC GOALS (CONT.)</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7371769"/>
              </p:ext>
            </p:extLst>
          </p:nvPr>
        </p:nvGraphicFramePr>
        <p:xfrm>
          <a:off x="187570" y="1406770"/>
          <a:ext cx="8727832" cy="5275384"/>
        </p:xfrm>
        <a:graphic>
          <a:graphicData uri="http://schemas.openxmlformats.org/drawingml/2006/table">
            <a:tbl>
              <a:tblPr firstRow="1" bandRow="1">
                <a:tableStyleId>{912C8C85-51F0-491E-9774-3900AFEF0FD7}</a:tableStyleId>
              </a:tblPr>
              <a:tblGrid>
                <a:gridCol w="3721240"/>
                <a:gridCol w="3391538"/>
                <a:gridCol w="1615054"/>
              </a:tblGrid>
              <a:tr h="720560">
                <a:tc>
                  <a:txBody>
                    <a:bodyPr/>
                    <a:lstStyle/>
                    <a:p>
                      <a:r>
                        <a:rPr lang="en-ZA" sz="1600" b="1" dirty="0" smtClean="0"/>
                        <a:t>STRATEGIC OUTCOME  ORIENTATED GOAL</a:t>
                      </a:r>
                      <a:endParaRPr lang="en-ZA" sz="1600" b="1" dirty="0"/>
                    </a:p>
                  </a:txBody>
                  <a:tcPr>
                    <a:lnR w="12700" cap="flat" cmpd="sng" algn="ctr">
                      <a:solidFill>
                        <a:schemeClr val="tx1"/>
                      </a:solidFill>
                      <a:prstDash val="solid"/>
                      <a:round/>
                      <a:headEnd type="none" w="med" len="med"/>
                      <a:tailEnd type="none" w="med" len="med"/>
                    </a:lnR>
                    <a:solidFill>
                      <a:srgbClr val="FFAB16"/>
                    </a:solidFill>
                  </a:tcPr>
                </a:tc>
                <a:tc>
                  <a:txBody>
                    <a:bodyPr/>
                    <a:lstStyle/>
                    <a:p>
                      <a:r>
                        <a:rPr lang="en-ZA" sz="1600" b="1" dirty="0" smtClean="0"/>
                        <a:t>DEL</a:t>
                      </a:r>
                      <a:r>
                        <a:rPr lang="en-ZA" sz="1600" b="1" baseline="0" dirty="0" smtClean="0"/>
                        <a:t> </a:t>
                      </a:r>
                      <a:r>
                        <a:rPr lang="en-ZA" sz="1600" b="1" dirty="0" smtClean="0"/>
                        <a:t>GOAL STATEMENT</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AB16"/>
                    </a:solidFill>
                  </a:tcPr>
                </a:tc>
                <a:tc>
                  <a:txBody>
                    <a:bodyPr/>
                    <a:lstStyle/>
                    <a:p>
                      <a:r>
                        <a:rPr lang="en-US" sz="1600" b="1" dirty="0" smtClean="0"/>
                        <a:t>IMPLEMENTING BRANCH</a:t>
                      </a:r>
                      <a:endParaRPr lang="en-ZA" sz="1600" b="1" dirty="0"/>
                    </a:p>
                  </a:txBody>
                  <a:tcPr>
                    <a:lnL w="12700" cap="flat" cmpd="sng" algn="ctr">
                      <a:solidFill>
                        <a:schemeClr val="tx1"/>
                      </a:solidFill>
                      <a:prstDash val="solid"/>
                      <a:round/>
                      <a:headEnd type="none" w="med" len="med"/>
                      <a:tailEnd type="none" w="med" len="med"/>
                    </a:lnL>
                    <a:solidFill>
                      <a:srgbClr val="FFAB16"/>
                    </a:solidFill>
                  </a:tcPr>
                </a:tc>
              </a:tr>
              <a:tr h="1012183">
                <a:tc>
                  <a:txBody>
                    <a:bodyPr/>
                    <a:lstStyle/>
                    <a:p>
                      <a:r>
                        <a:rPr lang="en-ZA" b="1" u="sng" dirty="0" smtClean="0"/>
                        <a:t>Outcome 11:</a:t>
                      </a:r>
                      <a:endParaRPr lang="en-ZA" b="1" u="sng" dirty="0"/>
                    </a:p>
                    <a:p>
                      <a:r>
                        <a:rPr lang="en-US" dirty="0" smtClean="0"/>
                        <a:t>Create a better South Africa, a better Africa and a better World</a:t>
                      </a:r>
                      <a:endParaRPr lang="en-Z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dirty="0" smtClean="0"/>
                        <a:t>4. Strengthen multilateral and bilateral relations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b="1" dirty="0" smtClean="0"/>
                        <a:t>LP&amp;IR</a:t>
                      </a:r>
                      <a:endParaRPr lang="en-ZA"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411081">
                <a:tc>
                  <a:txBody>
                    <a:bodyPr/>
                    <a:lstStyle/>
                    <a:p>
                      <a:r>
                        <a:rPr lang="en-ZA" b="1" u="sng" dirty="0" smtClean="0"/>
                        <a:t>Outcome 12:</a:t>
                      </a:r>
                      <a:endParaRPr lang="en-ZA" b="1" u="sng" dirty="0"/>
                    </a:p>
                    <a:p>
                      <a:r>
                        <a:rPr lang="en-US" dirty="0" smtClean="0"/>
                        <a:t>An efficient, effective and development oriented public service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8. Strengthen the institutional capacity of the Department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Administration</a:t>
                      </a:r>
                      <a:endParaRPr lang="en-ZA"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93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u="sng" dirty="0" smtClean="0"/>
                        <a:t>Outcome 13:</a:t>
                      </a:r>
                    </a:p>
                    <a:p>
                      <a:r>
                        <a:rPr lang="en-US" dirty="0" smtClean="0"/>
                        <a:t>An inclusive and responsive social protection system</a:t>
                      </a:r>
                      <a:endParaRPr lang="en-Z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Strengthening</a:t>
                      </a:r>
                      <a:r>
                        <a:rPr lang="en-US" baseline="0" dirty="0" smtClean="0"/>
                        <a:t> social security</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UIF</a:t>
                      </a:r>
                    </a:p>
                    <a:p>
                      <a:r>
                        <a:rPr lang="en-US" b="1" dirty="0" smtClean="0"/>
                        <a:t>CF</a:t>
                      </a:r>
                      <a:endParaRPr lang="en-ZA"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83">
                <a:tc>
                  <a:txBody>
                    <a:bodyPr/>
                    <a:lstStyle/>
                    <a:p>
                      <a:r>
                        <a:rPr lang="en-ZA" b="1" u="sng" dirty="0" smtClean="0"/>
                        <a:t>Outcome</a:t>
                      </a:r>
                      <a:r>
                        <a:rPr lang="en-ZA" b="1" u="sng" baseline="0" dirty="0" smtClean="0"/>
                        <a:t> </a:t>
                      </a:r>
                      <a:r>
                        <a:rPr lang="en-ZA" b="1" u="sng" dirty="0" smtClean="0"/>
                        <a:t>14:</a:t>
                      </a:r>
                      <a:endParaRPr lang="en-ZA" b="1" u="sng" dirty="0"/>
                    </a:p>
                    <a:p>
                      <a:r>
                        <a:rPr lang="en-US" dirty="0" smtClean="0"/>
                        <a:t>Transforming Society and uniting the Nation</a:t>
                      </a:r>
                      <a:endParaRPr lang="en-Z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10. Promote Equity in the labour market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IES</a:t>
                      </a:r>
                    </a:p>
                    <a:p>
                      <a:r>
                        <a:rPr lang="en-US" b="1" dirty="0" smtClean="0"/>
                        <a:t>LP&amp;IR</a:t>
                      </a:r>
                      <a:endParaRPr lang="en-ZA"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a:xfrm>
            <a:off x="7010400" y="0"/>
            <a:ext cx="2133600" cy="365125"/>
          </a:xfrm>
        </p:spPr>
        <p:txBody>
          <a:bodyPr/>
          <a:lstStyle/>
          <a:p>
            <a:pPr>
              <a:defRPr/>
            </a:pPr>
            <a:fld id="{02C825D8-7D5C-497D-8665-B73E15BD3DD8}"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xmlns="" val="2972547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SA 3D"/>
          <p:cNvPicPr>
            <a:picLocks noGrp="1" noChangeAspect="1" noChangeArrowheads="1"/>
          </p:cNvPicPr>
          <p:nvPr>
            <p:ph sz="half" idx="2"/>
          </p:nvPr>
        </p:nvPicPr>
        <p:blipFill>
          <a:blip r:embed="rId2">
            <a:clrChange>
              <a:clrFrom>
                <a:srgbClr val="C5C3C6"/>
              </a:clrFrom>
              <a:clrTo>
                <a:srgbClr val="C5C3C6">
                  <a:alpha val="0"/>
                </a:srgbClr>
              </a:clrTo>
            </a:clrChange>
            <a:lum bright="6000"/>
          </a:blip>
          <a:srcRect/>
          <a:stretch>
            <a:fillRect/>
          </a:stretch>
        </p:blipFill>
        <p:spPr>
          <a:xfrm>
            <a:off x="0" y="456776"/>
            <a:ext cx="8534400" cy="6388947"/>
          </a:xfrm>
        </p:spPr>
      </p:pic>
      <p:sp>
        <p:nvSpPr>
          <p:cNvPr id="45058" name="Freeform 3"/>
          <p:cNvSpPr>
            <a:spLocks/>
          </p:cNvSpPr>
          <p:nvPr/>
        </p:nvSpPr>
        <p:spPr bwMode="auto">
          <a:xfrm>
            <a:off x="323850" y="1700213"/>
            <a:ext cx="4697413" cy="3938587"/>
          </a:xfrm>
          <a:custGeom>
            <a:avLst/>
            <a:gdLst>
              <a:gd name="T0" fmla="*/ 2147483647 w 2925"/>
              <a:gd name="T1" fmla="*/ 2147483647 h 2481"/>
              <a:gd name="T2" fmla="*/ 2147483647 w 2925"/>
              <a:gd name="T3" fmla="*/ 2147483647 h 2481"/>
              <a:gd name="T4" fmla="*/ 2147483647 w 2925"/>
              <a:gd name="T5" fmla="*/ 2147483647 h 2481"/>
              <a:gd name="T6" fmla="*/ 2147483647 w 2925"/>
              <a:gd name="T7" fmla="*/ 2147483647 h 2481"/>
              <a:gd name="T8" fmla="*/ 2147483647 w 2925"/>
              <a:gd name="T9" fmla="*/ 2147483647 h 2481"/>
              <a:gd name="T10" fmla="*/ 2147483647 w 2925"/>
              <a:gd name="T11" fmla="*/ 2147483647 h 2481"/>
              <a:gd name="T12" fmla="*/ 2147483647 w 2925"/>
              <a:gd name="T13" fmla="*/ 2147483647 h 2481"/>
              <a:gd name="T14" fmla="*/ 2147483647 w 2925"/>
              <a:gd name="T15" fmla="*/ 2147483647 h 2481"/>
              <a:gd name="T16" fmla="*/ 2147483647 w 2925"/>
              <a:gd name="T17" fmla="*/ 2147483647 h 2481"/>
              <a:gd name="T18" fmla="*/ 2147483647 w 2925"/>
              <a:gd name="T19" fmla="*/ 2147483647 h 2481"/>
              <a:gd name="T20" fmla="*/ 2147483647 w 2925"/>
              <a:gd name="T21" fmla="*/ 2147483647 h 2481"/>
              <a:gd name="T22" fmla="*/ 2147483647 w 2925"/>
              <a:gd name="T23" fmla="*/ 2147483647 h 2481"/>
              <a:gd name="T24" fmla="*/ 2147483647 w 2925"/>
              <a:gd name="T25" fmla="*/ 2147483647 h 2481"/>
              <a:gd name="T26" fmla="*/ 2147483647 w 2925"/>
              <a:gd name="T27" fmla="*/ 2147483647 h 2481"/>
              <a:gd name="T28" fmla="*/ 2147483647 w 2925"/>
              <a:gd name="T29" fmla="*/ 2147483647 h 2481"/>
              <a:gd name="T30" fmla="*/ 2147483647 w 2925"/>
              <a:gd name="T31" fmla="*/ 2147483647 h 2481"/>
              <a:gd name="T32" fmla="*/ 2147483647 w 2925"/>
              <a:gd name="T33" fmla="*/ 2147483647 h 2481"/>
              <a:gd name="T34" fmla="*/ 2147483647 w 2925"/>
              <a:gd name="T35" fmla="*/ 2147483647 h 2481"/>
              <a:gd name="T36" fmla="*/ 2147483647 w 2925"/>
              <a:gd name="T37" fmla="*/ 2147483647 h 2481"/>
              <a:gd name="T38" fmla="*/ 2147483647 w 2925"/>
              <a:gd name="T39" fmla="*/ 2147483647 h 2481"/>
              <a:gd name="T40" fmla="*/ 2147483647 w 2925"/>
              <a:gd name="T41" fmla="*/ 2147483647 h 2481"/>
              <a:gd name="T42" fmla="*/ 2147483647 w 2925"/>
              <a:gd name="T43" fmla="*/ 2147483647 h 2481"/>
              <a:gd name="T44" fmla="*/ 2147483647 w 2925"/>
              <a:gd name="T45" fmla="*/ 2147483647 h 2481"/>
              <a:gd name="T46" fmla="*/ 2147483647 w 2925"/>
              <a:gd name="T47" fmla="*/ 2147483647 h 2481"/>
              <a:gd name="T48" fmla="*/ 2147483647 w 2925"/>
              <a:gd name="T49" fmla="*/ 2147483647 h 2481"/>
              <a:gd name="T50" fmla="*/ 2147483647 w 2925"/>
              <a:gd name="T51" fmla="*/ 2147483647 h 2481"/>
              <a:gd name="T52" fmla="*/ 2147483647 w 2925"/>
              <a:gd name="T53" fmla="*/ 2147483647 h 2481"/>
              <a:gd name="T54" fmla="*/ 2147483647 w 2925"/>
              <a:gd name="T55" fmla="*/ 2147483647 h 2481"/>
              <a:gd name="T56" fmla="*/ 2147483647 w 2925"/>
              <a:gd name="T57" fmla="*/ 2147483647 h 2481"/>
              <a:gd name="T58" fmla="*/ 2147483647 w 2925"/>
              <a:gd name="T59" fmla="*/ 2147483647 h 2481"/>
              <a:gd name="T60" fmla="*/ 2147483647 w 2925"/>
              <a:gd name="T61" fmla="*/ 2147483647 h 2481"/>
              <a:gd name="T62" fmla="*/ 2147483647 w 2925"/>
              <a:gd name="T63" fmla="*/ 2147483647 h 2481"/>
              <a:gd name="T64" fmla="*/ 2147483647 w 2925"/>
              <a:gd name="T65" fmla="*/ 2147483647 h 2481"/>
              <a:gd name="T66" fmla="*/ 2147483647 w 2925"/>
              <a:gd name="T67" fmla="*/ 2147483647 h 2481"/>
              <a:gd name="T68" fmla="*/ 2147483647 w 2925"/>
              <a:gd name="T69" fmla="*/ 2147483647 h 2481"/>
              <a:gd name="T70" fmla="*/ 2147483647 w 2925"/>
              <a:gd name="T71" fmla="*/ 2147483647 h 2481"/>
              <a:gd name="T72" fmla="*/ 2147483647 w 2925"/>
              <a:gd name="T73" fmla="*/ 2147483647 h 2481"/>
              <a:gd name="T74" fmla="*/ 2147483647 w 2925"/>
              <a:gd name="T75" fmla="*/ 2147483647 h 2481"/>
              <a:gd name="T76" fmla="*/ 2147483647 w 2925"/>
              <a:gd name="T77" fmla="*/ 2147483647 h 2481"/>
              <a:gd name="T78" fmla="*/ 2147483647 w 2925"/>
              <a:gd name="T79" fmla="*/ 2147483647 h 2481"/>
              <a:gd name="T80" fmla="*/ 2147483647 w 2925"/>
              <a:gd name="T81" fmla="*/ 2147483647 h 2481"/>
              <a:gd name="T82" fmla="*/ 2147483647 w 2925"/>
              <a:gd name="T83" fmla="*/ 2147483647 h 2481"/>
              <a:gd name="T84" fmla="*/ 2147483647 w 2925"/>
              <a:gd name="T85" fmla="*/ 2147483647 h 2481"/>
              <a:gd name="T86" fmla="*/ 2147483647 w 2925"/>
              <a:gd name="T87" fmla="*/ 2147483647 h 2481"/>
              <a:gd name="T88" fmla="*/ 2147483647 w 2925"/>
              <a:gd name="T89" fmla="*/ 2147483647 h 2481"/>
              <a:gd name="T90" fmla="*/ 2147483647 w 2925"/>
              <a:gd name="T91" fmla="*/ 2147483647 h 2481"/>
              <a:gd name="T92" fmla="*/ 2147483647 w 2925"/>
              <a:gd name="T93" fmla="*/ 2147483647 h 2481"/>
              <a:gd name="T94" fmla="*/ 2147483647 w 2925"/>
              <a:gd name="T95" fmla="*/ 2147483647 h 2481"/>
              <a:gd name="T96" fmla="*/ 2147483647 w 2925"/>
              <a:gd name="T97" fmla="*/ 2147483647 h 2481"/>
              <a:gd name="T98" fmla="*/ 2147483647 w 2925"/>
              <a:gd name="T99" fmla="*/ 2147483647 h 2481"/>
              <a:gd name="T100" fmla="*/ 2147483647 w 2925"/>
              <a:gd name="T101" fmla="*/ 2147483647 h 2481"/>
              <a:gd name="T102" fmla="*/ 2147483647 w 2925"/>
              <a:gd name="T103" fmla="*/ 2147483647 h 2481"/>
              <a:gd name="T104" fmla="*/ 2147483647 w 2925"/>
              <a:gd name="T105" fmla="*/ 2147483647 h 2481"/>
              <a:gd name="T106" fmla="*/ 2147483647 w 2925"/>
              <a:gd name="T107" fmla="*/ 2147483647 h 2481"/>
              <a:gd name="T108" fmla="*/ 2147483647 w 2925"/>
              <a:gd name="T109" fmla="*/ 2147483647 h 2481"/>
              <a:gd name="T110" fmla="*/ 2147483647 w 2925"/>
              <a:gd name="T111" fmla="*/ 2147483647 h 2481"/>
              <a:gd name="T112" fmla="*/ 2147483647 w 2925"/>
              <a:gd name="T113" fmla="*/ 2147483647 h 2481"/>
              <a:gd name="T114" fmla="*/ 2147483647 w 2925"/>
              <a:gd name="T115" fmla="*/ 2147483647 h 2481"/>
              <a:gd name="T116" fmla="*/ 2147483647 w 2925"/>
              <a:gd name="T117" fmla="*/ 2147483647 h 24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25"/>
              <a:gd name="T178" fmla="*/ 0 h 2481"/>
              <a:gd name="T179" fmla="*/ 2925 w 2925"/>
              <a:gd name="T180" fmla="*/ 2481 h 24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25" h="2481">
                <a:moveTo>
                  <a:pt x="275" y="1068"/>
                </a:moveTo>
                <a:cubicBezTo>
                  <a:pt x="263" y="1028"/>
                  <a:pt x="238" y="1016"/>
                  <a:pt x="199" y="1006"/>
                </a:cubicBezTo>
                <a:cubicBezTo>
                  <a:pt x="156" y="1012"/>
                  <a:pt x="128" y="1004"/>
                  <a:pt x="114" y="1045"/>
                </a:cubicBezTo>
                <a:cubicBezTo>
                  <a:pt x="112" y="1055"/>
                  <a:pt x="103" y="1126"/>
                  <a:pt x="99" y="1129"/>
                </a:cubicBezTo>
                <a:cubicBezTo>
                  <a:pt x="90" y="1138"/>
                  <a:pt x="73" y="1134"/>
                  <a:pt x="60" y="1137"/>
                </a:cubicBezTo>
                <a:cubicBezTo>
                  <a:pt x="36" y="1143"/>
                  <a:pt x="36" y="1146"/>
                  <a:pt x="14" y="1160"/>
                </a:cubicBezTo>
                <a:cubicBezTo>
                  <a:pt x="0" y="1207"/>
                  <a:pt x="40" y="1230"/>
                  <a:pt x="68" y="1260"/>
                </a:cubicBezTo>
                <a:cubicBezTo>
                  <a:pt x="79" y="1291"/>
                  <a:pt x="89" y="1325"/>
                  <a:pt x="107" y="1352"/>
                </a:cubicBezTo>
                <a:cubicBezTo>
                  <a:pt x="142" y="1403"/>
                  <a:pt x="120" y="1347"/>
                  <a:pt x="145" y="1398"/>
                </a:cubicBezTo>
                <a:cubicBezTo>
                  <a:pt x="158" y="1423"/>
                  <a:pt x="167" y="1451"/>
                  <a:pt x="183" y="1475"/>
                </a:cubicBezTo>
                <a:cubicBezTo>
                  <a:pt x="216" y="1524"/>
                  <a:pt x="182" y="1449"/>
                  <a:pt x="214" y="1513"/>
                </a:cubicBezTo>
                <a:cubicBezTo>
                  <a:pt x="226" y="1537"/>
                  <a:pt x="233" y="1555"/>
                  <a:pt x="252" y="1575"/>
                </a:cubicBezTo>
                <a:cubicBezTo>
                  <a:pt x="272" y="1633"/>
                  <a:pt x="258" y="1608"/>
                  <a:pt x="291" y="1651"/>
                </a:cubicBezTo>
                <a:cubicBezTo>
                  <a:pt x="301" y="1679"/>
                  <a:pt x="345" y="1721"/>
                  <a:pt x="345" y="1721"/>
                </a:cubicBezTo>
                <a:cubicBezTo>
                  <a:pt x="366" y="1790"/>
                  <a:pt x="332" y="1691"/>
                  <a:pt x="375" y="1767"/>
                </a:cubicBezTo>
                <a:cubicBezTo>
                  <a:pt x="387" y="1789"/>
                  <a:pt x="395" y="1813"/>
                  <a:pt x="406" y="1836"/>
                </a:cubicBezTo>
                <a:cubicBezTo>
                  <a:pt x="413" y="1850"/>
                  <a:pt x="410" y="1870"/>
                  <a:pt x="421" y="1882"/>
                </a:cubicBezTo>
                <a:cubicBezTo>
                  <a:pt x="423" y="1884"/>
                  <a:pt x="465" y="1896"/>
                  <a:pt x="467" y="1897"/>
                </a:cubicBezTo>
                <a:cubicBezTo>
                  <a:pt x="508" y="1885"/>
                  <a:pt x="519" y="1858"/>
                  <a:pt x="552" y="1836"/>
                </a:cubicBezTo>
                <a:cubicBezTo>
                  <a:pt x="563" y="1805"/>
                  <a:pt x="575" y="1799"/>
                  <a:pt x="606" y="1790"/>
                </a:cubicBezTo>
                <a:cubicBezTo>
                  <a:pt x="632" y="1750"/>
                  <a:pt x="653" y="1735"/>
                  <a:pt x="698" y="1721"/>
                </a:cubicBezTo>
                <a:cubicBezTo>
                  <a:pt x="730" y="1731"/>
                  <a:pt x="747" y="1756"/>
                  <a:pt x="775" y="1774"/>
                </a:cubicBezTo>
                <a:cubicBezTo>
                  <a:pt x="783" y="1799"/>
                  <a:pt x="797" y="1818"/>
                  <a:pt x="805" y="1843"/>
                </a:cubicBezTo>
                <a:cubicBezTo>
                  <a:pt x="810" y="1859"/>
                  <a:pt x="821" y="1890"/>
                  <a:pt x="821" y="1890"/>
                </a:cubicBezTo>
                <a:cubicBezTo>
                  <a:pt x="827" y="1952"/>
                  <a:pt x="828" y="2014"/>
                  <a:pt x="875" y="2058"/>
                </a:cubicBezTo>
                <a:cubicBezTo>
                  <a:pt x="877" y="2066"/>
                  <a:pt x="883" y="2074"/>
                  <a:pt x="882" y="2082"/>
                </a:cubicBezTo>
                <a:cubicBezTo>
                  <a:pt x="880" y="2103"/>
                  <a:pt x="867" y="2143"/>
                  <a:pt x="867" y="2143"/>
                </a:cubicBezTo>
                <a:cubicBezTo>
                  <a:pt x="881" y="2152"/>
                  <a:pt x="891" y="2166"/>
                  <a:pt x="905" y="2174"/>
                </a:cubicBezTo>
                <a:cubicBezTo>
                  <a:pt x="919" y="2182"/>
                  <a:pt x="936" y="2184"/>
                  <a:pt x="951" y="2189"/>
                </a:cubicBezTo>
                <a:cubicBezTo>
                  <a:pt x="977" y="2213"/>
                  <a:pt x="986" y="2237"/>
                  <a:pt x="1005" y="2266"/>
                </a:cubicBezTo>
                <a:cubicBezTo>
                  <a:pt x="1006" y="2272"/>
                  <a:pt x="1011" y="2369"/>
                  <a:pt x="1020" y="2396"/>
                </a:cubicBezTo>
                <a:cubicBezTo>
                  <a:pt x="1024" y="2407"/>
                  <a:pt x="1031" y="2416"/>
                  <a:pt x="1036" y="2427"/>
                </a:cubicBezTo>
                <a:cubicBezTo>
                  <a:pt x="1039" y="2434"/>
                  <a:pt x="1041" y="2442"/>
                  <a:pt x="1043" y="2450"/>
                </a:cubicBezTo>
                <a:cubicBezTo>
                  <a:pt x="1062" y="2395"/>
                  <a:pt x="1042" y="2349"/>
                  <a:pt x="1105" y="2327"/>
                </a:cubicBezTo>
                <a:cubicBezTo>
                  <a:pt x="1136" y="2280"/>
                  <a:pt x="1164" y="2274"/>
                  <a:pt x="1220" y="2266"/>
                </a:cubicBezTo>
                <a:cubicBezTo>
                  <a:pt x="1274" y="2247"/>
                  <a:pt x="1261" y="2235"/>
                  <a:pt x="1274" y="2274"/>
                </a:cubicBezTo>
                <a:cubicBezTo>
                  <a:pt x="1264" y="2304"/>
                  <a:pt x="1245" y="2305"/>
                  <a:pt x="1235" y="2335"/>
                </a:cubicBezTo>
                <a:cubicBezTo>
                  <a:pt x="1260" y="2406"/>
                  <a:pt x="1224" y="2316"/>
                  <a:pt x="1259" y="2373"/>
                </a:cubicBezTo>
                <a:cubicBezTo>
                  <a:pt x="1263" y="2380"/>
                  <a:pt x="1260" y="2390"/>
                  <a:pt x="1266" y="2396"/>
                </a:cubicBezTo>
                <a:cubicBezTo>
                  <a:pt x="1272" y="2402"/>
                  <a:pt x="1281" y="2401"/>
                  <a:pt x="1289" y="2404"/>
                </a:cubicBezTo>
                <a:cubicBezTo>
                  <a:pt x="1311" y="2424"/>
                  <a:pt x="1333" y="2451"/>
                  <a:pt x="1358" y="2466"/>
                </a:cubicBezTo>
                <a:cubicBezTo>
                  <a:pt x="1372" y="2474"/>
                  <a:pt x="1389" y="2476"/>
                  <a:pt x="1404" y="2481"/>
                </a:cubicBezTo>
                <a:cubicBezTo>
                  <a:pt x="1480" y="2454"/>
                  <a:pt x="1504" y="2354"/>
                  <a:pt x="1581" y="2327"/>
                </a:cubicBezTo>
                <a:cubicBezTo>
                  <a:pt x="1626" y="2282"/>
                  <a:pt x="1679" y="2268"/>
                  <a:pt x="1742" y="2258"/>
                </a:cubicBezTo>
                <a:cubicBezTo>
                  <a:pt x="1767" y="2249"/>
                  <a:pt x="1779" y="2236"/>
                  <a:pt x="1804" y="2227"/>
                </a:cubicBezTo>
                <a:cubicBezTo>
                  <a:pt x="1813" y="2186"/>
                  <a:pt x="1821" y="2143"/>
                  <a:pt x="1850" y="2112"/>
                </a:cubicBezTo>
                <a:cubicBezTo>
                  <a:pt x="1868" y="2059"/>
                  <a:pt x="1901" y="2067"/>
                  <a:pt x="1950" y="2074"/>
                </a:cubicBezTo>
                <a:cubicBezTo>
                  <a:pt x="1995" y="2090"/>
                  <a:pt x="1986" y="2099"/>
                  <a:pt x="2019" y="2128"/>
                </a:cubicBezTo>
                <a:cubicBezTo>
                  <a:pt x="2033" y="2140"/>
                  <a:pt x="2065" y="2158"/>
                  <a:pt x="2065" y="2158"/>
                </a:cubicBezTo>
                <a:cubicBezTo>
                  <a:pt x="2114" y="2156"/>
                  <a:pt x="2162" y="2155"/>
                  <a:pt x="2211" y="2151"/>
                </a:cubicBezTo>
                <a:cubicBezTo>
                  <a:pt x="2273" y="2146"/>
                  <a:pt x="2323" y="2093"/>
                  <a:pt x="2364" y="2051"/>
                </a:cubicBezTo>
                <a:cubicBezTo>
                  <a:pt x="2372" y="2052"/>
                  <a:pt x="2424" y="2061"/>
                  <a:pt x="2434" y="2066"/>
                </a:cubicBezTo>
                <a:cubicBezTo>
                  <a:pt x="2448" y="2074"/>
                  <a:pt x="2458" y="2088"/>
                  <a:pt x="2472" y="2097"/>
                </a:cubicBezTo>
                <a:cubicBezTo>
                  <a:pt x="2510" y="2091"/>
                  <a:pt x="2537" y="2086"/>
                  <a:pt x="2572" y="2074"/>
                </a:cubicBezTo>
                <a:cubicBezTo>
                  <a:pt x="2582" y="2063"/>
                  <a:pt x="2595" y="2056"/>
                  <a:pt x="2603" y="2043"/>
                </a:cubicBezTo>
                <a:cubicBezTo>
                  <a:pt x="2624" y="2008"/>
                  <a:pt x="2591" y="2027"/>
                  <a:pt x="2633" y="2012"/>
                </a:cubicBezTo>
                <a:cubicBezTo>
                  <a:pt x="2654" y="1992"/>
                  <a:pt x="2659" y="1976"/>
                  <a:pt x="2687" y="1966"/>
                </a:cubicBezTo>
                <a:cubicBezTo>
                  <a:pt x="2718" y="1935"/>
                  <a:pt x="2746" y="1916"/>
                  <a:pt x="2787" y="1905"/>
                </a:cubicBezTo>
                <a:cubicBezTo>
                  <a:pt x="2825" y="1880"/>
                  <a:pt x="2862" y="1877"/>
                  <a:pt x="2894" y="1843"/>
                </a:cubicBezTo>
                <a:cubicBezTo>
                  <a:pt x="2911" y="1795"/>
                  <a:pt x="2925" y="1789"/>
                  <a:pt x="2879" y="1759"/>
                </a:cubicBezTo>
                <a:cubicBezTo>
                  <a:pt x="2865" y="1738"/>
                  <a:pt x="2850" y="1723"/>
                  <a:pt x="2833" y="1705"/>
                </a:cubicBezTo>
                <a:cubicBezTo>
                  <a:pt x="2815" y="1654"/>
                  <a:pt x="2840" y="1705"/>
                  <a:pt x="2802" y="1674"/>
                </a:cubicBezTo>
                <a:cubicBezTo>
                  <a:pt x="2795" y="1668"/>
                  <a:pt x="2793" y="1657"/>
                  <a:pt x="2787" y="1651"/>
                </a:cubicBezTo>
                <a:cubicBezTo>
                  <a:pt x="2781" y="1645"/>
                  <a:pt x="2772" y="1641"/>
                  <a:pt x="2764" y="1636"/>
                </a:cubicBezTo>
                <a:cubicBezTo>
                  <a:pt x="2744" y="1578"/>
                  <a:pt x="2773" y="1647"/>
                  <a:pt x="2733" y="1598"/>
                </a:cubicBezTo>
                <a:cubicBezTo>
                  <a:pt x="2728" y="1592"/>
                  <a:pt x="2729" y="1582"/>
                  <a:pt x="2725" y="1575"/>
                </a:cubicBezTo>
                <a:cubicBezTo>
                  <a:pt x="2706" y="1543"/>
                  <a:pt x="2674" y="1509"/>
                  <a:pt x="2649" y="1482"/>
                </a:cubicBezTo>
                <a:cubicBezTo>
                  <a:pt x="2637" y="1447"/>
                  <a:pt x="2619" y="1427"/>
                  <a:pt x="2595" y="1398"/>
                </a:cubicBezTo>
                <a:cubicBezTo>
                  <a:pt x="2592" y="1390"/>
                  <a:pt x="2587" y="1383"/>
                  <a:pt x="2587" y="1375"/>
                </a:cubicBezTo>
                <a:cubicBezTo>
                  <a:pt x="2587" y="1364"/>
                  <a:pt x="2599" y="1333"/>
                  <a:pt x="2603" y="1321"/>
                </a:cubicBezTo>
                <a:cubicBezTo>
                  <a:pt x="2616" y="1281"/>
                  <a:pt x="2625" y="1240"/>
                  <a:pt x="2649" y="1206"/>
                </a:cubicBezTo>
                <a:cubicBezTo>
                  <a:pt x="2658" y="1177"/>
                  <a:pt x="2681" y="1152"/>
                  <a:pt x="2702" y="1129"/>
                </a:cubicBezTo>
                <a:cubicBezTo>
                  <a:pt x="2711" y="1104"/>
                  <a:pt x="2716" y="1078"/>
                  <a:pt x="2725" y="1052"/>
                </a:cubicBezTo>
                <a:cubicBezTo>
                  <a:pt x="2730" y="1037"/>
                  <a:pt x="2741" y="1006"/>
                  <a:pt x="2741" y="1006"/>
                </a:cubicBezTo>
                <a:cubicBezTo>
                  <a:pt x="2743" y="973"/>
                  <a:pt x="2745" y="939"/>
                  <a:pt x="2748" y="906"/>
                </a:cubicBezTo>
                <a:cubicBezTo>
                  <a:pt x="2753" y="844"/>
                  <a:pt x="2769" y="825"/>
                  <a:pt x="2710" y="807"/>
                </a:cubicBezTo>
                <a:cubicBezTo>
                  <a:pt x="2705" y="815"/>
                  <a:pt x="2701" y="824"/>
                  <a:pt x="2695" y="830"/>
                </a:cubicBezTo>
                <a:cubicBezTo>
                  <a:pt x="2689" y="836"/>
                  <a:pt x="2678" y="838"/>
                  <a:pt x="2672" y="845"/>
                </a:cubicBezTo>
                <a:cubicBezTo>
                  <a:pt x="2609" y="916"/>
                  <a:pt x="2670" y="872"/>
                  <a:pt x="2618" y="906"/>
                </a:cubicBezTo>
                <a:cubicBezTo>
                  <a:pt x="2589" y="821"/>
                  <a:pt x="2588" y="838"/>
                  <a:pt x="2487" y="830"/>
                </a:cubicBezTo>
                <a:cubicBezTo>
                  <a:pt x="2453" y="794"/>
                  <a:pt x="2489" y="837"/>
                  <a:pt x="2464" y="791"/>
                </a:cubicBezTo>
                <a:cubicBezTo>
                  <a:pt x="2455" y="775"/>
                  <a:pt x="2434" y="745"/>
                  <a:pt x="2434" y="745"/>
                </a:cubicBezTo>
                <a:cubicBezTo>
                  <a:pt x="2373" y="751"/>
                  <a:pt x="2324" y="756"/>
                  <a:pt x="2265" y="738"/>
                </a:cubicBezTo>
                <a:cubicBezTo>
                  <a:pt x="2240" y="713"/>
                  <a:pt x="2216" y="698"/>
                  <a:pt x="2195" y="668"/>
                </a:cubicBezTo>
                <a:cubicBezTo>
                  <a:pt x="2186" y="639"/>
                  <a:pt x="2171" y="605"/>
                  <a:pt x="2149" y="584"/>
                </a:cubicBezTo>
                <a:cubicBezTo>
                  <a:pt x="2136" y="542"/>
                  <a:pt x="2129" y="539"/>
                  <a:pt x="2103" y="507"/>
                </a:cubicBezTo>
                <a:cubicBezTo>
                  <a:pt x="2097" y="500"/>
                  <a:pt x="2096" y="489"/>
                  <a:pt x="2088" y="484"/>
                </a:cubicBezTo>
                <a:cubicBezTo>
                  <a:pt x="2079" y="478"/>
                  <a:pt x="2067" y="479"/>
                  <a:pt x="2057" y="476"/>
                </a:cubicBezTo>
                <a:cubicBezTo>
                  <a:pt x="2024" y="425"/>
                  <a:pt x="2019" y="390"/>
                  <a:pt x="1957" y="369"/>
                </a:cubicBezTo>
                <a:cubicBezTo>
                  <a:pt x="1932" y="378"/>
                  <a:pt x="1915" y="380"/>
                  <a:pt x="1896" y="400"/>
                </a:cubicBezTo>
                <a:cubicBezTo>
                  <a:pt x="1857" y="358"/>
                  <a:pt x="1812" y="317"/>
                  <a:pt x="1765" y="284"/>
                </a:cubicBezTo>
                <a:cubicBezTo>
                  <a:pt x="1748" y="272"/>
                  <a:pt x="1728" y="266"/>
                  <a:pt x="1712" y="254"/>
                </a:cubicBezTo>
                <a:cubicBezTo>
                  <a:pt x="1671" y="225"/>
                  <a:pt x="1633" y="197"/>
                  <a:pt x="1581" y="185"/>
                </a:cubicBezTo>
                <a:cubicBezTo>
                  <a:pt x="1573" y="180"/>
                  <a:pt x="1567" y="173"/>
                  <a:pt x="1558" y="169"/>
                </a:cubicBezTo>
                <a:cubicBezTo>
                  <a:pt x="1548" y="165"/>
                  <a:pt x="1536" y="168"/>
                  <a:pt x="1527" y="162"/>
                </a:cubicBezTo>
                <a:cubicBezTo>
                  <a:pt x="1493" y="140"/>
                  <a:pt x="1495" y="121"/>
                  <a:pt x="1466" y="100"/>
                </a:cubicBezTo>
                <a:cubicBezTo>
                  <a:pt x="1424" y="69"/>
                  <a:pt x="1440" y="80"/>
                  <a:pt x="1389" y="46"/>
                </a:cubicBezTo>
                <a:cubicBezTo>
                  <a:pt x="1374" y="36"/>
                  <a:pt x="1360" y="22"/>
                  <a:pt x="1343" y="16"/>
                </a:cubicBezTo>
                <a:cubicBezTo>
                  <a:pt x="1328" y="11"/>
                  <a:pt x="1297" y="0"/>
                  <a:pt x="1297" y="0"/>
                </a:cubicBezTo>
                <a:cubicBezTo>
                  <a:pt x="1240" y="6"/>
                  <a:pt x="1192" y="17"/>
                  <a:pt x="1136" y="23"/>
                </a:cubicBezTo>
                <a:cubicBezTo>
                  <a:pt x="1063" y="96"/>
                  <a:pt x="1119" y="247"/>
                  <a:pt x="1128" y="346"/>
                </a:cubicBezTo>
                <a:cubicBezTo>
                  <a:pt x="1125" y="478"/>
                  <a:pt x="1083" y="930"/>
                  <a:pt x="1136" y="1083"/>
                </a:cubicBezTo>
                <a:cubicBezTo>
                  <a:pt x="1107" y="1087"/>
                  <a:pt x="1076" y="1083"/>
                  <a:pt x="1051" y="1098"/>
                </a:cubicBezTo>
                <a:cubicBezTo>
                  <a:pt x="1045" y="1102"/>
                  <a:pt x="1041" y="1109"/>
                  <a:pt x="1036" y="1114"/>
                </a:cubicBezTo>
                <a:cubicBezTo>
                  <a:pt x="1031" y="1119"/>
                  <a:pt x="1026" y="1125"/>
                  <a:pt x="1020" y="1129"/>
                </a:cubicBezTo>
                <a:cubicBezTo>
                  <a:pt x="1000" y="1141"/>
                  <a:pt x="974" y="1152"/>
                  <a:pt x="951" y="1160"/>
                </a:cubicBezTo>
                <a:cubicBezTo>
                  <a:pt x="932" y="1189"/>
                  <a:pt x="918" y="1226"/>
                  <a:pt x="890" y="1244"/>
                </a:cubicBezTo>
                <a:cubicBezTo>
                  <a:pt x="867" y="1242"/>
                  <a:pt x="843" y="1245"/>
                  <a:pt x="821" y="1237"/>
                </a:cubicBezTo>
                <a:cubicBezTo>
                  <a:pt x="813" y="1234"/>
                  <a:pt x="820" y="1218"/>
                  <a:pt x="813" y="1214"/>
                </a:cubicBezTo>
                <a:cubicBezTo>
                  <a:pt x="800" y="1206"/>
                  <a:pt x="782" y="1209"/>
                  <a:pt x="767" y="1206"/>
                </a:cubicBezTo>
                <a:cubicBezTo>
                  <a:pt x="739" y="1209"/>
                  <a:pt x="711" y="1210"/>
                  <a:pt x="683" y="1214"/>
                </a:cubicBezTo>
                <a:cubicBezTo>
                  <a:pt x="628" y="1222"/>
                  <a:pt x="686" y="1216"/>
                  <a:pt x="644" y="1237"/>
                </a:cubicBezTo>
                <a:cubicBezTo>
                  <a:pt x="614" y="1252"/>
                  <a:pt x="570" y="1257"/>
                  <a:pt x="537" y="1267"/>
                </a:cubicBezTo>
                <a:cubicBezTo>
                  <a:pt x="501" y="1256"/>
                  <a:pt x="488" y="1224"/>
                  <a:pt x="452" y="1214"/>
                </a:cubicBezTo>
                <a:cubicBezTo>
                  <a:pt x="432" y="1208"/>
                  <a:pt x="391" y="1198"/>
                  <a:pt x="391" y="1198"/>
                </a:cubicBezTo>
                <a:cubicBezTo>
                  <a:pt x="345" y="1154"/>
                  <a:pt x="367" y="1170"/>
                  <a:pt x="329" y="1145"/>
                </a:cubicBezTo>
                <a:cubicBezTo>
                  <a:pt x="320" y="1115"/>
                  <a:pt x="309" y="1108"/>
                  <a:pt x="283" y="1091"/>
                </a:cubicBezTo>
                <a:cubicBezTo>
                  <a:pt x="280" y="1083"/>
                  <a:pt x="275" y="1068"/>
                  <a:pt x="275" y="1068"/>
                </a:cubicBezTo>
                <a:close/>
              </a:path>
            </a:pathLst>
          </a:custGeom>
          <a:noFill/>
          <a:ln w="9525">
            <a:noFill/>
            <a:round/>
            <a:headEnd/>
            <a:tailEnd/>
          </a:ln>
        </p:spPr>
        <p:txBody>
          <a:bodyPr/>
          <a:lstStyle/>
          <a:p>
            <a:endParaRPr lang="en-US">
              <a:solidFill>
                <a:prstClr val="black"/>
              </a:solidFill>
            </a:endParaRPr>
          </a:p>
        </p:txBody>
      </p:sp>
      <p:sp>
        <p:nvSpPr>
          <p:cNvPr id="132100" name="Freeform 4"/>
          <p:cNvSpPr>
            <a:spLocks/>
          </p:cNvSpPr>
          <p:nvPr/>
        </p:nvSpPr>
        <p:spPr bwMode="auto">
          <a:xfrm>
            <a:off x="1141413" y="4483100"/>
            <a:ext cx="3252787" cy="2070100"/>
          </a:xfrm>
          <a:custGeom>
            <a:avLst/>
            <a:gdLst/>
            <a:ahLst/>
            <a:cxnLst>
              <a:cxn ang="0">
                <a:pos x="41" y="96"/>
              </a:cxn>
              <a:cxn ang="0">
                <a:pos x="185" y="0"/>
              </a:cxn>
              <a:cxn ang="0">
                <a:pos x="289" y="24"/>
              </a:cxn>
              <a:cxn ang="0">
                <a:pos x="361" y="272"/>
              </a:cxn>
              <a:cxn ang="0">
                <a:pos x="345" y="376"/>
              </a:cxn>
              <a:cxn ang="0">
                <a:pos x="537" y="632"/>
              </a:cxn>
              <a:cxn ang="0">
                <a:pos x="577" y="624"/>
              </a:cxn>
              <a:cxn ang="0">
                <a:pos x="761" y="496"/>
              </a:cxn>
              <a:cxn ang="0">
                <a:pos x="737" y="552"/>
              </a:cxn>
              <a:cxn ang="0">
                <a:pos x="777" y="648"/>
              </a:cxn>
              <a:cxn ang="0">
                <a:pos x="897" y="720"/>
              </a:cxn>
              <a:cxn ang="0">
                <a:pos x="985" y="680"/>
              </a:cxn>
              <a:cxn ang="0">
                <a:pos x="1017" y="640"/>
              </a:cxn>
              <a:cxn ang="0">
                <a:pos x="1169" y="536"/>
              </a:cxn>
              <a:cxn ang="0">
                <a:pos x="1305" y="488"/>
              </a:cxn>
              <a:cxn ang="0">
                <a:pos x="1385" y="352"/>
              </a:cxn>
              <a:cxn ang="0">
                <a:pos x="1457" y="328"/>
              </a:cxn>
              <a:cxn ang="0">
                <a:pos x="1601" y="408"/>
              </a:cxn>
              <a:cxn ang="0">
                <a:pos x="1801" y="368"/>
              </a:cxn>
              <a:cxn ang="0">
                <a:pos x="2017" y="432"/>
              </a:cxn>
              <a:cxn ang="0">
                <a:pos x="1865" y="488"/>
              </a:cxn>
              <a:cxn ang="0">
                <a:pos x="1769" y="536"/>
              </a:cxn>
              <a:cxn ang="0">
                <a:pos x="1729" y="632"/>
              </a:cxn>
              <a:cxn ang="0">
                <a:pos x="1657" y="712"/>
              </a:cxn>
              <a:cxn ang="0">
                <a:pos x="1601" y="840"/>
              </a:cxn>
              <a:cxn ang="0">
                <a:pos x="1825" y="888"/>
              </a:cxn>
              <a:cxn ang="0">
                <a:pos x="1857" y="1056"/>
              </a:cxn>
              <a:cxn ang="0">
                <a:pos x="1545" y="1024"/>
              </a:cxn>
              <a:cxn ang="0">
                <a:pos x="1089" y="1152"/>
              </a:cxn>
              <a:cxn ang="0">
                <a:pos x="865" y="1192"/>
              </a:cxn>
              <a:cxn ang="0">
                <a:pos x="777" y="1264"/>
              </a:cxn>
              <a:cxn ang="0">
                <a:pos x="713" y="1304"/>
              </a:cxn>
              <a:cxn ang="0">
                <a:pos x="529" y="1232"/>
              </a:cxn>
              <a:cxn ang="0">
                <a:pos x="329" y="1080"/>
              </a:cxn>
              <a:cxn ang="0">
                <a:pos x="233" y="1112"/>
              </a:cxn>
              <a:cxn ang="0">
                <a:pos x="185" y="1112"/>
              </a:cxn>
              <a:cxn ang="0">
                <a:pos x="233" y="1016"/>
              </a:cxn>
              <a:cxn ang="0">
                <a:pos x="97" y="784"/>
              </a:cxn>
              <a:cxn ang="0">
                <a:pos x="73" y="736"/>
              </a:cxn>
              <a:cxn ang="0">
                <a:pos x="153" y="632"/>
              </a:cxn>
              <a:cxn ang="0">
                <a:pos x="17" y="224"/>
              </a:cxn>
            </a:cxnLst>
            <a:rect l="0" t="0" r="r" b="b"/>
            <a:pathLst>
              <a:path w="2049" h="1304">
                <a:moveTo>
                  <a:pt x="1" y="208"/>
                </a:moveTo>
                <a:cubicBezTo>
                  <a:pt x="11" y="177"/>
                  <a:pt x="9" y="116"/>
                  <a:pt x="41" y="96"/>
                </a:cubicBezTo>
                <a:cubicBezTo>
                  <a:pt x="67" y="80"/>
                  <a:pt x="117" y="76"/>
                  <a:pt x="145" y="72"/>
                </a:cubicBezTo>
                <a:cubicBezTo>
                  <a:pt x="161" y="48"/>
                  <a:pt x="169" y="24"/>
                  <a:pt x="185" y="0"/>
                </a:cubicBezTo>
                <a:cubicBezTo>
                  <a:pt x="204" y="3"/>
                  <a:pt x="223" y="4"/>
                  <a:pt x="241" y="8"/>
                </a:cubicBezTo>
                <a:cubicBezTo>
                  <a:pt x="257" y="12"/>
                  <a:pt x="289" y="24"/>
                  <a:pt x="289" y="24"/>
                </a:cubicBezTo>
                <a:cubicBezTo>
                  <a:pt x="295" y="41"/>
                  <a:pt x="308" y="55"/>
                  <a:pt x="313" y="72"/>
                </a:cubicBezTo>
                <a:cubicBezTo>
                  <a:pt x="332" y="143"/>
                  <a:pt x="326" y="203"/>
                  <a:pt x="361" y="272"/>
                </a:cubicBezTo>
                <a:cubicBezTo>
                  <a:pt x="358" y="299"/>
                  <a:pt x="357" y="326"/>
                  <a:pt x="353" y="352"/>
                </a:cubicBezTo>
                <a:cubicBezTo>
                  <a:pt x="352" y="360"/>
                  <a:pt x="344" y="368"/>
                  <a:pt x="345" y="376"/>
                </a:cubicBezTo>
                <a:cubicBezTo>
                  <a:pt x="348" y="396"/>
                  <a:pt x="432" y="432"/>
                  <a:pt x="457" y="440"/>
                </a:cubicBezTo>
                <a:cubicBezTo>
                  <a:pt x="518" y="501"/>
                  <a:pt x="466" y="584"/>
                  <a:pt x="537" y="632"/>
                </a:cubicBezTo>
                <a:cubicBezTo>
                  <a:pt x="542" y="648"/>
                  <a:pt x="542" y="675"/>
                  <a:pt x="569" y="648"/>
                </a:cubicBezTo>
                <a:cubicBezTo>
                  <a:pt x="575" y="642"/>
                  <a:pt x="573" y="632"/>
                  <a:pt x="577" y="624"/>
                </a:cubicBezTo>
                <a:cubicBezTo>
                  <a:pt x="581" y="615"/>
                  <a:pt x="586" y="606"/>
                  <a:pt x="593" y="600"/>
                </a:cubicBezTo>
                <a:cubicBezTo>
                  <a:pt x="632" y="566"/>
                  <a:pt x="711" y="513"/>
                  <a:pt x="761" y="496"/>
                </a:cubicBezTo>
                <a:cubicBezTo>
                  <a:pt x="777" y="544"/>
                  <a:pt x="772" y="501"/>
                  <a:pt x="745" y="528"/>
                </a:cubicBezTo>
                <a:cubicBezTo>
                  <a:pt x="739" y="534"/>
                  <a:pt x="741" y="544"/>
                  <a:pt x="737" y="552"/>
                </a:cubicBezTo>
                <a:cubicBezTo>
                  <a:pt x="733" y="561"/>
                  <a:pt x="726" y="568"/>
                  <a:pt x="721" y="576"/>
                </a:cubicBezTo>
                <a:cubicBezTo>
                  <a:pt x="730" y="619"/>
                  <a:pt x="735" y="634"/>
                  <a:pt x="777" y="648"/>
                </a:cubicBezTo>
                <a:cubicBezTo>
                  <a:pt x="801" y="672"/>
                  <a:pt x="809" y="693"/>
                  <a:pt x="841" y="704"/>
                </a:cubicBezTo>
                <a:cubicBezTo>
                  <a:pt x="862" y="725"/>
                  <a:pt x="865" y="741"/>
                  <a:pt x="897" y="720"/>
                </a:cubicBezTo>
                <a:cubicBezTo>
                  <a:pt x="905" y="715"/>
                  <a:pt x="905" y="701"/>
                  <a:pt x="913" y="696"/>
                </a:cubicBezTo>
                <a:cubicBezTo>
                  <a:pt x="934" y="684"/>
                  <a:pt x="961" y="686"/>
                  <a:pt x="985" y="680"/>
                </a:cubicBezTo>
                <a:cubicBezTo>
                  <a:pt x="993" y="675"/>
                  <a:pt x="1003" y="672"/>
                  <a:pt x="1009" y="664"/>
                </a:cubicBezTo>
                <a:cubicBezTo>
                  <a:pt x="1014" y="657"/>
                  <a:pt x="1011" y="646"/>
                  <a:pt x="1017" y="640"/>
                </a:cubicBezTo>
                <a:cubicBezTo>
                  <a:pt x="1031" y="626"/>
                  <a:pt x="1065" y="608"/>
                  <a:pt x="1065" y="608"/>
                </a:cubicBezTo>
                <a:cubicBezTo>
                  <a:pt x="1088" y="539"/>
                  <a:pt x="1125" y="566"/>
                  <a:pt x="1169" y="536"/>
                </a:cubicBezTo>
                <a:cubicBezTo>
                  <a:pt x="1201" y="515"/>
                  <a:pt x="1195" y="515"/>
                  <a:pt x="1241" y="504"/>
                </a:cubicBezTo>
                <a:cubicBezTo>
                  <a:pt x="1262" y="499"/>
                  <a:pt x="1305" y="488"/>
                  <a:pt x="1305" y="488"/>
                </a:cubicBezTo>
                <a:cubicBezTo>
                  <a:pt x="1339" y="466"/>
                  <a:pt x="1341" y="437"/>
                  <a:pt x="1353" y="400"/>
                </a:cubicBezTo>
                <a:cubicBezTo>
                  <a:pt x="1359" y="382"/>
                  <a:pt x="1367" y="358"/>
                  <a:pt x="1385" y="352"/>
                </a:cubicBezTo>
                <a:cubicBezTo>
                  <a:pt x="1401" y="347"/>
                  <a:pt x="1417" y="341"/>
                  <a:pt x="1433" y="336"/>
                </a:cubicBezTo>
                <a:cubicBezTo>
                  <a:pt x="1441" y="333"/>
                  <a:pt x="1457" y="328"/>
                  <a:pt x="1457" y="328"/>
                </a:cubicBezTo>
                <a:cubicBezTo>
                  <a:pt x="1497" y="341"/>
                  <a:pt x="1494" y="349"/>
                  <a:pt x="1521" y="376"/>
                </a:cubicBezTo>
                <a:cubicBezTo>
                  <a:pt x="1542" y="397"/>
                  <a:pt x="1574" y="399"/>
                  <a:pt x="1601" y="408"/>
                </a:cubicBezTo>
                <a:cubicBezTo>
                  <a:pt x="1645" y="393"/>
                  <a:pt x="1646" y="391"/>
                  <a:pt x="1689" y="384"/>
                </a:cubicBezTo>
                <a:cubicBezTo>
                  <a:pt x="1726" y="378"/>
                  <a:pt x="1801" y="368"/>
                  <a:pt x="1801" y="368"/>
                </a:cubicBezTo>
                <a:cubicBezTo>
                  <a:pt x="1887" y="339"/>
                  <a:pt x="1832" y="353"/>
                  <a:pt x="1969" y="344"/>
                </a:cubicBezTo>
                <a:cubicBezTo>
                  <a:pt x="2036" y="354"/>
                  <a:pt x="2049" y="336"/>
                  <a:pt x="2017" y="432"/>
                </a:cubicBezTo>
                <a:cubicBezTo>
                  <a:pt x="2014" y="441"/>
                  <a:pt x="2002" y="444"/>
                  <a:pt x="1993" y="448"/>
                </a:cubicBezTo>
                <a:cubicBezTo>
                  <a:pt x="1952" y="466"/>
                  <a:pt x="1907" y="475"/>
                  <a:pt x="1865" y="488"/>
                </a:cubicBezTo>
                <a:cubicBezTo>
                  <a:pt x="1849" y="493"/>
                  <a:pt x="1833" y="499"/>
                  <a:pt x="1817" y="504"/>
                </a:cubicBezTo>
                <a:cubicBezTo>
                  <a:pt x="1799" y="510"/>
                  <a:pt x="1769" y="536"/>
                  <a:pt x="1769" y="536"/>
                </a:cubicBezTo>
                <a:cubicBezTo>
                  <a:pt x="1744" y="574"/>
                  <a:pt x="1756" y="551"/>
                  <a:pt x="1737" y="608"/>
                </a:cubicBezTo>
                <a:cubicBezTo>
                  <a:pt x="1734" y="616"/>
                  <a:pt x="1729" y="632"/>
                  <a:pt x="1729" y="632"/>
                </a:cubicBezTo>
                <a:cubicBezTo>
                  <a:pt x="1743" y="675"/>
                  <a:pt x="1740" y="670"/>
                  <a:pt x="1705" y="688"/>
                </a:cubicBezTo>
                <a:cubicBezTo>
                  <a:pt x="1643" y="719"/>
                  <a:pt x="1717" y="692"/>
                  <a:pt x="1657" y="712"/>
                </a:cubicBezTo>
                <a:cubicBezTo>
                  <a:pt x="1634" y="746"/>
                  <a:pt x="1606" y="768"/>
                  <a:pt x="1593" y="808"/>
                </a:cubicBezTo>
                <a:cubicBezTo>
                  <a:pt x="1596" y="819"/>
                  <a:pt x="1594" y="831"/>
                  <a:pt x="1601" y="840"/>
                </a:cubicBezTo>
                <a:cubicBezTo>
                  <a:pt x="1606" y="847"/>
                  <a:pt x="1617" y="844"/>
                  <a:pt x="1625" y="848"/>
                </a:cubicBezTo>
                <a:cubicBezTo>
                  <a:pt x="1692" y="882"/>
                  <a:pt x="1746" y="882"/>
                  <a:pt x="1825" y="888"/>
                </a:cubicBezTo>
                <a:cubicBezTo>
                  <a:pt x="1843" y="942"/>
                  <a:pt x="1804" y="976"/>
                  <a:pt x="1865" y="1016"/>
                </a:cubicBezTo>
                <a:cubicBezTo>
                  <a:pt x="1862" y="1029"/>
                  <a:pt x="1867" y="1046"/>
                  <a:pt x="1857" y="1056"/>
                </a:cubicBezTo>
                <a:cubicBezTo>
                  <a:pt x="1845" y="1068"/>
                  <a:pt x="1809" y="1072"/>
                  <a:pt x="1809" y="1072"/>
                </a:cubicBezTo>
                <a:cubicBezTo>
                  <a:pt x="1719" y="1057"/>
                  <a:pt x="1633" y="1046"/>
                  <a:pt x="1545" y="1024"/>
                </a:cubicBezTo>
                <a:cubicBezTo>
                  <a:pt x="1495" y="1030"/>
                  <a:pt x="1451" y="1028"/>
                  <a:pt x="1409" y="1056"/>
                </a:cubicBezTo>
                <a:cubicBezTo>
                  <a:pt x="1374" y="1160"/>
                  <a:pt x="1151" y="1149"/>
                  <a:pt x="1089" y="1152"/>
                </a:cubicBezTo>
                <a:cubicBezTo>
                  <a:pt x="1000" y="1182"/>
                  <a:pt x="1058" y="1167"/>
                  <a:pt x="913" y="1176"/>
                </a:cubicBezTo>
                <a:cubicBezTo>
                  <a:pt x="897" y="1181"/>
                  <a:pt x="881" y="1187"/>
                  <a:pt x="865" y="1192"/>
                </a:cubicBezTo>
                <a:cubicBezTo>
                  <a:pt x="847" y="1198"/>
                  <a:pt x="817" y="1224"/>
                  <a:pt x="817" y="1224"/>
                </a:cubicBezTo>
                <a:cubicBezTo>
                  <a:pt x="774" y="1288"/>
                  <a:pt x="830" y="1211"/>
                  <a:pt x="777" y="1264"/>
                </a:cubicBezTo>
                <a:cubicBezTo>
                  <a:pt x="770" y="1271"/>
                  <a:pt x="769" y="1283"/>
                  <a:pt x="761" y="1288"/>
                </a:cubicBezTo>
                <a:cubicBezTo>
                  <a:pt x="747" y="1297"/>
                  <a:pt x="713" y="1304"/>
                  <a:pt x="713" y="1304"/>
                </a:cubicBezTo>
                <a:cubicBezTo>
                  <a:pt x="681" y="1299"/>
                  <a:pt x="608" y="1281"/>
                  <a:pt x="577" y="1264"/>
                </a:cubicBezTo>
                <a:cubicBezTo>
                  <a:pt x="560" y="1255"/>
                  <a:pt x="529" y="1232"/>
                  <a:pt x="529" y="1232"/>
                </a:cubicBezTo>
                <a:cubicBezTo>
                  <a:pt x="504" y="1158"/>
                  <a:pt x="405" y="1169"/>
                  <a:pt x="337" y="1152"/>
                </a:cubicBezTo>
                <a:cubicBezTo>
                  <a:pt x="334" y="1128"/>
                  <a:pt x="337" y="1103"/>
                  <a:pt x="329" y="1080"/>
                </a:cubicBezTo>
                <a:cubicBezTo>
                  <a:pt x="326" y="1071"/>
                  <a:pt x="314" y="1062"/>
                  <a:pt x="305" y="1064"/>
                </a:cubicBezTo>
                <a:cubicBezTo>
                  <a:pt x="305" y="1064"/>
                  <a:pt x="245" y="1104"/>
                  <a:pt x="233" y="1112"/>
                </a:cubicBezTo>
                <a:cubicBezTo>
                  <a:pt x="225" y="1117"/>
                  <a:pt x="209" y="1128"/>
                  <a:pt x="209" y="1128"/>
                </a:cubicBezTo>
                <a:cubicBezTo>
                  <a:pt x="201" y="1123"/>
                  <a:pt x="189" y="1121"/>
                  <a:pt x="185" y="1112"/>
                </a:cubicBezTo>
                <a:cubicBezTo>
                  <a:pt x="182" y="1104"/>
                  <a:pt x="189" y="1095"/>
                  <a:pt x="193" y="1088"/>
                </a:cubicBezTo>
                <a:cubicBezTo>
                  <a:pt x="239" y="1005"/>
                  <a:pt x="215" y="1070"/>
                  <a:pt x="233" y="1016"/>
                </a:cubicBezTo>
                <a:cubicBezTo>
                  <a:pt x="214" y="958"/>
                  <a:pt x="206" y="891"/>
                  <a:pt x="153" y="856"/>
                </a:cubicBezTo>
                <a:cubicBezTo>
                  <a:pt x="115" y="799"/>
                  <a:pt x="135" y="822"/>
                  <a:pt x="97" y="784"/>
                </a:cubicBezTo>
                <a:cubicBezTo>
                  <a:pt x="94" y="776"/>
                  <a:pt x="93" y="768"/>
                  <a:pt x="89" y="760"/>
                </a:cubicBezTo>
                <a:cubicBezTo>
                  <a:pt x="85" y="751"/>
                  <a:pt x="68" y="744"/>
                  <a:pt x="73" y="736"/>
                </a:cubicBezTo>
                <a:cubicBezTo>
                  <a:pt x="83" y="719"/>
                  <a:pt x="121" y="704"/>
                  <a:pt x="121" y="704"/>
                </a:cubicBezTo>
                <a:cubicBezTo>
                  <a:pt x="130" y="678"/>
                  <a:pt x="144" y="658"/>
                  <a:pt x="153" y="632"/>
                </a:cubicBezTo>
                <a:cubicBezTo>
                  <a:pt x="168" y="525"/>
                  <a:pt x="178" y="358"/>
                  <a:pt x="73" y="288"/>
                </a:cubicBezTo>
                <a:cubicBezTo>
                  <a:pt x="62" y="256"/>
                  <a:pt x="45" y="243"/>
                  <a:pt x="17" y="224"/>
                </a:cubicBezTo>
                <a:cubicBezTo>
                  <a:pt x="0" y="198"/>
                  <a:pt x="1" y="190"/>
                  <a:pt x="1" y="208"/>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1" name="Freeform 5"/>
          <p:cNvSpPr>
            <a:spLocks/>
          </p:cNvSpPr>
          <p:nvPr/>
        </p:nvSpPr>
        <p:spPr bwMode="auto">
          <a:xfrm>
            <a:off x="3721100" y="4241800"/>
            <a:ext cx="3733800" cy="1955800"/>
          </a:xfrm>
          <a:custGeom>
            <a:avLst/>
            <a:gdLst/>
            <a:ahLst/>
            <a:cxnLst>
              <a:cxn ang="0">
                <a:pos x="2280" y="256"/>
              </a:cxn>
              <a:cxn ang="0">
                <a:pos x="1960" y="176"/>
              </a:cxn>
              <a:cxn ang="0">
                <a:pos x="1928" y="72"/>
              </a:cxn>
              <a:cxn ang="0">
                <a:pos x="1800" y="24"/>
              </a:cxn>
              <a:cxn ang="0">
                <a:pos x="1728" y="96"/>
              </a:cxn>
              <a:cxn ang="0">
                <a:pos x="1576" y="120"/>
              </a:cxn>
              <a:cxn ang="0">
                <a:pos x="1504" y="72"/>
              </a:cxn>
              <a:cxn ang="0">
                <a:pos x="1296" y="144"/>
              </a:cxn>
              <a:cxn ang="0">
                <a:pos x="1088" y="144"/>
              </a:cxn>
              <a:cxn ang="0">
                <a:pos x="1048" y="112"/>
              </a:cxn>
              <a:cxn ang="0">
                <a:pos x="912" y="144"/>
              </a:cxn>
              <a:cxn ang="0">
                <a:pos x="848" y="200"/>
              </a:cxn>
              <a:cxn ang="0">
                <a:pos x="768" y="288"/>
              </a:cxn>
              <a:cxn ang="0">
                <a:pos x="656" y="336"/>
              </a:cxn>
              <a:cxn ang="0">
                <a:pos x="584" y="360"/>
              </a:cxn>
              <a:cxn ang="0">
                <a:pos x="504" y="488"/>
              </a:cxn>
              <a:cxn ang="0">
                <a:pos x="408" y="560"/>
              </a:cxn>
              <a:cxn ang="0">
                <a:pos x="168" y="704"/>
              </a:cxn>
              <a:cxn ang="0">
                <a:pos x="160" y="800"/>
              </a:cxn>
              <a:cxn ang="0">
                <a:pos x="104" y="840"/>
              </a:cxn>
              <a:cxn ang="0">
                <a:pos x="24" y="968"/>
              </a:cxn>
              <a:cxn ang="0">
                <a:pos x="192" y="1000"/>
              </a:cxn>
              <a:cxn ang="0">
                <a:pos x="256" y="1104"/>
              </a:cxn>
              <a:cxn ang="0">
                <a:pos x="448" y="1192"/>
              </a:cxn>
              <a:cxn ang="0">
                <a:pos x="576" y="1232"/>
              </a:cxn>
              <a:cxn ang="0">
                <a:pos x="784" y="1152"/>
              </a:cxn>
              <a:cxn ang="0">
                <a:pos x="936" y="1112"/>
              </a:cxn>
              <a:cxn ang="0">
                <a:pos x="1056" y="1120"/>
              </a:cxn>
              <a:cxn ang="0">
                <a:pos x="1232" y="1120"/>
              </a:cxn>
              <a:cxn ang="0">
                <a:pos x="1344" y="1040"/>
              </a:cxn>
              <a:cxn ang="0">
                <a:pos x="1416" y="984"/>
              </a:cxn>
              <a:cxn ang="0">
                <a:pos x="1536" y="936"/>
              </a:cxn>
              <a:cxn ang="0">
                <a:pos x="1824" y="776"/>
              </a:cxn>
              <a:cxn ang="0">
                <a:pos x="1968" y="624"/>
              </a:cxn>
              <a:cxn ang="0">
                <a:pos x="2048" y="560"/>
              </a:cxn>
              <a:cxn ang="0">
                <a:pos x="2176" y="464"/>
              </a:cxn>
              <a:cxn ang="0">
                <a:pos x="2248" y="408"/>
              </a:cxn>
              <a:cxn ang="0">
                <a:pos x="2352" y="296"/>
              </a:cxn>
            </a:cxnLst>
            <a:rect l="0" t="0" r="r" b="b"/>
            <a:pathLst>
              <a:path w="2352" h="1232">
                <a:moveTo>
                  <a:pt x="2352" y="296"/>
                </a:moveTo>
                <a:cubicBezTo>
                  <a:pt x="2297" y="259"/>
                  <a:pt x="2322" y="270"/>
                  <a:pt x="2280" y="256"/>
                </a:cubicBezTo>
                <a:cubicBezTo>
                  <a:pt x="2236" y="191"/>
                  <a:pt x="2084" y="196"/>
                  <a:pt x="2024" y="192"/>
                </a:cubicBezTo>
                <a:cubicBezTo>
                  <a:pt x="2013" y="190"/>
                  <a:pt x="1974" y="184"/>
                  <a:pt x="1960" y="176"/>
                </a:cubicBezTo>
                <a:cubicBezTo>
                  <a:pt x="1943" y="167"/>
                  <a:pt x="1912" y="144"/>
                  <a:pt x="1912" y="144"/>
                </a:cubicBezTo>
                <a:cubicBezTo>
                  <a:pt x="1889" y="110"/>
                  <a:pt x="1894" y="95"/>
                  <a:pt x="1928" y="72"/>
                </a:cubicBezTo>
                <a:cubicBezTo>
                  <a:pt x="1949" y="40"/>
                  <a:pt x="2005" y="23"/>
                  <a:pt x="1936" y="0"/>
                </a:cubicBezTo>
                <a:cubicBezTo>
                  <a:pt x="1889" y="7"/>
                  <a:pt x="1847" y="17"/>
                  <a:pt x="1800" y="24"/>
                </a:cubicBezTo>
                <a:cubicBezTo>
                  <a:pt x="1782" y="30"/>
                  <a:pt x="1759" y="28"/>
                  <a:pt x="1744" y="40"/>
                </a:cubicBezTo>
                <a:cubicBezTo>
                  <a:pt x="1729" y="52"/>
                  <a:pt x="1736" y="78"/>
                  <a:pt x="1728" y="96"/>
                </a:cubicBezTo>
                <a:cubicBezTo>
                  <a:pt x="1717" y="121"/>
                  <a:pt x="1709" y="122"/>
                  <a:pt x="1688" y="136"/>
                </a:cubicBezTo>
                <a:cubicBezTo>
                  <a:pt x="1678" y="135"/>
                  <a:pt x="1603" y="135"/>
                  <a:pt x="1576" y="120"/>
                </a:cubicBezTo>
                <a:cubicBezTo>
                  <a:pt x="1559" y="111"/>
                  <a:pt x="1544" y="99"/>
                  <a:pt x="1528" y="88"/>
                </a:cubicBezTo>
                <a:cubicBezTo>
                  <a:pt x="1520" y="83"/>
                  <a:pt x="1504" y="72"/>
                  <a:pt x="1504" y="72"/>
                </a:cubicBezTo>
                <a:cubicBezTo>
                  <a:pt x="1433" y="81"/>
                  <a:pt x="1401" y="90"/>
                  <a:pt x="1344" y="128"/>
                </a:cubicBezTo>
                <a:cubicBezTo>
                  <a:pt x="1330" y="137"/>
                  <a:pt x="1312" y="139"/>
                  <a:pt x="1296" y="144"/>
                </a:cubicBezTo>
                <a:cubicBezTo>
                  <a:pt x="1288" y="147"/>
                  <a:pt x="1272" y="152"/>
                  <a:pt x="1272" y="152"/>
                </a:cubicBezTo>
                <a:cubicBezTo>
                  <a:pt x="1211" y="149"/>
                  <a:pt x="1149" y="154"/>
                  <a:pt x="1088" y="144"/>
                </a:cubicBezTo>
                <a:cubicBezTo>
                  <a:pt x="1079" y="142"/>
                  <a:pt x="1080" y="126"/>
                  <a:pt x="1072" y="120"/>
                </a:cubicBezTo>
                <a:cubicBezTo>
                  <a:pt x="1065" y="115"/>
                  <a:pt x="1056" y="115"/>
                  <a:pt x="1048" y="112"/>
                </a:cubicBezTo>
                <a:cubicBezTo>
                  <a:pt x="1037" y="113"/>
                  <a:pt x="957" y="120"/>
                  <a:pt x="936" y="128"/>
                </a:cubicBezTo>
                <a:cubicBezTo>
                  <a:pt x="927" y="131"/>
                  <a:pt x="921" y="140"/>
                  <a:pt x="912" y="144"/>
                </a:cubicBezTo>
                <a:cubicBezTo>
                  <a:pt x="902" y="148"/>
                  <a:pt x="891" y="149"/>
                  <a:pt x="880" y="152"/>
                </a:cubicBezTo>
                <a:cubicBezTo>
                  <a:pt x="869" y="168"/>
                  <a:pt x="859" y="184"/>
                  <a:pt x="848" y="200"/>
                </a:cubicBezTo>
                <a:cubicBezTo>
                  <a:pt x="836" y="217"/>
                  <a:pt x="813" y="224"/>
                  <a:pt x="800" y="240"/>
                </a:cubicBezTo>
                <a:cubicBezTo>
                  <a:pt x="788" y="255"/>
                  <a:pt x="774" y="270"/>
                  <a:pt x="768" y="288"/>
                </a:cubicBezTo>
                <a:cubicBezTo>
                  <a:pt x="765" y="296"/>
                  <a:pt x="767" y="307"/>
                  <a:pt x="760" y="312"/>
                </a:cubicBezTo>
                <a:cubicBezTo>
                  <a:pt x="738" y="328"/>
                  <a:pt x="680" y="333"/>
                  <a:pt x="656" y="336"/>
                </a:cubicBezTo>
                <a:cubicBezTo>
                  <a:pt x="640" y="341"/>
                  <a:pt x="624" y="347"/>
                  <a:pt x="608" y="352"/>
                </a:cubicBezTo>
                <a:cubicBezTo>
                  <a:pt x="600" y="355"/>
                  <a:pt x="584" y="360"/>
                  <a:pt x="584" y="360"/>
                </a:cubicBezTo>
                <a:cubicBezTo>
                  <a:pt x="569" y="375"/>
                  <a:pt x="549" y="384"/>
                  <a:pt x="536" y="400"/>
                </a:cubicBezTo>
                <a:cubicBezTo>
                  <a:pt x="516" y="425"/>
                  <a:pt x="534" y="468"/>
                  <a:pt x="504" y="488"/>
                </a:cubicBezTo>
                <a:cubicBezTo>
                  <a:pt x="495" y="494"/>
                  <a:pt x="483" y="493"/>
                  <a:pt x="472" y="496"/>
                </a:cubicBezTo>
                <a:cubicBezTo>
                  <a:pt x="449" y="519"/>
                  <a:pt x="426" y="533"/>
                  <a:pt x="408" y="560"/>
                </a:cubicBezTo>
                <a:cubicBezTo>
                  <a:pt x="391" y="664"/>
                  <a:pt x="340" y="656"/>
                  <a:pt x="240" y="664"/>
                </a:cubicBezTo>
                <a:cubicBezTo>
                  <a:pt x="214" y="673"/>
                  <a:pt x="168" y="704"/>
                  <a:pt x="168" y="704"/>
                </a:cubicBezTo>
                <a:cubicBezTo>
                  <a:pt x="157" y="736"/>
                  <a:pt x="136" y="744"/>
                  <a:pt x="112" y="768"/>
                </a:cubicBezTo>
                <a:cubicBezTo>
                  <a:pt x="128" y="779"/>
                  <a:pt x="144" y="789"/>
                  <a:pt x="160" y="800"/>
                </a:cubicBezTo>
                <a:cubicBezTo>
                  <a:pt x="167" y="805"/>
                  <a:pt x="159" y="819"/>
                  <a:pt x="152" y="824"/>
                </a:cubicBezTo>
                <a:cubicBezTo>
                  <a:pt x="138" y="834"/>
                  <a:pt x="104" y="840"/>
                  <a:pt x="104" y="840"/>
                </a:cubicBezTo>
                <a:cubicBezTo>
                  <a:pt x="85" y="869"/>
                  <a:pt x="68" y="869"/>
                  <a:pt x="40" y="888"/>
                </a:cubicBezTo>
                <a:cubicBezTo>
                  <a:pt x="32" y="911"/>
                  <a:pt x="0" y="944"/>
                  <a:pt x="24" y="968"/>
                </a:cubicBezTo>
                <a:cubicBezTo>
                  <a:pt x="41" y="985"/>
                  <a:pt x="72" y="980"/>
                  <a:pt x="96" y="984"/>
                </a:cubicBezTo>
                <a:cubicBezTo>
                  <a:pt x="128" y="990"/>
                  <a:pt x="192" y="1000"/>
                  <a:pt x="192" y="1000"/>
                </a:cubicBezTo>
                <a:cubicBezTo>
                  <a:pt x="209" y="1052"/>
                  <a:pt x="185" y="1001"/>
                  <a:pt x="224" y="1032"/>
                </a:cubicBezTo>
                <a:cubicBezTo>
                  <a:pt x="241" y="1046"/>
                  <a:pt x="251" y="1089"/>
                  <a:pt x="256" y="1104"/>
                </a:cubicBezTo>
                <a:cubicBezTo>
                  <a:pt x="265" y="1131"/>
                  <a:pt x="285" y="1126"/>
                  <a:pt x="304" y="1136"/>
                </a:cubicBezTo>
                <a:cubicBezTo>
                  <a:pt x="359" y="1163"/>
                  <a:pt x="385" y="1179"/>
                  <a:pt x="448" y="1192"/>
                </a:cubicBezTo>
                <a:cubicBezTo>
                  <a:pt x="478" y="1198"/>
                  <a:pt x="497" y="1206"/>
                  <a:pt x="528" y="1216"/>
                </a:cubicBezTo>
                <a:cubicBezTo>
                  <a:pt x="544" y="1221"/>
                  <a:pt x="576" y="1232"/>
                  <a:pt x="576" y="1232"/>
                </a:cubicBezTo>
                <a:cubicBezTo>
                  <a:pt x="605" y="1226"/>
                  <a:pt x="636" y="1227"/>
                  <a:pt x="664" y="1216"/>
                </a:cubicBezTo>
                <a:cubicBezTo>
                  <a:pt x="719" y="1193"/>
                  <a:pt x="720" y="1165"/>
                  <a:pt x="784" y="1152"/>
                </a:cubicBezTo>
                <a:cubicBezTo>
                  <a:pt x="822" y="1162"/>
                  <a:pt x="828" y="1180"/>
                  <a:pt x="864" y="1168"/>
                </a:cubicBezTo>
                <a:cubicBezTo>
                  <a:pt x="902" y="1130"/>
                  <a:pt x="879" y="1150"/>
                  <a:pt x="936" y="1112"/>
                </a:cubicBezTo>
                <a:cubicBezTo>
                  <a:pt x="950" y="1103"/>
                  <a:pt x="984" y="1096"/>
                  <a:pt x="984" y="1096"/>
                </a:cubicBezTo>
                <a:cubicBezTo>
                  <a:pt x="1008" y="1104"/>
                  <a:pt x="1032" y="1112"/>
                  <a:pt x="1056" y="1120"/>
                </a:cubicBezTo>
                <a:cubicBezTo>
                  <a:pt x="1064" y="1123"/>
                  <a:pt x="1080" y="1128"/>
                  <a:pt x="1080" y="1128"/>
                </a:cubicBezTo>
                <a:cubicBezTo>
                  <a:pt x="1131" y="1125"/>
                  <a:pt x="1182" y="1129"/>
                  <a:pt x="1232" y="1120"/>
                </a:cubicBezTo>
                <a:cubicBezTo>
                  <a:pt x="1233" y="1120"/>
                  <a:pt x="1287" y="1078"/>
                  <a:pt x="1304" y="1072"/>
                </a:cubicBezTo>
                <a:cubicBezTo>
                  <a:pt x="1340" y="1018"/>
                  <a:pt x="1298" y="1071"/>
                  <a:pt x="1344" y="1040"/>
                </a:cubicBezTo>
                <a:cubicBezTo>
                  <a:pt x="1404" y="1000"/>
                  <a:pt x="1335" y="1027"/>
                  <a:pt x="1392" y="1008"/>
                </a:cubicBezTo>
                <a:cubicBezTo>
                  <a:pt x="1400" y="1000"/>
                  <a:pt x="1406" y="989"/>
                  <a:pt x="1416" y="984"/>
                </a:cubicBezTo>
                <a:cubicBezTo>
                  <a:pt x="1416" y="984"/>
                  <a:pt x="1476" y="964"/>
                  <a:pt x="1488" y="960"/>
                </a:cubicBezTo>
                <a:cubicBezTo>
                  <a:pt x="1505" y="954"/>
                  <a:pt x="1519" y="942"/>
                  <a:pt x="1536" y="936"/>
                </a:cubicBezTo>
                <a:cubicBezTo>
                  <a:pt x="1568" y="888"/>
                  <a:pt x="1640" y="854"/>
                  <a:pt x="1696" y="840"/>
                </a:cubicBezTo>
                <a:cubicBezTo>
                  <a:pt x="1734" y="815"/>
                  <a:pt x="1780" y="791"/>
                  <a:pt x="1824" y="776"/>
                </a:cubicBezTo>
                <a:cubicBezTo>
                  <a:pt x="1848" y="740"/>
                  <a:pt x="1871" y="710"/>
                  <a:pt x="1912" y="696"/>
                </a:cubicBezTo>
                <a:cubicBezTo>
                  <a:pt x="1950" y="658"/>
                  <a:pt x="1930" y="681"/>
                  <a:pt x="1968" y="624"/>
                </a:cubicBezTo>
                <a:cubicBezTo>
                  <a:pt x="1979" y="608"/>
                  <a:pt x="2016" y="592"/>
                  <a:pt x="2016" y="592"/>
                </a:cubicBezTo>
                <a:cubicBezTo>
                  <a:pt x="2037" y="528"/>
                  <a:pt x="2005" y="603"/>
                  <a:pt x="2048" y="560"/>
                </a:cubicBezTo>
                <a:cubicBezTo>
                  <a:pt x="2091" y="517"/>
                  <a:pt x="2016" y="549"/>
                  <a:pt x="2080" y="528"/>
                </a:cubicBezTo>
                <a:cubicBezTo>
                  <a:pt x="2107" y="487"/>
                  <a:pt x="2138" y="491"/>
                  <a:pt x="2176" y="464"/>
                </a:cubicBezTo>
                <a:cubicBezTo>
                  <a:pt x="2185" y="457"/>
                  <a:pt x="2191" y="447"/>
                  <a:pt x="2200" y="440"/>
                </a:cubicBezTo>
                <a:cubicBezTo>
                  <a:pt x="2215" y="428"/>
                  <a:pt x="2232" y="419"/>
                  <a:pt x="2248" y="408"/>
                </a:cubicBezTo>
                <a:cubicBezTo>
                  <a:pt x="2282" y="385"/>
                  <a:pt x="2314" y="374"/>
                  <a:pt x="2344" y="344"/>
                </a:cubicBezTo>
                <a:cubicBezTo>
                  <a:pt x="2325" y="288"/>
                  <a:pt x="2311" y="296"/>
                  <a:pt x="2352" y="296"/>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2" name="Freeform 6"/>
          <p:cNvSpPr>
            <a:spLocks/>
          </p:cNvSpPr>
          <p:nvPr/>
        </p:nvSpPr>
        <p:spPr bwMode="auto">
          <a:xfrm>
            <a:off x="6769100" y="2636838"/>
            <a:ext cx="2257425" cy="2028825"/>
          </a:xfrm>
          <a:custGeom>
            <a:avLst/>
            <a:gdLst/>
            <a:ahLst/>
            <a:cxnLst>
              <a:cxn ang="0">
                <a:pos x="1400" y="67"/>
              </a:cxn>
              <a:cxn ang="0">
                <a:pos x="1296" y="35"/>
              </a:cxn>
              <a:cxn ang="0">
                <a:pos x="1208" y="131"/>
              </a:cxn>
              <a:cxn ang="0">
                <a:pos x="1152" y="195"/>
              </a:cxn>
              <a:cxn ang="0">
                <a:pos x="1104" y="211"/>
              </a:cxn>
              <a:cxn ang="0">
                <a:pos x="984" y="155"/>
              </a:cxn>
              <a:cxn ang="0">
                <a:pos x="936" y="139"/>
              </a:cxn>
              <a:cxn ang="0">
                <a:pos x="856" y="147"/>
              </a:cxn>
              <a:cxn ang="0">
                <a:pos x="840" y="171"/>
              </a:cxn>
              <a:cxn ang="0">
                <a:pos x="776" y="187"/>
              </a:cxn>
              <a:cxn ang="0">
                <a:pos x="656" y="163"/>
              </a:cxn>
              <a:cxn ang="0">
                <a:pos x="608" y="131"/>
              </a:cxn>
              <a:cxn ang="0">
                <a:pos x="368" y="179"/>
              </a:cxn>
              <a:cxn ang="0">
                <a:pos x="312" y="323"/>
              </a:cxn>
              <a:cxn ang="0">
                <a:pos x="264" y="395"/>
              </a:cxn>
              <a:cxn ang="0">
                <a:pos x="192" y="475"/>
              </a:cxn>
              <a:cxn ang="0">
                <a:pos x="168" y="523"/>
              </a:cxn>
              <a:cxn ang="0">
                <a:pos x="72" y="563"/>
              </a:cxn>
              <a:cxn ang="0">
                <a:pos x="104" y="627"/>
              </a:cxn>
              <a:cxn ang="0">
                <a:pos x="120" y="651"/>
              </a:cxn>
              <a:cxn ang="0">
                <a:pos x="144" y="667"/>
              </a:cxn>
              <a:cxn ang="0">
                <a:pos x="184" y="739"/>
              </a:cxn>
              <a:cxn ang="0">
                <a:pos x="136" y="835"/>
              </a:cxn>
              <a:cxn ang="0">
                <a:pos x="120" y="859"/>
              </a:cxn>
              <a:cxn ang="0">
                <a:pos x="96" y="875"/>
              </a:cxn>
              <a:cxn ang="0">
                <a:pos x="80" y="931"/>
              </a:cxn>
              <a:cxn ang="0">
                <a:pos x="56" y="1043"/>
              </a:cxn>
              <a:cxn ang="0">
                <a:pos x="48" y="1067"/>
              </a:cxn>
              <a:cxn ang="0">
                <a:pos x="0" y="1091"/>
              </a:cxn>
              <a:cxn ang="0">
                <a:pos x="80" y="1139"/>
              </a:cxn>
              <a:cxn ang="0">
                <a:pos x="208" y="1187"/>
              </a:cxn>
              <a:cxn ang="0">
                <a:pos x="328" y="1203"/>
              </a:cxn>
              <a:cxn ang="0">
                <a:pos x="432" y="1275"/>
              </a:cxn>
              <a:cxn ang="0">
                <a:pos x="496" y="1267"/>
              </a:cxn>
              <a:cxn ang="0">
                <a:pos x="552" y="1171"/>
              </a:cxn>
              <a:cxn ang="0">
                <a:pos x="576" y="1155"/>
              </a:cxn>
              <a:cxn ang="0">
                <a:pos x="648" y="1035"/>
              </a:cxn>
              <a:cxn ang="0">
                <a:pos x="656" y="1011"/>
              </a:cxn>
              <a:cxn ang="0">
                <a:pos x="712" y="947"/>
              </a:cxn>
              <a:cxn ang="0">
                <a:pos x="784" y="875"/>
              </a:cxn>
              <a:cxn ang="0">
                <a:pos x="832" y="843"/>
              </a:cxn>
              <a:cxn ang="0">
                <a:pos x="904" y="739"/>
              </a:cxn>
              <a:cxn ang="0">
                <a:pos x="1008" y="691"/>
              </a:cxn>
              <a:cxn ang="0">
                <a:pos x="1056" y="675"/>
              </a:cxn>
              <a:cxn ang="0">
                <a:pos x="1096" y="627"/>
              </a:cxn>
              <a:cxn ang="0">
                <a:pos x="1112" y="579"/>
              </a:cxn>
              <a:cxn ang="0">
                <a:pos x="1136" y="563"/>
              </a:cxn>
              <a:cxn ang="0">
                <a:pos x="1160" y="555"/>
              </a:cxn>
              <a:cxn ang="0">
                <a:pos x="1208" y="523"/>
              </a:cxn>
              <a:cxn ang="0">
                <a:pos x="1264" y="459"/>
              </a:cxn>
              <a:cxn ang="0">
                <a:pos x="1288" y="339"/>
              </a:cxn>
              <a:cxn ang="0">
                <a:pos x="1328" y="267"/>
              </a:cxn>
              <a:cxn ang="0">
                <a:pos x="1368" y="187"/>
              </a:cxn>
              <a:cxn ang="0">
                <a:pos x="1400" y="67"/>
              </a:cxn>
            </a:cxnLst>
            <a:rect l="0" t="0" r="r" b="b"/>
            <a:pathLst>
              <a:path w="1422" h="1278">
                <a:moveTo>
                  <a:pt x="1400" y="67"/>
                </a:moveTo>
                <a:cubicBezTo>
                  <a:pt x="1422" y="0"/>
                  <a:pt x="1335" y="31"/>
                  <a:pt x="1296" y="35"/>
                </a:cubicBezTo>
                <a:cubicBezTo>
                  <a:pt x="1246" y="52"/>
                  <a:pt x="1254" y="100"/>
                  <a:pt x="1208" y="131"/>
                </a:cubicBezTo>
                <a:cubicBezTo>
                  <a:pt x="1200" y="156"/>
                  <a:pt x="1176" y="182"/>
                  <a:pt x="1152" y="195"/>
                </a:cubicBezTo>
                <a:cubicBezTo>
                  <a:pt x="1137" y="203"/>
                  <a:pt x="1104" y="211"/>
                  <a:pt x="1104" y="211"/>
                </a:cubicBezTo>
                <a:cubicBezTo>
                  <a:pt x="1049" y="193"/>
                  <a:pt x="1032" y="187"/>
                  <a:pt x="984" y="155"/>
                </a:cubicBezTo>
                <a:cubicBezTo>
                  <a:pt x="970" y="146"/>
                  <a:pt x="936" y="139"/>
                  <a:pt x="936" y="139"/>
                </a:cubicBezTo>
                <a:cubicBezTo>
                  <a:pt x="909" y="142"/>
                  <a:pt x="881" y="139"/>
                  <a:pt x="856" y="147"/>
                </a:cubicBezTo>
                <a:cubicBezTo>
                  <a:pt x="847" y="150"/>
                  <a:pt x="849" y="167"/>
                  <a:pt x="840" y="171"/>
                </a:cubicBezTo>
                <a:cubicBezTo>
                  <a:pt x="820" y="181"/>
                  <a:pt x="776" y="187"/>
                  <a:pt x="776" y="187"/>
                </a:cubicBezTo>
                <a:cubicBezTo>
                  <a:pt x="742" y="183"/>
                  <a:pt x="689" y="181"/>
                  <a:pt x="656" y="163"/>
                </a:cubicBezTo>
                <a:cubicBezTo>
                  <a:pt x="639" y="154"/>
                  <a:pt x="608" y="131"/>
                  <a:pt x="608" y="131"/>
                </a:cubicBezTo>
                <a:cubicBezTo>
                  <a:pt x="528" y="144"/>
                  <a:pt x="446" y="159"/>
                  <a:pt x="368" y="179"/>
                </a:cubicBezTo>
                <a:cubicBezTo>
                  <a:pt x="340" y="222"/>
                  <a:pt x="328" y="274"/>
                  <a:pt x="312" y="323"/>
                </a:cubicBezTo>
                <a:cubicBezTo>
                  <a:pt x="312" y="323"/>
                  <a:pt x="272" y="383"/>
                  <a:pt x="264" y="395"/>
                </a:cubicBezTo>
                <a:cubicBezTo>
                  <a:pt x="241" y="430"/>
                  <a:pt x="236" y="460"/>
                  <a:pt x="192" y="475"/>
                </a:cubicBezTo>
                <a:cubicBezTo>
                  <a:pt x="188" y="488"/>
                  <a:pt x="181" y="515"/>
                  <a:pt x="168" y="523"/>
                </a:cubicBezTo>
                <a:cubicBezTo>
                  <a:pt x="137" y="542"/>
                  <a:pt x="103" y="543"/>
                  <a:pt x="72" y="563"/>
                </a:cubicBezTo>
                <a:cubicBezTo>
                  <a:pt x="62" y="602"/>
                  <a:pt x="65" y="614"/>
                  <a:pt x="104" y="627"/>
                </a:cubicBezTo>
                <a:cubicBezTo>
                  <a:pt x="109" y="635"/>
                  <a:pt x="113" y="644"/>
                  <a:pt x="120" y="651"/>
                </a:cubicBezTo>
                <a:cubicBezTo>
                  <a:pt x="127" y="658"/>
                  <a:pt x="138" y="660"/>
                  <a:pt x="144" y="667"/>
                </a:cubicBezTo>
                <a:cubicBezTo>
                  <a:pt x="174" y="701"/>
                  <a:pt x="173" y="706"/>
                  <a:pt x="184" y="739"/>
                </a:cubicBezTo>
                <a:cubicBezTo>
                  <a:pt x="176" y="793"/>
                  <a:pt x="179" y="807"/>
                  <a:pt x="136" y="835"/>
                </a:cubicBezTo>
                <a:cubicBezTo>
                  <a:pt x="131" y="843"/>
                  <a:pt x="127" y="852"/>
                  <a:pt x="120" y="859"/>
                </a:cubicBezTo>
                <a:cubicBezTo>
                  <a:pt x="113" y="866"/>
                  <a:pt x="101" y="867"/>
                  <a:pt x="96" y="875"/>
                </a:cubicBezTo>
                <a:cubicBezTo>
                  <a:pt x="85" y="891"/>
                  <a:pt x="86" y="913"/>
                  <a:pt x="80" y="931"/>
                </a:cubicBezTo>
                <a:cubicBezTo>
                  <a:pt x="95" y="976"/>
                  <a:pt x="75" y="1004"/>
                  <a:pt x="56" y="1043"/>
                </a:cubicBezTo>
                <a:cubicBezTo>
                  <a:pt x="52" y="1051"/>
                  <a:pt x="53" y="1060"/>
                  <a:pt x="48" y="1067"/>
                </a:cubicBezTo>
                <a:cubicBezTo>
                  <a:pt x="37" y="1081"/>
                  <a:pt x="16" y="1086"/>
                  <a:pt x="0" y="1091"/>
                </a:cubicBezTo>
                <a:cubicBezTo>
                  <a:pt x="17" y="1142"/>
                  <a:pt x="46" y="1116"/>
                  <a:pt x="80" y="1139"/>
                </a:cubicBezTo>
                <a:cubicBezTo>
                  <a:pt x="119" y="1165"/>
                  <a:pt x="163" y="1176"/>
                  <a:pt x="208" y="1187"/>
                </a:cubicBezTo>
                <a:cubicBezTo>
                  <a:pt x="273" y="1180"/>
                  <a:pt x="281" y="1172"/>
                  <a:pt x="328" y="1203"/>
                </a:cubicBezTo>
                <a:cubicBezTo>
                  <a:pt x="349" y="1267"/>
                  <a:pt x="375" y="1256"/>
                  <a:pt x="432" y="1275"/>
                </a:cubicBezTo>
                <a:cubicBezTo>
                  <a:pt x="453" y="1272"/>
                  <a:pt x="477" y="1278"/>
                  <a:pt x="496" y="1267"/>
                </a:cubicBezTo>
                <a:cubicBezTo>
                  <a:pt x="532" y="1246"/>
                  <a:pt x="530" y="1199"/>
                  <a:pt x="552" y="1171"/>
                </a:cubicBezTo>
                <a:cubicBezTo>
                  <a:pt x="558" y="1163"/>
                  <a:pt x="568" y="1160"/>
                  <a:pt x="576" y="1155"/>
                </a:cubicBezTo>
                <a:cubicBezTo>
                  <a:pt x="603" y="1114"/>
                  <a:pt x="621" y="1076"/>
                  <a:pt x="648" y="1035"/>
                </a:cubicBezTo>
                <a:cubicBezTo>
                  <a:pt x="653" y="1028"/>
                  <a:pt x="652" y="1018"/>
                  <a:pt x="656" y="1011"/>
                </a:cubicBezTo>
                <a:cubicBezTo>
                  <a:pt x="683" y="962"/>
                  <a:pt x="677" y="970"/>
                  <a:pt x="712" y="947"/>
                </a:cubicBezTo>
                <a:cubicBezTo>
                  <a:pt x="730" y="894"/>
                  <a:pt x="741" y="899"/>
                  <a:pt x="784" y="875"/>
                </a:cubicBezTo>
                <a:cubicBezTo>
                  <a:pt x="801" y="866"/>
                  <a:pt x="832" y="843"/>
                  <a:pt x="832" y="843"/>
                </a:cubicBezTo>
                <a:cubicBezTo>
                  <a:pt x="847" y="799"/>
                  <a:pt x="856" y="755"/>
                  <a:pt x="904" y="739"/>
                </a:cubicBezTo>
                <a:cubicBezTo>
                  <a:pt x="929" y="701"/>
                  <a:pt x="966" y="704"/>
                  <a:pt x="1008" y="691"/>
                </a:cubicBezTo>
                <a:cubicBezTo>
                  <a:pt x="1024" y="686"/>
                  <a:pt x="1056" y="675"/>
                  <a:pt x="1056" y="675"/>
                </a:cubicBezTo>
                <a:cubicBezTo>
                  <a:pt x="1071" y="660"/>
                  <a:pt x="1087" y="647"/>
                  <a:pt x="1096" y="627"/>
                </a:cubicBezTo>
                <a:cubicBezTo>
                  <a:pt x="1103" y="612"/>
                  <a:pt x="1098" y="588"/>
                  <a:pt x="1112" y="579"/>
                </a:cubicBezTo>
                <a:cubicBezTo>
                  <a:pt x="1120" y="574"/>
                  <a:pt x="1127" y="567"/>
                  <a:pt x="1136" y="563"/>
                </a:cubicBezTo>
                <a:cubicBezTo>
                  <a:pt x="1144" y="559"/>
                  <a:pt x="1153" y="559"/>
                  <a:pt x="1160" y="555"/>
                </a:cubicBezTo>
                <a:cubicBezTo>
                  <a:pt x="1177" y="546"/>
                  <a:pt x="1208" y="523"/>
                  <a:pt x="1208" y="523"/>
                </a:cubicBezTo>
                <a:cubicBezTo>
                  <a:pt x="1245" y="467"/>
                  <a:pt x="1224" y="486"/>
                  <a:pt x="1264" y="459"/>
                </a:cubicBezTo>
                <a:cubicBezTo>
                  <a:pt x="1301" y="403"/>
                  <a:pt x="1267" y="462"/>
                  <a:pt x="1288" y="339"/>
                </a:cubicBezTo>
                <a:cubicBezTo>
                  <a:pt x="1299" y="270"/>
                  <a:pt x="1298" y="310"/>
                  <a:pt x="1328" y="267"/>
                </a:cubicBezTo>
                <a:cubicBezTo>
                  <a:pt x="1345" y="243"/>
                  <a:pt x="1355" y="213"/>
                  <a:pt x="1368" y="187"/>
                </a:cubicBezTo>
                <a:cubicBezTo>
                  <a:pt x="1385" y="154"/>
                  <a:pt x="1419" y="105"/>
                  <a:pt x="1400" y="67"/>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3" name="Freeform 7"/>
          <p:cNvSpPr>
            <a:spLocks/>
          </p:cNvSpPr>
          <p:nvPr/>
        </p:nvSpPr>
        <p:spPr bwMode="auto">
          <a:xfrm>
            <a:off x="4572000" y="2527300"/>
            <a:ext cx="2724150" cy="1952625"/>
          </a:xfrm>
          <a:custGeom>
            <a:avLst/>
            <a:gdLst/>
            <a:ahLst/>
            <a:cxnLst>
              <a:cxn ang="0">
                <a:pos x="920" y="1128"/>
              </a:cxn>
              <a:cxn ang="0">
                <a:pos x="760" y="1192"/>
              </a:cxn>
              <a:cxn ang="0">
                <a:pos x="688" y="1224"/>
              </a:cxn>
              <a:cxn ang="0">
                <a:pos x="512" y="1192"/>
              </a:cxn>
              <a:cxn ang="0">
                <a:pos x="480" y="1152"/>
              </a:cxn>
              <a:cxn ang="0">
                <a:pos x="408" y="1176"/>
              </a:cxn>
              <a:cxn ang="0">
                <a:pos x="296" y="1200"/>
              </a:cxn>
              <a:cxn ang="0">
                <a:pos x="224" y="1184"/>
              </a:cxn>
              <a:cxn ang="0">
                <a:pos x="168" y="1096"/>
              </a:cxn>
              <a:cxn ang="0">
                <a:pos x="56" y="1032"/>
              </a:cxn>
              <a:cxn ang="0">
                <a:pos x="48" y="1008"/>
              </a:cxn>
              <a:cxn ang="0">
                <a:pos x="24" y="992"/>
              </a:cxn>
              <a:cxn ang="0">
                <a:pos x="8" y="944"/>
              </a:cxn>
              <a:cxn ang="0">
                <a:pos x="0" y="920"/>
              </a:cxn>
              <a:cxn ang="0">
                <a:pos x="80" y="728"/>
              </a:cxn>
              <a:cxn ang="0">
                <a:pos x="104" y="656"/>
              </a:cxn>
              <a:cxn ang="0">
                <a:pos x="120" y="608"/>
              </a:cxn>
              <a:cxn ang="0">
                <a:pos x="176" y="456"/>
              </a:cxn>
              <a:cxn ang="0">
                <a:pos x="232" y="384"/>
              </a:cxn>
              <a:cxn ang="0">
                <a:pos x="312" y="328"/>
              </a:cxn>
              <a:cxn ang="0">
                <a:pos x="480" y="256"/>
              </a:cxn>
              <a:cxn ang="0">
                <a:pos x="536" y="288"/>
              </a:cxn>
              <a:cxn ang="0">
                <a:pos x="584" y="216"/>
              </a:cxn>
              <a:cxn ang="0">
                <a:pos x="632" y="200"/>
              </a:cxn>
              <a:cxn ang="0">
                <a:pos x="656" y="216"/>
              </a:cxn>
              <a:cxn ang="0">
                <a:pos x="688" y="128"/>
              </a:cxn>
              <a:cxn ang="0">
                <a:pos x="712" y="120"/>
              </a:cxn>
              <a:cxn ang="0">
                <a:pos x="808" y="80"/>
              </a:cxn>
              <a:cxn ang="0">
                <a:pos x="856" y="64"/>
              </a:cxn>
              <a:cxn ang="0">
                <a:pos x="920" y="72"/>
              </a:cxn>
              <a:cxn ang="0">
                <a:pos x="968" y="88"/>
              </a:cxn>
              <a:cxn ang="0">
                <a:pos x="1040" y="48"/>
              </a:cxn>
              <a:cxn ang="0">
                <a:pos x="1096" y="0"/>
              </a:cxn>
              <a:cxn ang="0">
                <a:pos x="1272" y="64"/>
              </a:cxn>
              <a:cxn ang="0">
                <a:pos x="1432" y="96"/>
              </a:cxn>
              <a:cxn ang="0">
                <a:pos x="1504" y="128"/>
              </a:cxn>
              <a:cxn ang="0">
                <a:pos x="1552" y="160"/>
              </a:cxn>
              <a:cxn ang="0">
                <a:pos x="1616" y="208"/>
              </a:cxn>
              <a:cxn ang="0">
                <a:pos x="1696" y="272"/>
              </a:cxn>
              <a:cxn ang="0">
                <a:pos x="1616" y="480"/>
              </a:cxn>
              <a:cxn ang="0">
                <a:pos x="1416" y="584"/>
              </a:cxn>
              <a:cxn ang="0">
                <a:pos x="1280" y="568"/>
              </a:cxn>
              <a:cxn ang="0">
                <a:pos x="1216" y="592"/>
              </a:cxn>
              <a:cxn ang="0">
                <a:pos x="1200" y="616"/>
              </a:cxn>
              <a:cxn ang="0">
                <a:pos x="1144" y="632"/>
              </a:cxn>
              <a:cxn ang="0">
                <a:pos x="1096" y="656"/>
              </a:cxn>
              <a:cxn ang="0">
                <a:pos x="1024" y="688"/>
              </a:cxn>
              <a:cxn ang="0">
                <a:pos x="960" y="752"/>
              </a:cxn>
              <a:cxn ang="0">
                <a:pos x="944" y="800"/>
              </a:cxn>
              <a:cxn ang="0">
                <a:pos x="936" y="824"/>
              </a:cxn>
              <a:cxn ang="0">
                <a:pos x="840" y="880"/>
              </a:cxn>
              <a:cxn ang="0">
                <a:pos x="800" y="952"/>
              </a:cxn>
              <a:cxn ang="0">
                <a:pos x="880" y="1080"/>
              </a:cxn>
              <a:cxn ang="0">
                <a:pos x="896" y="1104"/>
              </a:cxn>
              <a:cxn ang="0">
                <a:pos x="920" y="1120"/>
              </a:cxn>
              <a:cxn ang="0">
                <a:pos x="920" y="1128"/>
              </a:cxn>
            </a:cxnLst>
            <a:rect l="0" t="0" r="r" b="b"/>
            <a:pathLst>
              <a:path w="1716" h="1230">
                <a:moveTo>
                  <a:pt x="920" y="1128"/>
                </a:moveTo>
                <a:cubicBezTo>
                  <a:pt x="863" y="1139"/>
                  <a:pt x="812" y="1169"/>
                  <a:pt x="760" y="1192"/>
                </a:cubicBezTo>
                <a:cubicBezTo>
                  <a:pt x="674" y="1230"/>
                  <a:pt x="742" y="1188"/>
                  <a:pt x="688" y="1224"/>
                </a:cubicBezTo>
                <a:cubicBezTo>
                  <a:pt x="621" y="1218"/>
                  <a:pt x="574" y="1213"/>
                  <a:pt x="512" y="1192"/>
                </a:cubicBezTo>
                <a:cubicBezTo>
                  <a:pt x="507" y="1177"/>
                  <a:pt x="504" y="1152"/>
                  <a:pt x="480" y="1152"/>
                </a:cubicBezTo>
                <a:cubicBezTo>
                  <a:pt x="472" y="1152"/>
                  <a:pt x="424" y="1172"/>
                  <a:pt x="408" y="1176"/>
                </a:cubicBezTo>
                <a:cubicBezTo>
                  <a:pt x="369" y="1186"/>
                  <a:pt x="337" y="1194"/>
                  <a:pt x="296" y="1200"/>
                </a:cubicBezTo>
                <a:cubicBezTo>
                  <a:pt x="290" y="1199"/>
                  <a:pt x="229" y="1191"/>
                  <a:pt x="224" y="1184"/>
                </a:cubicBezTo>
                <a:cubicBezTo>
                  <a:pt x="188" y="1133"/>
                  <a:pt x="228" y="1136"/>
                  <a:pt x="168" y="1096"/>
                </a:cubicBezTo>
                <a:cubicBezTo>
                  <a:pt x="140" y="1054"/>
                  <a:pt x="98" y="1060"/>
                  <a:pt x="56" y="1032"/>
                </a:cubicBezTo>
                <a:cubicBezTo>
                  <a:pt x="53" y="1024"/>
                  <a:pt x="53" y="1015"/>
                  <a:pt x="48" y="1008"/>
                </a:cubicBezTo>
                <a:cubicBezTo>
                  <a:pt x="42" y="1000"/>
                  <a:pt x="29" y="1000"/>
                  <a:pt x="24" y="992"/>
                </a:cubicBezTo>
                <a:cubicBezTo>
                  <a:pt x="15" y="978"/>
                  <a:pt x="13" y="960"/>
                  <a:pt x="8" y="944"/>
                </a:cubicBezTo>
                <a:cubicBezTo>
                  <a:pt x="5" y="936"/>
                  <a:pt x="0" y="920"/>
                  <a:pt x="0" y="920"/>
                </a:cubicBezTo>
                <a:cubicBezTo>
                  <a:pt x="8" y="844"/>
                  <a:pt x="12" y="773"/>
                  <a:pt x="80" y="728"/>
                </a:cubicBezTo>
                <a:cubicBezTo>
                  <a:pt x="91" y="696"/>
                  <a:pt x="98" y="675"/>
                  <a:pt x="104" y="656"/>
                </a:cubicBezTo>
                <a:cubicBezTo>
                  <a:pt x="109" y="640"/>
                  <a:pt x="120" y="608"/>
                  <a:pt x="120" y="608"/>
                </a:cubicBezTo>
                <a:cubicBezTo>
                  <a:pt x="126" y="539"/>
                  <a:pt x="118" y="494"/>
                  <a:pt x="176" y="456"/>
                </a:cubicBezTo>
                <a:cubicBezTo>
                  <a:pt x="214" y="399"/>
                  <a:pt x="194" y="422"/>
                  <a:pt x="232" y="384"/>
                </a:cubicBezTo>
                <a:cubicBezTo>
                  <a:pt x="246" y="342"/>
                  <a:pt x="270" y="342"/>
                  <a:pt x="312" y="328"/>
                </a:cubicBezTo>
                <a:cubicBezTo>
                  <a:pt x="371" y="308"/>
                  <a:pt x="428" y="291"/>
                  <a:pt x="480" y="256"/>
                </a:cubicBezTo>
                <a:cubicBezTo>
                  <a:pt x="491" y="290"/>
                  <a:pt x="501" y="300"/>
                  <a:pt x="536" y="288"/>
                </a:cubicBezTo>
                <a:cubicBezTo>
                  <a:pt x="552" y="264"/>
                  <a:pt x="568" y="240"/>
                  <a:pt x="584" y="216"/>
                </a:cubicBezTo>
                <a:cubicBezTo>
                  <a:pt x="593" y="202"/>
                  <a:pt x="632" y="200"/>
                  <a:pt x="632" y="200"/>
                </a:cubicBezTo>
                <a:cubicBezTo>
                  <a:pt x="640" y="205"/>
                  <a:pt x="647" y="218"/>
                  <a:pt x="656" y="216"/>
                </a:cubicBezTo>
                <a:cubicBezTo>
                  <a:pt x="680" y="211"/>
                  <a:pt x="673" y="143"/>
                  <a:pt x="688" y="128"/>
                </a:cubicBezTo>
                <a:cubicBezTo>
                  <a:pt x="694" y="122"/>
                  <a:pt x="704" y="124"/>
                  <a:pt x="712" y="120"/>
                </a:cubicBezTo>
                <a:cubicBezTo>
                  <a:pt x="744" y="104"/>
                  <a:pt x="774" y="91"/>
                  <a:pt x="808" y="80"/>
                </a:cubicBezTo>
                <a:cubicBezTo>
                  <a:pt x="824" y="75"/>
                  <a:pt x="856" y="64"/>
                  <a:pt x="856" y="64"/>
                </a:cubicBezTo>
                <a:cubicBezTo>
                  <a:pt x="877" y="67"/>
                  <a:pt x="899" y="67"/>
                  <a:pt x="920" y="72"/>
                </a:cubicBezTo>
                <a:cubicBezTo>
                  <a:pt x="936" y="76"/>
                  <a:pt x="968" y="88"/>
                  <a:pt x="968" y="88"/>
                </a:cubicBezTo>
                <a:cubicBezTo>
                  <a:pt x="992" y="72"/>
                  <a:pt x="1016" y="64"/>
                  <a:pt x="1040" y="48"/>
                </a:cubicBezTo>
                <a:cubicBezTo>
                  <a:pt x="1051" y="16"/>
                  <a:pt x="1065" y="10"/>
                  <a:pt x="1096" y="0"/>
                </a:cubicBezTo>
                <a:cubicBezTo>
                  <a:pt x="1164" y="10"/>
                  <a:pt x="1211" y="37"/>
                  <a:pt x="1272" y="64"/>
                </a:cubicBezTo>
                <a:cubicBezTo>
                  <a:pt x="1329" y="90"/>
                  <a:pt x="1368" y="90"/>
                  <a:pt x="1432" y="96"/>
                </a:cubicBezTo>
                <a:cubicBezTo>
                  <a:pt x="1456" y="104"/>
                  <a:pt x="1482" y="116"/>
                  <a:pt x="1504" y="128"/>
                </a:cubicBezTo>
                <a:cubicBezTo>
                  <a:pt x="1521" y="137"/>
                  <a:pt x="1552" y="160"/>
                  <a:pt x="1552" y="160"/>
                </a:cubicBezTo>
                <a:cubicBezTo>
                  <a:pt x="1571" y="189"/>
                  <a:pt x="1588" y="189"/>
                  <a:pt x="1616" y="208"/>
                </a:cubicBezTo>
                <a:cubicBezTo>
                  <a:pt x="1630" y="249"/>
                  <a:pt x="1663" y="250"/>
                  <a:pt x="1696" y="272"/>
                </a:cubicBezTo>
                <a:cubicBezTo>
                  <a:pt x="1716" y="332"/>
                  <a:pt x="1669" y="445"/>
                  <a:pt x="1616" y="480"/>
                </a:cubicBezTo>
                <a:cubicBezTo>
                  <a:pt x="1560" y="564"/>
                  <a:pt x="1517" y="570"/>
                  <a:pt x="1416" y="584"/>
                </a:cubicBezTo>
                <a:cubicBezTo>
                  <a:pt x="1370" y="652"/>
                  <a:pt x="1336" y="587"/>
                  <a:pt x="1280" y="568"/>
                </a:cubicBezTo>
                <a:cubicBezTo>
                  <a:pt x="1251" y="574"/>
                  <a:pt x="1237" y="571"/>
                  <a:pt x="1216" y="592"/>
                </a:cubicBezTo>
                <a:cubicBezTo>
                  <a:pt x="1209" y="599"/>
                  <a:pt x="1208" y="610"/>
                  <a:pt x="1200" y="616"/>
                </a:cubicBezTo>
                <a:cubicBezTo>
                  <a:pt x="1195" y="620"/>
                  <a:pt x="1146" y="631"/>
                  <a:pt x="1144" y="632"/>
                </a:cubicBezTo>
                <a:cubicBezTo>
                  <a:pt x="1083" y="650"/>
                  <a:pt x="1159" y="628"/>
                  <a:pt x="1096" y="656"/>
                </a:cubicBezTo>
                <a:cubicBezTo>
                  <a:pt x="1010" y="694"/>
                  <a:pt x="1078" y="652"/>
                  <a:pt x="1024" y="688"/>
                </a:cubicBezTo>
                <a:cubicBezTo>
                  <a:pt x="1006" y="715"/>
                  <a:pt x="983" y="729"/>
                  <a:pt x="960" y="752"/>
                </a:cubicBezTo>
                <a:cubicBezTo>
                  <a:pt x="955" y="768"/>
                  <a:pt x="949" y="784"/>
                  <a:pt x="944" y="800"/>
                </a:cubicBezTo>
                <a:cubicBezTo>
                  <a:pt x="941" y="808"/>
                  <a:pt x="943" y="819"/>
                  <a:pt x="936" y="824"/>
                </a:cubicBezTo>
                <a:cubicBezTo>
                  <a:pt x="903" y="846"/>
                  <a:pt x="872" y="859"/>
                  <a:pt x="840" y="880"/>
                </a:cubicBezTo>
                <a:cubicBezTo>
                  <a:pt x="824" y="904"/>
                  <a:pt x="816" y="928"/>
                  <a:pt x="800" y="952"/>
                </a:cubicBezTo>
                <a:cubicBezTo>
                  <a:pt x="816" y="1001"/>
                  <a:pt x="825" y="1062"/>
                  <a:pt x="880" y="1080"/>
                </a:cubicBezTo>
                <a:cubicBezTo>
                  <a:pt x="885" y="1088"/>
                  <a:pt x="889" y="1097"/>
                  <a:pt x="896" y="1104"/>
                </a:cubicBezTo>
                <a:cubicBezTo>
                  <a:pt x="903" y="1111"/>
                  <a:pt x="920" y="1110"/>
                  <a:pt x="920" y="1120"/>
                </a:cubicBezTo>
                <a:cubicBezTo>
                  <a:pt x="920" y="1130"/>
                  <a:pt x="860" y="1148"/>
                  <a:pt x="920" y="1128"/>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4" name="Freeform 8"/>
          <p:cNvSpPr>
            <a:spLocks/>
          </p:cNvSpPr>
          <p:nvPr/>
        </p:nvSpPr>
        <p:spPr bwMode="auto">
          <a:xfrm>
            <a:off x="6591300" y="1270000"/>
            <a:ext cx="2032000" cy="1685925"/>
          </a:xfrm>
          <a:custGeom>
            <a:avLst/>
            <a:gdLst/>
            <a:ahLst/>
            <a:cxnLst>
              <a:cxn ang="0">
                <a:pos x="960" y="992"/>
              </a:cxn>
              <a:cxn ang="0">
                <a:pos x="952" y="952"/>
              </a:cxn>
              <a:cxn ang="0">
                <a:pos x="904" y="920"/>
              </a:cxn>
              <a:cxn ang="0">
                <a:pos x="872" y="872"/>
              </a:cxn>
              <a:cxn ang="0">
                <a:pos x="824" y="840"/>
              </a:cxn>
              <a:cxn ang="0">
                <a:pos x="856" y="744"/>
              </a:cxn>
              <a:cxn ang="0">
                <a:pos x="904" y="712"/>
              </a:cxn>
              <a:cxn ang="0">
                <a:pos x="928" y="696"/>
              </a:cxn>
              <a:cxn ang="0">
                <a:pos x="960" y="648"/>
              </a:cxn>
              <a:cxn ang="0">
                <a:pos x="1016" y="560"/>
              </a:cxn>
              <a:cxn ang="0">
                <a:pos x="1032" y="536"/>
              </a:cxn>
              <a:cxn ang="0">
                <a:pos x="1128" y="576"/>
              </a:cxn>
              <a:cxn ang="0">
                <a:pos x="1184" y="616"/>
              </a:cxn>
              <a:cxn ang="0">
                <a:pos x="1232" y="632"/>
              </a:cxn>
              <a:cxn ang="0">
                <a:pos x="1256" y="448"/>
              </a:cxn>
              <a:cxn ang="0">
                <a:pos x="1272" y="400"/>
              </a:cxn>
              <a:cxn ang="0">
                <a:pos x="1232" y="104"/>
              </a:cxn>
              <a:cxn ang="0">
                <a:pos x="1168" y="0"/>
              </a:cxn>
              <a:cxn ang="0">
                <a:pos x="1112" y="56"/>
              </a:cxn>
              <a:cxn ang="0">
                <a:pos x="1112" y="56"/>
              </a:cxn>
              <a:cxn ang="0">
                <a:pos x="1080" y="72"/>
              </a:cxn>
              <a:cxn ang="0">
                <a:pos x="1112" y="160"/>
              </a:cxn>
              <a:cxn ang="0">
                <a:pos x="1104" y="184"/>
              </a:cxn>
              <a:cxn ang="0">
                <a:pos x="1080" y="192"/>
              </a:cxn>
              <a:cxn ang="0">
                <a:pos x="1064" y="240"/>
              </a:cxn>
              <a:cxn ang="0">
                <a:pos x="1008" y="304"/>
              </a:cxn>
              <a:cxn ang="0">
                <a:pos x="944" y="296"/>
              </a:cxn>
              <a:cxn ang="0">
                <a:pos x="936" y="240"/>
              </a:cxn>
              <a:cxn ang="0">
                <a:pos x="848" y="120"/>
              </a:cxn>
              <a:cxn ang="0">
                <a:pos x="624" y="184"/>
              </a:cxn>
              <a:cxn ang="0">
                <a:pos x="592" y="216"/>
              </a:cxn>
              <a:cxn ang="0">
                <a:pos x="576" y="240"/>
              </a:cxn>
              <a:cxn ang="0">
                <a:pos x="504" y="272"/>
              </a:cxn>
              <a:cxn ang="0">
                <a:pos x="416" y="264"/>
              </a:cxn>
              <a:cxn ang="0">
                <a:pos x="392" y="256"/>
              </a:cxn>
              <a:cxn ang="0">
                <a:pos x="376" y="208"/>
              </a:cxn>
              <a:cxn ang="0">
                <a:pos x="368" y="184"/>
              </a:cxn>
              <a:cxn ang="0">
                <a:pos x="112" y="272"/>
              </a:cxn>
              <a:cxn ang="0">
                <a:pos x="80" y="320"/>
              </a:cxn>
              <a:cxn ang="0">
                <a:pos x="128" y="304"/>
              </a:cxn>
              <a:cxn ang="0">
                <a:pos x="128" y="360"/>
              </a:cxn>
              <a:cxn ang="0">
                <a:pos x="224" y="440"/>
              </a:cxn>
              <a:cxn ang="0">
                <a:pos x="232" y="528"/>
              </a:cxn>
              <a:cxn ang="0">
                <a:pos x="208" y="544"/>
              </a:cxn>
              <a:cxn ang="0">
                <a:pos x="144" y="592"/>
              </a:cxn>
              <a:cxn ang="0">
                <a:pos x="160" y="656"/>
              </a:cxn>
              <a:cxn ang="0">
                <a:pos x="136" y="712"/>
              </a:cxn>
              <a:cxn ang="0">
                <a:pos x="88" y="744"/>
              </a:cxn>
              <a:cxn ang="0">
                <a:pos x="40" y="760"/>
              </a:cxn>
              <a:cxn ang="0">
                <a:pos x="0" y="832"/>
              </a:cxn>
              <a:cxn ang="0">
                <a:pos x="104" y="864"/>
              </a:cxn>
              <a:cxn ang="0">
                <a:pos x="248" y="872"/>
              </a:cxn>
              <a:cxn ang="0">
                <a:pos x="272" y="880"/>
              </a:cxn>
              <a:cxn ang="0">
                <a:pos x="288" y="928"/>
              </a:cxn>
              <a:cxn ang="0">
                <a:pos x="336" y="944"/>
              </a:cxn>
              <a:cxn ang="0">
                <a:pos x="352" y="968"/>
              </a:cxn>
              <a:cxn ang="0">
                <a:pos x="376" y="976"/>
              </a:cxn>
              <a:cxn ang="0">
                <a:pos x="408" y="1008"/>
              </a:cxn>
              <a:cxn ang="0">
                <a:pos x="520" y="1016"/>
              </a:cxn>
              <a:cxn ang="0">
                <a:pos x="568" y="1000"/>
              </a:cxn>
              <a:cxn ang="0">
                <a:pos x="872" y="1024"/>
              </a:cxn>
              <a:cxn ang="0">
                <a:pos x="960" y="1008"/>
              </a:cxn>
              <a:cxn ang="0">
                <a:pos x="960" y="992"/>
              </a:cxn>
            </a:cxnLst>
            <a:rect l="0" t="0" r="r" b="b"/>
            <a:pathLst>
              <a:path w="1280" h="1062">
                <a:moveTo>
                  <a:pt x="960" y="992"/>
                </a:moveTo>
                <a:cubicBezTo>
                  <a:pt x="957" y="979"/>
                  <a:pt x="960" y="963"/>
                  <a:pt x="952" y="952"/>
                </a:cubicBezTo>
                <a:cubicBezTo>
                  <a:pt x="940" y="937"/>
                  <a:pt x="904" y="920"/>
                  <a:pt x="904" y="920"/>
                </a:cubicBezTo>
                <a:cubicBezTo>
                  <a:pt x="893" y="904"/>
                  <a:pt x="883" y="888"/>
                  <a:pt x="872" y="872"/>
                </a:cubicBezTo>
                <a:cubicBezTo>
                  <a:pt x="861" y="856"/>
                  <a:pt x="824" y="840"/>
                  <a:pt x="824" y="840"/>
                </a:cubicBezTo>
                <a:cubicBezTo>
                  <a:pt x="810" y="797"/>
                  <a:pt x="830" y="783"/>
                  <a:pt x="856" y="744"/>
                </a:cubicBezTo>
                <a:cubicBezTo>
                  <a:pt x="867" y="728"/>
                  <a:pt x="888" y="723"/>
                  <a:pt x="904" y="712"/>
                </a:cubicBezTo>
                <a:cubicBezTo>
                  <a:pt x="912" y="707"/>
                  <a:pt x="928" y="696"/>
                  <a:pt x="928" y="696"/>
                </a:cubicBezTo>
                <a:cubicBezTo>
                  <a:pt x="939" y="680"/>
                  <a:pt x="949" y="664"/>
                  <a:pt x="960" y="648"/>
                </a:cubicBezTo>
                <a:cubicBezTo>
                  <a:pt x="994" y="596"/>
                  <a:pt x="958" y="599"/>
                  <a:pt x="1016" y="560"/>
                </a:cubicBezTo>
                <a:cubicBezTo>
                  <a:pt x="1021" y="552"/>
                  <a:pt x="1023" y="538"/>
                  <a:pt x="1032" y="536"/>
                </a:cubicBezTo>
                <a:cubicBezTo>
                  <a:pt x="1094" y="522"/>
                  <a:pt x="1085" y="562"/>
                  <a:pt x="1128" y="576"/>
                </a:cubicBezTo>
                <a:cubicBezTo>
                  <a:pt x="1141" y="616"/>
                  <a:pt x="1128" y="597"/>
                  <a:pt x="1184" y="616"/>
                </a:cubicBezTo>
                <a:cubicBezTo>
                  <a:pt x="1200" y="621"/>
                  <a:pt x="1232" y="632"/>
                  <a:pt x="1232" y="632"/>
                </a:cubicBezTo>
                <a:cubicBezTo>
                  <a:pt x="1280" y="560"/>
                  <a:pt x="1234" y="638"/>
                  <a:pt x="1256" y="448"/>
                </a:cubicBezTo>
                <a:cubicBezTo>
                  <a:pt x="1258" y="431"/>
                  <a:pt x="1272" y="400"/>
                  <a:pt x="1272" y="400"/>
                </a:cubicBezTo>
                <a:cubicBezTo>
                  <a:pt x="1265" y="303"/>
                  <a:pt x="1263" y="196"/>
                  <a:pt x="1232" y="104"/>
                </a:cubicBezTo>
                <a:cubicBezTo>
                  <a:pt x="1219" y="65"/>
                  <a:pt x="1207" y="13"/>
                  <a:pt x="1168" y="0"/>
                </a:cubicBezTo>
                <a:lnTo>
                  <a:pt x="1112" y="56"/>
                </a:lnTo>
                <a:cubicBezTo>
                  <a:pt x="1112" y="56"/>
                  <a:pt x="1112" y="56"/>
                  <a:pt x="1112" y="56"/>
                </a:cubicBezTo>
                <a:cubicBezTo>
                  <a:pt x="1101" y="61"/>
                  <a:pt x="1091" y="67"/>
                  <a:pt x="1080" y="72"/>
                </a:cubicBezTo>
                <a:cubicBezTo>
                  <a:pt x="1052" y="114"/>
                  <a:pt x="1074" y="135"/>
                  <a:pt x="1112" y="160"/>
                </a:cubicBezTo>
                <a:cubicBezTo>
                  <a:pt x="1109" y="168"/>
                  <a:pt x="1110" y="178"/>
                  <a:pt x="1104" y="184"/>
                </a:cubicBezTo>
                <a:cubicBezTo>
                  <a:pt x="1098" y="190"/>
                  <a:pt x="1085" y="185"/>
                  <a:pt x="1080" y="192"/>
                </a:cubicBezTo>
                <a:cubicBezTo>
                  <a:pt x="1070" y="206"/>
                  <a:pt x="1064" y="240"/>
                  <a:pt x="1064" y="240"/>
                </a:cubicBezTo>
                <a:cubicBezTo>
                  <a:pt x="1084" y="300"/>
                  <a:pt x="1053" y="289"/>
                  <a:pt x="1008" y="304"/>
                </a:cubicBezTo>
                <a:cubicBezTo>
                  <a:pt x="987" y="301"/>
                  <a:pt x="960" y="310"/>
                  <a:pt x="944" y="296"/>
                </a:cubicBezTo>
                <a:cubicBezTo>
                  <a:pt x="930" y="283"/>
                  <a:pt x="940" y="258"/>
                  <a:pt x="936" y="240"/>
                </a:cubicBezTo>
                <a:cubicBezTo>
                  <a:pt x="921" y="175"/>
                  <a:pt x="914" y="136"/>
                  <a:pt x="848" y="120"/>
                </a:cubicBezTo>
                <a:cubicBezTo>
                  <a:pt x="783" y="129"/>
                  <a:pt x="679" y="147"/>
                  <a:pt x="624" y="184"/>
                </a:cubicBezTo>
                <a:cubicBezTo>
                  <a:pt x="607" y="236"/>
                  <a:pt x="631" y="185"/>
                  <a:pt x="592" y="216"/>
                </a:cubicBezTo>
                <a:cubicBezTo>
                  <a:pt x="584" y="222"/>
                  <a:pt x="584" y="234"/>
                  <a:pt x="576" y="240"/>
                </a:cubicBezTo>
                <a:cubicBezTo>
                  <a:pt x="564" y="249"/>
                  <a:pt x="520" y="267"/>
                  <a:pt x="504" y="272"/>
                </a:cubicBezTo>
                <a:cubicBezTo>
                  <a:pt x="475" y="269"/>
                  <a:pt x="445" y="268"/>
                  <a:pt x="416" y="264"/>
                </a:cubicBezTo>
                <a:cubicBezTo>
                  <a:pt x="408" y="263"/>
                  <a:pt x="397" y="263"/>
                  <a:pt x="392" y="256"/>
                </a:cubicBezTo>
                <a:cubicBezTo>
                  <a:pt x="382" y="242"/>
                  <a:pt x="381" y="224"/>
                  <a:pt x="376" y="208"/>
                </a:cubicBezTo>
                <a:cubicBezTo>
                  <a:pt x="373" y="200"/>
                  <a:pt x="368" y="184"/>
                  <a:pt x="368" y="184"/>
                </a:cubicBezTo>
                <a:cubicBezTo>
                  <a:pt x="285" y="212"/>
                  <a:pt x="186" y="223"/>
                  <a:pt x="112" y="272"/>
                </a:cubicBezTo>
                <a:cubicBezTo>
                  <a:pt x="101" y="288"/>
                  <a:pt x="91" y="304"/>
                  <a:pt x="80" y="320"/>
                </a:cubicBezTo>
                <a:cubicBezTo>
                  <a:pt x="71" y="334"/>
                  <a:pt x="128" y="304"/>
                  <a:pt x="128" y="304"/>
                </a:cubicBezTo>
                <a:cubicBezTo>
                  <a:pt x="172" y="319"/>
                  <a:pt x="148" y="329"/>
                  <a:pt x="128" y="360"/>
                </a:cubicBezTo>
                <a:cubicBezTo>
                  <a:pt x="139" y="459"/>
                  <a:pt x="127" y="452"/>
                  <a:pt x="224" y="440"/>
                </a:cubicBezTo>
                <a:cubicBezTo>
                  <a:pt x="294" y="417"/>
                  <a:pt x="257" y="503"/>
                  <a:pt x="232" y="528"/>
                </a:cubicBezTo>
                <a:cubicBezTo>
                  <a:pt x="225" y="535"/>
                  <a:pt x="216" y="539"/>
                  <a:pt x="208" y="544"/>
                </a:cubicBezTo>
                <a:cubicBezTo>
                  <a:pt x="189" y="572"/>
                  <a:pt x="176" y="581"/>
                  <a:pt x="144" y="592"/>
                </a:cubicBezTo>
                <a:cubicBezTo>
                  <a:pt x="122" y="626"/>
                  <a:pt x="127" y="634"/>
                  <a:pt x="160" y="656"/>
                </a:cubicBezTo>
                <a:cubicBezTo>
                  <a:pt x="175" y="701"/>
                  <a:pt x="170" y="693"/>
                  <a:pt x="136" y="712"/>
                </a:cubicBezTo>
                <a:cubicBezTo>
                  <a:pt x="119" y="721"/>
                  <a:pt x="106" y="738"/>
                  <a:pt x="88" y="744"/>
                </a:cubicBezTo>
                <a:cubicBezTo>
                  <a:pt x="72" y="749"/>
                  <a:pt x="40" y="760"/>
                  <a:pt x="40" y="760"/>
                </a:cubicBezTo>
                <a:cubicBezTo>
                  <a:pt x="3" y="815"/>
                  <a:pt x="14" y="790"/>
                  <a:pt x="0" y="832"/>
                </a:cubicBezTo>
                <a:cubicBezTo>
                  <a:pt x="19" y="888"/>
                  <a:pt x="46" y="870"/>
                  <a:pt x="104" y="864"/>
                </a:cubicBezTo>
                <a:cubicBezTo>
                  <a:pt x="152" y="867"/>
                  <a:pt x="200" y="867"/>
                  <a:pt x="248" y="872"/>
                </a:cubicBezTo>
                <a:cubicBezTo>
                  <a:pt x="256" y="873"/>
                  <a:pt x="267" y="873"/>
                  <a:pt x="272" y="880"/>
                </a:cubicBezTo>
                <a:cubicBezTo>
                  <a:pt x="282" y="894"/>
                  <a:pt x="272" y="923"/>
                  <a:pt x="288" y="928"/>
                </a:cubicBezTo>
                <a:cubicBezTo>
                  <a:pt x="304" y="933"/>
                  <a:pt x="336" y="944"/>
                  <a:pt x="336" y="944"/>
                </a:cubicBezTo>
                <a:cubicBezTo>
                  <a:pt x="341" y="952"/>
                  <a:pt x="344" y="962"/>
                  <a:pt x="352" y="968"/>
                </a:cubicBezTo>
                <a:cubicBezTo>
                  <a:pt x="359" y="973"/>
                  <a:pt x="370" y="970"/>
                  <a:pt x="376" y="976"/>
                </a:cubicBezTo>
                <a:cubicBezTo>
                  <a:pt x="419" y="1019"/>
                  <a:pt x="344" y="987"/>
                  <a:pt x="408" y="1008"/>
                </a:cubicBezTo>
                <a:cubicBezTo>
                  <a:pt x="444" y="1062"/>
                  <a:pt x="466" y="1034"/>
                  <a:pt x="520" y="1016"/>
                </a:cubicBezTo>
                <a:cubicBezTo>
                  <a:pt x="536" y="1011"/>
                  <a:pt x="568" y="1000"/>
                  <a:pt x="568" y="1000"/>
                </a:cubicBezTo>
                <a:cubicBezTo>
                  <a:pt x="675" y="1005"/>
                  <a:pt x="768" y="1014"/>
                  <a:pt x="872" y="1024"/>
                </a:cubicBezTo>
                <a:cubicBezTo>
                  <a:pt x="881" y="1023"/>
                  <a:pt x="958" y="1010"/>
                  <a:pt x="960" y="1008"/>
                </a:cubicBezTo>
                <a:cubicBezTo>
                  <a:pt x="969" y="999"/>
                  <a:pt x="938" y="970"/>
                  <a:pt x="960" y="992"/>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5" name="Freeform 9"/>
          <p:cNvSpPr>
            <a:spLocks/>
          </p:cNvSpPr>
          <p:nvPr/>
        </p:nvSpPr>
        <p:spPr bwMode="auto">
          <a:xfrm>
            <a:off x="3543300" y="1473200"/>
            <a:ext cx="2997200" cy="1714500"/>
          </a:xfrm>
          <a:custGeom>
            <a:avLst/>
            <a:gdLst/>
            <a:ahLst/>
            <a:cxnLst>
              <a:cxn ang="0">
                <a:pos x="1056" y="128"/>
              </a:cxn>
              <a:cxn ang="0">
                <a:pos x="880" y="336"/>
              </a:cxn>
              <a:cxn ang="0">
                <a:pos x="784" y="320"/>
              </a:cxn>
              <a:cxn ang="0">
                <a:pos x="576" y="344"/>
              </a:cxn>
              <a:cxn ang="0">
                <a:pos x="488" y="272"/>
              </a:cxn>
              <a:cxn ang="0">
                <a:pos x="344" y="240"/>
              </a:cxn>
              <a:cxn ang="0">
                <a:pos x="280" y="200"/>
              </a:cxn>
              <a:cxn ang="0">
                <a:pos x="56" y="312"/>
              </a:cxn>
              <a:cxn ang="0">
                <a:pos x="24" y="424"/>
              </a:cxn>
              <a:cxn ang="0">
                <a:pos x="48" y="576"/>
              </a:cxn>
              <a:cxn ang="0">
                <a:pos x="152" y="704"/>
              </a:cxn>
              <a:cxn ang="0">
                <a:pos x="312" y="848"/>
              </a:cxn>
              <a:cxn ang="0">
                <a:pos x="416" y="880"/>
              </a:cxn>
              <a:cxn ang="0">
                <a:pos x="488" y="840"/>
              </a:cxn>
              <a:cxn ang="0">
                <a:pos x="616" y="944"/>
              </a:cxn>
              <a:cxn ang="0">
                <a:pos x="648" y="1024"/>
              </a:cxn>
              <a:cxn ang="0">
                <a:pos x="672" y="976"/>
              </a:cxn>
              <a:cxn ang="0">
                <a:pos x="768" y="936"/>
              </a:cxn>
              <a:cxn ang="0">
                <a:pos x="808" y="1080"/>
              </a:cxn>
              <a:cxn ang="0">
                <a:pos x="928" y="968"/>
              </a:cxn>
              <a:cxn ang="0">
                <a:pos x="1120" y="912"/>
              </a:cxn>
              <a:cxn ang="0">
                <a:pos x="1192" y="936"/>
              </a:cxn>
              <a:cxn ang="0">
                <a:pos x="1248" y="872"/>
              </a:cxn>
              <a:cxn ang="0">
                <a:pos x="1328" y="864"/>
              </a:cxn>
              <a:cxn ang="0">
                <a:pos x="1464" y="728"/>
              </a:cxn>
              <a:cxn ang="0">
                <a:pos x="1536" y="704"/>
              </a:cxn>
              <a:cxn ang="0">
                <a:pos x="1632" y="704"/>
              </a:cxn>
              <a:cxn ang="0">
                <a:pos x="1664" y="672"/>
              </a:cxn>
              <a:cxn ang="0">
                <a:pos x="1632" y="552"/>
              </a:cxn>
              <a:cxn ang="0">
                <a:pos x="1584" y="432"/>
              </a:cxn>
              <a:cxn ang="0">
                <a:pos x="1784" y="344"/>
              </a:cxn>
              <a:cxn ang="0">
                <a:pos x="1816" y="272"/>
              </a:cxn>
              <a:cxn ang="0">
                <a:pos x="1888" y="208"/>
              </a:cxn>
              <a:cxn ang="0">
                <a:pos x="1840" y="184"/>
              </a:cxn>
              <a:cxn ang="0">
                <a:pos x="1688" y="152"/>
              </a:cxn>
              <a:cxn ang="0">
                <a:pos x="1424" y="64"/>
              </a:cxn>
              <a:cxn ang="0">
                <a:pos x="1160" y="16"/>
              </a:cxn>
            </a:cxnLst>
            <a:rect l="0" t="0" r="r" b="b"/>
            <a:pathLst>
              <a:path w="1888" h="1080">
                <a:moveTo>
                  <a:pt x="1104" y="0"/>
                </a:moveTo>
                <a:cubicBezTo>
                  <a:pt x="1097" y="73"/>
                  <a:pt x="1110" y="92"/>
                  <a:pt x="1056" y="128"/>
                </a:cubicBezTo>
                <a:cubicBezTo>
                  <a:pt x="1027" y="171"/>
                  <a:pt x="1032" y="199"/>
                  <a:pt x="1048" y="248"/>
                </a:cubicBezTo>
                <a:cubicBezTo>
                  <a:pt x="1014" y="299"/>
                  <a:pt x="937" y="317"/>
                  <a:pt x="880" y="336"/>
                </a:cubicBezTo>
                <a:cubicBezTo>
                  <a:pt x="864" y="333"/>
                  <a:pt x="847" y="333"/>
                  <a:pt x="832" y="328"/>
                </a:cubicBezTo>
                <a:cubicBezTo>
                  <a:pt x="785" y="312"/>
                  <a:pt x="831" y="304"/>
                  <a:pt x="784" y="320"/>
                </a:cubicBezTo>
                <a:cubicBezTo>
                  <a:pt x="763" y="352"/>
                  <a:pt x="749" y="351"/>
                  <a:pt x="712" y="360"/>
                </a:cubicBezTo>
                <a:cubicBezTo>
                  <a:pt x="640" y="350"/>
                  <a:pt x="649" y="334"/>
                  <a:pt x="576" y="344"/>
                </a:cubicBezTo>
                <a:cubicBezTo>
                  <a:pt x="555" y="339"/>
                  <a:pt x="535" y="338"/>
                  <a:pt x="520" y="320"/>
                </a:cubicBezTo>
                <a:cubicBezTo>
                  <a:pt x="507" y="306"/>
                  <a:pt x="488" y="272"/>
                  <a:pt x="488" y="272"/>
                </a:cubicBezTo>
                <a:cubicBezTo>
                  <a:pt x="422" y="294"/>
                  <a:pt x="457" y="290"/>
                  <a:pt x="384" y="280"/>
                </a:cubicBezTo>
                <a:cubicBezTo>
                  <a:pt x="341" y="216"/>
                  <a:pt x="397" y="293"/>
                  <a:pt x="344" y="240"/>
                </a:cubicBezTo>
                <a:cubicBezTo>
                  <a:pt x="337" y="233"/>
                  <a:pt x="336" y="221"/>
                  <a:pt x="328" y="216"/>
                </a:cubicBezTo>
                <a:cubicBezTo>
                  <a:pt x="314" y="207"/>
                  <a:pt x="280" y="200"/>
                  <a:pt x="280" y="200"/>
                </a:cubicBezTo>
                <a:cubicBezTo>
                  <a:pt x="202" y="207"/>
                  <a:pt x="165" y="203"/>
                  <a:pt x="112" y="256"/>
                </a:cubicBezTo>
                <a:cubicBezTo>
                  <a:pt x="100" y="293"/>
                  <a:pt x="95" y="302"/>
                  <a:pt x="56" y="312"/>
                </a:cubicBezTo>
                <a:cubicBezTo>
                  <a:pt x="27" y="400"/>
                  <a:pt x="64" y="267"/>
                  <a:pt x="64" y="360"/>
                </a:cubicBezTo>
                <a:cubicBezTo>
                  <a:pt x="64" y="404"/>
                  <a:pt x="51" y="406"/>
                  <a:pt x="24" y="424"/>
                </a:cubicBezTo>
                <a:cubicBezTo>
                  <a:pt x="0" y="461"/>
                  <a:pt x="9" y="461"/>
                  <a:pt x="32" y="496"/>
                </a:cubicBezTo>
                <a:cubicBezTo>
                  <a:pt x="36" y="523"/>
                  <a:pt x="29" y="557"/>
                  <a:pt x="48" y="576"/>
                </a:cubicBezTo>
                <a:cubicBezTo>
                  <a:pt x="63" y="591"/>
                  <a:pt x="108" y="593"/>
                  <a:pt x="128" y="600"/>
                </a:cubicBezTo>
                <a:cubicBezTo>
                  <a:pt x="161" y="650"/>
                  <a:pt x="137" y="605"/>
                  <a:pt x="152" y="704"/>
                </a:cubicBezTo>
                <a:cubicBezTo>
                  <a:pt x="158" y="744"/>
                  <a:pt x="185" y="771"/>
                  <a:pt x="216" y="792"/>
                </a:cubicBezTo>
                <a:cubicBezTo>
                  <a:pt x="238" y="826"/>
                  <a:pt x="276" y="830"/>
                  <a:pt x="312" y="848"/>
                </a:cubicBezTo>
                <a:cubicBezTo>
                  <a:pt x="341" y="863"/>
                  <a:pt x="360" y="885"/>
                  <a:pt x="392" y="896"/>
                </a:cubicBezTo>
                <a:cubicBezTo>
                  <a:pt x="400" y="891"/>
                  <a:pt x="407" y="884"/>
                  <a:pt x="416" y="880"/>
                </a:cubicBezTo>
                <a:cubicBezTo>
                  <a:pt x="424" y="876"/>
                  <a:pt x="433" y="876"/>
                  <a:pt x="440" y="872"/>
                </a:cubicBezTo>
                <a:cubicBezTo>
                  <a:pt x="457" y="863"/>
                  <a:pt x="488" y="840"/>
                  <a:pt x="488" y="840"/>
                </a:cubicBezTo>
                <a:cubicBezTo>
                  <a:pt x="505" y="892"/>
                  <a:pt x="496" y="928"/>
                  <a:pt x="544" y="960"/>
                </a:cubicBezTo>
                <a:cubicBezTo>
                  <a:pt x="573" y="941"/>
                  <a:pt x="583" y="933"/>
                  <a:pt x="616" y="944"/>
                </a:cubicBezTo>
                <a:cubicBezTo>
                  <a:pt x="619" y="968"/>
                  <a:pt x="615" y="994"/>
                  <a:pt x="624" y="1016"/>
                </a:cubicBezTo>
                <a:cubicBezTo>
                  <a:pt x="627" y="1024"/>
                  <a:pt x="640" y="1028"/>
                  <a:pt x="648" y="1024"/>
                </a:cubicBezTo>
                <a:cubicBezTo>
                  <a:pt x="656" y="1020"/>
                  <a:pt x="652" y="1008"/>
                  <a:pt x="656" y="1000"/>
                </a:cubicBezTo>
                <a:cubicBezTo>
                  <a:pt x="660" y="991"/>
                  <a:pt x="665" y="983"/>
                  <a:pt x="672" y="976"/>
                </a:cubicBezTo>
                <a:cubicBezTo>
                  <a:pt x="688" y="960"/>
                  <a:pt x="700" y="959"/>
                  <a:pt x="720" y="952"/>
                </a:cubicBezTo>
                <a:cubicBezTo>
                  <a:pt x="733" y="933"/>
                  <a:pt x="738" y="909"/>
                  <a:pt x="768" y="936"/>
                </a:cubicBezTo>
                <a:cubicBezTo>
                  <a:pt x="782" y="949"/>
                  <a:pt x="800" y="984"/>
                  <a:pt x="800" y="984"/>
                </a:cubicBezTo>
                <a:cubicBezTo>
                  <a:pt x="773" y="1025"/>
                  <a:pt x="760" y="1048"/>
                  <a:pt x="808" y="1080"/>
                </a:cubicBezTo>
                <a:cubicBezTo>
                  <a:pt x="824" y="1077"/>
                  <a:pt x="860" y="1075"/>
                  <a:pt x="872" y="1056"/>
                </a:cubicBezTo>
                <a:cubicBezTo>
                  <a:pt x="904" y="1004"/>
                  <a:pt x="871" y="1006"/>
                  <a:pt x="928" y="968"/>
                </a:cubicBezTo>
                <a:cubicBezTo>
                  <a:pt x="947" y="911"/>
                  <a:pt x="1096" y="904"/>
                  <a:pt x="1096" y="904"/>
                </a:cubicBezTo>
                <a:cubicBezTo>
                  <a:pt x="1104" y="907"/>
                  <a:pt x="1115" y="905"/>
                  <a:pt x="1120" y="912"/>
                </a:cubicBezTo>
                <a:cubicBezTo>
                  <a:pt x="1130" y="926"/>
                  <a:pt x="1136" y="960"/>
                  <a:pt x="1136" y="960"/>
                </a:cubicBezTo>
                <a:cubicBezTo>
                  <a:pt x="1157" y="955"/>
                  <a:pt x="1177" y="954"/>
                  <a:pt x="1192" y="936"/>
                </a:cubicBezTo>
                <a:cubicBezTo>
                  <a:pt x="1205" y="922"/>
                  <a:pt x="1208" y="899"/>
                  <a:pt x="1224" y="888"/>
                </a:cubicBezTo>
                <a:cubicBezTo>
                  <a:pt x="1232" y="883"/>
                  <a:pt x="1239" y="876"/>
                  <a:pt x="1248" y="872"/>
                </a:cubicBezTo>
                <a:cubicBezTo>
                  <a:pt x="1263" y="865"/>
                  <a:pt x="1296" y="856"/>
                  <a:pt x="1296" y="856"/>
                </a:cubicBezTo>
                <a:cubicBezTo>
                  <a:pt x="1307" y="859"/>
                  <a:pt x="1318" y="867"/>
                  <a:pt x="1328" y="864"/>
                </a:cubicBezTo>
                <a:cubicBezTo>
                  <a:pt x="1366" y="851"/>
                  <a:pt x="1329" y="806"/>
                  <a:pt x="1320" y="792"/>
                </a:cubicBezTo>
                <a:cubicBezTo>
                  <a:pt x="1362" y="750"/>
                  <a:pt x="1408" y="742"/>
                  <a:pt x="1464" y="728"/>
                </a:cubicBezTo>
                <a:cubicBezTo>
                  <a:pt x="1480" y="724"/>
                  <a:pt x="1496" y="717"/>
                  <a:pt x="1512" y="712"/>
                </a:cubicBezTo>
                <a:cubicBezTo>
                  <a:pt x="1520" y="709"/>
                  <a:pt x="1536" y="704"/>
                  <a:pt x="1536" y="704"/>
                </a:cubicBezTo>
                <a:cubicBezTo>
                  <a:pt x="1552" y="709"/>
                  <a:pt x="1568" y="715"/>
                  <a:pt x="1584" y="720"/>
                </a:cubicBezTo>
                <a:cubicBezTo>
                  <a:pt x="1600" y="725"/>
                  <a:pt x="1616" y="709"/>
                  <a:pt x="1632" y="704"/>
                </a:cubicBezTo>
                <a:cubicBezTo>
                  <a:pt x="1640" y="701"/>
                  <a:pt x="1656" y="696"/>
                  <a:pt x="1656" y="696"/>
                </a:cubicBezTo>
                <a:cubicBezTo>
                  <a:pt x="1659" y="688"/>
                  <a:pt x="1665" y="680"/>
                  <a:pt x="1664" y="672"/>
                </a:cubicBezTo>
                <a:cubicBezTo>
                  <a:pt x="1662" y="655"/>
                  <a:pt x="1653" y="640"/>
                  <a:pt x="1648" y="624"/>
                </a:cubicBezTo>
                <a:cubicBezTo>
                  <a:pt x="1640" y="601"/>
                  <a:pt x="1644" y="573"/>
                  <a:pt x="1632" y="552"/>
                </a:cubicBezTo>
                <a:cubicBezTo>
                  <a:pt x="1630" y="548"/>
                  <a:pt x="1562" y="531"/>
                  <a:pt x="1552" y="528"/>
                </a:cubicBezTo>
                <a:cubicBezTo>
                  <a:pt x="1563" y="496"/>
                  <a:pt x="1573" y="464"/>
                  <a:pt x="1584" y="432"/>
                </a:cubicBezTo>
                <a:cubicBezTo>
                  <a:pt x="1590" y="414"/>
                  <a:pt x="1632" y="400"/>
                  <a:pt x="1632" y="400"/>
                </a:cubicBezTo>
                <a:cubicBezTo>
                  <a:pt x="1665" y="350"/>
                  <a:pt x="1727" y="350"/>
                  <a:pt x="1784" y="344"/>
                </a:cubicBezTo>
                <a:cubicBezTo>
                  <a:pt x="1789" y="336"/>
                  <a:pt x="1796" y="329"/>
                  <a:pt x="1800" y="320"/>
                </a:cubicBezTo>
                <a:cubicBezTo>
                  <a:pt x="1807" y="305"/>
                  <a:pt x="1804" y="284"/>
                  <a:pt x="1816" y="272"/>
                </a:cubicBezTo>
                <a:cubicBezTo>
                  <a:pt x="1827" y="261"/>
                  <a:pt x="1838" y="251"/>
                  <a:pt x="1848" y="240"/>
                </a:cubicBezTo>
                <a:cubicBezTo>
                  <a:pt x="1877" y="206"/>
                  <a:pt x="1848" y="221"/>
                  <a:pt x="1888" y="208"/>
                </a:cubicBezTo>
                <a:cubicBezTo>
                  <a:pt x="1880" y="203"/>
                  <a:pt x="1873" y="196"/>
                  <a:pt x="1864" y="192"/>
                </a:cubicBezTo>
                <a:cubicBezTo>
                  <a:pt x="1856" y="188"/>
                  <a:pt x="1841" y="192"/>
                  <a:pt x="1840" y="184"/>
                </a:cubicBezTo>
                <a:cubicBezTo>
                  <a:pt x="1838" y="167"/>
                  <a:pt x="1856" y="136"/>
                  <a:pt x="1856" y="136"/>
                </a:cubicBezTo>
                <a:cubicBezTo>
                  <a:pt x="1800" y="99"/>
                  <a:pt x="1741" y="117"/>
                  <a:pt x="1688" y="152"/>
                </a:cubicBezTo>
                <a:cubicBezTo>
                  <a:pt x="1615" y="134"/>
                  <a:pt x="1544" y="109"/>
                  <a:pt x="1472" y="88"/>
                </a:cubicBezTo>
                <a:cubicBezTo>
                  <a:pt x="1455" y="83"/>
                  <a:pt x="1442" y="67"/>
                  <a:pt x="1424" y="64"/>
                </a:cubicBezTo>
                <a:cubicBezTo>
                  <a:pt x="1384" y="57"/>
                  <a:pt x="1344" y="59"/>
                  <a:pt x="1304" y="56"/>
                </a:cubicBezTo>
                <a:cubicBezTo>
                  <a:pt x="1257" y="40"/>
                  <a:pt x="1209" y="26"/>
                  <a:pt x="1160" y="16"/>
                </a:cubicBezTo>
                <a:cubicBezTo>
                  <a:pt x="1096" y="25"/>
                  <a:pt x="1104" y="43"/>
                  <a:pt x="1104" y="0"/>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6" name="Freeform 10"/>
          <p:cNvSpPr>
            <a:spLocks/>
          </p:cNvSpPr>
          <p:nvPr/>
        </p:nvSpPr>
        <p:spPr bwMode="auto">
          <a:xfrm>
            <a:off x="5980113" y="1727200"/>
            <a:ext cx="903287" cy="825500"/>
          </a:xfrm>
          <a:custGeom>
            <a:avLst/>
            <a:gdLst/>
            <a:ahLst/>
            <a:cxnLst>
              <a:cxn ang="0">
                <a:pos x="481" y="0"/>
              </a:cxn>
              <a:cxn ang="0">
                <a:pos x="433" y="16"/>
              </a:cxn>
              <a:cxn ang="0">
                <a:pos x="409" y="24"/>
              </a:cxn>
              <a:cxn ang="0">
                <a:pos x="313" y="112"/>
              </a:cxn>
              <a:cxn ang="0">
                <a:pos x="257" y="184"/>
              </a:cxn>
              <a:cxn ang="0">
                <a:pos x="233" y="192"/>
              </a:cxn>
              <a:cxn ang="0">
                <a:pos x="41" y="280"/>
              </a:cxn>
              <a:cxn ang="0">
                <a:pos x="25" y="352"/>
              </a:cxn>
              <a:cxn ang="0">
                <a:pos x="73" y="368"/>
              </a:cxn>
              <a:cxn ang="0">
                <a:pos x="121" y="392"/>
              </a:cxn>
              <a:cxn ang="0">
                <a:pos x="137" y="480"/>
              </a:cxn>
              <a:cxn ang="0">
                <a:pos x="209" y="480"/>
              </a:cxn>
              <a:cxn ang="0">
                <a:pos x="233" y="472"/>
              </a:cxn>
              <a:cxn ang="0">
                <a:pos x="281" y="488"/>
              </a:cxn>
              <a:cxn ang="0">
                <a:pos x="329" y="520"/>
              </a:cxn>
              <a:cxn ang="0">
                <a:pos x="401" y="472"/>
              </a:cxn>
              <a:cxn ang="0">
                <a:pos x="457" y="432"/>
              </a:cxn>
              <a:cxn ang="0">
                <a:pos x="529" y="392"/>
              </a:cxn>
              <a:cxn ang="0">
                <a:pos x="449" y="360"/>
              </a:cxn>
              <a:cxn ang="0">
                <a:pos x="505" y="296"/>
              </a:cxn>
              <a:cxn ang="0">
                <a:pos x="569" y="208"/>
              </a:cxn>
              <a:cxn ang="0">
                <a:pos x="521" y="184"/>
              </a:cxn>
              <a:cxn ang="0">
                <a:pos x="481" y="64"/>
              </a:cxn>
              <a:cxn ang="0">
                <a:pos x="481" y="0"/>
              </a:cxn>
            </a:cxnLst>
            <a:rect l="0" t="0" r="r" b="b"/>
            <a:pathLst>
              <a:path w="569" h="520">
                <a:moveTo>
                  <a:pt x="481" y="0"/>
                </a:moveTo>
                <a:cubicBezTo>
                  <a:pt x="465" y="5"/>
                  <a:pt x="449" y="11"/>
                  <a:pt x="433" y="16"/>
                </a:cubicBezTo>
                <a:cubicBezTo>
                  <a:pt x="425" y="19"/>
                  <a:pt x="409" y="24"/>
                  <a:pt x="409" y="24"/>
                </a:cubicBezTo>
                <a:cubicBezTo>
                  <a:pt x="388" y="86"/>
                  <a:pt x="361" y="80"/>
                  <a:pt x="313" y="112"/>
                </a:cubicBezTo>
                <a:cubicBezTo>
                  <a:pt x="300" y="131"/>
                  <a:pt x="280" y="169"/>
                  <a:pt x="257" y="184"/>
                </a:cubicBezTo>
                <a:cubicBezTo>
                  <a:pt x="250" y="189"/>
                  <a:pt x="241" y="188"/>
                  <a:pt x="233" y="192"/>
                </a:cubicBezTo>
                <a:cubicBezTo>
                  <a:pt x="172" y="223"/>
                  <a:pt x="98" y="242"/>
                  <a:pt x="41" y="280"/>
                </a:cubicBezTo>
                <a:cubicBezTo>
                  <a:pt x="32" y="294"/>
                  <a:pt x="0" y="334"/>
                  <a:pt x="25" y="352"/>
                </a:cubicBezTo>
                <a:cubicBezTo>
                  <a:pt x="39" y="362"/>
                  <a:pt x="59" y="359"/>
                  <a:pt x="73" y="368"/>
                </a:cubicBezTo>
                <a:cubicBezTo>
                  <a:pt x="104" y="389"/>
                  <a:pt x="88" y="381"/>
                  <a:pt x="121" y="392"/>
                </a:cubicBezTo>
                <a:cubicBezTo>
                  <a:pt x="137" y="440"/>
                  <a:pt x="148" y="423"/>
                  <a:pt x="137" y="480"/>
                </a:cubicBezTo>
                <a:cubicBezTo>
                  <a:pt x="175" y="505"/>
                  <a:pt x="152" y="499"/>
                  <a:pt x="209" y="480"/>
                </a:cubicBezTo>
                <a:cubicBezTo>
                  <a:pt x="217" y="477"/>
                  <a:pt x="233" y="472"/>
                  <a:pt x="233" y="472"/>
                </a:cubicBezTo>
                <a:cubicBezTo>
                  <a:pt x="249" y="477"/>
                  <a:pt x="265" y="483"/>
                  <a:pt x="281" y="488"/>
                </a:cubicBezTo>
                <a:cubicBezTo>
                  <a:pt x="299" y="494"/>
                  <a:pt x="329" y="520"/>
                  <a:pt x="329" y="520"/>
                </a:cubicBezTo>
                <a:cubicBezTo>
                  <a:pt x="354" y="495"/>
                  <a:pt x="374" y="492"/>
                  <a:pt x="401" y="472"/>
                </a:cubicBezTo>
                <a:cubicBezTo>
                  <a:pt x="409" y="466"/>
                  <a:pt x="444" y="438"/>
                  <a:pt x="457" y="432"/>
                </a:cubicBezTo>
                <a:cubicBezTo>
                  <a:pt x="482" y="420"/>
                  <a:pt x="529" y="392"/>
                  <a:pt x="529" y="392"/>
                </a:cubicBezTo>
                <a:cubicBezTo>
                  <a:pt x="503" y="375"/>
                  <a:pt x="478" y="370"/>
                  <a:pt x="449" y="360"/>
                </a:cubicBezTo>
                <a:cubicBezTo>
                  <a:pt x="486" y="304"/>
                  <a:pt x="465" y="323"/>
                  <a:pt x="505" y="296"/>
                </a:cubicBezTo>
                <a:cubicBezTo>
                  <a:pt x="528" y="262"/>
                  <a:pt x="555" y="249"/>
                  <a:pt x="569" y="208"/>
                </a:cubicBezTo>
                <a:cubicBezTo>
                  <a:pt x="554" y="198"/>
                  <a:pt x="535" y="195"/>
                  <a:pt x="521" y="184"/>
                </a:cubicBezTo>
                <a:cubicBezTo>
                  <a:pt x="489" y="158"/>
                  <a:pt x="489" y="100"/>
                  <a:pt x="481" y="64"/>
                </a:cubicBezTo>
                <a:cubicBezTo>
                  <a:pt x="476" y="41"/>
                  <a:pt x="442" y="0"/>
                  <a:pt x="481" y="0"/>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45066" name="Freeform 11"/>
          <p:cNvSpPr>
            <a:spLocks/>
          </p:cNvSpPr>
          <p:nvPr/>
        </p:nvSpPr>
        <p:spPr bwMode="auto">
          <a:xfrm>
            <a:off x="5629275" y="254000"/>
            <a:ext cx="2854325" cy="1522413"/>
          </a:xfrm>
          <a:custGeom>
            <a:avLst/>
            <a:gdLst>
              <a:gd name="T0" fmla="*/ 2147483647 w 1798"/>
              <a:gd name="T1" fmla="*/ 2147483647 h 959"/>
              <a:gd name="T2" fmla="*/ 2147483647 w 1798"/>
              <a:gd name="T3" fmla="*/ 2147483647 h 959"/>
              <a:gd name="T4" fmla="*/ 2147483647 w 1798"/>
              <a:gd name="T5" fmla="*/ 2147483647 h 959"/>
              <a:gd name="T6" fmla="*/ 2147483647 w 1798"/>
              <a:gd name="T7" fmla="*/ 2147483647 h 959"/>
              <a:gd name="T8" fmla="*/ 2147483647 w 1798"/>
              <a:gd name="T9" fmla="*/ 2147483647 h 959"/>
              <a:gd name="T10" fmla="*/ 2147483647 w 1798"/>
              <a:gd name="T11" fmla="*/ 2147483647 h 959"/>
              <a:gd name="T12" fmla="*/ 2147483647 w 1798"/>
              <a:gd name="T13" fmla="*/ 2147483647 h 959"/>
              <a:gd name="T14" fmla="*/ 2147483647 w 1798"/>
              <a:gd name="T15" fmla="*/ 2147483647 h 959"/>
              <a:gd name="T16" fmla="*/ 2147483647 w 1798"/>
              <a:gd name="T17" fmla="*/ 2147483647 h 959"/>
              <a:gd name="T18" fmla="*/ 2147483647 w 1798"/>
              <a:gd name="T19" fmla="*/ 0 h 959"/>
              <a:gd name="T20" fmla="*/ 2147483647 w 1798"/>
              <a:gd name="T21" fmla="*/ 2147483647 h 959"/>
              <a:gd name="T22" fmla="*/ 2147483647 w 1798"/>
              <a:gd name="T23" fmla="*/ 2147483647 h 959"/>
              <a:gd name="T24" fmla="*/ 2147483647 w 1798"/>
              <a:gd name="T25" fmla="*/ 2147483647 h 959"/>
              <a:gd name="T26" fmla="*/ 2147483647 w 1798"/>
              <a:gd name="T27" fmla="*/ 2147483647 h 959"/>
              <a:gd name="T28" fmla="*/ 2147483647 w 1798"/>
              <a:gd name="T29" fmla="*/ 2147483647 h 959"/>
              <a:gd name="T30" fmla="*/ 2147483647 w 1798"/>
              <a:gd name="T31" fmla="*/ 2147483647 h 959"/>
              <a:gd name="T32" fmla="*/ 2147483647 w 1798"/>
              <a:gd name="T33" fmla="*/ 2147483647 h 959"/>
              <a:gd name="T34" fmla="*/ 2147483647 w 1798"/>
              <a:gd name="T35" fmla="*/ 2147483647 h 959"/>
              <a:gd name="T36" fmla="*/ 2147483647 w 1798"/>
              <a:gd name="T37" fmla="*/ 2147483647 h 959"/>
              <a:gd name="T38" fmla="*/ 2147483647 w 1798"/>
              <a:gd name="T39" fmla="*/ 2147483647 h 959"/>
              <a:gd name="T40" fmla="*/ 2147483647 w 1798"/>
              <a:gd name="T41" fmla="*/ 2147483647 h 959"/>
              <a:gd name="T42" fmla="*/ 2147483647 w 1798"/>
              <a:gd name="T43" fmla="*/ 2147483647 h 959"/>
              <a:gd name="T44" fmla="*/ 2147483647 w 1798"/>
              <a:gd name="T45" fmla="*/ 2147483647 h 959"/>
              <a:gd name="T46" fmla="*/ 2147483647 w 1798"/>
              <a:gd name="T47" fmla="*/ 2147483647 h 959"/>
              <a:gd name="T48" fmla="*/ 2147483647 w 1798"/>
              <a:gd name="T49" fmla="*/ 2147483647 h 959"/>
              <a:gd name="T50" fmla="*/ 2147483647 w 1798"/>
              <a:gd name="T51" fmla="*/ 2147483647 h 959"/>
              <a:gd name="T52" fmla="*/ 2147483647 w 1798"/>
              <a:gd name="T53" fmla="*/ 2147483647 h 959"/>
              <a:gd name="T54" fmla="*/ 2147483647 w 1798"/>
              <a:gd name="T55" fmla="*/ 2147483647 h 959"/>
              <a:gd name="T56" fmla="*/ 2147483647 w 1798"/>
              <a:gd name="T57" fmla="*/ 2147483647 h 959"/>
              <a:gd name="T58" fmla="*/ 2147483647 w 1798"/>
              <a:gd name="T59" fmla="*/ 2147483647 h 959"/>
              <a:gd name="T60" fmla="*/ 2147483647 w 1798"/>
              <a:gd name="T61" fmla="*/ 2147483647 h 959"/>
              <a:gd name="T62" fmla="*/ 2147483647 w 1798"/>
              <a:gd name="T63" fmla="*/ 2147483647 h 959"/>
              <a:gd name="T64" fmla="*/ 2147483647 w 1798"/>
              <a:gd name="T65" fmla="*/ 2147483647 h 959"/>
              <a:gd name="T66" fmla="*/ 2147483647 w 1798"/>
              <a:gd name="T67" fmla="*/ 2147483647 h 959"/>
              <a:gd name="T68" fmla="*/ 2147483647 w 1798"/>
              <a:gd name="T69" fmla="*/ 2147483647 h 959"/>
              <a:gd name="T70" fmla="*/ 2147483647 w 1798"/>
              <a:gd name="T71" fmla="*/ 2147483647 h 959"/>
              <a:gd name="T72" fmla="*/ 2147483647 w 1798"/>
              <a:gd name="T73" fmla="*/ 2147483647 h 959"/>
              <a:gd name="T74" fmla="*/ 2147483647 w 1798"/>
              <a:gd name="T75" fmla="*/ 2147483647 h 959"/>
              <a:gd name="T76" fmla="*/ 2147483647 w 1798"/>
              <a:gd name="T77" fmla="*/ 2147483647 h 959"/>
              <a:gd name="T78" fmla="*/ 2147483647 w 1798"/>
              <a:gd name="T79" fmla="*/ 2147483647 h 959"/>
              <a:gd name="T80" fmla="*/ 2147483647 w 1798"/>
              <a:gd name="T81" fmla="*/ 2147483647 h 959"/>
              <a:gd name="T82" fmla="*/ 2147483647 w 1798"/>
              <a:gd name="T83" fmla="*/ 2147483647 h 959"/>
              <a:gd name="T84" fmla="*/ 2147483647 w 1798"/>
              <a:gd name="T85" fmla="*/ 2147483647 h 959"/>
              <a:gd name="T86" fmla="*/ 2147483647 w 1798"/>
              <a:gd name="T87" fmla="*/ 2147483647 h 959"/>
              <a:gd name="T88" fmla="*/ 2147483647 w 1798"/>
              <a:gd name="T89" fmla="*/ 2147483647 h 959"/>
              <a:gd name="T90" fmla="*/ 2147483647 w 1798"/>
              <a:gd name="T91" fmla="*/ 2147483647 h 959"/>
              <a:gd name="T92" fmla="*/ 2147483647 w 1798"/>
              <a:gd name="T93" fmla="*/ 2147483647 h 959"/>
              <a:gd name="T94" fmla="*/ 2147483647 w 1798"/>
              <a:gd name="T95" fmla="*/ 2147483647 h 959"/>
              <a:gd name="T96" fmla="*/ 2147483647 w 1798"/>
              <a:gd name="T97" fmla="*/ 2147483647 h 959"/>
              <a:gd name="T98" fmla="*/ 2147483647 w 1798"/>
              <a:gd name="T99" fmla="*/ 2147483647 h 959"/>
              <a:gd name="T100" fmla="*/ 2147483647 w 1798"/>
              <a:gd name="T101" fmla="*/ 2147483647 h 959"/>
              <a:gd name="T102" fmla="*/ 2147483647 w 1798"/>
              <a:gd name="T103" fmla="*/ 2147483647 h 959"/>
              <a:gd name="T104" fmla="*/ 2147483647 w 1798"/>
              <a:gd name="T105" fmla="*/ 2147483647 h 959"/>
              <a:gd name="T106" fmla="*/ 2147483647 w 1798"/>
              <a:gd name="T107" fmla="*/ 2147483647 h 959"/>
              <a:gd name="T108" fmla="*/ 2147483647 w 1798"/>
              <a:gd name="T109" fmla="*/ 2147483647 h 959"/>
              <a:gd name="T110" fmla="*/ 2147483647 w 1798"/>
              <a:gd name="T111" fmla="*/ 2147483647 h 959"/>
              <a:gd name="T112" fmla="*/ 2147483647 w 1798"/>
              <a:gd name="T113" fmla="*/ 2147483647 h 959"/>
              <a:gd name="T114" fmla="*/ 2147483647 w 1798"/>
              <a:gd name="T115" fmla="*/ 2147483647 h 959"/>
              <a:gd name="T116" fmla="*/ 2147483647 w 1798"/>
              <a:gd name="T117" fmla="*/ 2147483647 h 959"/>
              <a:gd name="T118" fmla="*/ 2147483647 w 1798"/>
              <a:gd name="T119" fmla="*/ 2147483647 h 959"/>
              <a:gd name="T120" fmla="*/ 2147483647 w 1798"/>
              <a:gd name="T121" fmla="*/ 2147483647 h 959"/>
              <a:gd name="T122" fmla="*/ 2147483647 w 1798"/>
              <a:gd name="T123" fmla="*/ 2147483647 h 9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98"/>
              <a:gd name="T187" fmla="*/ 0 h 959"/>
              <a:gd name="T188" fmla="*/ 1798 w 1798"/>
              <a:gd name="T189" fmla="*/ 959 h 9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98" h="959">
                <a:moveTo>
                  <a:pt x="1662" y="96"/>
                </a:moveTo>
                <a:cubicBezTo>
                  <a:pt x="1579" y="82"/>
                  <a:pt x="1496" y="84"/>
                  <a:pt x="1414" y="104"/>
                </a:cubicBezTo>
                <a:cubicBezTo>
                  <a:pt x="1393" y="101"/>
                  <a:pt x="1370" y="104"/>
                  <a:pt x="1350" y="96"/>
                </a:cubicBezTo>
                <a:cubicBezTo>
                  <a:pt x="1341" y="92"/>
                  <a:pt x="1343" y="74"/>
                  <a:pt x="1334" y="72"/>
                </a:cubicBezTo>
                <a:cubicBezTo>
                  <a:pt x="1300" y="63"/>
                  <a:pt x="1265" y="67"/>
                  <a:pt x="1230" y="64"/>
                </a:cubicBezTo>
                <a:cubicBezTo>
                  <a:pt x="1222" y="61"/>
                  <a:pt x="1213" y="61"/>
                  <a:pt x="1206" y="56"/>
                </a:cubicBezTo>
                <a:cubicBezTo>
                  <a:pt x="1198" y="50"/>
                  <a:pt x="1198" y="37"/>
                  <a:pt x="1190" y="32"/>
                </a:cubicBezTo>
                <a:cubicBezTo>
                  <a:pt x="1176" y="23"/>
                  <a:pt x="1158" y="21"/>
                  <a:pt x="1142" y="16"/>
                </a:cubicBezTo>
                <a:cubicBezTo>
                  <a:pt x="1134" y="13"/>
                  <a:pt x="1118" y="8"/>
                  <a:pt x="1118" y="8"/>
                </a:cubicBezTo>
                <a:cubicBezTo>
                  <a:pt x="1076" y="36"/>
                  <a:pt x="1031" y="27"/>
                  <a:pt x="990" y="0"/>
                </a:cubicBezTo>
                <a:cubicBezTo>
                  <a:pt x="907" y="12"/>
                  <a:pt x="935" y="6"/>
                  <a:pt x="910" y="80"/>
                </a:cubicBezTo>
                <a:cubicBezTo>
                  <a:pt x="909" y="82"/>
                  <a:pt x="836" y="111"/>
                  <a:pt x="830" y="112"/>
                </a:cubicBezTo>
                <a:cubicBezTo>
                  <a:pt x="785" y="116"/>
                  <a:pt x="739" y="117"/>
                  <a:pt x="694" y="120"/>
                </a:cubicBezTo>
                <a:cubicBezTo>
                  <a:pt x="633" y="140"/>
                  <a:pt x="648" y="141"/>
                  <a:pt x="598" y="176"/>
                </a:cubicBezTo>
                <a:cubicBezTo>
                  <a:pt x="551" y="209"/>
                  <a:pt x="579" y="172"/>
                  <a:pt x="542" y="216"/>
                </a:cubicBezTo>
                <a:cubicBezTo>
                  <a:pt x="523" y="239"/>
                  <a:pt x="507" y="267"/>
                  <a:pt x="486" y="288"/>
                </a:cubicBezTo>
                <a:cubicBezTo>
                  <a:pt x="467" y="307"/>
                  <a:pt x="436" y="313"/>
                  <a:pt x="414" y="328"/>
                </a:cubicBezTo>
                <a:cubicBezTo>
                  <a:pt x="392" y="362"/>
                  <a:pt x="360" y="365"/>
                  <a:pt x="326" y="384"/>
                </a:cubicBezTo>
                <a:cubicBezTo>
                  <a:pt x="243" y="430"/>
                  <a:pt x="308" y="406"/>
                  <a:pt x="254" y="424"/>
                </a:cubicBezTo>
                <a:cubicBezTo>
                  <a:pt x="249" y="432"/>
                  <a:pt x="245" y="441"/>
                  <a:pt x="238" y="448"/>
                </a:cubicBezTo>
                <a:cubicBezTo>
                  <a:pt x="231" y="455"/>
                  <a:pt x="220" y="457"/>
                  <a:pt x="214" y="464"/>
                </a:cubicBezTo>
                <a:cubicBezTo>
                  <a:pt x="184" y="498"/>
                  <a:pt x="185" y="503"/>
                  <a:pt x="174" y="536"/>
                </a:cubicBezTo>
                <a:cubicBezTo>
                  <a:pt x="171" y="574"/>
                  <a:pt x="185" y="621"/>
                  <a:pt x="158" y="648"/>
                </a:cubicBezTo>
                <a:cubicBezTo>
                  <a:pt x="123" y="683"/>
                  <a:pt x="75" y="693"/>
                  <a:pt x="30" y="704"/>
                </a:cubicBezTo>
                <a:cubicBezTo>
                  <a:pt x="0" y="824"/>
                  <a:pt x="19" y="784"/>
                  <a:pt x="198" y="792"/>
                </a:cubicBezTo>
                <a:cubicBezTo>
                  <a:pt x="206" y="800"/>
                  <a:pt x="215" y="807"/>
                  <a:pt x="222" y="816"/>
                </a:cubicBezTo>
                <a:cubicBezTo>
                  <a:pt x="228" y="823"/>
                  <a:pt x="230" y="835"/>
                  <a:pt x="238" y="840"/>
                </a:cubicBezTo>
                <a:cubicBezTo>
                  <a:pt x="251" y="848"/>
                  <a:pt x="299" y="859"/>
                  <a:pt x="318" y="864"/>
                </a:cubicBezTo>
                <a:cubicBezTo>
                  <a:pt x="344" y="855"/>
                  <a:pt x="390" y="824"/>
                  <a:pt x="390" y="824"/>
                </a:cubicBezTo>
                <a:cubicBezTo>
                  <a:pt x="464" y="830"/>
                  <a:pt x="490" y="821"/>
                  <a:pt x="542" y="856"/>
                </a:cubicBezTo>
                <a:cubicBezTo>
                  <a:pt x="574" y="903"/>
                  <a:pt x="575" y="934"/>
                  <a:pt x="630" y="952"/>
                </a:cubicBezTo>
                <a:cubicBezTo>
                  <a:pt x="684" y="934"/>
                  <a:pt x="625" y="959"/>
                  <a:pt x="670" y="920"/>
                </a:cubicBezTo>
                <a:cubicBezTo>
                  <a:pt x="684" y="907"/>
                  <a:pt x="718" y="888"/>
                  <a:pt x="718" y="888"/>
                </a:cubicBezTo>
                <a:cubicBezTo>
                  <a:pt x="732" y="847"/>
                  <a:pt x="715" y="875"/>
                  <a:pt x="750" y="856"/>
                </a:cubicBezTo>
                <a:cubicBezTo>
                  <a:pt x="820" y="817"/>
                  <a:pt x="793" y="820"/>
                  <a:pt x="878" y="808"/>
                </a:cubicBezTo>
                <a:cubicBezTo>
                  <a:pt x="913" y="820"/>
                  <a:pt x="902" y="820"/>
                  <a:pt x="950" y="808"/>
                </a:cubicBezTo>
                <a:cubicBezTo>
                  <a:pt x="966" y="804"/>
                  <a:pt x="998" y="792"/>
                  <a:pt x="998" y="792"/>
                </a:cubicBezTo>
                <a:cubicBezTo>
                  <a:pt x="1012" y="834"/>
                  <a:pt x="998" y="854"/>
                  <a:pt x="1038" y="880"/>
                </a:cubicBezTo>
                <a:cubicBezTo>
                  <a:pt x="1043" y="888"/>
                  <a:pt x="1045" y="901"/>
                  <a:pt x="1054" y="904"/>
                </a:cubicBezTo>
                <a:cubicBezTo>
                  <a:pt x="1067" y="908"/>
                  <a:pt x="1081" y="900"/>
                  <a:pt x="1094" y="896"/>
                </a:cubicBezTo>
                <a:cubicBezTo>
                  <a:pt x="1143" y="883"/>
                  <a:pt x="1178" y="860"/>
                  <a:pt x="1214" y="824"/>
                </a:cubicBezTo>
                <a:cubicBezTo>
                  <a:pt x="1235" y="760"/>
                  <a:pt x="1203" y="835"/>
                  <a:pt x="1246" y="792"/>
                </a:cubicBezTo>
                <a:cubicBezTo>
                  <a:pt x="1252" y="786"/>
                  <a:pt x="1246" y="770"/>
                  <a:pt x="1254" y="768"/>
                </a:cubicBezTo>
                <a:cubicBezTo>
                  <a:pt x="1301" y="753"/>
                  <a:pt x="1390" y="755"/>
                  <a:pt x="1446" y="744"/>
                </a:cubicBezTo>
                <a:cubicBezTo>
                  <a:pt x="1481" y="747"/>
                  <a:pt x="1521" y="733"/>
                  <a:pt x="1550" y="752"/>
                </a:cubicBezTo>
                <a:cubicBezTo>
                  <a:pt x="1564" y="761"/>
                  <a:pt x="1534" y="800"/>
                  <a:pt x="1534" y="800"/>
                </a:cubicBezTo>
                <a:cubicBezTo>
                  <a:pt x="1565" y="810"/>
                  <a:pt x="1567" y="830"/>
                  <a:pt x="1598" y="840"/>
                </a:cubicBezTo>
                <a:cubicBezTo>
                  <a:pt x="1587" y="884"/>
                  <a:pt x="1567" y="886"/>
                  <a:pt x="1606" y="912"/>
                </a:cubicBezTo>
                <a:cubicBezTo>
                  <a:pt x="1617" y="909"/>
                  <a:pt x="1631" y="912"/>
                  <a:pt x="1638" y="904"/>
                </a:cubicBezTo>
                <a:cubicBezTo>
                  <a:pt x="1647" y="894"/>
                  <a:pt x="1639" y="876"/>
                  <a:pt x="1646" y="864"/>
                </a:cubicBezTo>
                <a:cubicBezTo>
                  <a:pt x="1651" y="856"/>
                  <a:pt x="1662" y="853"/>
                  <a:pt x="1670" y="848"/>
                </a:cubicBezTo>
                <a:cubicBezTo>
                  <a:pt x="1680" y="817"/>
                  <a:pt x="1671" y="799"/>
                  <a:pt x="1662" y="768"/>
                </a:cubicBezTo>
                <a:cubicBezTo>
                  <a:pt x="1657" y="752"/>
                  <a:pt x="1646" y="720"/>
                  <a:pt x="1646" y="720"/>
                </a:cubicBezTo>
                <a:cubicBezTo>
                  <a:pt x="1663" y="670"/>
                  <a:pt x="1693" y="656"/>
                  <a:pt x="1742" y="640"/>
                </a:cubicBezTo>
                <a:cubicBezTo>
                  <a:pt x="1761" y="611"/>
                  <a:pt x="1779" y="613"/>
                  <a:pt x="1798" y="584"/>
                </a:cubicBezTo>
                <a:cubicBezTo>
                  <a:pt x="1790" y="545"/>
                  <a:pt x="1774" y="531"/>
                  <a:pt x="1766" y="496"/>
                </a:cubicBezTo>
                <a:cubicBezTo>
                  <a:pt x="1762" y="480"/>
                  <a:pt x="1763" y="463"/>
                  <a:pt x="1758" y="448"/>
                </a:cubicBezTo>
                <a:cubicBezTo>
                  <a:pt x="1752" y="431"/>
                  <a:pt x="1740" y="417"/>
                  <a:pt x="1734" y="400"/>
                </a:cubicBezTo>
                <a:cubicBezTo>
                  <a:pt x="1731" y="338"/>
                  <a:pt x="1734" y="240"/>
                  <a:pt x="1702" y="176"/>
                </a:cubicBezTo>
                <a:cubicBezTo>
                  <a:pt x="1693" y="159"/>
                  <a:pt x="1686" y="139"/>
                  <a:pt x="1670" y="128"/>
                </a:cubicBezTo>
                <a:cubicBezTo>
                  <a:pt x="1662" y="123"/>
                  <a:pt x="1648" y="121"/>
                  <a:pt x="1646" y="112"/>
                </a:cubicBezTo>
                <a:cubicBezTo>
                  <a:pt x="1644" y="105"/>
                  <a:pt x="1657" y="101"/>
                  <a:pt x="1662" y="96"/>
                </a:cubicBezTo>
                <a:close/>
              </a:path>
            </a:pathLst>
          </a:custGeom>
          <a:noFill/>
          <a:ln w="9525">
            <a:noFill/>
            <a:round/>
            <a:headEnd/>
            <a:tailEnd/>
          </a:ln>
        </p:spPr>
        <p:txBody>
          <a:bodyPr/>
          <a:lstStyle/>
          <a:p>
            <a:endParaRPr lang="en-US">
              <a:solidFill>
                <a:prstClr val="black"/>
              </a:solidFill>
            </a:endParaRPr>
          </a:p>
        </p:txBody>
      </p:sp>
      <p:sp>
        <p:nvSpPr>
          <p:cNvPr id="132108" name="Text Box 12"/>
          <p:cNvSpPr txBox="1">
            <a:spLocks noChangeArrowheads="1"/>
          </p:cNvSpPr>
          <p:nvPr/>
        </p:nvSpPr>
        <p:spPr bwMode="auto">
          <a:xfrm>
            <a:off x="5929313" y="2047875"/>
            <a:ext cx="901700" cy="3048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400" b="1">
                <a:solidFill>
                  <a:prstClr val="white"/>
                </a:solidFill>
              </a:rPr>
              <a:t>Gauteng</a:t>
            </a:r>
          </a:p>
        </p:txBody>
      </p:sp>
      <p:sp>
        <p:nvSpPr>
          <p:cNvPr id="132109" name="Text Box 13"/>
          <p:cNvSpPr txBox="1">
            <a:spLocks noChangeArrowheads="1"/>
          </p:cNvSpPr>
          <p:nvPr/>
        </p:nvSpPr>
        <p:spPr bwMode="auto">
          <a:xfrm>
            <a:off x="6443663" y="908050"/>
            <a:ext cx="1041400"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a:solidFill>
                  <a:prstClr val="white"/>
                </a:solidFill>
              </a:rPr>
              <a:t>Limpopo</a:t>
            </a:r>
          </a:p>
        </p:txBody>
      </p:sp>
      <p:sp>
        <p:nvSpPr>
          <p:cNvPr id="132110" name="Text Box 14"/>
          <p:cNvSpPr txBox="1">
            <a:spLocks noChangeArrowheads="1"/>
          </p:cNvSpPr>
          <p:nvPr/>
        </p:nvSpPr>
        <p:spPr bwMode="auto">
          <a:xfrm>
            <a:off x="6948488" y="1773238"/>
            <a:ext cx="1425575"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a:solidFill>
                  <a:prstClr val="white"/>
                </a:solidFill>
              </a:rPr>
              <a:t>Mpumalanga</a:t>
            </a:r>
          </a:p>
        </p:txBody>
      </p:sp>
      <p:sp>
        <p:nvSpPr>
          <p:cNvPr id="132111" name="Text Box 15"/>
          <p:cNvSpPr txBox="1">
            <a:spLocks noChangeArrowheads="1"/>
          </p:cNvSpPr>
          <p:nvPr/>
        </p:nvSpPr>
        <p:spPr bwMode="auto">
          <a:xfrm>
            <a:off x="4140200" y="2205038"/>
            <a:ext cx="1268413"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a:solidFill>
                  <a:prstClr val="white"/>
                </a:solidFill>
              </a:rPr>
              <a:t>North West</a:t>
            </a:r>
          </a:p>
        </p:txBody>
      </p:sp>
      <p:sp>
        <p:nvSpPr>
          <p:cNvPr id="132112" name="Text Box 16"/>
          <p:cNvSpPr txBox="1">
            <a:spLocks noChangeArrowheads="1"/>
          </p:cNvSpPr>
          <p:nvPr/>
        </p:nvSpPr>
        <p:spPr bwMode="auto">
          <a:xfrm>
            <a:off x="4859338" y="3357563"/>
            <a:ext cx="1166812"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Free State</a:t>
            </a:r>
          </a:p>
        </p:txBody>
      </p:sp>
      <p:sp>
        <p:nvSpPr>
          <p:cNvPr id="132113" name="Text Box 17"/>
          <p:cNvSpPr txBox="1">
            <a:spLocks noChangeArrowheads="1"/>
          </p:cNvSpPr>
          <p:nvPr/>
        </p:nvSpPr>
        <p:spPr bwMode="auto">
          <a:xfrm>
            <a:off x="7164388" y="3284538"/>
            <a:ext cx="1030287" cy="581025"/>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ctr">
              <a:defRPr/>
            </a:pPr>
            <a:r>
              <a:rPr lang="en-US" sz="1600" b="1">
                <a:solidFill>
                  <a:prstClr val="white"/>
                </a:solidFill>
              </a:rPr>
              <a:t>KwaZulu</a:t>
            </a:r>
            <a:br>
              <a:rPr lang="en-US" sz="1600" b="1">
                <a:solidFill>
                  <a:prstClr val="white"/>
                </a:solidFill>
              </a:rPr>
            </a:br>
            <a:r>
              <a:rPr lang="en-US" sz="1600" b="1">
                <a:solidFill>
                  <a:prstClr val="white"/>
                </a:solidFill>
              </a:rPr>
              <a:t>Natal</a:t>
            </a:r>
          </a:p>
        </p:txBody>
      </p:sp>
      <p:sp>
        <p:nvSpPr>
          <p:cNvPr id="132114" name="Text Box 18"/>
          <p:cNvSpPr txBox="1">
            <a:spLocks noChangeArrowheads="1"/>
          </p:cNvSpPr>
          <p:nvPr/>
        </p:nvSpPr>
        <p:spPr bwMode="auto">
          <a:xfrm>
            <a:off x="2124075" y="3789363"/>
            <a:ext cx="1593850"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a:solidFill>
                  <a:prstClr val="white"/>
                </a:solidFill>
              </a:rPr>
              <a:t>Northern Cape</a:t>
            </a:r>
          </a:p>
        </p:txBody>
      </p:sp>
      <p:sp>
        <p:nvSpPr>
          <p:cNvPr id="132115" name="Text Box 19"/>
          <p:cNvSpPr txBox="1">
            <a:spLocks noChangeArrowheads="1"/>
          </p:cNvSpPr>
          <p:nvPr/>
        </p:nvSpPr>
        <p:spPr bwMode="auto">
          <a:xfrm>
            <a:off x="1692275" y="5805488"/>
            <a:ext cx="1538288"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a:solidFill>
                  <a:prstClr val="white"/>
                </a:solidFill>
              </a:rPr>
              <a:t>Western Cape</a:t>
            </a:r>
          </a:p>
        </p:txBody>
      </p:sp>
      <p:sp>
        <p:nvSpPr>
          <p:cNvPr id="132116" name="Text Box 20"/>
          <p:cNvSpPr txBox="1">
            <a:spLocks noChangeArrowheads="1"/>
          </p:cNvSpPr>
          <p:nvPr/>
        </p:nvSpPr>
        <p:spPr bwMode="auto">
          <a:xfrm>
            <a:off x="4787900" y="5084763"/>
            <a:ext cx="1481138"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a:solidFill>
                  <a:prstClr val="white"/>
                </a:solidFill>
              </a:rPr>
              <a:t>Eastern Cape</a:t>
            </a:r>
          </a:p>
        </p:txBody>
      </p:sp>
      <p:sp>
        <p:nvSpPr>
          <p:cNvPr id="132117" name="Text Box 21"/>
          <p:cNvSpPr txBox="1">
            <a:spLocks noChangeArrowheads="1"/>
          </p:cNvSpPr>
          <p:nvPr/>
        </p:nvSpPr>
        <p:spPr bwMode="auto">
          <a:xfrm>
            <a:off x="169252" y="1328103"/>
            <a:ext cx="5545138" cy="1569660"/>
          </a:xfrm>
          <a:prstGeom prst="rect">
            <a:avLst/>
          </a:prstGeom>
          <a:noFill/>
          <a:ln w="9525">
            <a:noFill/>
            <a:miter lim="800000"/>
            <a:headEnd/>
            <a:tailEnd/>
          </a:ln>
          <a:effectLst>
            <a:outerShdw dist="17961" dir="2700000" algn="ctr" rotWithShape="0">
              <a:schemeClr val="bg1"/>
            </a:outerShdw>
          </a:effectLst>
        </p:spPr>
        <p:txBody>
          <a:bodyPr>
            <a:spAutoFit/>
          </a:bodyPr>
          <a:lstStyle/>
          <a:p>
            <a:pPr lvl="0">
              <a:defRPr/>
            </a:pPr>
            <a:r>
              <a:rPr lang="en-US" sz="1600" b="1" dirty="0" smtClean="0">
                <a:latin typeface="+mn-lt"/>
              </a:rPr>
              <a:t>- </a:t>
            </a:r>
            <a:r>
              <a:rPr lang="en-US" sz="1600" b="1" dirty="0">
                <a:latin typeface="+mn-lt"/>
              </a:rPr>
              <a:t>HQ and 2 Funds in Pretoria</a:t>
            </a:r>
          </a:p>
          <a:p>
            <a:pPr>
              <a:buFontTx/>
              <a:buChar char="-"/>
              <a:defRPr/>
            </a:pPr>
            <a:r>
              <a:rPr lang="en-US" sz="1600" b="1" dirty="0" smtClean="0">
                <a:latin typeface="+mn-lt"/>
              </a:rPr>
              <a:t>9  DEL </a:t>
            </a:r>
            <a:r>
              <a:rPr lang="en-US" sz="1600" b="1" dirty="0">
                <a:latin typeface="+mn-lt"/>
              </a:rPr>
              <a:t>Provincial Offices </a:t>
            </a:r>
          </a:p>
          <a:p>
            <a:pPr>
              <a:buFontTx/>
              <a:buChar char="-"/>
              <a:defRPr/>
            </a:pPr>
            <a:r>
              <a:rPr lang="en-US" sz="1600" b="1" dirty="0" smtClean="0">
                <a:latin typeface="+mn-lt"/>
              </a:rPr>
              <a:t>126 </a:t>
            </a:r>
            <a:r>
              <a:rPr lang="en-US" sz="1600" b="1" dirty="0" err="1">
                <a:latin typeface="+mn-lt"/>
              </a:rPr>
              <a:t>Labour</a:t>
            </a:r>
            <a:r>
              <a:rPr lang="en-US" sz="1600" b="1" dirty="0">
                <a:latin typeface="+mn-lt"/>
              </a:rPr>
              <a:t> </a:t>
            </a:r>
            <a:r>
              <a:rPr lang="en-US" sz="1600" b="1" dirty="0" err="1" smtClean="0">
                <a:latin typeface="+mn-lt"/>
              </a:rPr>
              <a:t>Centres</a:t>
            </a:r>
            <a:r>
              <a:rPr lang="en-US" sz="1600" b="1" dirty="0" smtClean="0">
                <a:latin typeface="+mn-lt"/>
              </a:rPr>
              <a:t> </a:t>
            </a:r>
          </a:p>
          <a:p>
            <a:pPr>
              <a:buFontTx/>
              <a:buChar char="-"/>
              <a:defRPr/>
            </a:pPr>
            <a:r>
              <a:rPr lang="en-US" sz="1600" b="1" dirty="0" smtClean="0">
                <a:latin typeface="+mn-lt"/>
              </a:rPr>
              <a:t>25 Satellite offices</a:t>
            </a:r>
          </a:p>
          <a:p>
            <a:pPr>
              <a:buFontTx/>
              <a:buChar char="-"/>
              <a:defRPr/>
            </a:pPr>
            <a:r>
              <a:rPr lang="en-US" sz="1600" b="1" dirty="0" smtClean="0">
                <a:latin typeface="+mn-lt"/>
              </a:rPr>
              <a:t> 467 Visiting points </a:t>
            </a:r>
          </a:p>
          <a:p>
            <a:pPr>
              <a:buFontTx/>
              <a:buChar char="-"/>
              <a:defRPr/>
            </a:pPr>
            <a:endParaRPr lang="en-US" sz="1600" b="1" dirty="0" smtClean="0">
              <a:latin typeface="+mn-lt"/>
            </a:endParaRPr>
          </a:p>
        </p:txBody>
      </p:sp>
      <p:sp>
        <p:nvSpPr>
          <p:cNvPr id="2" name="Slide Number Placeholder 1"/>
          <p:cNvSpPr>
            <a:spLocks noGrp="1"/>
          </p:cNvSpPr>
          <p:nvPr>
            <p:ph type="sldNum" sz="quarter" idx="12"/>
          </p:nvPr>
        </p:nvSpPr>
        <p:spPr>
          <a:xfrm>
            <a:off x="7012894" y="0"/>
            <a:ext cx="2133600" cy="365125"/>
          </a:xfrm>
        </p:spPr>
        <p:txBody>
          <a:bodyPr/>
          <a:lstStyle/>
          <a:p>
            <a:fld id="{A7834FFB-5033-4A8B-9BA7-B50A1ACBC265}" type="slidenum">
              <a:rPr lang="en-US" altLang="en-US" smtClean="0">
                <a:solidFill>
                  <a:schemeClr val="bg1"/>
                </a:solidFill>
              </a:rPr>
              <a:pPr/>
              <a:t>14</a:t>
            </a:fld>
            <a:endParaRPr lang="en-US" altLang="en-US" dirty="0">
              <a:solidFill>
                <a:schemeClr val="bg1"/>
              </a:solidFill>
            </a:endParaRPr>
          </a:p>
        </p:txBody>
      </p:sp>
      <p:sp>
        <p:nvSpPr>
          <p:cNvPr id="4" name="AutoShape 2" descr="https://pictures.luxuryretreats.com/115392/sandiego_villastmichele_3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4" descr="https://pictures.luxuryretreats.com/115392/sandiego_villastmichele_3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7" name="Rectangle 26"/>
          <p:cNvSpPr/>
          <p:nvPr/>
        </p:nvSpPr>
        <p:spPr>
          <a:xfrm>
            <a:off x="738554" y="347907"/>
            <a:ext cx="6030546" cy="646331"/>
          </a:xfrm>
          <a:prstGeom prst="rect">
            <a:avLst/>
          </a:prstGeom>
        </p:spPr>
        <p:txBody>
          <a:bodyPr wrap="square">
            <a:spAutoFit/>
          </a:bodyPr>
          <a:lstStyle/>
          <a:p>
            <a:pPr algn="ctr">
              <a:defRPr/>
            </a:pPr>
            <a:r>
              <a:rPr lang="en-US" b="1" dirty="0" smtClean="0"/>
              <a:t>DEPARTMENT OF EMPLOYMENT AND LABOUR SERVICE DELIVERY FOOT PRINT</a:t>
            </a:r>
            <a:endParaRPr lang="en-US" b="1" i="1" dirty="0"/>
          </a:p>
        </p:txBody>
      </p:sp>
    </p:spTree>
    <p:extLst>
      <p:ext uri="{BB962C8B-B14F-4D97-AF65-F5344CB8AC3E}">
        <p14:creationId xmlns:p14="http://schemas.microsoft.com/office/powerpoint/2010/main" xmlns="" val="37868169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3"/>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DEL STRATEGIC PLAN: 2015 - 20</a:t>
            </a:r>
            <a:endParaRPr lang="en-US" b="1" dirty="0">
              <a:solidFill>
                <a:schemeClr val="bg1"/>
              </a:solidFill>
              <a:cs typeface="Arial" charset="0"/>
            </a:endParaRPr>
          </a:p>
        </p:txBody>
      </p:sp>
      <p:pic>
        <p:nvPicPr>
          <p:cNvPr id="99333" name="Picture 4" descr="LOGO"/>
          <p:cNvPicPr>
            <a:picLocks noChangeAspect="1" noChangeArrowheads="1"/>
          </p:cNvPicPr>
          <p:nvPr/>
        </p:nvPicPr>
        <p:blipFill>
          <a:blip r:embed="rId3"/>
          <a:srcRect/>
          <a:stretch>
            <a:fillRect/>
          </a:stretch>
        </p:blipFill>
        <p:spPr bwMode="auto">
          <a:xfrm>
            <a:off x="2771775" y="404813"/>
            <a:ext cx="3241675" cy="1408112"/>
          </a:xfrm>
          <a:prstGeom prst="rect">
            <a:avLst/>
          </a:prstGeom>
          <a:noFill/>
          <a:ln w="9525">
            <a:noFill/>
            <a:miter lim="800000"/>
            <a:headEnd/>
            <a:tailEnd/>
          </a:ln>
        </p:spPr>
      </p:pic>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15</a:t>
            </a:fld>
            <a:endParaRPr lang="en-US" dirty="0">
              <a:solidFill>
                <a:schemeClr val="bg1"/>
              </a:solidFill>
            </a:endParaRPr>
          </a:p>
        </p:txBody>
      </p:sp>
    </p:spTree>
    <p:extLst>
      <p:ext uri="{BB962C8B-B14F-4D97-AF65-F5344CB8AC3E}">
        <p14:creationId xmlns:p14="http://schemas.microsoft.com/office/powerpoint/2010/main" xmlns="" val="2288142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STRATEGIC PLAN FOR THE FINANCIAL YEARS 2015-2020</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5" name="Subtitle 4"/>
          <p:cNvSpPr>
            <a:spLocks noGrp="1"/>
          </p:cNvSpPr>
          <p:nvPr>
            <p:ph idx="1"/>
          </p:nvPr>
        </p:nvSpPr>
        <p:spPr>
          <a:xfrm>
            <a:off x="339970" y="2414954"/>
            <a:ext cx="8229600" cy="4149969"/>
          </a:xfrm>
        </p:spPr>
        <p:txBody>
          <a:bodyPr/>
          <a:lstStyle/>
          <a:p>
            <a:r>
              <a:rPr lang="en-ZA" sz="2400" b="1" dirty="0" smtClean="0"/>
              <a:t>PROGRAMME 1: Administration</a:t>
            </a:r>
          </a:p>
          <a:p>
            <a:endParaRPr lang="en-ZA" sz="2400" b="1" dirty="0" smtClean="0"/>
          </a:p>
          <a:p>
            <a:r>
              <a:rPr lang="en-ZA" sz="2400" b="1" dirty="0" smtClean="0"/>
              <a:t>PROGRAMME 2: Inspections and Enforcement Services</a:t>
            </a:r>
          </a:p>
          <a:p>
            <a:endParaRPr lang="en-ZA" sz="2400" b="1" dirty="0" smtClean="0"/>
          </a:p>
          <a:p>
            <a:r>
              <a:rPr lang="en-ZA" sz="2400" b="1" dirty="0" smtClean="0"/>
              <a:t>PROGRAMME 3: Public Employment Services</a:t>
            </a:r>
          </a:p>
          <a:p>
            <a:endParaRPr lang="en-ZA" sz="2400" b="1" dirty="0" smtClean="0"/>
          </a:p>
          <a:p>
            <a:r>
              <a:rPr lang="en-ZA" sz="2400" b="1" dirty="0" smtClean="0"/>
              <a:t>PROGRAMME 4: Labour Policy and Industrial Relations</a:t>
            </a:r>
            <a:endParaRPr lang="en-ZA" sz="2400" b="1"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16</a:t>
            </a:fld>
            <a:endParaRPr lang="en-US" altLang="en-US" dirty="0">
              <a:solidFill>
                <a:schemeClr val="bg1"/>
              </a:solidFill>
            </a:endParaRPr>
          </a:p>
        </p:txBody>
      </p:sp>
      <p:sp>
        <p:nvSpPr>
          <p:cNvPr id="7" name="Title 1"/>
          <p:cNvSpPr txBox="1">
            <a:spLocks/>
          </p:cNvSpPr>
          <p:nvPr/>
        </p:nvSpPr>
        <p:spPr bwMode="auto">
          <a:xfrm>
            <a:off x="152400" y="1183176"/>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algn="l"/>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u="sng" dirty="0" smtClean="0">
                <a:solidFill>
                  <a:prstClr val="black"/>
                </a:solidFill>
                <a:ea typeface="ＭＳ Ｐゴシック" pitchFamily="-80" charset="-128"/>
                <a:cs typeface="+mj-cs"/>
              </a:rPr>
              <a:t>Programmes of the Department of Employment and Labour:</a:t>
            </a:r>
            <a:r>
              <a:rPr lang="en-ZA" sz="2400" b="1" u="sng" dirty="0" smtClean="0">
                <a:solidFill>
                  <a:prstClr val="black"/>
                </a:solidFill>
                <a:ea typeface="ＭＳ Ｐゴシック" pitchFamily="-80" charset="-128"/>
                <a:cs typeface="+mj-cs"/>
              </a:rPr>
              <a:t/>
            </a:r>
            <a:br>
              <a:rPr lang="en-ZA" sz="2400" b="1" u="sng" dirty="0" smtClean="0">
                <a:solidFill>
                  <a:prstClr val="black"/>
                </a:solidFill>
                <a:ea typeface="ＭＳ Ｐゴシック" pitchFamily="-80" charset="-128"/>
                <a:cs typeface="+mj-cs"/>
              </a:rPr>
            </a:br>
            <a:r>
              <a:rPr lang="en-ZA" sz="2400" b="1" u="sng" dirty="0" smtClean="0">
                <a:solidFill>
                  <a:prstClr val="black"/>
                </a:solidFill>
                <a:ea typeface="ＭＳ Ｐゴシック" pitchFamily="-80" charset="-128"/>
                <a:cs typeface="+mj-cs"/>
              </a:rPr>
              <a:t/>
            </a:r>
            <a:br>
              <a:rPr lang="en-ZA" sz="2400" b="1" u="sng"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Tree>
    <p:extLst>
      <p:ext uri="{BB962C8B-B14F-4D97-AF65-F5344CB8AC3E}">
        <p14:creationId xmlns:p14="http://schemas.microsoft.com/office/powerpoint/2010/main" xmlns="" val="995228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a:t>PROGRAMME 1: </a:t>
            </a:r>
            <a:r>
              <a:rPr lang="en-ZA" sz="2400" b="1" dirty="0" smtClean="0"/>
              <a:t>ADMINISTRATION</a:t>
            </a:r>
            <a:br>
              <a:rPr lang="en-ZA" sz="2400" b="1" dirty="0" smtClean="0"/>
            </a:br>
            <a:r>
              <a:rPr lang="en-ZA" sz="2000" b="1" dirty="0" smtClean="0"/>
              <a:t>FOCUS AREA: DEL COMMUNICATION</a:t>
            </a:r>
            <a:endParaRPr lang="en-ZA" sz="2000" dirty="0"/>
          </a:p>
        </p:txBody>
      </p:sp>
      <p:sp>
        <p:nvSpPr>
          <p:cNvPr id="4" name="Slide Number Placeholder 3"/>
          <p:cNvSpPr>
            <a:spLocks noGrp="1"/>
          </p:cNvSpPr>
          <p:nvPr>
            <p:ph type="sldNum" sz="quarter" idx="12"/>
          </p:nvPr>
        </p:nvSpPr>
        <p:spPr>
          <a:xfrm>
            <a:off x="7010400" y="-13433"/>
            <a:ext cx="2133600" cy="365125"/>
          </a:xfrm>
        </p:spPr>
        <p:txBody>
          <a:bodyPr/>
          <a:lstStyle/>
          <a:p>
            <a:fld id="{4199C084-64D2-444A-8BFC-FE521070755C}" type="slidenum">
              <a:rPr lang="en-US" altLang="en-US" smtClean="0">
                <a:solidFill>
                  <a:schemeClr val="bg1"/>
                </a:solidFill>
              </a:rPr>
              <a:pPr/>
              <a:t>17</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32889517"/>
              </p:ext>
            </p:extLst>
          </p:nvPr>
        </p:nvGraphicFramePr>
        <p:xfrm>
          <a:off x="234463" y="1371599"/>
          <a:ext cx="8686800" cy="5275385"/>
        </p:xfrm>
        <a:graphic>
          <a:graphicData uri="http://schemas.openxmlformats.org/drawingml/2006/table">
            <a:tbl>
              <a:tblPr firstRow="1" firstCol="1" lastRow="1" lastCol="1" bandRow="1" bandCol="1"/>
              <a:tblGrid>
                <a:gridCol w="2294854"/>
                <a:gridCol w="6391946"/>
              </a:tblGrid>
              <a:tr h="506775">
                <a:tc>
                  <a:txBody>
                    <a:bodyPr/>
                    <a:lstStyle/>
                    <a:p>
                      <a:pPr algn="l">
                        <a:spcAft>
                          <a:spcPts val="0"/>
                        </a:spcAft>
                      </a:pPr>
                      <a:r>
                        <a:rPr lang="en-GB" sz="1600" b="1" kern="0" dirty="0" smtClean="0">
                          <a:solidFill>
                            <a:srgbClr val="000000"/>
                          </a:solidFill>
                          <a:effectLst/>
                          <a:latin typeface="Calibri"/>
                          <a:ea typeface="Times New Roman"/>
                          <a:cs typeface="Calibri"/>
                        </a:rPr>
                        <a:t>STRATEGIC OBJECTIVE 1</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lgn="l">
                        <a:spcAft>
                          <a:spcPts val="0"/>
                        </a:spcAft>
                      </a:pPr>
                      <a:r>
                        <a:rPr lang="en-GB" sz="1600" b="1" kern="50" dirty="0" smtClean="0">
                          <a:solidFill>
                            <a:srgbClr val="000000"/>
                          </a:solidFill>
                          <a:effectLst/>
                          <a:latin typeface="Calibri"/>
                          <a:ea typeface="SimSun"/>
                          <a:cs typeface="Times New Roman"/>
                        </a:rPr>
                        <a:t>DEPARTMENTAL INTERVENTIONS AND INITIATIVES COMMUNICATED</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1307707">
                <a:tc>
                  <a:txBody>
                    <a:bodyPr/>
                    <a:lstStyle/>
                    <a:p>
                      <a:pPr algn="l">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600" b="0" kern="50" dirty="0">
                          <a:solidFill>
                            <a:srgbClr val="000000"/>
                          </a:solidFill>
                          <a:effectLst/>
                          <a:latin typeface="Calibri"/>
                          <a:ea typeface="SimSun"/>
                          <a:cs typeface="Calibri"/>
                        </a:rPr>
                        <a:t>To disseminate and improve access to information about the Department</a:t>
                      </a:r>
                      <a:endParaRPr lang="en-ZA" sz="1600" b="0" kern="50" dirty="0">
                        <a:solidFill>
                          <a:srgbClr val="000000"/>
                        </a:solidFill>
                        <a:effectLst/>
                        <a:latin typeface="Calibri"/>
                        <a:ea typeface="SimSun"/>
                        <a:cs typeface="Calibri"/>
                      </a:endParaRPr>
                    </a:p>
                    <a:p>
                      <a:pPr algn="l">
                        <a:spcAft>
                          <a:spcPts val="0"/>
                        </a:spcAft>
                      </a:pPr>
                      <a:r>
                        <a:rPr lang="en-GB" sz="1600" b="0" kern="50" dirty="0">
                          <a:solidFill>
                            <a:srgbClr val="000000"/>
                          </a:solidFill>
                          <a:effectLst/>
                          <a:latin typeface="Calibri"/>
                          <a:ea typeface="SimSun"/>
                          <a:cs typeface="Times New Roman"/>
                        </a:rPr>
                        <a:t>(Departmental Communication Strategy implemented by end of March 2021)</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1190">
                <a:tc>
                  <a:txBody>
                    <a:bodyPr/>
                    <a:lstStyle/>
                    <a:p>
                      <a:pPr algn="l">
                        <a:spcAft>
                          <a:spcPts val="0"/>
                        </a:spcAft>
                      </a:pPr>
                      <a:r>
                        <a:rPr lang="en-GB" sz="1600" b="1" kern="0" dirty="0">
                          <a:solidFill>
                            <a:srgbClr val="000000"/>
                          </a:solidFill>
                          <a:effectLst/>
                          <a:latin typeface="Calibri"/>
                          <a:ea typeface="Times New Roman"/>
                          <a:cs typeface="Calibri"/>
                        </a:rPr>
                        <a:t>Baseline</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600" b="0" kern="50" dirty="0">
                          <a:solidFill>
                            <a:srgbClr val="000000"/>
                          </a:solidFill>
                          <a:effectLst/>
                          <a:latin typeface="Calibri"/>
                          <a:ea typeface="SimSun"/>
                          <a:cs typeface="Calibri"/>
                        </a:rPr>
                        <a:t>Communication strategy 2016-2021 reviewed with the PCO’s and entities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1190">
                <a:tc>
                  <a:txBody>
                    <a:bodyPr/>
                    <a:lstStyle/>
                    <a:p>
                      <a:pPr algn="l">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600" b="0" kern="50" dirty="0">
                          <a:solidFill>
                            <a:srgbClr val="000000"/>
                          </a:solidFill>
                          <a:effectLst/>
                          <a:latin typeface="Calibri"/>
                          <a:ea typeface="SimSun"/>
                          <a:cs typeface="Calibri"/>
                        </a:rPr>
                        <a:t>Communication coordinates the dissemination of information about the Department’s programmes, policies and legislation</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8523">
                <a:tc>
                  <a:txBody>
                    <a:bodyPr/>
                    <a:lstStyle/>
                    <a:p>
                      <a:pPr algn="l">
                        <a:spcAft>
                          <a:spcPts val="0"/>
                        </a:spcAft>
                      </a:pPr>
                      <a:r>
                        <a:rPr lang="en-GB" sz="1600" b="1" kern="0" dirty="0">
                          <a:solidFill>
                            <a:srgbClr val="000000"/>
                          </a:solidFill>
                          <a:effectLst/>
                          <a:latin typeface="Calibri"/>
                          <a:ea typeface="Times New Roman"/>
                          <a:cs typeface="Calibri"/>
                        </a:rPr>
                        <a:t>Links</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600" b="0" kern="0" dirty="0">
                          <a:solidFill>
                            <a:srgbClr val="000000"/>
                          </a:solidFill>
                          <a:effectLst/>
                          <a:latin typeface="Calibri"/>
                          <a:ea typeface="Times New Roman"/>
                          <a:cs typeface="Calibri"/>
                        </a:rPr>
                        <a:t>Outcome 12</a:t>
                      </a:r>
                      <a:endParaRPr lang="en-ZA" sz="1600" b="0" kern="50" dirty="0">
                        <a:solidFill>
                          <a:srgbClr val="000000"/>
                        </a:solidFill>
                        <a:effectLst/>
                        <a:latin typeface="Calibri"/>
                        <a:ea typeface="SimSun"/>
                        <a:cs typeface="Calibri"/>
                      </a:endParaRPr>
                    </a:p>
                    <a:p>
                      <a:pPr algn="l">
                        <a:spcAft>
                          <a:spcPts val="0"/>
                        </a:spcAft>
                      </a:pPr>
                      <a:r>
                        <a:rPr lang="en-GB" sz="1600" b="0" kern="0" dirty="0">
                          <a:solidFill>
                            <a:srgbClr val="000000"/>
                          </a:solidFill>
                          <a:effectLst/>
                          <a:latin typeface="Calibri"/>
                          <a:ea typeface="Times New Roman"/>
                          <a:cs typeface="Calibri"/>
                        </a:rPr>
                        <a:t>Public Access to Information (PAIA). The various communication platforms that are used ensure that members of the public have access to information about the Department</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09330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84" y="145685"/>
            <a:ext cx="8229600" cy="1143000"/>
          </a:xfrm>
        </p:spPr>
        <p:txBody>
          <a:bodyPr/>
          <a:lstStyle/>
          <a:p>
            <a:r>
              <a:rPr lang="en-ZA" sz="2400" b="1" dirty="0"/>
              <a:t>PROGRAMME 1: ADMINISTRATION</a:t>
            </a:r>
            <a:br>
              <a:rPr lang="en-ZA" sz="2400" b="1" dirty="0"/>
            </a:br>
            <a:r>
              <a:rPr lang="en-ZA" sz="2000" b="1" dirty="0"/>
              <a:t>FOCUS AREA: </a:t>
            </a:r>
            <a:r>
              <a:rPr lang="en-ZA" sz="2000" b="1" dirty="0" smtClean="0"/>
              <a:t>FINANCIAL MANAGEMENT</a:t>
            </a:r>
            <a:endParaRPr lang="en-ZA" sz="2000" dirty="0"/>
          </a:p>
        </p:txBody>
      </p:sp>
      <p:sp>
        <p:nvSpPr>
          <p:cNvPr id="4" name="Slide Number Placeholder 3"/>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18</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2524776"/>
              </p:ext>
            </p:extLst>
          </p:nvPr>
        </p:nvGraphicFramePr>
        <p:xfrm>
          <a:off x="211015" y="1288686"/>
          <a:ext cx="8715271" cy="5334853"/>
        </p:xfrm>
        <a:graphic>
          <a:graphicData uri="http://schemas.openxmlformats.org/drawingml/2006/table">
            <a:tbl>
              <a:tblPr firstRow="1" firstCol="1" lastRow="1" lastCol="1" bandRow="1" bandCol="1"/>
              <a:tblGrid>
                <a:gridCol w="2308762"/>
                <a:gridCol w="6406509"/>
              </a:tblGrid>
              <a:tr h="473176">
                <a:tc>
                  <a:txBody>
                    <a:bodyPr/>
                    <a:lstStyle/>
                    <a:p>
                      <a:pPr>
                        <a:spcAft>
                          <a:spcPts val="0"/>
                        </a:spcAft>
                      </a:pPr>
                      <a:r>
                        <a:rPr lang="en-GB" sz="1600" b="1" kern="0" dirty="0" smtClean="0">
                          <a:solidFill>
                            <a:schemeClr val="tx1"/>
                          </a:solidFill>
                          <a:effectLst/>
                          <a:latin typeface="Calibri"/>
                          <a:ea typeface="Times New Roman"/>
                          <a:cs typeface="Calibri"/>
                        </a:rPr>
                        <a:t>STRATEGIC OBJECTIVE 2</a:t>
                      </a:r>
                      <a:endParaRPr lang="en-ZA" sz="1600" b="1"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chemeClr val="tx1"/>
                          </a:solidFill>
                          <a:effectLst/>
                          <a:latin typeface="Calibri"/>
                          <a:ea typeface="SimSun"/>
                          <a:cs typeface="Calibri"/>
                        </a:rPr>
                        <a:t>EFFECTIVE FINANCIAL MANAGEMENT AND GOVERNANCE</a:t>
                      </a:r>
                      <a:endParaRPr lang="en-ZA" sz="1600" b="1"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1086811">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Compilation and submission of the Interim and Annual Financial Statements to National Treasury (NT) and Auditor-General as well as the publication of the AFS in the Annual Report.</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2216">
                <a:tc>
                  <a:txBody>
                    <a:bodyPr/>
                    <a:lstStyle/>
                    <a:p>
                      <a:pPr>
                        <a:spcAft>
                          <a:spcPts val="0"/>
                        </a:spcAft>
                      </a:pPr>
                      <a:r>
                        <a:rPr lang="en-GB" sz="1600" b="1" kern="0" dirty="0">
                          <a:solidFill>
                            <a:srgbClr val="000000"/>
                          </a:solidFill>
                          <a:effectLst/>
                          <a:latin typeface="Calibri"/>
                          <a:ea typeface="Times New Roman"/>
                          <a:cs typeface="Calibri"/>
                        </a:rPr>
                        <a:t>Baseline</a:t>
                      </a:r>
                      <a:endParaRPr lang="en-ZA" sz="1600"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kern="50" dirty="0" smtClean="0">
                          <a:solidFill>
                            <a:schemeClr val="tx1"/>
                          </a:solidFill>
                          <a:effectLst/>
                        </a:rPr>
                        <a:t>2016/17 Annual report with AFS submitted to the National Treasury by 31 May 2017</a:t>
                      </a:r>
                      <a:endParaRPr lang="en-ZA" sz="1600" kern="50" dirty="0" smtClean="0">
                        <a:solidFill>
                          <a:schemeClr val="tx1"/>
                        </a:solidFill>
                        <a:effectLst/>
                      </a:endParaRPr>
                    </a:p>
                    <a:p>
                      <a:pPr>
                        <a:spcAft>
                          <a:spcPts val="0"/>
                        </a:spcAft>
                      </a:pPr>
                      <a:r>
                        <a:rPr lang="en-GB" sz="1600" kern="50" dirty="0" smtClean="0">
                          <a:solidFill>
                            <a:schemeClr val="tx1"/>
                          </a:solidFill>
                          <a:effectLst/>
                        </a:rPr>
                        <a:t> </a:t>
                      </a:r>
                      <a:endParaRPr lang="en-ZA" sz="1600" kern="50" dirty="0" smtClean="0">
                        <a:solidFill>
                          <a:schemeClr val="tx1"/>
                        </a:solidFill>
                        <a:effectLst/>
                      </a:endParaRPr>
                    </a:p>
                    <a:p>
                      <a:pPr>
                        <a:spcAft>
                          <a:spcPts val="0"/>
                        </a:spcAft>
                      </a:pPr>
                      <a:r>
                        <a:rPr lang="en-GB" sz="1600" kern="50" dirty="0" smtClean="0">
                          <a:solidFill>
                            <a:schemeClr val="tx1"/>
                          </a:solidFill>
                          <a:effectLst/>
                        </a:rPr>
                        <a:t>3 IFS reports were submitted to the National Treasury on due dates as determined by National Treasury in 2016/17</a:t>
                      </a:r>
                      <a:endParaRPr lang="en-ZA" sz="1600" b="0" kern="50" dirty="0" smtClean="0">
                        <a:solidFill>
                          <a:schemeClr val="tx1"/>
                        </a:solidFill>
                        <a:effectLst/>
                        <a:latin typeface="+mn-lt"/>
                        <a:ea typeface="SimSun"/>
                        <a:cs typeface="Calibri"/>
                      </a:endParaRPr>
                    </a:p>
                    <a:p>
                      <a:pPr>
                        <a:spcAft>
                          <a:spcPts val="0"/>
                        </a:spcAft>
                      </a:pPr>
                      <a:r>
                        <a:rPr lang="en-GB" sz="1600" b="0" kern="50" dirty="0">
                          <a:solidFill>
                            <a:schemeClr val="tx1"/>
                          </a:solidFill>
                          <a:effectLst/>
                          <a:latin typeface="Calibri"/>
                          <a:ea typeface="SimSun"/>
                          <a:cs typeface="Calibri"/>
                        </a:rPr>
                        <a:t> </a:t>
                      </a:r>
                      <a:endParaRPr lang="en-ZA" sz="1600" b="0"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5410">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Ensure effective accountability, transparency and adherence to governance best practices.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588">
                <a:tc>
                  <a:txBody>
                    <a:bodyPr/>
                    <a:lstStyle/>
                    <a:p>
                      <a:pPr>
                        <a:spcAft>
                          <a:spcPts val="0"/>
                        </a:spcAft>
                      </a:pPr>
                      <a:r>
                        <a:rPr lang="en-GB" sz="1600" b="1" kern="0" dirty="0">
                          <a:solidFill>
                            <a:srgbClr val="000000"/>
                          </a:solidFill>
                          <a:effectLst/>
                          <a:latin typeface="Calibri"/>
                          <a:ea typeface="Times New Roman"/>
                          <a:cs typeface="Calibri"/>
                        </a:rPr>
                        <a:t>Link</a:t>
                      </a:r>
                      <a:endParaRPr lang="en-ZA" sz="1600"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Outcome </a:t>
                      </a:r>
                      <a:r>
                        <a:rPr lang="en-GB" sz="1600" b="0" kern="0" dirty="0" smtClean="0">
                          <a:solidFill>
                            <a:srgbClr val="000000"/>
                          </a:solidFill>
                          <a:effectLst/>
                          <a:latin typeface="Calibri"/>
                          <a:ea typeface="Times New Roman"/>
                          <a:cs typeface="Calibri"/>
                        </a:rPr>
                        <a:t>12, PFMA</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652">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c>
                  <a:txBody>
                    <a:bodyPr/>
                    <a:lstStyle/>
                    <a:p>
                      <a:pPr marL="0" indent="0">
                        <a:spcAft>
                          <a:spcPts val="0"/>
                        </a:spcAft>
                        <a:buNone/>
                      </a:pPr>
                      <a:r>
                        <a:rPr lang="en-GB" sz="1600" b="0" kern="0" dirty="0" smtClean="0">
                          <a:solidFill>
                            <a:srgbClr val="000000"/>
                          </a:solidFill>
                          <a:effectLst/>
                          <a:latin typeface="Calibri"/>
                          <a:ea typeface="Times New Roman"/>
                          <a:cs typeface="Calibri"/>
                        </a:rPr>
                        <a:t>3 Interim Financial Statements (IFS) </a:t>
                      </a:r>
                      <a:r>
                        <a:rPr lang="en-GB" sz="1600" b="0" kern="0" dirty="0">
                          <a:solidFill>
                            <a:srgbClr val="000000"/>
                          </a:solidFill>
                          <a:effectLst/>
                          <a:latin typeface="Calibri"/>
                          <a:ea typeface="Times New Roman"/>
                          <a:cs typeface="Calibri"/>
                        </a:rPr>
                        <a:t>and 1 </a:t>
                      </a:r>
                      <a:r>
                        <a:rPr lang="en-GB" sz="1600" b="0" kern="0" dirty="0" smtClean="0">
                          <a:solidFill>
                            <a:srgbClr val="000000"/>
                          </a:solidFill>
                          <a:effectLst/>
                          <a:latin typeface="Calibri"/>
                          <a:ea typeface="Times New Roman"/>
                          <a:cs typeface="Calibri"/>
                        </a:rPr>
                        <a:t>Annual Financial Statement (AFS) </a:t>
                      </a:r>
                      <a:r>
                        <a:rPr lang="en-GB" sz="1600" b="0" kern="0" dirty="0">
                          <a:solidFill>
                            <a:srgbClr val="000000"/>
                          </a:solidFill>
                          <a:effectLst/>
                          <a:latin typeface="Calibri"/>
                          <a:ea typeface="Times New Roman"/>
                          <a:cs typeface="Calibri"/>
                        </a:rPr>
                        <a:t>per </a:t>
                      </a:r>
                      <a:r>
                        <a:rPr lang="en-GB" sz="1600" b="0" kern="0" dirty="0" smtClean="0">
                          <a:solidFill>
                            <a:srgbClr val="000000"/>
                          </a:solidFill>
                          <a:effectLst/>
                          <a:latin typeface="Calibri"/>
                          <a:ea typeface="Times New Roman"/>
                          <a:cs typeface="Calibri"/>
                        </a:rPr>
                        <a:t>annum</a:t>
                      </a:r>
                      <a:endParaRPr lang="en-ZA" sz="1600" b="0" kern="50" dirty="0" smtClean="0">
                        <a:solidFill>
                          <a:srgbClr val="000000"/>
                        </a:solidFill>
                        <a:effectLst/>
                        <a:latin typeface="Calibri"/>
                        <a:ea typeface="SimSun"/>
                        <a:cs typeface="Calibri"/>
                      </a:endParaRPr>
                    </a:p>
                    <a:p>
                      <a:pPr marL="0" indent="0">
                        <a:spcAft>
                          <a:spcPts val="0"/>
                        </a:spcAft>
                        <a:buNone/>
                      </a:pPr>
                      <a:endParaRPr lang="en-GB" sz="1600" b="0" kern="0" dirty="0" smtClean="0">
                        <a:solidFill>
                          <a:srgbClr val="000000"/>
                        </a:solidFill>
                        <a:effectLst/>
                        <a:latin typeface="Calibri"/>
                        <a:ea typeface="Times New Roma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09063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133842"/>
            <a:ext cx="8229600" cy="1143000"/>
          </a:xfrm>
        </p:spPr>
        <p:txBody>
          <a:bodyPr/>
          <a:lstStyle/>
          <a:p>
            <a:r>
              <a:rPr lang="en-ZA" sz="2400" b="1" dirty="0"/>
              <a:t>PROGRAMME 1: ADMINISTRATION</a:t>
            </a:r>
            <a:r>
              <a:rPr lang="en-ZA" sz="2800" b="1" dirty="0"/>
              <a:t/>
            </a:r>
            <a:br>
              <a:rPr lang="en-ZA" sz="2800" b="1" dirty="0"/>
            </a:br>
            <a:r>
              <a:rPr lang="en-ZA" sz="2000" b="1" dirty="0"/>
              <a:t>FOCUS AREA: </a:t>
            </a:r>
            <a:r>
              <a:rPr lang="en-ZA" sz="2000" b="1" dirty="0" smtClean="0"/>
              <a:t>SUPPLY CHAIN MANAGEMENT</a:t>
            </a:r>
            <a:endParaRPr lang="en-ZA" sz="2000" dirty="0"/>
          </a:p>
        </p:txBody>
      </p:sp>
      <p:sp>
        <p:nvSpPr>
          <p:cNvPr id="4" name="Slide Number Placeholder 3"/>
          <p:cNvSpPr>
            <a:spLocks noGrp="1"/>
          </p:cNvSpPr>
          <p:nvPr>
            <p:ph type="sldNum" sz="quarter" idx="12"/>
          </p:nvPr>
        </p:nvSpPr>
        <p:spPr>
          <a:xfrm>
            <a:off x="7010400" y="-48721"/>
            <a:ext cx="2133600" cy="365125"/>
          </a:xfrm>
        </p:spPr>
        <p:txBody>
          <a:bodyPr/>
          <a:lstStyle/>
          <a:p>
            <a:fld id="{4199C084-64D2-444A-8BFC-FE521070755C}" type="slidenum">
              <a:rPr lang="en-US" altLang="en-US" smtClean="0">
                <a:solidFill>
                  <a:schemeClr val="bg1"/>
                </a:solidFill>
              </a:rPr>
              <a:pPr/>
              <a:t>19</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53954600"/>
              </p:ext>
            </p:extLst>
          </p:nvPr>
        </p:nvGraphicFramePr>
        <p:xfrm>
          <a:off x="164123" y="1370628"/>
          <a:ext cx="8794819" cy="5241187"/>
        </p:xfrm>
        <a:graphic>
          <a:graphicData uri="http://schemas.openxmlformats.org/drawingml/2006/table">
            <a:tbl>
              <a:tblPr firstRow="1" firstCol="1" lastRow="1" lastCol="1" bandRow="1" bandCol="1"/>
              <a:tblGrid>
                <a:gridCol w="2470351"/>
                <a:gridCol w="6324468"/>
              </a:tblGrid>
              <a:tr h="441956">
                <a:tc>
                  <a:txBody>
                    <a:bodyPr/>
                    <a:lstStyle/>
                    <a:p>
                      <a:pPr>
                        <a:spcAft>
                          <a:spcPts val="0"/>
                        </a:spcAft>
                      </a:pPr>
                      <a:r>
                        <a:rPr lang="en-GB" sz="1600" b="1" kern="0" dirty="0" smtClean="0">
                          <a:solidFill>
                            <a:srgbClr val="000000"/>
                          </a:solidFill>
                          <a:effectLst/>
                          <a:latin typeface="Calibri"/>
                          <a:ea typeface="Times New Roman"/>
                          <a:cs typeface="Calibri"/>
                        </a:rPr>
                        <a:t>STRATEGIC OBJECTIVE 3</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EFFECTIVE SUPPLY CHAIN MANAGEMENT</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802447">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Enhance supply chain management processes and systems to be in line with the regulatory framework and governance best practices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626">
                <a:tc>
                  <a:txBody>
                    <a:bodyPr/>
                    <a:lstStyle/>
                    <a:p>
                      <a:pPr>
                        <a:spcAft>
                          <a:spcPts val="0"/>
                        </a:spcAft>
                      </a:pPr>
                      <a:r>
                        <a:rPr lang="en-ZA" sz="1600" b="1" kern="50" dirty="0" smtClean="0">
                          <a:solidFill>
                            <a:schemeClr val="tx1"/>
                          </a:solidFill>
                          <a:effectLst/>
                          <a:latin typeface="Calibri"/>
                          <a:ea typeface="SimSun"/>
                          <a:cs typeface="Calibri"/>
                        </a:rPr>
                        <a:t>Baseline </a:t>
                      </a:r>
                      <a:endParaRPr lang="en-ZA" sz="1600" b="1"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600" kern="50" dirty="0" smtClean="0">
                          <a:solidFill>
                            <a:schemeClr val="tx1"/>
                          </a:solidFill>
                          <a:effectLst/>
                        </a:rPr>
                        <a:t>In 2016/17:</a:t>
                      </a:r>
                    </a:p>
                    <a:p>
                      <a:pPr>
                        <a:spcAft>
                          <a:spcPts val="0"/>
                        </a:spcAft>
                      </a:pPr>
                      <a:endParaRPr lang="en-ZA" sz="800" kern="50" dirty="0" smtClean="0">
                        <a:solidFill>
                          <a:schemeClr val="tx1"/>
                        </a:solidFill>
                        <a:effectLst/>
                      </a:endParaRPr>
                    </a:p>
                    <a:p>
                      <a:pPr>
                        <a:spcAft>
                          <a:spcPts val="0"/>
                        </a:spcAft>
                      </a:pPr>
                      <a:r>
                        <a:rPr lang="en-ZA" sz="1600" kern="50" dirty="0" smtClean="0">
                          <a:solidFill>
                            <a:schemeClr val="tx1"/>
                          </a:solidFill>
                          <a:effectLst/>
                        </a:rPr>
                        <a:t>Irregular expenditure – </a:t>
                      </a:r>
                      <a:r>
                        <a:rPr lang="en-ZA" sz="1600" b="1" kern="50" dirty="0" smtClean="0">
                          <a:solidFill>
                            <a:schemeClr val="tx1"/>
                          </a:solidFill>
                          <a:effectLst/>
                        </a:rPr>
                        <a:t>R257 657.79</a:t>
                      </a:r>
                      <a:r>
                        <a:rPr lang="en-ZA" sz="1600" b="1" kern="50" baseline="0" dirty="0" smtClean="0">
                          <a:solidFill>
                            <a:schemeClr val="tx1"/>
                          </a:solidFill>
                          <a:effectLst/>
                        </a:rPr>
                        <a:t> </a:t>
                      </a:r>
                      <a:r>
                        <a:rPr lang="en-ZA" sz="1600" kern="50" baseline="0" dirty="0" smtClean="0">
                          <a:solidFill>
                            <a:schemeClr val="tx1"/>
                          </a:solidFill>
                          <a:effectLst/>
                        </a:rPr>
                        <a:t>detected and reported</a:t>
                      </a:r>
                    </a:p>
                    <a:p>
                      <a:pPr>
                        <a:spcAft>
                          <a:spcPts val="0"/>
                        </a:spcAft>
                      </a:pPr>
                      <a:endParaRPr lang="en-ZA" sz="1600" kern="50" baseline="0" dirty="0" smtClean="0">
                        <a:solidFill>
                          <a:schemeClr val="tx1"/>
                        </a:solidFill>
                        <a:effectLst/>
                      </a:endParaRPr>
                    </a:p>
                    <a:p>
                      <a:pPr>
                        <a:spcAft>
                          <a:spcPts val="0"/>
                        </a:spcAft>
                      </a:pPr>
                      <a:r>
                        <a:rPr lang="en-ZA" sz="1600" kern="50" dirty="0" smtClean="0">
                          <a:solidFill>
                            <a:schemeClr val="tx1"/>
                          </a:solidFill>
                          <a:effectLst/>
                        </a:rPr>
                        <a:t>Fruitless and Wasteful</a:t>
                      </a:r>
                      <a:r>
                        <a:rPr lang="en-ZA" sz="1600" kern="50" baseline="0" dirty="0" smtClean="0">
                          <a:solidFill>
                            <a:schemeClr val="tx1"/>
                          </a:solidFill>
                          <a:effectLst/>
                        </a:rPr>
                        <a:t> Expenditure – </a:t>
                      </a:r>
                      <a:r>
                        <a:rPr lang="en-ZA" sz="1600" b="1" kern="50" baseline="0" dirty="0" smtClean="0">
                          <a:solidFill>
                            <a:schemeClr val="tx1"/>
                          </a:solidFill>
                          <a:effectLst/>
                        </a:rPr>
                        <a:t>R129 091.84 </a:t>
                      </a:r>
                      <a:r>
                        <a:rPr lang="en-ZA" sz="1600" kern="50" baseline="0" dirty="0" smtClean="0">
                          <a:solidFill>
                            <a:schemeClr val="tx1"/>
                          </a:solidFill>
                          <a:effectLst/>
                        </a:rPr>
                        <a:t>detected and reported</a:t>
                      </a:r>
                    </a:p>
                    <a:p>
                      <a:pPr>
                        <a:spcAft>
                          <a:spcPts val="0"/>
                        </a:spcAft>
                      </a:pPr>
                      <a:endParaRPr lang="en-ZA" sz="1600" kern="50" baseline="0" dirty="0" smtClean="0">
                        <a:solidFill>
                          <a:schemeClr val="tx1"/>
                        </a:solidFill>
                        <a:effectLst/>
                      </a:endParaRPr>
                    </a:p>
                    <a:p>
                      <a:pPr>
                        <a:spcAft>
                          <a:spcPts val="0"/>
                        </a:spcAft>
                      </a:pPr>
                      <a:r>
                        <a:rPr lang="en-ZA" sz="1600" kern="50" baseline="0" dirty="0" smtClean="0">
                          <a:solidFill>
                            <a:schemeClr val="tx1"/>
                          </a:solidFill>
                          <a:effectLst/>
                        </a:rPr>
                        <a:t>Unauthorised expenditure – None detected and reported</a:t>
                      </a:r>
                      <a:endParaRPr lang="en-ZA" sz="1600" b="0" kern="50" dirty="0" smtClean="0">
                        <a:solidFill>
                          <a:schemeClr val="tx1"/>
                        </a:solidFill>
                        <a:effectLst/>
                        <a:latin typeface="+mn-lt"/>
                        <a:ea typeface="SimSun"/>
                        <a:cs typeface="Calibri"/>
                      </a:endParaRPr>
                    </a:p>
                    <a:p>
                      <a:pPr>
                        <a:spcAft>
                          <a:spcPts val="0"/>
                        </a:spcAft>
                      </a:pPr>
                      <a:endParaRPr lang="en-ZA" sz="1600" b="1" u="sng" kern="50" dirty="0">
                        <a:solidFill>
                          <a:srgbClr val="C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6393">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Ensure effective accountability, transparency and adherence to governance best practices.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706">
                <a:tc>
                  <a:txBody>
                    <a:bodyPr/>
                    <a:lstStyle/>
                    <a:p>
                      <a:pPr>
                        <a:spcAft>
                          <a:spcPts val="0"/>
                        </a:spcAft>
                      </a:pPr>
                      <a:r>
                        <a:rPr lang="en-GB" sz="1600" b="1" kern="0" dirty="0">
                          <a:solidFill>
                            <a:srgbClr val="000000"/>
                          </a:solidFill>
                          <a:effectLst/>
                          <a:latin typeface="Calibri"/>
                          <a:ea typeface="Times New Roman"/>
                          <a:cs typeface="Calibri"/>
                        </a:rPr>
                        <a:t>Link</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Outcome 12</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5885">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c>
                  <a:txBody>
                    <a:bodyPr/>
                    <a:lstStyle/>
                    <a:p>
                      <a:pPr>
                        <a:spcAft>
                          <a:spcPts val="0"/>
                        </a:spcAft>
                      </a:pPr>
                      <a:r>
                        <a:rPr lang="en-GB" sz="1600" b="1" kern="0" dirty="0">
                          <a:solidFill>
                            <a:srgbClr val="000000"/>
                          </a:solidFill>
                          <a:effectLst/>
                          <a:latin typeface="Calibri"/>
                          <a:ea typeface="Times New Roman"/>
                          <a:cs typeface="Calibri"/>
                        </a:rPr>
                        <a:t>100% </a:t>
                      </a:r>
                      <a:r>
                        <a:rPr lang="en-GB" sz="1600" b="0" kern="0" dirty="0">
                          <a:solidFill>
                            <a:srgbClr val="000000"/>
                          </a:solidFill>
                          <a:effectLst/>
                          <a:latin typeface="Calibri"/>
                          <a:ea typeface="Times New Roman"/>
                          <a:cs typeface="Calibri"/>
                        </a:rPr>
                        <a:t>of detected </a:t>
                      </a:r>
                      <a:r>
                        <a:rPr lang="en-GB" sz="1600" b="0" kern="0" dirty="0" smtClean="0">
                          <a:solidFill>
                            <a:srgbClr val="000000"/>
                          </a:solidFill>
                          <a:effectLst/>
                          <a:latin typeface="Calibri"/>
                          <a:ea typeface="Times New Roman"/>
                          <a:cs typeface="Calibri"/>
                        </a:rPr>
                        <a:t>cases of irregular,</a:t>
                      </a:r>
                      <a:r>
                        <a:rPr lang="en-GB" sz="1600" b="0" kern="0" baseline="0" dirty="0" smtClean="0">
                          <a:solidFill>
                            <a:srgbClr val="000000"/>
                          </a:solidFill>
                          <a:effectLst/>
                          <a:latin typeface="Calibri"/>
                          <a:ea typeface="Times New Roman"/>
                          <a:cs typeface="Calibri"/>
                        </a:rPr>
                        <a:t> fruitless and wasteful  and unauthorised expenditure </a:t>
                      </a:r>
                      <a:r>
                        <a:rPr lang="en-GB" sz="1600" b="0" kern="0" dirty="0" smtClean="0">
                          <a:solidFill>
                            <a:srgbClr val="000000"/>
                          </a:solidFill>
                          <a:effectLst/>
                          <a:latin typeface="Calibri"/>
                          <a:ea typeface="Times New Roman"/>
                          <a:cs typeface="Calibri"/>
                        </a:rPr>
                        <a:t>reported</a:t>
                      </a:r>
                    </a:p>
                    <a:p>
                      <a:pPr>
                        <a:spcAft>
                          <a:spcPts val="0"/>
                        </a:spcAft>
                      </a:pP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34768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Extra2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7124" y="0"/>
            <a:ext cx="9198986" cy="6899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txBox="1">
            <a:spLocks/>
          </p:cNvSpPr>
          <p:nvPr/>
        </p:nvSpPr>
        <p:spPr bwMode="auto">
          <a:xfrm>
            <a:off x="1746738" y="525463"/>
            <a:ext cx="60256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r>
              <a:rPr lang="en-US" altLang="en-US" sz="2400" b="1" dirty="0" smtClean="0">
                <a:solidFill>
                  <a:schemeClr val="bg2"/>
                </a:solidFill>
                <a:latin typeface="Arial" charset="0"/>
              </a:rPr>
              <a:t>TABLE OF CONTENTS</a:t>
            </a:r>
            <a:endParaRPr lang="en-US" altLang="en-US" sz="2400" b="1" dirty="0">
              <a:solidFill>
                <a:schemeClr val="bg2"/>
              </a:solidFill>
              <a:latin typeface="Arial" charset="0"/>
            </a:endParaRPr>
          </a:p>
        </p:txBody>
      </p:sp>
      <p:sp>
        <p:nvSpPr>
          <p:cNvPr id="16387" name="Content Placeholder 2"/>
          <p:cNvSpPr txBox="1">
            <a:spLocks/>
          </p:cNvSpPr>
          <p:nvPr/>
        </p:nvSpPr>
        <p:spPr bwMode="auto">
          <a:xfrm>
            <a:off x="162895" y="1491343"/>
            <a:ext cx="8606733" cy="3799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marL="457200" indent="-457200" eaLnBrk="1" hangingPunct="1">
              <a:lnSpc>
                <a:spcPct val="150000"/>
              </a:lnSpc>
              <a:buAutoNum type="arabicPeriod"/>
            </a:pPr>
            <a:r>
              <a:rPr lang="en-GB" altLang="en-US" sz="1900" dirty="0" smtClean="0">
                <a:latin typeface="Arial" charset="0"/>
              </a:rPr>
              <a:t>Introduction</a:t>
            </a:r>
          </a:p>
          <a:p>
            <a:pPr marL="457200" indent="-457200" eaLnBrk="1" hangingPunct="1">
              <a:lnSpc>
                <a:spcPct val="150000"/>
              </a:lnSpc>
              <a:buAutoNum type="arabicPeriod"/>
            </a:pPr>
            <a:r>
              <a:rPr lang="en-ZA" sz="1900" dirty="0" smtClean="0">
                <a:latin typeface="Arial" charset="0"/>
                <a:ea typeface="ＭＳ Ｐゴシック" pitchFamily="34" charset="-128"/>
                <a:cs typeface="Arial" charset="0"/>
              </a:rPr>
              <a:t>The Department of Employment and Labour (DEL) Programmes and Entities</a:t>
            </a:r>
          </a:p>
          <a:p>
            <a:pPr eaLnBrk="1" hangingPunct="1">
              <a:lnSpc>
                <a:spcPct val="150000"/>
              </a:lnSpc>
            </a:pPr>
            <a:r>
              <a:rPr lang="en-ZA" sz="1900" dirty="0" smtClean="0">
                <a:latin typeface="Arial" charset="0"/>
                <a:ea typeface="ＭＳ Ｐゴシック" pitchFamily="34" charset="-128"/>
                <a:cs typeface="Arial" charset="0"/>
              </a:rPr>
              <a:t>3.    The DEL focus in the Medium Term Strategic Framework  </a:t>
            </a:r>
          </a:p>
          <a:p>
            <a:pPr eaLnBrk="1" hangingPunct="1">
              <a:lnSpc>
                <a:spcPct val="150000"/>
              </a:lnSpc>
            </a:pPr>
            <a:r>
              <a:rPr lang="en-ZA" sz="1900" dirty="0" smtClean="0">
                <a:latin typeface="Arial" charset="0"/>
                <a:ea typeface="ＭＳ Ｐゴシック" pitchFamily="34" charset="-128"/>
                <a:cs typeface="Arial" charset="0"/>
              </a:rPr>
              <a:t>       (MTSF): 2015 – 20</a:t>
            </a:r>
          </a:p>
          <a:p>
            <a:pPr eaLnBrk="1" hangingPunct="1">
              <a:lnSpc>
                <a:spcPct val="150000"/>
              </a:lnSpc>
            </a:pPr>
            <a:r>
              <a:rPr lang="en-ZA" sz="1900" dirty="0" smtClean="0">
                <a:latin typeface="Arial" charset="0"/>
                <a:ea typeface="ＭＳ Ｐゴシック" pitchFamily="34" charset="-128"/>
                <a:cs typeface="Arial" charset="0"/>
              </a:rPr>
              <a:t>4.    Strategic Plan 2015 - 20</a:t>
            </a:r>
          </a:p>
          <a:p>
            <a:pPr eaLnBrk="1" hangingPunct="1">
              <a:lnSpc>
                <a:spcPct val="150000"/>
              </a:lnSpc>
            </a:pPr>
            <a:r>
              <a:rPr lang="en-ZA" sz="1900" dirty="0" smtClean="0">
                <a:latin typeface="Arial" charset="0"/>
                <a:ea typeface="ＭＳ Ｐゴシック" pitchFamily="34" charset="-128"/>
                <a:cs typeface="Arial" charset="0"/>
              </a:rPr>
              <a:t>5.    Annual Performance Plan (APP) for the Financial Year </a:t>
            </a:r>
          </a:p>
          <a:p>
            <a:pPr eaLnBrk="1" hangingPunct="1">
              <a:lnSpc>
                <a:spcPct val="150000"/>
              </a:lnSpc>
            </a:pPr>
            <a:r>
              <a:rPr lang="en-ZA" sz="1900" dirty="0">
                <a:latin typeface="Arial" charset="0"/>
                <a:ea typeface="ＭＳ Ｐゴシック" pitchFamily="34" charset="-128"/>
                <a:cs typeface="Arial" charset="0"/>
              </a:rPr>
              <a:t> </a:t>
            </a:r>
            <a:r>
              <a:rPr lang="en-ZA" sz="1900" dirty="0" smtClean="0">
                <a:latin typeface="Arial" charset="0"/>
                <a:ea typeface="ＭＳ Ｐゴシック" pitchFamily="34" charset="-128"/>
                <a:cs typeface="Arial" charset="0"/>
              </a:rPr>
              <a:t>      2019/20</a:t>
            </a:r>
          </a:p>
          <a:p>
            <a:pPr eaLnBrk="1" hangingPunct="1">
              <a:lnSpc>
                <a:spcPct val="150000"/>
              </a:lnSpc>
            </a:pPr>
            <a:r>
              <a:rPr lang="en-ZA" sz="1900" dirty="0" smtClean="0">
                <a:latin typeface="Arial" charset="0"/>
                <a:ea typeface="ＭＳ Ｐゴシック" pitchFamily="34" charset="-128"/>
                <a:cs typeface="Arial" charset="0"/>
              </a:rPr>
              <a:t>6.    Supported Employment Enterprises (SEE)</a:t>
            </a:r>
          </a:p>
        </p:txBody>
      </p:sp>
      <p:sp>
        <p:nvSpPr>
          <p:cNvPr id="11" name="Rectangle 10"/>
          <p:cNvSpPr/>
          <p:nvPr/>
        </p:nvSpPr>
        <p:spPr>
          <a:xfrm>
            <a:off x="8627724" y="1759507"/>
            <a:ext cx="283809" cy="325650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12" name="Rectangle 11"/>
          <p:cNvSpPr/>
          <p:nvPr/>
        </p:nvSpPr>
        <p:spPr>
          <a:xfrm>
            <a:off x="8294821" y="2617976"/>
            <a:ext cx="283809" cy="239803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15" name="Rectangle 14"/>
          <p:cNvSpPr/>
          <p:nvPr/>
        </p:nvSpPr>
        <p:spPr>
          <a:xfrm>
            <a:off x="7961152" y="3015285"/>
            <a:ext cx="283809" cy="200073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2" name="Slide Number Placeholder 1"/>
          <p:cNvSpPr>
            <a:spLocks noGrp="1"/>
          </p:cNvSpPr>
          <p:nvPr>
            <p:ph type="sldNum" sz="quarter" idx="12"/>
          </p:nvPr>
        </p:nvSpPr>
        <p:spPr>
          <a:xfrm>
            <a:off x="6894352" y="195942"/>
            <a:ext cx="2133600" cy="365125"/>
          </a:xfrm>
        </p:spPr>
        <p:txBody>
          <a:bodyPr/>
          <a:lstStyle/>
          <a:p>
            <a:fld id="{2B5B917B-568E-4CDA-B28E-E39220CAABA0}" type="slidenum">
              <a:rPr lang="en-US" altLang="en-US" sz="1600" smtClean="0">
                <a:solidFill>
                  <a:srgbClr val="FF0000"/>
                </a:solidFill>
                <a:effectLst>
                  <a:outerShdw blurRad="38100" dist="38100" dir="2700000" algn="tl">
                    <a:srgbClr val="000000">
                      <a:alpha val="43137"/>
                    </a:srgbClr>
                  </a:outerShdw>
                </a:effectLst>
              </a:rPr>
              <a:pPr/>
              <a:t>2</a:t>
            </a:fld>
            <a:endParaRPr lang="en-US" altLang="en-US" sz="1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p:spPr>
        <p:txBody>
          <a:bodyPr/>
          <a:lstStyle/>
          <a:p>
            <a:r>
              <a:rPr lang="en-ZA" sz="2400" b="1" dirty="0" smtClean="0"/>
              <a:t>PROGRAMME 2: INSPECTION AND ENFORCEMENT SERVICES</a:t>
            </a:r>
            <a:endParaRPr lang="en-ZA" sz="2400" b="1" dirty="0"/>
          </a:p>
        </p:txBody>
      </p:sp>
      <p:sp>
        <p:nvSpPr>
          <p:cNvPr id="4" name="Slide Number Placeholder 3"/>
          <p:cNvSpPr>
            <a:spLocks noGrp="1"/>
          </p:cNvSpPr>
          <p:nvPr>
            <p:ph type="sldNum" sz="quarter" idx="12"/>
          </p:nvPr>
        </p:nvSpPr>
        <p:spPr>
          <a:xfrm>
            <a:off x="7010400" y="4989"/>
            <a:ext cx="2133600" cy="365125"/>
          </a:xfrm>
        </p:spPr>
        <p:txBody>
          <a:bodyPr/>
          <a:lstStyle/>
          <a:p>
            <a:fld id="{4199C084-64D2-444A-8BFC-FE521070755C}" type="slidenum">
              <a:rPr lang="en-US" altLang="en-US" smtClean="0">
                <a:solidFill>
                  <a:schemeClr val="bg1"/>
                </a:solidFill>
              </a:rPr>
              <a:pPr/>
              <a:t>20</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77367993"/>
              </p:ext>
            </p:extLst>
          </p:nvPr>
        </p:nvGraphicFramePr>
        <p:xfrm>
          <a:off x="199292" y="1323853"/>
          <a:ext cx="8781421" cy="5299684"/>
        </p:xfrm>
        <a:graphic>
          <a:graphicData uri="http://schemas.openxmlformats.org/drawingml/2006/table">
            <a:tbl>
              <a:tblPr firstRow="1" firstCol="1" lastRow="1" lastCol="1" bandRow="1" bandCol="1"/>
              <a:tblGrid>
                <a:gridCol w="2396489"/>
                <a:gridCol w="6384932"/>
              </a:tblGrid>
              <a:tr h="621255">
                <a:tc>
                  <a:txBody>
                    <a:bodyPr/>
                    <a:lstStyle/>
                    <a:p>
                      <a:pPr>
                        <a:spcAft>
                          <a:spcPts val="0"/>
                        </a:spcAft>
                      </a:pPr>
                      <a:r>
                        <a:rPr lang="en-GB" sz="1600" b="1" kern="0" dirty="0" smtClean="0">
                          <a:solidFill>
                            <a:srgbClr val="000000"/>
                          </a:solidFill>
                          <a:effectLst/>
                          <a:latin typeface="Calibri"/>
                          <a:ea typeface="Times New Roman"/>
                          <a:cs typeface="Calibri"/>
                        </a:rPr>
                        <a:t>STRATEGIC OBJECTIVE 1</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WORKERS PROTECTED THROUGH INSPECTION AND ENFORCEMENT OF EMPLOYMENT LAW</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766056">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Ensure Decent Work principles are adhered to by protecting workers through the inspection and enforcement of employment law  </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9294">
                <a:tc>
                  <a:txBody>
                    <a:bodyPr/>
                    <a:lstStyle/>
                    <a:p>
                      <a:pPr>
                        <a:spcAft>
                          <a:spcPts val="0"/>
                        </a:spcAft>
                      </a:pPr>
                      <a:r>
                        <a:rPr lang="en-GB" sz="1600" b="1" kern="0" dirty="0">
                          <a:solidFill>
                            <a:schemeClr val="tx1"/>
                          </a:solidFill>
                          <a:effectLst/>
                          <a:latin typeface="Calibri"/>
                          <a:ea typeface="Times New Roman"/>
                          <a:cs typeface="Calibri"/>
                        </a:rPr>
                        <a:t>Baseline</a:t>
                      </a:r>
                      <a:endParaRPr lang="en-ZA" sz="1600" b="1"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1" kern="0" dirty="0" smtClean="0">
                          <a:solidFill>
                            <a:schemeClr val="tx1"/>
                          </a:solidFill>
                          <a:effectLst/>
                        </a:rPr>
                        <a:t>186 456 </a:t>
                      </a:r>
                      <a:r>
                        <a:rPr lang="en-GB" sz="1600" kern="0" dirty="0" smtClean="0">
                          <a:solidFill>
                            <a:schemeClr val="tx1"/>
                          </a:solidFill>
                          <a:effectLst/>
                        </a:rPr>
                        <a:t>Inspections were performed in 2016/17</a:t>
                      </a:r>
                    </a:p>
                    <a:p>
                      <a:pPr>
                        <a:spcAft>
                          <a:spcPts val="0"/>
                        </a:spcAft>
                      </a:pPr>
                      <a:endParaRPr lang="en-ZA" sz="1600" kern="50" dirty="0" smtClean="0">
                        <a:solidFill>
                          <a:schemeClr val="tx1"/>
                        </a:solidFill>
                        <a:effectLst/>
                      </a:endParaRPr>
                    </a:p>
                    <a:p>
                      <a:pPr>
                        <a:spcAft>
                          <a:spcPts val="0"/>
                        </a:spcAft>
                      </a:pPr>
                      <a:r>
                        <a:rPr lang="en-GB" sz="1600" b="1" kern="0" dirty="0" smtClean="0">
                          <a:solidFill>
                            <a:schemeClr val="tx1"/>
                          </a:solidFill>
                          <a:effectLst/>
                        </a:rPr>
                        <a:t>100% (29</a:t>
                      </a:r>
                      <a:r>
                        <a:rPr lang="en-GB" sz="1600" b="1" kern="0" baseline="0" dirty="0" smtClean="0">
                          <a:solidFill>
                            <a:schemeClr val="tx1"/>
                          </a:solidFill>
                          <a:effectLst/>
                        </a:rPr>
                        <a:t> 612</a:t>
                      </a:r>
                      <a:r>
                        <a:rPr lang="en-GB" sz="1600" b="1" kern="0" dirty="0" smtClean="0">
                          <a:solidFill>
                            <a:schemeClr val="tx1"/>
                          </a:solidFill>
                          <a:effectLst/>
                        </a:rPr>
                        <a:t> of 29 612</a:t>
                      </a:r>
                      <a:r>
                        <a:rPr lang="en-GB" sz="1600" kern="0" dirty="0" smtClean="0">
                          <a:solidFill>
                            <a:schemeClr val="tx1"/>
                          </a:solidFill>
                          <a:effectLst/>
                        </a:rPr>
                        <a:t>) of non-compliant employers issued with notices</a:t>
                      </a:r>
                    </a:p>
                    <a:p>
                      <a:pPr>
                        <a:spcAft>
                          <a:spcPts val="0"/>
                        </a:spcAft>
                      </a:pPr>
                      <a:endParaRPr lang="en-ZA" sz="1600" kern="50" dirty="0" smtClean="0">
                        <a:solidFill>
                          <a:schemeClr val="tx1"/>
                        </a:solidFill>
                        <a:effectLst/>
                      </a:endParaRPr>
                    </a:p>
                    <a:p>
                      <a:pPr>
                        <a:spcAft>
                          <a:spcPts val="0"/>
                        </a:spcAft>
                      </a:pPr>
                      <a:r>
                        <a:rPr lang="en-GB" sz="1600" b="1" kern="0" dirty="0" smtClean="0">
                          <a:solidFill>
                            <a:schemeClr val="tx1"/>
                          </a:solidFill>
                          <a:effectLst/>
                        </a:rPr>
                        <a:t>80% (703 of 878) </a:t>
                      </a:r>
                      <a:r>
                        <a:rPr lang="en-GB" sz="1600" kern="0" dirty="0" smtClean="0">
                          <a:solidFill>
                            <a:schemeClr val="tx1"/>
                          </a:solidFill>
                          <a:effectLst/>
                        </a:rPr>
                        <a:t>incidents were investigated and finalised within prescribed time frames</a:t>
                      </a:r>
                      <a:endParaRPr lang="en-ZA" sz="1600" b="0" kern="50" dirty="0" smtClean="0">
                        <a:solidFill>
                          <a:schemeClr val="tx1"/>
                        </a:solidFill>
                        <a:effectLst/>
                        <a:latin typeface="+mn-lt"/>
                        <a:ea typeface="SimSun"/>
                        <a:cs typeface="Calibri"/>
                      </a:endParaRPr>
                    </a:p>
                    <a:p>
                      <a:pPr>
                        <a:spcAft>
                          <a:spcPts val="0"/>
                        </a:spcAft>
                      </a:pPr>
                      <a:endParaRPr lang="en-ZA" sz="1600" b="0"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7450">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To give effect to the right of fair labour practices by the regulation of employment law</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198">
                <a:tc>
                  <a:txBody>
                    <a:bodyPr/>
                    <a:lstStyle/>
                    <a:p>
                      <a:pPr>
                        <a:spcAft>
                          <a:spcPts val="0"/>
                        </a:spcAft>
                      </a:pPr>
                      <a:r>
                        <a:rPr lang="en-GB" sz="1600" b="1" kern="0" dirty="0">
                          <a:solidFill>
                            <a:srgbClr val="000000"/>
                          </a:solidFill>
                          <a:effectLst/>
                          <a:latin typeface="Calibri"/>
                          <a:ea typeface="Times New Roman"/>
                          <a:cs typeface="Calibri"/>
                        </a:rPr>
                        <a:t>Links</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Outcome 4 (sub outcome 7)</a:t>
                      </a:r>
                      <a:endParaRPr lang="en-ZA" sz="1600" b="0" kern="50" dirty="0">
                        <a:solidFill>
                          <a:srgbClr val="000000"/>
                        </a:solidFill>
                        <a:effectLst/>
                        <a:latin typeface="Calibri"/>
                        <a:ea typeface="SimSun"/>
                        <a:cs typeface="Calibri"/>
                      </a:endParaRPr>
                    </a:p>
                    <a:p>
                      <a:pPr>
                        <a:spcAft>
                          <a:spcPts val="0"/>
                        </a:spcAft>
                      </a:pPr>
                      <a:r>
                        <a:rPr lang="en-GB" sz="1600" b="0" kern="0" dirty="0">
                          <a:solidFill>
                            <a:srgbClr val="000000"/>
                          </a:solidFill>
                          <a:effectLst/>
                          <a:latin typeface="Calibri"/>
                          <a:ea typeface="Times New Roman"/>
                          <a:cs typeface="Calibri"/>
                        </a:rPr>
                        <a:t>National Development Plan:  Labour –market regulation (Chapter 3)</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8431">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c>
                  <a:txBody>
                    <a:bodyPr/>
                    <a:lstStyle/>
                    <a:p>
                      <a:pPr>
                        <a:spcAft>
                          <a:spcPts val="0"/>
                        </a:spcAft>
                      </a:pPr>
                      <a:r>
                        <a:rPr lang="en-GB" sz="1600" b="1" kern="0" dirty="0">
                          <a:solidFill>
                            <a:srgbClr val="000000"/>
                          </a:solidFill>
                          <a:effectLst/>
                          <a:latin typeface="Calibri"/>
                          <a:ea typeface="Times New Roman"/>
                          <a:cs typeface="Calibri"/>
                        </a:rPr>
                        <a:t>30% </a:t>
                      </a:r>
                      <a:r>
                        <a:rPr lang="en-GB" sz="1600" b="0" kern="50" dirty="0">
                          <a:solidFill>
                            <a:srgbClr val="000000"/>
                          </a:solidFill>
                          <a:effectLst/>
                          <a:latin typeface="Calibri"/>
                          <a:ea typeface="SimSun"/>
                          <a:cs typeface="Calibri"/>
                        </a:rPr>
                        <a:t>Increase in number of inspections </a:t>
                      </a:r>
                      <a:endParaRPr lang="en-GB" sz="1600" b="0" kern="50" dirty="0" smtClean="0">
                        <a:solidFill>
                          <a:srgbClr val="000000"/>
                        </a:solidFill>
                        <a:effectLst/>
                        <a:latin typeface="Calibri"/>
                        <a:ea typeface="SimSun"/>
                        <a:cs typeface="Calibri"/>
                      </a:endParaRPr>
                    </a:p>
                    <a:p>
                      <a:pPr>
                        <a:spcAft>
                          <a:spcPts val="0"/>
                        </a:spcAft>
                      </a:pPr>
                      <a:endParaRPr lang="en-GB" sz="1600" b="0" kern="50" dirty="0" smtClean="0">
                        <a:solidFill>
                          <a:srgbClr val="000000"/>
                        </a:solidFill>
                        <a:effectLst/>
                        <a:latin typeface="Calibri"/>
                        <a:ea typeface="SimSun"/>
                        <a:cs typeface="Calibri"/>
                      </a:endParaRPr>
                    </a:p>
                    <a:p>
                      <a:pPr>
                        <a:spcAft>
                          <a:spcPts val="0"/>
                        </a:spcAft>
                      </a:pP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01967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503" y="169129"/>
            <a:ext cx="8229600" cy="1143000"/>
          </a:xfrm>
        </p:spPr>
        <p:txBody>
          <a:bodyPr/>
          <a:lstStyle/>
          <a:p>
            <a:r>
              <a:rPr lang="en-ZA" sz="2400" b="1" dirty="0"/>
              <a:t>PROGRAMME </a:t>
            </a:r>
            <a:r>
              <a:rPr lang="en-ZA" sz="2400" b="1" dirty="0" smtClean="0"/>
              <a:t>3: PUBLIC EMPLOYMENT SERVICES (PES)</a:t>
            </a:r>
            <a:endParaRPr lang="en-ZA" sz="2400" dirty="0"/>
          </a:p>
        </p:txBody>
      </p:sp>
      <p:sp>
        <p:nvSpPr>
          <p:cNvPr id="4" name="Slide Number Placeholder 3"/>
          <p:cNvSpPr>
            <a:spLocks noGrp="1"/>
          </p:cNvSpPr>
          <p:nvPr>
            <p:ph type="sldNum" sz="quarter" idx="12"/>
          </p:nvPr>
        </p:nvSpPr>
        <p:spPr>
          <a:xfrm>
            <a:off x="7010400" y="9978"/>
            <a:ext cx="2133600" cy="365125"/>
          </a:xfrm>
        </p:spPr>
        <p:txBody>
          <a:bodyPr/>
          <a:lstStyle/>
          <a:p>
            <a:fld id="{4199C084-64D2-444A-8BFC-FE521070755C}" type="slidenum">
              <a:rPr lang="en-US" altLang="en-US" smtClean="0">
                <a:solidFill>
                  <a:schemeClr val="bg1"/>
                </a:solidFill>
              </a:rPr>
              <a:pPr/>
              <a:t>21</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10314150"/>
              </p:ext>
            </p:extLst>
          </p:nvPr>
        </p:nvGraphicFramePr>
        <p:xfrm>
          <a:off x="175846" y="1383324"/>
          <a:ext cx="8678427" cy="5251937"/>
        </p:xfrm>
        <a:graphic>
          <a:graphicData uri="http://schemas.openxmlformats.org/drawingml/2006/table">
            <a:tbl>
              <a:tblPr firstRow="1" firstCol="1" lastRow="1" lastCol="1" bandRow="1" bandCol="1"/>
              <a:tblGrid>
                <a:gridCol w="2425278"/>
                <a:gridCol w="6253149"/>
              </a:tblGrid>
              <a:tr h="453806">
                <a:tc>
                  <a:txBody>
                    <a:bodyPr/>
                    <a:lstStyle/>
                    <a:p>
                      <a:pPr>
                        <a:spcAft>
                          <a:spcPts val="0"/>
                        </a:spcAft>
                      </a:pPr>
                      <a:r>
                        <a:rPr lang="en-GB" sz="1600" b="1" kern="0" dirty="0" smtClean="0">
                          <a:solidFill>
                            <a:srgbClr val="000000"/>
                          </a:solidFill>
                          <a:effectLst/>
                          <a:latin typeface="Calibri"/>
                          <a:ea typeface="Times New Roman"/>
                          <a:cs typeface="Calibri"/>
                        </a:rPr>
                        <a:t>STRATEGIC OBJECTIVE 1</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WORK SEEKERS REGISTERED</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752814">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Register work-seekers on Employment System of South Africa (ESSA) </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3433">
                <a:tc>
                  <a:txBody>
                    <a:bodyPr/>
                    <a:lstStyle/>
                    <a:p>
                      <a:pPr>
                        <a:spcAft>
                          <a:spcPts val="0"/>
                        </a:spcAft>
                      </a:pPr>
                      <a:r>
                        <a:rPr lang="en-GB" sz="1600" b="1" kern="0" dirty="0">
                          <a:solidFill>
                            <a:schemeClr val="tx1"/>
                          </a:solidFill>
                          <a:effectLst/>
                          <a:latin typeface="Calibri"/>
                          <a:ea typeface="Times New Roman"/>
                          <a:cs typeface="Calibri"/>
                        </a:rPr>
                        <a:t>Baseline</a:t>
                      </a:r>
                      <a:endParaRPr lang="en-ZA" sz="1600" b="1"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50" dirty="0" smtClean="0">
                          <a:solidFill>
                            <a:schemeClr val="tx1"/>
                          </a:solidFill>
                          <a:effectLst/>
                        </a:rPr>
                        <a:t>666 719 </a:t>
                      </a:r>
                      <a:r>
                        <a:rPr lang="en-GB" sz="1600" kern="50" dirty="0" smtClean="0">
                          <a:solidFill>
                            <a:schemeClr val="tx1"/>
                          </a:solidFill>
                          <a:effectLst/>
                        </a:rPr>
                        <a:t>work seekers registered on ESSA </a:t>
                      </a:r>
                      <a:r>
                        <a:rPr lang="en-GB" sz="1600" b="0" kern="50" dirty="0" smtClean="0">
                          <a:solidFill>
                            <a:schemeClr val="tx1"/>
                          </a:solidFill>
                          <a:effectLst/>
                          <a:latin typeface="Calibri"/>
                          <a:ea typeface="SimSun"/>
                          <a:cs typeface="Calibri"/>
                        </a:rPr>
                        <a:t>in</a:t>
                      </a:r>
                      <a:r>
                        <a:rPr lang="en-GB" sz="1600" b="0" kern="50" baseline="0" dirty="0" smtClean="0">
                          <a:solidFill>
                            <a:schemeClr val="tx1"/>
                          </a:solidFill>
                          <a:effectLst/>
                          <a:latin typeface="Calibri"/>
                          <a:ea typeface="SimSun"/>
                          <a:cs typeface="Calibri"/>
                        </a:rPr>
                        <a:t> 2016/17</a:t>
                      </a:r>
                      <a:endParaRPr lang="en-ZA" sz="1600" b="0"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4895">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To enable work-seekers to access employment opportunities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2094">
                <a:tc>
                  <a:txBody>
                    <a:bodyPr/>
                    <a:lstStyle/>
                    <a:p>
                      <a:pPr>
                        <a:spcAft>
                          <a:spcPts val="0"/>
                        </a:spcAft>
                      </a:pPr>
                      <a:r>
                        <a:rPr lang="en-GB" sz="1600" b="1" kern="0" dirty="0">
                          <a:solidFill>
                            <a:srgbClr val="000000"/>
                          </a:solidFill>
                          <a:effectLst/>
                          <a:latin typeface="Calibri"/>
                          <a:ea typeface="Times New Roman"/>
                          <a:cs typeface="Calibri"/>
                        </a:rPr>
                        <a:t>Links</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Outcome 4 &amp; 5</a:t>
                      </a:r>
                      <a:r>
                        <a:rPr lang="en-GB" sz="1600" b="0" kern="50" dirty="0">
                          <a:solidFill>
                            <a:srgbClr val="000000"/>
                          </a:solidFill>
                          <a:effectLst/>
                          <a:latin typeface="Calibri"/>
                          <a:ea typeface="SimSun"/>
                          <a:cs typeface="Calibri"/>
                        </a:rPr>
                        <a:t> – Contributing to decent employment creation – </a:t>
                      </a:r>
                      <a:r>
                        <a:rPr lang="en-GB" sz="1600" b="0" kern="0" dirty="0">
                          <a:solidFill>
                            <a:srgbClr val="000000"/>
                          </a:solidFill>
                          <a:effectLst/>
                          <a:latin typeface="Calibri"/>
                          <a:ea typeface="Times New Roman"/>
                          <a:cs typeface="Calibri"/>
                        </a:rPr>
                        <a:t>and the National Development Plan (Chapter 3)</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4895">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Work-seekers registered on ESSA for opportunities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39265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a:t>PROGRAMME 3: PUBLIC EMPLOYMENT SERVICES (PES)</a:t>
            </a:r>
            <a:endParaRPr lang="en-ZA" sz="2400" dirty="0"/>
          </a:p>
        </p:txBody>
      </p:sp>
      <p:sp>
        <p:nvSpPr>
          <p:cNvPr id="4" name="Slide Number Placeholder 3"/>
          <p:cNvSpPr>
            <a:spLocks noGrp="1"/>
          </p:cNvSpPr>
          <p:nvPr>
            <p:ph type="sldNum" sz="quarter" idx="12"/>
          </p:nvPr>
        </p:nvSpPr>
        <p:spPr>
          <a:xfrm>
            <a:off x="7010400" y="-13433"/>
            <a:ext cx="2133600" cy="365125"/>
          </a:xfrm>
        </p:spPr>
        <p:txBody>
          <a:bodyPr/>
          <a:lstStyle/>
          <a:p>
            <a:fld id="{4199C084-64D2-444A-8BFC-FE521070755C}" type="slidenum">
              <a:rPr lang="en-US" altLang="en-US" smtClean="0">
                <a:solidFill>
                  <a:schemeClr val="bg1"/>
                </a:solidFill>
              </a:rPr>
              <a:pPr/>
              <a:t>22</a:t>
            </a:fld>
            <a:endParaRPr lang="en-US" alt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36899555"/>
              </p:ext>
            </p:extLst>
          </p:nvPr>
        </p:nvGraphicFramePr>
        <p:xfrm>
          <a:off x="164123" y="1371600"/>
          <a:ext cx="8762163" cy="5251938"/>
        </p:xfrm>
        <a:graphic>
          <a:graphicData uri="http://schemas.openxmlformats.org/drawingml/2006/table">
            <a:tbl>
              <a:tblPr firstRow="1" firstCol="1" lastRow="1" lastCol="1" bandRow="1" bandCol="1"/>
              <a:tblGrid>
                <a:gridCol w="2448678"/>
                <a:gridCol w="6313485"/>
              </a:tblGrid>
              <a:tr h="626454">
                <a:tc>
                  <a:txBody>
                    <a:bodyPr/>
                    <a:lstStyle/>
                    <a:p>
                      <a:pPr>
                        <a:spcAft>
                          <a:spcPts val="0"/>
                        </a:spcAft>
                      </a:pPr>
                      <a:r>
                        <a:rPr lang="en-GB" sz="1600" b="1" kern="0" dirty="0" smtClean="0">
                          <a:solidFill>
                            <a:srgbClr val="000000"/>
                          </a:solidFill>
                          <a:effectLst/>
                          <a:latin typeface="Calibri"/>
                          <a:ea typeface="Times New Roman"/>
                          <a:cs typeface="Calibri"/>
                        </a:rPr>
                        <a:t>STRATEGIC OBJECTIVE 2</a:t>
                      </a:r>
                      <a:endParaRPr lang="en-ZA" sz="18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WORK AND LEARNING OPPORTUNITIES REGISTERED</a:t>
                      </a:r>
                      <a:endParaRPr lang="en-ZA" sz="18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823256">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8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762000" algn="l"/>
                        </a:tabLst>
                      </a:pPr>
                      <a:r>
                        <a:rPr lang="en-GB" sz="1600" b="0" kern="100" dirty="0">
                          <a:solidFill>
                            <a:srgbClr val="000000"/>
                          </a:solidFill>
                          <a:effectLst/>
                          <a:latin typeface="Calibri"/>
                          <a:ea typeface="SimSun"/>
                          <a:cs typeface="Calibri"/>
                        </a:rPr>
                        <a:t>Registration of opportunities on ESSA</a:t>
                      </a:r>
                      <a:endParaRPr lang="en-ZA" sz="18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150">
                <a:tc>
                  <a:txBody>
                    <a:bodyPr/>
                    <a:lstStyle/>
                    <a:p>
                      <a:pPr>
                        <a:spcAft>
                          <a:spcPts val="0"/>
                        </a:spcAft>
                      </a:pPr>
                      <a:r>
                        <a:rPr lang="en-GB" sz="1600" b="1" kern="0" dirty="0">
                          <a:solidFill>
                            <a:schemeClr val="tx1"/>
                          </a:solidFill>
                          <a:effectLst/>
                          <a:latin typeface="Calibri"/>
                          <a:ea typeface="Times New Roman"/>
                          <a:cs typeface="Calibri"/>
                        </a:rPr>
                        <a:t>Baseline</a:t>
                      </a:r>
                      <a:endParaRPr lang="en-ZA" sz="1800" b="1"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1" kern="50" dirty="0" smtClean="0">
                          <a:solidFill>
                            <a:schemeClr val="tx1"/>
                          </a:solidFill>
                          <a:effectLst/>
                        </a:rPr>
                        <a:t>74</a:t>
                      </a:r>
                      <a:r>
                        <a:rPr lang="en-GB" sz="1600" b="1" kern="50" baseline="0" dirty="0" smtClean="0">
                          <a:solidFill>
                            <a:schemeClr val="tx1"/>
                          </a:solidFill>
                          <a:effectLst/>
                        </a:rPr>
                        <a:t> 510</a:t>
                      </a:r>
                      <a:r>
                        <a:rPr lang="en-GB" sz="1600" b="1" kern="50" dirty="0" smtClean="0">
                          <a:solidFill>
                            <a:schemeClr val="tx1"/>
                          </a:solidFill>
                          <a:effectLst/>
                        </a:rPr>
                        <a:t> </a:t>
                      </a:r>
                      <a:r>
                        <a:rPr lang="en-GB" sz="1600" kern="50" dirty="0" smtClean="0">
                          <a:solidFill>
                            <a:schemeClr val="tx1"/>
                          </a:solidFill>
                          <a:effectLst/>
                        </a:rPr>
                        <a:t>work and learning</a:t>
                      </a:r>
                      <a:r>
                        <a:rPr lang="en-GB" sz="1600" b="0" kern="50" dirty="0" smtClean="0">
                          <a:solidFill>
                            <a:schemeClr val="tx1"/>
                          </a:solidFill>
                          <a:effectLst/>
                          <a:latin typeface="Calibri"/>
                          <a:ea typeface="SimSun"/>
                          <a:cs typeface="Calibri"/>
                        </a:rPr>
                        <a:t> </a:t>
                      </a:r>
                      <a:r>
                        <a:rPr lang="en-GB" sz="1600" b="0" kern="50" dirty="0">
                          <a:solidFill>
                            <a:schemeClr val="tx1"/>
                          </a:solidFill>
                          <a:effectLst/>
                          <a:latin typeface="Calibri"/>
                          <a:ea typeface="SimSun"/>
                          <a:cs typeface="Calibri"/>
                        </a:rPr>
                        <a:t>opportunities </a:t>
                      </a:r>
                      <a:r>
                        <a:rPr lang="en-GB" sz="1600" b="0" kern="50" dirty="0" smtClean="0">
                          <a:solidFill>
                            <a:schemeClr val="tx1"/>
                          </a:solidFill>
                          <a:effectLst/>
                          <a:latin typeface="Calibri"/>
                          <a:ea typeface="SimSun"/>
                          <a:cs typeface="Calibri"/>
                        </a:rPr>
                        <a:t>registered</a:t>
                      </a:r>
                      <a:r>
                        <a:rPr lang="en-GB" sz="1600" b="0" kern="50" baseline="0" dirty="0" smtClean="0">
                          <a:solidFill>
                            <a:schemeClr val="tx1"/>
                          </a:solidFill>
                          <a:effectLst/>
                          <a:latin typeface="Calibri"/>
                          <a:ea typeface="SimSun"/>
                          <a:cs typeface="Calibri"/>
                        </a:rPr>
                        <a:t> on ESSA</a:t>
                      </a:r>
                      <a:r>
                        <a:rPr lang="en-GB" sz="1600" b="0" kern="50" dirty="0" smtClean="0">
                          <a:solidFill>
                            <a:schemeClr val="tx1"/>
                          </a:solidFill>
                          <a:effectLst/>
                          <a:latin typeface="Calibri"/>
                          <a:ea typeface="SimSun"/>
                          <a:cs typeface="Calibri"/>
                        </a:rPr>
                        <a:t> in</a:t>
                      </a:r>
                      <a:r>
                        <a:rPr lang="en-GB" sz="1600" b="0" kern="50" baseline="0" dirty="0" smtClean="0">
                          <a:solidFill>
                            <a:schemeClr val="tx1"/>
                          </a:solidFill>
                          <a:effectLst/>
                          <a:latin typeface="Calibri"/>
                          <a:ea typeface="SimSun"/>
                          <a:cs typeface="Calibri"/>
                        </a:rPr>
                        <a:t> 2016/17</a:t>
                      </a:r>
                    </a:p>
                    <a:p>
                      <a:pPr>
                        <a:spcAft>
                          <a:spcPts val="0"/>
                        </a:spcAft>
                      </a:pPr>
                      <a:endParaRPr lang="en-ZA" sz="1800" b="0"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6936">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8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Facilitate the placement of registered work seekers into work and learning opportunities.</a:t>
                      </a:r>
                      <a:endParaRPr lang="en-ZA" sz="18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4886">
                <a:tc>
                  <a:txBody>
                    <a:bodyPr/>
                    <a:lstStyle/>
                    <a:p>
                      <a:pPr>
                        <a:spcAft>
                          <a:spcPts val="0"/>
                        </a:spcAft>
                      </a:pPr>
                      <a:r>
                        <a:rPr lang="en-GB" sz="1600" b="1" kern="0" dirty="0">
                          <a:solidFill>
                            <a:srgbClr val="000000"/>
                          </a:solidFill>
                          <a:effectLst/>
                          <a:latin typeface="Calibri"/>
                          <a:ea typeface="Times New Roman"/>
                          <a:cs typeface="Calibri"/>
                        </a:rPr>
                        <a:t>Links</a:t>
                      </a:r>
                      <a:endParaRPr lang="en-ZA" sz="18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Outcome 4</a:t>
                      </a:r>
                      <a:r>
                        <a:rPr lang="en-GB" sz="1600" b="0" kern="50" dirty="0">
                          <a:solidFill>
                            <a:srgbClr val="000000"/>
                          </a:solidFill>
                          <a:effectLst/>
                          <a:latin typeface="Calibri"/>
                          <a:ea typeface="SimSun"/>
                          <a:cs typeface="Calibri"/>
                        </a:rPr>
                        <a:t> - Contributing to decent employment creation</a:t>
                      </a:r>
                      <a:r>
                        <a:rPr lang="en-GB" sz="1600" b="0" kern="0" dirty="0">
                          <a:solidFill>
                            <a:srgbClr val="000000"/>
                          </a:solidFill>
                          <a:effectLst/>
                          <a:latin typeface="Calibri"/>
                          <a:ea typeface="Times New Roman"/>
                          <a:cs typeface="Calibri"/>
                        </a:rPr>
                        <a:t> and the National Development Plan (Chapter 3)</a:t>
                      </a:r>
                      <a:endParaRPr lang="en-ZA" sz="18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3256">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8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100" dirty="0">
                          <a:solidFill>
                            <a:srgbClr val="000000"/>
                          </a:solidFill>
                          <a:effectLst/>
                          <a:latin typeface="Calibri"/>
                          <a:ea typeface="SimSun"/>
                          <a:cs typeface="Calibri"/>
                        </a:rPr>
                        <a:t>Work and learning opportunities registered on ESSA </a:t>
                      </a:r>
                      <a:endParaRPr lang="en-ZA" sz="18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00013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7" y="169131"/>
            <a:ext cx="8229600" cy="1143000"/>
          </a:xfrm>
        </p:spPr>
        <p:txBody>
          <a:bodyPr/>
          <a:lstStyle/>
          <a:p>
            <a:r>
              <a:rPr lang="en-ZA" sz="2400" b="1" dirty="0"/>
              <a:t>PROGRAMME 3: PUBLIC EMPLOYMENT SERVICES (PES)</a:t>
            </a:r>
            <a:endParaRPr lang="en-ZA" sz="2400" dirty="0"/>
          </a:p>
        </p:txBody>
      </p:sp>
      <p:sp>
        <p:nvSpPr>
          <p:cNvPr id="4" name="Slide Number Placeholder 3"/>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23</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71432314"/>
              </p:ext>
            </p:extLst>
          </p:nvPr>
        </p:nvGraphicFramePr>
        <p:xfrm>
          <a:off x="187570" y="1395046"/>
          <a:ext cx="8749602" cy="5228491"/>
        </p:xfrm>
        <a:graphic>
          <a:graphicData uri="http://schemas.openxmlformats.org/drawingml/2006/table">
            <a:tbl>
              <a:tblPr firstRow="1" firstCol="1" lastRow="1" lastCol="1" bandRow="1" bandCol="1"/>
              <a:tblGrid>
                <a:gridCol w="2445169"/>
                <a:gridCol w="6304433"/>
              </a:tblGrid>
              <a:tr h="625005">
                <a:tc>
                  <a:txBody>
                    <a:bodyPr/>
                    <a:lstStyle/>
                    <a:p>
                      <a:pPr>
                        <a:spcAft>
                          <a:spcPts val="0"/>
                        </a:spcAft>
                      </a:pPr>
                      <a:r>
                        <a:rPr lang="en-GB" sz="1600" b="1" kern="0" dirty="0" smtClean="0">
                          <a:solidFill>
                            <a:srgbClr val="000000"/>
                          </a:solidFill>
                          <a:effectLst/>
                          <a:latin typeface="Calibri"/>
                          <a:ea typeface="Times New Roman"/>
                          <a:cs typeface="Calibri"/>
                        </a:rPr>
                        <a:t>STRATEGIC OBJECTIVE 3</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EMPLOYMENT COUNSELLING PROVIDED</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859615">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Provide employment counselling to work-seekers </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5504">
                <a:tc>
                  <a:txBody>
                    <a:bodyPr/>
                    <a:lstStyle/>
                    <a:p>
                      <a:pPr>
                        <a:spcAft>
                          <a:spcPts val="0"/>
                        </a:spcAft>
                      </a:pPr>
                      <a:r>
                        <a:rPr lang="en-GB" sz="1600" b="1" kern="0" dirty="0">
                          <a:solidFill>
                            <a:srgbClr val="000000"/>
                          </a:solidFill>
                          <a:effectLst/>
                          <a:latin typeface="Calibri"/>
                          <a:ea typeface="Times New Roman"/>
                          <a:cs typeface="Calibri"/>
                        </a:rPr>
                        <a:t>Baseline</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1" kern="50" dirty="0" smtClean="0">
                          <a:solidFill>
                            <a:schemeClr val="tx1"/>
                          </a:solidFill>
                          <a:effectLst/>
                        </a:rPr>
                        <a:t>197 247</a:t>
                      </a:r>
                      <a:r>
                        <a:rPr lang="en-GB" sz="1600" kern="50" dirty="0" smtClean="0">
                          <a:solidFill>
                            <a:schemeClr val="tx1"/>
                          </a:solidFill>
                          <a:effectLst/>
                        </a:rPr>
                        <a:t>  w</a:t>
                      </a:r>
                      <a:r>
                        <a:rPr lang="en-GB" sz="1600" b="0" kern="50" dirty="0" smtClean="0">
                          <a:solidFill>
                            <a:schemeClr val="tx1"/>
                          </a:solidFill>
                          <a:effectLst/>
                          <a:latin typeface="Calibri"/>
                          <a:ea typeface="SimSun"/>
                          <a:cs typeface="Calibri"/>
                        </a:rPr>
                        <a:t>ork-seekers </a:t>
                      </a:r>
                      <a:r>
                        <a:rPr lang="en-GB" sz="1600" b="0" kern="50" dirty="0">
                          <a:solidFill>
                            <a:schemeClr val="tx1"/>
                          </a:solidFill>
                          <a:effectLst/>
                          <a:latin typeface="Calibri"/>
                          <a:ea typeface="SimSun"/>
                          <a:cs typeface="Calibri"/>
                        </a:rPr>
                        <a:t>were provided with employment </a:t>
                      </a:r>
                      <a:r>
                        <a:rPr lang="en-GB" sz="1600" b="0" kern="50" dirty="0" smtClean="0">
                          <a:solidFill>
                            <a:schemeClr val="tx1"/>
                          </a:solidFill>
                          <a:effectLst/>
                          <a:latin typeface="Calibri"/>
                          <a:ea typeface="SimSun"/>
                          <a:cs typeface="Calibri"/>
                        </a:rPr>
                        <a:t>counselling in 2016/17</a:t>
                      </a:r>
                      <a:endParaRPr lang="en-ZA" sz="1600" b="0"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772">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Enhance the employability of registered work-seekers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0802">
                <a:tc>
                  <a:txBody>
                    <a:bodyPr/>
                    <a:lstStyle/>
                    <a:p>
                      <a:pPr>
                        <a:spcAft>
                          <a:spcPts val="0"/>
                        </a:spcAft>
                      </a:pPr>
                      <a:r>
                        <a:rPr lang="en-GB" sz="1600" b="1" kern="0" dirty="0">
                          <a:solidFill>
                            <a:srgbClr val="000000"/>
                          </a:solidFill>
                          <a:effectLst/>
                          <a:latin typeface="Calibri"/>
                          <a:ea typeface="Times New Roman"/>
                          <a:cs typeface="Calibri"/>
                        </a:rPr>
                        <a:t>Links</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Outcome 4 &amp; 5</a:t>
                      </a:r>
                      <a:r>
                        <a:rPr lang="en-GB" sz="1600" b="0" kern="50" dirty="0">
                          <a:solidFill>
                            <a:srgbClr val="000000"/>
                          </a:solidFill>
                          <a:effectLst/>
                          <a:latin typeface="Calibri"/>
                          <a:ea typeface="SimSun"/>
                          <a:cs typeface="Calibri"/>
                        </a:rPr>
                        <a:t> – (Contributing to decent employment creation)</a:t>
                      </a:r>
                      <a:r>
                        <a:rPr lang="en-GB" sz="1600" b="0" kern="0" dirty="0">
                          <a:solidFill>
                            <a:srgbClr val="000000"/>
                          </a:solidFill>
                          <a:effectLst/>
                          <a:latin typeface="Calibri"/>
                          <a:ea typeface="Times New Roman"/>
                          <a:cs typeface="Calibri"/>
                        </a:rPr>
                        <a:t> and the National Development Plan (Chapter 3) </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9793">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Work seekers provided with employment </a:t>
                      </a:r>
                      <a:r>
                        <a:rPr lang="en-GB" sz="1600" b="0" kern="0" dirty="0" smtClean="0">
                          <a:solidFill>
                            <a:srgbClr val="000000"/>
                          </a:solidFill>
                          <a:effectLst/>
                          <a:latin typeface="Calibri"/>
                          <a:ea typeface="Times New Roman"/>
                          <a:cs typeface="Calibri"/>
                        </a:rPr>
                        <a:t>counselling</a:t>
                      </a:r>
                    </a:p>
                    <a:p>
                      <a:pPr>
                        <a:spcAft>
                          <a:spcPts val="0"/>
                        </a:spcAft>
                      </a:pPr>
                      <a:endParaRPr lang="en-GB" sz="1600" b="0" kern="0" dirty="0" smtClean="0">
                        <a:solidFill>
                          <a:srgbClr val="000000"/>
                        </a:solidFill>
                        <a:effectLst/>
                        <a:latin typeface="Calibri"/>
                        <a:ea typeface="SimSun"/>
                        <a:cs typeface="Calibri"/>
                      </a:endParaRPr>
                    </a:p>
                    <a:p>
                      <a:pPr>
                        <a:spcAft>
                          <a:spcPts val="0"/>
                        </a:spcAft>
                      </a:pP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52582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4"/>
            <a:ext cx="8229600" cy="1143000"/>
          </a:xfrm>
        </p:spPr>
        <p:txBody>
          <a:bodyPr/>
          <a:lstStyle/>
          <a:p>
            <a:r>
              <a:rPr lang="en-ZA" sz="2400" b="1" dirty="0"/>
              <a:t>PROGRAMME 3: PUBLIC EMPLOYMENT SERVICES (PES)</a:t>
            </a:r>
            <a:endParaRPr lang="en-ZA" sz="2400" dirty="0"/>
          </a:p>
        </p:txBody>
      </p:sp>
      <p:sp>
        <p:nvSpPr>
          <p:cNvPr id="4" name="Slide Number Placeholder 3"/>
          <p:cNvSpPr>
            <a:spLocks noGrp="1"/>
          </p:cNvSpPr>
          <p:nvPr>
            <p:ph type="sldNum" sz="quarter" idx="12"/>
          </p:nvPr>
        </p:nvSpPr>
        <p:spPr>
          <a:xfrm>
            <a:off x="7010400" y="-1709"/>
            <a:ext cx="2133600" cy="365125"/>
          </a:xfrm>
        </p:spPr>
        <p:txBody>
          <a:bodyPr/>
          <a:lstStyle/>
          <a:p>
            <a:fld id="{4199C084-64D2-444A-8BFC-FE521070755C}" type="slidenum">
              <a:rPr lang="en-US" altLang="en-US" smtClean="0">
                <a:solidFill>
                  <a:schemeClr val="bg1"/>
                </a:solidFill>
              </a:rPr>
              <a:pPr/>
              <a:t>24</a:t>
            </a:fld>
            <a:endParaRPr lang="en-US" altLang="en-US">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203595266"/>
              </p:ext>
            </p:extLst>
          </p:nvPr>
        </p:nvGraphicFramePr>
        <p:xfrm>
          <a:off x="199292" y="1406768"/>
          <a:ext cx="8721970" cy="5240216"/>
        </p:xfrm>
        <a:graphic>
          <a:graphicData uri="http://schemas.openxmlformats.org/drawingml/2006/table">
            <a:tbl>
              <a:tblPr firstRow="1" firstCol="1" lastRow="1" lastCol="1" bandRow="1" bandCol="1"/>
              <a:tblGrid>
                <a:gridCol w="2460145"/>
                <a:gridCol w="6261825"/>
              </a:tblGrid>
              <a:tr h="657462">
                <a:tc>
                  <a:txBody>
                    <a:bodyPr/>
                    <a:lstStyle/>
                    <a:p>
                      <a:pPr>
                        <a:spcAft>
                          <a:spcPts val="0"/>
                        </a:spcAft>
                      </a:pPr>
                      <a:r>
                        <a:rPr lang="en-GB" sz="1600" b="1" kern="0" dirty="0" smtClean="0">
                          <a:solidFill>
                            <a:srgbClr val="000000"/>
                          </a:solidFill>
                          <a:effectLst/>
                          <a:latin typeface="Calibri"/>
                          <a:ea typeface="Times New Roman"/>
                          <a:cs typeface="Calibri"/>
                        </a:rPr>
                        <a:t>STRATEGIC OBJECTIVE 4.</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Calibri"/>
                          <a:cs typeface="Times New Roman"/>
                        </a:rPr>
                        <a:t>WORK SEEKERS PLACED IN WORK AND LEARNING OPPORTUNITIES</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857130">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Place work-seekers into work and learning opportunities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8996">
                <a:tc>
                  <a:txBody>
                    <a:bodyPr/>
                    <a:lstStyle/>
                    <a:p>
                      <a:pPr>
                        <a:spcAft>
                          <a:spcPts val="0"/>
                        </a:spcAft>
                      </a:pPr>
                      <a:r>
                        <a:rPr lang="en-GB" sz="1600" b="1" kern="0" dirty="0">
                          <a:solidFill>
                            <a:srgbClr val="000000"/>
                          </a:solidFill>
                          <a:effectLst/>
                          <a:latin typeface="Calibri"/>
                          <a:ea typeface="Times New Roman"/>
                          <a:cs typeface="Calibri"/>
                        </a:rPr>
                        <a:t>Baseline</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50" dirty="0" smtClean="0">
                          <a:solidFill>
                            <a:schemeClr val="tx1"/>
                          </a:solidFill>
                          <a:effectLst/>
                        </a:rPr>
                        <a:t>12</a:t>
                      </a:r>
                      <a:r>
                        <a:rPr lang="en-GB" sz="1600" b="1" kern="50" baseline="0" dirty="0" smtClean="0">
                          <a:solidFill>
                            <a:schemeClr val="tx1"/>
                          </a:solidFill>
                          <a:effectLst/>
                        </a:rPr>
                        <a:t> 517</a:t>
                      </a:r>
                      <a:r>
                        <a:rPr lang="en-GB" sz="1600" b="1" kern="50" dirty="0" smtClean="0">
                          <a:solidFill>
                            <a:schemeClr val="tx1"/>
                          </a:solidFill>
                          <a:effectLst/>
                        </a:rPr>
                        <a:t> </a:t>
                      </a:r>
                      <a:r>
                        <a:rPr lang="en-GB" sz="1600" b="0" kern="50" dirty="0" smtClean="0">
                          <a:solidFill>
                            <a:schemeClr val="tx1"/>
                          </a:solidFill>
                          <a:effectLst/>
                          <a:latin typeface="Calibri"/>
                          <a:ea typeface="SimSun"/>
                          <a:cs typeface="Calibri"/>
                        </a:rPr>
                        <a:t>work-seekers </a:t>
                      </a:r>
                      <a:r>
                        <a:rPr lang="en-GB" sz="1600" b="0" kern="50" dirty="0">
                          <a:solidFill>
                            <a:schemeClr val="tx1"/>
                          </a:solidFill>
                          <a:effectLst/>
                          <a:latin typeface="Calibri"/>
                          <a:ea typeface="SimSun"/>
                          <a:cs typeface="Calibri"/>
                        </a:rPr>
                        <a:t>were </a:t>
                      </a:r>
                      <a:r>
                        <a:rPr lang="en-GB" sz="1600" b="0" kern="50" dirty="0" smtClean="0">
                          <a:solidFill>
                            <a:schemeClr val="tx1"/>
                          </a:solidFill>
                          <a:effectLst/>
                          <a:latin typeface="+mn-lt"/>
                          <a:ea typeface="SimSun"/>
                          <a:cs typeface="Calibri"/>
                        </a:rPr>
                        <a:t>placed into work and learning opportunities in 2016/17</a:t>
                      </a:r>
                      <a:endParaRPr lang="en-ZA" sz="1600" b="0" kern="50" dirty="0" smtClean="0">
                        <a:solidFill>
                          <a:schemeClr val="tx1"/>
                        </a:solidFill>
                        <a:effectLst/>
                        <a:latin typeface="+mn-lt"/>
                        <a:ea typeface="SimSun"/>
                        <a:cs typeface="Calibri"/>
                      </a:endParaRPr>
                    </a:p>
                    <a:p>
                      <a:pPr>
                        <a:spcAft>
                          <a:spcPts val="0"/>
                        </a:spcAft>
                      </a:pP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130">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Contribute to the reduction of unemployment and poverty</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2368">
                <a:tc>
                  <a:txBody>
                    <a:bodyPr/>
                    <a:lstStyle/>
                    <a:p>
                      <a:pPr>
                        <a:spcAft>
                          <a:spcPts val="0"/>
                        </a:spcAft>
                      </a:pPr>
                      <a:r>
                        <a:rPr lang="en-GB" sz="1600" b="1" kern="0" dirty="0">
                          <a:solidFill>
                            <a:srgbClr val="000000"/>
                          </a:solidFill>
                          <a:effectLst/>
                          <a:latin typeface="Calibri"/>
                          <a:ea typeface="Times New Roman"/>
                          <a:cs typeface="Calibri"/>
                        </a:rPr>
                        <a:t>Links</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Outcome 4 and 5 - Contributing to decent employment creation and the National Development Plan (Chapter 3)</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130">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Work-seekers placed in work and learning opportunities </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187580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07"/>
            <a:ext cx="8229600" cy="1143000"/>
          </a:xfrm>
        </p:spPr>
        <p:txBody>
          <a:bodyPr/>
          <a:lstStyle/>
          <a:p>
            <a:r>
              <a:rPr lang="en-ZA" sz="2000" b="1" dirty="0"/>
              <a:t>PROGRAMME </a:t>
            </a:r>
            <a:r>
              <a:rPr lang="en-ZA" sz="2000" b="1" dirty="0" smtClean="0"/>
              <a:t>4: LABOUR POLICY AND INDUSTRIAL RELATIONS (LP&amp;IR)</a:t>
            </a:r>
            <a:endParaRPr lang="en-ZA" sz="2000" dirty="0"/>
          </a:p>
        </p:txBody>
      </p:sp>
      <p:sp>
        <p:nvSpPr>
          <p:cNvPr id="4" name="Slide Number Placeholder 3"/>
          <p:cNvSpPr>
            <a:spLocks noGrp="1"/>
          </p:cNvSpPr>
          <p:nvPr>
            <p:ph type="sldNum" sz="quarter" idx="12"/>
          </p:nvPr>
        </p:nvSpPr>
        <p:spPr>
          <a:xfrm>
            <a:off x="7010400" y="-25156"/>
            <a:ext cx="2133600" cy="365125"/>
          </a:xfrm>
        </p:spPr>
        <p:txBody>
          <a:bodyPr/>
          <a:lstStyle/>
          <a:p>
            <a:fld id="{4199C084-64D2-444A-8BFC-FE521070755C}" type="slidenum">
              <a:rPr lang="en-US" altLang="en-US" smtClean="0">
                <a:solidFill>
                  <a:schemeClr val="bg1"/>
                </a:solidFill>
              </a:rPr>
              <a:pPr/>
              <a:t>25</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09506146"/>
              </p:ext>
            </p:extLst>
          </p:nvPr>
        </p:nvGraphicFramePr>
        <p:xfrm>
          <a:off x="187569" y="1300407"/>
          <a:ext cx="8793145" cy="5334855"/>
        </p:xfrm>
        <a:graphic>
          <a:graphicData uri="http://schemas.openxmlformats.org/drawingml/2006/table">
            <a:tbl>
              <a:tblPr firstRow="1" firstCol="1" lastRow="1" lastCol="1" bandRow="1" bandCol="1"/>
              <a:tblGrid>
                <a:gridCol w="2427777"/>
                <a:gridCol w="6365368"/>
              </a:tblGrid>
              <a:tr h="563562">
                <a:tc>
                  <a:txBody>
                    <a:bodyPr/>
                    <a:lstStyle/>
                    <a:p>
                      <a:pPr>
                        <a:spcAft>
                          <a:spcPts val="0"/>
                        </a:spcAft>
                      </a:pPr>
                      <a:r>
                        <a:rPr lang="en-GB" sz="1600" b="1" kern="0" dirty="0" smtClean="0">
                          <a:solidFill>
                            <a:srgbClr val="000000"/>
                          </a:solidFill>
                          <a:effectLst/>
                          <a:latin typeface="Calibri"/>
                          <a:ea typeface="Times New Roman"/>
                          <a:cs typeface="Calibri"/>
                        </a:rPr>
                        <a:t>STRATEGIC OBJECTIVE 1</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EMPLOYMENT EQUITY IN THE LABOUR MARKET ENSURED AND ENFORCEMENT IMPROVED</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461176">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Establish legislative framework to promote employment equity </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7543">
                <a:tc>
                  <a:txBody>
                    <a:bodyPr/>
                    <a:lstStyle/>
                    <a:p>
                      <a:pPr>
                        <a:spcAft>
                          <a:spcPts val="0"/>
                        </a:spcAft>
                      </a:pPr>
                      <a:r>
                        <a:rPr lang="en-GB" sz="1600" b="0" kern="0" dirty="0">
                          <a:solidFill>
                            <a:schemeClr val="tx1"/>
                          </a:solidFill>
                          <a:effectLst/>
                          <a:latin typeface="Calibri"/>
                          <a:ea typeface="Times New Roman"/>
                          <a:cs typeface="Calibri"/>
                        </a:rPr>
                        <a:t>Baseline</a:t>
                      </a:r>
                      <a:endParaRPr lang="en-ZA" sz="1600" b="0"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600" b="1" kern="50" dirty="0" smtClean="0">
                          <a:solidFill>
                            <a:schemeClr val="tx1"/>
                          </a:solidFill>
                          <a:effectLst/>
                        </a:rPr>
                        <a:t>13 </a:t>
                      </a:r>
                      <a:r>
                        <a:rPr lang="en-ZA" sz="1600" kern="50" dirty="0" smtClean="0">
                          <a:solidFill>
                            <a:schemeClr val="tx1"/>
                          </a:solidFill>
                          <a:effectLst/>
                        </a:rPr>
                        <a:t>workshops on amended Code of Good Practice on Employment of Persons with Disabilities conducted by 30 September 2016</a:t>
                      </a:r>
                    </a:p>
                    <a:p>
                      <a:pPr>
                        <a:spcAft>
                          <a:spcPts val="0"/>
                        </a:spcAft>
                      </a:pPr>
                      <a:endParaRPr lang="en-ZA" sz="800" kern="50" dirty="0" smtClean="0">
                        <a:solidFill>
                          <a:schemeClr val="tx1"/>
                        </a:solidFill>
                        <a:effectLst/>
                      </a:endParaRPr>
                    </a:p>
                    <a:p>
                      <a:pPr marL="285750" indent="-285750">
                        <a:spcAft>
                          <a:spcPts val="0"/>
                        </a:spcAft>
                        <a:buFont typeface="Arial" panose="020B0604020202020204" pitchFamily="34" charset="0"/>
                        <a:buChar char="•"/>
                      </a:pPr>
                      <a:r>
                        <a:rPr lang="en-ZA" sz="1600" kern="50" dirty="0" smtClean="0">
                          <a:solidFill>
                            <a:schemeClr val="tx1"/>
                          </a:solidFill>
                          <a:effectLst/>
                        </a:rPr>
                        <a:t>Amended Code of Good Practice on preparation and implementation of EE Plans developed by 31 March 2017</a:t>
                      </a:r>
                    </a:p>
                    <a:p>
                      <a:pPr marL="285750" indent="-285750">
                        <a:spcAft>
                          <a:spcPts val="0"/>
                        </a:spcAft>
                        <a:buFont typeface="Arial" panose="020B0604020202020204" pitchFamily="34" charset="0"/>
                        <a:buChar char="•"/>
                      </a:pPr>
                      <a:r>
                        <a:rPr lang="en-ZA" sz="1600" kern="50" dirty="0" smtClean="0">
                          <a:solidFill>
                            <a:schemeClr val="tx1"/>
                          </a:solidFill>
                          <a:effectLst/>
                        </a:rPr>
                        <a:t>2015-2016 Employment Equity Report and Public Register published  and launched by 25 April 2016</a:t>
                      </a:r>
                    </a:p>
                    <a:p>
                      <a:pPr marL="285750" indent="-285750">
                        <a:spcAft>
                          <a:spcPts val="0"/>
                        </a:spcAft>
                        <a:buFont typeface="Arial" panose="020B0604020202020204" pitchFamily="34" charset="0"/>
                        <a:buChar char="•"/>
                      </a:pPr>
                      <a:r>
                        <a:rPr lang="en-ZA" sz="1600" kern="50" dirty="0" smtClean="0">
                          <a:solidFill>
                            <a:schemeClr val="tx1"/>
                          </a:solidFill>
                          <a:effectLst/>
                        </a:rPr>
                        <a:t>2016-2017 Annual Employment Equity Report and Public Register developed by 31 March 2017</a:t>
                      </a:r>
                      <a:endParaRPr lang="en-ZA" sz="1600" b="0" kern="50" dirty="0" smtClean="0">
                        <a:solidFill>
                          <a:schemeClr val="tx1"/>
                        </a:solidFill>
                        <a:effectLst/>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5056">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Promotion of equality through the establishment of equitable representative workplaces free from unfair discrimination to contribute to decent employment and inclusive economic growth</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328">
                <a:tc>
                  <a:txBody>
                    <a:bodyPr/>
                    <a:lstStyle/>
                    <a:p>
                      <a:pPr>
                        <a:spcAft>
                          <a:spcPts val="0"/>
                        </a:spcAft>
                      </a:pPr>
                      <a:r>
                        <a:rPr lang="en-GB" sz="1600" b="1" kern="0" dirty="0">
                          <a:solidFill>
                            <a:srgbClr val="000000"/>
                          </a:solidFill>
                          <a:effectLst/>
                          <a:latin typeface="Calibri"/>
                          <a:ea typeface="Times New Roman"/>
                          <a:cs typeface="Calibri"/>
                        </a:rPr>
                        <a:t>Links</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Outcome 14 (sub outcome 2): Transforming society and uniting the country</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190">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At least </a:t>
                      </a:r>
                      <a:r>
                        <a:rPr lang="en-GB" sz="1600" b="1" kern="0" dirty="0">
                          <a:solidFill>
                            <a:srgbClr val="000000"/>
                          </a:solidFill>
                          <a:effectLst/>
                          <a:latin typeface="Calibri"/>
                          <a:ea typeface="Times New Roman"/>
                          <a:cs typeface="Calibri"/>
                        </a:rPr>
                        <a:t>40%</a:t>
                      </a:r>
                      <a:r>
                        <a:rPr lang="en-GB" sz="1600" b="0" kern="0" dirty="0">
                          <a:solidFill>
                            <a:srgbClr val="000000"/>
                          </a:solidFill>
                          <a:effectLst/>
                          <a:latin typeface="Calibri"/>
                          <a:ea typeface="Times New Roman"/>
                          <a:cs typeface="Calibri"/>
                        </a:rPr>
                        <a:t> of middle and senior management are African by </a:t>
                      </a:r>
                      <a:r>
                        <a:rPr lang="en-GB" sz="1600" b="0" kern="0" dirty="0" smtClean="0">
                          <a:solidFill>
                            <a:srgbClr val="000000"/>
                          </a:solidFill>
                          <a:effectLst/>
                          <a:latin typeface="Calibri"/>
                          <a:ea typeface="Times New Roman"/>
                          <a:cs typeface="Calibri"/>
                        </a:rPr>
                        <a:t>2019/2020</a:t>
                      </a: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32520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07"/>
            <a:ext cx="8229600" cy="1143000"/>
          </a:xfrm>
        </p:spPr>
        <p:txBody>
          <a:bodyPr/>
          <a:lstStyle/>
          <a:p>
            <a:r>
              <a:rPr lang="en-ZA" sz="2000" b="1" dirty="0"/>
              <a:t>PROGRAMME 4: LABOUR POLICY AND INDUSTRIAL RELATIONS (LP&amp;IR)</a:t>
            </a:r>
            <a:endParaRPr lang="en-ZA" sz="2000" dirty="0"/>
          </a:p>
        </p:txBody>
      </p:sp>
      <p:sp>
        <p:nvSpPr>
          <p:cNvPr id="4" name="Slide Number Placeholder 3"/>
          <p:cNvSpPr>
            <a:spLocks noGrp="1"/>
          </p:cNvSpPr>
          <p:nvPr>
            <p:ph type="sldNum" sz="quarter" idx="12"/>
          </p:nvPr>
        </p:nvSpPr>
        <p:spPr>
          <a:xfrm>
            <a:off x="6814457" y="6356350"/>
            <a:ext cx="2133600" cy="365125"/>
          </a:xfrm>
        </p:spPr>
        <p:txBody>
          <a:bodyPr/>
          <a:lstStyle/>
          <a:p>
            <a:fld id="{4199C084-64D2-444A-8BFC-FE521070755C}" type="slidenum">
              <a:rPr lang="en-US" altLang="en-US" smtClean="0">
                <a:solidFill>
                  <a:schemeClr val="bg1"/>
                </a:solidFill>
              </a:rPr>
              <a:pPr/>
              <a:t>26</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83751896"/>
              </p:ext>
            </p:extLst>
          </p:nvPr>
        </p:nvGraphicFramePr>
        <p:xfrm>
          <a:off x="222738" y="1395046"/>
          <a:ext cx="8725319" cy="5216769"/>
        </p:xfrm>
        <a:graphic>
          <a:graphicData uri="http://schemas.openxmlformats.org/drawingml/2006/table">
            <a:tbl>
              <a:tblPr firstRow="1" firstCol="1" lastRow="1" lastCol="1" bandRow="1" bandCol="1"/>
              <a:tblGrid>
                <a:gridCol w="2565313"/>
                <a:gridCol w="6160006"/>
              </a:tblGrid>
              <a:tr h="572725">
                <a:tc>
                  <a:txBody>
                    <a:bodyPr/>
                    <a:lstStyle/>
                    <a:p>
                      <a:pPr>
                        <a:spcAft>
                          <a:spcPts val="0"/>
                        </a:spcAft>
                      </a:pPr>
                      <a:r>
                        <a:rPr lang="en-GB" sz="1600" b="1" kern="0" dirty="0" smtClean="0">
                          <a:solidFill>
                            <a:srgbClr val="000000"/>
                          </a:solidFill>
                          <a:effectLst/>
                          <a:latin typeface="Calibri"/>
                          <a:ea typeface="Times New Roman"/>
                          <a:cs typeface="Calibri"/>
                        </a:rPr>
                        <a:t>STRATEGIC OBJECTIVE 2</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ESTABLISH BASIC STANDARDS AND MINIMUM WAGES</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983591">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Setting standards to reduce inequality in pay and minimum wages for all vulnerable workers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2762">
                <a:tc>
                  <a:txBody>
                    <a:bodyPr/>
                    <a:lstStyle/>
                    <a:p>
                      <a:pPr>
                        <a:spcAft>
                          <a:spcPts val="0"/>
                        </a:spcAft>
                      </a:pPr>
                      <a:r>
                        <a:rPr lang="en-GB" sz="1600" b="1" kern="0" dirty="0">
                          <a:solidFill>
                            <a:srgbClr val="000000"/>
                          </a:solidFill>
                          <a:effectLst/>
                          <a:latin typeface="Calibri"/>
                          <a:ea typeface="Times New Roman"/>
                          <a:cs typeface="Calibri"/>
                        </a:rPr>
                        <a:t>Baseline</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chemeClr val="tx1"/>
                          </a:solidFill>
                          <a:effectLst/>
                          <a:latin typeface="Calibri"/>
                          <a:ea typeface="Calibri"/>
                          <a:cs typeface="Calibri"/>
                        </a:rPr>
                        <a:t>Taxi and Hospitality workers and contract cleaning workers sectoral determination </a:t>
                      </a:r>
                      <a:r>
                        <a:rPr lang="en-GB" sz="1600" b="0" kern="0" dirty="0" smtClean="0">
                          <a:solidFill>
                            <a:schemeClr val="tx1"/>
                          </a:solidFill>
                          <a:effectLst/>
                          <a:latin typeface="Calibri"/>
                          <a:ea typeface="Calibri"/>
                          <a:cs typeface="Calibri"/>
                        </a:rPr>
                        <a:t>reviewed in</a:t>
                      </a:r>
                      <a:r>
                        <a:rPr lang="en-GB" sz="1600" b="0" kern="0" baseline="0" dirty="0" smtClean="0">
                          <a:solidFill>
                            <a:schemeClr val="tx1"/>
                          </a:solidFill>
                          <a:effectLst/>
                          <a:latin typeface="Calibri"/>
                          <a:ea typeface="Calibri"/>
                          <a:cs typeface="Calibri"/>
                        </a:rPr>
                        <a:t> 2016/17</a:t>
                      </a:r>
                      <a:endParaRPr lang="en-ZA" sz="1600" b="0"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1537">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600" b="0" kern="50" dirty="0">
                          <a:solidFill>
                            <a:srgbClr val="000000"/>
                          </a:solidFill>
                          <a:effectLst/>
                          <a:latin typeface="Calibri"/>
                          <a:ea typeface="SimSun"/>
                          <a:cs typeface="Calibri"/>
                        </a:rPr>
                        <a:t>Protection of vulnerable workers ensured</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3393">
                <a:tc>
                  <a:txBody>
                    <a:bodyPr/>
                    <a:lstStyle/>
                    <a:p>
                      <a:pPr>
                        <a:spcAft>
                          <a:spcPts val="0"/>
                        </a:spcAft>
                      </a:pPr>
                      <a:r>
                        <a:rPr lang="en-GB" sz="1600" b="1" kern="0" dirty="0">
                          <a:solidFill>
                            <a:srgbClr val="000000"/>
                          </a:solidFill>
                          <a:effectLst/>
                          <a:latin typeface="Calibri"/>
                          <a:ea typeface="Times New Roman"/>
                          <a:cs typeface="Calibri"/>
                        </a:rPr>
                        <a:t>Links</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0" dirty="0">
                          <a:solidFill>
                            <a:srgbClr val="000000"/>
                          </a:solidFill>
                          <a:effectLst/>
                          <a:latin typeface="Calibri"/>
                          <a:ea typeface="Times New Roman"/>
                          <a:cs typeface="Calibri"/>
                        </a:rPr>
                        <a:t>Outcome 4 (sub outcome 7): D</a:t>
                      </a:r>
                      <a:r>
                        <a:rPr lang="en-GB" sz="1600" b="0" kern="50" dirty="0">
                          <a:solidFill>
                            <a:srgbClr val="000000"/>
                          </a:solidFill>
                          <a:effectLst/>
                          <a:latin typeface="Calibri"/>
                          <a:ea typeface="SimSun"/>
                          <a:cs typeface="Calibri"/>
                        </a:rPr>
                        <a:t>ecent employment through inclusive economic growth</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2761">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1" kern="0" dirty="0">
                          <a:solidFill>
                            <a:srgbClr val="000000"/>
                          </a:solidFill>
                          <a:effectLst/>
                          <a:latin typeface="Calibri"/>
                          <a:ea typeface="Times New Roman"/>
                          <a:cs typeface="Calibri"/>
                        </a:rPr>
                        <a:t>95% </a:t>
                      </a:r>
                      <a:r>
                        <a:rPr lang="en-GB" sz="1600" b="0" kern="0" dirty="0">
                          <a:solidFill>
                            <a:srgbClr val="000000"/>
                          </a:solidFill>
                          <a:effectLst/>
                          <a:latin typeface="Calibri"/>
                          <a:ea typeface="Times New Roman"/>
                          <a:cs typeface="Calibri"/>
                        </a:rPr>
                        <a:t>Gaps in minimum wage determinations covered</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14809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1" y="162415"/>
            <a:ext cx="8229600" cy="1143000"/>
          </a:xfrm>
        </p:spPr>
        <p:txBody>
          <a:bodyPr/>
          <a:lstStyle/>
          <a:p>
            <a:r>
              <a:rPr lang="en-ZA" sz="2000" b="1" dirty="0"/>
              <a:t>PROGRAMME 4: LABOUR POLICY AND INDUSTRIAL RELATIONS (LP&amp;IR)</a:t>
            </a:r>
            <a:endParaRPr lang="en-ZA" sz="2000" dirty="0"/>
          </a:p>
        </p:txBody>
      </p:sp>
      <p:sp>
        <p:nvSpPr>
          <p:cNvPr id="4" name="Slide Number Placeholder 3"/>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27</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48228680"/>
              </p:ext>
            </p:extLst>
          </p:nvPr>
        </p:nvGraphicFramePr>
        <p:xfrm>
          <a:off x="187569" y="1417637"/>
          <a:ext cx="8738717" cy="5194177"/>
        </p:xfrm>
        <a:graphic>
          <a:graphicData uri="http://schemas.openxmlformats.org/drawingml/2006/table">
            <a:tbl>
              <a:tblPr firstRow="1" firstCol="1" lastRow="1" lastCol="1" bandRow="1" bandCol="1"/>
              <a:tblGrid>
                <a:gridCol w="2420697"/>
                <a:gridCol w="6318020"/>
              </a:tblGrid>
              <a:tr h="635567">
                <a:tc>
                  <a:txBody>
                    <a:bodyPr/>
                    <a:lstStyle/>
                    <a:p>
                      <a:pPr>
                        <a:spcAft>
                          <a:spcPts val="0"/>
                        </a:spcAft>
                      </a:pPr>
                      <a:r>
                        <a:rPr lang="en-GB" sz="1600" b="1" kern="0" dirty="0" smtClean="0">
                          <a:solidFill>
                            <a:srgbClr val="000000"/>
                          </a:solidFill>
                          <a:effectLst/>
                          <a:latin typeface="Calibri"/>
                          <a:ea typeface="Times New Roman"/>
                          <a:cs typeface="Calibri"/>
                        </a:rPr>
                        <a:t>STRATEGIC OBJECTIVE 3</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ADVANCE NATIONAL PRIORITIES THROUGH BILATERAL RELATIONS</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868511">
                <a:tc>
                  <a:txBody>
                    <a:bodyPr/>
                    <a:lstStyle/>
                    <a:p>
                      <a:pPr>
                        <a:spcAft>
                          <a:spcPts val="0"/>
                        </a:spcAft>
                      </a:pPr>
                      <a:r>
                        <a:rPr lang="en-GB" sz="1600" b="1" kern="0" dirty="0">
                          <a:solidFill>
                            <a:srgbClr val="000000"/>
                          </a:solidFill>
                          <a:effectLst/>
                          <a:latin typeface="Calibri"/>
                          <a:ea typeface="Times New Roman"/>
                          <a:cs typeface="Calibri"/>
                        </a:rPr>
                        <a:t>Objective statement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Promotion of national interests through bilateral cooperation agreements</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4661">
                <a:tc>
                  <a:txBody>
                    <a:bodyPr/>
                    <a:lstStyle/>
                    <a:p>
                      <a:pPr>
                        <a:spcAft>
                          <a:spcPts val="0"/>
                        </a:spcAft>
                      </a:pPr>
                      <a:r>
                        <a:rPr lang="en-GB" sz="1600" b="1" kern="0" dirty="0">
                          <a:solidFill>
                            <a:schemeClr val="tx1"/>
                          </a:solidFill>
                          <a:effectLst/>
                          <a:latin typeface="Calibri"/>
                          <a:ea typeface="Times New Roman"/>
                          <a:cs typeface="Calibri"/>
                        </a:rPr>
                        <a:t>Baseline</a:t>
                      </a:r>
                      <a:endParaRPr lang="en-ZA" sz="1600" b="1"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80670" indent="0" algn="l" defTabSz="457200" rtl="0" eaLnBrk="1" fontAlgn="auto" latinLnBrk="0" hangingPunct="1">
                        <a:lnSpc>
                          <a:spcPct val="100000"/>
                        </a:lnSpc>
                        <a:spcBef>
                          <a:spcPts val="0"/>
                        </a:spcBef>
                        <a:spcAft>
                          <a:spcPts val="0"/>
                        </a:spcAft>
                        <a:buClrTx/>
                        <a:buSzTx/>
                        <a:buFontTx/>
                        <a:buNone/>
                        <a:tabLst>
                          <a:tab pos="1525905" algn="l"/>
                        </a:tabLst>
                        <a:defRPr/>
                      </a:pPr>
                      <a:r>
                        <a:rPr lang="en-ZA" sz="1600" kern="100" dirty="0" smtClean="0">
                          <a:solidFill>
                            <a:schemeClr val="tx1"/>
                          </a:solidFill>
                          <a:effectLst/>
                        </a:rPr>
                        <a:t>1 mid-term</a:t>
                      </a:r>
                      <a:r>
                        <a:rPr lang="en-ZA" sz="1600" kern="100" baseline="0" dirty="0" smtClean="0">
                          <a:solidFill>
                            <a:schemeClr val="tx1"/>
                          </a:solidFill>
                          <a:effectLst/>
                        </a:rPr>
                        <a:t> and 1 annual implementation reports submitted in September and March respectively</a:t>
                      </a:r>
                      <a:r>
                        <a:rPr lang="en-GB" sz="1600" b="0" kern="100" dirty="0" smtClean="0">
                          <a:solidFill>
                            <a:schemeClr val="tx1"/>
                          </a:solidFill>
                          <a:effectLst/>
                          <a:latin typeface="Calibri"/>
                          <a:ea typeface="SimSun"/>
                          <a:cs typeface="Calibri"/>
                        </a:rPr>
                        <a:t> 2016/17</a:t>
                      </a:r>
                      <a:endParaRPr lang="en-ZA" sz="1600" b="0"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3351">
                <a:tc>
                  <a:txBody>
                    <a:bodyPr/>
                    <a:lstStyle/>
                    <a:p>
                      <a:pPr>
                        <a:spcAft>
                          <a:spcPts val="0"/>
                        </a:spcAft>
                      </a:pPr>
                      <a:r>
                        <a:rPr lang="en-GB" sz="1600" b="1" kern="0" dirty="0">
                          <a:solidFill>
                            <a:srgbClr val="000000"/>
                          </a:solidFill>
                          <a:effectLst/>
                          <a:latin typeface="Calibri"/>
                          <a:ea typeface="Times New Roman"/>
                          <a:cs typeface="Calibri"/>
                        </a:rPr>
                        <a:t>Justification</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Promote international cooperation and coordinate all bilateral engagements of the Department.</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5641">
                <a:tc>
                  <a:txBody>
                    <a:bodyPr/>
                    <a:lstStyle/>
                    <a:p>
                      <a:pPr>
                        <a:spcAft>
                          <a:spcPts val="0"/>
                        </a:spcAft>
                      </a:pPr>
                      <a:r>
                        <a:rPr lang="en-GB" sz="1600" b="1" kern="0" dirty="0">
                          <a:solidFill>
                            <a:srgbClr val="000000"/>
                          </a:solidFill>
                          <a:effectLst/>
                          <a:latin typeface="Calibri"/>
                          <a:ea typeface="Times New Roman"/>
                          <a:cs typeface="Calibri"/>
                        </a:rPr>
                        <a:t>Links</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b="0" kern="50" dirty="0">
                          <a:solidFill>
                            <a:srgbClr val="000000"/>
                          </a:solidFill>
                          <a:effectLst/>
                          <a:latin typeface="Calibri"/>
                          <a:ea typeface="SimSun"/>
                          <a:cs typeface="Calibri"/>
                        </a:rPr>
                        <a:t>Outcome 11: Create a better South Africa, a better Africa and a better World</a:t>
                      </a: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446">
                <a:tc>
                  <a:txBody>
                    <a:bodyPr/>
                    <a:lstStyle/>
                    <a:p>
                      <a:pPr>
                        <a:spcAft>
                          <a:spcPts val="0"/>
                        </a:spcAft>
                      </a:pPr>
                      <a:r>
                        <a:rPr lang="en-GB" sz="1600" b="1" kern="0" dirty="0">
                          <a:solidFill>
                            <a:srgbClr val="000000"/>
                          </a:solidFill>
                          <a:effectLst/>
                          <a:latin typeface="Calibri"/>
                          <a:ea typeface="Times New Roman"/>
                          <a:cs typeface="Calibri"/>
                        </a:rPr>
                        <a:t>Five Year Target</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c>
                  <a:txBody>
                    <a:bodyPr/>
                    <a:lstStyle/>
                    <a:p>
                      <a:pPr>
                        <a:spcAft>
                          <a:spcPts val="0"/>
                        </a:spcAft>
                      </a:pPr>
                      <a:r>
                        <a:rPr lang="en-GB" sz="1600" b="1" kern="50" dirty="0">
                          <a:solidFill>
                            <a:srgbClr val="000000"/>
                          </a:solidFill>
                          <a:effectLst/>
                          <a:latin typeface="Calibri"/>
                          <a:ea typeface="SimSun"/>
                          <a:cs typeface="Calibri"/>
                        </a:rPr>
                        <a:t>8</a:t>
                      </a:r>
                      <a:r>
                        <a:rPr lang="en-GB" sz="1600" b="0" kern="50" dirty="0">
                          <a:solidFill>
                            <a:srgbClr val="000000"/>
                          </a:solidFill>
                          <a:effectLst/>
                          <a:latin typeface="Calibri"/>
                          <a:ea typeface="SimSun"/>
                          <a:cs typeface="Calibri"/>
                        </a:rPr>
                        <a:t> signed MoUs implemented and </a:t>
                      </a:r>
                      <a:r>
                        <a:rPr lang="en-GB" sz="1600" b="1" kern="50" dirty="0">
                          <a:solidFill>
                            <a:srgbClr val="000000"/>
                          </a:solidFill>
                          <a:effectLst/>
                          <a:latin typeface="Calibri"/>
                          <a:ea typeface="SimSun"/>
                          <a:cs typeface="Calibri"/>
                        </a:rPr>
                        <a:t>5 </a:t>
                      </a:r>
                      <a:r>
                        <a:rPr lang="en-GB" sz="1600" b="0" kern="50" dirty="0">
                          <a:solidFill>
                            <a:srgbClr val="000000"/>
                          </a:solidFill>
                          <a:effectLst/>
                          <a:latin typeface="Calibri"/>
                          <a:ea typeface="SimSun"/>
                          <a:cs typeface="Calibri"/>
                        </a:rPr>
                        <a:t>new MoUs </a:t>
                      </a:r>
                      <a:r>
                        <a:rPr lang="en-GB" sz="1600" b="0" kern="50" dirty="0" smtClean="0">
                          <a:solidFill>
                            <a:srgbClr val="000000"/>
                          </a:solidFill>
                          <a:effectLst/>
                          <a:latin typeface="Calibri"/>
                          <a:ea typeface="SimSun"/>
                          <a:cs typeface="Calibri"/>
                        </a:rPr>
                        <a:t>signed</a:t>
                      </a:r>
                    </a:p>
                    <a:p>
                      <a:pPr>
                        <a:spcAft>
                          <a:spcPts val="0"/>
                        </a:spcAft>
                      </a:pPr>
                      <a:endParaRPr lang="en-GB" sz="1600" b="0" kern="50" dirty="0" smtClean="0">
                        <a:solidFill>
                          <a:srgbClr val="000000"/>
                        </a:solidFill>
                        <a:effectLst/>
                        <a:latin typeface="Calibri"/>
                        <a:ea typeface="SimSun"/>
                        <a:cs typeface="Calibri"/>
                      </a:endParaRPr>
                    </a:p>
                    <a:p>
                      <a:pPr>
                        <a:spcAft>
                          <a:spcPts val="0"/>
                        </a:spcAft>
                      </a:pPr>
                      <a:endParaRPr lang="en-ZA" sz="16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79275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691"/>
            <a:ext cx="8229600" cy="1143000"/>
          </a:xfrm>
        </p:spPr>
        <p:txBody>
          <a:bodyPr/>
          <a:lstStyle/>
          <a:p>
            <a:r>
              <a:rPr lang="en-ZA" sz="2000" b="1" dirty="0"/>
              <a:t>PROGRAMME 4: LABOUR POLICY AND INDUSTRIAL RELATIONS (LP&amp;IR)</a:t>
            </a:r>
            <a:endParaRPr lang="en-ZA" sz="2000" dirty="0"/>
          </a:p>
        </p:txBody>
      </p:sp>
      <p:sp>
        <p:nvSpPr>
          <p:cNvPr id="4" name="Slide Number Placeholder 3"/>
          <p:cNvSpPr>
            <a:spLocks noGrp="1"/>
          </p:cNvSpPr>
          <p:nvPr>
            <p:ph type="sldNum" sz="quarter" idx="12"/>
          </p:nvPr>
        </p:nvSpPr>
        <p:spPr>
          <a:xfrm>
            <a:off x="7010400" y="-13182"/>
            <a:ext cx="2133600" cy="365125"/>
          </a:xfrm>
        </p:spPr>
        <p:txBody>
          <a:bodyPr/>
          <a:lstStyle/>
          <a:p>
            <a:fld id="{4199C084-64D2-444A-8BFC-FE521070755C}" type="slidenum">
              <a:rPr lang="en-US" altLang="en-US" smtClean="0">
                <a:solidFill>
                  <a:schemeClr val="bg1"/>
                </a:solidFill>
              </a:rPr>
              <a:pPr/>
              <a:t>28</a:t>
            </a:fld>
            <a:endParaRPr lang="en-US" altLang="en-US">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33431401"/>
              </p:ext>
            </p:extLst>
          </p:nvPr>
        </p:nvGraphicFramePr>
        <p:xfrm>
          <a:off x="234462" y="1383325"/>
          <a:ext cx="8724481" cy="5249856"/>
        </p:xfrm>
        <a:graphic>
          <a:graphicData uri="http://schemas.openxmlformats.org/drawingml/2006/table">
            <a:tbl>
              <a:tblPr firstRow="1" firstCol="1" lastRow="1" lastCol="1" bandRow="1" bandCol="1"/>
              <a:tblGrid>
                <a:gridCol w="2280126"/>
                <a:gridCol w="6444355"/>
              </a:tblGrid>
              <a:tr h="408246">
                <a:tc>
                  <a:txBody>
                    <a:bodyPr/>
                    <a:lstStyle/>
                    <a:p>
                      <a:pPr>
                        <a:spcAft>
                          <a:spcPts val="0"/>
                        </a:spcAft>
                      </a:pPr>
                      <a:r>
                        <a:rPr lang="en-GB" sz="1600" b="1" kern="0" dirty="0" smtClean="0">
                          <a:solidFill>
                            <a:srgbClr val="000000"/>
                          </a:solidFill>
                          <a:effectLst/>
                          <a:latin typeface="Calibri"/>
                          <a:ea typeface="Times New Roman"/>
                          <a:cs typeface="Calibri"/>
                        </a:rPr>
                        <a:t>STRATEGIC OBJECTIVE 4</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lnSpc>
                          <a:spcPct val="115000"/>
                        </a:lnSpc>
                        <a:spcAft>
                          <a:spcPts val="1000"/>
                        </a:spcAft>
                      </a:pPr>
                      <a:r>
                        <a:rPr lang="en-GB" sz="1600" b="1" kern="50" dirty="0" smtClean="0">
                          <a:solidFill>
                            <a:srgbClr val="000000"/>
                          </a:solidFill>
                          <a:effectLst/>
                          <a:latin typeface="Calibri"/>
                          <a:ea typeface="SimSun"/>
                          <a:cs typeface="Calibri"/>
                        </a:rPr>
                        <a:t>PROMOTING SOUND LABOUR RELATIONS </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357487">
                <a:tc>
                  <a:txBody>
                    <a:bodyPr/>
                    <a:lstStyle/>
                    <a:p>
                      <a:pPr>
                        <a:spcAft>
                          <a:spcPts val="0"/>
                        </a:spcAft>
                      </a:pPr>
                      <a:r>
                        <a:rPr lang="en-GB" sz="1400" b="1" kern="0" dirty="0">
                          <a:solidFill>
                            <a:srgbClr val="000000"/>
                          </a:solidFill>
                          <a:effectLst/>
                          <a:latin typeface="Calibri"/>
                          <a:ea typeface="Times New Roman"/>
                          <a:cs typeface="Calibri"/>
                        </a:rPr>
                        <a:t>Objective statement</a:t>
                      </a:r>
                      <a:endParaRPr lang="en-ZA" sz="14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0" kern="50" dirty="0">
                          <a:solidFill>
                            <a:srgbClr val="000000"/>
                          </a:solidFill>
                          <a:effectLst/>
                          <a:latin typeface="Calibri"/>
                          <a:ea typeface="SimSun"/>
                          <a:cs typeface="Calibri"/>
                        </a:rPr>
                        <a:t>Promote sound labour relations and centralised Collective </a:t>
                      </a:r>
                      <a:r>
                        <a:rPr lang="en-GB" sz="1400" b="0" kern="50" dirty="0" smtClean="0">
                          <a:solidFill>
                            <a:srgbClr val="000000"/>
                          </a:solidFill>
                          <a:effectLst/>
                          <a:latin typeface="Calibri"/>
                          <a:ea typeface="SimSun"/>
                          <a:cs typeface="Calibri"/>
                        </a:rPr>
                        <a:t>Bargaining</a:t>
                      </a:r>
                    </a:p>
                    <a:p>
                      <a:pPr>
                        <a:spcAft>
                          <a:spcPts val="0"/>
                        </a:spcAft>
                      </a:pPr>
                      <a:endParaRPr lang="en-GB" sz="1000" b="0" kern="50" dirty="0" smtClean="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5339">
                <a:tc>
                  <a:txBody>
                    <a:bodyPr/>
                    <a:lstStyle/>
                    <a:p>
                      <a:pPr>
                        <a:spcAft>
                          <a:spcPts val="0"/>
                        </a:spcAft>
                      </a:pPr>
                      <a:r>
                        <a:rPr lang="en-GB" sz="1400" b="1" kern="0" dirty="0">
                          <a:solidFill>
                            <a:schemeClr val="tx1"/>
                          </a:solidFill>
                          <a:effectLst/>
                          <a:latin typeface="Calibri"/>
                          <a:ea typeface="Times New Roman"/>
                          <a:cs typeface="Calibri"/>
                        </a:rPr>
                        <a:t>Baseline</a:t>
                      </a:r>
                      <a:endParaRPr lang="en-ZA" sz="1400" b="1"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3486785" algn="ctr"/>
                        </a:tabLst>
                      </a:pPr>
                      <a:r>
                        <a:rPr lang="en-ZA" sz="1400" b="1" kern="100" dirty="0" smtClean="0">
                          <a:solidFill>
                            <a:schemeClr val="tx1"/>
                          </a:solidFill>
                          <a:effectLst/>
                        </a:rPr>
                        <a:t>61.5% </a:t>
                      </a:r>
                      <a:r>
                        <a:rPr lang="en-ZA" sz="1400" kern="100" dirty="0" smtClean="0">
                          <a:solidFill>
                            <a:schemeClr val="tx1"/>
                          </a:solidFill>
                          <a:effectLst/>
                        </a:rPr>
                        <a:t>of collective agreements extended with 90 calendar days of receipt.</a:t>
                      </a:r>
                    </a:p>
                    <a:p>
                      <a:pPr>
                        <a:spcAft>
                          <a:spcPts val="0"/>
                        </a:spcAft>
                        <a:tabLst>
                          <a:tab pos="3486785" algn="ctr"/>
                        </a:tabLst>
                      </a:pPr>
                      <a:r>
                        <a:rPr lang="en-ZA" sz="1400" b="1" kern="100" dirty="0" smtClean="0">
                          <a:solidFill>
                            <a:schemeClr val="tx1"/>
                          </a:solidFill>
                          <a:effectLst/>
                        </a:rPr>
                        <a:t>26</a:t>
                      </a:r>
                      <a:r>
                        <a:rPr lang="en-ZA" sz="1400" kern="100" dirty="0" smtClean="0">
                          <a:solidFill>
                            <a:schemeClr val="tx1"/>
                          </a:solidFill>
                          <a:effectLst/>
                        </a:rPr>
                        <a:t> collective agreements received in 2016/2017:</a:t>
                      </a:r>
                    </a:p>
                    <a:p>
                      <a:pPr>
                        <a:spcAft>
                          <a:spcPts val="0"/>
                        </a:spcAft>
                        <a:tabLst>
                          <a:tab pos="3486785" algn="ctr"/>
                        </a:tabLst>
                      </a:pPr>
                      <a:r>
                        <a:rPr lang="en-ZA" sz="1400" kern="100" dirty="0" smtClean="0">
                          <a:solidFill>
                            <a:schemeClr val="tx1"/>
                          </a:solidFill>
                          <a:effectLst/>
                        </a:rPr>
                        <a:t>•</a:t>
                      </a:r>
                      <a:r>
                        <a:rPr lang="en-ZA" sz="1400" kern="100" baseline="0" dirty="0" smtClean="0">
                          <a:solidFill>
                            <a:schemeClr val="tx1"/>
                          </a:solidFill>
                          <a:effectLst/>
                        </a:rPr>
                        <a:t>  </a:t>
                      </a:r>
                      <a:r>
                        <a:rPr lang="en-ZA" sz="1400" b="1" kern="100" dirty="0" smtClean="0">
                          <a:solidFill>
                            <a:schemeClr val="tx1"/>
                          </a:solidFill>
                          <a:effectLst/>
                        </a:rPr>
                        <a:t>16</a:t>
                      </a:r>
                      <a:r>
                        <a:rPr lang="en-ZA" sz="1400" kern="100" dirty="0" smtClean="0">
                          <a:solidFill>
                            <a:schemeClr val="tx1"/>
                          </a:solidFill>
                          <a:effectLst/>
                        </a:rPr>
                        <a:t> extended within 90 days;</a:t>
                      </a:r>
                    </a:p>
                    <a:p>
                      <a:pPr>
                        <a:spcAft>
                          <a:spcPts val="0"/>
                        </a:spcAft>
                        <a:tabLst>
                          <a:tab pos="3486785" algn="ctr"/>
                        </a:tabLst>
                      </a:pPr>
                      <a:r>
                        <a:rPr lang="en-ZA" sz="1400" kern="100" dirty="0" smtClean="0">
                          <a:solidFill>
                            <a:schemeClr val="tx1"/>
                          </a:solidFill>
                          <a:effectLst/>
                        </a:rPr>
                        <a:t>•</a:t>
                      </a:r>
                      <a:r>
                        <a:rPr lang="en-ZA" sz="1400" kern="100" baseline="0" dirty="0" smtClean="0">
                          <a:solidFill>
                            <a:schemeClr val="tx1"/>
                          </a:solidFill>
                          <a:effectLst/>
                        </a:rPr>
                        <a:t> </a:t>
                      </a:r>
                      <a:r>
                        <a:rPr lang="en-ZA" sz="1400" b="1" kern="100" baseline="0" dirty="0" smtClean="0">
                          <a:solidFill>
                            <a:schemeClr val="tx1"/>
                          </a:solidFill>
                          <a:effectLst/>
                        </a:rPr>
                        <a:t> </a:t>
                      </a:r>
                      <a:r>
                        <a:rPr lang="en-ZA" sz="1400" b="1" kern="100" dirty="0" smtClean="0">
                          <a:solidFill>
                            <a:schemeClr val="tx1"/>
                          </a:solidFill>
                          <a:effectLst/>
                        </a:rPr>
                        <a:t>10 </a:t>
                      </a:r>
                      <a:r>
                        <a:rPr lang="en-ZA" sz="1400" kern="100" dirty="0" smtClean="0">
                          <a:solidFill>
                            <a:schemeClr val="tx1"/>
                          </a:solidFill>
                          <a:effectLst/>
                        </a:rPr>
                        <a:t>extended in longer than 90 days.</a:t>
                      </a:r>
                    </a:p>
                    <a:p>
                      <a:pPr>
                        <a:spcAft>
                          <a:spcPts val="0"/>
                        </a:spcAft>
                        <a:tabLst>
                          <a:tab pos="3486785" algn="ctr"/>
                        </a:tabLst>
                      </a:pPr>
                      <a:r>
                        <a:rPr lang="en-ZA" sz="1400" kern="100" dirty="0" smtClean="0">
                          <a:solidFill>
                            <a:schemeClr val="tx1"/>
                          </a:solidFill>
                          <a:effectLst/>
                        </a:rPr>
                        <a:t/>
                      </a:r>
                      <a:br>
                        <a:rPr lang="en-ZA" sz="1400" kern="100" dirty="0" smtClean="0">
                          <a:solidFill>
                            <a:schemeClr val="tx1"/>
                          </a:solidFill>
                          <a:effectLst/>
                        </a:rPr>
                      </a:br>
                      <a:r>
                        <a:rPr lang="en-ZA" sz="1400" b="1" kern="100" dirty="0" smtClean="0">
                          <a:solidFill>
                            <a:schemeClr val="tx1"/>
                          </a:solidFill>
                          <a:effectLst/>
                        </a:rPr>
                        <a:t>96% </a:t>
                      </a:r>
                      <a:r>
                        <a:rPr lang="en-ZA" sz="1400" kern="100" dirty="0" smtClean="0">
                          <a:solidFill>
                            <a:schemeClr val="tx1"/>
                          </a:solidFill>
                          <a:effectLst/>
                        </a:rPr>
                        <a:t>of</a:t>
                      </a:r>
                      <a:r>
                        <a:rPr lang="en-ZA" sz="1400" kern="100" baseline="0" dirty="0" smtClean="0">
                          <a:solidFill>
                            <a:schemeClr val="tx1"/>
                          </a:solidFill>
                          <a:effectLst/>
                        </a:rPr>
                        <a:t> applications for registration finalised within 90 calendar days</a:t>
                      </a:r>
                      <a:endParaRPr lang="en-ZA" sz="1400" kern="100" dirty="0" smtClean="0">
                        <a:solidFill>
                          <a:schemeClr val="tx1"/>
                        </a:solidFill>
                        <a:effectLst/>
                      </a:endParaRPr>
                    </a:p>
                    <a:p>
                      <a:pPr marL="285750" indent="-285750">
                        <a:spcAft>
                          <a:spcPts val="0"/>
                        </a:spcAft>
                        <a:buFont typeface="Arial" panose="020B0604020202020204" pitchFamily="34" charset="0"/>
                        <a:buChar char="•"/>
                        <a:tabLst>
                          <a:tab pos="3486785" algn="ctr"/>
                        </a:tabLst>
                      </a:pPr>
                      <a:r>
                        <a:rPr lang="en-ZA" sz="1400" b="1" kern="100" dirty="0" smtClean="0">
                          <a:solidFill>
                            <a:schemeClr val="tx1"/>
                          </a:solidFill>
                          <a:effectLst/>
                        </a:rPr>
                        <a:t>118</a:t>
                      </a:r>
                      <a:r>
                        <a:rPr lang="en-ZA" sz="1400" kern="100" dirty="0" smtClean="0">
                          <a:solidFill>
                            <a:schemeClr val="tx1"/>
                          </a:solidFill>
                          <a:effectLst/>
                        </a:rPr>
                        <a:t> applications were received.</a:t>
                      </a:r>
                    </a:p>
                    <a:p>
                      <a:pPr marL="285750" indent="-285750">
                        <a:spcAft>
                          <a:spcPts val="0"/>
                        </a:spcAft>
                        <a:buFont typeface="Arial" panose="020B0604020202020204" pitchFamily="34" charset="0"/>
                        <a:buChar char="•"/>
                        <a:tabLst>
                          <a:tab pos="3486785" algn="ctr"/>
                        </a:tabLst>
                      </a:pPr>
                      <a:r>
                        <a:rPr lang="en-ZA" sz="1400" b="1" kern="100" dirty="0" smtClean="0">
                          <a:solidFill>
                            <a:schemeClr val="tx1"/>
                          </a:solidFill>
                          <a:effectLst/>
                        </a:rPr>
                        <a:t>11</a:t>
                      </a:r>
                      <a:r>
                        <a:rPr lang="en-ZA" sz="1400" kern="100" dirty="0" smtClean="0">
                          <a:solidFill>
                            <a:schemeClr val="tx1"/>
                          </a:solidFill>
                          <a:effectLst/>
                        </a:rPr>
                        <a:t> applications for registration approved within 90 calendar days</a:t>
                      </a:r>
                    </a:p>
                    <a:p>
                      <a:pPr marL="285750" indent="-285750">
                        <a:spcAft>
                          <a:spcPts val="0"/>
                        </a:spcAft>
                        <a:buFont typeface="Arial" panose="020B0604020202020204" pitchFamily="34" charset="0"/>
                        <a:buChar char="•"/>
                        <a:tabLst>
                          <a:tab pos="3486785" algn="ctr"/>
                        </a:tabLst>
                      </a:pPr>
                      <a:r>
                        <a:rPr lang="en-ZA" sz="1400" b="1" kern="100" dirty="0" smtClean="0">
                          <a:solidFill>
                            <a:schemeClr val="tx1"/>
                          </a:solidFill>
                          <a:effectLst/>
                        </a:rPr>
                        <a:t>102</a:t>
                      </a:r>
                      <a:r>
                        <a:rPr lang="en-ZA" sz="1400" kern="100" dirty="0" smtClean="0">
                          <a:solidFill>
                            <a:schemeClr val="tx1"/>
                          </a:solidFill>
                          <a:effectLst/>
                        </a:rPr>
                        <a:t> applications for registration refused within 90 calendar days</a:t>
                      </a:r>
                      <a:endParaRPr lang="en-ZA" sz="1400" b="0" kern="100" dirty="0" smtClean="0">
                        <a:solidFill>
                          <a:schemeClr val="tx1"/>
                        </a:solidFill>
                        <a:effectLst/>
                      </a:endParaRPr>
                    </a:p>
                    <a:p>
                      <a:pPr>
                        <a:spcAft>
                          <a:spcPts val="0"/>
                        </a:spcAft>
                      </a:pPr>
                      <a:endParaRPr lang="en-GB" sz="1400" b="0" kern="100" dirty="0" smtClean="0">
                        <a:solidFill>
                          <a:srgbClr val="C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2961">
                <a:tc>
                  <a:txBody>
                    <a:bodyPr/>
                    <a:lstStyle/>
                    <a:p>
                      <a:pPr>
                        <a:spcAft>
                          <a:spcPts val="0"/>
                        </a:spcAft>
                      </a:pPr>
                      <a:r>
                        <a:rPr lang="en-GB" sz="1400" b="1" kern="0" dirty="0">
                          <a:solidFill>
                            <a:srgbClr val="000000"/>
                          </a:solidFill>
                          <a:effectLst/>
                          <a:latin typeface="Calibri"/>
                          <a:ea typeface="Times New Roman"/>
                          <a:cs typeface="Calibri"/>
                        </a:rPr>
                        <a:t>Justification</a:t>
                      </a:r>
                      <a:endParaRPr lang="en-ZA" sz="14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0" kern="50" dirty="0">
                          <a:solidFill>
                            <a:srgbClr val="000000"/>
                          </a:solidFill>
                          <a:effectLst/>
                          <a:latin typeface="Calibri"/>
                          <a:ea typeface="SimSun"/>
                          <a:cs typeface="Calibri"/>
                        </a:rPr>
                        <a:t>Sound labour relations are a necessary condition for decent employment, inclusive economic growth, freedom of association, social justice and effective social dialogue in the labour </a:t>
                      </a:r>
                      <a:r>
                        <a:rPr lang="en-GB" sz="1400" b="0" kern="50" dirty="0" smtClean="0">
                          <a:solidFill>
                            <a:srgbClr val="000000"/>
                          </a:solidFill>
                          <a:effectLst/>
                          <a:latin typeface="Calibri"/>
                          <a:ea typeface="SimSun"/>
                          <a:cs typeface="Calibri"/>
                        </a:rPr>
                        <a:t>market</a:t>
                      </a: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028">
                <a:tc>
                  <a:txBody>
                    <a:bodyPr/>
                    <a:lstStyle/>
                    <a:p>
                      <a:pPr>
                        <a:spcAft>
                          <a:spcPts val="0"/>
                        </a:spcAft>
                      </a:pPr>
                      <a:r>
                        <a:rPr lang="en-GB" sz="1400" b="1" kern="0" dirty="0">
                          <a:solidFill>
                            <a:srgbClr val="000000"/>
                          </a:solidFill>
                          <a:effectLst/>
                          <a:latin typeface="Calibri"/>
                          <a:ea typeface="Times New Roman"/>
                          <a:cs typeface="Calibri"/>
                        </a:rPr>
                        <a:t>Links</a:t>
                      </a:r>
                      <a:endParaRPr lang="en-ZA" sz="14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0" kern="0" dirty="0">
                          <a:solidFill>
                            <a:srgbClr val="000000"/>
                          </a:solidFill>
                          <a:effectLst/>
                          <a:latin typeface="Calibri"/>
                          <a:ea typeface="Times New Roman"/>
                          <a:cs typeface="Calibri"/>
                        </a:rPr>
                        <a:t>Outcome 4 (sub outcome 7): D</a:t>
                      </a:r>
                      <a:r>
                        <a:rPr lang="en-GB" sz="1400" b="0" kern="50" dirty="0">
                          <a:solidFill>
                            <a:srgbClr val="000000"/>
                          </a:solidFill>
                          <a:effectLst/>
                          <a:latin typeface="Calibri"/>
                          <a:ea typeface="SimSun"/>
                          <a:cs typeface="Calibri"/>
                        </a:rPr>
                        <a:t>ecent employment through inclusive economic </a:t>
                      </a:r>
                      <a:r>
                        <a:rPr lang="en-GB" sz="1400" b="0" kern="50" dirty="0" smtClean="0">
                          <a:solidFill>
                            <a:srgbClr val="000000"/>
                          </a:solidFill>
                          <a:effectLst/>
                          <a:latin typeface="Calibri"/>
                          <a:ea typeface="SimSun"/>
                          <a:cs typeface="Calibri"/>
                        </a:rPr>
                        <a:t>growth</a:t>
                      </a: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3261">
                <a:tc>
                  <a:txBody>
                    <a:bodyPr/>
                    <a:lstStyle/>
                    <a:p>
                      <a:pPr>
                        <a:spcAft>
                          <a:spcPts val="0"/>
                        </a:spcAft>
                      </a:pPr>
                      <a:r>
                        <a:rPr lang="en-GB" sz="1400" b="1" kern="0" dirty="0">
                          <a:solidFill>
                            <a:srgbClr val="000000"/>
                          </a:solidFill>
                          <a:effectLst/>
                          <a:latin typeface="Calibri"/>
                          <a:ea typeface="Times New Roman"/>
                          <a:cs typeface="Calibri"/>
                        </a:rPr>
                        <a:t>Five Year Target</a:t>
                      </a:r>
                      <a:endParaRPr lang="en-ZA" sz="14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c>
                  <a:txBody>
                    <a:bodyPr/>
                    <a:lstStyle/>
                    <a:p>
                      <a:pPr>
                        <a:spcAft>
                          <a:spcPts val="0"/>
                        </a:spcAft>
                      </a:pPr>
                      <a:r>
                        <a:rPr lang="en-ZA" sz="1400" b="0" dirty="0">
                          <a:solidFill>
                            <a:srgbClr val="000000"/>
                          </a:solidFill>
                          <a:effectLst/>
                          <a:latin typeface="Calibri"/>
                          <a:ea typeface="Calibri"/>
                          <a:cs typeface="Calibri"/>
                        </a:rPr>
                        <a:t>Development of programmes to address workplace conflict through (a) improved communication, career mobility, skills development and fairness in workplaces, and (b) stronger labour-relations systems </a:t>
                      </a:r>
                      <a:endParaRPr lang="en-ZA" sz="1400" b="0" dirty="0">
                        <a:solidFill>
                          <a:srgbClr val="000000"/>
                        </a:solidFill>
                        <a:effectLst/>
                        <a:latin typeface="Arial"/>
                        <a:ea typeface="Calibri"/>
                      </a:endParaRPr>
                    </a:p>
                    <a:p>
                      <a:pPr>
                        <a:spcAft>
                          <a:spcPts val="0"/>
                        </a:spcAft>
                      </a:pPr>
                      <a:r>
                        <a:rPr lang="en-ZA" sz="1400" b="0" dirty="0">
                          <a:solidFill>
                            <a:srgbClr val="000000"/>
                          </a:solidFill>
                          <a:effectLst/>
                          <a:latin typeface="Calibri"/>
                          <a:ea typeface="Calibri"/>
                          <a:cs typeface="Calibri"/>
                        </a:rPr>
                        <a:t>Process implemented in 3 sectors and 10 workplaces</a:t>
                      </a:r>
                      <a:endParaRPr lang="en-ZA" sz="1400" b="0" dirty="0">
                        <a:solidFill>
                          <a:srgbClr val="000000"/>
                        </a:solidFill>
                        <a:effectLst/>
                        <a:latin typeface="Arial"/>
                        <a:ea typeface="Calibri"/>
                      </a:endParaRPr>
                    </a:p>
                    <a:p>
                      <a:pPr>
                        <a:spcAft>
                          <a:spcPts val="0"/>
                        </a:spcAft>
                      </a:pPr>
                      <a:r>
                        <a:rPr lang="en-ZA" sz="1400" b="0" dirty="0">
                          <a:solidFill>
                            <a:srgbClr val="000000"/>
                          </a:solidFill>
                          <a:effectLst/>
                          <a:latin typeface="Calibri"/>
                          <a:ea typeface="Calibri"/>
                          <a:cs typeface="Calibri"/>
                        </a:rPr>
                        <a:t>The share of unprotected strikes in total strike action decrease with 50%</a:t>
                      </a:r>
                      <a:endParaRPr lang="en-ZA" sz="1400" b="0" dirty="0">
                        <a:solidFill>
                          <a:srgbClr val="000000"/>
                        </a:solidFill>
                        <a:effectLst/>
                        <a:latin typeface="Arial"/>
                        <a:ea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1179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68"/>
            <a:ext cx="8229600" cy="1143000"/>
          </a:xfrm>
        </p:spPr>
        <p:txBody>
          <a:bodyPr/>
          <a:lstStyle/>
          <a:p>
            <a:r>
              <a:rPr lang="en-ZA" sz="2000" b="1" dirty="0"/>
              <a:t>PROGRAMME 4: LABOUR POLICY AND INDUSTRIAL RELATIONS (LP&amp;IR)</a:t>
            </a:r>
            <a:endParaRPr lang="en-ZA" sz="2000" dirty="0"/>
          </a:p>
        </p:txBody>
      </p:sp>
      <p:sp>
        <p:nvSpPr>
          <p:cNvPr id="4" name="Slide Number Placeholder 3"/>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29</a:t>
            </a:fld>
            <a:endParaRPr lang="en-US" alt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24938053"/>
              </p:ext>
            </p:extLst>
          </p:nvPr>
        </p:nvGraphicFramePr>
        <p:xfrm>
          <a:off x="175846" y="1328861"/>
          <a:ext cx="8793981" cy="5318124"/>
        </p:xfrm>
        <a:graphic>
          <a:graphicData uri="http://schemas.openxmlformats.org/drawingml/2006/table">
            <a:tbl>
              <a:tblPr firstRow="1" firstCol="1" lastRow="1" lastCol="1" bandRow="1" bandCol="1"/>
              <a:tblGrid>
                <a:gridCol w="2276371"/>
                <a:gridCol w="6517610"/>
              </a:tblGrid>
              <a:tr h="441324">
                <a:tc>
                  <a:txBody>
                    <a:bodyPr/>
                    <a:lstStyle/>
                    <a:p>
                      <a:pPr>
                        <a:spcAft>
                          <a:spcPts val="0"/>
                        </a:spcAft>
                      </a:pPr>
                      <a:r>
                        <a:rPr lang="en-GB" sz="1600" b="1" kern="0" dirty="0" smtClean="0">
                          <a:solidFill>
                            <a:srgbClr val="000000"/>
                          </a:solidFill>
                          <a:effectLst/>
                          <a:latin typeface="Calibri"/>
                          <a:ea typeface="Times New Roman"/>
                          <a:cs typeface="Calibri"/>
                        </a:rPr>
                        <a:t>STRATEGIC OBJECTIVE 5</a:t>
                      </a:r>
                      <a:endParaRPr lang="en-ZA" sz="16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c>
                  <a:txBody>
                    <a:bodyPr/>
                    <a:lstStyle/>
                    <a:p>
                      <a:pPr>
                        <a:spcAft>
                          <a:spcPts val="0"/>
                        </a:spcAft>
                      </a:pPr>
                      <a:r>
                        <a:rPr lang="en-GB" sz="1600" b="1" kern="50" dirty="0" smtClean="0">
                          <a:solidFill>
                            <a:srgbClr val="000000"/>
                          </a:solidFill>
                          <a:effectLst/>
                          <a:latin typeface="Calibri"/>
                          <a:ea typeface="SimSun"/>
                          <a:cs typeface="Calibri"/>
                        </a:rPr>
                        <a:t>MONITOR THE IMPACT OF LABOUR LEGISLATION </a:t>
                      </a:r>
                      <a:endParaRPr lang="en-ZA" sz="1600" b="1"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rgbClr val="00349E"/>
                      </a:solidFill>
                      <a:prstDash val="solid"/>
                      <a:round/>
                      <a:headEnd type="none" w="med" len="med"/>
                      <a:tailEnd type="none" w="med" len="med"/>
                    </a:lnB>
                    <a:solidFill>
                      <a:srgbClr val="FFC000"/>
                    </a:solidFill>
                  </a:tcPr>
                </a:tc>
              </a:tr>
              <a:tr h="539261">
                <a:tc>
                  <a:txBody>
                    <a:bodyPr/>
                    <a:lstStyle/>
                    <a:p>
                      <a:pPr>
                        <a:spcAft>
                          <a:spcPts val="0"/>
                        </a:spcAft>
                      </a:pPr>
                      <a:r>
                        <a:rPr lang="en-GB" sz="1400" b="1" kern="0" dirty="0">
                          <a:solidFill>
                            <a:srgbClr val="000000"/>
                          </a:solidFill>
                          <a:effectLst/>
                          <a:latin typeface="Calibri"/>
                          <a:ea typeface="Times New Roman"/>
                          <a:cs typeface="Calibri"/>
                        </a:rPr>
                        <a:t>Objective statement</a:t>
                      </a:r>
                      <a:endParaRPr lang="en-ZA" sz="14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0" kern="50" dirty="0">
                          <a:solidFill>
                            <a:srgbClr val="000000"/>
                          </a:solidFill>
                          <a:effectLst/>
                          <a:latin typeface="Calibri"/>
                          <a:ea typeface="SimSun"/>
                          <a:cs typeface="Calibri"/>
                        </a:rPr>
                        <a:t>Promote sound policy framework through research and labour market information </a:t>
                      </a:r>
                      <a:r>
                        <a:rPr lang="en-GB" sz="1400" b="0" kern="50" dirty="0" smtClean="0">
                          <a:solidFill>
                            <a:srgbClr val="000000"/>
                          </a:solidFill>
                          <a:effectLst/>
                          <a:latin typeface="Calibri"/>
                          <a:ea typeface="SimSun"/>
                          <a:cs typeface="Calibri"/>
                        </a:rPr>
                        <a:t>analysis</a:t>
                      </a:r>
                    </a:p>
                    <a:p>
                      <a:pPr>
                        <a:spcAft>
                          <a:spcPts val="0"/>
                        </a:spcAft>
                      </a:pPr>
                      <a:endParaRPr lang="en-ZA" sz="8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rgbClr val="00349E"/>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225">
                <a:tc>
                  <a:txBody>
                    <a:bodyPr/>
                    <a:lstStyle/>
                    <a:p>
                      <a:pPr>
                        <a:spcAft>
                          <a:spcPts val="0"/>
                        </a:spcAft>
                      </a:pPr>
                      <a:r>
                        <a:rPr lang="en-GB" sz="1400" b="1" kern="0" dirty="0">
                          <a:solidFill>
                            <a:schemeClr val="tx1"/>
                          </a:solidFill>
                          <a:effectLst/>
                          <a:latin typeface="Calibri"/>
                          <a:ea typeface="Times New Roman"/>
                          <a:cs typeface="Calibri"/>
                        </a:rPr>
                        <a:t>Baseline</a:t>
                      </a:r>
                      <a:endParaRPr lang="en-ZA" sz="1400" b="1" kern="50" dirty="0">
                        <a:solidFill>
                          <a:schemeClr val="tx1"/>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ZA" sz="1400" kern="50" dirty="0" smtClean="0">
                          <a:solidFill>
                            <a:schemeClr val="tx1"/>
                          </a:solidFill>
                          <a:effectLst/>
                        </a:rPr>
                        <a:t>1. By 30 June 2016, two annual labour market trend reports were produced. These reports include: Job Opportunity and Unemployment in the SA Labour Market report 2015/16 and Annual Labour Market Bulletin 2015/16.</a:t>
                      </a:r>
                    </a:p>
                    <a:p>
                      <a:pPr>
                        <a:spcAft>
                          <a:spcPts val="0"/>
                        </a:spcAft>
                      </a:pPr>
                      <a:r>
                        <a:rPr lang="en-ZA" sz="1400" kern="50" dirty="0" smtClean="0">
                          <a:solidFill>
                            <a:schemeClr val="tx1"/>
                          </a:solidFill>
                          <a:effectLst/>
                        </a:rPr>
                        <a:t>2. By 31 March 2017, two annual labour market trend reports were produced. These reports include: Annual Industrial Action Report 2016 and Annual Administrative Statistics 2016</a:t>
                      </a:r>
                    </a:p>
                    <a:p>
                      <a:pPr>
                        <a:spcAft>
                          <a:spcPts val="0"/>
                        </a:spcAft>
                      </a:pPr>
                      <a:endParaRPr lang="en-ZA" sz="800" kern="50" dirty="0" smtClean="0">
                        <a:solidFill>
                          <a:schemeClr val="tx1"/>
                        </a:solidFill>
                        <a:effectLst/>
                      </a:endParaRPr>
                    </a:p>
                    <a:p>
                      <a:pPr>
                        <a:spcAft>
                          <a:spcPts val="0"/>
                        </a:spcAft>
                      </a:pPr>
                      <a:r>
                        <a:rPr lang="en-ZA" sz="1400" b="1" kern="50" dirty="0" smtClean="0">
                          <a:solidFill>
                            <a:schemeClr val="tx1"/>
                          </a:solidFill>
                          <a:effectLst/>
                          <a:latin typeface="+mn-lt"/>
                          <a:ea typeface="SimSun"/>
                          <a:cs typeface="Calibri"/>
                        </a:rPr>
                        <a:t>2 Research reports produced and submitted by 31 March 2017.</a:t>
                      </a:r>
                    </a:p>
                    <a:p>
                      <a:pPr>
                        <a:spcAft>
                          <a:spcPts val="0"/>
                        </a:spcAft>
                      </a:pPr>
                      <a:r>
                        <a:rPr lang="en-ZA" sz="1400" b="0" kern="50" dirty="0" smtClean="0">
                          <a:solidFill>
                            <a:schemeClr val="tx1"/>
                          </a:solidFill>
                          <a:effectLst/>
                          <a:latin typeface="+mn-lt"/>
                          <a:ea typeface="SimSun"/>
                          <a:cs typeface="Calibri"/>
                        </a:rPr>
                        <a:t>1. Investigating resource adequacy for effective inspections to be conducted within the South African Labour Market (Resource Adequacy)</a:t>
                      </a:r>
                    </a:p>
                    <a:p>
                      <a:pPr>
                        <a:spcAft>
                          <a:spcPts val="0"/>
                        </a:spcAft>
                      </a:pPr>
                      <a:r>
                        <a:rPr lang="en-ZA" sz="1400" b="0" kern="50" dirty="0" smtClean="0">
                          <a:solidFill>
                            <a:schemeClr val="tx1"/>
                          </a:solidFill>
                          <a:effectLst/>
                          <a:latin typeface="+mn-lt"/>
                          <a:ea typeface="SimSun"/>
                          <a:cs typeface="Calibri"/>
                        </a:rPr>
                        <a:t>2. Research on the Analysis of the impact and effectiveness of the BCEA Earning Threshold</a:t>
                      </a:r>
                    </a:p>
                    <a:p>
                      <a:pPr>
                        <a:spcAft>
                          <a:spcPts val="0"/>
                        </a:spcAft>
                      </a:pPr>
                      <a:endParaRPr lang="en-ZA" sz="800" b="0" kern="50" dirty="0">
                        <a:solidFill>
                          <a:schemeClr val="tx1"/>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275">
                <a:tc>
                  <a:txBody>
                    <a:bodyPr/>
                    <a:lstStyle/>
                    <a:p>
                      <a:pPr>
                        <a:spcAft>
                          <a:spcPts val="0"/>
                        </a:spcAft>
                      </a:pPr>
                      <a:r>
                        <a:rPr lang="en-GB" sz="1400" b="1" kern="0" dirty="0">
                          <a:solidFill>
                            <a:srgbClr val="000000"/>
                          </a:solidFill>
                          <a:effectLst/>
                          <a:latin typeface="Calibri"/>
                          <a:ea typeface="Times New Roman"/>
                          <a:cs typeface="Calibri"/>
                        </a:rPr>
                        <a:t>Justification</a:t>
                      </a:r>
                      <a:endParaRPr lang="en-ZA" sz="14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0" kern="50" dirty="0">
                          <a:solidFill>
                            <a:srgbClr val="000000"/>
                          </a:solidFill>
                          <a:effectLst/>
                          <a:latin typeface="Calibri"/>
                          <a:ea typeface="SimSun"/>
                          <a:cs typeface="Calibri"/>
                        </a:rPr>
                        <a:t>Provide research findings and ensure up to date labour market information for evidence based policy intervention to branches and funds responsible for the various labour legislation and </a:t>
                      </a:r>
                      <a:r>
                        <a:rPr lang="en-GB" sz="1400" b="0" kern="50" dirty="0" smtClean="0">
                          <a:solidFill>
                            <a:srgbClr val="000000"/>
                          </a:solidFill>
                          <a:effectLst/>
                          <a:latin typeface="Calibri"/>
                          <a:ea typeface="SimSun"/>
                          <a:cs typeface="Calibri"/>
                        </a:rPr>
                        <a:t>policies</a:t>
                      </a:r>
                    </a:p>
                    <a:p>
                      <a:pPr>
                        <a:spcAft>
                          <a:spcPts val="0"/>
                        </a:spcAft>
                      </a:pPr>
                      <a:endParaRPr lang="en-ZA" sz="10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060">
                <a:tc>
                  <a:txBody>
                    <a:bodyPr/>
                    <a:lstStyle/>
                    <a:p>
                      <a:pPr>
                        <a:spcAft>
                          <a:spcPts val="0"/>
                        </a:spcAft>
                      </a:pPr>
                      <a:r>
                        <a:rPr lang="en-GB" sz="1400" b="1" kern="0" dirty="0">
                          <a:solidFill>
                            <a:srgbClr val="000000"/>
                          </a:solidFill>
                          <a:effectLst/>
                          <a:latin typeface="Calibri"/>
                          <a:ea typeface="Times New Roman"/>
                          <a:cs typeface="Calibri"/>
                        </a:rPr>
                        <a:t>Links</a:t>
                      </a:r>
                      <a:endParaRPr lang="en-ZA" sz="14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400" b="0" kern="0" dirty="0">
                          <a:solidFill>
                            <a:srgbClr val="000000"/>
                          </a:solidFill>
                          <a:effectLst/>
                          <a:latin typeface="Calibri"/>
                          <a:ea typeface="Times New Roman"/>
                          <a:cs typeface="Calibri"/>
                        </a:rPr>
                        <a:t>Outcome 4: D</a:t>
                      </a:r>
                      <a:r>
                        <a:rPr lang="en-GB" sz="1400" b="0" kern="50" dirty="0">
                          <a:solidFill>
                            <a:srgbClr val="000000"/>
                          </a:solidFill>
                          <a:effectLst/>
                          <a:latin typeface="Calibri"/>
                          <a:ea typeface="SimSun"/>
                          <a:cs typeface="Calibri"/>
                        </a:rPr>
                        <a:t>ecent employment through inclusive economic </a:t>
                      </a:r>
                      <a:r>
                        <a:rPr lang="en-GB" sz="1400" b="0" kern="50" dirty="0" smtClean="0">
                          <a:solidFill>
                            <a:srgbClr val="000000"/>
                          </a:solidFill>
                          <a:effectLst/>
                          <a:latin typeface="Calibri"/>
                          <a:ea typeface="SimSun"/>
                          <a:cs typeface="Calibri"/>
                        </a:rPr>
                        <a:t>growth</a:t>
                      </a:r>
                    </a:p>
                    <a:p>
                      <a:pPr>
                        <a:spcAft>
                          <a:spcPts val="0"/>
                        </a:spcAft>
                      </a:pPr>
                      <a:endParaRPr lang="en-ZA" sz="12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060">
                <a:tc>
                  <a:txBody>
                    <a:bodyPr/>
                    <a:lstStyle/>
                    <a:p>
                      <a:pPr>
                        <a:spcAft>
                          <a:spcPts val="0"/>
                        </a:spcAft>
                      </a:pPr>
                      <a:r>
                        <a:rPr lang="en-GB" sz="1400" b="1" kern="0" dirty="0">
                          <a:solidFill>
                            <a:srgbClr val="000000"/>
                          </a:solidFill>
                          <a:effectLst/>
                          <a:latin typeface="Calibri"/>
                          <a:ea typeface="Times New Roman"/>
                          <a:cs typeface="Calibri"/>
                        </a:rPr>
                        <a:t>Five Year Target</a:t>
                      </a:r>
                      <a:endParaRPr lang="en-ZA" sz="1400" b="1" kern="50" dirty="0">
                        <a:solidFill>
                          <a:srgbClr val="000000"/>
                        </a:solidFill>
                        <a:effectLst/>
                        <a:latin typeface="Calibri"/>
                        <a:ea typeface="SimSun"/>
                        <a:cs typeface="Calibri"/>
                      </a:endParaRPr>
                    </a:p>
                  </a:txBody>
                  <a:tcPr marL="68580" marR="68580" marT="0" marB="0">
                    <a:lnL w="12700" cap="flat" cmpd="sng" algn="ctr">
                      <a:solidFill>
                        <a:srgbClr val="00349E"/>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c>
                  <a:txBody>
                    <a:bodyPr/>
                    <a:lstStyle/>
                    <a:p>
                      <a:pPr>
                        <a:spcAft>
                          <a:spcPts val="0"/>
                        </a:spcAft>
                      </a:pPr>
                      <a:r>
                        <a:rPr lang="en-GB" sz="1400" b="1" kern="50" dirty="0">
                          <a:solidFill>
                            <a:srgbClr val="000000"/>
                          </a:solidFill>
                          <a:effectLst/>
                          <a:latin typeface="Calibri"/>
                          <a:ea typeface="SimSun"/>
                          <a:cs typeface="Calibri"/>
                        </a:rPr>
                        <a:t>Twenty </a:t>
                      </a:r>
                      <a:r>
                        <a:rPr lang="en-GB" sz="1400" b="0" kern="50" dirty="0">
                          <a:solidFill>
                            <a:srgbClr val="000000"/>
                          </a:solidFill>
                          <a:effectLst/>
                          <a:latin typeface="Calibri"/>
                          <a:ea typeface="SimSun"/>
                          <a:cs typeface="Calibri"/>
                        </a:rPr>
                        <a:t>annual labour market trends and  </a:t>
                      </a:r>
                      <a:r>
                        <a:rPr lang="en-GB" sz="1400" b="1" kern="50" dirty="0">
                          <a:solidFill>
                            <a:srgbClr val="000000"/>
                          </a:solidFill>
                          <a:effectLst/>
                          <a:latin typeface="Calibri"/>
                          <a:ea typeface="SimSun"/>
                          <a:cs typeface="Calibri"/>
                        </a:rPr>
                        <a:t>eight</a:t>
                      </a:r>
                      <a:r>
                        <a:rPr lang="en-GB" sz="1400" b="0" kern="50" dirty="0">
                          <a:solidFill>
                            <a:srgbClr val="000000"/>
                          </a:solidFill>
                          <a:effectLst/>
                          <a:latin typeface="Calibri"/>
                          <a:ea typeface="SimSun"/>
                          <a:cs typeface="Calibri"/>
                        </a:rPr>
                        <a:t> final research reports</a:t>
                      </a:r>
                      <a:r>
                        <a:rPr lang="en-GB" sz="1400" b="0" kern="0" dirty="0">
                          <a:solidFill>
                            <a:srgbClr val="000000"/>
                          </a:solidFill>
                          <a:effectLst/>
                          <a:latin typeface="Calibri"/>
                          <a:ea typeface="Times New Roman"/>
                          <a:cs typeface="Calibri"/>
                        </a:rPr>
                        <a:t> will be produced and disseminated to internal and external stakeholders for decision </a:t>
                      </a:r>
                      <a:r>
                        <a:rPr lang="en-GB" sz="1400" b="0" kern="0" dirty="0" smtClean="0">
                          <a:solidFill>
                            <a:srgbClr val="000000"/>
                          </a:solidFill>
                          <a:effectLst/>
                          <a:latin typeface="Calibri"/>
                          <a:ea typeface="Times New Roman"/>
                          <a:cs typeface="Calibri"/>
                        </a:rPr>
                        <a:t>making</a:t>
                      </a:r>
                    </a:p>
                    <a:p>
                      <a:pPr>
                        <a:spcAft>
                          <a:spcPts val="0"/>
                        </a:spcAft>
                      </a:pPr>
                      <a:endParaRPr lang="en-ZA" sz="800" b="0" kern="50" dirty="0">
                        <a:solidFill>
                          <a:srgbClr val="000000"/>
                        </a:solidFill>
                        <a:effectLst/>
                        <a:latin typeface="Calibri"/>
                        <a:ea typeface="SimSun"/>
                        <a:cs typeface="Calibri"/>
                      </a:endParaRPr>
                    </a:p>
                  </a:txBody>
                  <a:tcPr marL="68580" marR="68580" marT="0" marB="0">
                    <a:lnL w="3175" cap="flat" cmpd="sng" algn="ctr">
                      <a:solidFill>
                        <a:schemeClr val="tx1"/>
                      </a:solidFill>
                      <a:prstDash val="solid"/>
                      <a:round/>
                      <a:headEnd type="none" w="med" len="med"/>
                      <a:tailEnd type="none" w="med" len="med"/>
                    </a:lnL>
                    <a:lnR w="12700" cap="flat" cmpd="sng" algn="ctr">
                      <a:solidFill>
                        <a:srgbClr val="00349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49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755149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486065"/>
            <a:ext cx="7345363" cy="837814"/>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altLang="en-US" sz="2800" b="1" dirty="0">
                <a:solidFill>
                  <a:schemeClr val="tx1"/>
                </a:solidFill>
                <a:ea typeface="ＭＳ Ｐゴシック" pitchFamily="34" charset="-128"/>
              </a:rPr>
              <a:t>INTRODUCTION</a:t>
            </a:r>
            <a:r>
              <a:rPr lang="en-ZA" sz="2800" b="1" dirty="0" smtClean="0">
                <a:solidFill>
                  <a:schemeClr val="tx1"/>
                </a:solidFill>
                <a:cs typeface="Arial" charset="0"/>
              </a:rPr>
              <a:t> </a:t>
            </a:r>
          </a:p>
          <a:p>
            <a:pPr marL="0" indent="0" algn="ctr" eaLnBrk="1" hangingPunct="1">
              <a:lnSpc>
                <a:spcPct val="90000"/>
              </a:lnSpc>
              <a:buNone/>
            </a:pPr>
            <a:endParaRPr lang="en-ZA" sz="2800" b="1" dirty="0">
              <a:solidFill>
                <a:schemeClr val="tx1"/>
              </a:solidFill>
              <a:cs typeface="Arial" charset="0"/>
            </a:endParaRPr>
          </a:p>
          <a:p>
            <a:pPr marL="0" indent="0" eaLnBrk="1" hangingPunct="1">
              <a:lnSpc>
                <a:spcPct val="90000"/>
              </a:lnSpc>
              <a:buNone/>
            </a:pPr>
            <a:r>
              <a:rPr lang="en-ZA" sz="2800" b="1" dirty="0" smtClean="0">
                <a:solidFill>
                  <a:schemeClr val="tx1"/>
                </a:solidFill>
                <a:cs typeface="Arial" charset="0"/>
              </a:rPr>
              <a:t>          - The </a:t>
            </a:r>
            <a:r>
              <a:rPr lang="en-ZA" sz="2800" b="1" dirty="0">
                <a:solidFill>
                  <a:schemeClr val="tx1"/>
                </a:solidFill>
                <a:cs typeface="Arial" charset="0"/>
              </a:rPr>
              <a:t>Constitutional Mandate of the </a:t>
            </a:r>
            <a:r>
              <a:rPr lang="en-ZA" sz="2800" b="1" dirty="0" smtClean="0">
                <a:solidFill>
                  <a:schemeClr val="tx1"/>
                </a:solidFill>
                <a:cs typeface="Arial" charset="0"/>
              </a:rPr>
              <a:t>DEL</a:t>
            </a:r>
            <a:r>
              <a:rPr lang="en-ZA" sz="2800" b="1" dirty="0">
                <a:solidFill>
                  <a:schemeClr val="tx1"/>
                </a:solidFill>
                <a:cs typeface="Arial" charset="0"/>
              </a:rPr>
              <a:t/>
            </a:r>
            <a:br>
              <a:rPr lang="en-ZA" sz="2800" b="1" dirty="0">
                <a:solidFill>
                  <a:schemeClr val="tx1"/>
                </a:solidFill>
                <a:cs typeface="Arial" charset="0"/>
              </a:rPr>
            </a:br>
            <a:r>
              <a:rPr lang="en-ZA" sz="2800" b="1" dirty="0" smtClean="0">
                <a:solidFill>
                  <a:schemeClr val="tx1"/>
                </a:solidFill>
                <a:cs typeface="Arial" charset="0"/>
              </a:rPr>
              <a:t>          - </a:t>
            </a:r>
            <a:r>
              <a:rPr lang="en-ZA" sz="2800" b="1" dirty="0">
                <a:solidFill>
                  <a:schemeClr val="tx1"/>
                </a:solidFill>
                <a:cs typeface="Arial" charset="0"/>
              </a:rPr>
              <a:t>The Policy Mandate of the </a:t>
            </a:r>
            <a:r>
              <a:rPr lang="en-ZA" sz="2800" b="1" dirty="0" smtClean="0">
                <a:solidFill>
                  <a:schemeClr val="tx1"/>
                </a:solidFill>
                <a:cs typeface="Arial" charset="0"/>
              </a:rPr>
              <a:t>DEL</a:t>
            </a:r>
          </a:p>
          <a:p>
            <a:pPr marL="0" indent="0" eaLnBrk="1" hangingPunct="1">
              <a:lnSpc>
                <a:spcPct val="90000"/>
              </a:lnSpc>
              <a:buNone/>
            </a:pPr>
            <a:r>
              <a:rPr lang="en-ZA" sz="2800" b="1" dirty="0" smtClean="0">
                <a:solidFill>
                  <a:schemeClr val="tx1"/>
                </a:solidFill>
                <a:cs typeface="Arial" charset="0"/>
              </a:rPr>
              <a:t>          - Vision, Mission and Values of the DEL</a:t>
            </a:r>
            <a:endParaRPr lang="en-ZA" sz="2800" b="1" dirty="0">
              <a:solidFill>
                <a:schemeClr val="tx1"/>
              </a:solidFill>
              <a:cs typeface="Arial" charset="0"/>
            </a:endParaRPr>
          </a:p>
          <a:p>
            <a:pPr marL="0" indent="0" eaLnBrk="1" hangingPunct="1">
              <a:lnSpc>
                <a:spcPct val="90000"/>
              </a:lnSpc>
              <a:buNone/>
            </a:pPr>
            <a:endParaRPr lang="en-US" sz="800" b="1" dirty="0">
              <a:solidFill>
                <a:schemeClr val="bg1"/>
              </a:solidFill>
              <a:cs typeface="Arial" charset="0"/>
            </a:endParaRPr>
          </a:p>
        </p:txBody>
      </p:sp>
      <p:pic>
        <p:nvPicPr>
          <p:cNvPr id="99333" name="Picture 4" descr="LOGO"/>
          <p:cNvPicPr>
            <a:picLocks noChangeAspect="1" noChangeArrowheads="1"/>
          </p:cNvPicPr>
          <p:nvPr/>
        </p:nvPicPr>
        <p:blipFill>
          <a:blip r:embed="rId3"/>
          <a:srcRect/>
          <a:stretch>
            <a:fillRect/>
          </a:stretch>
        </p:blipFill>
        <p:spPr bwMode="auto">
          <a:xfrm>
            <a:off x="2771775" y="404813"/>
            <a:ext cx="3241675" cy="1408112"/>
          </a:xfrm>
          <a:prstGeom prst="rect">
            <a:avLst/>
          </a:prstGeom>
          <a:noFill/>
          <a:ln w="9525">
            <a:noFill/>
            <a:miter lim="800000"/>
            <a:headEnd/>
            <a:tailEnd/>
          </a:ln>
        </p:spPr>
      </p:pic>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xmlns="" val="4039015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3"/>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DEL ANNUAL PERFORMANCE PLAN: 2019 - 20</a:t>
            </a:r>
            <a:endParaRPr lang="en-US" b="1" dirty="0">
              <a:solidFill>
                <a:schemeClr val="bg1"/>
              </a:solidFill>
              <a:cs typeface="Arial" charset="0"/>
            </a:endParaRPr>
          </a:p>
        </p:txBody>
      </p:sp>
      <p:pic>
        <p:nvPicPr>
          <p:cNvPr id="99333" name="Picture 4" descr="LOGO"/>
          <p:cNvPicPr>
            <a:picLocks noChangeAspect="1" noChangeArrowheads="1"/>
          </p:cNvPicPr>
          <p:nvPr/>
        </p:nvPicPr>
        <p:blipFill>
          <a:blip r:embed="rId3"/>
          <a:srcRect/>
          <a:stretch>
            <a:fillRect/>
          </a:stretch>
        </p:blipFill>
        <p:spPr bwMode="auto">
          <a:xfrm>
            <a:off x="2771775" y="404813"/>
            <a:ext cx="3241675" cy="1408112"/>
          </a:xfrm>
          <a:prstGeom prst="rect">
            <a:avLst/>
          </a:prstGeom>
          <a:noFill/>
          <a:ln w="9525">
            <a:noFill/>
            <a:miter lim="800000"/>
            <a:headEnd/>
            <a:tailEnd/>
          </a:ln>
        </p:spPr>
      </p:pic>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30</a:t>
            </a:fld>
            <a:endParaRPr lang="en-US" dirty="0">
              <a:solidFill>
                <a:schemeClr val="bg1"/>
              </a:solidFill>
            </a:endParaRPr>
          </a:p>
        </p:txBody>
      </p:sp>
    </p:spTree>
    <p:extLst>
      <p:ext uri="{BB962C8B-B14F-4D97-AF65-F5344CB8AC3E}">
        <p14:creationId xmlns:p14="http://schemas.microsoft.com/office/powerpoint/2010/main" xmlns="" val="246648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39970" y="2450123"/>
            <a:ext cx="8229600" cy="4149969"/>
          </a:xfrm>
        </p:spPr>
        <p:txBody>
          <a:bodyPr/>
          <a:lstStyle/>
          <a:p>
            <a:r>
              <a:rPr lang="en-ZA" sz="2400" b="1" dirty="0" smtClean="0"/>
              <a:t>PROGRAMME 1: Administration</a:t>
            </a:r>
          </a:p>
          <a:p>
            <a:endParaRPr lang="en-ZA" sz="2400" b="1" dirty="0" smtClean="0"/>
          </a:p>
          <a:p>
            <a:r>
              <a:rPr lang="en-ZA" sz="2400" b="1" dirty="0" smtClean="0"/>
              <a:t>PROGRAMME 2: Inspections and Enforcement Services</a:t>
            </a:r>
          </a:p>
          <a:p>
            <a:endParaRPr lang="en-ZA" sz="2400" b="1" dirty="0" smtClean="0"/>
          </a:p>
          <a:p>
            <a:r>
              <a:rPr lang="en-ZA" sz="2400" b="1" dirty="0" smtClean="0"/>
              <a:t>PROGRAMME 3: Public Employment Services</a:t>
            </a:r>
          </a:p>
          <a:p>
            <a:endParaRPr lang="en-ZA" sz="2400" b="1" dirty="0" smtClean="0"/>
          </a:p>
          <a:p>
            <a:r>
              <a:rPr lang="en-ZA" sz="2400" b="1" dirty="0" smtClean="0"/>
              <a:t>PROGRAMME 4: Labour Policy and Industrial Relations</a:t>
            </a:r>
            <a:endParaRPr lang="en-ZA" sz="2400" b="1" dirty="0"/>
          </a:p>
        </p:txBody>
      </p:sp>
      <p:sp>
        <p:nvSpPr>
          <p:cNvPr id="3" name="Slide Number Placeholder 2"/>
          <p:cNvSpPr>
            <a:spLocks noGrp="1"/>
          </p:cNvSpPr>
          <p:nvPr>
            <p:ph type="sldNum" sz="quarter" idx="12"/>
          </p:nvPr>
        </p:nvSpPr>
        <p:spPr>
          <a:xfrm>
            <a:off x="7010400" y="3298"/>
            <a:ext cx="2133600" cy="365125"/>
          </a:xfrm>
        </p:spPr>
        <p:txBody>
          <a:bodyPr/>
          <a:lstStyle/>
          <a:p>
            <a:fld id="{4199C084-64D2-444A-8BFC-FE521070755C}" type="slidenum">
              <a:rPr lang="en-US" altLang="en-US" smtClean="0">
                <a:solidFill>
                  <a:schemeClr val="bg1"/>
                </a:solidFill>
              </a:rPr>
              <a:pPr/>
              <a:t>31</a:t>
            </a:fld>
            <a:endParaRPr lang="en-US" altLang="en-US" dirty="0">
              <a:solidFill>
                <a:schemeClr val="bg1"/>
              </a:solidFill>
            </a:endParaRPr>
          </a:p>
        </p:txBody>
      </p:sp>
      <p:sp>
        <p:nvSpPr>
          <p:cNvPr id="7" name="Title 1"/>
          <p:cNvSpPr txBox="1">
            <a:spLocks/>
          </p:cNvSpPr>
          <p:nvPr/>
        </p:nvSpPr>
        <p:spPr bwMode="auto">
          <a:xfrm>
            <a:off x="152400" y="1289539"/>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algn="l"/>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u="sng" dirty="0" smtClean="0">
                <a:solidFill>
                  <a:prstClr val="black"/>
                </a:solidFill>
                <a:ea typeface="ＭＳ Ｐゴシック" pitchFamily="-80" charset="-128"/>
                <a:cs typeface="+mj-cs"/>
              </a:rPr>
              <a:t>Programmes of the Department of Employment and Labour:</a:t>
            </a:r>
            <a:r>
              <a:rPr lang="en-ZA" sz="2400" b="1" u="sng" dirty="0" smtClean="0">
                <a:solidFill>
                  <a:prstClr val="black"/>
                </a:solidFill>
                <a:ea typeface="ＭＳ Ｐゴシック" pitchFamily="-80" charset="-128"/>
                <a:cs typeface="+mj-cs"/>
              </a:rPr>
              <a:t/>
            </a:r>
            <a:br>
              <a:rPr lang="en-ZA" sz="2400" b="1" u="sng" dirty="0" smtClean="0">
                <a:solidFill>
                  <a:prstClr val="black"/>
                </a:solidFill>
                <a:ea typeface="ＭＳ Ｐゴシック" pitchFamily="-80" charset="-128"/>
                <a:cs typeface="+mj-cs"/>
              </a:rPr>
            </a:br>
            <a:r>
              <a:rPr lang="en-ZA" sz="2400" b="1" u="sng" dirty="0" smtClean="0">
                <a:solidFill>
                  <a:prstClr val="black"/>
                </a:solidFill>
                <a:ea typeface="ＭＳ Ｐゴシック" pitchFamily="-80" charset="-128"/>
                <a:cs typeface="+mj-cs"/>
              </a:rPr>
              <a:t/>
            </a:r>
            <a:br>
              <a:rPr lang="en-ZA" sz="2400" b="1" u="sng"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4" name="Title 3"/>
          <p:cNvSpPr>
            <a:spLocks noGrp="1"/>
          </p:cNvSpPr>
          <p:nvPr>
            <p:ph type="title"/>
          </p:nvPr>
        </p:nvSpPr>
        <p:spPr>
          <a:xfrm>
            <a:off x="457200" y="368423"/>
            <a:ext cx="8229600" cy="1143000"/>
          </a:xfrm>
        </p:spPr>
        <p:txBody>
          <a:bodyPr/>
          <a:lstStyle/>
          <a:p>
            <a:r>
              <a:rPr lang="en-ZA" sz="2400" b="1" dirty="0">
                <a:solidFill>
                  <a:prstClr val="black"/>
                </a:solidFill>
                <a:ea typeface="ＭＳ Ｐゴシック" pitchFamily="-80" charset="-128"/>
              </a:rPr>
              <a:t>ANNUAL PERFORMANCE PLAN FOR THE </a:t>
            </a:r>
            <a:br>
              <a:rPr lang="en-ZA" sz="2400" b="1" dirty="0">
                <a:solidFill>
                  <a:prstClr val="black"/>
                </a:solidFill>
                <a:ea typeface="ＭＳ Ｐゴシック" pitchFamily="-80" charset="-128"/>
              </a:rPr>
            </a:br>
            <a:r>
              <a:rPr lang="en-ZA" sz="2400" b="1" dirty="0">
                <a:solidFill>
                  <a:prstClr val="black"/>
                </a:solidFill>
                <a:ea typeface="ＭＳ Ｐゴシック" pitchFamily="-80" charset="-128"/>
              </a:rPr>
              <a:t>FINANCIAL YEAR </a:t>
            </a:r>
            <a:r>
              <a:rPr lang="en-ZA" sz="2400" b="1" dirty="0" smtClean="0">
                <a:solidFill>
                  <a:prstClr val="black"/>
                </a:solidFill>
                <a:ea typeface="ＭＳ Ｐゴシック" pitchFamily="-80" charset="-128"/>
              </a:rPr>
              <a:t>2019/20</a:t>
            </a:r>
            <a:r>
              <a:rPr lang="en-ZA" sz="2400" b="1" dirty="0">
                <a:solidFill>
                  <a:prstClr val="black"/>
                </a:solidFill>
                <a:ea typeface="ＭＳ Ｐゴシック" pitchFamily="-80" charset="-128"/>
              </a:rPr>
              <a:t/>
            </a:r>
            <a:br>
              <a:rPr lang="en-ZA" sz="2400" b="1" dirty="0">
                <a:solidFill>
                  <a:prstClr val="black"/>
                </a:solidFill>
                <a:ea typeface="ＭＳ Ｐゴシック" pitchFamily="-80" charset="-128"/>
              </a:rPr>
            </a:br>
            <a:endParaRPr lang="en-ZA" sz="2400" dirty="0"/>
          </a:p>
        </p:txBody>
      </p:sp>
    </p:spTree>
    <p:extLst>
      <p:ext uri="{BB962C8B-B14F-4D97-AF65-F5344CB8AC3E}">
        <p14:creationId xmlns:p14="http://schemas.microsoft.com/office/powerpoint/2010/main" xmlns="" val="2488587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1: ADMINISTRATION</a:t>
            </a:r>
          </a:p>
          <a:p>
            <a:pPr marL="0" indent="0" algn="ctr" eaLnBrk="1" hangingPunct="1">
              <a:lnSpc>
                <a:spcPct val="90000"/>
              </a:lnSpc>
              <a:buNone/>
            </a:pPr>
            <a:endParaRPr lang="en-US" sz="1600" b="1" dirty="0">
              <a:solidFill>
                <a:schemeClr val="tx1"/>
              </a:solidFill>
              <a:cs typeface="Arial" charset="0"/>
            </a:endParaRPr>
          </a:p>
          <a:p>
            <a:pPr marL="0" indent="0" algn="ctr" eaLnBrk="1" hangingPunct="1">
              <a:lnSpc>
                <a:spcPct val="90000"/>
              </a:lnSpc>
              <a:buNone/>
            </a:pPr>
            <a:r>
              <a:rPr lang="en-US" sz="1600" b="1" dirty="0" smtClean="0">
                <a:solidFill>
                  <a:schemeClr val="tx1"/>
                </a:solidFill>
                <a:cs typeface="Arial" charset="0"/>
              </a:rPr>
              <a:t>RP – Reporting  Period (A – Annual; Q – Quarterly)</a:t>
            </a:r>
          </a:p>
          <a:p>
            <a:pPr marL="0" indent="0" algn="ctr" eaLnBrk="1" hangingPunct="1">
              <a:lnSpc>
                <a:spcPct val="90000"/>
              </a:lnSpc>
              <a:buNone/>
            </a:pPr>
            <a:endParaRPr lang="en-US" sz="12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27668"/>
            <a:ext cx="2133600" cy="365125"/>
          </a:xfrm>
        </p:spPr>
        <p:txBody>
          <a:bodyPr/>
          <a:lstStyle/>
          <a:p>
            <a:pPr>
              <a:defRPr/>
            </a:pPr>
            <a:fld id="{02973164-415C-4C83-A7EC-60F18549655F}" type="slidenum">
              <a:rPr lang="en-US" smtClean="0">
                <a:solidFill>
                  <a:schemeClr val="bg1"/>
                </a:solidFill>
              </a:rPr>
              <a:pPr>
                <a:defRPr/>
              </a:pPr>
              <a:t>32</a:t>
            </a:fld>
            <a:endParaRPr lang="en-US" dirty="0">
              <a:solidFill>
                <a:schemeClr val="bg1"/>
              </a:solidFill>
            </a:endParaRPr>
          </a:p>
        </p:txBody>
      </p:sp>
    </p:spTree>
    <p:extLst>
      <p:ext uri="{BB962C8B-B14F-4D97-AF65-F5344CB8AC3E}">
        <p14:creationId xmlns:p14="http://schemas.microsoft.com/office/powerpoint/2010/main" xmlns="" val="3246042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57407"/>
            <a:ext cx="8229600" cy="1143000"/>
          </a:xfrm>
        </p:spPr>
        <p:txBody>
          <a:bodyPr/>
          <a:lstStyle/>
          <a:p>
            <a:r>
              <a:rPr lang="en-ZA" sz="2400" b="1" dirty="0" smtClean="0"/>
              <a:t>DoL COMMUNICATION</a:t>
            </a:r>
            <a:endParaRPr lang="en-ZA"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72100732"/>
              </p:ext>
            </p:extLst>
          </p:nvPr>
        </p:nvGraphicFramePr>
        <p:xfrm>
          <a:off x="175846" y="1417638"/>
          <a:ext cx="8733691" cy="4542028"/>
        </p:xfrm>
        <a:graphic>
          <a:graphicData uri="http://schemas.openxmlformats.org/drawingml/2006/table">
            <a:tbl>
              <a:tblPr firstRow="1" bandRow="1">
                <a:tableStyleId>{E8B1032C-EA38-4F05-BA0D-38AFFFC7BED3}</a:tableStyleId>
              </a:tblPr>
              <a:tblGrid>
                <a:gridCol w="457479"/>
                <a:gridCol w="1723013"/>
                <a:gridCol w="644770"/>
                <a:gridCol w="1541585"/>
                <a:gridCol w="1091711"/>
                <a:gridCol w="1091711"/>
                <a:gridCol w="1091711"/>
                <a:gridCol w="1091711"/>
              </a:tblGrid>
              <a:tr h="370840">
                <a:tc gridSpan="2">
                  <a:txBody>
                    <a:bodyPr/>
                    <a:lstStyle/>
                    <a:p>
                      <a:pPr algn="ctr"/>
                      <a:r>
                        <a:rPr lang="en-ZA" sz="1600" dirty="0" smtClean="0"/>
                        <a:t>Performance Indicator</a:t>
                      </a:r>
                      <a:endParaRPr lang="en-ZA" sz="16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hMerge="1">
                  <a:txBody>
                    <a:bodyPr/>
                    <a:lstStyle/>
                    <a:p>
                      <a:endParaRPr lang="en-ZA" dirty="0"/>
                    </a:p>
                  </a:txBody>
                  <a:tcPr/>
                </a:tc>
                <a:tc>
                  <a:txBody>
                    <a:bodyPr/>
                    <a:lstStyle/>
                    <a:p>
                      <a:pPr algn="ctr"/>
                      <a:r>
                        <a:rPr lang="en-ZA" sz="1600" dirty="0" smtClean="0"/>
                        <a:t>RP</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Target</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Q1</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Q2</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ZA" sz="1600" dirty="0" smtClean="0"/>
                        <a:t>Q4</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tr>
              <a:tr h="370840">
                <a:tc>
                  <a:txBody>
                    <a:bodyPr/>
                    <a:lstStyle/>
                    <a:p>
                      <a:pPr>
                        <a:lnSpc>
                          <a:spcPct val="115000"/>
                        </a:lnSpc>
                        <a:spcAft>
                          <a:spcPts val="0"/>
                        </a:spcAft>
                      </a:pPr>
                      <a:r>
                        <a:rPr lang="en-ZA" sz="1400" b="0" dirty="0" smtClean="0">
                          <a:solidFill>
                            <a:schemeClr val="tx1"/>
                          </a:solidFill>
                          <a:effectLst/>
                          <a:latin typeface="+mn-lt"/>
                          <a:ea typeface="Arial"/>
                          <a:cs typeface="Arial"/>
                        </a:rPr>
                        <a:t>1.1</a:t>
                      </a:r>
                      <a:endParaRPr lang="en-ZA" sz="1400" b="0" dirty="0">
                        <a:solidFill>
                          <a:schemeClr val="tx1"/>
                        </a:solidFill>
                        <a:effectLst/>
                        <a:latin typeface="+mn-lt"/>
                        <a:ea typeface="Arial"/>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b="0" dirty="0" smtClean="0">
                          <a:solidFill>
                            <a:schemeClr val="tx1"/>
                          </a:solidFill>
                          <a:effectLst/>
                          <a:latin typeface="+mn-lt"/>
                          <a:ea typeface="Arial"/>
                          <a:cs typeface="Times New Roman"/>
                        </a:rPr>
                        <a:t>Effective</a:t>
                      </a:r>
                      <a:r>
                        <a:rPr lang="en-ZA" sz="1400" b="0" baseline="0" dirty="0" smtClean="0">
                          <a:solidFill>
                            <a:schemeClr val="tx1"/>
                          </a:solidFill>
                          <a:effectLst/>
                          <a:latin typeface="+mn-lt"/>
                          <a:ea typeface="Arial"/>
                          <a:cs typeface="Times New Roman"/>
                        </a:rPr>
                        <a:t> communication and marketing of Departmental work</a:t>
                      </a:r>
                      <a:endParaRPr lang="en-ZA" sz="1400" b="0"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400" b="1" dirty="0">
                          <a:solidFill>
                            <a:schemeClr val="tx1"/>
                          </a:solidFill>
                          <a:effectLst/>
                          <a:latin typeface="+mn-lt"/>
                          <a:ea typeface="Arial"/>
                          <a:cs typeface="Arial"/>
                        </a:rPr>
                        <a:t>Q and </a:t>
                      </a:r>
                      <a:endParaRPr lang="en-ZA" sz="1400" b="1" dirty="0" smtClean="0">
                        <a:solidFill>
                          <a:schemeClr val="tx1"/>
                        </a:solidFill>
                        <a:effectLst/>
                        <a:latin typeface="+mn-lt"/>
                        <a:ea typeface="Arial"/>
                        <a:cs typeface="Arial"/>
                      </a:endParaRPr>
                    </a:p>
                    <a:p>
                      <a:pPr algn="ctr">
                        <a:lnSpc>
                          <a:spcPct val="115000"/>
                        </a:lnSpc>
                        <a:spcAft>
                          <a:spcPts val="0"/>
                        </a:spcAft>
                      </a:pPr>
                      <a:r>
                        <a:rPr lang="en-ZA" sz="1400" b="1" dirty="0" smtClean="0">
                          <a:solidFill>
                            <a:schemeClr val="tx1"/>
                          </a:solidFill>
                          <a:effectLst/>
                          <a:latin typeface="+mn-lt"/>
                          <a:ea typeface="Arial"/>
                          <a:cs typeface="Arial"/>
                        </a:rPr>
                        <a:t>A</a:t>
                      </a:r>
                      <a:endParaRPr lang="en-ZA" sz="1400" b="1"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b="0" dirty="0" smtClean="0">
                          <a:solidFill>
                            <a:schemeClr val="tx1"/>
                          </a:solidFill>
                          <a:effectLst/>
                          <a:latin typeface="+mn-lt"/>
                          <a:ea typeface="Arial"/>
                          <a:cs typeface="Arial"/>
                        </a:rPr>
                        <a:t>•</a:t>
                      </a:r>
                      <a:r>
                        <a:rPr lang="en-ZA" sz="1400" b="0" baseline="0" dirty="0" smtClean="0">
                          <a:solidFill>
                            <a:schemeClr val="tx1"/>
                          </a:solidFill>
                          <a:effectLst/>
                          <a:latin typeface="+mn-lt"/>
                          <a:ea typeface="Arial"/>
                          <a:cs typeface="Arial"/>
                        </a:rPr>
                        <a:t> </a:t>
                      </a:r>
                      <a:r>
                        <a:rPr lang="en-ZA" sz="1400" b="0" dirty="0" smtClean="0">
                          <a:solidFill>
                            <a:schemeClr val="tx1"/>
                          </a:solidFill>
                          <a:effectLst/>
                          <a:latin typeface="+mn-lt"/>
                          <a:ea typeface="Arial"/>
                          <a:cs typeface="Arial"/>
                        </a:rPr>
                        <a:t>Communication annual work plan approved</a:t>
                      </a:r>
                    </a:p>
                    <a:p>
                      <a:pPr>
                        <a:lnSpc>
                          <a:spcPct val="115000"/>
                        </a:lnSpc>
                        <a:spcAft>
                          <a:spcPts val="0"/>
                        </a:spcAft>
                      </a:pPr>
                      <a:r>
                        <a:rPr lang="en-ZA" sz="1400" b="0" dirty="0" smtClean="0">
                          <a:solidFill>
                            <a:schemeClr val="tx1"/>
                          </a:solidFill>
                          <a:effectLst/>
                          <a:latin typeface="+mn-lt"/>
                          <a:ea typeface="Arial"/>
                          <a:cs typeface="Arial"/>
                        </a:rPr>
                        <a:t>•</a:t>
                      </a:r>
                      <a:r>
                        <a:rPr lang="en-ZA" sz="1400" b="0" baseline="0" dirty="0" smtClean="0">
                          <a:solidFill>
                            <a:schemeClr val="tx1"/>
                          </a:solidFill>
                          <a:effectLst/>
                          <a:latin typeface="+mn-lt"/>
                          <a:ea typeface="Arial"/>
                          <a:cs typeface="Arial"/>
                        </a:rPr>
                        <a:t> </a:t>
                      </a:r>
                      <a:r>
                        <a:rPr lang="en-ZA" sz="1400" b="0" dirty="0" smtClean="0">
                          <a:solidFill>
                            <a:schemeClr val="tx1"/>
                          </a:solidFill>
                          <a:effectLst/>
                          <a:latin typeface="+mn-lt"/>
                          <a:ea typeface="Arial"/>
                          <a:cs typeface="Arial"/>
                        </a:rPr>
                        <a:t>100% implementation of the annual work plan</a:t>
                      </a:r>
                      <a:endParaRPr lang="en-ZA" sz="1400" b="0" dirty="0">
                        <a:solidFill>
                          <a:schemeClr val="tx1"/>
                        </a:solidFill>
                        <a:effectLst/>
                        <a:latin typeface="+mn-lt"/>
                        <a:ea typeface="Arial"/>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b="0" dirty="0">
                          <a:solidFill>
                            <a:schemeClr val="tx1"/>
                          </a:solidFill>
                          <a:effectLst/>
                          <a:latin typeface="Calibri"/>
                          <a:ea typeface="Arial"/>
                          <a:cs typeface="Arial"/>
                        </a:rPr>
                        <a:t>Communication annual action plan approved by 30 April </a:t>
                      </a:r>
                      <a:r>
                        <a:rPr lang="en-ZA" sz="1400" b="0" dirty="0" smtClean="0">
                          <a:solidFill>
                            <a:schemeClr val="tx1"/>
                          </a:solidFill>
                          <a:effectLst/>
                          <a:latin typeface="Calibri"/>
                          <a:ea typeface="Arial"/>
                          <a:cs typeface="Arial"/>
                        </a:rPr>
                        <a:t>2019</a:t>
                      </a:r>
                    </a:p>
                    <a:p>
                      <a:pPr>
                        <a:lnSpc>
                          <a:spcPct val="115000"/>
                        </a:lnSpc>
                        <a:spcAft>
                          <a:spcPts val="0"/>
                        </a:spcAft>
                      </a:pPr>
                      <a:r>
                        <a:rPr lang="en-ZA" sz="1400" b="0" dirty="0">
                          <a:solidFill>
                            <a:schemeClr val="tx1"/>
                          </a:solidFill>
                          <a:effectLst/>
                          <a:latin typeface="Calibri"/>
                          <a:ea typeface="Arial"/>
                          <a:cs typeface="Arial"/>
                        </a:rPr>
                        <a:t> </a:t>
                      </a:r>
                      <a:endParaRPr lang="en-ZA" sz="1400" b="0" dirty="0">
                        <a:solidFill>
                          <a:schemeClr val="tx1"/>
                        </a:solidFill>
                        <a:effectLst/>
                        <a:latin typeface="Arial"/>
                        <a:ea typeface="Arial"/>
                        <a:cs typeface="Times New Roman"/>
                      </a:endParaRPr>
                    </a:p>
                    <a:p>
                      <a:pPr>
                        <a:lnSpc>
                          <a:spcPct val="115000"/>
                        </a:lnSpc>
                        <a:spcAft>
                          <a:spcPts val="0"/>
                        </a:spcAft>
                      </a:pPr>
                      <a:r>
                        <a:rPr lang="en-ZA" sz="1400" b="0" dirty="0">
                          <a:solidFill>
                            <a:schemeClr val="tx1"/>
                          </a:solidFill>
                          <a:effectLst/>
                          <a:latin typeface="Calibri"/>
                          <a:ea typeface="Arial"/>
                          <a:cs typeface="Arial"/>
                        </a:rPr>
                        <a:t>100% implementation of the activities mapped for Q1 </a:t>
                      </a:r>
                      <a:endParaRPr lang="en-ZA" sz="14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b="1" dirty="0">
                          <a:solidFill>
                            <a:schemeClr val="tx1"/>
                          </a:solidFill>
                          <a:effectLst/>
                          <a:latin typeface="Calibri"/>
                          <a:ea typeface="Arial"/>
                          <a:cs typeface="Arial"/>
                        </a:rPr>
                        <a:t>100% </a:t>
                      </a:r>
                      <a:r>
                        <a:rPr lang="en-ZA" sz="1400" b="0" dirty="0">
                          <a:solidFill>
                            <a:schemeClr val="tx1"/>
                          </a:solidFill>
                          <a:effectLst/>
                          <a:latin typeface="Calibri"/>
                          <a:ea typeface="Arial"/>
                          <a:cs typeface="Arial"/>
                        </a:rPr>
                        <a:t>implementation of the activities mapped for Q2</a:t>
                      </a:r>
                      <a:endParaRPr lang="en-ZA" sz="14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b="1" dirty="0">
                          <a:solidFill>
                            <a:schemeClr val="tx1"/>
                          </a:solidFill>
                          <a:effectLst/>
                          <a:latin typeface="Calibri"/>
                          <a:ea typeface="Arial"/>
                          <a:cs typeface="Arial"/>
                        </a:rPr>
                        <a:t>100% </a:t>
                      </a:r>
                      <a:r>
                        <a:rPr lang="en-ZA" sz="1400" b="0" dirty="0">
                          <a:solidFill>
                            <a:schemeClr val="tx1"/>
                          </a:solidFill>
                          <a:effectLst/>
                          <a:latin typeface="Calibri"/>
                          <a:ea typeface="Arial"/>
                          <a:cs typeface="Arial"/>
                        </a:rPr>
                        <a:t>implementation of the activities mapped for Q3</a:t>
                      </a:r>
                      <a:endParaRPr lang="en-ZA" sz="14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400" b="1" dirty="0">
                          <a:solidFill>
                            <a:schemeClr val="tx1"/>
                          </a:solidFill>
                          <a:effectLst/>
                          <a:latin typeface="Calibri"/>
                          <a:ea typeface="Arial"/>
                          <a:cs typeface="Arial"/>
                        </a:rPr>
                        <a:t>100%</a:t>
                      </a:r>
                      <a:r>
                        <a:rPr lang="en-ZA" sz="1400" b="0" dirty="0">
                          <a:solidFill>
                            <a:schemeClr val="tx1"/>
                          </a:solidFill>
                          <a:effectLst/>
                          <a:latin typeface="Calibri"/>
                          <a:ea typeface="Arial"/>
                          <a:cs typeface="Arial"/>
                        </a:rPr>
                        <a:t> implementation of the activities mapped for Q4</a:t>
                      </a:r>
                      <a:endParaRPr lang="en-ZA" sz="1400" b="0" dirty="0">
                        <a:solidFill>
                          <a:schemeClr val="tx1"/>
                        </a:solidFill>
                        <a:effectLst/>
                        <a:latin typeface="Arial"/>
                        <a:ea typeface="Arial"/>
                        <a:cs typeface="Times New Roman"/>
                      </a:endParaRPr>
                    </a:p>
                    <a:p>
                      <a:pPr>
                        <a:lnSpc>
                          <a:spcPct val="115000"/>
                        </a:lnSpc>
                        <a:spcAft>
                          <a:spcPts val="0"/>
                        </a:spcAft>
                      </a:pPr>
                      <a:r>
                        <a:rPr lang="en-ZA" sz="1400" b="0" dirty="0">
                          <a:solidFill>
                            <a:schemeClr val="tx1"/>
                          </a:solidFill>
                          <a:effectLst/>
                          <a:latin typeface="Calibri"/>
                          <a:ea typeface="Arial"/>
                          <a:cs typeface="Arial"/>
                        </a:rPr>
                        <a:t> </a:t>
                      </a:r>
                      <a:endParaRPr lang="en-ZA" sz="1400" b="0" dirty="0">
                        <a:solidFill>
                          <a:schemeClr val="tx1"/>
                        </a:solidFill>
                        <a:effectLst/>
                        <a:latin typeface="Arial"/>
                        <a:ea typeface="Arial"/>
                        <a:cs typeface="Times New Roman"/>
                      </a:endParaRPr>
                    </a:p>
                    <a:p>
                      <a:pPr>
                        <a:lnSpc>
                          <a:spcPct val="115000"/>
                        </a:lnSpc>
                        <a:spcAft>
                          <a:spcPts val="0"/>
                        </a:spcAft>
                      </a:pPr>
                      <a:r>
                        <a:rPr lang="en-ZA" sz="1400" b="0" dirty="0">
                          <a:solidFill>
                            <a:schemeClr val="tx1"/>
                          </a:solidFill>
                          <a:effectLst/>
                          <a:latin typeface="Calibri"/>
                          <a:ea typeface="Arial"/>
                          <a:cs typeface="Arial"/>
                        </a:rPr>
                        <a:t>Developed draft Communication Action Plan for </a:t>
                      </a:r>
                      <a:r>
                        <a:rPr lang="en-ZA" sz="1400" b="0" dirty="0" smtClean="0">
                          <a:solidFill>
                            <a:schemeClr val="tx1"/>
                          </a:solidFill>
                          <a:effectLst/>
                          <a:latin typeface="Calibri"/>
                          <a:ea typeface="Arial"/>
                          <a:cs typeface="Arial"/>
                        </a:rPr>
                        <a:t>2020/21 </a:t>
                      </a:r>
                      <a:r>
                        <a:rPr lang="en-ZA" sz="1400" b="0" dirty="0">
                          <a:solidFill>
                            <a:schemeClr val="tx1"/>
                          </a:solidFill>
                          <a:effectLst/>
                          <a:latin typeface="Calibri"/>
                          <a:ea typeface="Arial"/>
                          <a:cs typeface="Arial"/>
                        </a:rPr>
                        <a:t>by 31 March </a:t>
                      </a:r>
                      <a:r>
                        <a:rPr lang="en-ZA" sz="1400" b="0" dirty="0" smtClean="0">
                          <a:solidFill>
                            <a:schemeClr val="tx1"/>
                          </a:solidFill>
                          <a:effectLst/>
                          <a:latin typeface="Calibri"/>
                          <a:ea typeface="Arial"/>
                          <a:cs typeface="Arial"/>
                        </a:rPr>
                        <a:t>2020</a:t>
                      </a:r>
                    </a:p>
                    <a:p>
                      <a:pPr>
                        <a:lnSpc>
                          <a:spcPct val="115000"/>
                        </a:lnSpc>
                        <a:spcAft>
                          <a:spcPts val="0"/>
                        </a:spcAft>
                      </a:pPr>
                      <a:endParaRPr lang="en-ZA" sz="1400" b="0" dirty="0" smtClean="0">
                        <a:solidFill>
                          <a:schemeClr val="tx1"/>
                        </a:solidFill>
                        <a:effectLst/>
                        <a:latin typeface="Calibri"/>
                        <a:ea typeface="Arial"/>
                        <a:cs typeface="Arial"/>
                      </a:endParaRPr>
                    </a:p>
                    <a:p>
                      <a:pPr>
                        <a:lnSpc>
                          <a:spcPct val="115000"/>
                        </a:lnSpc>
                        <a:spcAft>
                          <a:spcPts val="0"/>
                        </a:spcAft>
                      </a:pPr>
                      <a:endParaRPr lang="en-ZA" sz="14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33</a:t>
            </a:fld>
            <a:endParaRPr lang="en-US" dirty="0">
              <a:solidFill>
                <a:schemeClr val="bg1"/>
              </a:solidFill>
            </a:endParaRPr>
          </a:p>
        </p:txBody>
      </p:sp>
    </p:spTree>
    <p:extLst>
      <p:ext uri="{BB962C8B-B14F-4D97-AF65-F5344CB8AC3E}">
        <p14:creationId xmlns:p14="http://schemas.microsoft.com/office/powerpoint/2010/main" xmlns="" val="1620557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FINANCIAL AND SUPPLY CHAIN MANAGEMENT </a:t>
            </a:r>
            <a:endParaRPr lang="en-ZA"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22521792"/>
              </p:ext>
            </p:extLst>
          </p:nvPr>
        </p:nvGraphicFramePr>
        <p:xfrm>
          <a:off x="231950" y="1312130"/>
          <a:ext cx="8716108" cy="5334856"/>
        </p:xfrm>
        <a:graphic>
          <a:graphicData uri="http://schemas.openxmlformats.org/drawingml/2006/table">
            <a:tbl>
              <a:tblPr firstRow="1" bandRow="1">
                <a:tableStyleId>{E8B1032C-EA38-4F05-BA0D-38AFFFC7BED3}</a:tableStyleId>
              </a:tblPr>
              <a:tblGrid>
                <a:gridCol w="534320"/>
                <a:gridCol w="2055726"/>
                <a:gridCol w="397441"/>
                <a:gridCol w="1411597"/>
                <a:gridCol w="1079256"/>
                <a:gridCol w="1079256"/>
                <a:gridCol w="1079256"/>
                <a:gridCol w="1079256"/>
              </a:tblGrid>
              <a:tr h="649064">
                <a:tc gridSpan="2">
                  <a:txBody>
                    <a:bodyPr/>
                    <a:lstStyle/>
                    <a:p>
                      <a:pPr algn="ctr"/>
                      <a:r>
                        <a:rPr lang="en-ZA" sz="1600" dirty="0" smtClean="0"/>
                        <a:t>Performance Indicator</a:t>
                      </a:r>
                      <a:endParaRPr lang="en-ZA" sz="1600" dirty="0">
                        <a:solidFill>
                          <a:schemeClr val="tx1"/>
                        </a:solidFill>
                      </a:endParaRPr>
                    </a:p>
                  </a:txBody>
                  <a:tcPr>
                    <a:lnR w="12700" cap="flat" cmpd="sng" algn="ctr">
                      <a:solidFill>
                        <a:schemeClr val="tx1"/>
                      </a:solidFill>
                      <a:prstDash val="solid"/>
                      <a:round/>
                      <a:headEnd type="none" w="med" len="med"/>
                      <a:tailEnd type="none" w="med" len="med"/>
                    </a:lnR>
                    <a:solidFill>
                      <a:srgbClr val="FFC000"/>
                    </a:solidFill>
                  </a:tcPr>
                </a:tc>
                <a:tc hMerge="1">
                  <a:txBody>
                    <a:bodyPr/>
                    <a:lstStyle/>
                    <a:p>
                      <a:endParaRPr lang="en-ZA" dirty="0"/>
                    </a:p>
                  </a:txBody>
                  <a:tcPr/>
                </a:tc>
                <a:tc>
                  <a:txBody>
                    <a:bodyPr/>
                    <a:lstStyle/>
                    <a:p>
                      <a:pPr algn="ctr"/>
                      <a:r>
                        <a:rPr lang="en-ZA" sz="1600" b="1" dirty="0" smtClean="0"/>
                        <a:t>RP</a:t>
                      </a:r>
                      <a:endParaRPr lang="en-ZA"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Target</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Q1</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Q2</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Q3</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ZA" sz="1600" dirty="0" smtClean="0"/>
                        <a:t>Q4</a:t>
                      </a:r>
                      <a:endParaRPr lang="en-ZA" sz="1600" dirty="0">
                        <a:solidFill>
                          <a:schemeClr val="tx1"/>
                        </a:solidFill>
                      </a:endParaRPr>
                    </a:p>
                  </a:txBody>
                  <a:tcPr>
                    <a:lnL w="12700" cap="flat" cmpd="sng" algn="ctr">
                      <a:solidFill>
                        <a:schemeClr val="tx1"/>
                      </a:solidFill>
                      <a:prstDash val="solid"/>
                      <a:round/>
                      <a:headEnd type="none" w="med" len="med"/>
                      <a:tailEnd type="none" w="med" len="med"/>
                    </a:lnL>
                    <a:solidFill>
                      <a:srgbClr val="FFC000"/>
                    </a:solidFill>
                  </a:tcPr>
                </a:tc>
              </a:tr>
              <a:tr h="2572513">
                <a:tc>
                  <a:txBody>
                    <a:bodyPr/>
                    <a:lstStyle/>
                    <a:p>
                      <a:pPr>
                        <a:lnSpc>
                          <a:spcPct val="115000"/>
                        </a:lnSpc>
                        <a:spcAft>
                          <a:spcPts val="0"/>
                        </a:spcAft>
                      </a:pPr>
                      <a:r>
                        <a:rPr lang="en-ZA" sz="1600" b="0" dirty="0" smtClean="0">
                          <a:solidFill>
                            <a:schemeClr val="tx1"/>
                          </a:solidFill>
                          <a:effectLst/>
                          <a:latin typeface="Calibri"/>
                          <a:ea typeface="Arial"/>
                          <a:cs typeface="Arial"/>
                        </a:rPr>
                        <a:t>2.1</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b="0" dirty="0">
                          <a:solidFill>
                            <a:schemeClr val="tx1"/>
                          </a:solidFill>
                          <a:effectLst/>
                          <a:latin typeface="Calibri"/>
                          <a:ea typeface="Arial"/>
                          <a:cs typeface="Arial"/>
                        </a:rPr>
                        <a:t>Number of Annual Financial Statements (AFS) and Interim Financial Statements (IFS) compiled per year that comply with guidelines issued by the National </a:t>
                      </a:r>
                      <a:r>
                        <a:rPr lang="en-ZA" sz="1600" b="0" dirty="0" smtClean="0">
                          <a:solidFill>
                            <a:schemeClr val="tx1"/>
                          </a:solidFill>
                          <a:effectLst/>
                          <a:latin typeface="Calibri"/>
                          <a:ea typeface="Arial"/>
                          <a:cs typeface="Arial"/>
                        </a:rPr>
                        <a:t>Treasury</a:t>
                      </a:r>
                    </a:p>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ZA" sz="1600" b="1" dirty="0">
                          <a:solidFill>
                            <a:schemeClr val="tx1"/>
                          </a:solidFill>
                          <a:effectLst/>
                          <a:latin typeface="Calibri"/>
                          <a:ea typeface="Arial"/>
                          <a:cs typeface="Arial"/>
                        </a:rPr>
                        <a:t>Q</a:t>
                      </a:r>
                      <a:endParaRPr lang="en-ZA" sz="1600" b="1"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ZA" sz="1600" b="0" dirty="0">
                          <a:solidFill>
                            <a:schemeClr val="tx1"/>
                          </a:solidFill>
                          <a:effectLst/>
                          <a:latin typeface="Calibri"/>
                          <a:ea typeface="Arial"/>
                          <a:cs typeface="Arial"/>
                        </a:rPr>
                        <a:t>1 AFS by 31 May, and 3 IFS 30 days after each quarter</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914400" algn="l"/>
                        </a:tabLst>
                      </a:pPr>
                      <a:r>
                        <a:rPr lang="en-US" sz="1600" b="0" dirty="0">
                          <a:solidFill>
                            <a:schemeClr val="tx1"/>
                          </a:solidFill>
                          <a:effectLst/>
                          <a:latin typeface="Calibri"/>
                          <a:ea typeface="Arial"/>
                          <a:cs typeface="Arial"/>
                        </a:rPr>
                        <a:t>AFS – 31 May </a:t>
                      </a:r>
                      <a:r>
                        <a:rPr lang="en-US" sz="1600" b="0" dirty="0" smtClean="0">
                          <a:solidFill>
                            <a:schemeClr val="tx1"/>
                          </a:solidFill>
                          <a:effectLst/>
                          <a:latin typeface="Calibri"/>
                          <a:ea typeface="Arial"/>
                          <a:cs typeface="Arial"/>
                        </a:rPr>
                        <a:t>2019</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tabLst>
                          <a:tab pos="914400" algn="l"/>
                        </a:tabLst>
                      </a:pPr>
                      <a:r>
                        <a:rPr lang="en-US" sz="1600" b="0" dirty="0">
                          <a:solidFill>
                            <a:schemeClr val="tx1"/>
                          </a:solidFill>
                          <a:effectLst/>
                          <a:latin typeface="Calibri"/>
                          <a:ea typeface="Arial"/>
                          <a:cs typeface="Arial"/>
                        </a:rPr>
                        <a:t>Q1 -31 July </a:t>
                      </a:r>
                      <a:r>
                        <a:rPr lang="en-US" sz="1600" b="0" dirty="0" smtClean="0">
                          <a:solidFill>
                            <a:schemeClr val="tx1"/>
                          </a:solidFill>
                          <a:effectLst/>
                          <a:latin typeface="Calibri"/>
                          <a:ea typeface="Arial"/>
                          <a:cs typeface="Arial"/>
                        </a:rPr>
                        <a:t>2019</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600" b="0" dirty="0">
                          <a:solidFill>
                            <a:schemeClr val="tx1"/>
                          </a:solidFill>
                          <a:effectLst/>
                          <a:latin typeface="Calibri"/>
                          <a:ea typeface="Arial"/>
                          <a:cs typeface="Arial"/>
                        </a:rPr>
                        <a:t>Q2 - 31 October </a:t>
                      </a:r>
                      <a:r>
                        <a:rPr lang="en-US" sz="1600" b="0" dirty="0" smtClean="0">
                          <a:solidFill>
                            <a:schemeClr val="tx1"/>
                          </a:solidFill>
                          <a:effectLst/>
                          <a:latin typeface="Calibri"/>
                          <a:ea typeface="Arial"/>
                          <a:cs typeface="Arial"/>
                        </a:rPr>
                        <a:t>2019</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US" sz="1600" b="0" dirty="0">
                          <a:solidFill>
                            <a:schemeClr val="tx1"/>
                          </a:solidFill>
                          <a:effectLst/>
                          <a:latin typeface="Calibri"/>
                          <a:ea typeface="Arial"/>
                          <a:cs typeface="Arial"/>
                        </a:rPr>
                        <a:t>Q3 - 31 January </a:t>
                      </a:r>
                      <a:r>
                        <a:rPr lang="en-US" sz="1600" b="0" dirty="0" smtClean="0">
                          <a:solidFill>
                            <a:schemeClr val="tx1"/>
                          </a:solidFill>
                          <a:effectLst/>
                          <a:latin typeface="Calibri"/>
                          <a:ea typeface="Arial"/>
                          <a:cs typeface="Arial"/>
                        </a:rPr>
                        <a:t>2020</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113279">
                <a:tc>
                  <a:txBody>
                    <a:bodyPr/>
                    <a:lstStyle/>
                    <a:p>
                      <a:pPr>
                        <a:lnSpc>
                          <a:spcPct val="115000"/>
                        </a:lnSpc>
                        <a:spcAft>
                          <a:spcPts val="0"/>
                        </a:spcAft>
                      </a:pPr>
                      <a:r>
                        <a:rPr lang="en-ZA" sz="1600" b="0" dirty="0" smtClean="0">
                          <a:solidFill>
                            <a:schemeClr val="tx1"/>
                          </a:solidFill>
                          <a:effectLst/>
                          <a:latin typeface="Calibri"/>
                          <a:ea typeface="Arial"/>
                          <a:cs typeface="Arial"/>
                        </a:rPr>
                        <a:t>3.1</a:t>
                      </a:r>
                      <a:endParaRPr lang="en-ZA" sz="1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b="0" dirty="0" smtClean="0">
                          <a:solidFill>
                            <a:schemeClr val="tx1"/>
                          </a:solidFill>
                          <a:effectLst/>
                          <a:latin typeface="+mn-lt"/>
                          <a:ea typeface="Arial"/>
                          <a:cs typeface="Times New Roman"/>
                        </a:rPr>
                        <a:t>Cases of Irregular, Fruitless and Wasteful and/or Unauthorised expenditure, detected per financial year, reported to the Accounting Officer</a:t>
                      </a:r>
                      <a:endParaRPr lang="en-ZA" sz="1600" b="0" dirty="0">
                        <a:solidFill>
                          <a:schemeClr val="tx1"/>
                        </a:solidFill>
                        <a:effectLst/>
                        <a:latin typeface="+mn-lt"/>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ZA" sz="1400" b="1" dirty="0">
                          <a:solidFill>
                            <a:schemeClr val="tx1"/>
                          </a:solidFill>
                          <a:effectLst/>
                          <a:latin typeface="Calibri"/>
                          <a:ea typeface="Arial"/>
                          <a:cs typeface="Arial"/>
                        </a:rPr>
                        <a:t>Q</a:t>
                      </a:r>
                      <a:endParaRPr lang="en-ZA" sz="1400" b="1"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smtClean="0">
                          <a:effectLst/>
                          <a:latin typeface="Calibri"/>
                          <a:ea typeface="Century Gothic"/>
                          <a:cs typeface="Century Gothic"/>
                        </a:rPr>
                        <a:t>All cases which are detected, reported monthly</a:t>
                      </a:r>
                      <a:endParaRPr lang="en-ZA" sz="3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smtClean="0">
                          <a:effectLst/>
                          <a:latin typeface="Calibri"/>
                          <a:ea typeface="Century Gothic"/>
                          <a:cs typeface="Century Gothic"/>
                        </a:rPr>
                        <a:t>All cases which are detected, reported monthly</a:t>
                      </a:r>
                      <a:endParaRPr lang="en-ZA" sz="3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smtClean="0">
                          <a:effectLst/>
                          <a:latin typeface="Calibri"/>
                          <a:ea typeface="Century Gothic"/>
                          <a:cs typeface="Century Gothic"/>
                        </a:rPr>
                        <a:t>All cases which are detected, reported monthly</a:t>
                      </a:r>
                      <a:endParaRPr lang="en-ZA" sz="3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smtClean="0">
                          <a:effectLst/>
                          <a:latin typeface="Calibri"/>
                          <a:ea typeface="Century Gothic"/>
                          <a:cs typeface="Century Gothic"/>
                        </a:rPr>
                        <a:t>All cases which are detected, reported monthly</a:t>
                      </a:r>
                      <a:endParaRPr lang="en-ZA" sz="3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Century Gothic"/>
                          <a:cs typeface="Century Gothic"/>
                        </a:rPr>
                        <a:t>All cases which are detected, reported monthly</a:t>
                      </a:r>
                      <a:endParaRPr lang="en-ZA" sz="3600" b="0" dirty="0">
                        <a:solidFill>
                          <a:schemeClr val="tx1"/>
                        </a:solidFill>
                        <a:effectLst/>
                        <a:latin typeface="Arial"/>
                        <a:ea typeface="Arial"/>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34</a:t>
            </a:fld>
            <a:endParaRPr lang="en-US" dirty="0">
              <a:solidFill>
                <a:schemeClr val="bg1"/>
              </a:solidFill>
            </a:endParaRPr>
          </a:p>
        </p:txBody>
      </p:sp>
    </p:spTree>
    <p:extLst>
      <p:ext uri="{BB962C8B-B14F-4D97-AF65-F5344CB8AC3E}">
        <p14:creationId xmlns:p14="http://schemas.microsoft.com/office/powerpoint/2010/main" xmlns="" val="2975187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2: INSPECTION AND ENFORCEMENT SERVICES (IES)</a:t>
            </a: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a:defRPr/>
            </a:pPr>
            <a:fld id="{02973164-415C-4C83-A7EC-60F18549655F}" type="slidenum">
              <a:rPr lang="en-US" smtClean="0">
                <a:solidFill>
                  <a:schemeClr val="bg1"/>
                </a:solidFill>
              </a:rPr>
              <a:pPr>
                <a:defRPr/>
              </a:pPr>
              <a:t>35</a:t>
            </a:fld>
            <a:endParaRPr lang="en-US" dirty="0">
              <a:solidFill>
                <a:schemeClr val="bg1"/>
              </a:solidFill>
            </a:endParaRPr>
          </a:p>
        </p:txBody>
      </p:sp>
    </p:spTree>
    <p:extLst>
      <p:ext uri="{BB962C8B-B14F-4D97-AF65-F5344CB8AC3E}">
        <p14:creationId xmlns:p14="http://schemas.microsoft.com/office/powerpoint/2010/main" xmlns="" val="3760625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1"/>
            <a:ext cx="8229600" cy="1143000"/>
          </a:xfrm>
        </p:spPr>
        <p:txBody>
          <a:bodyPr/>
          <a:lstStyle/>
          <a:p>
            <a:r>
              <a:rPr lang="en-ZA" sz="2400" b="1" dirty="0" smtClean="0"/>
              <a:t>INSPECTION AND ENFORCEMENT SERVICES (IES)</a:t>
            </a:r>
            <a:endParaRPr lang="en-ZA" sz="1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86774385"/>
              </p:ext>
            </p:extLst>
          </p:nvPr>
        </p:nvGraphicFramePr>
        <p:xfrm>
          <a:off x="199292" y="1417638"/>
          <a:ext cx="8686799" cy="1469031"/>
        </p:xfrm>
        <a:graphic>
          <a:graphicData uri="http://schemas.openxmlformats.org/drawingml/2006/table">
            <a:tbl>
              <a:tblPr firstRow="1" bandRow="1">
                <a:tableStyleId>{616DA210-FB5B-4158-B5E0-FEB733F419BA}</a:tableStyleId>
              </a:tblPr>
              <a:tblGrid>
                <a:gridCol w="551543"/>
                <a:gridCol w="2392318"/>
                <a:gridCol w="535349"/>
                <a:gridCol w="1029374"/>
                <a:gridCol w="977574"/>
                <a:gridCol w="965200"/>
                <a:gridCol w="1149591"/>
                <a:gridCol w="1085850"/>
              </a:tblGrid>
              <a:tr h="347367">
                <a:tc gridSpan="2">
                  <a:txBody>
                    <a:bodyPr/>
                    <a:lstStyle/>
                    <a:p>
                      <a:r>
                        <a:rPr lang="en-ZA" sz="1600" dirty="0" smtClean="0"/>
                        <a:t>Performance Indicator</a:t>
                      </a:r>
                      <a:endParaRPr lang="en-ZA" sz="1600" dirty="0">
                        <a:solidFill>
                          <a:schemeClr val="tx1"/>
                        </a:solidFill>
                        <a:latin typeface="+mn-lt"/>
                      </a:endParaRPr>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solidFill>
                          <a:schemeClr val="tx1"/>
                        </a:solidFill>
                        <a:latin typeface="+mn-lt"/>
                      </a:endParaRPr>
                    </a:p>
                  </a:txBody>
                  <a:tcPr>
                    <a:solidFill>
                      <a:srgbClr val="FFAB16"/>
                    </a:solidFill>
                  </a:tcPr>
                </a:tc>
                <a:tc>
                  <a:txBody>
                    <a:bodyPr/>
                    <a:lstStyle/>
                    <a:p>
                      <a:pPr algn="ctr"/>
                      <a:r>
                        <a:rPr lang="en-ZA" sz="1600" dirty="0" smtClean="0"/>
                        <a:t>Target</a:t>
                      </a:r>
                      <a:endParaRPr lang="en-ZA" sz="1600" dirty="0">
                        <a:solidFill>
                          <a:schemeClr val="tx1"/>
                        </a:solidFill>
                        <a:latin typeface="+mn-lt"/>
                      </a:endParaRPr>
                    </a:p>
                  </a:txBody>
                  <a:tcPr>
                    <a:solidFill>
                      <a:srgbClr val="FFAB16"/>
                    </a:solidFill>
                  </a:tcPr>
                </a:tc>
                <a:tc>
                  <a:txBody>
                    <a:bodyPr/>
                    <a:lstStyle/>
                    <a:p>
                      <a:pPr algn="ctr"/>
                      <a:r>
                        <a:rPr lang="en-ZA" sz="1600" dirty="0" smtClean="0"/>
                        <a:t>Q1</a:t>
                      </a:r>
                      <a:endParaRPr lang="en-ZA" sz="1600" dirty="0">
                        <a:solidFill>
                          <a:schemeClr val="tx1"/>
                        </a:solidFill>
                        <a:latin typeface="+mn-lt"/>
                      </a:endParaRPr>
                    </a:p>
                  </a:txBody>
                  <a:tcPr>
                    <a:solidFill>
                      <a:srgbClr val="FFAB16"/>
                    </a:solidFill>
                  </a:tcPr>
                </a:tc>
                <a:tc>
                  <a:txBody>
                    <a:bodyPr/>
                    <a:lstStyle/>
                    <a:p>
                      <a:pPr algn="ctr"/>
                      <a:r>
                        <a:rPr lang="en-ZA" sz="1600" dirty="0" smtClean="0"/>
                        <a:t>Q2</a:t>
                      </a:r>
                      <a:endParaRPr lang="en-ZA" sz="1600" dirty="0">
                        <a:solidFill>
                          <a:schemeClr val="tx1"/>
                        </a:solidFill>
                        <a:latin typeface="+mn-lt"/>
                      </a:endParaRPr>
                    </a:p>
                  </a:txBody>
                  <a:tcPr>
                    <a:solidFill>
                      <a:srgbClr val="FFAB16"/>
                    </a:solidFill>
                  </a:tcPr>
                </a:tc>
                <a:tc>
                  <a:txBody>
                    <a:bodyPr/>
                    <a:lstStyle/>
                    <a:p>
                      <a:pPr algn="ctr"/>
                      <a:r>
                        <a:rPr lang="en-ZA" sz="1600" dirty="0" smtClean="0"/>
                        <a:t>Q3</a:t>
                      </a:r>
                      <a:endParaRPr lang="en-ZA" sz="1600" dirty="0">
                        <a:solidFill>
                          <a:schemeClr val="tx1"/>
                        </a:solidFill>
                        <a:latin typeface="+mn-lt"/>
                      </a:endParaRPr>
                    </a:p>
                  </a:txBody>
                  <a:tcPr>
                    <a:solidFill>
                      <a:srgbClr val="FFAB16"/>
                    </a:solidFill>
                  </a:tcPr>
                </a:tc>
                <a:tc>
                  <a:txBody>
                    <a:bodyPr/>
                    <a:lstStyle/>
                    <a:p>
                      <a:pPr algn="ctr"/>
                      <a:r>
                        <a:rPr lang="en-ZA" sz="1600" dirty="0" smtClean="0"/>
                        <a:t>Q4</a:t>
                      </a:r>
                      <a:endParaRPr lang="en-ZA" sz="1600" dirty="0">
                        <a:solidFill>
                          <a:schemeClr val="tx1"/>
                        </a:solidFill>
                        <a:latin typeface="+mn-lt"/>
                      </a:endParaRPr>
                    </a:p>
                  </a:txBody>
                  <a:tcPr>
                    <a:solidFill>
                      <a:srgbClr val="FFAB16"/>
                    </a:solidFill>
                  </a:tcPr>
                </a:tc>
              </a:tr>
              <a:tr h="370840">
                <a:tc>
                  <a:txBody>
                    <a:bodyPr/>
                    <a:lstStyle/>
                    <a:p>
                      <a:pPr>
                        <a:lnSpc>
                          <a:spcPct val="115000"/>
                        </a:lnSpc>
                        <a:spcAft>
                          <a:spcPts val="0"/>
                        </a:spcAft>
                      </a:pPr>
                      <a:r>
                        <a:rPr lang="en-GB" sz="1600" dirty="0">
                          <a:effectLst/>
                        </a:rPr>
                        <a:t>1.1</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nSpc>
                          <a:spcPct val="115000"/>
                        </a:lnSpc>
                        <a:spcAft>
                          <a:spcPts val="0"/>
                        </a:spcAft>
                      </a:pPr>
                      <a:r>
                        <a:rPr lang="en-ZA" sz="1600" dirty="0">
                          <a:effectLst/>
                        </a:rPr>
                        <a:t>Number of employers inspected per year to determine compliance with employment law</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GB" sz="1600" b="1" dirty="0">
                          <a:solidFill>
                            <a:schemeClr val="tx1"/>
                          </a:solidFill>
                          <a:effectLst/>
                        </a:rPr>
                        <a:t>Q</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220 692</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55 173</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110 346</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165 519</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220 692</a:t>
                      </a:r>
                      <a:endParaRPr lang="en-ZA" sz="1600" b="1" dirty="0">
                        <a:solidFill>
                          <a:schemeClr val="tx1"/>
                        </a:solidFill>
                        <a:effectLst/>
                        <a:latin typeface="+mn-lt"/>
                        <a:ea typeface="Arial"/>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13432"/>
            <a:ext cx="2133600" cy="365125"/>
          </a:xfrm>
        </p:spPr>
        <p:txBody>
          <a:bodyPr/>
          <a:lstStyle/>
          <a:p>
            <a:pPr>
              <a:defRPr/>
            </a:pPr>
            <a:fld id="{02C825D8-7D5C-497D-8665-B73E15BD3DD8}" type="slidenum">
              <a:rPr lang="en-US" smtClean="0">
                <a:solidFill>
                  <a:schemeClr val="bg1"/>
                </a:solidFill>
              </a:rPr>
              <a:pPr>
                <a:defRPr/>
              </a:pPr>
              <a:t>36</a:t>
            </a:fld>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1323" y="2886669"/>
            <a:ext cx="7666892" cy="3720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4736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07"/>
            <a:ext cx="8229600" cy="1143000"/>
          </a:xfrm>
        </p:spPr>
        <p:txBody>
          <a:bodyPr/>
          <a:lstStyle/>
          <a:p>
            <a:r>
              <a:rPr lang="en-ZA" sz="2400" b="1" dirty="0" smtClean="0"/>
              <a:t>INSPECTION AND ENFORCEMENT SERVICES (IES)</a:t>
            </a:r>
            <a:endParaRPr lang="en-ZA" sz="18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69513018"/>
              </p:ext>
            </p:extLst>
          </p:nvPr>
        </p:nvGraphicFramePr>
        <p:xfrm>
          <a:off x="211014" y="1417638"/>
          <a:ext cx="8715271" cy="5205900"/>
        </p:xfrm>
        <a:graphic>
          <a:graphicData uri="http://schemas.openxmlformats.org/drawingml/2006/table">
            <a:tbl>
              <a:tblPr firstRow="1" bandRow="1">
                <a:tableStyleId>{616DA210-FB5B-4158-B5E0-FEB733F419BA}</a:tableStyleId>
              </a:tblPr>
              <a:tblGrid>
                <a:gridCol w="608042"/>
                <a:gridCol w="2861927"/>
                <a:gridCol w="524530"/>
                <a:gridCol w="928015"/>
                <a:gridCol w="766621"/>
                <a:gridCol w="1049060"/>
                <a:gridCol w="1008712"/>
                <a:gridCol w="968364"/>
              </a:tblGrid>
              <a:tr h="540098">
                <a:tc gridSpan="2">
                  <a:txBody>
                    <a:bodyPr/>
                    <a:lstStyle/>
                    <a:p>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b="1" dirty="0" smtClean="0"/>
                        <a:t>Target</a:t>
                      </a:r>
                      <a:endParaRPr lang="en-ZA" sz="1600" b="1"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tr>
              <a:tr h="1853036">
                <a:tc>
                  <a:txBody>
                    <a:bodyPr/>
                    <a:lstStyle/>
                    <a:p>
                      <a:pPr>
                        <a:lnSpc>
                          <a:spcPct val="115000"/>
                        </a:lnSpc>
                        <a:spcAft>
                          <a:spcPts val="0"/>
                        </a:spcAft>
                      </a:pPr>
                      <a:r>
                        <a:rPr lang="en-GB" sz="1600" dirty="0">
                          <a:effectLst/>
                        </a:rPr>
                        <a:t>1.2</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kern="50" dirty="0">
                          <a:effectLst/>
                        </a:rPr>
                        <a:t>Percentage of non-compliant employers of those inspected served with a notice in terms of relevant labour legislation within 14 calendar days of the inspection</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effectLst/>
                        </a:rPr>
                        <a:t>85%</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smtClean="0">
                          <a:effectLst/>
                        </a:rPr>
                        <a:t>85%</a:t>
                      </a:r>
                      <a:endParaRPr lang="en-GB" sz="1600" b="1" dirty="0">
                        <a:effectLst/>
                      </a:endParaRPr>
                    </a:p>
                  </a:txBody>
                  <a:tcPr marL="68580" marR="68580" marT="0" marB="0">
                    <a:noFill/>
                  </a:tcPr>
                </a:tc>
                <a:tc>
                  <a:txBody>
                    <a:bodyPr/>
                    <a:lstStyle/>
                    <a:p>
                      <a:pPr algn="ctr">
                        <a:lnSpc>
                          <a:spcPct val="115000"/>
                        </a:lnSpc>
                        <a:spcAft>
                          <a:spcPts val="0"/>
                        </a:spcAft>
                      </a:pPr>
                      <a:r>
                        <a:rPr lang="en-GB" sz="1600" b="1" smtClean="0">
                          <a:effectLst/>
                        </a:rPr>
                        <a:t>85%</a:t>
                      </a:r>
                      <a:endParaRPr lang="en-GB" sz="1600" b="1" dirty="0">
                        <a:effectLst/>
                      </a:endParaRPr>
                    </a:p>
                  </a:txBody>
                  <a:tcPr marL="68580" marR="68580" marT="0" marB="0">
                    <a:noFill/>
                  </a:tcPr>
                </a:tc>
                <a:tc>
                  <a:txBody>
                    <a:bodyPr/>
                    <a:lstStyle/>
                    <a:p>
                      <a:pPr algn="ctr">
                        <a:lnSpc>
                          <a:spcPct val="115000"/>
                        </a:lnSpc>
                        <a:spcAft>
                          <a:spcPts val="0"/>
                        </a:spcAft>
                      </a:pPr>
                      <a:r>
                        <a:rPr lang="en-GB" sz="1600" b="1" smtClean="0">
                          <a:effectLst/>
                        </a:rPr>
                        <a:t>85%</a:t>
                      </a:r>
                      <a:endParaRPr lang="en-GB" sz="1600" b="1" dirty="0">
                        <a:effectLst/>
                      </a:endParaRPr>
                    </a:p>
                  </a:txBody>
                  <a:tcPr marL="68580" marR="68580" marT="0" marB="0">
                    <a:noFill/>
                  </a:tcPr>
                </a:tc>
                <a:tc>
                  <a:txBody>
                    <a:bodyPr/>
                    <a:lstStyle/>
                    <a:p>
                      <a:pPr algn="ctr">
                        <a:lnSpc>
                          <a:spcPct val="115000"/>
                        </a:lnSpc>
                        <a:spcAft>
                          <a:spcPts val="0"/>
                        </a:spcAft>
                      </a:pPr>
                      <a:r>
                        <a:rPr lang="en-GB" sz="1600" b="1" dirty="0" smtClean="0">
                          <a:effectLst/>
                        </a:rPr>
                        <a:t>85%</a:t>
                      </a:r>
                      <a:endParaRPr lang="en-GB" sz="1600" b="1" dirty="0">
                        <a:effectLst/>
                      </a:endParaRPr>
                    </a:p>
                  </a:txBody>
                  <a:tcPr marL="68580" marR="68580" marT="0" marB="0">
                    <a:noFill/>
                  </a:tcPr>
                </a:tc>
              </a:tr>
              <a:tr h="1763736">
                <a:tc>
                  <a:txBody>
                    <a:bodyPr/>
                    <a:lstStyle/>
                    <a:p>
                      <a:pPr>
                        <a:lnSpc>
                          <a:spcPct val="115000"/>
                        </a:lnSpc>
                        <a:spcAft>
                          <a:spcPts val="0"/>
                        </a:spcAft>
                      </a:pPr>
                      <a:r>
                        <a:rPr lang="en-GB" sz="1600">
                          <a:effectLst/>
                        </a:rPr>
                        <a:t>1.3</a:t>
                      </a:r>
                      <a:endParaRPr lang="en-ZA" sz="1600" b="0">
                        <a:solidFill>
                          <a:schemeClr val="tx1"/>
                        </a:solidFill>
                        <a:effectLst/>
                        <a:latin typeface="Arial"/>
                        <a:ea typeface="Arial"/>
                        <a:cs typeface="Times New Roman"/>
                      </a:endParaRPr>
                    </a:p>
                  </a:txBody>
                  <a:tcPr marL="68580" marR="68580" marT="0" marB="0"/>
                </a:tc>
                <a:tc>
                  <a:txBody>
                    <a:bodyPr/>
                    <a:lstStyle/>
                    <a:p>
                      <a:pPr>
                        <a:lnSpc>
                          <a:spcPct val="115000"/>
                        </a:lnSpc>
                        <a:spcAft>
                          <a:spcPts val="0"/>
                        </a:spcAft>
                      </a:pPr>
                      <a:r>
                        <a:rPr lang="en-GB" sz="1600" kern="50">
                          <a:effectLst/>
                        </a:rPr>
                        <a:t>Percentage of non-compliant employers who failed to comply with the served notice referred for Prosecution within 30 calendar days </a:t>
                      </a:r>
                      <a:endParaRPr lang="en-ZA" sz="1600" b="0">
                        <a:solidFill>
                          <a:schemeClr val="tx1"/>
                        </a:solidFill>
                        <a:effectLst/>
                        <a:latin typeface="Arial"/>
                        <a:ea typeface="Arial"/>
                        <a:cs typeface="Times New Roman"/>
                      </a:endParaRPr>
                    </a:p>
                  </a:txBody>
                  <a:tcPr marL="68580" marR="68580" marT="0" marB="0"/>
                </a:tc>
                <a:tc>
                  <a:txBody>
                    <a:bodyPr/>
                    <a:lstStyle/>
                    <a:p>
                      <a:pPr algn="ctr">
                        <a:lnSpc>
                          <a:spcPct val="115000"/>
                        </a:lnSpc>
                        <a:spcAft>
                          <a:spcPts val="0"/>
                        </a:spcAft>
                      </a:pPr>
                      <a:r>
                        <a:rPr lang="en-GB" sz="1600" b="1">
                          <a:effectLst/>
                        </a:rPr>
                        <a:t>Q</a:t>
                      </a:r>
                      <a:endParaRPr lang="en-ZA" sz="1600" b="1">
                        <a:solidFill>
                          <a:schemeClr val="tx1"/>
                        </a:solidFill>
                        <a:effectLst/>
                        <a:latin typeface="Arial"/>
                        <a:ea typeface="Arial"/>
                        <a:cs typeface="Times New Roman"/>
                      </a:endParaRPr>
                    </a:p>
                  </a:txBody>
                  <a:tcPr marL="68580" marR="68580" marT="0" marB="0"/>
                </a:tc>
                <a:tc>
                  <a:txBody>
                    <a:bodyPr/>
                    <a:lstStyle/>
                    <a:p>
                      <a:pPr algn="ctr">
                        <a:lnSpc>
                          <a:spcPct val="115000"/>
                        </a:lnSpc>
                        <a:spcAft>
                          <a:spcPts val="0"/>
                        </a:spcAft>
                      </a:pPr>
                      <a:r>
                        <a:rPr lang="en-GB" sz="1600" b="1">
                          <a:effectLst/>
                        </a:rPr>
                        <a:t>60%</a:t>
                      </a:r>
                      <a:endParaRPr lang="en-ZA" sz="1600" b="1">
                        <a:solidFill>
                          <a:schemeClr val="tx1"/>
                        </a:solidFill>
                        <a:effectLst/>
                        <a:latin typeface="Arial"/>
                        <a:ea typeface="Arial"/>
                        <a:cs typeface="Times New Roman"/>
                      </a:endParaRPr>
                    </a:p>
                  </a:txBody>
                  <a:tcPr marL="68580" marR="68580" marT="0" marB="0"/>
                </a:tc>
                <a:tc>
                  <a:txBody>
                    <a:bodyPr/>
                    <a:lstStyle/>
                    <a:p>
                      <a:pPr algn="ctr">
                        <a:lnSpc>
                          <a:spcPct val="115000"/>
                        </a:lnSpc>
                        <a:spcAft>
                          <a:spcPts val="0"/>
                        </a:spcAft>
                      </a:pPr>
                      <a:r>
                        <a:rPr lang="en-US" sz="1600" b="1">
                          <a:effectLst/>
                        </a:rPr>
                        <a:t>60%</a:t>
                      </a:r>
                      <a:endParaRPr lang="en-ZA" sz="1600" b="1">
                        <a:solidFill>
                          <a:schemeClr val="tx1"/>
                        </a:solidFill>
                        <a:effectLst/>
                        <a:latin typeface="Arial"/>
                        <a:ea typeface="Arial"/>
                        <a:cs typeface="Times New Roman"/>
                      </a:endParaRPr>
                    </a:p>
                  </a:txBody>
                  <a:tcPr marL="68580" marR="68580" marT="0" marB="0"/>
                </a:tc>
                <a:tc>
                  <a:txBody>
                    <a:bodyPr/>
                    <a:lstStyle/>
                    <a:p>
                      <a:pPr algn="ctr">
                        <a:lnSpc>
                          <a:spcPct val="115000"/>
                        </a:lnSpc>
                        <a:spcAft>
                          <a:spcPts val="0"/>
                        </a:spcAft>
                      </a:pPr>
                      <a:r>
                        <a:rPr lang="en-GB" sz="1600" b="1" dirty="0">
                          <a:effectLst/>
                        </a:rPr>
                        <a:t>60%</a:t>
                      </a:r>
                      <a:endParaRPr lang="en-ZA" sz="1600" b="1" dirty="0">
                        <a:solidFill>
                          <a:schemeClr val="tx1"/>
                        </a:solidFill>
                        <a:effectLst/>
                        <a:latin typeface="Arial"/>
                        <a:ea typeface="Arial"/>
                        <a:cs typeface="Times New Roman"/>
                      </a:endParaRPr>
                    </a:p>
                  </a:txBody>
                  <a:tcPr marL="68580" marR="68580" marT="0" marB="0"/>
                </a:tc>
                <a:tc>
                  <a:txBody>
                    <a:bodyPr/>
                    <a:lstStyle/>
                    <a:p>
                      <a:pPr algn="ctr">
                        <a:lnSpc>
                          <a:spcPct val="115000"/>
                        </a:lnSpc>
                        <a:spcAft>
                          <a:spcPts val="0"/>
                        </a:spcAft>
                      </a:pPr>
                      <a:r>
                        <a:rPr lang="en-GB" sz="1600" b="1" dirty="0">
                          <a:effectLst/>
                        </a:rPr>
                        <a:t>60%</a:t>
                      </a:r>
                      <a:endParaRPr lang="en-ZA" sz="1600" b="1" dirty="0">
                        <a:solidFill>
                          <a:schemeClr val="tx1"/>
                        </a:solidFill>
                        <a:effectLst/>
                        <a:latin typeface="Arial"/>
                        <a:ea typeface="Arial"/>
                        <a:cs typeface="Times New Roman"/>
                      </a:endParaRPr>
                    </a:p>
                  </a:txBody>
                  <a:tcPr marL="68580" marR="68580" marT="0" marB="0"/>
                </a:tc>
                <a:tc>
                  <a:txBody>
                    <a:bodyPr/>
                    <a:lstStyle/>
                    <a:p>
                      <a:pPr algn="ctr">
                        <a:lnSpc>
                          <a:spcPct val="115000"/>
                        </a:lnSpc>
                        <a:spcAft>
                          <a:spcPts val="0"/>
                        </a:spcAft>
                      </a:pPr>
                      <a:r>
                        <a:rPr lang="en-GB" sz="1600" b="1" dirty="0">
                          <a:effectLst/>
                        </a:rPr>
                        <a:t>60%</a:t>
                      </a:r>
                      <a:endParaRPr lang="en-ZA" sz="1600" b="1" dirty="0">
                        <a:solidFill>
                          <a:schemeClr val="tx1"/>
                        </a:solidFill>
                        <a:effectLst/>
                        <a:latin typeface="Arial"/>
                        <a:ea typeface="Arial"/>
                        <a:cs typeface="Times New Roman"/>
                      </a:endParaRPr>
                    </a:p>
                  </a:txBody>
                  <a:tcPr marL="68580" marR="68580" marT="0" marB="0"/>
                </a:tc>
              </a:tr>
              <a:tr h="1049030">
                <a:tc>
                  <a:txBody>
                    <a:bodyPr/>
                    <a:lstStyle/>
                    <a:p>
                      <a:pPr>
                        <a:lnSpc>
                          <a:spcPct val="115000"/>
                        </a:lnSpc>
                        <a:spcAft>
                          <a:spcPts val="0"/>
                        </a:spcAft>
                      </a:pPr>
                      <a:r>
                        <a:rPr lang="en-GB" sz="1600">
                          <a:effectLst/>
                        </a:rPr>
                        <a:t>1.4</a:t>
                      </a:r>
                      <a:endParaRPr lang="en-ZA" sz="1600" b="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kern="50">
                          <a:effectLst/>
                        </a:rPr>
                        <a:t>Percentage of reported incidents investigated and finalised within prescribed time frames</a:t>
                      </a:r>
                      <a:endParaRPr lang="en-ZA" sz="1600" b="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a:effectLst/>
                        </a:rPr>
                        <a:t>Q</a:t>
                      </a:r>
                      <a:endParaRPr lang="en-ZA" sz="1600" b="1">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70%</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b="1" smtClean="0">
                          <a:effectLst/>
                        </a:rPr>
                        <a:t>70%</a:t>
                      </a:r>
                      <a:endParaRPr lang="en-ZA" sz="1600" b="1" dirty="0">
                        <a:effectLst/>
                      </a:endParaRPr>
                    </a:p>
                  </a:txBody>
                  <a:tcPr marL="68580" marR="68580" marT="0" marB="0">
                    <a:noFill/>
                  </a:tcPr>
                </a:tc>
                <a:tc>
                  <a:txBody>
                    <a:bodyPr/>
                    <a:lstStyle/>
                    <a:p>
                      <a:pPr algn="ctr">
                        <a:lnSpc>
                          <a:spcPct val="115000"/>
                        </a:lnSpc>
                        <a:spcAft>
                          <a:spcPts val="0"/>
                        </a:spcAft>
                      </a:pPr>
                      <a:r>
                        <a:rPr lang="en-ZA" sz="1600" b="1" smtClean="0">
                          <a:effectLst/>
                        </a:rPr>
                        <a:t>70%</a:t>
                      </a:r>
                      <a:endParaRPr lang="en-ZA" sz="1600" b="1" dirty="0">
                        <a:effectLst/>
                      </a:endParaRPr>
                    </a:p>
                  </a:txBody>
                  <a:tcPr marL="68580" marR="68580" marT="0" marB="0">
                    <a:noFill/>
                  </a:tcPr>
                </a:tc>
                <a:tc>
                  <a:txBody>
                    <a:bodyPr/>
                    <a:lstStyle/>
                    <a:p>
                      <a:pPr algn="ctr">
                        <a:lnSpc>
                          <a:spcPct val="115000"/>
                        </a:lnSpc>
                        <a:spcAft>
                          <a:spcPts val="0"/>
                        </a:spcAft>
                      </a:pPr>
                      <a:r>
                        <a:rPr lang="en-ZA" sz="1600" b="1" smtClean="0">
                          <a:effectLst/>
                        </a:rPr>
                        <a:t>70%</a:t>
                      </a:r>
                      <a:endParaRPr lang="en-ZA" sz="1600" b="1" dirty="0">
                        <a:effectLst/>
                      </a:endParaRPr>
                    </a:p>
                  </a:txBody>
                  <a:tcPr marL="68580" marR="68580" marT="0" marB="0">
                    <a:noFill/>
                  </a:tcPr>
                </a:tc>
                <a:tc>
                  <a:txBody>
                    <a:bodyPr/>
                    <a:lstStyle/>
                    <a:p>
                      <a:pPr algn="ctr">
                        <a:lnSpc>
                          <a:spcPct val="115000"/>
                        </a:lnSpc>
                        <a:spcAft>
                          <a:spcPts val="0"/>
                        </a:spcAft>
                      </a:pPr>
                      <a:r>
                        <a:rPr lang="en-ZA" sz="1600" b="1" dirty="0" smtClean="0">
                          <a:effectLst/>
                        </a:rPr>
                        <a:t>70%</a:t>
                      </a:r>
                      <a:endParaRPr lang="en-ZA" sz="1600" b="1" dirty="0">
                        <a:effectLst/>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37</a:t>
            </a:fld>
            <a:endParaRPr lang="en-US" dirty="0">
              <a:solidFill>
                <a:schemeClr val="bg1"/>
              </a:solidFill>
            </a:endParaRPr>
          </a:p>
        </p:txBody>
      </p:sp>
    </p:spTree>
    <p:extLst>
      <p:ext uri="{BB962C8B-B14F-4D97-AF65-F5344CB8AC3E}">
        <p14:creationId xmlns:p14="http://schemas.microsoft.com/office/powerpoint/2010/main" xmlns="" val="1916785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3: PUBLIC EMPLOYMENT SERVICES</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30584" y="0"/>
            <a:ext cx="2133600" cy="365125"/>
          </a:xfrm>
        </p:spPr>
        <p:txBody>
          <a:bodyPr/>
          <a:lstStyle/>
          <a:p>
            <a:pPr>
              <a:defRPr/>
            </a:pPr>
            <a:fld id="{02973164-415C-4C83-A7EC-60F18549655F}" type="slidenum">
              <a:rPr lang="en-US" smtClean="0">
                <a:solidFill>
                  <a:schemeClr val="bg1"/>
                </a:solidFill>
              </a:rPr>
              <a:pPr>
                <a:defRPr/>
              </a:pPr>
              <a:t>38</a:t>
            </a:fld>
            <a:endParaRPr lang="en-US" dirty="0">
              <a:solidFill>
                <a:schemeClr val="bg1"/>
              </a:solidFill>
            </a:endParaRPr>
          </a:p>
        </p:txBody>
      </p:sp>
    </p:spTree>
    <p:extLst>
      <p:ext uri="{BB962C8B-B14F-4D97-AF65-F5344CB8AC3E}">
        <p14:creationId xmlns:p14="http://schemas.microsoft.com/office/powerpoint/2010/main" xmlns="" val="2053432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0552636"/>
              </p:ext>
            </p:extLst>
          </p:nvPr>
        </p:nvGraphicFramePr>
        <p:xfrm>
          <a:off x="292097" y="1417638"/>
          <a:ext cx="8605718" cy="1336448"/>
        </p:xfrm>
        <a:graphic>
          <a:graphicData uri="http://schemas.openxmlformats.org/drawingml/2006/table">
            <a:tbl>
              <a:tblPr firstRow="1" bandRow="1">
                <a:tableStyleId>{616DA210-FB5B-4158-B5E0-FEB733F419BA}</a:tableStyleId>
              </a:tblPr>
              <a:tblGrid>
                <a:gridCol w="493732"/>
                <a:gridCol w="1982930"/>
                <a:gridCol w="757119"/>
                <a:gridCol w="1069077"/>
                <a:gridCol w="1075715"/>
                <a:gridCol w="1075715"/>
                <a:gridCol w="1075715"/>
                <a:gridCol w="1075715"/>
              </a:tblGrid>
              <a:tr h="371463">
                <a:tc gridSpan="2">
                  <a:txBody>
                    <a:bodyPr/>
                    <a:lstStyle/>
                    <a:p>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b="1" dirty="0" smtClean="0"/>
                        <a:t>Target</a:t>
                      </a:r>
                      <a:endParaRPr lang="en-ZA" sz="1600" b="1"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tr>
              <a:tr h="964985">
                <a:tc>
                  <a:txBody>
                    <a:bodyPr/>
                    <a:lstStyle/>
                    <a:p>
                      <a:pPr>
                        <a:lnSpc>
                          <a:spcPct val="115000"/>
                        </a:lnSpc>
                        <a:spcAft>
                          <a:spcPts val="0"/>
                        </a:spcAft>
                      </a:pPr>
                      <a:r>
                        <a:rPr lang="en-GB" sz="1600" dirty="0">
                          <a:effectLst/>
                        </a:rPr>
                        <a:t>1.1</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nSpc>
                          <a:spcPct val="115000"/>
                        </a:lnSpc>
                        <a:spcAft>
                          <a:spcPts val="0"/>
                        </a:spcAft>
                      </a:pPr>
                      <a:r>
                        <a:rPr lang="en-ZA" sz="1600" dirty="0">
                          <a:effectLst/>
                        </a:rPr>
                        <a:t>Number of work-seekers registered on ESSA system per year</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Q</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700 000</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161 000</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175 000</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161 000</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solidFill>
                            <a:schemeClr val="tx1"/>
                          </a:solidFill>
                          <a:effectLst/>
                          <a:latin typeface="+mn-lt"/>
                          <a:ea typeface="Arial"/>
                          <a:cs typeface="Times New Roman"/>
                        </a:rPr>
                        <a:t>203 000</a:t>
                      </a:r>
                      <a:endParaRPr lang="en-ZA" sz="1600" b="1" dirty="0">
                        <a:solidFill>
                          <a:schemeClr val="tx1"/>
                        </a:solidFill>
                        <a:effectLst/>
                        <a:latin typeface="+mn-lt"/>
                        <a:ea typeface="Arial"/>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39</a:t>
            </a:fld>
            <a:endParaRPr lang="en-US" dirty="0">
              <a:solidFill>
                <a:schemeClr val="bg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2886" y="2848708"/>
            <a:ext cx="7744405" cy="3734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2797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CONSTITUTIONAL MANDATE OF THE </a:t>
            </a:r>
            <a:r>
              <a:rPr lang="en-US" sz="2000" b="1" dirty="0" smtClean="0">
                <a:solidFill>
                  <a:prstClr val="black"/>
                </a:solidFill>
                <a:ea typeface="ＭＳ Ｐゴシック" pitchFamily="-80" charset="-128"/>
                <a:cs typeface="+mj-cs"/>
              </a:rPr>
              <a:t>DEL</a:t>
            </a:r>
            <a:endParaRPr lang="en-US" dirty="0"/>
          </a:p>
        </p:txBody>
      </p:sp>
      <p:sp>
        <p:nvSpPr>
          <p:cNvPr id="18435" name="Content Placeholder 2"/>
          <p:cNvSpPr>
            <a:spLocks noGrp="1"/>
          </p:cNvSpPr>
          <p:nvPr>
            <p:ph idx="1"/>
          </p:nvPr>
        </p:nvSpPr>
        <p:spPr>
          <a:xfrm>
            <a:off x="457200" y="1417638"/>
            <a:ext cx="822960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nets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4</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4</a:t>
            </a:fld>
            <a:endParaRPr lang="en-US" dirty="0">
              <a:solidFill>
                <a:schemeClr val="bg1"/>
              </a:solidFill>
            </a:endParaRPr>
          </a:p>
        </p:txBody>
      </p:sp>
    </p:spTree>
    <p:extLst>
      <p:ext uri="{BB962C8B-B14F-4D97-AF65-F5344CB8AC3E}">
        <p14:creationId xmlns:p14="http://schemas.microsoft.com/office/powerpoint/2010/main" xmlns="" val="738763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684"/>
            <a:ext cx="8229600" cy="1143000"/>
          </a:xfrm>
        </p:spPr>
        <p:txBody>
          <a:bodyPr/>
          <a:lstStyle/>
          <a:p>
            <a:r>
              <a:rPr lang="en-ZA" sz="2400" b="1" dirty="0" smtClean="0"/>
              <a:t>PUBLIC EMPLOYMENT SERVICES (PES) </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92587383"/>
              </p:ext>
            </p:extLst>
          </p:nvPr>
        </p:nvGraphicFramePr>
        <p:xfrm>
          <a:off x="261257" y="1441923"/>
          <a:ext cx="8599713" cy="1621536"/>
        </p:xfrm>
        <a:graphic>
          <a:graphicData uri="http://schemas.openxmlformats.org/drawingml/2006/table">
            <a:tbl>
              <a:tblPr firstRow="1" bandRow="1">
                <a:tableStyleId>{616DA210-FB5B-4158-B5E0-FEB733F419BA}</a:tableStyleId>
              </a:tblPr>
              <a:tblGrid>
                <a:gridCol w="546013"/>
                <a:gridCol w="1990359"/>
                <a:gridCol w="707571"/>
                <a:gridCol w="1055914"/>
                <a:gridCol w="1074964"/>
                <a:gridCol w="1074964"/>
                <a:gridCol w="1074964"/>
                <a:gridCol w="1074964"/>
              </a:tblGrid>
              <a:tr h="449934">
                <a:tc gridSpan="2">
                  <a:txBody>
                    <a:bodyPr/>
                    <a:lstStyle/>
                    <a:p>
                      <a:pPr algn="ctr"/>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p>
                  </a:txBody>
                  <a:tcPr>
                    <a:solidFill>
                      <a:srgbClr val="FFAB16"/>
                    </a:solidFill>
                  </a:tcPr>
                </a:tc>
                <a:tc>
                  <a:txBody>
                    <a:bodyPr/>
                    <a:lstStyle/>
                    <a:p>
                      <a:pPr algn="ctr"/>
                      <a:r>
                        <a:rPr lang="en-ZA" sz="1600" dirty="0" smtClean="0"/>
                        <a:t>Target</a:t>
                      </a:r>
                      <a:endParaRPr lang="en-ZA" sz="1600" dirty="0"/>
                    </a:p>
                  </a:txBody>
                  <a:tcPr>
                    <a:solidFill>
                      <a:srgbClr val="FFAB16"/>
                    </a:solidFill>
                  </a:tcPr>
                </a:tc>
                <a:tc>
                  <a:txBody>
                    <a:bodyPr/>
                    <a:lstStyle/>
                    <a:p>
                      <a:pPr algn="ctr"/>
                      <a:r>
                        <a:rPr lang="en-ZA" sz="1600" dirty="0" smtClean="0"/>
                        <a:t>Q1</a:t>
                      </a:r>
                      <a:endParaRPr lang="en-ZA" sz="1600" dirty="0"/>
                    </a:p>
                  </a:txBody>
                  <a:tcPr>
                    <a:solidFill>
                      <a:srgbClr val="FFAB16"/>
                    </a:solidFill>
                  </a:tcPr>
                </a:tc>
                <a:tc>
                  <a:txBody>
                    <a:bodyPr/>
                    <a:lstStyle/>
                    <a:p>
                      <a:pPr algn="ctr"/>
                      <a:r>
                        <a:rPr lang="en-ZA" sz="1600" dirty="0" smtClean="0"/>
                        <a:t>Q2</a:t>
                      </a:r>
                      <a:endParaRPr lang="en-ZA" sz="1600" dirty="0"/>
                    </a:p>
                  </a:txBody>
                  <a:tcPr>
                    <a:solidFill>
                      <a:srgbClr val="FFAB16"/>
                    </a:solidFill>
                  </a:tcPr>
                </a:tc>
                <a:tc>
                  <a:txBody>
                    <a:bodyPr/>
                    <a:lstStyle/>
                    <a:p>
                      <a:pPr algn="ctr"/>
                      <a:r>
                        <a:rPr lang="en-ZA" sz="1600" dirty="0" smtClean="0"/>
                        <a:t>Q3</a:t>
                      </a:r>
                      <a:endParaRPr lang="en-ZA" sz="1600" dirty="0"/>
                    </a:p>
                  </a:txBody>
                  <a:tcPr>
                    <a:solidFill>
                      <a:srgbClr val="FFAB16"/>
                    </a:solidFill>
                  </a:tcPr>
                </a:tc>
                <a:tc>
                  <a:txBody>
                    <a:bodyPr/>
                    <a:lstStyle/>
                    <a:p>
                      <a:pPr algn="ctr"/>
                      <a:r>
                        <a:rPr lang="en-ZA" sz="1600" dirty="0" smtClean="0"/>
                        <a:t>Q4</a:t>
                      </a:r>
                      <a:endParaRPr lang="en-ZA" sz="1600" dirty="0"/>
                    </a:p>
                  </a:txBody>
                  <a:tcPr>
                    <a:solidFill>
                      <a:srgbClr val="FFAB16"/>
                    </a:solidFill>
                  </a:tcPr>
                </a:tc>
              </a:tr>
              <a:tr h="1171602">
                <a:tc>
                  <a:txBody>
                    <a:bodyPr/>
                    <a:lstStyle/>
                    <a:p>
                      <a:pPr>
                        <a:lnSpc>
                          <a:spcPct val="115000"/>
                        </a:lnSpc>
                        <a:spcAft>
                          <a:spcPts val="0"/>
                        </a:spcAft>
                      </a:pPr>
                      <a:r>
                        <a:rPr lang="en-GB" sz="1600" dirty="0">
                          <a:effectLst/>
                        </a:rPr>
                        <a:t>2.1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a:effectLst/>
                        </a:rPr>
                        <a:t>Number of work and learning opportunities registered on ESSA per year</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A</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smtClean="0">
                          <a:effectLst/>
                        </a:rPr>
                        <a:t>90 000</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21</a:t>
                      </a:r>
                      <a:r>
                        <a:rPr lang="en-ZA" sz="1600" b="1" baseline="0" dirty="0" smtClean="0">
                          <a:effectLst/>
                        </a:rPr>
                        <a:t> 6</a:t>
                      </a:r>
                      <a:r>
                        <a:rPr lang="en-ZA" sz="1600" b="1" dirty="0" smtClean="0">
                          <a:effectLst/>
                        </a:rPr>
                        <a:t>00</a:t>
                      </a:r>
                      <a:endParaRPr lang="en-ZA" sz="1600" b="1"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43 200</a:t>
                      </a:r>
                      <a:endParaRPr lang="en-ZA" sz="1600" b="1"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64</a:t>
                      </a:r>
                      <a:r>
                        <a:rPr lang="en-ZA" sz="1600" b="1" baseline="0" dirty="0" smtClean="0">
                          <a:effectLst/>
                        </a:rPr>
                        <a:t> 800</a:t>
                      </a:r>
                      <a:endParaRPr lang="en-ZA" sz="1600" b="1"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90 000</a:t>
                      </a:r>
                      <a:endParaRPr lang="en-ZA" sz="1600" b="1" dirty="0">
                        <a:solidFill>
                          <a:schemeClr val="tx1"/>
                        </a:solidFill>
                        <a:effectLst/>
                        <a:latin typeface="Calibri"/>
                        <a:ea typeface="Calibri"/>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36879"/>
            <a:ext cx="2133600" cy="365125"/>
          </a:xfrm>
        </p:spPr>
        <p:txBody>
          <a:bodyPr/>
          <a:lstStyle/>
          <a:p>
            <a:pPr>
              <a:defRPr/>
            </a:pPr>
            <a:fld id="{02C825D8-7D5C-497D-8665-B73E15BD3DD8}" type="slidenum">
              <a:rPr lang="en-US" smtClean="0">
                <a:solidFill>
                  <a:schemeClr val="bg1"/>
                </a:solidFill>
              </a:rPr>
              <a:pPr>
                <a:defRPr/>
              </a:pPr>
              <a:t>40</a:t>
            </a:fld>
            <a:endParaRPr lang="en-US">
              <a:solidFill>
                <a:schemeClr val="bg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8892" y="3153507"/>
            <a:ext cx="7643446" cy="3454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4114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PUBLIC EMPLOYMENT SERVICES (PES)</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09259827"/>
              </p:ext>
            </p:extLst>
          </p:nvPr>
        </p:nvGraphicFramePr>
        <p:xfrm>
          <a:off x="348340" y="1417638"/>
          <a:ext cx="8512630" cy="1492504"/>
        </p:xfrm>
        <a:graphic>
          <a:graphicData uri="http://schemas.openxmlformats.org/drawingml/2006/table">
            <a:tbl>
              <a:tblPr firstRow="1" bandRow="1">
                <a:tableStyleId>{616DA210-FB5B-4158-B5E0-FEB733F419BA}</a:tableStyleId>
              </a:tblPr>
              <a:tblGrid>
                <a:gridCol w="540484"/>
                <a:gridCol w="2018499"/>
                <a:gridCol w="492369"/>
                <a:gridCol w="1204962"/>
                <a:gridCol w="1064079"/>
                <a:gridCol w="1064079"/>
                <a:gridCol w="1064079"/>
                <a:gridCol w="1064079"/>
              </a:tblGrid>
              <a:tr h="370840">
                <a:tc gridSpan="2">
                  <a:txBody>
                    <a:bodyPr/>
                    <a:lstStyle/>
                    <a:p>
                      <a:pPr algn="ctr"/>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p>
                  </a:txBody>
                  <a:tcPr>
                    <a:solidFill>
                      <a:srgbClr val="FFAB16"/>
                    </a:solidFill>
                  </a:tcPr>
                </a:tc>
                <a:tc>
                  <a:txBody>
                    <a:bodyPr/>
                    <a:lstStyle/>
                    <a:p>
                      <a:pPr algn="ctr"/>
                      <a:r>
                        <a:rPr lang="en-ZA" sz="1600" dirty="0" smtClean="0"/>
                        <a:t>Target</a:t>
                      </a:r>
                      <a:endParaRPr lang="en-ZA" sz="1600" dirty="0"/>
                    </a:p>
                  </a:txBody>
                  <a:tcPr>
                    <a:solidFill>
                      <a:srgbClr val="FFAB16"/>
                    </a:solidFill>
                  </a:tcPr>
                </a:tc>
                <a:tc>
                  <a:txBody>
                    <a:bodyPr/>
                    <a:lstStyle/>
                    <a:p>
                      <a:pPr algn="ctr"/>
                      <a:r>
                        <a:rPr lang="en-ZA" sz="1600" dirty="0" smtClean="0"/>
                        <a:t>Q1</a:t>
                      </a:r>
                      <a:endParaRPr lang="en-ZA" sz="1600" dirty="0"/>
                    </a:p>
                  </a:txBody>
                  <a:tcPr>
                    <a:solidFill>
                      <a:srgbClr val="FFAB16"/>
                    </a:solidFill>
                  </a:tcPr>
                </a:tc>
                <a:tc>
                  <a:txBody>
                    <a:bodyPr/>
                    <a:lstStyle/>
                    <a:p>
                      <a:pPr algn="ctr"/>
                      <a:r>
                        <a:rPr lang="en-ZA" sz="1600" dirty="0" smtClean="0"/>
                        <a:t>Q2</a:t>
                      </a:r>
                      <a:endParaRPr lang="en-ZA" sz="1600" dirty="0"/>
                    </a:p>
                  </a:txBody>
                  <a:tcPr>
                    <a:solidFill>
                      <a:srgbClr val="FFAB16"/>
                    </a:solidFill>
                  </a:tcPr>
                </a:tc>
                <a:tc>
                  <a:txBody>
                    <a:bodyPr/>
                    <a:lstStyle/>
                    <a:p>
                      <a:pPr algn="ctr"/>
                      <a:r>
                        <a:rPr lang="en-ZA" sz="1600" dirty="0" smtClean="0"/>
                        <a:t>Q3</a:t>
                      </a:r>
                      <a:endParaRPr lang="en-ZA" sz="1600" dirty="0"/>
                    </a:p>
                  </a:txBody>
                  <a:tcPr>
                    <a:solidFill>
                      <a:srgbClr val="FFAB16"/>
                    </a:solidFill>
                  </a:tcPr>
                </a:tc>
                <a:tc>
                  <a:txBody>
                    <a:bodyPr/>
                    <a:lstStyle/>
                    <a:p>
                      <a:pPr algn="ctr"/>
                      <a:r>
                        <a:rPr lang="en-ZA" sz="1600" dirty="0" smtClean="0"/>
                        <a:t>Q4</a:t>
                      </a:r>
                      <a:endParaRPr lang="en-ZA" sz="1600" dirty="0"/>
                    </a:p>
                  </a:txBody>
                  <a:tcPr>
                    <a:solidFill>
                      <a:srgbClr val="FFAB16"/>
                    </a:solidFill>
                  </a:tcPr>
                </a:tc>
              </a:tr>
              <a:tr h="370840">
                <a:tc>
                  <a:txBody>
                    <a:bodyPr/>
                    <a:lstStyle/>
                    <a:p>
                      <a:pPr>
                        <a:lnSpc>
                          <a:spcPct val="115000"/>
                        </a:lnSpc>
                        <a:spcAft>
                          <a:spcPts val="0"/>
                        </a:spcAft>
                      </a:pPr>
                      <a:r>
                        <a:rPr lang="en-GB" sz="1600" dirty="0">
                          <a:effectLst/>
                        </a:rPr>
                        <a:t>3.1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a:effectLst/>
                        </a:rPr>
                        <a:t>Number of registered work-seekers provided with employment counselling per year</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A</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210 000</a:t>
                      </a:r>
                      <a:endParaRPr lang="en-ZA" sz="1600" b="1"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50 400</a:t>
                      </a:r>
                      <a:endParaRPr lang="en-ZA" sz="1600" b="1"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109 200</a:t>
                      </a:r>
                      <a:endParaRPr lang="en-ZA" sz="1600" b="1"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155 400</a:t>
                      </a:r>
                      <a:endParaRPr lang="en-ZA" sz="1600" b="1" dirty="0">
                        <a:solidFill>
                          <a:schemeClr val="tx1"/>
                        </a:solidFill>
                        <a:effectLst/>
                        <a:latin typeface="Calibri"/>
                        <a:ea typeface="Calibri"/>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210 000</a:t>
                      </a:r>
                      <a:endParaRPr lang="en-ZA" sz="1600" b="1" dirty="0">
                        <a:solidFill>
                          <a:schemeClr val="tx1"/>
                        </a:solidFill>
                        <a:effectLst/>
                        <a:latin typeface="Calibri"/>
                        <a:ea typeface="Calibri"/>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41</a:t>
            </a:fld>
            <a:endParaRPr lang="en-US"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6832" y="3036278"/>
            <a:ext cx="7643446" cy="3571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5592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06252694"/>
              </p:ext>
            </p:extLst>
          </p:nvPr>
        </p:nvGraphicFramePr>
        <p:xfrm>
          <a:off x="348343" y="1442475"/>
          <a:ext cx="8490858" cy="1492504"/>
        </p:xfrm>
        <a:graphic>
          <a:graphicData uri="http://schemas.openxmlformats.org/drawingml/2006/table">
            <a:tbl>
              <a:tblPr firstRow="1" bandRow="1">
                <a:tableStyleId>{616DA210-FB5B-4158-B5E0-FEB733F419BA}</a:tableStyleId>
              </a:tblPr>
              <a:tblGrid>
                <a:gridCol w="495719"/>
                <a:gridCol w="2450123"/>
                <a:gridCol w="586153"/>
                <a:gridCol w="937847"/>
                <a:gridCol w="984738"/>
                <a:gridCol w="1055077"/>
                <a:gridCol w="1019908"/>
                <a:gridCol w="961293"/>
              </a:tblGrid>
              <a:tr h="370840">
                <a:tc gridSpan="2">
                  <a:txBody>
                    <a:bodyPr/>
                    <a:lstStyle/>
                    <a:p>
                      <a:pPr algn="ctr"/>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b="1" dirty="0" smtClean="0"/>
                        <a:t>Target</a:t>
                      </a:r>
                      <a:endParaRPr lang="en-ZA" sz="1600" b="1"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tr>
              <a:tr h="370840">
                <a:tc>
                  <a:txBody>
                    <a:bodyPr/>
                    <a:lstStyle/>
                    <a:p>
                      <a:pPr>
                        <a:lnSpc>
                          <a:spcPct val="115000"/>
                        </a:lnSpc>
                        <a:spcAft>
                          <a:spcPts val="0"/>
                        </a:spcAft>
                      </a:pPr>
                      <a:r>
                        <a:rPr lang="en-GB" sz="1600" dirty="0">
                          <a:effectLst/>
                        </a:rPr>
                        <a:t>4.1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a:effectLst/>
                        </a:rPr>
                        <a:t>Number of registered work and learning opportunities filled by registered work seekers per year</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A</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45 000</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10 800</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21 600</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32 400</a:t>
                      </a:r>
                      <a:endParaRPr lang="en-ZA" sz="1600" b="1"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ZA" sz="1600" b="1" dirty="0" smtClean="0">
                          <a:effectLst/>
                        </a:rPr>
                        <a:t>45 000</a:t>
                      </a:r>
                      <a:endParaRPr lang="en-ZA" sz="1600" b="1" dirty="0">
                        <a:solidFill>
                          <a:schemeClr val="tx1"/>
                        </a:solidFill>
                        <a:effectLst/>
                        <a:latin typeface="+mn-lt"/>
                        <a:ea typeface="Arial"/>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27669"/>
            <a:ext cx="2133600" cy="365125"/>
          </a:xfrm>
        </p:spPr>
        <p:txBody>
          <a:bodyPr/>
          <a:lstStyle/>
          <a:p>
            <a:pPr>
              <a:defRPr/>
            </a:pPr>
            <a:fld id="{02C825D8-7D5C-497D-8665-B73E15BD3DD8}" type="slidenum">
              <a:rPr lang="en-US" smtClean="0">
                <a:solidFill>
                  <a:schemeClr val="bg1"/>
                </a:solidFill>
              </a:rPr>
              <a:pPr>
                <a:defRPr/>
              </a:pPr>
              <a:t>42</a:t>
            </a:fld>
            <a:endParaRPr lang="en-US" dirty="0">
              <a:solidFill>
                <a:schemeClr val="bg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1662" y="3036277"/>
            <a:ext cx="7666892" cy="3495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4810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854955"/>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4: LABOUR POLICY AND INDUSTRIAL RELATIONS (LP&amp;IR)</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r>
              <a:rPr lang="en-US" sz="1600" b="1" dirty="0" smtClean="0">
                <a:solidFill>
                  <a:schemeClr val="tx1"/>
                </a:solidFill>
                <a:cs typeface="Arial" charset="0"/>
              </a:rPr>
              <a:t>)</a:t>
            </a:r>
          </a:p>
          <a:p>
            <a:pPr marL="0" indent="0" algn="ctr" eaLnBrk="1" hangingPunct="1">
              <a:lnSpc>
                <a:spcPct val="90000"/>
              </a:lnSpc>
              <a:buNone/>
            </a:pPr>
            <a:r>
              <a:rPr lang="en-US" sz="1600" b="1" dirty="0" smtClean="0">
                <a:solidFill>
                  <a:schemeClr val="tx1"/>
                </a:solidFill>
                <a:cs typeface="Arial" charset="0"/>
              </a:rPr>
              <a:t>NT – No Target for this quarter</a:t>
            </a:r>
            <a:endParaRPr lang="en-US" sz="1600" b="1" dirty="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0"/>
            <a:ext cx="2133600" cy="365125"/>
          </a:xfrm>
        </p:spPr>
        <p:txBody>
          <a:bodyPr/>
          <a:lstStyle/>
          <a:p>
            <a:pPr>
              <a:defRPr/>
            </a:pPr>
            <a:fld id="{02973164-415C-4C83-A7EC-60F18549655F}" type="slidenum">
              <a:rPr lang="en-US" smtClean="0">
                <a:solidFill>
                  <a:schemeClr val="bg1"/>
                </a:solidFill>
              </a:rPr>
              <a:pPr>
                <a:defRPr/>
              </a:pPr>
              <a:t>43</a:t>
            </a:fld>
            <a:endParaRPr lang="en-US" dirty="0">
              <a:solidFill>
                <a:schemeClr val="bg1"/>
              </a:solidFill>
            </a:endParaRPr>
          </a:p>
        </p:txBody>
      </p:sp>
    </p:spTree>
    <p:extLst>
      <p:ext uri="{BB962C8B-B14F-4D97-AF65-F5344CB8AC3E}">
        <p14:creationId xmlns:p14="http://schemas.microsoft.com/office/powerpoint/2010/main" xmlns="" val="1221461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74638"/>
            <a:ext cx="8229600" cy="1143000"/>
          </a:xfrm>
        </p:spPr>
        <p:txBody>
          <a:bodyPr/>
          <a:lstStyle/>
          <a:p>
            <a:r>
              <a:rPr lang="en-ZA" sz="2400" b="1" dirty="0" smtClean="0"/>
              <a:t>LABOUR POLICY AND INDUSTRIAL RELATIONS (LP&amp;IR)</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28047406"/>
              </p:ext>
            </p:extLst>
          </p:nvPr>
        </p:nvGraphicFramePr>
        <p:xfrm>
          <a:off x="257907" y="1417640"/>
          <a:ext cx="8679263" cy="4714766"/>
        </p:xfrm>
        <a:graphic>
          <a:graphicData uri="http://schemas.openxmlformats.org/drawingml/2006/table">
            <a:tbl>
              <a:tblPr firstRow="1" bandRow="1">
                <a:tableStyleId>{616DA210-FB5B-4158-B5E0-FEB733F419BA}</a:tableStyleId>
              </a:tblPr>
              <a:tblGrid>
                <a:gridCol w="413298"/>
                <a:gridCol w="1497564"/>
                <a:gridCol w="504093"/>
                <a:gridCol w="1797108"/>
                <a:gridCol w="1676004"/>
                <a:gridCol w="485159"/>
                <a:gridCol w="496185"/>
                <a:gridCol w="1809852"/>
              </a:tblGrid>
              <a:tr h="554821">
                <a:tc gridSpan="2">
                  <a:txBody>
                    <a:bodyPr/>
                    <a:lstStyle/>
                    <a:p>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tr>
              <a:tr h="2417853">
                <a:tc>
                  <a:txBody>
                    <a:bodyPr/>
                    <a:lstStyle/>
                    <a:p>
                      <a:pPr>
                        <a:lnSpc>
                          <a:spcPct val="115000"/>
                        </a:lnSpc>
                        <a:spcAft>
                          <a:spcPts val="0"/>
                        </a:spcAft>
                      </a:pPr>
                      <a:r>
                        <a:rPr lang="en-GB" sz="1600" dirty="0">
                          <a:effectLst/>
                        </a:rPr>
                        <a:t>1.1</a:t>
                      </a:r>
                      <a:endParaRPr lang="en-ZA" sz="1600" dirty="0">
                        <a:solidFill>
                          <a:schemeClr val="tx1"/>
                        </a:solidFill>
                        <a:effectLst/>
                        <a:latin typeface="+mn-lt"/>
                        <a:ea typeface="Arial"/>
                        <a:cs typeface="Times New Roman"/>
                      </a:endParaRPr>
                    </a:p>
                  </a:txBody>
                  <a:tcPr marL="68580" marR="68580" marT="0" marB="0">
                    <a:noFill/>
                  </a:tcPr>
                </a:tc>
                <a:tc>
                  <a:txBody>
                    <a:bodyPr/>
                    <a:lstStyle/>
                    <a:p>
                      <a:pPr>
                        <a:lnSpc>
                          <a:spcPct val="115000"/>
                        </a:lnSpc>
                        <a:spcAft>
                          <a:spcPts val="0"/>
                        </a:spcAft>
                      </a:pPr>
                      <a:r>
                        <a:rPr lang="en-GB" sz="1600" dirty="0">
                          <a:effectLst/>
                        </a:rPr>
                        <a:t>Number of policy instruments developed and promoted to enhance the implementation of EEA by 31 March </a:t>
                      </a:r>
                      <a:r>
                        <a:rPr lang="en-GB" sz="1600" dirty="0" smtClean="0">
                          <a:effectLst/>
                        </a:rPr>
                        <a:t>2020</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A</a:t>
                      </a:r>
                      <a:endParaRPr lang="en-ZA" sz="1600" b="1" dirty="0">
                        <a:solidFill>
                          <a:schemeClr val="tx1"/>
                        </a:solidFill>
                        <a:effectLst/>
                        <a:latin typeface="+mn-lt"/>
                        <a:ea typeface="Arial"/>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ZA" sz="1600" dirty="0" smtClean="0">
                          <a:effectLst/>
                        </a:rPr>
                        <a:t>2018-2019 Annual Employment Equity Report and Public Register published by 30 June 2019</a:t>
                      </a:r>
                      <a:r>
                        <a:rPr lang="en-GB" sz="1600" dirty="0">
                          <a:effectLst/>
                        </a:rPr>
                        <a:t> </a:t>
                      </a:r>
                      <a:endParaRPr lang="en-ZA" sz="1600" dirty="0">
                        <a:effectLst/>
                      </a:endParaRPr>
                    </a:p>
                    <a:p>
                      <a:pPr marL="0" indent="0">
                        <a:lnSpc>
                          <a:spcPct val="115000"/>
                        </a:lnSpc>
                        <a:spcAft>
                          <a:spcPts val="0"/>
                        </a:spcAft>
                        <a:buFont typeface="Arial" panose="020B0604020202020204" pitchFamily="34" charset="0"/>
                        <a:buNone/>
                      </a:pPr>
                      <a:r>
                        <a:rPr lang="en-GB" sz="1600" dirty="0">
                          <a:effectLst/>
                        </a:rPr>
                        <a:t> </a:t>
                      </a:r>
                      <a:endParaRPr lang="en-GB" sz="1600" b="0" dirty="0">
                        <a:solidFill>
                          <a:schemeClr val="tx1"/>
                        </a:solidFill>
                        <a:effectLst/>
                        <a:latin typeface="+mn-lt"/>
                        <a:ea typeface="Calibri"/>
                        <a:cs typeface="Arial"/>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ZA" sz="1600" dirty="0" smtClean="0">
                          <a:effectLst/>
                        </a:rPr>
                        <a:t>2018-2019 Annual Employment Equity Report and Public Register published by 30 June 2019</a:t>
                      </a: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ZA" sz="1600" dirty="0">
                          <a:effectLst/>
                        </a:rPr>
                        <a:t> </a:t>
                      </a:r>
                      <a:r>
                        <a:rPr lang="en-ZA" sz="1600" dirty="0" smtClean="0">
                          <a:effectLst/>
                        </a:rPr>
                        <a:t>NT</a:t>
                      </a: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ZA" sz="1600" dirty="0">
                          <a:effectLst/>
                        </a:rPr>
                        <a:t> </a:t>
                      </a:r>
                      <a:r>
                        <a:rPr lang="en-ZA" sz="1600" dirty="0" smtClean="0">
                          <a:effectLst/>
                        </a:rPr>
                        <a:t>NT</a:t>
                      </a: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endParaRPr lang="en-ZA" sz="1600" b="0" dirty="0">
                        <a:solidFill>
                          <a:schemeClr val="tx1"/>
                        </a:solidFill>
                        <a:effectLst/>
                        <a:latin typeface="+mn-lt"/>
                        <a:ea typeface="Arial"/>
                        <a:cs typeface="Times New Roman"/>
                      </a:endParaRPr>
                    </a:p>
                  </a:txBody>
                  <a:tcPr marL="68580" marR="68580" marT="0" marB="0">
                    <a:noFill/>
                  </a:tcPr>
                </a:tc>
              </a:tr>
              <a:tr h="1611902">
                <a:tc>
                  <a:txBody>
                    <a:bodyPr/>
                    <a:lstStyle/>
                    <a:p>
                      <a:endParaRPr lang="en-ZA" sz="1600"/>
                    </a:p>
                  </a:txBody>
                  <a:tcPr/>
                </a:tc>
                <a:tc>
                  <a:txBody>
                    <a:bodyPr/>
                    <a:lstStyle/>
                    <a:p>
                      <a:endParaRPr lang="en-ZA" sz="1600" b="0" dirty="0">
                        <a:solidFill>
                          <a:schemeClr val="tx1"/>
                        </a:solidFill>
                        <a:latin typeface="+mn-lt"/>
                      </a:endParaRPr>
                    </a:p>
                  </a:txBody>
                  <a:tcPr/>
                </a:tc>
                <a:tc>
                  <a:txBody>
                    <a:bodyPr/>
                    <a:lstStyle/>
                    <a:p>
                      <a:pPr algn="ctr">
                        <a:lnSpc>
                          <a:spcPct val="115000"/>
                        </a:lnSpc>
                        <a:spcAft>
                          <a:spcPts val="0"/>
                        </a:spcAft>
                      </a:pPr>
                      <a:r>
                        <a:rPr lang="en-GB" sz="1600" b="1" dirty="0">
                          <a:effectLst/>
                        </a:rPr>
                        <a:t>A</a:t>
                      </a:r>
                      <a:endParaRPr lang="en-ZA" sz="1600" b="1" dirty="0">
                        <a:solidFill>
                          <a:schemeClr val="tx1"/>
                        </a:solidFill>
                        <a:effectLst/>
                        <a:latin typeface="+mn-lt"/>
                        <a:ea typeface="Arial"/>
                        <a:cs typeface="Times New Roman"/>
                      </a:endParaRPr>
                    </a:p>
                  </a:txBody>
                  <a:tcPr marL="68580" marR="68580" marT="0" marB="0"/>
                </a:tc>
                <a:tc>
                  <a:txBody>
                    <a:bodyPr/>
                    <a:lstStyle/>
                    <a:p>
                      <a:pPr marL="0" indent="0">
                        <a:lnSpc>
                          <a:spcPct val="115000"/>
                        </a:lnSpc>
                        <a:spcAft>
                          <a:spcPts val="0"/>
                        </a:spcAft>
                        <a:buFont typeface="Arial" panose="020B0604020202020204" pitchFamily="34" charset="0"/>
                        <a:buNone/>
                      </a:pPr>
                      <a:r>
                        <a:rPr lang="en-ZA" sz="1600" dirty="0" smtClean="0">
                          <a:effectLst/>
                        </a:rPr>
                        <a:t>2019-2020 Annual Employment Equity Report and Public Register developed by 31 March 2020</a:t>
                      </a:r>
                      <a:endParaRPr lang="en-ZA" sz="1600" b="0" dirty="0">
                        <a:solidFill>
                          <a:schemeClr val="tx1"/>
                        </a:solidFill>
                        <a:effectLst/>
                        <a:latin typeface="+mn-lt"/>
                        <a:ea typeface="Calibri"/>
                        <a:cs typeface="Arial"/>
                      </a:endParaRPr>
                    </a:p>
                  </a:txBody>
                  <a:tcPr marL="68580" marR="68580" marT="0" marB="0"/>
                </a:tc>
                <a:tc>
                  <a:txBody>
                    <a:bodyPr/>
                    <a:lstStyle/>
                    <a:p>
                      <a:pPr marL="0" indent="0">
                        <a:lnSpc>
                          <a:spcPct val="115000"/>
                        </a:lnSpc>
                        <a:spcAft>
                          <a:spcPts val="0"/>
                        </a:spcAft>
                        <a:buFont typeface="Arial" panose="020B0604020202020204" pitchFamily="34" charset="0"/>
                        <a:buNone/>
                      </a:pPr>
                      <a:r>
                        <a:rPr lang="en-GB" sz="1600" dirty="0">
                          <a:effectLst/>
                        </a:rPr>
                        <a:t> </a:t>
                      </a:r>
                      <a:r>
                        <a:rPr lang="en-GB" sz="1600" dirty="0" smtClean="0">
                          <a:effectLst/>
                        </a:rPr>
                        <a:t>NT</a:t>
                      </a:r>
                      <a:endParaRPr lang="en-ZA" sz="1600" b="0" dirty="0">
                        <a:solidFill>
                          <a:schemeClr val="tx1"/>
                        </a:solidFill>
                        <a:effectLst/>
                        <a:latin typeface="+mn-lt"/>
                        <a:ea typeface="Arial"/>
                        <a:cs typeface="Times New Roman"/>
                      </a:endParaRPr>
                    </a:p>
                  </a:txBody>
                  <a:tcPr marL="68580" marR="68580" marT="0" marB="0"/>
                </a:tc>
                <a:tc>
                  <a:txBody>
                    <a:bodyPr/>
                    <a:lstStyle/>
                    <a:p>
                      <a:pPr marL="0" indent="0">
                        <a:lnSpc>
                          <a:spcPct val="115000"/>
                        </a:lnSpc>
                        <a:spcAft>
                          <a:spcPts val="0"/>
                        </a:spcAft>
                        <a:buFont typeface="Arial" panose="020B0604020202020204" pitchFamily="34" charset="0"/>
                        <a:buNone/>
                      </a:pPr>
                      <a:r>
                        <a:rPr lang="en-GB" sz="1600" dirty="0">
                          <a:effectLst/>
                        </a:rPr>
                        <a:t> </a:t>
                      </a:r>
                      <a:r>
                        <a:rPr lang="en-GB" sz="1600" dirty="0" smtClean="0">
                          <a:effectLst/>
                        </a:rPr>
                        <a:t>NT</a:t>
                      </a:r>
                      <a:endParaRPr lang="en-ZA" sz="1600" b="0" dirty="0">
                        <a:solidFill>
                          <a:schemeClr val="tx1"/>
                        </a:solidFill>
                        <a:effectLst/>
                        <a:latin typeface="+mn-lt"/>
                        <a:ea typeface="Arial"/>
                        <a:cs typeface="Times New Roman"/>
                      </a:endParaRPr>
                    </a:p>
                  </a:txBody>
                  <a:tcPr marL="68580" marR="68580" marT="0" marB="0"/>
                </a:tc>
                <a:tc>
                  <a:txBody>
                    <a:bodyPr/>
                    <a:lstStyle/>
                    <a:p>
                      <a:pPr marL="0" indent="0">
                        <a:lnSpc>
                          <a:spcPct val="115000"/>
                        </a:lnSpc>
                        <a:spcAft>
                          <a:spcPts val="0"/>
                        </a:spcAft>
                        <a:buFont typeface="Arial" panose="020B0604020202020204" pitchFamily="34" charset="0"/>
                        <a:buNone/>
                      </a:pPr>
                      <a:r>
                        <a:rPr lang="en-GB" sz="1600" dirty="0">
                          <a:effectLst/>
                        </a:rPr>
                        <a:t> </a:t>
                      </a:r>
                      <a:r>
                        <a:rPr lang="en-GB" sz="1600" dirty="0" smtClean="0">
                          <a:effectLst/>
                        </a:rPr>
                        <a:t>NT</a:t>
                      </a:r>
                      <a:endParaRPr lang="en-ZA" sz="1600" b="0" dirty="0">
                        <a:solidFill>
                          <a:schemeClr val="tx1"/>
                        </a:solidFill>
                        <a:effectLst/>
                        <a:latin typeface="+mn-lt"/>
                        <a:ea typeface="Arial"/>
                        <a:cs typeface="Times New Roman"/>
                      </a:endParaRPr>
                    </a:p>
                  </a:txBody>
                  <a:tcPr marL="68580" marR="68580" marT="0" marB="0"/>
                </a:tc>
                <a:tc>
                  <a:txBody>
                    <a:bodyPr/>
                    <a:lstStyle/>
                    <a:p>
                      <a:pPr marL="0" indent="0">
                        <a:lnSpc>
                          <a:spcPct val="115000"/>
                        </a:lnSpc>
                        <a:spcAft>
                          <a:spcPts val="0"/>
                        </a:spcAft>
                        <a:buFont typeface="Arial" panose="020B0604020202020204" pitchFamily="34" charset="0"/>
                        <a:buNone/>
                      </a:pPr>
                      <a:r>
                        <a:rPr lang="en-ZA" sz="1600" dirty="0" smtClean="0">
                          <a:effectLst/>
                        </a:rPr>
                        <a:t>2019-2020 Annual Employment Equity Report and Public Register developed by 31 March 2020</a:t>
                      </a:r>
                      <a:endParaRPr lang="en-ZA" sz="1600" b="0" dirty="0">
                        <a:solidFill>
                          <a:schemeClr val="tx1"/>
                        </a:solidFill>
                        <a:effectLst/>
                        <a:latin typeface="+mn-lt"/>
                        <a:ea typeface="Calibri"/>
                        <a:cs typeface="Arial"/>
                      </a:endParaRPr>
                    </a:p>
                  </a:txBody>
                  <a:tcPr marL="68580" marR="68580" marT="0" marB="0"/>
                </a:tc>
              </a:tr>
            </a:tbl>
          </a:graphicData>
        </a:graphic>
      </p:graphicFrame>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44</a:t>
            </a:fld>
            <a:endParaRPr lang="en-US" dirty="0">
              <a:solidFill>
                <a:schemeClr val="bg1"/>
              </a:solidFill>
            </a:endParaRPr>
          </a:p>
        </p:txBody>
      </p:sp>
      <p:sp>
        <p:nvSpPr>
          <p:cNvPr id="5" name="Rectangle 4"/>
          <p:cNvSpPr/>
          <p:nvPr/>
        </p:nvSpPr>
        <p:spPr>
          <a:xfrm>
            <a:off x="257907" y="6231671"/>
            <a:ext cx="1404039" cy="307777"/>
          </a:xfrm>
          <a:prstGeom prst="rect">
            <a:avLst/>
          </a:prstGeom>
        </p:spPr>
        <p:txBody>
          <a:bodyPr wrap="none">
            <a:spAutoFit/>
          </a:bodyPr>
          <a:lstStyle/>
          <a:p>
            <a:r>
              <a:rPr lang="en-ZA" sz="1400" b="1" dirty="0"/>
              <a:t>No Target - NT</a:t>
            </a:r>
            <a:endParaRPr lang="en-ZA" sz="1400" dirty="0"/>
          </a:p>
        </p:txBody>
      </p:sp>
    </p:spTree>
    <p:extLst>
      <p:ext uri="{BB962C8B-B14F-4D97-AF65-F5344CB8AC3E}">
        <p14:creationId xmlns:p14="http://schemas.microsoft.com/office/powerpoint/2010/main" xmlns="" val="3375156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LABOUR POLICY AND INDUSTRIAL RELATIONS (LP&amp;IR)</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62877260"/>
              </p:ext>
            </p:extLst>
          </p:nvPr>
        </p:nvGraphicFramePr>
        <p:xfrm>
          <a:off x="246185" y="1417638"/>
          <a:ext cx="8663353" cy="2125576"/>
        </p:xfrm>
        <a:graphic>
          <a:graphicData uri="http://schemas.openxmlformats.org/drawingml/2006/table">
            <a:tbl>
              <a:tblPr firstRow="1" bandRow="1">
                <a:tableStyleId>{616DA210-FB5B-4158-B5E0-FEB733F419BA}</a:tableStyleId>
              </a:tblPr>
              <a:tblGrid>
                <a:gridCol w="412540"/>
                <a:gridCol w="1832428"/>
                <a:gridCol w="546074"/>
                <a:gridCol w="1553275"/>
                <a:gridCol w="612869"/>
                <a:gridCol w="576943"/>
                <a:gridCol w="608763"/>
                <a:gridCol w="2520461"/>
              </a:tblGrid>
              <a:tr h="409026">
                <a:tc gridSpan="2">
                  <a:txBody>
                    <a:bodyPr/>
                    <a:lstStyle/>
                    <a:p>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dirty="0" smtClean="0"/>
                        <a:t>RP</a:t>
                      </a:r>
                      <a:endParaRPr lang="en-ZA" sz="1600" dirty="0"/>
                    </a:p>
                  </a:txBody>
                  <a:tcPr>
                    <a:solidFill>
                      <a:srgbClr val="FFAB16"/>
                    </a:solidFill>
                  </a:tcPr>
                </a:tc>
                <a:tc>
                  <a:txBody>
                    <a:bodyPr/>
                    <a:lstStyle/>
                    <a:p>
                      <a:r>
                        <a:rPr lang="en-ZA" sz="1600" dirty="0" smtClean="0"/>
                        <a:t>Target</a:t>
                      </a:r>
                    </a:p>
                    <a:p>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tr>
              <a:tr h="1546456">
                <a:tc>
                  <a:txBody>
                    <a:bodyPr/>
                    <a:lstStyle/>
                    <a:p>
                      <a:pPr>
                        <a:lnSpc>
                          <a:spcPct val="115000"/>
                        </a:lnSpc>
                        <a:spcAft>
                          <a:spcPts val="0"/>
                        </a:spcAft>
                      </a:pPr>
                      <a:r>
                        <a:rPr lang="en-GB" sz="1600" dirty="0">
                          <a:effectLst/>
                        </a:rPr>
                        <a:t>2.1</a:t>
                      </a:r>
                      <a:endParaRPr lang="en-ZA" sz="2400" b="0" dirty="0">
                        <a:solidFill>
                          <a:schemeClr val="tx1"/>
                        </a:solidFill>
                        <a:effectLst/>
                        <a:latin typeface="+mj-lt"/>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Review of the National Minimum Wage by 1 January 2020</a:t>
                      </a:r>
                      <a:endParaRPr lang="en-ZA" sz="2400" b="0" dirty="0">
                        <a:solidFill>
                          <a:schemeClr val="tx1"/>
                        </a:solidFill>
                        <a:effectLst/>
                        <a:latin typeface="+mj-lt"/>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A</a:t>
                      </a:r>
                      <a:endParaRPr lang="en-ZA" sz="2400" b="1" dirty="0">
                        <a:solidFill>
                          <a:schemeClr val="tx1"/>
                        </a:solidFill>
                        <a:effectLst/>
                        <a:latin typeface="+mj-lt"/>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Review the national minimum wage and recommend adjustment 2020</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b="0" dirty="0" smtClean="0">
                          <a:solidFill>
                            <a:schemeClr val="tx1"/>
                          </a:solidFill>
                          <a:effectLst/>
                          <a:latin typeface="Arial"/>
                          <a:ea typeface="Arial"/>
                          <a:cs typeface="Times New Roman"/>
                        </a:rPr>
                        <a:t>NT</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NT</a:t>
                      </a:r>
                      <a:r>
                        <a:rPr lang="en-ZA" sz="1600" dirty="0">
                          <a:effectLst/>
                        </a:rPr>
                        <a:t> </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a:effectLst/>
                        </a:rPr>
                        <a:t> </a:t>
                      </a:r>
                      <a:r>
                        <a:rPr lang="en-ZA" sz="1600" dirty="0" smtClean="0">
                          <a:effectLst/>
                        </a:rPr>
                        <a:t>NT</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dirty="0">
                          <a:effectLst/>
                        </a:rPr>
                        <a:t> </a:t>
                      </a:r>
                      <a:r>
                        <a:rPr lang="en-ZA" sz="1600" dirty="0" smtClean="0">
                          <a:effectLst/>
                        </a:rPr>
                        <a:t>Review the national minimum wage and recommend adjustment 2020</a:t>
                      </a:r>
                      <a:endParaRPr lang="en-ZA" sz="1600" b="0" dirty="0">
                        <a:solidFill>
                          <a:schemeClr val="tx1"/>
                        </a:solidFill>
                        <a:effectLst/>
                        <a:latin typeface="Arial"/>
                        <a:ea typeface="Arial"/>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21286" y="0"/>
            <a:ext cx="2133600" cy="365125"/>
          </a:xfrm>
        </p:spPr>
        <p:txBody>
          <a:bodyPr/>
          <a:lstStyle/>
          <a:p>
            <a:pPr>
              <a:defRPr/>
            </a:pPr>
            <a:fld id="{02C825D8-7D5C-497D-8665-B73E15BD3DD8}" type="slidenum">
              <a:rPr lang="en-US" smtClean="0">
                <a:solidFill>
                  <a:schemeClr val="bg1"/>
                </a:solidFill>
              </a:rPr>
              <a:pPr>
                <a:defRPr/>
              </a:pPr>
              <a:t>45</a:t>
            </a:fld>
            <a:endParaRPr lang="en-US" dirty="0">
              <a:solidFill>
                <a:schemeClr val="bg1"/>
              </a:solidFill>
            </a:endParaRPr>
          </a:p>
        </p:txBody>
      </p:sp>
      <p:sp>
        <p:nvSpPr>
          <p:cNvPr id="5" name="Rectangle 4"/>
          <p:cNvSpPr/>
          <p:nvPr/>
        </p:nvSpPr>
        <p:spPr>
          <a:xfrm>
            <a:off x="246185" y="4006334"/>
            <a:ext cx="1583254" cy="338554"/>
          </a:xfrm>
          <a:prstGeom prst="rect">
            <a:avLst/>
          </a:prstGeom>
        </p:spPr>
        <p:txBody>
          <a:bodyPr wrap="none">
            <a:spAutoFit/>
          </a:bodyPr>
          <a:lstStyle/>
          <a:p>
            <a:r>
              <a:rPr lang="en-ZA" sz="1600" b="1" dirty="0"/>
              <a:t>No Target - NT</a:t>
            </a:r>
            <a:endParaRPr lang="en-ZA" sz="1600" dirty="0"/>
          </a:p>
        </p:txBody>
      </p:sp>
    </p:spTree>
    <p:extLst>
      <p:ext uri="{BB962C8B-B14F-4D97-AF65-F5344CB8AC3E}">
        <p14:creationId xmlns:p14="http://schemas.microsoft.com/office/powerpoint/2010/main" xmlns="" val="1322831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68"/>
            <a:ext cx="8229600" cy="1143000"/>
          </a:xfrm>
        </p:spPr>
        <p:txBody>
          <a:bodyPr/>
          <a:lstStyle/>
          <a:p>
            <a:r>
              <a:rPr lang="en-ZA" sz="2400" b="1" dirty="0" smtClean="0"/>
              <a:t>LABOUR POLICY AND INDUSTRIAL RELATIONS (LP&amp;IR)</a:t>
            </a:r>
            <a:endParaRPr lang="en-ZA" sz="2000" b="1"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76451597"/>
              </p:ext>
            </p:extLst>
          </p:nvPr>
        </p:nvGraphicFramePr>
        <p:xfrm>
          <a:off x="222739" y="1395047"/>
          <a:ext cx="8725320" cy="5153252"/>
        </p:xfrm>
        <a:graphic>
          <a:graphicData uri="http://schemas.openxmlformats.org/drawingml/2006/table">
            <a:tbl>
              <a:tblPr firstRow="1" bandRow="1">
                <a:tableStyleId>{616DA210-FB5B-4158-B5E0-FEB733F419BA}</a:tableStyleId>
              </a:tblPr>
              <a:tblGrid>
                <a:gridCol w="485007"/>
                <a:gridCol w="1579870"/>
                <a:gridCol w="439281"/>
                <a:gridCol w="2255411"/>
                <a:gridCol w="1048378"/>
                <a:gridCol w="402771"/>
                <a:gridCol w="1230086"/>
                <a:gridCol w="1284516"/>
              </a:tblGrid>
              <a:tr h="666596">
                <a:tc gridSpan="2">
                  <a:txBody>
                    <a:bodyPr/>
                    <a:lstStyle/>
                    <a:p>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tr>
              <a:tr h="3745434">
                <a:tc>
                  <a:txBody>
                    <a:bodyPr/>
                    <a:lstStyle/>
                    <a:p>
                      <a:pPr>
                        <a:lnSpc>
                          <a:spcPct val="115000"/>
                        </a:lnSpc>
                        <a:spcAft>
                          <a:spcPts val="0"/>
                        </a:spcAft>
                      </a:pPr>
                      <a:r>
                        <a:rPr lang="en-GB" sz="1600" dirty="0">
                          <a:effectLst/>
                        </a:rPr>
                        <a:t>3.1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Number of progress reports on bilateral cooperation and multilateral obligations signed off by the minister annually</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GB" sz="1600" b="1" dirty="0">
                          <a:effectLst/>
                        </a:rPr>
                        <a:t>A</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2 Reports on the implementation of bilateral cooperation and multilateral obligations signed off by the Minister by 31 March 2020</a:t>
                      </a:r>
                    </a:p>
                    <a:p>
                      <a:pPr>
                        <a:lnSpc>
                          <a:spcPct val="115000"/>
                        </a:lnSpc>
                        <a:spcAft>
                          <a:spcPts val="0"/>
                        </a:spcAft>
                      </a:pPr>
                      <a:r>
                        <a:rPr lang="en-ZA" sz="1600" dirty="0" smtClean="0">
                          <a:effectLst/>
                        </a:rPr>
                        <a:t>•	1 Annual implementation report submitted to the Minister for sign-off by 30 April 2019</a:t>
                      </a:r>
                    </a:p>
                    <a:p>
                      <a:pPr>
                        <a:lnSpc>
                          <a:spcPct val="115000"/>
                        </a:lnSpc>
                        <a:spcAft>
                          <a:spcPts val="0"/>
                        </a:spcAft>
                      </a:pPr>
                      <a:r>
                        <a:rPr lang="en-ZA" sz="1600" dirty="0" smtClean="0">
                          <a:effectLst/>
                        </a:rPr>
                        <a:t>•	1 Mid –term implementation report submitted to the Minister 31 October 2019 for sign-off</a:t>
                      </a:r>
                    </a:p>
                  </a:txBody>
                  <a:tcPr marL="68580" marR="68580" marT="0" marB="0">
                    <a:noFill/>
                  </a:tcPr>
                </a:tc>
                <a:tc>
                  <a:txBody>
                    <a:bodyPr/>
                    <a:lstStyle/>
                    <a:p>
                      <a:pPr>
                        <a:lnSpc>
                          <a:spcPct val="115000"/>
                        </a:lnSpc>
                        <a:spcAft>
                          <a:spcPts val="0"/>
                        </a:spcAft>
                      </a:pPr>
                      <a:r>
                        <a:rPr lang="en-ZA" sz="1600" dirty="0" smtClean="0">
                          <a:effectLst/>
                        </a:rPr>
                        <a:t>1 Annual implementation report signed off by the Minister by 30 April 2019</a:t>
                      </a: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GB" sz="1600" dirty="0" smtClean="0">
                          <a:effectLst/>
                        </a:rPr>
                        <a:t> </a:t>
                      </a:r>
                      <a:r>
                        <a:rPr lang="en-GB" sz="1400" b="1" dirty="0" smtClean="0">
                          <a:effectLst/>
                        </a:rPr>
                        <a:t>NT</a:t>
                      </a:r>
                      <a:endParaRPr lang="en-ZA" sz="1400" b="1" dirty="0" smtClean="0">
                        <a:solidFill>
                          <a:schemeClr val="tx1"/>
                        </a:solidFill>
                        <a:effectLst/>
                        <a:latin typeface="+mn-lt"/>
                        <a:ea typeface="Arial"/>
                        <a:cs typeface="Times New Roman"/>
                      </a:endParaRPr>
                    </a:p>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1 Mid –term implementation report signed off by the Minister 31 October 2019</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b="0" dirty="0" smtClean="0">
                          <a:solidFill>
                            <a:schemeClr val="tx1"/>
                          </a:solidFill>
                          <a:effectLst/>
                          <a:latin typeface="+mn-lt"/>
                          <a:ea typeface="Arial"/>
                          <a:cs typeface="Times New Roman"/>
                        </a:rPr>
                        <a:t>2 Reports on the implementation of bilateral cooperation and multilateral obligations signed off by the Minister by 31 March 2020</a:t>
                      </a:r>
                      <a:endParaRPr lang="en-ZA" sz="1600" b="0" dirty="0">
                        <a:solidFill>
                          <a:schemeClr val="tx1"/>
                        </a:solidFill>
                        <a:effectLst/>
                        <a:latin typeface="+mn-lt"/>
                        <a:ea typeface="Arial"/>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0"/>
            <a:ext cx="2133600" cy="365125"/>
          </a:xfrm>
        </p:spPr>
        <p:txBody>
          <a:bodyPr/>
          <a:lstStyle/>
          <a:p>
            <a:pPr>
              <a:defRPr/>
            </a:pPr>
            <a:fld id="{02C825D8-7D5C-497D-8665-B73E15BD3DD8}" type="slidenum">
              <a:rPr lang="en-US" smtClean="0">
                <a:solidFill>
                  <a:schemeClr val="bg1"/>
                </a:solidFill>
              </a:rPr>
              <a:pPr>
                <a:defRPr/>
              </a:pPr>
              <a:t>46</a:t>
            </a:fld>
            <a:endParaRPr lang="en-US" dirty="0">
              <a:solidFill>
                <a:schemeClr val="bg1"/>
              </a:solidFill>
            </a:endParaRPr>
          </a:p>
        </p:txBody>
      </p:sp>
    </p:spTree>
    <p:extLst>
      <p:ext uri="{BB962C8B-B14F-4D97-AF65-F5344CB8AC3E}">
        <p14:creationId xmlns:p14="http://schemas.microsoft.com/office/powerpoint/2010/main" xmlns="" val="896062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a:t>LABOUR POLICY AND INDUSTRIAL RELATIONS (</a:t>
            </a:r>
            <a:r>
              <a:rPr lang="en-ZA" sz="2400" b="1" dirty="0" smtClean="0"/>
              <a:t>LP&amp;IR)</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35070491"/>
              </p:ext>
            </p:extLst>
          </p:nvPr>
        </p:nvGraphicFramePr>
        <p:xfrm>
          <a:off x="279400" y="1417638"/>
          <a:ext cx="8585200" cy="3005010"/>
        </p:xfrm>
        <a:graphic>
          <a:graphicData uri="http://schemas.openxmlformats.org/drawingml/2006/table">
            <a:tbl>
              <a:tblPr firstRow="1" bandRow="1">
                <a:tableStyleId>{616DA210-FB5B-4158-B5E0-FEB733F419BA}</a:tableStyleId>
              </a:tblPr>
              <a:tblGrid>
                <a:gridCol w="545092"/>
                <a:gridCol w="1520123"/>
                <a:gridCol w="515816"/>
                <a:gridCol w="1852246"/>
                <a:gridCol w="1019908"/>
                <a:gridCol w="1008184"/>
                <a:gridCol w="1090246"/>
                <a:gridCol w="1033585"/>
              </a:tblGrid>
              <a:tr h="616579">
                <a:tc gridSpan="2">
                  <a:txBody>
                    <a:bodyPr/>
                    <a:lstStyle/>
                    <a:p>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pPr algn="ctr"/>
                      <a:r>
                        <a:rPr lang="en-ZA" sz="1600" b="1" dirty="0" smtClean="0"/>
                        <a:t>Q1</a:t>
                      </a:r>
                      <a:endParaRPr lang="en-ZA" sz="1600" b="1" dirty="0"/>
                    </a:p>
                  </a:txBody>
                  <a:tcPr>
                    <a:solidFill>
                      <a:srgbClr val="FFAB16"/>
                    </a:solidFill>
                  </a:tcPr>
                </a:tc>
                <a:tc>
                  <a:txBody>
                    <a:bodyPr/>
                    <a:lstStyle/>
                    <a:p>
                      <a:pPr algn="ctr"/>
                      <a:r>
                        <a:rPr lang="en-ZA" sz="1600" b="1" dirty="0" smtClean="0"/>
                        <a:t>Q2</a:t>
                      </a:r>
                      <a:endParaRPr lang="en-ZA" sz="1600" b="1" dirty="0"/>
                    </a:p>
                  </a:txBody>
                  <a:tcPr>
                    <a:solidFill>
                      <a:srgbClr val="FFAB16"/>
                    </a:solidFill>
                  </a:tcPr>
                </a:tc>
                <a:tc>
                  <a:txBody>
                    <a:bodyPr/>
                    <a:lstStyle/>
                    <a:p>
                      <a:pPr algn="ctr"/>
                      <a:r>
                        <a:rPr lang="en-ZA" sz="1600" b="1" dirty="0" smtClean="0"/>
                        <a:t>Q3</a:t>
                      </a:r>
                      <a:endParaRPr lang="en-ZA" sz="1600" b="1" dirty="0"/>
                    </a:p>
                  </a:txBody>
                  <a:tcPr>
                    <a:solidFill>
                      <a:srgbClr val="FFAB16"/>
                    </a:solidFill>
                  </a:tcPr>
                </a:tc>
                <a:tc>
                  <a:txBody>
                    <a:bodyPr/>
                    <a:lstStyle/>
                    <a:p>
                      <a:pPr algn="ctr"/>
                      <a:r>
                        <a:rPr lang="en-ZA" sz="1600" b="1" dirty="0" smtClean="0"/>
                        <a:t>Q4</a:t>
                      </a:r>
                      <a:endParaRPr lang="en-ZA" sz="1600" b="1" dirty="0"/>
                    </a:p>
                  </a:txBody>
                  <a:tcPr>
                    <a:solidFill>
                      <a:srgbClr val="FFAB16"/>
                    </a:solidFill>
                  </a:tcPr>
                </a:tc>
              </a:tr>
              <a:tr h="2388431">
                <a:tc>
                  <a:txBody>
                    <a:bodyPr/>
                    <a:lstStyle/>
                    <a:p>
                      <a:pPr>
                        <a:lnSpc>
                          <a:spcPct val="115000"/>
                        </a:lnSpc>
                        <a:spcAft>
                          <a:spcPts val="0"/>
                        </a:spcAft>
                      </a:pPr>
                      <a:r>
                        <a:rPr lang="en-GB" sz="1600" dirty="0">
                          <a:effectLst/>
                        </a:rPr>
                        <a:t>4.1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dirty="0">
                          <a:effectLst/>
                        </a:rPr>
                        <a:t>Percentage of collective agreements extended within 90 calendar days of receipt by 31 March </a:t>
                      </a:r>
                      <a:r>
                        <a:rPr lang="en-GB" sz="1600" dirty="0" smtClean="0">
                          <a:effectLst/>
                        </a:rPr>
                        <a:t>each year</a:t>
                      </a:r>
                    </a:p>
                    <a:p>
                      <a:pPr>
                        <a:lnSpc>
                          <a:spcPct val="115000"/>
                        </a:lnSpc>
                        <a:spcAft>
                          <a:spcPts val="0"/>
                        </a:spcAft>
                      </a:pP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600" b="1" dirty="0">
                          <a:effectLst/>
                        </a:rPr>
                        <a:t>Q</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dirty="0">
                          <a:effectLst/>
                        </a:rPr>
                        <a:t>100% of collective agreements extended within 90 calendar days of receipt by end of March </a:t>
                      </a:r>
                      <a:r>
                        <a:rPr lang="en-GB" sz="1600" dirty="0" smtClean="0">
                          <a:effectLst/>
                        </a:rPr>
                        <a:t>2020</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600" b="1" dirty="0">
                          <a:effectLst/>
                        </a:rPr>
                        <a:t>100%</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600" b="1" dirty="0">
                          <a:effectLst/>
                        </a:rPr>
                        <a:t>100%</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600" b="1" dirty="0">
                          <a:effectLst/>
                        </a:rPr>
                        <a:t>100%</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600" b="1" dirty="0">
                          <a:effectLst/>
                        </a:rPr>
                        <a:t>100%</a:t>
                      </a:r>
                      <a:endParaRPr lang="en-ZA" sz="1600" b="1" dirty="0">
                        <a:solidFill>
                          <a:schemeClr val="tx1"/>
                        </a:solidFill>
                        <a:effectLst/>
                        <a:latin typeface="Arial"/>
                        <a:ea typeface="Arial"/>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43057" y="2149"/>
            <a:ext cx="2133600" cy="365125"/>
          </a:xfrm>
        </p:spPr>
        <p:txBody>
          <a:bodyPr/>
          <a:lstStyle/>
          <a:p>
            <a:pPr>
              <a:defRPr/>
            </a:pPr>
            <a:fld id="{02C825D8-7D5C-497D-8665-B73E15BD3DD8}" type="slidenum">
              <a:rPr lang="en-US" smtClean="0">
                <a:solidFill>
                  <a:schemeClr val="bg1"/>
                </a:solidFill>
              </a:rPr>
              <a:pPr>
                <a:defRPr/>
              </a:pPr>
              <a:t>47</a:t>
            </a:fld>
            <a:endParaRPr lang="en-US" dirty="0">
              <a:solidFill>
                <a:schemeClr val="bg1"/>
              </a:solidFill>
            </a:endParaRPr>
          </a:p>
        </p:txBody>
      </p:sp>
    </p:spTree>
    <p:extLst>
      <p:ext uri="{BB962C8B-B14F-4D97-AF65-F5344CB8AC3E}">
        <p14:creationId xmlns:p14="http://schemas.microsoft.com/office/powerpoint/2010/main" xmlns="" val="3762960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6"/>
            <a:ext cx="8229600" cy="1143000"/>
          </a:xfrm>
        </p:spPr>
        <p:txBody>
          <a:bodyPr/>
          <a:lstStyle/>
          <a:p>
            <a:r>
              <a:rPr lang="en-ZA" sz="2400" b="1" dirty="0"/>
              <a:t>LABOUR POLICY AND INDUSTRIAL RELATIONS (LP&amp;IR</a:t>
            </a:r>
            <a:r>
              <a:rPr lang="en-ZA" sz="2400" b="1" dirty="0" smtClean="0"/>
              <a: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14595676"/>
              </p:ext>
            </p:extLst>
          </p:nvPr>
        </p:nvGraphicFramePr>
        <p:xfrm>
          <a:off x="254000" y="1330553"/>
          <a:ext cx="8623301" cy="5303947"/>
        </p:xfrm>
        <a:graphic>
          <a:graphicData uri="http://schemas.openxmlformats.org/drawingml/2006/table">
            <a:tbl>
              <a:tblPr firstRow="1" bandRow="1">
                <a:tableStyleId>{616DA210-FB5B-4158-B5E0-FEB733F419BA}</a:tableStyleId>
              </a:tblPr>
              <a:tblGrid>
                <a:gridCol w="396946"/>
                <a:gridCol w="1599885"/>
                <a:gridCol w="597877"/>
                <a:gridCol w="1559169"/>
                <a:gridCol w="1113692"/>
                <a:gridCol w="1101969"/>
                <a:gridCol w="1137976"/>
                <a:gridCol w="1115787"/>
              </a:tblGrid>
              <a:tr h="370840">
                <a:tc gridSpan="2">
                  <a:txBody>
                    <a:bodyPr/>
                    <a:lstStyle/>
                    <a:p>
                      <a:pPr algn="ctr"/>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pPr algn="ctr"/>
                      <a:r>
                        <a:rPr lang="en-ZA" sz="1600" dirty="0" smtClean="0"/>
                        <a:t>Target</a:t>
                      </a:r>
                      <a:endParaRPr lang="en-ZA" sz="1600" dirty="0"/>
                    </a:p>
                  </a:txBody>
                  <a:tcPr>
                    <a:solidFill>
                      <a:srgbClr val="FFAB16"/>
                    </a:solidFill>
                  </a:tcPr>
                </a:tc>
                <a:tc>
                  <a:txBody>
                    <a:bodyPr/>
                    <a:lstStyle/>
                    <a:p>
                      <a:pPr algn="ctr"/>
                      <a:r>
                        <a:rPr lang="en-ZA" sz="1600" dirty="0" smtClean="0"/>
                        <a:t>Q1</a:t>
                      </a:r>
                      <a:endParaRPr lang="en-ZA" sz="1600" dirty="0"/>
                    </a:p>
                  </a:txBody>
                  <a:tcPr>
                    <a:solidFill>
                      <a:srgbClr val="FFAB16"/>
                    </a:solidFill>
                  </a:tcPr>
                </a:tc>
                <a:tc>
                  <a:txBody>
                    <a:bodyPr/>
                    <a:lstStyle/>
                    <a:p>
                      <a:pPr algn="ctr"/>
                      <a:r>
                        <a:rPr lang="en-ZA" sz="1600" dirty="0" smtClean="0"/>
                        <a:t>Q2</a:t>
                      </a:r>
                      <a:endParaRPr lang="en-ZA" sz="1600" dirty="0"/>
                    </a:p>
                  </a:txBody>
                  <a:tcPr>
                    <a:solidFill>
                      <a:srgbClr val="FFAB16"/>
                    </a:solidFill>
                  </a:tcPr>
                </a:tc>
                <a:tc>
                  <a:txBody>
                    <a:bodyPr/>
                    <a:lstStyle/>
                    <a:p>
                      <a:pPr algn="ctr"/>
                      <a:r>
                        <a:rPr lang="en-ZA" sz="1600" dirty="0" smtClean="0"/>
                        <a:t>Q3</a:t>
                      </a:r>
                      <a:endParaRPr lang="en-ZA" sz="1600" dirty="0"/>
                    </a:p>
                  </a:txBody>
                  <a:tcPr>
                    <a:solidFill>
                      <a:srgbClr val="FFAB16"/>
                    </a:solidFill>
                  </a:tcPr>
                </a:tc>
                <a:tc>
                  <a:txBody>
                    <a:bodyPr/>
                    <a:lstStyle/>
                    <a:p>
                      <a:pPr algn="ctr"/>
                      <a:r>
                        <a:rPr lang="en-ZA" sz="1600" dirty="0" smtClean="0"/>
                        <a:t>Q4</a:t>
                      </a:r>
                      <a:endParaRPr lang="en-ZA" sz="1600" dirty="0"/>
                    </a:p>
                  </a:txBody>
                  <a:tcPr>
                    <a:solidFill>
                      <a:srgbClr val="FFAB16"/>
                    </a:solidFill>
                  </a:tcPr>
                </a:tc>
              </a:tr>
              <a:tr h="2744389">
                <a:tc>
                  <a:txBody>
                    <a:bodyPr/>
                    <a:lstStyle/>
                    <a:p>
                      <a:pPr>
                        <a:lnSpc>
                          <a:spcPct val="115000"/>
                        </a:lnSpc>
                        <a:spcAft>
                          <a:spcPts val="0"/>
                        </a:spcAft>
                      </a:pPr>
                      <a:r>
                        <a:rPr lang="en-GB" sz="1500" dirty="0">
                          <a:effectLst/>
                        </a:rPr>
                        <a:t>4.2</a:t>
                      </a:r>
                      <a:endParaRPr lang="en-ZA" sz="15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500" kern="50" dirty="0">
                          <a:effectLst/>
                        </a:rPr>
                        <a:t>Percentage of labour organisation applications for registration approved or refused within 90 calendar days of receipt by end of March </a:t>
                      </a:r>
                      <a:r>
                        <a:rPr lang="en-GB" sz="1500" kern="50" dirty="0" smtClean="0">
                          <a:effectLst/>
                        </a:rPr>
                        <a:t>each year</a:t>
                      </a:r>
                      <a:endParaRPr lang="en-ZA" sz="15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500" b="1" dirty="0">
                          <a:effectLst/>
                        </a:rPr>
                        <a:t>Q</a:t>
                      </a:r>
                      <a:endParaRPr lang="en-ZA" sz="1500" b="1"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500" dirty="0">
                          <a:effectLst/>
                        </a:rPr>
                        <a:t>100% of labour organisation applications for registration approved or refused within 90 calendar days of receipt by end of March </a:t>
                      </a:r>
                      <a:r>
                        <a:rPr lang="en-GB" sz="1500" dirty="0" smtClean="0">
                          <a:effectLst/>
                        </a:rPr>
                        <a:t>2020</a:t>
                      </a:r>
                      <a:endParaRPr lang="en-ZA" sz="15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US" sz="1500" dirty="0">
                          <a:effectLst/>
                        </a:rPr>
                        <a:t>100%</a:t>
                      </a:r>
                      <a:endParaRPr lang="en-ZA" sz="15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US" sz="1500" dirty="0">
                          <a:effectLst/>
                        </a:rPr>
                        <a:t>100%</a:t>
                      </a:r>
                      <a:endParaRPr lang="en-ZA" sz="15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US" sz="1500" dirty="0">
                          <a:effectLst/>
                        </a:rPr>
                        <a:t>100%</a:t>
                      </a:r>
                      <a:endParaRPr lang="en-ZA" sz="15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US" sz="1500" dirty="0">
                          <a:effectLst/>
                        </a:rPr>
                        <a:t>100%</a:t>
                      </a:r>
                      <a:endParaRPr lang="en-ZA" sz="1500" b="0" dirty="0">
                        <a:solidFill>
                          <a:schemeClr val="tx1"/>
                        </a:solidFill>
                        <a:effectLst/>
                        <a:latin typeface="Arial"/>
                        <a:ea typeface="Arial"/>
                        <a:cs typeface="Times New Roman"/>
                      </a:endParaRPr>
                    </a:p>
                  </a:txBody>
                  <a:tcPr marL="68580" marR="68580" marT="0" marB="0">
                    <a:noFill/>
                  </a:tcPr>
                </a:tc>
              </a:tr>
              <a:tr h="370840">
                <a:tc>
                  <a:txBody>
                    <a:bodyPr/>
                    <a:lstStyle/>
                    <a:p>
                      <a:pPr>
                        <a:lnSpc>
                          <a:spcPct val="115000"/>
                        </a:lnSpc>
                        <a:spcAft>
                          <a:spcPts val="0"/>
                        </a:spcAft>
                      </a:pPr>
                      <a:r>
                        <a:rPr lang="en-GB" sz="1500" dirty="0">
                          <a:effectLst/>
                        </a:rPr>
                        <a:t>4.3</a:t>
                      </a:r>
                      <a:endParaRPr lang="en-ZA" sz="1500" b="0" dirty="0">
                        <a:solidFill>
                          <a:schemeClr val="tx1"/>
                        </a:solidFill>
                        <a:effectLst/>
                        <a:latin typeface="Arial"/>
                        <a:ea typeface="Arial"/>
                        <a:cs typeface="Times New Roman"/>
                      </a:endParaRPr>
                    </a:p>
                  </a:txBody>
                  <a:tcPr marL="68580" marR="68580" marT="0" marB="0"/>
                </a:tc>
                <a:tc>
                  <a:txBody>
                    <a:bodyPr/>
                    <a:lstStyle/>
                    <a:p>
                      <a:pPr>
                        <a:lnSpc>
                          <a:spcPct val="115000"/>
                        </a:lnSpc>
                        <a:spcAft>
                          <a:spcPts val="0"/>
                        </a:spcAft>
                      </a:pPr>
                      <a:r>
                        <a:rPr lang="en-GB" sz="1500" kern="50" dirty="0">
                          <a:effectLst/>
                        </a:rPr>
                        <a:t>Moderating Workplace Conflict by amending the Labour Relations Act and measuring the impact </a:t>
                      </a:r>
                      <a:r>
                        <a:rPr lang="en-GB" sz="1500" kern="50" dirty="0" smtClean="0">
                          <a:effectLst/>
                        </a:rPr>
                        <a:t>thereof</a:t>
                      </a:r>
                    </a:p>
                    <a:p>
                      <a:pPr>
                        <a:lnSpc>
                          <a:spcPct val="115000"/>
                        </a:lnSpc>
                        <a:spcAft>
                          <a:spcPts val="0"/>
                        </a:spcAft>
                      </a:pPr>
                      <a:endParaRPr lang="en-ZA" sz="800" b="0" dirty="0">
                        <a:solidFill>
                          <a:schemeClr val="tx1"/>
                        </a:solidFill>
                        <a:effectLst/>
                        <a:latin typeface="Arial"/>
                        <a:ea typeface="Arial"/>
                        <a:cs typeface="Times New Roman"/>
                      </a:endParaRPr>
                    </a:p>
                  </a:txBody>
                  <a:tcPr marL="68580" marR="68580" marT="0" marB="0"/>
                </a:tc>
                <a:tc>
                  <a:txBody>
                    <a:bodyPr/>
                    <a:lstStyle/>
                    <a:p>
                      <a:pPr algn="ctr">
                        <a:lnSpc>
                          <a:spcPct val="115000"/>
                        </a:lnSpc>
                        <a:spcAft>
                          <a:spcPts val="0"/>
                        </a:spcAft>
                      </a:pPr>
                      <a:r>
                        <a:rPr lang="en-US" sz="1500" b="1" dirty="0">
                          <a:effectLst/>
                        </a:rPr>
                        <a:t>Q</a:t>
                      </a:r>
                      <a:endParaRPr lang="en-ZA" sz="1500" b="1" dirty="0">
                        <a:solidFill>
                          <a:schemeClr val="tx1"/>
                        </a:solidFill>
                        <a:effectLst/>
                        <a:latin typeface="Arial"/>
                        <a:ea typeface="Arial"/>
                        <a:cs typeface="Times New Roman"/>
                      </a:endParaRPr>
                    </a:p>
                  </a:txBody>
                  <a:tcPr marL="68580" marR="68580" marT="0" marB="0"/>
                </a:tc>
                <a:tc>
                  <a:txBody>
                    <a:bodyPr/>
                    <a:lstStyle/>
                    <a:p>
                      <a:pPr>
                        <a:lnSpc>
                          <a:spcPct val="115000"/>
                        </a:lnSpc>
                        <a:spcAft>
                          <a:spcPts val="0"/>
                        </a:spcAft>
                      </a:pPr>
                      <a:r>
                        <a:rPr lang="en-ZA" sz="1500" dirty="0" smtClean="0">
                          <a:effectLst/>
                        </a:rPr>
                        <a:t>Report on impact of amendments on workplace conflict by 31 March 2020</a:t>
                      </a:r>
                      <a:endParaRPr lang="en-ZA" sz="1500" b="0" dirty="0">
                        <a:solidFill>
                          <a:schemeClr val="tx1"/>
                        </a:solidFill>
                        <a:effectLst/>
                        <a:latin typeface="Arial"/>
                        <a:ea typeface="Arial"/>
                        <a:cs typeface="Times New Roman"/>
                      </a:endParaRPr>
                    </a:p>
                  </a:txBody>
                  <a:tcPr marL="68580" marR="68580" marT="0" marB="0"/>
                </a:tc>
                <a:tc>
                  <a:txBody>
                    <a:bodyPr/>
                    <a:lstStyle/>
                    <a:p>
                      <a:pPr>
                        <a:lnSpc>
                          <a:spcPct val="115000"/>
                        </a:lnSpc>
                        <a:spcAft>
                          <a:spcPts val="0"/>
                        </a:spcAft>
                      </a:pPr>
                      <a:r>
                        <a:rPr lang="en-US" sz="1400" b="0">
                          <a:solidFill>
                            <a:schemeClr val="tx1"/>
                          </a:solidFill>
                          <a:effectLst/>
                          <a:latin typeface="Calibri"/>
                          <a:ea typeface="Calibri"/>
                          <a:cs typeface="Century Gothic"/>
                        </a:rPr>
                        <a:t>Monitoring report on impact submitted by end of first quarter</a:t>
                      </a:r>
                      <a:endParaRPr lang="en-ZA" sz="2000" b="0">
                        <a:solidFill>
                          <a:schemeClr val="tx1"/>
                        </a:solidFill>
                        <a:effectLst/>
                        <a:latin typeface="Century Gothic"/>
                        <a:ea typeface="Century Gothic"/>
                        <a:cs typeface="Times New Roman"/>
                      </a:endParaRPr>
                    </a:p>
                  </a:txBody>
                  <a:tcPr marL="68580" marR="68580" marT="0" marB="0"/>
                </a:tc>
                <a:tc>
                  <a:txBody>
                    <a:bodyPr/>
                    <a:lstStyle/>
                    <a:p>
                      <a:pPr>
                        <a:lnSpc>
                          <a:spcPct val="115000"/>
                        </a:lnSpc>
                        <a:spcAft>
                          <a:spcPts val="0"/>
                        </a:spcAft>
                      </a:pPr>
                      <a:r>
                        <a:rPr lang="en-US" sz="1400" b="0">
                          <a:solidFill>
                            <a:schemeClr val="tx1"/>
                          </a:solidFill>
                          <a:effectLst/>
                          <a:latin typeface="Calibri"/>
                          <a:ea typeface="Calibri"/>
                          <a:cs typeface="Century Gothic"/>
                        </a:rPr>
                        <a:t>Monitoring report on impact submitted by end of second quarter</a:t>
                      </a:r>
                      <a:endParaRPr lang="en-ZA" sz="2000" b="0">
                        <a:solidFill>
                          <a:schemeClr val="tx1"/>
                        </a:solidFill>
                        <a:effectLst/>
                        <a:latin typeface="Century Gothic"/>
                        <a:ea typeface="Century Gothic"/>
                        <a:cs typeface="Times New Roman"/>
                      </a:endParaRPr>
                    </a:p>
                  </a:txBody>
                  <a:tcPr marL="68580" marR="68580" marT="0" marB="0"/>
                </a:tc>
                <a:tc>
                  <a:txBody>
                    <a:bodyPr/>
                    <a:lstStyle/>
                    <a:p>
                      <a:pPr>
                        <a:lnSpc>
                          <a:spcPct val="115000"/>
                        </a:lnSpc>
                        <a:spcAft>
                          <a:spcPts val="0"/>
                        </a:spcAft>
                      </a:pPr>
                      <a:r>
                        <a:rPr lang="en-US" sz="1400" b="0">
                          <a:solidFill>
                            <a:schemeClr val="tx1"/>
                          </a:solidFill>
                          <a:effectLst/>
                          <a:latin typeface="Calibri"/>
                          <a:ea typeface="Calibri"/>
                          <a:cs typeface="Century Gothic"/>
                        </a:rPr>
                        <a:t>Monitoring report on impact submitted by end of third quarter</a:t>
                      </a:r>
                      <a:endParaRPr lang="en-ZA" sz="2000" b="0">
                        <a:solidFill>
                          <a:schemeClr val="tx1"/>
                        </a:solidFill>
                        <a:effectLst/>
                        <a:latin typeface="Century Gothic"/>
                        <a:ea typeface="Century Gothic"/>
                        <a:cs typeface="Times New Roman"/>
                      </a:endParaRPr>
                    </a:p>
                  </a:txBody>
                  <a:tcPr marL="68580" marR="68580" marT="0" marB="0"/>
                </a:tc>
                <a:tc>
                  <a:txBody>
                    <a:bodyPr/>
                    <a:lstStyle/>
                    <a:p>
                      <a:pPr>
                        <a:lnSpc>
                          <a:spcPct val="115000"/>
                        </a:lnSpc>
                        <a:spcAft>
                          <a:spcPts val="0"/>
                        </a:spcAft>
                      </a:pPr>
                      <a:r>
                        <a:rPr lang="en-US" sz="1400" b="0" dirty="0">
                          <a:solidFill>
                            <a:schemeClr val="tx1"/>
                          </a:solidFill>
                          <a:effectLst/>
                          <a:latin typeface="Calibri"/>
                          <a:ea typeface="Calibri"/>
                          <a:cs typeface="Century Gothic"/>
                        </a:rPr>
                        <a:t>Monitoring report on impact submitted by end of fourth quarter</a:t>
                      </a:r>
                      <a:endParaRPr lang="en-ZA" sz="2000" b="0" dirty="0">
                        <a:solidFill>
                          <a:schemeClr val="tx1"/>
                        </a:solidFill>
                        <a:effectLst/>
                        <a:latin typeface="Century Gothic"/>
                        <a:ea typeface="Century Gothic"/>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a:xfrm>
            <a:off x="7010400" y="0"/>
            <a:ext cx="2133600" cy="354440"/>
          </a:xfrm>
        </p:spPr>
        <p:txBody>
          <a:bodyPr/>
          <a:lstStyle/>
          <a:p>
            <a:pPr>
              <a:defRPr/>
            </a:pPr>
            <a:fld id="{02C825D8-7D5C-497D-8665-B73E15BD3DD8}" type="slidenum">
              <a:rPr lang="en-US" smtClean="0">
                <a:solidFill>
                  <a:schemeClr val="bg1"/>
                </a:solidFill>
              </a:rPr>
              <a:pPr>
                <a:defRPr/>
              </a:pPr>
              <a:t>48</a:t>
            </a:fld>
            <a:endParaRPr lang="en-US" dirty="0">
              <a:solidFill>
                <a:schemeClr val="bg1"/>
              </a:solidFill>
            </a:endParaRPr>
          </a:p>
        </p:txBody>
      </p:sp>
    </p:spTree>
    <p:extLst>
      <p:ext uri="{BB962C8B-B14F-4D97-AF65-F5344CB8AC3E}">
        <p14:creationId xmlns:p14="http://schemas.microsoft.com/office/powerpoint/2010/main" xmlns="" val="34668761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430" y="180853"/>
            <a:ext cx="8229600" cy="1143000"/>
          </a:xfrm>
        </p:spPr>
        <p:txBody>
          <a:bodyPr/>
          <a:lstStyle/>
          <a:p>
            <a:r>
              <a:rPr lang="en-ZA" sz="2400" b="1" dirty="0"/>
              <a:t>LABOUR POLICY AND INDUSTRIAL RELATIONS (LP&amp;IR</a:t>
            </a:r>
            <a:r>
              <a:rPr lang="en-ZA" sz="2400" b="1" dirty="0" smtClean="0"/>
              <a: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70904215"/>
              </p:ext>
            </p:extLst>
          </p:nvPr>
        </p:nvGraphicFramePr>
        <p:xfrm>
          <a:off x="187570" y="1417638"/>
          <a:ext cx="8727830" cy="4126674"/>
        </p:xfrm>
        <a:graphic>
          <a:graphicData uri="http://schemas.openxmlformats.org/drawingml/2006/table">
            <a:tbl>
              <a:tblPr firstRow="1" bandRow="1">
                <a:tableStyleId>{616DA210-FB5B-4158-B5E0-FEB733F419BA}</a:tableStyleId>
              </a:tblPr>
              <a:tblGrid>
                <a:gridCol w="404066"/>
                <a:gridCol w="1670918"/>
                <a:gridCol w="484103"/>
                <a:gridCol w="1252605"/>
                <a:gridCol w="1837410"/>
                <a:gridCol w="522886"/>
                <a:gridCol w="527311"/>
                <a:gridCol w="2028531"/>
              </a:tblGrid>
              <a:tr h="605926">
                <a:tc gridSpan="2">
                  <a:txBody>
                    <a:bodyPr/>
                    <a:lstStyle/>
                    <a:p>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tr>
              <a:tr h="3520748">
                <a:tc>
                  <a:txBody>
                    <a:bodyPr/>
                    <a:lstStyle/>
                    <a:p>
                      <a:pPr>
                        <a:lnSpc>
                          <a:spcPct val="115000"/>
                        </a:lnSpc>
                        <a:spcAft>
                          <a:spcPts val="0"/>
                        </a:spcAft>
                      </a:pPr>
                      <a:r>
                        <a:rPr lang="en-GB" sz="1600" dirty="0">
                          <a:effectLst/>
                        </a:rPr>
                        <a:t>5.1</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kern="50" dirty="0">
                          <a:effectLst/>
                        </a:rPr>
                        <a:t>Number of labour market trends reports produced annually</a:t>
                      </a:r>
                      <a:endParaRPr lang="en-ZA" sz="1600" b="0" dirty="0">
                        <a:solidFill>
                          <a:schemeClr val="tx1"/>
                        </a:solidFill>
                        <a:effectLst/>
                        <a:latin typeface="Arial"/>
                        <a:ea typeface="Arial"/>
                        <a:cs typeface="Times New Roman"/>
                      </a:endParaRPr>
                    </a:p>
                  </a:txBody>
                  <a:tcPr marL="68580" marR="68580" marT="0" marB="0">
                    <a:noFill/>
                  </a:tcPr>
                </a:tc>
                <a:tc>
                  <a:txBody>
                    <a:bodyPr/>
                    <a:lstStyle/>
                    <a:p>
                      <a:pPr algn="ctr">
                        <a:lnSpc>
                          <a:spcPct val="115000"/>
                        </a:lnSpc>
                        <a:spcAft>
                          <a:spcPts val="0"/>
                        </a:spcAft>
                      </a:pPr>
                      <a:r>
                        <a:rPr lang="en-US" sz="1600" b="1" dirty="0">
                          <a:effectLst/>
                        </a:rPr>
                        <a:t>A</a:t>
                      </a:r>
                      <a:endParaRPr lang="en-ZA" sz="1600" b="1"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GB" sz="1600" b="0">
                          <a:solidFill>
                            <a:schemeClr val="tx1"/>
                          </a:solidFill>
                          <a:effectLst/>
                          <a:latin typeface="Calibri"/>
                          <a:ea typeface="Century Gothic"/>
                          <a:cs typeface="Century Gothic"/>
                        </a:rPr>
                        <a:t>4 Annual labour market trend reports produced by March 2020</a:t>
                      </a:r>
                      <a:endParaRPr lang="en-ZA" sz="2400" b="0">
                        <a:solidFill>
                          <a:schemeClr val="tx1"/>
                        </a:solidFill>
                        <a:effectLst/>
                        <a:latin typeface="Century Gothic"/>
                        <a:ea typeface="Century Gothic"/>
                        <a:cs typeface="Times New Roman"/>
                      </a:endParaRPr>
                    </a:p>
                  </a:txBody>
                  <a:tcPr marL="68580" marR="68580" marT="0" marB="0">
                    <a:noFill/>
                  </a:tcPr>
                </a:tc>
                <a:tc>
                  <a:txBody>
                    <a:bodyPr/>
                    <a:lstStyle/>
                    <a:p>
                      <a:pPr>
                        <a:lnSpc>
                          <a:spcPct val="115000"/>
                        </a:lnSpc>
                        <a:spcAft>
                          <a:spcPts val="0"/>
                        </a:spcAft>
                      </a:pPr>
                      <a:r>
                        <a:rPr lang="en-GB" sz="1600" b="0">
                          <a:solidFill>
                            <a:schemeClr val="tx1"/>
                          </a:solidFill>
                          <a:effectLst/>
                          <a:latin typeface="Calibri"/>
                          <a:ea typeface="Century Gothic"/>
                          <a:cs typeface="Century Gothic"/>
                        </a:rPr>
                        <a:t>Two annual labour market trend reports produced by June 2019. These include: the Job Opportunity and Unemployment in the South African labour market and Annual Labour Market reports for 2018/19</a:t>
                      </a:r>
                      <a:endParaRPr lang="en-ZA" sz="2400" b="0">
                        <a:solidFill>
                          <a:schemeClr val="tx1"/>
                        </a:solidFill>
                        <a:effectLst/>
                        <a:latin typeface="Century Gothic"/>
                        <a:ea typeface="Century Gothic"/>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GB" sz="1600" smtClean="0">
                          <a:effectLst/>
                        </a:rPr>
                        <a:t> NT</a:t>
                      </a:r>
                      <a:endParaRPr lang="en-ZA" sz="1600" b="0" dirty="0">
                        <a:solidFill>
                          <a:schemeClr val="tx1"/>
                        </a:solidFill>
                        <a:effectLst/>
                        <a:latin typeface="+mn-lt"/>
                        <a:ea typeface="Arial"/>
                        <a:cs typeface="Times New Roman"/>
                      </a:endParaRPr>
                    </a:p>
                  </a:txBody>
                  <a:tcPr marL="68580" marR="68580" marT="0" marB="0">
                    <a:noFill/>
                  </a:tcPr>
                </a:tc>
                <a:tc>
                  <a:txBody>
                    <a:bodyPr/>
                    <a:lstStyle/>
                    <a:p>
                      <a:pPr marL="0" indent="0">
                        <a:lnSpc>
                          <a:spcPct val="115000"/>
                        </a:lnSpc>
                        <a:spcAft>
                          <a:spcPts val="0"/>
                        </a:spcAft>
                        <a:buFont typeface="Arial" panose="020B0604020202020204" pitchFamily="34" charset="0"/>
                        <a:buNone/>
                      </a:pPr>
                      <a:r>
                        <a:rPr lang="en-GB" sz="1600" dirty="0" smtClean="0">
                          <a:effectLst/>
                        </a:rPr>
                        <a:t> NT</a:t>
                      </a:r>
                      <a:endParaRPr lang="en-ZA" sz="1600" b="0" dirty="0">
                        <a:solidFill>
                          <a:schemeClr val="tx1"/>
                        </a:solidFill>
                        <a:effectLst/>
                        <a:latin typeface="+mn-lt"/>
                        <a:ea typeface="Arial"/>
                        <a:cs typeface="Times New Roman"/>
                      </a:endParaRPr>
                    </a:p>
                  </a:txBody>
                  <a:tcPr marL="68580" marR="68580" marT="0" marB="0">
                    <a:noFill/>
                  </a:tcPr>
                </a:tc>
                <a:tc>
                  <a:txBody>
                    <a:bodyPr/>
                    <a:lstStyle/>
                    <a:p>
                      <a:pPr>
                        <a:lnSpc>
                          <a:spcPct val="115000"/>
                        </a:lnSpc>
                        <a:spcAft>
                          <a:spcPts val="0"/>
                        </a:spcAft>
                      </a:pPr>
                      <a:r>
                        <a:rPr lang="en-GB" sz="1600" b="0" dirty="0">
                          <a:solidFill>
                            <a:schemeClr val="tx1"/>
                          </a:solidFill>
                          <a:effectLst/>
                          <a:latin typeface="Calibri"/>
                          <a:ea typeface="Century Gothic"/>
                          <a:cs typeface="Century Gothic"/>
                        </a:rPr>
                        <a:t>Two annual labour market trend reports produced by March 2020. These include: the Annual Administrative Statistics and Industrial Action reports for 2019</a:t>
                      </a:r>
                      <a:endParaRPr lang="en-ZA" sz="2400" b="0" dirty="0">
                        <a:solidFill>
                          <a:schemeClr val="tx1"/>
                        </a:solidFill>
                        <a:effectLst/>
                        <a:latin typeface="Century Gothic"/>
                        <a:ea typeface="Century Gothic"/>
                        <a:cs typeface="Times New Roman"/>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38555"/>
            <a:ext cx="2133600" cy="365125"/>
          </a:xfrm>
        </p:spPr>
        <p:txBody>
          <a:bodyPr/>
          <a:lstStyle/>
          <a:p>
            <a:pPr>
              <a:defRPr/>
            </a:pPr>
            <a:fld id="{02C825D8-7D5C-497D-8665-B73E15BD3DD8}" type="slidenum">
              <a:rPr lang="en-US" smtClean="0">
                <a:solidFill>
                  <a:schemeClr val="bg1"/>
                </a:solidFill>
              </a:rPr>
              <a:pPr>
                <a:defRPr/>
              </a:pPr>
              <a:t>49</a:t>
            </a:fld>
            <a:endParaRPr lang="en-US" dirty="0">
              <a:solidFill>
                <a:schemeClr val="bg1"/>
              </a:solidFill>
            </a:endParaRPr>
          </a:p>
        </p:txBody>
      </p:sp>
    </p:spTree>
    <p:extLst>
      <p:ext uri="{BB962C8B-B14F-4D97-AF65-F5344CB8AC3E}">
        <p14:creationId xmlns:p14="http://schemas.microsoft.com/office/powerpoint/2010/main" xmlns="" val="113921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66700"/>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POLICY MANDATE OF THE </a:t>
            </a:r>
            <a:r>
              <a:rPr lang="en-US" sz="2000" b="1" dirty="0" smtClean="0">
                <a:solidFill>
                  <a:prstClr val="black"/>
                </a:solidFill>
                <a:ea typeface="ＭＳ Ｐゴシック" pitchFamily="-80" charset="-128"/>
                <a:cs typeface="+mj-cs"/>
              </a:rPr>
              <a:t>DEL</a:t>
            </a:r>
            <a:endParaRPr lang="en-US"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nets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rgbClr val="898989"/>
                </a:solidFill>
              </a:rPr>
              <a:pPr/>
              <a:t>5</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xmlns="" val="1213864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80725"/>
            <a:ext cx="8229600" cy="1143000"/>
          </a:xfrm>
        </p:spPr>
        <p:txBody>
          <a:bodyPr/>
          <a:lstStyle/>
          <a:p>
            <a:r>
              <a:rPr lang="en-ZA" sz="2400" b="1" dirty="0"/>
              <a:t>LABOUR POLICY AND INDUSTRIAL RELATIONS (LP&amp;IR</a:t>
            </a:r>
            <a:r>
              <a:rPr lang="en-ZA" sz="2400" b="1" dirty="0" smtClean="0"/>
              <a: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04340914"/>
              </p:ext>
            </p:extLst>
          </p:nvPr>
        </p:nvGraphicFramePr>
        <p:xfrm>
          <a:off x="211016" y="1323725"/>
          <a:ext cx="8698522" cy="5313335"/>
        </p:xfrm>
        <a:graphic>
          <a:graphicData uri="http://schemas.openxmlformats.org/drawingml/2006/table">
            <a:tbl>
              <a:tblPr firstRow="1" bandRow="1">
                <a:tableStyleId>{616DA210-FB5B-4158-B5E0-FEB733F419BA}</a:tableStyleId>
              </a:tblPr>
              <a:tblGrid>
                <a:gridCol w="414215"/>
                <a:gridCol w="1156351"/>
                <a:gridCol w="446270"/>
                <a:gridCol w="1556973"/>
                <a:gridCol w="1146317"/>
                <a:gridCol w="1314893"/>
                <a:gridCol w="1292417"/>
                <a:gridCol w="1371086"/>
              </a:tblGrid>
              <a:tr h="593637">
                <a:tc gridSpan="2">
                  <a:txBody>
                    <a:bodyPr/>
                    <a:lstStyle/>
                    <a:p>
                      <a:r>
                        <a:rPr lang="en-ZA" sz="1600" dirty="0" smtClean="0"/>
                        <a:t>Performance Indicator</a:t>
                      </a:r>
                      <a:endParaRPr lang="en-ZA" sz="1600" dirty="0"/>
                    </a:p>
                  </a:txBody>
                  <a:tcPr>
                    <a:solidFill>
                      <a:srgbClr val="FFAB16"/>
                    </a:solidFill>
                  </a:tcPr>
                </a:tc>
                <a:tc hMerge="1">
                  <a:txBody>
                    <a:bodyPr/>
                    <a:lstStyle/>
                    <a:p>
                      <a:endParaRPr lang="en-ZA" dirty="0"/>
                    </a:p>
                  </a:txBody>
                  <a:tcPr/>
                </a:tc>
                <a:tc>
                  <a:txBody>
                    <a:bodyPr/>
                    <a:lstStyle/>
                    <a:p>
                      <a:pPr algn="ctr"/>
                      <a:r>
                        <a:rPr lang="en-ZA" sz="1600" b="1" dirty="0" smtClean="0"/>
                        <a:t>RP</a:t>
                      </a:r>
                      <a:endParaRPr lang="en-ZA" sz="1600" b="1" dirty="0"/>
                    </a:p>
                  </a:txBody>
                  <a:tcPr>
                    <a:solidFill>
                      <a:srgbClr val="FFAB16"/>
                    </a:solidFill>
                  </a:tcPr>
                </a:tc>
                <a:tc>
                  <a:txBody>
                    <a:bodyPr/>
                    <a:lstStyle/>
                    <a:p>
                      <a:r>
                        <a:rPr lang="en-ZA" sz="1600" dirty="0" smtClean="0"/>
                        <a:t>Target</a:t>
                      </a:r>
                      <a:endParaRPr lang="en-ZA" sz="1600" dirty="0"/>
                    </a:p>
                  </a:txBody>
                  <a:tcPr>
                    <a:solidFill>
                      <a:srgbClr val="FFAB16"/>
                    </a:solidFill>
                  </a:tcPr>
                </a:tc>
                <a:tc>
                  <a:txBody>
                    <a:bodyPr/>
                    <a:lstStyle/>
                    <a:p>
                      <a:r>
                        <a:rPr lang="en-ZA" sz="1600" dirty="0" smtClean="0"/>
                        <a:t>Q1</a:t>
                      </a:r>
                      <a:endParaRPr lang="en-ZA" sz="1600" dirty="0"/>
                    </a:p>
                  </a:txBody>
                  <a:tcPr>
                    <a:solidFill>
                      <a:srgbClr val="FFAB16"/>
                    </a:solidFill>
                  </a:tcPr>
                </a:tc>
                <a:tc>
                  <a:txBody>
                    <a:bodyPr/>
                    <a:lstStyle/>
                    <a:p>
                      <a:r>
                        <a:rPr lang="en-ZA" sz="1600" dirty="0" smtClean="0"/>
                        <a:t>Q2</a:t>
                      </a:r>
                      <a:endParaRPr lang="en-ZA" sz="1600" dirty="0"/>
                    </a:p>
                  </a:txBody>
                  <a:tcPr>
                    <a:solidFill>
                      <a:srgbClr val="FFAB16"/>
                    </a:solidFill>
                  </a:tcPr>
                </a:tc>
                <a:tc>
                  <a:txBody>
                    <a:bodyPr/>
                    <a:lstStyle/>
                    <a:p>
                      <a:r>
                        <a:rPr lang="en-ZA" sz="1600" dirty="0" smtClean="0"/>
                        <a:t>Q3</a:t>
                      </a:r>
                      <a:endParaRPr lang="en-ZA" sz="1600" dirty="0"/>
                    </a:p>
                  </a:txBody>
                  <a:tcPr>
                    <a:solidFill>
                      <a:srgbClr val="FFAB16"/>
                    </a:solidFill>
                  </a:tcPr>
                </a:tc>
                <a:tc>
                  <a:txBody>
                    <a:bodyPr/>
                    <a:lstStyle/>
                    <a:p>
                      <a:r>
                        <a:rPr lang="en-ZA" sz="1600" dirty="0" smtClean="0"/>
                        <a:t>Q4</a:t>
                      </a:r>
                      <a:endParaRPr lang="en-ZA" sz="1600" dirty="0"/>
                    </a:p>
                  </a:txBody>
                  <a:tcPr>
                    <a:solidFill>
                      <a:srgbClr val="FFAB16"/>
                    </a:solidFill>
                  </a:tcPr>
                </a:tc>
              </a:tr>
              <a:tr h="4719698">
                <a:tc>
                  <a:txBody>
                    <a:bodyPr/>
                    <a:lstStyle/>
                    <a:p>
                      <a:pPr>
                        <a:lnSpc>
                          <a:spcPct val="115000"/>
                        </a:lnSpc>
                        <a:spcAft>
                          <a:spcPts val="0"/>
                        </a:spcAft>
                      </a:pPr>
                      <a:r>
                        <a:rPr lang="en-GB" sz="1600" dirty="0">
                          <a:effectLst/>
                        </a:rPr>
                        <a:t>5.2</a:t>
                      </a:r>
                      <a:endParaRPr lang="en-ZA" sz="2400" b="0" dirty="0">
                        <a:solidFill>
                          <a:schemeClr val="tx1"/>
                        </a:solidFill>
                        <a:effectLst/>
                        <a:latin typeface="Arial"/>
                        <a:ea typeface="Arial"/>
                        <a:cs typeface="Times New Roman"/>
                      </a:endParaRPr>
                    </a:p>
                  </a:txBody>
                  <a:tcPr marL="68580" marR="68580" marT="0" marB="0">
                    <a:noFill/>
                  </a:tcPr>
                </a:tc>
                <a:tc>
                  <a:txBody>
                    <a:bodyPr/>
                    <a:lstStyle/>
                    <a:p>
                      <a:pPr>
                        <a:lnSpc>
                          <a:spcPct val="115000"/>
                        </a:lnSpc>
                        <a:spcAft>
                          <a:spcPts val="0"/>
                        </a:spcAft>
                      </a:pPr>
                      <a:r>
                        <a:rPr lang="en-ZA" sz="1600" dirty="0" smtClean="0">
                          <a:effectLst/>
                        </a:rPr>
                        <a:t>Number of research service providers identified to deliver on the RME Agenda by 31 March 2020</a:t>
                      </a:r>
                    </a:p>
                  </a:txBody>
                  <a:tcPr marL="68580" marR="68580" marT="0" marB="0">
                    <a:noFill/>
                  </a:tcPr>
                </a:tc>
                <a:tc>
                  <a:txBody>
                    <a:bodyPr/>
                    <a:lstStyle/>
                    <a:p>
                      <a:pPr algn="ctr">
                        <a:lnSpc>
                          <a:spcPct val="115000"/>
                        </a:lnSpc>
                        <a:spcAft>
                          <a:spcPts val="0"/>
                        </a:spcAft>
                      </a:pPr>
                      <a:r>
                        <a:rPr lang="en-GB" sz="1600" b="1" dirty="0">
                          <a:effectLst/>
                        </a:rPr>
                        <a:t>A</a:t>
                      </a:r>
                      <a:endParaRPr lang="en-ZA" sz="2400" b="1" dirty="0">
                        <a:solidFill>
                          <a:schemeClr val="tx1"/>
                        </a:solidFill>
                        <a:effectLst/>
                        <a:latin typeface="Arial"/>
                        <a:ea typeface="Arial"/>
                        <a:cs typeface="Times New Roman"/>
                      </a:endParaRPr>
                    </a:p>
                  </a:txBody>
                  <a:tcPr marL="68580" marR="68580" marT="0" marB="0">
                    <a:noFill/>
                  </a:tcPr>
                </a:tc>
                <a:tc>
                  <a:txBody>
                    <a:bodyPr/>
                    <a:lstStyle/>
                    <a:p>
                      <a:pPr marL="342900" lvl="0" indent="-342900">
                        <a:lnSpc>
                          <a:spcPct val="115000"/>
                        </a:lnSpc>
                        <a:spcBef>
                          <a:spcPts val="1000"/>
                        </a:spcBef>
                        <a:spcAft>
                          <a:spcPts val="0"/>
                        </a:spcAft>
                        <a:buFont typeface="Symbol"/>
                        <a:buChar char=""/>
                      </a:pPr>
                      <a:r>
                        <a:rPr lang="en-GB" sz="1300" b="1" dirty="0">
                          <a:solidFill>
                            <a:schemeClr val="tx1"/>
                          </a:solidFill>
                          <a:effectLst/>
                          <a:latin typeface="Calibri" panose="020F0502020204030204" pitchFamily="34" charset="0"/>
                          <a:ea typeface="Times New Roman"/>
                          <a:cs typeface="Century Gothic"/>
                        </a:rPr>
                        <a:t>Two research service providers identified to deliver on the RME agenda by 31 March 2020.</a:t>
                      </a:r>
                      <a:endParaRPr lang="en-ZA" sz="1300" dirty="0">
                        <a:solidFill>
                          <a:schemeClr val="tx1"/>
                        </a:solidFill>
                        <a:effectLst/>
                        <a:latin typeface="Calibri" panose="020F0502020204030204" pitchFamily="34" charset="0"/>
                        <a:ea typeface="Times New Roman"/>
                        <a:cs typeface="Calibri"/>
                      </a:endParaRPr>
                    </a:p>
                    <a:p>
                      <a:pPr marL="342900" lvl="0" indent="-342900">
                        <a:lnSpc>
                          <a:spcPct val="115000"/>
                        </a:lnSpc>
                        <a:spcBef>
                          <a:spcPts val="1000"/>
                        </a:spcBef>
                        <a:spcAft>
                          <a:spcPts val="0"/>
                        </a:spcAft>
                        <a:buFont typeface="Symbol"/>
                        <a:buChar char=""/>
                      </a:pPr>
                      <a:r>
                        <a:rPr lang="en-GB" sz="1300" b="1" dirty="0">
                          <a:solidFill>
                            <a:schemeClr val="tx1"/>
                          </a:solidFill>
                          <a:effectLst/>
                          <a:latin typeface="Calibri" panose="020F0502020204030204" pitchFamily="34" charset="0"/>
                          <a:ea typeface="Times New Roman"/>
                          <a:cs typeface="Century Gothic"/>
                        </a:rPr>
                        <a:t>Data collection tools  for One research study within the RME agenda conducted internally presented to the DD Forum by  31 March 2020</a:t>
                      </a:r>
                      <a:endParaRPr lang="en-ZA" sz="1300" dirty="0">
                        <a:solidFill>
                          <a:schemeClr val="tx1"/>
                        </a:solidFill>
                        <a:effectLst/>
                        <a:latin typeface="Calibri" panose="020F0502020204030204" pitchFamily="34" charset="0"/>
                        <a:ea typeface="Times New Roman"/>
                        <a:cs typeface="Calibri"/>
                      </a:endParaRPr>
                    </a:p>
                  </a:txBody>
                  <a:tcPr marL="68580" marR="68580" marT="0" marB="0">
                    <a:noFill/>
                  </a:tcPr>
                </a:tc>
                <a:tc>
                  <a:txBody>
                    <a:bodyPr/>
                    <a:lstStyle/>
                    <a:p>
                      <a:pPr>
                        <a:lnSpc>
                          <a:spcPct val="115000"/>
                        </a:lnSpc>
                        <a:spcAft>
                          <a:spcPts val="0"/>
                        </a:spcAft>
                      </a:pPr>
                      <a:r>
                        <a:rPr lang="en-GB" sz="1300" b="1" dirty="0">
                          <a:solidFill>
                            <a:schemeClr val="tx1"/>
                          </a:solidFill>
                          <a:effectLst/>
                          <a:latin typeface="Calibri" panose="020F0502020204030204" pitchFamily="34" charset="0"/>
                          <a:ea typeface="Century Gothic"/>
                          <a:cs typeface="Century Gothic"/>
                        </a:rPr>
                        <a:t>1 RME Agenda finalised and submitted to the Chief Director LMP by 30 June 2019</a:t>
                      </a:r>
                      <a:endParaRPr lang="en-ZA" sz="1300" dirty="0">
                        <a:solidFill>
                          <a:schemeClr val="tx1"/>
                        </a:solidFill>
                        <a:effectLst/>
                        <a:latin typeface="Calibri" panose="020F0502020204030204" pitchFamily="34" charset="0"/>
                        <a:ea typeface="Century Gothic"/>
                        <a:cs typeface="Times New Roman"/>
                      </a:endParaRPr>
                    </a:p>
                  </a:txBody>
                  <a:tcPr marL="68580" marR="68580" marT="0" marB="0">
                    <a:noFill/>
                  </a:tcPr>
                </a:tc>
                <a:tc>
                  <a:txBody>
                    <a:bodyPr/>
                    <a:lstStyle/>
                    <a:p>
                      <a:pPr marL="342900" lvl="0" indent="-342900">
                        <a:lnSpc>
                          <a:spcPct val="115000"/>
                        </a:lnSpc>
                        <a:spcBef>
                          <a:spcPts val="1000"/>
                        </a:spcBef>
                        <a:spcAft>
                          <a:spcPts val="0"/>
                        </a:spcAft>
                        <a:buFont typeface="Symbol"/>
                        <a:buChar char=""/>
                      </a:pPr>
                      <a:r>
                        <a:rPr lang="en-GB" sz="1300" b="1" dirty="0">
                          <a:solidFill>
                            <a:schemeClr val="tx1"/>
                          </a:solidFill>
                          <a:effectLst/>
                          <a:latin typeface="Calibri" panose="020F0502020204030204" pitchFamily="34" charset="0"/>
                          <a:ea typeface="Times New Roman"/>
                          <a:cs typeface="Century Gothic"/>
                        </a:rPr>
                        <a:t>Service providers to deliver on the RME agenda identified by 30 September 2019 </a:t>
                      </a:r>
                      <a:endParaRPr lang="en-ZA" sz="1300" dirty="0">
                        <a:solidFill>
                          <a:schemeClr val="tx1"/>
                        </a:solidFill>
                        <a:effectLst/>
                        <a:latin typeface="Calibri" panose="020F0502020204030204" pitchFamily="34" charset="0"/>
                        <a:ea typeface="Times New Roman"/>
                        <a:cs typeface="Calibri"/>
                      </a:endParaRPr>
                    </a:p>
                    <a:p>
                      <a:pPr marL="342900" lvl="0" indent="-342900">
                        <a:lnSpc>
                          <a:spcPct val="115000"/>
                        </a:lnSpc>
                        <a:spcBef>
                          <a:spcPts val="1000"/>
                        </a:spcBef>
                        <a:spcAft>
                          <a:spcPts val="0"/>
                        </a:spcAft>
                        <a:buFont typeface="Symbol"/>
                        <a:buChar char=""/>
                      </a:pPr>
                      <a:r>
                        <a:rPr lang="en-GB" sz="1300" b="1" dirty="0">
                          <a:solidFill>
                            <a:schemeClr val="tx1"/>
                          </a:solidFill>
                          <a:effectLst/>
                          <a:latin typeface="Calibri" panose="020F0502020204030204" pitchFamily="34" charset="0"/>
                          <a:ea typeface="Times New Roman"/>
                          <a:cs typeface="Century Gothic"/>
                        </a:rPr>
                        <a:t>TORs for internally conducted research presented to the DD Forum by 30 September 2019</a:t>
                      </a:r>
                      <a:endParaRPr lang="en-ZA" sz="1300" dirty="0">
                        <a:solidFill>
                          <a:schemeClr val="tx1"/>
                        </a:solidFill>
                        <a:effectLst/>
                        <a:latin typeface="Calibri" panose="020F0502020204030204" pitchFamily="34" charset="0"/>
                        <a:ea typeface="Times New Roman"/>
                        <a:cs typeface="Calibri"/>
                      </a:endParaRPr>
                    </a:p>
                  </a:txBody>
                  <a:tcPr marL="68580" marR="68580" marT="0" marB="0">
                    <a:noFill/>
                  </a:tcPr>
                </a:tc>
                <a:tc>
                  <a:txBody>
                    <a:bodyPr/>
                    <a:lstStyle/>
                    <a:p>
                      <a:pPr marL="342900" lvl="0" indent="-342900">
                        <a:lnSpc>
                          <a:spcPct val="115000"/>
                        </a:lnSpc>
                        <a:spcBef>
                          <a:spcPts val="1000"/>
                        </a:spcBef>
                        <a:spcAft>
                          <a:spcPts val="0"/>
                        </a:spcAft>
                        <a:buFont typeface="Symbol"/>
                        <a:buChar char=""/>
                      </a:pPr>
                      <a:r>
                        <a:rPr lang="en-GB" sz="1300" b="1" dirty="0">
                          <a:solidFill>
                            <a:schemeClr val="tx1"/>
                          </a:solidFill>
                          <a:effectLst/>
                          <a:latin typeface="Calibri" panose="020F0502020204030204" pitchFamily="34" charset="0"/>
                          <a:ea typeface="Times New Roman"/>
                          <a:cs typeface="Century Gothic"/>
                        </a:rPr>
                        <a:t>Evaluation Panel meeting finalised by 30 December 2019.</a:t>
                      </a:r>
                      <a:endParaRPr lang="en-ZA" sz="1300" dirty="0">
                        <a:solidFill>
                          <a:schemeClr val="tx1"/>
                        </a:solidFill>
                        <a:effectLst/>
                        <a:latin typeface="Calibri" panose="020F0502020204030204" pitchFamily="34" charset="0"/>
                        <a:ea typeface="Times New Roman"/>
                        <a:cs typeface="Calibri"/>
                      </a:endParaRPr>
                    </a:p>
                    <a:p>
                      <a:pPr marL="342900" lvl="0" indent="-342900">
                        <a:lnSpc>
                          <a:spcPct val="115000"/>
                        </a:lnSpc>
                        <a:spcBef>
                          <a:spcPts val="1000"/>
                        </a:spcBef>
                        <a:spcAft>
                          <a:spcPts val="0"/>
                        </a:spcAft>
                        <a:buFont typeface="Symbol"/>
                        <a:buChar char=""/>
                      </a:pPr>
                      <a:r>
                        <a:rPr lang="en-GB" sz="1300" b="1" dirty="0">
                          <a:solidFill>
                            <a:schemeClr val="tx1"/>
                          </a:solidFill>
                          <a:effectLst/>
                          <a:latin typeface="Calibri" panose="020F0502020204030204" pitchFamily="34" charset="0"/>
                          <a:ea typeface="Times New Roman"/>
                          <a:cs typeface="Century Gothic"/>
                        </a:rPr>
                        <a:t>Literature review for internally conducted research presented to the DD Forum by 31 December </a:t>
                      </a:r>
                      <a:r>
                        <a:rPr lang="en-GB" sz="1300" b="1" dirty="0" smtClean="0">
                          <a:solidFill>
                            <a:schemeClr val="tx1"/>
                          </a:solidFill>
                          <a:effectLst/>
                          <a:latin typeface="Calibri" panose="020F0502020204030204" pitchFamily="34" charset="0"/>
                          <a:ea typeface="Times New Roman"/>
                          <a:cs typeface="Century Gothic"/>
                        </a:rPr>
                        <a:t>2019</a:t>
                      </a:r>
                      <a:r>
                        <a:rPr lang="en-ZA" sz="1300" b="1" dirty="0">
                          <a:solidFill>
                            <a:schemeClr val="tx1"/>
                          </a:solidFill>
                          <a:effectLst/>
                          <a:latin typeface="Calibri" panose="020F0502020204030204" pitchFamily="34" charset="0"/>
                          <a:ea typeface="Century Gothic"/>
                          <a:cs typeface="Century Gothic"/>
                        </a:rPr>
                        <a:t> </a:t>
                      </a:r>
                      <a:endParaRPr lang="en-ZA" sz="1300" dirty="0">
                        <a:solidFill>
                          <a:schemeClr val="tx1"/>
                        </a:solidFill>
                        <a:effectLst/>
                        <a:latin typeface="Calibri" panose="020F0502020204030204" pitchFamily="34" charset="0"/>
                        <a:ea typeface="Century Gothic"/>
                        <a:cs typeface="Times New Roman"/>
                      </a:endParaRPr>
                    </a:p>
                  </a:txBody>
                  <a:tcPr marL="68580" marR="68580" marT="0" marB="0">
                    <a:noFill/>
                  </a:tcPr>
                </a:tc>
                <a:tc>
                  <a:txBody>
                    <a:bodyPr/>
                    <a:lstStyle/>
                    <a:p>
                      <a:pPr marL="342900" lvl="0" indent="-342900">
                        <a:lnSpc>
                          <a:spcPct val="115000"/>
                        </a:lnSpc>
                        <a:spcBef>
                          <a:spcPts val="1000"/>
                        </a:spcBef>
                        <a:spcAft>
                          <a:spcPts val="0"/>
                        </a:spcAft>
                        <a:buFont typeface="Symbol"/>
                        <a:buChar char=""/>
                      </a:pPr>
                      <a:r>
                        <a:rPr lang="en-GB" sz="1300" b="1" dirty="0">
                          <a:solidFill>
                            <a:schemeClr val="tx1"/>
                          </a:solidFill>
                          <a:effectLst/>
                          <a:latin typeface="Calibri" panose="020F0502020204030204" pitchFamily="34" charset="0"/>
                          <a:ea typeface="Times New Roman"/>
                          <a:cs typeface="Century Gothic"/>
                        </a:rPr>
                        <a:t>Service providers to deliver on the RME agenda identified by 31 March 2020 </a:t>
                      </a:r>
                      <a:endParaRPr lang="en-ZA" sz="1300" dirty="0">
                        <a:solidFill>
                          <a:schemeClr val="tx1"/>
                        </a:solidFill>
                        <a:effectLst/>
                        <a:latin typeface="Calibri" panose="020F0502020204030204" pitchFamily="34" charset="0"/>
                        <a:ea typeface="Times New Roman"/>
                        <a:cs typeface="Calibri"/>
                      </a:endParaRPr>
                    </a:p>
                    <a:p>
                      <a:pPr marL="342900" lvl="0" indent="-342900">
                        <a:lnSpc>
                          <a:spcPct val="115000"/>
                        </a:lnSpc>
                        <a:spcBef>
                          <a:spcPts val="1000"/>
                        </a:spcBef>
                        <a:spcAft>
                          <a:spcPts val="0"/>
                        </a:spcAft>
                        <a:buFont typeface="Symbol"/>
                        <a:buChar char=""/>
                      </a:pPr>
                      <a:r>
                        <a:rPr lang="en-GB" sz="1300" b="1" dirty="0">
                          <a:solidFill>
                            <a:schemeClr val="tx1"/>
                          </a:solidFill>
                          <a:effectLst/>
                          <a:latin typeface="Calibri" panose="020F0502020204030204" pitchFamily="34" charset="0"/>
                          <a:ea typeface="Times New Roman"/>
                          <a:cs typeface="Century Gothic"/>
                        </a:rPr>
                        <a:t>Data collection tool for internally conducted research submitted to the DD Forum by 31 March 2020</a:t>
                      </a:r>
                      <a:endParaRPr lang="en-ZA" sz="1300" dirty="0">
                        <a:solidFill>
                          <a:schemeClr val="tx1"/>
                        </a:solidFill>
                        <a:effectLst/>
                        <a:latin typeface="Calibri" panose="020F0502020204030204" pitchFamily="34" charset="0"/>
                        <a:ea typeface="Times New Roman"/>
                        <a:cs typeface="Calibri"/>
                      </a:endParaRPr>
                    </a:p>
                  </a:txBody>
                  <a:tcPr marL="68580" marR="68580" marT="0" marB="0">
                    <a:noFill/>
                  </a:tcPr>
                </a:tc>
              </a:tr>
            </a:tbl>
          </a:graphicData>
        </a:graphic>
      </p:graphicFrame>
      <p:sp>
        <p:nvSpPr>
          <p:cNvPr id="3" name="Slide Number Placeholder 2"/>
          <p:cNvSpPr>
            <a:spLocks noGrp="1"/>
          </p:cNvSpPr>
          <p:nvPr>
            <p:ph type="sldNum" sz="quarter" idx="12"/>
          </p:nvPr>
        </p:nvSpPr>
        <p:spPr>
          <a:xfrm>
            <a:off x="7010400" y="-1838"/>
            <a:ext cx="2133600" cy="365125"/>
          </a:xfrm>
        </p:spPr>
        <p:txBody>
          <a:bodyPr/>
          <a:lstStyle/>
          <a:p>
            <a:pPr>
              <a:defRPr/>
            </a:pPr>
            <a:fld id="{02C825D8-7D5C-497D-8665-B73E15BD3DD8}" type="slidenum">
              <a:rPr lang="en-US" smtClean="0">
                <a:solidFill>
                  <a:schemeClr val="bg1"/>
                </a:solidFill>
              </a:rPr>
              <a:pPr>
                <a:defRPr/>
              </a:pPr>
              <a:t>50</a:t>
            </a:fld>
            <a:endParaRPr lang="en-US" dirty="0">
              <a:solidFill>
                <a:schemeClr val="bg1"/>
              </a:solidFill>
            </a:endParaRPr>
          </a:p>
        </p:txBody>
      </p:sp>
    </p:spTree>
    <p:extLst>
      <p:ext uri="{BB962C8B-B14F-4D97-AF65-F5344CB8AC3E}">
        <p14:creationId xmlns:p14="http://schemas.microsoft.com/office/powerpoint/2010/main" xmlns="" val="36100561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66114" y="3675063"/>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400050" lvl="1" indent="0" eaLnBrk="1" hangingPunct="1">
              <a:lnSpc>
                <a:spcPct val="90000"/>
              </a:lnSpc>
              <a:buNone/>
            </a:pPr>
            <a:r>
              <a:rPr lang="en-ZA" b="1" dirty="0" smtClean="0">
                <a:solidFill>
                  <a:schemeClr val="tx1"/>
                </a:solidFill>
                <a:cs typeface="Arial" charset="0"/>
              </a:rPr>
              <a:t>- Human resources per province (IES and PES)</a:t>
            </a:r>
            <a:endParaRPr lang="en-ZA" b="1" dirty="0">
              <a:solidFill>
                <a:schemeClr val="tx1"/>
              </a:solidFill>
              <a:cs typeface="Arial" charset="0"/>
            </a:endParaRPr>
          </a:p>
          <a:p>
            <a:pPr marL="400050" lvl="1" indent="0" eaLnBrk="1" hangingPunct="1">
              <a:lnSpc>
                <a:spcPct val="90000"/>
              </a:lnSpc>
              <a:buNone/>
            </a:pPr>
            <a:r>
              <a:rPr lang="en-ZA" sz="2400" b="1" dirty="0" smtClean="0">
                <a:solidFill>
                  <a:schemeClr val="tx1"/>
                </a:solidFill>
                <a:cs typeface="Arial" charset="0"/>
              </a:rPr>
              <a:t>- </a:t>
            </a:r>
            <a:r>
              <a:rPr lang="en-ZA" sz="2800" b="1" dirty="0" smtClean="0">
                <a:solidFill>
                  <a:schemeClr val="tx1"/>
                </a:solidFill>
                <a:cs typeface="Arial" charset="0"/>
              </a:rPr>
              <a:t>Allocation for 2019/20 Financial Year</a:t>
            </a:r>
            <a:endParaRPr lang="en-ZA" sz="2800" b="1" dirty="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51</a:t>
            </a:fld>
            <a:endParaRPr lang="en-US" dirty="0">
              <a:solidFill>
                <a:schemeClr val="bg1"/>
              </a:solidFill>
            </a:endParaRPr>
          </a:p>
        </p:txBody>
      </p:sp>
      <p:sp>
        <p:nvSpPr>
          <p:cNvPr id="6" name="Title 16"/>
          <p:cNvSpPr txBox="1">
            <a:spLocks/>
          </p:cNvSpPr>
          <p:nvPr/>
        </p:nvSpPr>
        <p:spPr bwMode="auto">
          <a:xfrm>
            <a:off x="496644" y="2378731"/>
            <a:ext cx="8120062" cy="1344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lnSpc>
                <a:spcPct val="90000"/>
              </a:lnSpc>
            </a:pPr>
            <a:r>
              <a:rPr lang="en-US" sz="3000" b="1" dirty="0" smtClean="0">
                <a:latin typeface="+mn-lt"/>
                <a:cs typeface="Arial" charset="0"/>
              </a:rPr>
              <a:t>DEPARTMENT OF EMPLOYMENT AND LABOUR</a:t>
            </a:r>
          </a:p>
          <a:p>
            <a:pPr algn="ctr" eaLnBrk="1" hangingPunct="1">
              <a:lnSpc>
                <a:spcPct val="90000"/>
              </a:lnSpc>
            </a:pPr>
            <a:r>
              <a:rPr lang="en-US" sz="3000" b="1" dirty="0" smtClean="0">
                <a:latin typeface="+mn-lt"/>
                <a:cs typeface="Arial" charset="0"/>
              </a:rPr>
              <a:t>VOTE:28</a:t>
            </a:r>
          </a:p>
          <a:p>
            <a:pPr algn="ctr" eaLnBrk="1" hangingPunct="1">
              <a:lnSpc>
                <a:spcPct val="90000"/>
              </a:lnSpc>
            </a:pPr>
            <a:r>
              <a:rPr lang="en-US" sz="3000" b="1" dirty="0" smtClean="0">
                <a:latin typeface="+mn-lt"/>
                <a:cs typeface="Arial" charset="0"/>
              </a:rPr>
              <a:t>2019/2020</a:t>
            </a:r>
          </a:p>
          <a:p>
            <a:pPr algn="ctr" eaLnBrk="1" hangingPunct="1">
              <a:lnSpc>
                <a:spcPct val="90000"/>
              </a:lnSpc>
            </a:pPr>
            <a:endParaRPr lang="en-US" b="1" dirty="0">
              <a:cs typeface="Arial" charset="0"/>
            </a:endParaRPr>
          </a:p>
        </p:txBody>
      </p:sp>
    </p:spTree>
    <p:extLst>
      <p:ext uri="{BB962C8B-B14F-4D97-AF65-F5344CB8AC3E}">
        <p14:creationId xmlns:p14="http://schemas.microsoft.com/office/powerpoint/2010/main" xmlns="" val="882655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Human Resources per Province</a:t>
            </a:r>
            <a:endParaRPr lang="en-ZA"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53772493"/>
              </p:ext>
            </p:extLst>
          </p:nvPr>
        </p:nvGraphicFramePr>
        <p:xfrm>
          <a:off x="457200" y="1600200"/>
          <a:ext cx="8229600" cy="4079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ZA" dirty="0" smtClean="0"/>
                        <a:t>Provincial Office</a:t>
                      </a:r>
                      <a:endParaRPr lang="en-ZA" dirty="0"/>
                    </a:p>
                  </a:txBody>
                  <a:tcPr/>
                </a:tc>
                <a:tc>
                  <a:txBody>
                    <a:bodyPr/>
                    <a:lstStyle/>
                    <a:p>
                      <a:r>
                        <a:rPr lang="en-ZA" dirty="0" smtClean="0"/>
                        <a:t>IES</a:t>
                      </a:r>
                      <a:endParaRPr lang="en-ZA" dirty="0"/>
                    </a:p>
                  </a:txBody>
                  <a:tcPr/>
                </a:tc>
                <a:tc>
                  <a:txBody>
                    <a:bodyPr/>
                    <a:lstStyle/>
                    <a:p>
                      <a:r>
                        <a:rPr lang="en-ZA" dirty="0" smtClean="0"/>
                        <a:t>PES</a:t>
                      </a:r>
                      <a:endParaRPr lang="en-ZA" dirty="0"/>
                    </a:p>
                  </a:txBody>
                  <a:tcPr/>
                </a:tc>
              </a:tr>
              <a:tr h="370840">
                <a:tc>
                  <a:txBody>
                    <a:bodyPr/>
                    <a:lstStyle/>
                    <a:p>
                      <a:r>
                        <a:rPr lang="en-ZA" dirty="0" smtClean="0"/>
                        <a:t>Eastern Cape</a:t>
                      </a:r>
                      <a:endParaRPr lang="en-ZA" dirty="0"/>
                    </a:p>
                  </a:txBody>
                  <a:tcPr/>
                </a:tc>
                <a:tc>
                  <a:txBody>
                    <a:bodyPr/>
                    <a:lstStyle/>
                    <a:p>
                      <a:pPr algn="ctr"/>
                      <a:r>
                        <a:rPr lang="en-ZA" dirty="0" smtClean="0"/>
                        <a:t>171</a:t>
                      </a:r>
                      <a:endParaRPr lang="en-ZA" dirty="0"/>
                    </a:p>
                  </a:txBody>
                  <a:tcPr/>
                </a:tc>
                <a:tc>
                  <a:txBody>
                    <a:bodyPr/>
                    <a:lstStyle/>
                    <a:p>
                      <a:pPr algn="ctr"/>
                      <a:r>
                        <a:rPr lang="en-ZA" dirty="0" smtClean="0"/>
                        <a:t>72</a:t>
                      </a:r>
                      <a:endParaRPr lang="en-ZA" dirty="0"/>
                    </a:p>
                  </a:txBody>
                  <a:tcPr/>
                </a:tc>
              </a:tr>
              <a:tr h="370840">
                <a:tc>
                  <a:txBody>
                    <a:bodyPr/>
                    <a:lstStyle/>
                    <a:p>
                      <a:r>
                        <a:rPr lang="en-ZA" dirty="0" smtClean="0"/>
                        <a:t>Free State</a:t>
                      </a:r>
                      <a:endParaRPr lang="en-ZA" dirty="0"/>
                    </a:p>
                  </a:txBody>
                  <a:tcPr/>
                </a:tc>
                <a:tc>
                  <a:txBody>
                    <a:bodyPr/>
                    <a:lstStyle/>
                    <a:p>
                      <a:pPr algn="ctr"/>
                      <a:r>
                        <a:rPr lang="en-ZA" dirty="0" smtClean="0"/>
                        <a:t>133</a:t>
                      </a:r>
                      <a:endParaRPr lang="en-ZA" dirty="0"/>
                    </a:p>
                  </a:txBody>
                  <a:tcPr/>
                </a:tc>
                <a:tc>
                  <a:txBody>
                    <a:bodyPr/>
                    <a:lstStyle/>
                    <a:p>
                      <a:pPr algn="ctr"/>
                      <a:r>
                        <a:rPr lang="en-ZA" dirty="0" smtClean="0"/>
                        <a:t>45</a:t>
                      </a:r>
                      <a:endParaRPr lang="en-ZA" dirty="0"/>
                    </a:p>
                  </a:txBody>
                  <a:tcPr/>
                </a:tc>
              </a:tr>
              <a:tr h="370840">
                <a:tc>
                  <a:txBody>
                    <a:bodyPr/>
                    <a:lstStyle/>
                    <a:p>
                      <a:r>
                        <a:rPr lang="en-ZA" dirty="0" smtClean="0"/>
                        <a:t>Gauteng</a:t>
                      </a:r>
                      <a:endParaRPr lang="en-ZA" dirty="0"/>
                    </a:p>
                  </a:txBody>
                  <a:tcPr/>
                </a:tc>
                <a:tc>
                  <a:txBody>
                    <a:bodyPr/>
                    <a:lstStyle/>
                    <a:p>
                      <a:pPr algn="ctr"/>
                      <a:r>
                        <a:rPr lang="en-ZA" dirty="0" smtClean="0"/>
                        <a:t>324</a:t>
                      </a:r>
                      <a:endParaRPr lang="en-ZA" dirty="0"/>
                    </a:p>
                  </a:txBody>
                  <a:tcPr/>
                </a:tc>
                <a:tc>
                  <a:txBody>
                    <a:bodyPr/>
                    <a:lstStyle/>
                    <a:p>
                      <a:pPr algn="ctr"/>
                      <a:r>
                        <a:rPr lang="en-ZA" dirty="0" smtClean="0"/>
                        <a:t>94</a:t>
                      </a:r>
                      <a:endParaRPr lang="en-ZA" dirty="0"/>
                    </a:p>
                  </a:txBody>
                  <a:tcPr/>
                </a:tc>
              </a:tr>
              <a:tr h="370840">
                <a:tc>
                  <a:txBody>
                    <a:bodyPr/>
                    <a:lstStyle/>
                    <a:p>
                      <a:r>
                        <a:rPr lang="en-ZA" dirty="0" err="1" smtClean="0"/>
                        <a:t>KwaZulu</a:t>
                      </a:r>
                      <a:r>
                        <a:rPr lang="en-ZA" dirty="0" smtClean="0"/>
                        <a:t> Natal</a:t>
                      </a:r>
                      <a:endParaRPr lang="en-ZA" dirty="0"/>
                    </a:p>
                  </a:txBody>
                  <a:tcPr/>
                </a:tc>
                <a:tc>
                  <a:txBody>
                    <a:bodyPr/>
                    <a:lstStyle/>
                    <a:p>
                      <a:pPr algn="ctr"/>
                      <a:r>
                        <a:rPr lang="en-ZA" dirty="0" smtClean="0"/>
                        <a:t>302</a:t>
                      </a:r>
                      <a:endParaRPr lang="en-ZA" dirty="0"/>
                    </a:p>
                  </a:txBody>
                  <a:tcPr/>
                </a:tc>
                <a:tc>
                  <a:txBody>
                    <a:bodyPr/>
                    <a:lstStyle/>
                    <a:p>
                      <a:pPr algn="ctr"/>
                      <a:r>
                        <a:rPr lang="en-ZA" dirty="0" smtClean="0"/>
                        <a:t>61</a:t>
                      </a:r>
                      <a:endParaRPr lang="en-ZA" dirty="0"/>
                    </a:p>
                  </a:txBody>
                  <a:tcPr/>
                </a:tc>
              </a:tr>
              <a:tr h="370840">
                <a:tc>
                  <a:txBody>
                    <a:bodyPr/>
                    <a:lstStyle/>
                    <a:p>
                      <a:r>
                        <a:rPr lang="en-ZA" dirty="0" smtClean="0"/>
                        <a:t>Limpopo</a:t>
                      </a:r>
                      <a:endParaRPr lang="en-ZA" dirty="0"/>
                    </a:p>
                  </a:txBody>
                  <a:tcPr/>
                </a:tc>
                <a:tc>
                  <a:txBody>
                    <a:bodyPr/>
                    <a:lstStyle/>
                    <a:p>
                      <a:pPr algn="ctr"/>
                      <a:r>
                        <a:rPr lang="en-ZA" dirty="0" smtClean="0"/>
                        <a:t>151</a:t>
                      </a:r>
                      <a:endParaRPr lang="en-ZA" dirty="0"/>
                    </a:p>
                  </a:txBody>
                  <a:tcPr/>
                </a:tc>
                <a:tc>
                  <a:txBody>
                    <a:bodyPr/>
                    <a:lstStyle/>
                    <a:p>
                      <a:pPr algn="ctr"/>
                      <a:r>
                        <a:rPr lang="en-ZA" dirty="0" smtClean="0"/>
                        <a:t>54</a:t>
                      </a:r>
                      <a:endParaRPr lang="en-ZA" dirty="0"/>
                    </a:p>
                  </a:txBody>
                  <a:tcPr/>
                </a:tc>
              </a:tr>
              <a:tr h="370840">
                <a:tc>
                  <a:txBody>
                    <a:bodyPr/>
                    <a:lstStyle/>
                    <a:p>
                      <a:r>
                        <a:rPr lang="en-ZA" dirty="0" smtClean="0"/>
                        <a:t>Mpumalanga</a:t>
                      </a:r>
                      <a:endParaRPr lang="en-ZA" dirty="0"/>
                    </a:p>
                  </a:txBody>
                  <a:tcPr/>
                </a:tc>
                <a:tc>
                  <a:txBody>
                    <a:bodyPr/>
                    <a:lstStyle/>
                    <a:p>
                      <a:pPr algn="ctr"/>
                      <a:r>
                        <a:rPr lang="en-ZA" dirty="0" smtClean="0"/>
                        <a:t>127</a:t>
                      </a:r>
                      <a:endParaRPr lang="en-ZA" dirty="0"/>
                    </a:p>
                  </a:txBody>
                  <a:tcPr/>
                </a:tc>
                <a:tc>
                  <a:txBody>
                    <a:bodyPr/>
                    <a:lstStyle/>
                    <a:p>
                      <a:pPr algn="ctr"/>
                      <a:r>
                        <a:rPr lang="en-ZA" dirty="0" smtClean="0"/>
                        <a:t>50</a:t>
                      </a:r>
                      <a:endParaRPr lang="en-ZA" dirty="0"/>
                    </a:p>
                  </a:txBody>
                  <a:tcPr/>
                </a:tc>
              </a:tr>
              <a:tr h="370840">
                <a:tc>
                  <a:txBody>
                    <a:bodyPr/>
                    <a:lstStyle/>
                    <a:p>
                      <a:r>
                        <a:rPr lang="en-ZA" dirty="0" smtClean="0"/>
                        <a:t>Northern</a:t>
                      </a:r>
                      <a:r>
                        <a:rPr lang="en-ZA" baseline="0" dirty="0" smtClean="0"/>
                        <a:t> Cape</a:t>
                      </a:r>
                      <a:endParaRPr lang="en-ZA" dirty="0"/>
                    </a:p>
                  </a:txBody>
                  <a:tcPr/>
                </a:tc>
                <a:tc>
                  <a:txBody>
                    <a:bodyPr/>
                    <a:lstStyle/>
                    <a:p>
                      <a:pPr algn="ctr"/>
                      <a:r>
                        <a:rPr lang="en-ZA" dirty="0" smtClean="0"/>
                        <a:t>76</a:t>
                      </a:r>
                      <a:endParaRPr lang="en-ZA" dirty="0"/>
                    </a:p>
                  </a:txBody>
                  <a:tcPr/>
                </a:tc>
                <a:tc>
                  <a:txBody>
                    <a:bodyPr/>
                    <a:lstStyle/>
                    <a:p>
                      <a:pPr algn="ctr"/>
                      <a:r>
                        <a:rPr lang="en-ZA" dirty="0" smtClean="0"/>
                        <a:t>29</a:t>
                      </a:r>
                      <a:endParaRPr lang="en-ZA" dirty="0"/>
                    </a:p>
                  </a:txBody>
                  <a:tcPr/>
                </a:tc>
              </a:tr>
              <a:tr h="370840">
                <a:tc>
                  <a:txBody>
                    <a:bodyPr/>
                    <a:lstStyle/>
                    <a:p>
                      <a:r>
                        <a:rPr lang="en-ZA" dirty="0" smtClean="0"/>
                        <a:t>North West</a:t>
                      </a:r>
                      <a:endParaRPr lang="en-ZA" dirty="0"/>
                    </a:p>
                  </a:txBody>
                  <a:tcPr/>
                </a:tc>
                <a:tc>
                  <a:txBody>
                    <a:bodyPr/>
                    <a:lstStyle/>
                    <a:p>
                      <a:pPr algn="ctr"/>
                      <a:r>
                        <a:rPr lang="en-ZA" dirty="0" smtClean="0"/>
                        <a:t>113</a:t>
                      </a:r>
                      <a:endParaRPr lang="en-ZA" dirty="0"/>
                    </a:p>
                  </a:txBody>
                  <a:tcPr/>
                </a:tc>
                <a:tc>
                  <a:txBody>
                    <a:bodyPr/>
                    <a:lstStyle/>
                    <a:p>
                      <a:pPr algn="ctr"/>
                      <a:r>
                        <a:rPr lang="en-ZA" dirty="0" smtClean="0"/>
                        <a:t>43</a:t>
                      </a:r>
                      <a:endParaRPr lang="en-ZA" dirty="0"/>
                    </a:p>
                  </a:txBody>
                  <a:tcPr/>
                </a:tc>
              </a:tr>
              <a:tr h="370840">
                <a:tc>
                  <a:txBody>
                    <a:bodyPr/>
                    <a:lstStyle/>
                    <a:p>
                      <a:r>
                        <a:rPr lang="en-ZA" dirty="0" smtClean="0"/>
                        <a:t>Western Cape</a:t>
                      </a:r>
                      <a:endParaRPr lang="en-ZA" dirty="0"/>
                    </a:p>
                  </a:txBody>
                  <a:tcPr/>
                </a:tc>
                <a:tc>
                  <a:txBody>
                    <a:bodyPr/>
                    <a:lstStyle/>
                    <a:p>
                      <a:pPr algn="ctr"/>
                      <a:r>
                        <a:rPr lang="en-ZA" dirty="0" smtClean="0"/>
                        <a:t>163</a:t>
                      </a:r>
                      <a:endParaRPr lang="en-ZA" dirty="0"/>
                    </a:p>
                  </a:txBody>
                  <a:tcPr/>
                </a:tc>
                <a:tc>
                  <a:txBody>
                    <a:bodyPr/>
                    <a:lstStyle/>
                    <a:p>
                      <a:pPr algn="ctr"/>
                      <a:r>
                        <a:rPr lang="en-ZA" dirty="0" smtClean="0"/>
                        <a:t>45</a:t>
                      </a:r>
                      <a:endParaRPr lang="en-ZA" dirty="0"/>
                    </a:p>
                  </a:txBody>
                  <a:tcPr/>
                </a:tc>
              </a:tr>
              <a:tr h="370840">
                <a:tc>
                  <a:txBody>
                    <a:bodyPr/>
                    <a:lstStyle/>
                    <a:p>
                      <a:r>
                        <a:rPr lang="en-ZA" dirty="0" smtClean="0"/>
                        <a:t>Total</a:t>
                      </a:r>
                      <a:endParaRPr lang="en-ZA" dirty="0"/>
                    </a:p>
                  </a:txBody>
                  <a:tcPr/>
                </a:tc>
                <a:tc>
                  <a:txBody>
                    <a:bodyPr/>
                    <a:lstStyle/>
                    <a:p>
                      <a:pPr algn="ctr"/>
                      <a:r>
                        <a:rPr lang="en-ZA" dirty="0" smtClean="0"/>
                        <a:t>1560</a:t>
                      </a:r>
                      <a:endParaRPr lang="en-ZA" dirty="0"/>
                    </a:p>
                  </a:txBody>
                  <a:tcPr/>
                </a:tc>
                <a:tc>
                  <a:txBody>
                    <a:bodyPr/>
                    <a:lstStyle/>
                    <a:p>
                      <a:pPr algn="ctr"/>
                      <a:r>
                        <a:rPr lang="en-ZA" dirty="0" smtClean="0"/>
                        <a:t>494</a:t>
                      </a:r>
                      <a:endParaRPr lang="en-ZA" dirty="0"/>
                    </a:p>
                  </a:txBody>
                  <a:tcPr/>
                </a:tc>
              </a:tr>
            </a:tbl>
          </a:graphicData>
        </a:graphic>
      </p:graphicFrame>
      <p:sp>
        <p:nvSpPr>
          <p:cNvPr id="4" name="Slide Number Placeholder 3"/>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prstClr val="white"/>
                </a:solidFill>
              </a:rPr>
              <a:pPr/>
              <a:t>52</a:t>
            </a:fld>
            <a:endParaRPr lang="en-US" altLang="en-US" dirty="0">
              <a:solidFill>
                <a:prstClr val="white"/>
              </a:solidFill>
            </a:endParaRPr>
          </a:p>
        </p:txBody>
      </p:sp>
      <p:sp>
        <p:nvSpPr>
          <p:cNvPr id="7" name="Rectangle 6"/>
          <p:cNvSpPr/>
          <p:nvPr/>
        </p:nvSpPr>
        <p:spPr>
          <a:xfrm>
            <a:off x="457200" y="5710371"/>
            <a:ext cx="8305800" cy="769441"/>
          </a:xfrm>
          <a:prstGeom prst="rect">
            <a:avLst/>
          </a:prstGeom>
        </p:spPr>
        <p:txBody>
          <a:bodyPr wrap="square">
            <a:spAutoFit/>
          </a:bodyPr>
          <a:lstStyle/>
          <a:p>
            <a:pPr defTabSz="457200" eaLnBrk="0" fontAlgn="base" hangingPunct="0">
              <a:spcBef>
                <a:spcPct val="0"/>
              </a:spcBef>
              <a:spcAft>
                <a:spcPct val="0"/>
              </a:spcAft>
            </a:pPr>
            <a:r>
              <a:rPr lang="en-ZA" sz="1000" dirty="0">
                <a:solidFill>
                  <a:prstClr val="black"/>
                </a:solidFill>
                <a:latin typeface="Arial" charset="0"/>
                <a:ea typeface="ＭＳ Ｐゴシック" pitchFamily="32" charset="-128"/>
              </a:rPr>
              <a:t>1.	Increasing safety and fairness in the workplace; - IES</a:t>
            </a:r>
          </a:p>
          <a:p>
            <a:pPr defTabSz="457200" eaLnBrk="0" fontAlgn="base" hangingPunct="0">
              <a:spcBef>
                <a:spcPct val="0"/>
              </a:spcBef>
              <a:spcAft>
                <a:spcPct val="0"/>
              </a:spcAft>
            </a:pPr>
            <a:r>
              <a:rPr lang="en-ZA" sz="1000" dirty="0">
                <a:solidFill>
                  <a:prstClr val="black"/>
                </a:solidFill>
                <a:latin typeface="Arial" charset="0"/>
                <a:ea typeface="ＭＳ Ｐゴシック" pitchFamily="32" charset="-128"/>
              </a:rPr>
              <a:t>2.	Supporting work seekers; - </a:t>
            </a:r>
            <a:r>
              <a:rPr lang="en-ZA" sz="1000" dirty="0" smtClean="0">
                <a:solidFill>
                  <a:prstClr val="black"/>
                </a:solidFill>
                <a:latin typeface="Arial" charset="0"/>
                <a:ea typeface="ＭＳ Ｐゴシック" pitchFamily="32" charset="-128"/>
              </a:rPr>
              <a:t>PES</a:t>
            </a:r>
            <a:endParaRPr lang="en-ZA" sz="1000" dirty="0">
              <a:solidFill>
                <a:prstClr val="black"/>
              </a:solidFill>
              <a:latin typeface="Arial" charset="0"/>
              <a:ea typeface="ＭＳ Ｐゴシック" pitchFamily="32" charset="-128"/>
            </a:endParaRPr>
          </a:p>
          <a:p>
            <a:pPr defTabSz="457200" eaLnBrk="0" fontAlgn="base" hangingPunct="0">
              <a:spcBef>
                <a:spcPct val="0"/>
              </a:spcBef>
              <a:spcAft>
                <a:spcPct val="0"/>
              </a:spcAft>
            </a:pPr>
            <a:r>
              <a:rPr lang="en-ZA" sz="1000" dirty="0">
                <a:solidFill>
                  <a:prstClr val="black"/>
                </a:solidFill>
                <a:latin typeface="Arial" charset="0"/>
                <a:ea typeface="ＭＳ Ｐゴシック" pitchFamily="32" charset="-128"/>
              </a:rPr>
              <a:t>3.	Regulating the workplace to establish minimum working conditions and fair labour practices</a:t>
            </a:r>
            <a:r>
              <a:rPr lang="en-ZA" sz="1200" dirty="0">
                <a:solidFill>
                  <a:prstClr val="black"/>
                </a:solidFill>
                <a:latin typeface="Arial" charset="0"/>
                <a:ea typeface="ＭＳ Ｐゴシック" pitchFamily="32" charset="-128"/>
              </a:rPr>
              <a:t>; - IES</a:t>
            </a:r>
            <a:br>
              <a:rPr lang="en-ZA" sz="1200" dirty="0">
                <a:solidFill>
                  <a:prstClr val="black"/>
                </a:solidFill>
                <a:latin typeface="Arial" charset="0"/>
                <a:ea typeface="ＭＳ Ｐゴシック" pitchFamily="32" charset="-128"/>
              </a:rPr>
            </a:br>
            <a:r>
              <a:rPr lang="en-ZA" sz="1200" dirty="0">
                <a:solidFill>
                  <a:prstClr val="black"/>
                </a:solidFill>
                <a:latin typeface="Arial" charset="0"/>
                <a:ea typeface="ＭＳ Ｐゴシック" pitchFamily="32" charset="-128"/>
              </a:rPr>
              <a:t>Please see </a:t>
            </a:r>
            <a:r>
              <a:rPr lang="en-ZA" sz="1200" dirty="0" smtClean="0">
                <a:solidFill>
                  <a:prstClr val="black"/>
                </a:solidFill>
                <a:latin typeface="Arial" charset="0"/>
                <a:ea typeface="ＭＳ Ｐゴシック" pitchFamily="32" charset="-128"/>
              </a:rPr>
              <a:t>Annexures </a:t>
            </a:r>
            <a:r>
              <a:rPr lang="en-ZA" sz="1200" dirty="0">
                <a:solidFill>
                  <a:prstClr val="black"/>
                </a:solidFill>
                <a:latin typeface="Arial" charset="0"/>
                <a:ea typeface="ＭＳ Ｐゴシック" pitchFamily="32" charset="-128"/>
              </a:rPr>
              <a:t>for more detailed breakdown per Province and Labour Centre.</a:t>
            </a:r>
          </a:p>
        </p:txBody>
      </p:sp>
    </p:spTree>
    <p:extLst>
      <p:ext uri="{BB962C8B-B14F-4D97-AF65-F5344CB8AC3E}">
        <p14:creationId xmlns:p14="http://schemas.microsoft.com/office/powerpoint/2010/main" xmlns="" val="1346386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265238"/>
          </a:xfrm>
        </p:spPr>
        <p:txBody>
          <a:bodyPr/>
          <a:lstStyle/>
          <a:p>
            <a:r>
              <a:rPr lang="en-ZA" sz="2400" b="1" dirty="0" smtClean="0"/>
              <a:t>2019/2020: BUDGET INFORMATION</a:t>
            </a:r>
            <a:endParaRPr lang="en-ZA" sz="24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4" name="Rectangle 3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6"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1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8" name="Table 7"/>
          <p:cNvGraphicFramePr>
            <a:graphicFrameLocks noGrp="1"/>
          </p:cNvGraphicFramePr>
          <p:nvPr>
            <p:extLst>
              <p:ext uri="{D42A27DB-BD31-4B8C-83A1-F6EECF244321}">
                <p14:modId xmlns:p14="http://schemas.microsoft.com/office/powerpoint/2010/main" xmlns="" val="2261357258"/>
              </p:ext>
            </p:extLst>
          </p:nvPr>
        </p:nvGraphicFramePr>
        <p:xfrm>
          <a:off x="257908" y="1417638"/>
          <a:ext cx="8675077" cy="5065224"/>
        </p:xfrm>
        <a:graphic>
          <a:graphicData uri="http://schemas.openxmlformats.org/drawingml/2006/table">
            <a:tbl>
              <a:tblPr/>
              <a:tblGrid>
                <a:gridCol w="2355479">
                  <a:extLst>
                    <a:ext uri="{9D8B030D-6E8A-4147-A177-3AD203B41FA5}">
                      <a16:colId xmlns="" xmlns:a16="http://schemas.microsoft.com/office/drawing/2014/main" val="20000"/>
                    </a:ext>
                  </a:extLst>
                </a:gridCol>
                <a:gridCol w="1618644">
                  <a:extLst>
                    <a:ext uri="{9D8B030D-6E8A-4147-A177-3AD203B41FA5}">
                      <a16:colId xmlns="" xmlns:a16="http://schemas.microsoft.com/office/drawing/2014/main" val="20001"/>
                    </a:ext>
                  </a:extLst>
                </a:gridCol>
                <a:gridCol w="1535723">
                  <a:extLst>
                    <a:ext uri="{9D8B030D-6E8A-4147-A177-3AD203B41FA5}">
                      <a16:colId xmlns="" xmlns:a16="http://schemas.microsoft.com/office/drawing/2014/main" val="20002"/>
                    </a:ext>
                  </a:extLst>
                </a:gridCol>
                <a:gridCol w="1545236">
                  <a:extLst>
                    <a:ext uri="{9D8B030D-6E8A-4147-A177-3AD203B41FA5}">
                      <a16:colId xmlns="" xmlns:a16="http://schemas.microsoft.com/office/drawing/2014/main" val="20003"/>
                    </a:ext>
                  </a:extLst>
                </a:gridCol>
                <a:gridCol w="1619995">
                  <a:extLst>
                    <a:ext uri="{9D8B030D-6E8A-4147-A177-3AD203B41FA5}">
                      <a16:colId xmlns="" xmlns:a16="http://schemas.microsoft.com/office/drawing/2014/main" val="20004"/>
                    </a:ext>
                  </a:extLst>
                </a:gridCol>
              </a:tblGrid>
              <a:tr h="1520288">
                <a:tc>
                  <a:txBody>
                    <a:bodyPr/>
                    <a:lstStyle/>
                    <a:p>
                      <a:pPr algn="ctr" fontAlgn="ctr"/>
                      <a:r>
                        <a:rPr lang="en-ZA" sz="1600" b="1" i="0" u="none" strike="noStrike" dirty="0" smtClean="0">
                          <a:solidFill>
                            <a:srgbClr val="000000"/>
                          </a:solidFill>
                          <a:effectLst/>
                          <a:latin typeface="+mn-lt"/>
                        </a:rPr>
                        <a:t>PROGRAMME</a:t>
                      </a:r>
                      <a:endParaRPr lang="en-ZA" sz="16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2019/20 ORIGINAL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ALLOCATION IN PERCENTAGES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2018/19 ORIGINAL BUDGET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ALLOCATION IN PERCENTAGES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10360">
                <a:tc>
                  <a:txBody>
                    <a:bodyPr/>
                    <a:lstStyle/>
                    <a:p>
                      <a:pPr algn="ctr" fontAlgn="ctr"/>
                      <a:r>
                        <a:rPr lang="en-ZA" sz="1600" b="1"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600" b="1" i="0" u="none" strike="noStrike" dirty="0">
                          <a:solidFill>
                            <a:srgbClr val="000000"/>
                          </a:solidFill>
                          <a:effectLst/>
                          <a:latin typeface="+mn-lt"/>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600" b="1" i="0" u="none" strike="noStrike" dirty="0">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600" b="1" i="0" u="none" strike="noStrike" dirty="0">
                          <a:solidFill>
                            <a:srgbClr val="000000"/>
                          </a:solidFill>
                          <a:effectLst/>
                          <a:latin typeface="+mn-lt"/>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ZA" sz="1600" b="1" i="0" u="none" strike="noStrike" dirty="0">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1"/>
                  </a:ext>
                </a:extLst>
              </a:tr>
              <a:tr h="477005">
                <a:tc>
                  <a:txBody>
                    <a:bodyPr/>
                    <a:lstStyle/>
                    <a:p>
                      <a:pPr algn="l" fontAlgn="ctr"/>
                      <a:r>
                        <a:rPr lang="en-ZA" sz="1600" b="1" i="0" u="none" strike="noStrike" dirty="0">
                          <a:solidFill>
                            <a:srgbClr val="000000"/>
                          </a:solidFill>
                          <a:effectLst/>
                          <a:latin typeface="+mn-lt"/>
                        </a:rPr>
                        <a:t>Administration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a:solidFill>
                            <a:srgbClr val="000000"/>
                          </a:solidFill>
                          <a:effectLst/>
                          <a:latin typeface="+mn-lt"/>
                        </a:rPr>
                        <a:t>961 959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a:solidFill>
                            <a:srgbClr val="000000"/>
                          </a:solidFill>
                          <a:effectLst/>
                          <a:latin typeface="+mn-lt"/>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917 385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81638">
                <a:tc>
                  <a:txBody>
                    <a:bodyPr/>
                    <a:lstStyle/>
                    <a:p>
                      <a:pPr algn="l" fontAlgn="ctr"/>
                      <a:r>
                        <a:rPr lang="en-ZA" sz="1600" b="1" i="0" u="none" strike="noStrike" dirty="0">
                          <a:solidFill>
                            <a:srgbClr val="000000"/>
                          </a:solidFill>
                          <a:effectLst/>
                          <a:latin typeface="+mn-lt"/>
                        </a:rPr>
                        <a:t>Inspection &amp; Enforcement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a:solidFill>
                            <a:srgbClr val="000000"/>
                          </a:solidFill>
                          <a:effectLst/>
                          <a:latin typeface="+mn-lt"/>
                        </a:rPr>
                        <a:t>631 133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a:solidFill>
                            <a:srgbClr val="000000"/>
                          </a:solidFill>
                          <a:effectLst/>
                          <a:latin typeface="+mn-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598 223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08066">
                <a:tc>
                  <a:txBody>
                    <a:bodyPr/>
                    <a:lstStyle/>
                    <a:p>
                      <a:pPr algn="l" fontAlgn="ctr"/>
                      <a:r>
                        <a:rPr lang="en-ZA" sz="1600" b="1" i="0" u="none" strike="noStrike" dirty="0">
                          <a:solidFill>
                            <a:srgbClr val="000000"/>
                          </a:solidFill>
                          <a:effectLst/>
                          <a:latin typeface="+mn-lt"/>
                        </a:rPr>
                        <a:t>Public Employment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a:solidFill>
                            <a:srgbClr val="000000"/>
                          </a:solidFill>
                          <a:effectLst/>
                          <a:latin typeface="+mn-lt"/>
                        </a:rPr>
                        <a:t>611 198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a:solidFill>
                            <a:srgbClr val="000000"/>
                          </a:solidFill>
                          <a:effectLst/>
                          <a:latin typeface="+mn-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582 574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957507">
                <a:tc>
                  <a:txBody>
                    <a:bodyPr/>
                    <a:lstStyle/>
                    <a:p>
                      <a:pPr algn="l" fontAlgn="ctr"/>
                      <a:r>
                        <a:rPr lang="en-ZA" sz="1600" b="1" i="0" u="none" strike="noStrike" dirty="0">
                          <a:solidFill>
                            <a:srgbClr val="000000"/>
                          </a:solidFill>
                          <a:effectLst/>
                          <a:latin typeface="+mn-lt"/>
                        </a:rPr>
                        <a:t>Labour Policy and Industrial Relations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a:solidFill>
                            <a:srgbClr val="000000"/>
                          </a:solidFill>
                          <a:effectLst/>
                          <a:latin typeface="+mn-lt"/>
                        </a:rPr>
                        <a:t>1 230 843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a:solidFill>
                            <a:srgbClr val="000000"/>
                          </a:solidFill>
                          <a:effectLst/>
                          <a:latin typeface="+mn-lt"/>
                        </a:rPr>
                        <a:t>1 197 061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mn-lt"/>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10360">
                <a:tc>
                  <a:txBody>
                    <a:bodyPr/>
                    <a:lstStyle/>
                    <a:p>
                      <a:pPr algn="l" fontAlgn="ctr"/>
                      <a:r>
                        <a:rPr lang="en-ZA" sz="1600" b="1" i="0" u="none" strike="noStrike" dirty="0">
                          <a:solidFill>
                            <a:srgbClr val="000000"/>
                          </a:solidFill>
                          <a:effectLst/>
                          <a:latin typeface="+mn-lt"/>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ZA" sz="1600" b="1" i="0" u="none" strike="noStrike" dirty="0">
                          <a:solidFill>
                            <a:srgbClr val="000000"/>
                          </a:solidFill>
                          <a:effectLst/>
                          <a:latin typeface="+mn-lt"/>
                        </a:rPr>
                        <a:t>3 435 133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ZA" sz="1600" b="1" i="0" u="none" strike="noStrike" dirty="0">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ZA" sz="1600" b="1" i="0" u="none" strike="noStrike" dirty="0">
                          <a:solidFill>
                            <a:srgbClr val="000000"/>
                          </a:solidFill>
                          <a:effectLst/>
                          <a:latin typeface="+mn-lt"/>
                        </a:rPr>
                        <a:t>3 295 243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ZA" sz="1600" b="1" i="0" u="none" strike="noStrike" dirty="0">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6"/>
                  </a:ext>
                </a:extLst>
              </a:tr>
            </a:tbl>
          </a:graphicData>
        </a:graphic>
      </p:graphicFrame>
      <p:sp>
        <p:nvSpPr>
          <p:cNvPr id="10"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53</a:t>
            </a:fld>
            <a:endParaRPr lang="en-US" dirty="0">
              <a:solidFill>
                <a:schemeClr val="bg1"/>
              </a:solidFill>
            </a:endParaRPr>
          </a:p>
        </p:txBody>
      </p:sp>
    </p:spTree>
    <p:extLst>
      <p:ext uri="{BB962C8B-B14F-4D97-AF65-F5344CB8AC3E}">
        <p14:creationId xmlns:p14="http://schemas.microsoft.com/office/powerpoint/2010/main" xmlns="" val="275021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010400" y="0"/>
            <a:ext cx="2133600" cy="365125"/>
          </a:xfrm>
        </p:spPr>
        <p:txBody>
          <a:bodyPr/>
          <a:lstStyle/>
          <a:p>
            <a:fld id="{63956306-7E5F-4CA0-9EBE-11CD676DDEDC}" type="slidenum">
              <a:rPr lang="en-GB">
                <a:solidFill>
                  <a:schemeClr val="bg1"/>
                </a:solidFill>
              </a:rPr>
              <a:pPr/>
              <a:t>54</a:t>
            </a:fld>
            <a:endParaRPr lang="en-GB">
              <a:solidFill>
                <a:schemeClr val="bg1"/>
              </a:solidFill>
            </a:endParaRPr>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EASTERN CAPE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288806330"/>
              </p:ext>
            </p:extLst>
          </p:nvPr>
        </p:nvGraphicFramePr>
        <p:xfrm>
          <a:off x="670560" y="1867534"/>
          <a:ext cx="8016240" cy="3478911"/>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32 912</a:t>
                      </a:r>
                    </a:p>
                  </a:txBody>
                  <a:tcPr/>
                </a:tc>
              </a:tr>
              <a:tr h="602614">
                <a:tc>
                  <a:txBody>
                    <a:bodyPr/>
                    <a:lstStyle/>
                    <a:p>
                      <a:r>
                        <a:rPr lang="en-ZA" dirty="0" smtClean="0"/>
                        <a:t>Inspection and Enforcement Services</a:t>
                      </a:r>
                      <a:endParaRPr lang="en-ZA" dirty="0"/>
                    </a:p>
                  </a:txBody>
                  <a:tcPr/>
                </a:tc>
                <a:tc>
                  <a:txBody>
                    <a:bodyPr/>
                    <a:lstStyle/>
                    <a:p>
                      <a:r>
                        <a:rPr lang="en-ZA" dirty="0" smtClean="0"/>
                        <a:t>64 111</a:t>
                      </a:r>
                    </a:p>
                    <a:p>
                      <a:endParaRPr lang="en-ZA" dirty="0"/>
                    </a:p>
                  </a:txBody>
                  <a:tcPr/>
                </a:tc>
              </a:tr>
              <a:tr h="484885">
                <a:tc>
                  <a:txBody>
                    <a:bodyPr/>
                    <a:lstStyle/>
                    <a:p>
                      <a:r>
                        <a:rPr lang="en-ZA" dirty="0" smtClean="0"/>
                        <a:t>Public Employment Services</a:t>
                      </a:r>
                      <a:endParaRPr lang="en-ZA" dirty="0"/>
                    </a:p>
                  </a:txBody>
                  <a:tcPr/>
                </a:tc>
                <a:tc>
                  <a:txBody>
                    <a:bodyPr/>
                    <a:lstStyle/>
                    <a:p>
                      <a:r>
                        <a:rPr lang="en-ZA" dirty="0" smtClean="0"/>
                        <a:t>38 320</a:t>
                      </a:r>
                      <a:endParaRPr lang="en-ZA" dirty="0"/>
                    </a:p>
                  </a:txBody>
                  <a:tcPr/>
                </a:tc>
              </a:tr>
              <a:tr h="547251">
                <a:tc>
                  <a:txBody>
                    <a:bodyPr/>
                    <a:lstStyle/>
                    <a:p>
                      <a:r>
                        <a:rPr lang="en-ZA" dirty="0" smtClean="0"/>
                        <a:t>Labour Policy and International Relations</a:t>
                      </a:r>
                      <a:endParaRPr lang="en-ZA" dirty="0"/>
                    </a:p>
                  </a:txBody>
                  <a:tcPr/>
                </a:tc>
                <a:tc>
                  <a:txBody>
                    <a:bodyPr/>
                    <a:lstStyle/>
                    <a:p>
                      <a:r>
                        <a:rPr lang="en-ZA" dirty="0" smtClean="0"/>
                        <a:t>3 717</a:t>
                      </a:r>
                      <a:endParaRPr lang="en-ZA" dirty="0"/>
                    </a:p>
                  </a:txBody>
                  <a:tcPr/>
                </a:tc>
              </a:tr>
              <a:tr h="484885">
                <a:tc>
                  <a:txBody>
                    <a:bodyPr/>
                    <a:lstStyle/>
                    <a:p>
                      <a:r>
                        <a:rPr lang="en-ZA" dirty="0" smtClean="0"/>
                        <a:t>Total:</a:t>
                      </a:r>
                      <a:endParaRPr lang="en-ZA" dirty="0"/>
                    </a:p>
                  </a:txBody>
                  <a:tcPr/>
                </a:tc>
                <a:tc>
                  <a:txBody>
                    <a:bodyPr/>
                    <a:lstStyle/>
                    <a:p>
                      <a:r>
                        <a:rPr lang="en-ZA" dirty="0" smtClean="0"/>
                        <a:t>139 060</a:t>
                      </a:r>
                      <a:endParaRPr lang="en-ZA" dirty="0"/>
                    </a:p>
                  </a:txBody>
                  <a:tcPr/>
                </a:tc>
              </a:tr>
            </a:tbl>
          </a:graphicData>
        </a:graphic>
      </p:graphicFrame>
    </p:spTree>
    <p:extLst>
      <p:ext uri="{BB962C8B-B14F-4D97-AF65-F5344CB8AC3E}">
        <p14:creationId xmlns:p14="http://schemas.microsoft.com/office/powerpoint/2010/main" xmlns="" val="28868301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010400" y="0"/>
            <a:ext cx="2133600" cy="365125"/>
          </a:xfrm>
        </p:spPr>
        <p:txBody>
          <a:bodyPr/>
          <a:lstStyle/>
          <a:p>
            <a:fld id="{63956306-7E5F-4CA0-9EBE-11CD676DDEDC}" type="slidenum">
              <a:rPr lang="en-GB">
                <a:solidFill>
                  <a:schemeClr val="bg1"/>
                </a:solidFill>
              </a:rPr>
              <a:pPr/>
              <a:t>55</a:t>
            </a:fld>
            <a:endParaRPr lang="en-GB" dirty="0">
              <a:solidFill>
                <a:schemeClr val="bg1"/>
              </a:solidFill>
            </a:endParaRPr>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FREE STATE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179162393"/>
              </p:ext>
            </p:extLst>
          </p:nvPr>
        </p:nvGraphicFramePr>
        <p:xfrm>
          <a:off x="670560" y="1867534"/>
          <a:ext cx="8016240" cy="3387471"/>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18 734</a:t>
                      </a:r>
                    </a:p>
                  </a:txBody>
                  <a:tcPr/>
                </a:tc>
              </a:tr>
              <a:tr h="602614">
                <a:tc>
                  <a:txBody>
                    <a:bodyPr/>
                    <a:lstStyle/>
                    <a:p>
                      <a:r>
                        <a:rPr lang="en-ZA" dirty="0" smtClean="0"/>
                        <a:t>Inspection and Enforcement Services</a:t>
                      </a:r>
                      <a:endParaRPr lang="en-ZA" dirty="0"/>
                    </a:p>
                  </a:txBody>
                  <a:tcPr/>
                </a:tc>
                <a:tc>
                  <a:txBody>
                    <a:bodyPr/>
                    <a:lstStyle/>
                    <a:p>
                      <a:r>
                        <a:rPr lang="en-ZA" dirty="0" smtClean="0"/>
                        <a:t>48 714</a:t>
                      </a:r>
                      <a:endParaRPr lang="en-ZA" dirty="0"/>
                    </a:p>
                  </a:txBody>
                  <a:tcPr/>
                </a:tc>
              </a:tr>
              <a:tr h="484885">
                <a:tc>
                  <a:txBody>
                    <a:bodyPr/>
                    <a:lstStyle/>
                    <a:p>
                      <a:r>
                        <a:rPr lang="en-ZA" dirty="0" smtClean="0"/>
                        <a:t>Public Employment Services</a:t>
                      </a:r>
                      <a:endParaRPr lang="en-Z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29 781</a:t>
                      </a:r>
                      <a:endParaRPr lang="en-ZA" dirty="0"/>
                    </a:p>
                  </a:txBody>
                  <a:tcPr/>
                </a:tc>
              </a:tr>
              <a:tr h="493277">
                <a:tc>
                  <a:txBody>
                    <a:bodyPr/>
                    <a:lstStyle/>
                    <a:p>
                      <a:r>
                        <a:rPr lang="en-ZA" dirty="0" smtClean="0"/>
                        <a:t>Labour Policy and International Relations</a:t>
                      </a:r>
                      <a:endParaRPr lang="en-ZA" dirty="0"/>
                    </a:p>
                  </a:txBody>
                  <a:tcPr/>
                </a:tc>
                <a:tc>
                  <a:txBody>
                    <a:bodyPr/>
                    <a:lstStyle/>
                    <a:p>
                      <a:r>
                        <a:rPr lang="en-ZA" dirty="0" smtClean="0"/>
                        <a:t>3 991</a:t>
                      </a:r>
                      <a:endParaRPr lang="en-ZA" dirty="0"/>
                    </a:p>
                  </a:txBody>
                  <a:tcPr/>
                </a:tc>
              </a:tr>
              <a:tr h="484885">
                <a:tc>
                  <a:txBody>
                    <a:bodyPr/>
                    <a:lstStyle/>
                    <a:p>
                      <a:r>
                        <a:rPr lang="en-ZA" dirty="0" smtClean="0"/>
                        <a:t>Total:</a:t>
                      </a:r>
                      <a:endParaRPr lang="en-ZA" dirty="0"/>
                    </a:p>
                  </a:txBody>
                  <a:tcPr/>
                </a:tc>
                <a:tc>
                  <a:txBody>
                    <a:bodyPr/>
                    <a:lstStyle/>
                    <a:p>
                      <a:r>
                        <a:rPr lang="en-ZA" dirty="0" smtClean="0"/>
                        <a:t>101 220 </a:t>
                      </a:r>
                      <a:endParaRPr lang="en-ZA" dirty="0"/>
                    </a:p>
                  </a:txBody>
                  <a:tcPr/>
                </a:tc>
              </a:tr>
            </a:tbl>
          </a:graphicData>
        </a:graphic>
      </p:graphicFrame>
    </p:spTree>
    <p:extLst>
      <p:ext uri="{BB962C8B-B14F-4D97-AF65-F5344CB8AC3E}">
        <p14:creationId xmlns:p14="http://schemas.microsoft.com/office/powerpoint/2010/main" xmlns="" val="20695090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956306-7E5F-4CA0-9EBE-11CD676DDEDC}" type="slidenum">
              <a:rPr lang="en-GB"/>
              <a:pPr/>
              <a:t>56</a:t>
            </a:fld>
            <a:endParaRPr lang="en-GB"/>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GAUTENG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081104470"/>
              </p:ext>
            </p:extLst>
          </p:nvPr>
        </p:nvGraphicFramePr>
        <p:xfrm>
          <a:off x="670560" y="1867534"/>
          <a:ext cx="8016240" cy="3433191"/>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48 586</a:t>
                      </a:r>
                    </a:p>
                  </a:txBody>
                  <a:tcPr/>
                </a:tc>
              </a:tr>
              <a:tr h="602614">
                <a:tc>
                  <a:txBody>
                    <a:bodyPr/>
                    <a:lstStyle/>
                    <a:p>
                      <a:r>
                        <a:rPr lang="en-ZA" dirty="0" smtClean="0"/>
                        <a:t>Inspection and Enforcement Services</a:t>
                      </a:r>
                      <a:endParaRPr lang="en-ZA" dirty="0"/>
                    </a:p>
                  </a:txBody>
                  <a:tcPr/>
                </a:tc>
                <a:tc>
                  <a:txBody>
                    <a:bodyPr/>
                    <a:lstStyle/>
                    <a:p>
                      <a:r>
                        <a:rPr lang="en-ZA" dirty="0" smtClean="0"/>
                        <a:t>120 570</a:t>
                      </a:r>
                      <a:endParaRPr lang="en-ZA" dirty="0"/>
                    </a:p>
                  </a:txBody>
                  <a:tcPr/>
                </a:tc>
              </a:tr>
              <a:tr h="484885">
                <a:tc>
                  <a:txBody>
                    <a:bodyPr/>
                    <a:lstStyle/>
                    <a:p>
                      <a:r>
                        <a:rPr lang="en-ZA" dirty="0" smtClean="0"/>
                        <a:t>Public Employment Services</a:t>
                      </a:r>
                      <a:endParaRPr lang="en-ZA" dirty="0"/>
                    </a:p>
                  </a:txBody>
                  <a:tcPr/>
                </a:tc>
                <a:tc>
                  <a:txBody>
                    <a:bodyPr/>
                    <a:lstStyle/>
                    <a:p>
                      <a:r>
                        <a:rPr lang="en-ZA" dirty="0" smtClean="0"/>
                        <a:t>50 450</a:t>
                      </a:r>
                      <a:endParaRPr lang="en-ZA" dirty="0"/>
                    </a:p>
                  </a:txBody>
                  <a:tcPr/>
                </a:tc>
              </a:tr>
              <a:tr h="538997">
                <a:tc>
                  <a:txBody>
                    <a:bodyPr/>
                    <a:lstStyle/>
                    <a:p>
                      <a:r>
                        <a:rPr lang="en-ZA" dirty="0" smtClean="0"/>
                        <a:t>Labour Policy and International Relations</a:t>
                      </a:r>
                      <a:endParaRPr lang="en-ZA" dirty="0"/>
                    </a:p>
                  </a:txBody>
                  <a:tcPr/>
                </a:tc>
                <a:tc>
                  <a:txBody>
                    <a:bodyPr/>
                    <a:lstStyle/>
                    <a:p>
                      <a:r>
                        <a:rPr lang="en-ZA" dirty="0" smtClean="0"/>
                        <a:t>7 916</a:t>
                      </a:r>
                      <a:endParaRPr lang="en-ZA" dirty="0"/>
                    </a:p>
                  </a:txBody>
                  <a:tcPr/>
                </a:tc>
              </a:tr>
              <a:tr h="484885">
                <a:tc>
                  <a:txBody>
                    <a:bodyPr/>
                    <a:lstStyle/>
                    <a:p>
                      <a:r>
                        <a:rPr lang="en-ZA" dirty="0" smtClean="0"/>
                        <a:t>Total:</a:t>
                      </a:r>
                      <a:endParaRPr lang="en-ZA" dirty="0"/>
                    </a:p>
                  </a:txBody>
                  <a:tcPr/>
                </a:tc>
                <a:tc>
                  <a:txBody>
                    <a:bodyPr/>
                    <a:lstStyle/>
                    <a:p>
                      <a:r>
                        <a:rPr lang="en-ZA" dirty="0" smtClean="0"/>
                        <a:t>227 522</a:t>
                      </a:r>
                      <a:endParaRPr lang="en-ZA" dirty="0"/>
                    </a:p>
                  </a:txBody>
                  <a:tcPr/>
                </a:tc>
              </a:tr>
            </a:tbl>
          </a:graphicData>
        </a:graphic>
      </p:graphicFrame>
    </p:spTree>
    <p:extLst>
      <p:ext uri="{BB962C8B-B14F-4D97-AF65-F5344CB8AC3E}">
        <p14:creationId xmlns:p14="http://schemas.microsoft.com/office/powerpoint/2010/main" xmlns="" val="14826963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956306-7E5F-4CA0-9EBE-11CD676DDEDC}" type="slidenum">
              <a:rPr lang="en-GB"/>
              <a:pPr/>
              <a:t>57</a:t>
            </a:fld>
            <a:endParaRPr lang="en-GB"/>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KWAZULU-NATAL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958217662"/>
              </p:ext>
            </p:extLst>
          </p:nvPr>
        </p:nvGraphicFramePr>
        <p:xfrm>
          <a:off x="670560" y="1867534"/>
          <a:ext cx="8016240" cy="3253113"/>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32 689</a:t>
                      </a:r>
                    </a:p>
                  </a:txBody>
                  <a:tcPr/>
                </a:tc>
              </a:tr>
              <a:tr h="498736">
                <a:tc>
                  <a:txBody>
                    <a:bodyPr/>
                    <a:lstStyle/>
                    <a:p>
                      <a:r>
                        <a:rPr lang="en-ZA" dirty="0" smtClean="0"/>
                        <a:t>Inspection and Enforcement Services</a:t>
                      </a:r>
                      <a:endParaRPr lang="en-ZA" dirty="0"/>
                    </a:p>
                  </a:txBody>
                  <a:tcPr/>
                </a:tc>
                <a:tc>
                  <a:txBody>
                    <a:bodyPr/>
                    <a:lstStyle/>
                    <a:p>
                      <a:r>
                        <a:rPr lang="en-ZA" dirty="0" smtClean="0"/>
                        <a:t>107 916</a:t>
                      </a:r>
                      <a:endParaRPr lang="en-ZA" dirty="0"/>
                    </a:p>
                  </a:txBody>
                  <a:tcPr/>
                </a:tc>
              </a:tr>
              <a:tr h="484885">
                <a:tc>
                  <a:txBody>
                    <a:bodyPr/>
                    <a:lstStyle/>
                    <a:p>
                      <a:r>
                        <a:rPr lang="en-ZA" dirty="0" smtClean="0"/>
                        <a:t>Public Employment Services</a:t>
                      </a:r>
                      <a:endParaRPr lang="en-ZA" dirty="0"/>
                    </a:p>
                  </a:txBody>
                  <a:tcPr/>
                </a:tc>
                <a:tc>
                  <a:txBody>
                    <a:bodyPr/>
                    <a:lstStyle/>
                    <a:p>
                      <a:r>
                        <a:rPr lang="en-ZA" dirty="0" smtClean="0"/>
                        <a:t>40 793</a:t>
                      </a:r>
                      <a:endParaRPr lang="en-ZA" dirty="0"/>
                    </a:p>
                  </a:txBody>
                  <a:tcPr/>
                </a:tc>
              </a:tr>
              <a:tr h="462797">
                <a:tc>
                  <a:txBody>
                    <a:bodyPr/>
                    <a:lstStyle/>
                    <a:p>
                      <a:r>
                        <a:rPr lang="en-ZA" dirty="0" smtClean="0"/>
                        <a:t>Labour Policy and International Relations</a:t>
                      </a:r>
                      <a:endParaRPr lang="en-ZA" dirty="0"/>
                    </a:p>
                  </a:txBody>
                  <a:tcPr/>
                </a:tc>
                <a:tc>
                  <a:txBody>
                    <a:bodyPr/>
                    <a:lstStyle/>
                    <a:p>
                      <a:r>
                        <a:rPr lang="en-ZA" dirty="0" smtClean="0"/>
                        <a:t>4 561</a:t>
                      </a:r>
                      <a:endParaRPr lang="en-ZA" dirty="0"/>
                    </a:p>
                  </a:txBody>
                  <a:tcPr/>
                </a:tc>
              </a:tr>
              <a:tr h="484885">
                <a:tc>
                  <a:txBody>
                    <a:bodyPr/>
                    <a:lstStyle/>
                    <a:p>
                      <a:r>
                        <a:rPr lang="en-ZA" dirty="0" smtClean="0"/>
                        <a:t>Total:</a:t>
                      </a:r>
                      <a:endParaRPr lang="en-ZA" dirty="0"/>
                    </a:p>
                  </a:txBody>
                  <a:tcPr/>
                </a:tc>
                <a:tc>
                  <a:txBody>
                    <a:bodyPr/>
                    <a:lstStyle/>
                    <a:p>
                      <a:r>
                        <a:rPr lang="en-ZA" dirty="0" smtClean="0"/>
                        <a:t>185 959</a:t>
                      </a:r>
                      <a:endParaRPr lang="en-ZA" dirty="0"/>
                    </a:p>
                  </a:txBody>
                  <a:tcPr/>
                </a:tc>
              </a:tr>
            </a:tbl>
          </a:graphicData>
        </a:graphic>
      </p:graphicFrame>
    </p:spTree>
    <p:extLst>
      <p:ext uri="{BB962C8B-B14F-4D97-AF65-F5344CB8AC3E}">
        <p14:creationId xmlns:p14="http://schemas.microsoft.com/office/powerpoint/2010/main" xmlns="" val="9242399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956306-7E5F-4CA0-9EBE-11CD676DDEDC}" type="slidenum">
              <a:rPr lang="en-GB"/>
              <a:pPr/>
              <a:t>58</a:t>
            </a:fld>
            <a:endParaRPr lang="en-GB"/>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LIMPOPO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550890876"/>
              </p:ext>
            </p:extLst>
          </p:nvPr>
        </p:nvGraphicFramePr>
        <p:xfrm>
          <a:off x="670560" y="1867534"/>
          <a:ext cx="8016240" cy="3387471"/>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20 294</a:t>
                      </a:r>
                    </a:p>
                  </a:txBody>
                  <a:tcPr/>
                </a:tc>
              </a:tr>
              <a:tr h="602614">
                <a:tc>
                  <a:txBody>
                    <a:bodyPr/>
                    <a:lstStyle/>
                    <a:p>
                      <a:r>
                        <a:rPr lang="en-ZA" dirty="0" smtClean="0"/>
                        <a:t>Inspection and Enforcement Services</a:t>
                      </a:r>
                      <a:endParaRPr lang="en-ZA" dirty="0"/>
                    </a:p>
                  </a:txBody>
                  <a:tcPr/>
                </a:tc>
                <a:tc>
                  <a:txBody>
                    <a:bodyPr/>
                    <a:lstStyle/>
                    <a:p>
                      <a:r>
                        <a:rPr lang="en-ZA" dirty="0" smtClean="0"/>
                        <a:t>52 873</a:t>
                      </a:r>
                      <a:endParaRPr lang="en-ZA" dirty="0"/>
                    </a:p>
                  </a:txBody>
                  <a:tcPr/>
                </a:tc>
              </a:tr>
              <a:tr h="484885">
                <a:tc>
                  <a:txBody>
                    <a:bodyPr/>
                    <a:lstStyle/>
                    <a:p>
                      <a:r>
                        <a:rPr lang="en-ZA" dirty="0" smtClean="0"/>
                        <a:t>Public Employment Services</a:t>
                      </a:r>
                      <a:endParaRPr lang="en-ZA" dirty="0"/>
                    </a:p>
                  </a:txBody>
                  <a:tcPr/>
                </a:tc>
                <a:tc>
                  <a:txBody>
                    <a:bodyPr/>
                    <a:lstStyle/>
                    <a:p>
                      <a:r>
                        <a:rPr lang="en-ZA" dirty="0" smtClean="0"/>
                        <a:t>33 038</a:t>
                      </a:r>
                      <a:endParaRPr lang="en-ZA" dirty="0"/>
                    </a:p>
                  </a:txBody>
                  <a:tcPr/>
                </a:tc>
              </a:tr>
              <a:tr h="493277">
                <a:tc>
                  <a:txBody>
                    <a:bodyPr/>
                    <a:lstStyle/>
                    <a:p>
                      <a:r>
                        <a:rPr lang="en-ZA" dirty="0" smtClean="0"/>
                        <a:t>Labour Policy and International Relations</a:t>
                      </a:r>
                      <a:endParaRPr lang="en-ZA" dirty="0"/>
                    </a:p>
                  </a:txBody>
                  <a:tcPr/>
                </a:tc>
                <a:tc>
                  <a:txBody>
                    <a:bodyPr/>
                    <a:lstStyle/>
                    <a:p>
                      <a:r>
                        <a:rPr lang="en-ZA" dirty="0" smtClean="0"/>
                        <a:t>4 058</a:t>
                      </a:r>
                      <a:endParaRPr lang="en-ZA" dirty="0"/>
                    </a:p>
                  </a:txBody>
                  <a:tcPr/>
                </a:tc>
              </a:tr>
              <a:tr h="484885">
                <a:tc>
                  <a:txBody>
                    <a:bodyPr/>
                    <a:lstStyle/>
                    <a:p>
                      <a:r>
                        <a:rPr lang="en-ZA" dirty="0" smtClean="0"/>
                        <a:t>Total:</a:t>
                      </a:r>
                      <a:endParaRPr lang="en-ZA" dirty="0"/>
                    </a:p>
                  </a:txBody>
                  <a:tcPr/>
                </a:tc>
                <a:tc>
                  <a:txBody>
                    <a:bodyPr/>
                    <a:lstStyle/>
                    <a:p>
                      <a:r>
                        <a:rPr lang="en-ZA" dirty="0" smtClean="0"/>
                        <a:t>110 263</a:t>
                      </a:r>
                      <a:endParaRPr lang="en-ZA" dirty="0"/>
                    </a:p>
                  </a:txBody>
                  <a:tcPr/>
                </a:tc>
              </a:tr>
            </a:tbl>
          </a:graphicData>
        </a:graphic>
      </p:graphicFrame>
    </p:spTree>
    <p:extLst>
      <p:ext uri="{BB962C8B-B14F-4D97-AF65-F5344CB8AC3E}">
        <p14:creationId xmlns:p14="http://schemas.microsoft.com/office/powerpoint/2010/main" xmlns="" val="19032426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010400" y="0"/>
            <a:ext cx="2133600" cy="365125"/>
          </a:xfrm>
        </p:spPr>
        <p:txBody>
          <a:bodyPr/>
          <a:lstStyle/>
          <a:p>
            <a:fld id="{63956306-7E5F-4CA0-9EBE-11CD676DDEDC}" type="slidenum">
              <a:rPr lang="en-GB">
                <a:solidFill>
                  <a:schemeClr val="bg1"/>
                </a:solidFill>
              </a:rPr>
              <a:pPr/>
              <a:t>59</a:t>
            </a:fld>
            <a:endParaRPr lang="en-GB" dirty="0">
              <a:solidFill>
                <a:schemeClr val="bg1"/>
              </a:solidFill>
            </a:endParaRPr>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MPUMALANGA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29672530"/>
              </p:ext>
            </p:extLst>
          </p:nvPr>
        </p:nvGraphicFramePr>
        <p:xfrm>
          <a:off x="670560" y="1867534"/>
          <a:ext cx="8016240" cy="3448431"/>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17 350</a:t>
                      </a:r>
                    </a:p>
                  </a:txBody>
                  <a:tcPr/>
                </a:tc>
              </a:tr>
              <a:tr h="602614">
                <a:tc>
                  <a:txBody>
                    <a:bodyPr/>
                    <a:lstStyle/>
                    <a:p>
                      <a:r>
                        <a:rPr lang="en-ZA" dirty="0" smtClean="0"/>
                        <a:t>Inspection and Enforcement Services</a:t>
                      </a:r>
                      <a:endParaRPr lang="en-ZA" dirty="0"/>
                    </a:p>
                  </a:txBody>
                  <a:tcPr/>
                </a:tc>
                <a:tc>
                  <a:txBody>
                    <a:bodyPr/>
                    <a:lstStyle/>
                    <a:p>
                      <a:r>
                        <a:rPr lang="en-ZA" dirty="0" smtClean="0"/>
                        <a:t>49 338</a:t>
                      </a:r>
                      <a:endParaRPr lang="en-ZA" dirty="0"/>
                    </a:p>
                  </a:txBody>
                  <a:tcPr/>
                </a:tc>
              </a:tr>
              <a:tr h="484885">
                <a:tc>
                  <a:txBody>
                    <a:bodyPr/>
                    <a:lstStyle/>
                    <a:p>
                      <a:r>
                        <a:rPr lang="en-ZA" dirty="0" smtClean="0"/>
                        <a:t>Public Employment Services</a:t>
                      </a:r>
                      <a:endParaRPr lang="en-ZA" dirty="0"/>
                    </a:p>
                  </a:txBody>
                  <a:tcPr/>
                </a:tc>
                <a:tc>
                  <a:txBody>
                    <a:bodyPr/>
                    <a:lstStyle/>
                    <a:p>
                      <a:r>
                        <a:rPr lang="en-ZA" dirty="0" smtClean="0"/>
                        <a:t>31 902</a:t>
                      </a:r>
                      <a:endParaRPr lang="en-ZA" dirty="0"/>
                    </a:p>
                  </a:txBody>
                  <a:tcPr/>
                </a:tc>
              </a:tr>
              <a:tr h="554237">
                <a:tc>
                  <a:txBody>
                    <a:bodyPr/>
                    <a:lstStyle/>
                    <a:p>
                      <a:r>
                        <a:rPr lang="en-ZA" dirty="0" smtClean="0"/>
                        <a:t>Labour Policy and International Relations</a:t>
                      </a:r>
                      <a:endParaRPr lang="en-ZA" dirty="0"/>
                    </a:p>
                  </a:txBody>
                  <a:tcPr/>
                </a:tc>
                <a:tc>
                  <a:txBody>
                    <a:bodyPr/>
                    <a:lstStyle/>
                    <a:p>
                      <a:r>
                        <a:rPr lang="en-ZA" dirty="0" smtClean="0"/>
                        <a:t>3 477</a:t>
                      </a:r>
                      <a:endParaRPr lang="en-ZA" dirty="0"/>
                    </a:p>
                  </a:txBody>
                  <a:tcPr/>
                </a:tc>
              </a:tr>
              <a:tr h="484885">
                <a:tc>
                  <a:txBody>
                    <a:bodyPr/>
                    <a:lstStyle/>
                    <a:p>
                      <a:r>
                        <a:rPr lang="en-ZA" dirty="0" smtClean="0"/>
                        <a:t>Total:</a:t>
                      </a:r>
                      <a:endParaRPr lang="en-ZA" dirty="0"/>
                    </a:p>
                  </a:txBody>
                  <a:tcPr/>
                </a:tc>
                <a:tc>
                  <a:txBody>
                    <a:bodyPr/>
                    <a:lstStyle/>
                    <a:p>
                      <a:r>
                        <a:rPr lang="en-ZA" dirty="0" smtClean="0"/>
                        <a:t>102 067</a:t>
                      </a:r>
                      <a:endParaRPr lang="en-ZA" dirty="0"/>
                    </a:p>
                  </a:txBody>
                  <a:tcPr/>
                </a:tc>
              </a:tr>
            </a:tbl>
          </a:graphicData>
        </a:graphic>
      </p:graphicFrame>
    </p:spTree>
    <p:extLst>
      <p:ext uri="{BB962C8B-B14F-4D97-AF65-F5344CB8AC3E}">
        <p14:creationId xmlns:p14="http://schemas.microsoft.com/office/powerpoint/2010/main" xmlns="" val="2814065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800" b="1" dirty="0" smtClean="0">
                <a:latin typeface="+mn-lt"/>
              </a:rPr>
              <a:t>Introduction: Vision and Mission</a:t>
            </a:r>
            <a:endParaRPr lang="en-ZA" sz="2800" b="1" dirty="0">
              <a:latin typeface="+mn-lt"/>
            </a:endParaRPr>
          </a:p>
        </p:txBody>
      </p:sp>
      <p:sp>
        <p:nvSpPr>
          <p:cNvPr id="3" name="Content Placeholder 2"/>
          <p:cNvSpPr>
            <a:spLocks noGrp="1"/>
          </p:cNvSpPr>
          <p:nvPr>
            <p:ph idx="1"/>
          </p:nvPr>
        </p:nvSpPr>
        <p:spPr>
          <a:xfrm>
            <a:off x="293075" y="1378890"/>
            <a:ext cx="8622323" cy="5146454"/>
          </a:xfrm>
        </p:spPr>
        <p:txBody>
          <a:bodyPr/>
          <a:lstStyle/>
          <a:p>
            <a:pPr marL="0" indent="0" eaLnBrk="1" hangingPunct="1">
              <a:buNone/>
            </a:pPr>
            <a:r>
              <a:rPr lang="en-ZA" sz="2000" b="1" u="sng" dirty="0"/>
              <a:t>Vision</a:t>
            </a:r>
          </a:p>
          <a:p>
            <a:pPr marL="0" indent="0" eaLnBrk="1" hangingPunct="1">
              <a:buNone/>
            </a:pPr>
            <a:r>
              <a:rPr lang="en-ZA" sz="2000" dirty="0"/>
              <a:t>The Department of </a:t>
            </a:r>
            <a:r>
              <a:rPr lang="en-ZA" sz="2000" dirty="0" smtClean="0"/>
              <a:t>Employment and Labour </a:t>
            </a:r>
            <a:r>
              <a:rPr lang="en-ZA" sz="2000" dirty="0"/>
              <a:t>strives for a labour market which is conducive to investment, economic growth, employment creation and decent work. </a:t>
            </a:r>
          </a:p>
          <a:p>
            <a:pPr marL="0" indent="0" eaLnBrk="1" hangingPunct="1">
              <a:buNone/>
            </a:pPr>
            <a:endParaRPr lang="en-ZA" sz="2000" u="sng" dirty="0"/>
          </a:p>
          <a:p>
            <a:pPr marL="0" indent="0" eaLnBrk="1" hangingPunct="1">
              <a:buNone/>
            </a:pPr>
            <a:r>
              <a:rPr lang="en-ZA" sz="2000" b="1" u="sng" dirty="0"/>
              <a:t>Mission</a:t>
            </a:r>
          </a:p>
          <a:p>
            <a:pPr marL="0" indent="0" eaLnBrk="1" hangingPunct="1">
              <a:buNone/>
            </a:pPr>
            <a:r>
              <a:rPr lang="en-ZA" sz="2000" dirty="0" smtClean="0"/>
              <a:t>Regulate </a:t>
            </a:r>
            <a:r>
              <a:rPr lang="en-ZA" sz="2000" dirty="0"/>
              <a:t>the South African labour market for a sustainable economy through: </a:t>
            </a:r>
          </a:p>
          <a:p>
            <a:pPr marL="0" indent="0" eaLnBrk="1" hangingPunct="1">
              <a:buNone/>
            </a:pPr>
            <a:r>
              <a:rPr lang="en-ZA" sz="2000" dirty="0"/>
              <a:t>-	Appropriate legislation and regulations </a:t>
            </a:r>
          </a:p>
          <a:p>
            <a:pPr marL="0" indent="0" eaLnBrk="1" hangingPunct="1">
              <a:buNone/>
            </a:pPr>
            <a:r>
              <a:rPr lang="en-ZA" sz="2000" dirty="0"/>
              <a:t>-	Inspection, compliance monitoring and enforcement </a:t>
            </a:r>
          </a:p>
          <a:p>
            <a:pPr marL="0" indent="0" eaLnBrk="1" hangingPunct="1">
              <a:buNone/>
            </a:pPr>
            <a:r>
              <a:rPr lang="en-ZA" sz="2000" dirty="0"/>
              <a:t>-	Protection of human rights </a:t>
            </a:r>
          </a:p>
          <a:p>
            <a:pPr marL="0" indent="0" eaLnBrk="1" hangingPunct="1">
              <a:buNone/>
            </a:pPr>
            <a:r>
              <a:rPr lang="en-ZA" sz="2000" dirty="0"/>
              <a:t>-	Provision of Employment Services </a:t>
            </a:r>
          </a:p>
          <a:p>
            <a:pPr marL="0" indent="0" eaLnBrk="1" hangingPunct="1">
              <a:buNone/>
            </a:pPr>
            <a:r>
              <a:rPr lang="en-ZA" sz="2000" dirty="0"/>
              <a:t>-	Promoting equity </a:t>
            </a:r>
          </a:p>
          <a:p>
            <a:pPr marL="0" indent="0" eaLnBrk="1" hangingPunct="1">
              <a:buNone/>
            </a:pPr>
            <a:r>
              <a:rPr lang="en-ZA" sz="2000" dirty="0"/>
              <a:t>-	Social and income protection </a:t>
            </a:r>
          </a:p>
          <a:p>
            <a:pPr marL="0" indent="0" eaLnBrk="1" hangingPunct="1">
              <a:buNone/>
            </a:pPr>
            <a:r>
              <a:rPr lang="en-ZA" sz="2000" dirty="0"/>
              <a:t>-	Social dialogue. </a:t>
            </a:r>
          </a:p>
          <a:p>
            <a:pPr marL="0" indent="0" eaLnBrk="1" hangingPunct="1">
              <a:buNone/>
            </a:pPr>
            <a:endParaRPr lang="en-ZA" sz="2000" dirty="0"/>
          </a:p>
          <a:p>
            <a:pPr marL="0" indent="0" eaLnBrk="1" hangingPunct="1">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a:xfrm>
            <a:off x="6588224" y="6165304"/>
            <a:ext cx="2133600" cy="365125"/>
          </a:xfrm>
        </p:spPr>
        <p:txBody>
          <a:bodyPr/>
          <a:lstStyle/>
          <a:p>
            <a:pPr>
              <a:defRPr/>
            </a:pPr>
            <a:fld id="{416AF1B2-E7A4-446A-84DC-90AA83BA6A19}" type="slidenum">
              <a:rPr lang="en-US" smtClean="0"/>
              <a:pPr>
                <a:defRPr/>
              </a:pPr>
              <a:t>6</a:t>
            </a:fld>
            <a:endParaRPr lang="en-US" dirty="0"/>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
        <p:nvSpPr>
          <p:cNvPr id="6" name="Slide Number Placeholder 5"/>
          <p:cNvSpPr txBox="1">
            <a:spLocks/>
          </p:cNvSpPr>
          <p:nvPr/>
        </p:nvSpPr>
        <p:spPr>
          <a:xfrm>
            <a:off x="7010400" y="100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C825D8-7D5C-497D-8665-B73E15BD3DD8}" type="slidenum">
              <a:rPr lang="en-US" smtClean="0">
                <a:solidFill>
                  <a:schemeClr val="bg1"/>
                </a:solidFill>
              </a:rPr>
              <a:pPr>
                <a:defRPr/>
              </a:pPr>
              <a:t>6</a:t>
            </a:fld>
            <a:endParaRPr lang="en-US" dirty="0">
              <a:solidFill>
                <a:schemeClr val="bg1"/>
              </a:solidFill>
            </a:endParaRPr>
          </a:p>
        </p:txBody>
      </p:sp>
    </p:spTree>
    <p:extLst>
      <p:ext uri="{BB962C8B-B14F-4D97-AF65-F5344CB8AC3E}">
        <p14:creationId xmlns:p14="http://schemas.microsoft.com/office/powerpoint/2010/main" xmlns="" val="1693537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010400" y="4989"/>
            <a:ext cx="2133600" cy="365125"/>
          </a:xfrm>
        </p:spPr>
        <p:txBody>
          <a:bodyPr/>
          <a:lstStyle/>
          <a:p>
            <a:fld id="{63956306-7E5F-4CA0-9EBE-11CD676DDEDC}" type="slidenum">
              <a:rPr lang="en-GB">
                <a:solidFill>
                  <a:schemeClr val="bg1"/>
                </a:solidFill>
              </a:rPr>
              <a:pPr/>
              <a:t>60</a:t>
            </a:fld>
            <a:endParaRPr lang="en-GB">
              <a:solidFill>
                <a:schemeClr val="bg1"/>
              </a:solidFill>
            </a:endParaRPr>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NORTHERN CAPE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718527916"/>
              </p:ext>
            </p:extLst>
          </p:nvPr>
        </p:nvGraphicFramePr>
        <p:xfrm>
          <a:off x="670560" y="1867534"/>
          <a:ext cx="8016240" cy="3372231"/>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13 542</a:t>
                      </a:r>
                    </a:p>
                  </a:txBody>
                  <a:tcPr/>
                </a:tc>
              </a:tr>
              <a:tr h="602614">
                <a:tc>
                  <a:txBody>
                    <a:bodyPr/>
                    <a:lstStyle/>
                    <a:p>
                      <a:r>
                        <a:rPr lang="en-ZA" dirty="0" smtClean="0"/>
                        <a:t>Inspection and Enforcement Services</a:t>
                      </a:r>
                      <a:endParaRPr lang="en-ZA" dirty="0"/>
                    </a:p>
                  </a:txBody>
                  <a:tcPr/>
                </a:tc>
                <a:tc>
                  <a:txBody>
                    <a:bodyPr/>
                    <a:lstStyle/>
                    <a:p>
                      <a:r>
                        <a:rPr lang="en-ZA" dirty="0" smtClean="0"/>
                        <a:t>28 483</a:t>
                      </a:r>
                      <a:endParaRPr lang="en-ZA" dirty="0"/>
                    </a:p>
                  </a:txBody>
                  <a:tcPr/>
                </a:tc>
              </a:tr>
              <a:tr h="484885">
                <a:tc>
                  <a:txBody>
                    <a:bodyPr/>
                    <a:lstStyle/>
                    <a:p>
                      <a:r>
                        <a:rPr lang="en-ZA" dirty="0" smtClean="0"/>
                        <a:t>Public Employment Services</a:t>
                      </a:r>
                      <a:endParaRPr lang="en-ZA" dirty="0"/>
                    </a:p>
                  </a:txBody>
                  <a:tcPr/>
                </a:tc>
                <a:tc>
                  <a:txBody>
                    <a:bodyPr/>
                    <a:lstStyle/>
                    <a:p>
                      <a:r>
                        <a:rPr lang="en-ZA" dirty="0" smtClean="0"/>
                        <a:t>24 991</a:t>
                      </a:r>
                      <a:endParaRPr lang="en-ZA" dirty="0"/>
                    </a:p>
                  </a:txBody>
                  <a:tcPr/>
                </a:tc>
              </a:tr>
              <a:tr h="478037">
                <a:tc>
                  <a:txBody>
                    <a:bodyPr/>
                    <a:lstStyle/>
                    <a:p>
                      <a:r>
                        <a:rPr lang="en-ZA" dirty="0" smtClean="0"/>
                        <a:t>Labour Policy and International Relations</a:t>
                      </a:r>
                      <a:endParaRPr lang="en-ZA" dirty="0"/>
                    </a:p>
                  </a:txBody>
                  <a:tcPr/>
                </a:tc>
                <a:tc>
                  <a:txBody>
                    <a:bodyPr/>
                    <a:lstStyle/>
                    <a:p>
                      <a:r>
                        <a:rPr lang="en-ZA" dirty="0" smtClean="0"/>
                        <a:t>3 317</a:t>
                      </a:r>
                      <a:endParaRPr lang="en-ZA" dirty="0"/>
                    </a:p>
                  </a:txBody>
                  <a:tcPr/>
                </a:tc>
              </a:tr>
              <a:tr h="484885">
                <a:tc>
                  <a:txBody>
                    <a:bodyPr/>
                    <a:lstStyle/>
                    <a:p>
                      <a:r>
                        <a:rPr lang="en-ZA" dirty="0" smtClean="0"/>
                        <a:t>Total:</a:t>
                      </a:r>
                      <a:endParaRPr lang="en-ZA" dirty="0"/>
                    </a:p>
                  </a:txBody>
                  <a:tcPr/>
                </a:tc>
                <a:tc>
                  <a:txBody>
                    <a:bodyPr/>
                    <a:lstStyle/>
                    <a:p>
                      <a:r>
                        <a:rPr lang="en-ZA" dirty="0" smtClean="0"/>
                        <a:t>70 333</a:t>
                      </a:r>
                      <a:endParaRPr lang="en-ZA" dirty="0"/>
                    </a:p>
                  </a:txBody>
                  <a:tcPr/>
                </a:tc>
              </a:tr>
            </a:tbl>
          </a:graphicData>
        </a:graphic>
      </p:graphicFrame>
    </p:spTree>
    <p:extLst>
      <p:ext uri="{BB962C8B-B14F-4D97-AF65-F5344CB8AC3E}">
        <p14:creationId xmlns:p14="http://schemas.microsoft.com/office/powerpoint/2010/main" xmlns="" val="1316119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010400" y="-16782"/>
            <a:ext cx="2133600" cy="365125"/>
          </a:xfrm>
        </p:spPr>
        <p:txBody>
          <a:bodyPr/>
          <a:lstStyle/>
          <a:p>
            <a:fld id="{63956306-7E5F-4CA0-9EBE-11CD676DDEDC}" type="slidenum">
              <a:rPr lang="en-GB">
                <a:solidFill>
                  <a:schemeClr val="bg1"/>
                </a:solidFill>
              </a:rPr>
              <a:pPr/>
              <a:t>61</a:t>
            </a:fld>
            <a:endParaRPr lang="en-GB">
              <a:solidFill>
                <a:schemeClr val="bg1"/>
              </a:solidFill>
            </a:endParaRPr>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NORTH WEST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503406632"/>
              </p:ext>
            </p:extLst>
          </p:nvPr>
        </p:nvGraphicFramePr>
        <p:xfrm>
          <a:off x="670560" y="1867534"/>
          <a:ext cx="8016240" cy="3433191"/>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17 800</a:t>
                      </a:r>
                    </a:p>
                  </a:txBody>
                  <a:tcPr/>
                </a:tc>
              </a:tr>
              <a:tr h="602614">
                <a:tc>
                  <a:txBody>
                    <a:bodyPr/>
                    <a:lstStyle/>
                    <a:p>
                      <a:r>
                        <a:rPr lang="en-ZA" dirty="0" smtClean="0"/>
                        <a:t>Inspection and Enforcement Services</a:t>
                      </a:r>
                      <a:endParaRPr lang="en-ZA" dirty="0"/>
                    </a:p>
                  </a:txBody>
                  <a:tcPr/>
                </a:tc>
                <a:tc>
                  <a:txBody>
                    <a:bodyPr/>
                    <a:lstStyle/>
                    <a:p>
                      <a:r>
                        <a:rPr lang="en-ZA" dirty="0" smtClean="0"/>
                        <a:t>43 214</a:t>
                      </a:r>
                      <a:endParaRPr lang="en-ZA" dirty="0"/>
                    </a:p>
                  </a:txBody>
                  <a:tcPr/>
                </a:tc>
              </a:tr>
              <a:tr h="484885">
                <a:tc>
                  <a:txBody>
                    <a:bodyPr/>
                    <a:lstStyle/>
                    <a:p>
                      <a:r>
                        <a:rPr lang="en-ZA" dirty="0" smtClean="0"/>
                        <a:t>Public Employment Services</a:t>
                      </a:r>
                      <a:endParaRPr lang="en-ZA" dirty="0"/>
                    </a:p>
                  </a:txBody>
                  <a:tcPr/>
                </a:tc>
                <a:tc>
                  <a:txBody>
                    <a:bodyPr/>
                    <a:lstStyle/>
                    <a:p>
                      <a:r>
                        <a:rPr lang="en-ZA" dirty="0" smtClean="0"/>
                        <a:t>28 287</a:t>
                      </a:r>
                      <a:endParaRPr lang="en-ZA" dirty="0"/>
                    </a:p>
                  </a:txBody>
                  <a:tcPr/>
                </a:tc>
              </a:tr>
              <a:tr h="538997">
                <a:tc>
                  <a:txBody>
                    <a:bodyPr/>
                    <a:lstStyle/>
                    <a:p>
                      <a:r>
                        <a:rPr lang="en-ZA" dirty="0" smtClean="0"/>
                        <a:t>Labour Policy and International Relations</a:t>
                      </a:r>
                      <a:endParaRPr lang="en-ZA" dirty="0"/>
                    </a:p>
                  </a:txBody>
                  <a:tcPr/>
                </a:tc>
                <a:tc>
                  <a:txBody>
                    <a:bodyPr/>
                    <a:lstStyle/>
                    <a:p>
                      <a:r>
                        <a:rPr lang="en-ZA" dirty="0" smtClean="0"/>
                        <a:t>3 427</a:t>
                      </a:r>
                      <a:endParaRPr lang="en-ZA" dirty="0"/>
                    </a:p>
                  </a:txBody>
                  <a:tcPr/>
                </a:tc>
              </a:tr>
              <a:tr h="484885">
                <a:tc>
                  <a:txBody>
                    <a:bodyPr/>
                    <a:lstStyle/>
                    <a:p>
                      <a:r>
                        <a:rPr lang="en-ZA" dirty="0" smtClean="0"/>
                        <a:t>Total:</a:t>
                      </a:r>
                      <a:endParaRPr lang="en-ZA" dirty="0"/>
                    </a:p>
                  </a:txBody>
                  <a:tcPr/>
                </a:tc>
                <a:tc>
                  <a:txBody>
                    <a:bodyPr/>
                    <a:lstStyle/>
                    <a:p>
                      <a:r>
                        <a:rPr lang="en-ZA" dirty="0" smtClean="0"/>
                        <a:t>92 728</a:t>
                      </a:r>
                      <a:endParaRPr lang="en-ZA" dirty="0"/>
                    </a:p>
                  </a:txBody>
                  <a:tcPr/>
                </a:tc>
              </a:tr>
            </a:tbl>
          </a:graphicData>
        </a:graphic>
      </p:graphicFrame>
    </p:spTree>
    <p:extLst>
      <p:ext uri="{BB962C8B-B14F-4D97-AF65-F5344CB8AC3E}">
        <p14:creationId xmlns:p14="http://schemas.microsoft.com/office/powerpoint/2010/main" xmlns="" val="22681783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7010400" y="0"/>
            <a:ext cx="2133600" cy="365125"/>
          </a:xfrm>
        </p:spPr>
        <p:txBody>
          <a:bodyPr/>
          <a:lstStyle/>
          <a:p>
            <a:fld id="{63956306-7E5F-4CA0-9EBE-11CD676DDEDC}" type="slidenum">
              <a:rPr lang="en-GB">
                <a:solidFill>
                  <a:schemeClr val="bg1"/>
                </a:solidFill>
              </a:rPr>
              <a:pPr/>
              <a:t>62</a:t>
            </a:fld>
            <a:endParaRPr lang="en-GB">
              <a:solidFill>
                <a:schemeClr val="bg1"/>
              </a:solidFill>
            </a:endParaRPr>
          </a:p>
        </p:txBody>
      </p:sp>
      <p:sp>
        <p:nvSpPr>
          <p:cNvPr id="120834" name="Rectangle 2"/>
          <p:cNvSpPr>
            <a:spLocks noGrp="1" noChangeArrowheads="1"/>
          </p:cNvSpPr>
          <p:nvPr>
            <p:ph type="title"/>
          </p:nvPr>
        </p:nvSpPr>
        <p:spPr/>
        <p:txBody>
          <a:bodyPr/>
          <a:lstStyle/>
          <a:p>
            <a:r>
              <a:rPr lang="en-ZA" sz="4000" b="1" dirty="0" smtClean="0">
                <a:solidFill>
                  <a:schemeClr val="bg1"/>
                </a:solidFill>
              </a:rPr>
              <a:t>2019/2020</a:t>
            </a:r>
            <a:r>
              <a:rPr lang="en-ZA" sz="4000" b="1" dirty="0">
                <a:solidFill>
                  <a:schemeClr val="bg1"/>
                </a:solidFill>
              </a:rPr>
              <a:t/>
            </a:r>
            <a:br>
              <a:rPr lang="en-ZA" sz="4000" b="1" dirty="0">
                <a:solidFill>
                  <a:schemeClr val="bg1"/>
                </a:solidFill>
              </a:rPr>
            </a:br>
            <a:r>
              <a:rPr lang="en-ZA" sz="4000" b="1" dirty="0" smtClean="0">
                <a:solidFill>
                  <a:schemeClr val="bg1"/>
                </a:solidFill>
              </a:rPr>
              <a:t>WESTERN CAPE BUDGET</a:t>
            </a:r>
            <a:endParaRPr lang="en-GB" sz="40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97073396"/>
              </p:ext>
            </p:extLst>
          </p:nvPr>
        </p:nvGraphicFramePr>
        <p:xfrm>
          <a:off x="670560" y="1867534"/>
          <a:ext cx="8016240" cy="3417951"/>
        </p:xfrm>
        <a:graphic>
          <a:graphicData uri="http://schemas.openxmlformats.org/drawingml/2006/table">
            <a:tbl>
              <a:tblPr firstRow="1" bandRow="1">
                <a:tableStyleId>{5C22544A-7EE6-4342-B048-85BDC9FD1C3A}</a:tableStyleId>
              </a:tblPr>
              <a:tblGrid>
                <a:gridCol w="4061460"/>
                <a:gridCol w="3954780"/>
              </a:tblGrid>
              <a:tr h="836925">
                <a:tc>
                  <a:txBody>
                    <a:bodyPr/>
                    <a:lstStyle/>
                    <a:p>
                      <a:r>
                        <a:rPr lang="en-ZA" dirty="0" smtClean="0"/>
                        <a:t>PROGRAMME:</a:t>
                      </a:r>
                      <a:endParaRPr lang="en-ZA" dirty="0"/>
                    </a:p>
                  </a:txBody>
                  <a:tcPr/>
                </a:tc>
                <a:tc>
                  <a:txBody>
                    <a:bodyPr/>
                    <a:lstStyle/>
                    <a:p>
                      <a:r>
                        <a:rPr lang="en-ZA" dirty="0" smtClean="0"/>
                        <a:t>ORIGINAL APPROPRIATION R’000</a:t>
                      </a:r>
                      <a:endParaRPr lang="en-ZA" dirty="0"/>
                    </a:p>
                  </a:txBody>
                  <a:tcPr/>
                </a:tc>
              </a:tr>
              <a:tr h="484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Administration</a:t>
                      </a:r>
                      <a:endParaRPr lang="en-ZA" dirty="0"/>
                    </a:p>
                  </a:txBody>
                  <a:tcPr/>
                </a:tc>
                <a:tc>
                  <a:txBody>
                    <a:bodyPr/>
                    <a:lstStyle/>
                    <a:p>
                      <a:r>
                        <a:rPr lang="en-ZA" dirty="0" smtClean="0"/>
                        <a:t>24 526</a:t>
                      </a:r>
                    </a:p>
                  </a:txBody>
                  <a:tcPr/>
                </a:tc>
              </a:tr>
              <a:tr h="602614">
                <a:tc>
                  <a:txBody>
                    <a:bodyPr/>
                    <a:lstStyle/>
                    <a:p>
                      <a:r>
                        <a:rPr lang="en-ZA" dirty="0" smtClean="0"/>
                        <a:t>Inspection and Enforcement Services</a:t>
                      </a:r>
                      <a:endParaRPr lang="en-ZA" dirty="0"/>
                    </a:p>
                  </a:txBody>
                  <a:tcPr/>
                </a:tc>
                <a:tc>
                  <a:txBody>
                    <a:bodyPr/>
                    <a:lstStyle/>
                    <a:p>
                      <a:r>
                        <a:rPr lang="en-ZA" dirty="0" smtClean="0"/>
                        <a:t>63 792</a:t>
                      </a:r>
                      <a:endParaRPr lang="en-ZA" dirty="0"/>
                    </a:p>
                  </a:txBody>
                  <a:tcPr/>
                </a:tc>
              </a:tr>
              <a:tr h="484885">
                <a:tc>
                  <a:txBody>
                    <a:bodyPr/>
                    <a:lstStyle/>
                    <a:p>
                      <a:r>
                        <a:rPr lang="en-ZA" dirty="0" smtClean="0"/>
                        <a:t>Public Employment Services</a:t>
                      </a:r>
                      <a:endParaRPr lang="en-ZA" dirty="0"/>
                    </a:p>
                  </a:txBody>
                  <a:tcPr/>
                </a:tc>
                <a:tc>
                  <a:txBody>
                    <a:bodyPr/>
                    <a:lstStyle/>
                    <a:p>
                      <a:r>
                        <a:rPr lang="en-ZA" dirty="0" smtClean="0"/>
                        <a:t>32 731</a:t>
                      </a:r>
                      <a:endParaRPr lang="en-ZA" dirty="0"/>
                    </a:p>
                  </a:txBody>
                  <a:tcPr/>
                </a:tc>
              </a:tr>
              <a:tr h="523757">
                <a:tc>
                  <a:txBody>
                    <a:bodyPr/>
                    <a:lstStyle/>
                    <a:p>
                      <a:r>
                        <a:rPr lang="en-ZA" dirty="0" smtClean="0"/>
                        <a:t>Labour Policy and International Relations</a:t>
                      </a:r>
                      <a:endParaRPr lang="en-ZA" dirty="0"/>
                    </a:p>
                  </a:txBody>
                  <a:tcPr/>
                </a:tc>
                <a:tc>
                  <a:txBody>
                    <a:bodyPr/>
                    <a:lstStyle/>
                    <a:p>
                      <a:r>
                        <a:rPr lang="en-ZA" dirty="0" smtClean="0"/>
                        <a:t>4 586</a:t>
                      </a:r>
                      <a:endParaRPr lang="en-ZA" dirty="0"/>
                    </a:p>
                  </a:txBody>
                  <a:tcPr/>
                </a:tc>
              </a:tr>
              <a:tr h="484885">
                <a:tc>
                  <a:txBody>
                    <a:bodyPr/>
                    <a:lstStyle/>
                    <a:p>
                      <a:r>
                        <a:rPr lang="en-ZA" dirty="0" smtClean="0"/>
                        <a:t>Total:</a:t>
                      </a:r>
                      <a:endParaRPr lang="en-ZA" dirty="0"/>
                    </a:p>
                  </a:txBody>
                  <a:tcPr/>
                </a:tc>
                <a:tc>
                  <a:txBody>
                    <a:bodyPr/>
                    <a:lstStyle/>
                    <a:p>
                      <a:r>
                        <a:rPr lang="en-ZA" dirty="0" smtClean="0"/>
                        <a:t>125 635</a:t>
                      </a:r>
                      <a:endParaRPr lang="en-ZA" dirty="0"/>
                    </a:p>
                  </a:txBody>
                  <a:tcPr/>
                </a:tc>
              </a:tr>
            </a:tbl>
          </a:graphicData>
        </a:graphic>
      </p:graphicFrame>
    </p:spTree>
    <p:extLst>
      <p:ext uri="{BB962C8B-B14F-4D97-AF65-F5344CB8AC3E}">
        <p14:creationId xmlns:p14="http://schemas.microsoft.com/office/powerpoint/2010/main" xmlns="" val="32482759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012371" y="1959429"/>
            <a:ext cx="7208951" cy="925039"/>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SUPPORTED EMPLOYMENT ENTERPRISES (SEE)</a:t>
            </a: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pic>
        <p:nvPicPr>
          <p:cNvPr id="99333" name="Picture 4" descr="LOGO"/>
          <p:cNvPicPr>
            <a:picLocks noChangeAspect="1" noChangeArrowheads="1"/>
          </p:cNvPicPr>
          <p:nvPr/>
        </p:nvPicPr>
        <p:blipFill>
          <a:blip r:embed="rId3"/>
          <a:srcRect/>
          <a:stretch>
            <a:fillRect/>
          </a:stretch>
        </p:blipFill>
        <p:spPr bwMode="auto">
          <a:xfrm>
            <a:off x="2771775" y="404813"/>
            <a:ext cx="3241675" cy="1408112"/>
          </a:xfrm>
          <a:prstGeom prst="rect">
            <a:avLst/>
          </a:prstGeom>
          <a:noFill/>
          <a:ln w="9525">
            <a:noFill/>
            <a:miter lim="800000"/>
            <a:headEnd/>
            <a:tailEnd/>
          </a:ln>
        </p:spPr>
      </p:pic>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63</a:t>
            </a:fld>
            <a:endParaRPr lang="en-US"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16338" y="3063638"/>
            <a:ext cx="3197112" cy="319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94687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07"/>
            <a:ext cx="8229600" cy="1143000"/>
          </a:xfrm>
        </p:spPr>
        <p:txBody>
          <a:bodyPr/>
          <a:lstStyle/>
          <a:p>
            <a:r>
              <a:rPr lang="en-ZA" sz="2400" b="1" dirty="0" smtClean="0"/>
              <a:t>SUPPORTED EMPLOYMENT ENTERPRISES (SEE)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62931327"/>
              </p:ext>
            </p:extLst>
          </p:nvPr>
        </p:nvGraphicFramePr>
        <p:xfrm>
          <a:off x="209341" y="1417637"/>
          <a:ext cx="8778911" cy="4623934"/>
        </p:xfrm>
        <a:graphic>
          <a:graphicData uri="http://schemas.openxmlformats.org/drawingml/2006/table">
            <a:tbl>
              <a:tblPr firstRow="1" bandRow="1">
                <a:tableStyleId>{616DA210-FB5B-4158-B5E0-FEB733F419BA}</a:tableStyleId>
              </a:tblPr>
              <a:tblGrid>
                <a:gridCol w="510942"/>
                <a:gridCol w="1904420"/>
                <a:gridCol w="452880"/>
                <a:gridCol w="2345689"/>
                <a:gridCol w="894148"/>
                <a:gridCol w="859311"/>
                <a:gridCol w="905760"/>
                <a:gridCol w="905761"/>
              </a:tblGrid>
              <a:tr h="484286">
                <a:tc gridSpan="2">
                  <a:txBody>
                    <a:bodyPr/>
                    <a:lstStyle/>
                    <a:p>
                      <a:pPr algn="ctr"/>
                      <a:r>
                        <a:rPr lang="en-ZA" sz="1600" dirty="0" smtClean="0">
                          <a:solidFill>
                            <a:schemeClr val="tx1"/>
                          </a:solidFill>
                        </a:rPr>
                        <a:t>Performance Indicator</a:t>
                      </a:r>
                      <a:endParaRPr lang="en-ZA" sz="1600" dirty="0">
                        <a:solidFill>
                          <a:schemeClr val="tx1"/>
                        </a:solidFill>
                      </a:endParaRPr>
                    </a:p>
                  </a:txBody>
                  <a:tcPr>
                    <a:solidFill>
                      <a:srgbClr val="FFAB16"/>
                    </a:solidFill>
                  </a:tcPr>
                </a:tc>
                <a:tc hMerge="1">
                  <a:txBody>
                    <a:bodyPr/>
                    <a:lstStyle/>
                    <a:p>
                      <a:endParaRPr lang="en-ZA" dirty="0"/>
                    </a:p>
                  </a:txBody>
                  <a:tcPr/>
                </a:tc>
                <a:tc>
                  <a:txBody>
                    <a:bodyPr/>
                    <a:lstStyle/>
                    <a:p>
                      <a:pPr algn="ctr"/>
                      <a:r>
                        <a:rPr lang="en-ZA" sz="1600" dirty="0" smtClean="0">
                          <a:solidFill>
                            <a:schemeClr val="tx1"/>
                          </a:solidFill>
                        </a:rPr>
                        <a:t>RP</a:t>
                      </a:r>
                      <a:endParaRPr lang="en-ZA" sz="1600" dirty="0">
                        <a:solidFill>
                          <a:schemeClr val="tx1"/>
                        </a:solidFill>
                      </a:endParaRPr>
                    </a:p>
                  </a:txBody>
                  <a:tcPr>
                    <a:solidFill>
                      <a:srgbClr val="FFAB16"/>
                    </a:solidFill>
                  </a:tcPr>
                </a:tc>
                <a:tc>
                  <a:txBody>
                    <a:bodyPr/>
                    <a:lstStyle/>
                    <a:p>
                      <a:pPr algn="ctr"/>
                      <a:r>
                        <a:rPr lang="en-ZA" sz="1600" dirty="0" smtClean="0">
                          <a:solidFill>
                            <a:schemeClr val="tx1"/>
                          </a:solidFill>
                        </a:rPr>
                        <a:t>Target</a:t>
                      </a:r>
                      <a:endParaRPr lang="en-ZA" sz="1600" dirty="0">
                        <a:solidFill>
                          <a:schemeClr val="tx1"/>
                        </a:solidFill>
                      </a:endParaRPr>
                    </a:p>
                  </a:txBody>
                  <a:tcPr>
                    <a:solidFill>
                      <a:srgbClr val="FFAB16"/>
                    </a:solidFill>
                  </a:tcPr>
                </a:tc>
                <a:tc>
                  <a:txBody>
                    <a:bodyPr/>
                    <a:lstStyle/>
                    <a:p>
                      <a:pPr algn="ctr"/>
                      <a:r>
                        <a:rPr lang="en-ZA" sz="1600" b="1" dirty="0" smtClean="0">
                          <a:solidFill>
                            <a:schemeClr val="tx1"/>
                          </a:solidFill>
                        </a:rPr>
                        <a:t>Q1</a:t>
                      </a:r>
                      <a:endParaRPr lang="en-ZA" sz="1600" b="1" dirty="0">
                        <a:solidFill>
                          <a:schemeClr val="tx1"/>
                        </a:solidFill>
                      </a:endParaRPr>
                    </a:p>
                  </a:txBody>
                  <a:tcPr>
                    <a:solidFill>
                      <a:srgbClr val="FFAB16"/>
                    </a:solidFill>
                  </a:tcPr>
                </a:tc>
                <a:tc>
                  <a:txBody>
                    <a:bodyPr/>
                    <a:lstStyle/>
                    <a:p>
                      <a:pPr algn="ctr"/>
                      <a:r>
                        <a:rPr lang="en-ZA" sz="1600" b="1" dirty="0" smtClean="0">
                          <a:solidFill>
                            <a:schemeClr val="tx1"/>
                          </a:solidFill>
                        </a:rPr>
                        <a:t>Q2</a:t>
                      </a:r>
                      <a:endParaRPr lang="en-ZA" sz="1600" b="1" dirty="0">
                        <a:solidFill>
                          <a:schemeClr val="tx1"/>
                        </a:solidFill>
                      </a:endParaRPr>
                    </a:p>
                  </a:txBody>
                  <a:tcPr>
                    <a:solidFill>
                      <a:srgbClr val="FFAB16"/>
                    </a:solidFill>
                  </a:tcPr>
                </a:tc>
                <a:tc>
                  <a:txBody>
                    <a:bodyPr/>
                    <a:lstStyle/>
                    <a:p>
                      <a:pPr algn="ctr"/>
                      <a:r>
                        <a:rPr lang="en-ZA" sz="1600" b="1" dirty="0" smtClean="0">
                          <a:solidFill>
                            <a:schemeClr val="tx1"/>
                          </a:solidFill>
                        </a:rPr>
                        <a:t>Q3</a:t>
                      </a:r>
                      <a:endParaRPr lang="en-ZA" sz="1600" b="1" dirty="0">
                        <a:solidFill>
                          <a:schemeClr val="tx1"/>
                        </a:solidFill>
                      </a:endParaRPr>
                    </a:p>
                  </a:txBody>
                  <a:tcPr>
                    <a:solidFill>
                      <a:srgbClr val="FFAB16"/>
                    </a:solidFill>
                  </a:tcPr>
                </a:tc>
                <a:tc>
                  <a:txBody>
                    <a:bodyPr/>
                    <a:lstStyle/>
                    <a:p>
                      <a:pPr algn="ctr"/>
                      <a:r>
                        <a:rPr lang="en-ZA" sz="1600" b="1" dirty="0" smtClean="0">
                          <a:solidFill>
                            <a:schemeClr val="tx1"/>
                          </a:solidFill>
                        </a:rPr>
                        <a:t>Q4</a:t>
                      </a:r>
                      <a:endParaRPr lang="en-ZA" sz="1600" b="1" dirty="0">
                        <a:solidFill>
                          <a:schemeClr val="tx1"/>
                        </a:solidFill>
                      </a:endParaRPr>
                    </a:p>
                  </a:txBody>
                  <a:tcPr>
                    <a:solidFill>
                      <a:srgbClr val="FFAB16"/>
                    </a:solidFill>
                  </a:tcPr>
                </a:tc>
              </a:tr>
              <a:tr h="2229041">
                <a:tc>
                  <a:txBody>
                    <a:bodyPr/>
                    <a:lstStyle/>
                    <a:p>
                      <a:pPr>
                        <a:lnSpc>
                          <a:spcPct val="100000"/>
                        </a:lnSpc>
                        <a:spcAft>
                          <a:spcPts val="0"/>
                        </a:spcAft>
                      </a:pPr>
                      <a:r>
                        <a:rPr lang="en-ZA" sz="1600" dirty="0" smtClean="0">
                          <a:solidFill>
                            <a:schemeClr val="tx1"/>
                          </a:solidFill>
                          <a:effectLst/>
                        </a:rPr>
                        <a:t>1.1</a:t>
                      </a:r>
                      <a:endParaRPr lang="en-ZA" sz="1600" b="0" dirty="0">
                        <a:solidFill>
                          <a:schemeClr val="tx1"/>
                        </a:solidFill>
                        <a:effectLst/>
                        <a:latin typeface="+mn-lt"/>
                        <a:ea typeface="Arial"/>
                        <a:cs typeface="Times New Roman"/>
                      </a:endParaRPr>
                    </a:p>
                  </a:txBody>
                  <a:tcPr marL="68580" marR="68580" marT="0" marB="0">
                    <a:solidFill>
                      <a:schemeClr val="bg1"/>
                    </a:solidFill>
                  </a:tcPr>
                </a:tc>
                <a:tc>
                  <a:txBody>
                    <a:bodyPr/>
                    <a:lstStyle/>
                    <a:p>
                      <a:pPr>
                        <a:lnSpc>
                          <a:spcPct val="115000"/>
                        </a:lnSpc>
                        <a:spcAft>
                          <a:spcPts val="0"/>
                        </a:spcAft>
                      </a:pPr>
                      <a:r>
                        <a:rPr lang="en-US" sz="1600" dirty="0" smtClean="0">
                          <a:solidFill>
                            <a:schemeClr val="tx1"/>
                          </a:solidFill>
                          <a:effectLst/>
                          <a:latin typeface="Calibri"/>
                          <a:ea typeface="Century Gothic"/>
                          <a:cs typeface="Times New Roman"/>
                        </a:rPr>
                        <a:t>Number </a:t>
                      </a:r>
                      <a:r>
                        <a:rPr lang="en-US" sz="1600" dirty="0">
                          <a:solidFill>
                            <a:schemeClr val="tx1"/>
                          </a:solidFill>
                          <a:effectLst/>
                          <a:latin typeface="Calibri"/>
                          <a:ea typeface="Century Gothic"/>
                          <a:cs typeface="Times New Roman"/>
                        </a:rPr>
                        <a:t>of additional persons with disabilities provided with work opportunities in the SEE by the end of March 2022.</a:t>
                      </a:r>
                      <a:endParaRPr lang="en-ZA" sz="1600" dirty="0">
                        <a:solidFill>
                          <a:schemeClr val="tx1"/>
                        </a:solidFill>
                        <a:effectLst/>
                        <a:latin typeface="Century Gothic"/>
                        <a:ea typeface="Century Gothic"/>
                        <a:cs typeface="Times New Roman"/>
                      </a:endParaRPr>
                    </a:p>
                  </a:txBody>
                  <a:tcPr marL="68580" marR="68580" marT="0" marB="0">
                    <a:solidFill>
                      <a:schemeClr val="bg1"/>
                    </a:solidFill>
                  </a:tcPr>
                </a:tc>
                <a:tc>
                  <a:txBody>
                    <a:bodyPr/>
                    <a:lstStyle/>
                    <a:p>
                      <a:pPr algn="ctr">
                        <a:lnSpc>
                          <a:spcPct val="100000"/>
                        </a:lnSpc>
                        <a:spcAft>
                          <a:spcPts val="0"/>
                        </a:spcAft>
                      </a:pPr>
                      <a:r>
                        <a:rPr lang="en-ZA" sz="1600" b="1" dirty="0">
                          <a:solidFill>
                            <a:schemeClr val="tx1"/>
                          </a:solidFill>
                          <a:effectLst/>
                        </a:rPr>
                        <a:t>Q</a:t>
                      </a:r>
                      <a:endParaRPr lang="en-ZA" sz="1600" b="1" dirty="0">
                        <a:solidFill>
                          <a:schemeClr val="tx1"/>
                        </a:solidFill>
                        <a:effectLst/>
                        <a:latin typeface="+mn-lt"/>
                        <a:ea typeface="Arial"/>
                        <a:cs typeface="Times New Roman"/>
                      </a:endParaRPr>
                    </a:p>
                  </a:txBody>
                  <a:tcPr marL="68580" marR="68580" marT="0" marB="0">
                    <a:solidFill>
                      <a:schemeClr val="bg1"/>
                    </a:solidFill>
                  </a:tcPr>
                </a:tc>
                <a:tc>
                  <a:txBody>
                    <a:bodyPr/>
                    <a:lstStyle/>
                    <a:p>
                      <a:pPr>
                        <a:spcAft>
                          <a:spcPts val="0"/>
                        </a:spcAft>
                      </a:pPr>
                      <a:r>
                        <a:rPr lang="en-GB" sz="1600" b="0">
                          <a:solidFill>
                            <a:schemeClr val="tx1"/>
                          </a:solidFill>
                          <a:effectLst/>
                          <a:latin typeface="Calibri"/>
                          <a:ea typeface="Times New Roman"/>
                        </a:rPr>
                        <a:t>150 additional persons with disabilities provided with work opportunities in the SEE by end of March 2020</a:t>
                      </a:r>
                      <a:endParaRPr lang="en-ZA" sz="1600" b="0">
                        <a:solidFill>
                          <a:schemeClr val="tx1"/>
                        </a:solidFill>
                        <a:effectLst/>
                        <a:latin typeface="Century Gothic"/>
                        <a:ea typeface="Times New Roman"/>
                      </a:endParaRPr>
                    </a:p>
                  </a:txBody>
                  <a:tcPr marL="68580" marR="68580" marT="0" marB="0">
                    <a:solidFill>
                      <a:schemeClr val="bg1"/>
                    </a:solidFill>
                  </a:tcPr>
                </a:tc>
                <a:tc>
                  <a:txBody>
                    <a:bodyPr/>
                    <a:lstStyle/>
                    <a:p>
                      <a:pPr>
                        <a:spcAft>
                          <a:spcPts val="0"/>
                        </a:spcAft>
                      </a:pPr>
                      <a:r>
                        <a:rPr lang="en-GB" sz="1600" b="0">
                          <a:solidFill>
                            <a:schemeClr val="tx1"/>
                          </a:solidFill>
                          <a:effectLst/>
                          <a:latin typeface="Calibri"/>
                          <a:ea typeface="Times New Roman"/>
                        </a:rPr>
                        <a:t>25</a:t>
                      </a:r>
                      <a:endParaRPr lang="en-ZA" sz="1600" b="0">
                        <a:solidFill>
                          <a:schemeClr val="tx1"/>
                        </a:solidFill>
                        <a:effectLst/>
                        <a:latin typeface="Century Gothic"/>
                        <a:ea typeface="Times New Roman"/>
                      </a:endParaRPr>
                    </a:p>
                  </a:txBody>
                  <a:tcPr marL="68580" marR="68580" marT="0" marB="0">
                    <a:solidFill>
                      <a:schemeClr val="bg1"/>
                    </a:solidFill>
                  </a:tcPr>
                </a:tc>
                <a:tc>
                  <a:txBody>
                    <a:bodyPr/>
                    <a:lstStyle/>
                    <a:p>
                      <a:pPr>
                        <a:spcAft>
                          <a:spcPts val="0"/>
                        </a:spcAft>
                      </a:pPr>
                      <a:r>
                        <a:rPr lang="en-GB" sz="1600" b="0">
                          <a:solidFill>
                            <a:schemeClr val="tx1"/>
                          </a:solidFill>
                          <a:effectLst/>
                          <a:latin typeface="Calibri"/>
                          <a:ea typeface="Times New Roman"/>
                        </a:rPr>
                        <a:t>75</a:t>
                      </a:r>
                      <a:endParaRPr lang="en-ZA" sz="1600" b="0">
                        <a:solidFill>
                          <a:schemeClr val="tx1"/>
                        </a:solidFill>
                        <a:effectLst/>
                        <a:latin typeface="Century Gothic"/>
                        <a:ea typeface="Times New Roman"/>
                      </a:endParaRPr>
                    </a:p>
                  </a:txBody>
                  <a:tcPr marL="68580" marR="68580" marT="0" marB="0">
                    <a:solidFill>
                      <a:schemeClr val="bg1"/>
                    </a:solidFill>
                  </a:tcPr>
                </a:tc>
                <a:tc>
                  <a:txBody>
                    <a:bodyPr/>
                    <a:lstStyle/>
                    <a:p>
                      <a:pPr>
                        <a:spcAft>
                          <a:spcPts val="0"/>
                        </a:spcAft>
                      </a:pPr>
                      <a:r>
                        <a:rPr lang="en-GB" sz="1600" b="0">
                          <a:solidFill>
                            <a:schemeClr val="tx1"/>
                          </a:solidFill>
                          <a:effectLst/>
                          <a:latin typeface="Calibri"/>
                          <a:ea typeface="Times New Roman"/>
                        </a:rPr>
                        <a:t>100</a:t>
                      </a:r>
                      <a:endParaRPr lang="en-ZA" sz="1600" b="0">
                        <a:solidFill>
                          <a:schemeClr val="tx1"/>
                        </a:solidFill>
                        <a:effectLst/>
                        <a:latin typeface="Century Gothic"/>
                        <a:ea typeface="Times New Roman"/>
                      </a:endParaRPr>
                    </a:p>
                  </a:txBody>
                  <a:tcPr marL="68580" marR="68580" marT="0" marB="0">
                    <a:solidFill>
                      <a:schemeClr val="bg1"/>
                    </a:solidFill>
                  </a:tcPr>
                </a:tc>
                <a:tc>
                  <a:txBody>
                    <a:bodyPr/>
                    <a:lstStyle/>
                    <a:p>
                      <a:pPr>
                        <a:spcAft>
                          <a:spcPts val="1000"/>
                        </a:spcAft>
                      </a:pPr>
                      <a:r>
                        <a:rPr lang="en-GB" sz="1600" b="0">
                          <a:solidFill>
                            <a:schemeClr val="tx1"/>
                          </a:solidFill>
                          <a:effectLst/>
                          <a:latin typeface="Calibri"/>
                          <a:ea typeface="Times New Roman"/>
                        </a:rPr>
                        <a:t>150</a:t>
                      </a:r>
                      <a:endParaRPr lang="en-ZA" sz="1600" b="0">
                        <a:solidFill>
                          <a:schemeClr val="tx1"/>
                        </a:solidFill>
                        <a:effectLst/>
                        <a:latin typeface="Century Gothic"/>
                        <a:ea typeface="Times New Roman"/>
                      </a:endParaRPr>
                    </a:p>
                  </a:txBody>
                  <a:tcPr marL="68580" marR="68580" marT="0" marB="0">
                    <a:solidFill>
                      <a:schemeClr val="bg1"/>
                    </a:solidFill>
                  </a:tcPr>
                </a:tc>
              </a:tr>
              <a:tr h="1910607">
                <a:tc>
                  <a:txBody>
                    <a:bodyPr/>
                    <a:lstStyle/>
                    <a:p>
                      <a:pPr>
                        <a:lnSpc>
                          <a:spcPct val="100000"/>
                        </a:lnSpc>
                        <a:spcAft>
                          <a:spcPts val="0"/>
                        </a:spcAft>
                      </a:pPr>
                      <a:r>
                        <a:rPr lang="en-ZA" sz="1600" dirty="0" smtClean="0">
                          <a:solidFill>
                            <a:schemeClr val="tx1"/>
                          </a:solidFill>
                          <a:effectLst/>
                        </a:rPr>
                        <a:t>1.2</a:t>
                      </a:r>
                      <a:endParaRPr lang="en-ZA" sz="1600" b="0" dirty="0">
                        <a:solidFill>
                          <a:schemeClr val="tx1"/>
                        </a:solidFill>
                        <a:effectLst/>
                        <a:latin typeface="+mn-lt"/>
                        <a:ea typeface="Arial"/>
                        <a:cs typeface="Times New Roman"/>
                      </a:endParaRPr>
                    </a:p>
                  </a:txBody>
                  <a:tcPr marL="68580" marR="68580" marT="0" marB="0">
                    <a:solidFill>
                      <a:schemeClr val="bg1"/>
                    </a:solidFill>
                  </a:tcPr>
                </a:tc>
                <a:tc>
                  <a:txBody>
                    <a:bodyPr/>
                    <a:lstStyle/>
                    <a:p>
                      <a:pPr>
                        <a:lnSpc>
                          <a:spcPct val="115000"/>
                        </a:lnSpc>
                        <a:spcAft>
                          <a:spcPts val="0"/>
                        </a:spcAft>
                      </a:pPr>
                      <a:r>
                        <a:rPr lang="en-ZA" sz="1600" dirty="0" smtClean="0">
                          <a:solidFill>
                            <a:schemeClr val="tx1"/>
                          </a:solidFill>
                          <a:effectLst/>
                          <a:latin typeface="Calibri"/>
                          <a:ea typeface="Century Gothic"/>
                          <a:cs typeface="Times New Roman"/>
                        </a:rPr>
                        <a:t>Percentage </a:t>
                      </a:r>
                      <a:r>
                        <a:rPr lang="en-ZA" sz="1600" dirty="0">
                          <a:solidFill>
                            <a:schemeClr val="tx1"/>
                          </a:solidFill>
                          <a:effectLst/>
                          <a:latin typeface="Calibri"/>
                          <a:ea typeface="Century Gothic"/>
                          <a:cs typeface="Times New Roman"/>
                        </a:rPr>
                        <a:t>annual increase of sales revenue from goods and services by the end of March 2022.</a:t>
                      </a:r>
                      <a:endParaRPr lang="en-ZA" sz="1600" dirty="0">
                        <a:solidFill>
                          <a:schemeClr val="tx1"/>
                        </a:solidFill>
                        <a:effectLst/>
                        <a:latin typeface="Century Gothic"/>
                        <a:ea typeface="Century Gothic"/>
                        <a:cs typeface="Times New Roman"/>
                      </a:endParaRPr>
                    </a:p>
                  </a:txBody>
                  <a:tcPr marL="68580" marR="68580" marT="0" marB="0">
                    <a:solidFill>
                      <a:schemeClr val="bg1"/>
                    </a:solidFill>
                  </a:tcPr>
                </a:tc>
                <a:tc>
                  <a:txBody>
                    <a:bodyPr/>
                    <a:lstStyle/>
                    <a:p>
                      <a:pPr algn="ctr">
                        <a:lnSpc>
                          <a:spcPct val="100000"/>
                        </a:lnSpc>
                        <a:spcAft>
                          <a:spcPts val="0"/>
                        </a:spcAft>
                      </a:pPr>
                      <a:r>
                        <a:rPr lang="en-ZA" sz="1600" b="1" dirty="0" smtClean="0">
                          <a:solidFill>
                            <a:schemeClr val="tx1"/>
                          </a:solidFill>
                          <a:effectLst/>
                        </a:rPr>
                        <a:t>A</a:t>
                      </a:r>
                      <a:endParaRPr lang="en-ZA" sz="1600" b="1" dirty="0">
                        <a:solidFill>
                          <a:schemeClr val="tx1"/>
                        </a:solidFill>
                        <a:effectLst/>
                        <a:latin typeface="+mn-lt"/>
                        <a:ea typeface="Arial"/>
                        <a:cs typeface="Times New Roman"/>
                      </a:endParaRPr>
                    </a:p>
                  </a:txBody>
                  <a:tcPr marL="68580" marR="68580" marT="0" marB="0">
                    <a:solidFill>
                      <a:schemeClr val="bg1"/>
                    </a:solidFill>
                  </a:tcPr>
                </a:tc>
                <a:tc>
                  <a:txBody>
                    <a:bodyPr/>
                    <a:lstStyle/>
                    <a:p>
                      <a:pPr hangingPunct="0">
                        <a:spcAft>
                          <a:spcPts val="0"/>
                        </a:spcAft>
                      </a:pPr>
                      <a:r>
                        <a:rPr lang="en-GB" sz="1600" b="0" dirty="0" smtClean="0">
                          <a:solidFill>
                            <a:schemeClr val="tx1"/>
                          </a:solidFill>
                          <a:effectLst/>
                          <a:latin typeface="Calibri"/>
                          <a:ea typeface="Times New Roman"/>
                        </a:rPr>
                        <a:t>10</a:t>
                      </a:r>
                      <a:r>
                        <a:rPr lang="en-GB" sz="1600" b="0" dirty="0">
                          <a:solidFill>
                            <a:schemeClr val="tx1"/>
                          </a:solidFill>
                          <a:effectLst/>
                          <a:latin typeface="Calibri"/>
                          <a:ea typeface="Times New Roman"/>
                        </a:rPr>
                        <a:t>% annual increase of sales revenue from goods and services by end of March 2020</a:t>
                      </a:r>
                      <a:endParaRPr lang="en-ZA" sz="1600" b="0" dirty="0">
                        <a:solidFill>
                          <a:schemeClr val="tx1"/>
                        </a:solidFill>
                        <a:effectLst/>
                        <a:latin typeface="Century Gothic"/>
                        <a:ea typeface="Times New Roman"/>
                      </a:endParaRPr>
                    </a:p>
                  </a:txBody>
                  <a:tcPr marL="68580" marR="68580" marT="0" marB="0">
                    <a:solidFill>
                      <a:schemeClr val="bg1"/>
                    </a:solidFill>
                  </a:tcPr>
                </a:tc>
                <a:tc>
                  <a:txBody>
                    <a:bodyPr/>
                    <a:lstStyle/>
                    <a:p>
                      <a:pPr>
                        <a:spcAft>
                          <a:spcPts val="0"/>
                        </a:spcAft>
                      </a:pPr>
                      <a:r>
                        <a:rPr lang="en-GB" sz="1600" b="0">
                          <a:solidFill>
                            <a:schemeClr val="tx1"/>
                          </a:solidFill>
                          <a:effectLst/>
                          <a:latin typeface="Calibri"/>
                          <a:ea typeface="Times New Roman"/>
                        </a:rPr>
                        <a:t>-</a:t>
                      </a:r>
                      <a:endParaRPr lang="en-ZA" sz="1600" b="0">
                        <a:solidFill>
                          <a:schemeClr val="tx1"/>
                        </a:solidFill>
                        <a:effectLst/>
                        <a:latin typeface="Century Gothic"/>
                        <a:ea typeface="Times New Roman"/>
                      </a:endParaRPr>
                    </a:p>
                  </a:txBody>
                  <a:tcPr marL="68580" marR="68580" marT="0" marB="0">
                    <a:solidFill>
                      <a:schemeClr val="bg1"/>
                    </a:solidFill>
                  </a:tcPr>
                </a:tc>
                <a:tc>
                  <a:txBody>
                    <a:bodyPr/>
                    <a:lstStyle/>
                    <a:p>
                      <a:pPr>
                        <a:spcAft>
                          <a:spcPts val="0"/>
                        </a:spcAft>
                      </a:pPr>
                      <a:r>
                        <a:rPr lang="en-GB" sz="1600" b="0">
                          <a:solidFill>
                            <a:schemeClr val="tx1"/>
                          </a:solidFill>
                          <a:effectLst/>
                          <a:latin typeface="Calibri"/>
                          <a:ea typeface="Times New Roman"/>
                        </a:rPr>
                        <a:t>-</a:t>
                      </a:r>
                      <a:endParaRPr lang="en-ZA" sz="1600" b="0">
                        <a:solidFill>
                          <a:schemeClr val="tx1"/>
                        </a:solidFill>
                        <a:effectLst/>
                        <a:latin typeface="Century Gothic"/>
                        <a:ea typeface="Times New Roman"/>
                      </a:endParaRPr>
                    </a:p>
                  </a:txBody>
                  <a:tcPr marL="68580" marR="68580" marT="0" marB="0">
                    <a:solidFill>
                      <a:schemeClr val="bg1"/>
                    </a:solidFill>
                  </a:tcPr>
                </a:tc>
                <a:tc>
                  <a:txBody>
                    <a:bodyPr/>
                    <a:lstStyle/>
                    <a:p>
                      <a:pPr>
                        <a:spcAft>
                          <a:spcPts val="0"/>
                        </a:spcAft>
                      </a:pPr>
                      <a:r>
                        <a:rPr lang="en-GB" sz="1600" b="0">
                          <a:solidFill>
                            <a:schemeClr val="tx1"/>
                          </a:solidFill>
                          <a:effectLst/>
                          <a:latin typeface="Calibri"/>
                          <a:ea typeface="Times New Roman"/>
                        </a:rPr>
                        <a:t>-</a:t>
                      </a:r>
                      <a:endParaRPr lang="en-ZA" sz="1600" b="0">
                        <a:solidFill>
                          <a:schemeClr val="tx1"/>
                        </a:solidFill>
                        <a:effectLst/>
                        <a:latin typeface="Century Gothic"/>
                        <a:ea typeface="Times New Roman"/>
                      </a:endParaRPr>
                    </a:p>
                  </a:txBody>
                  <a:tcPr marL="68580" marR="68580" marT="0" marB="0">
                    <a:solidFill>
                      <a:schemeClr val="bg1"/>
                    </a:solidFill>
                  </a:tcPr>
                </a:tc>
                <a:tc>
                  <a:txBody>
                    <a:bodyPr/>
                    <a:lstStyle/>
                    <a:p>
                      <a:pPr>
                        <a:spcAft>
                          <a:spcPts val="0"/>
                        </a:spcAft>
                      </a:pPr>
                      <a:r>
                        <a:rPr lang="en-GB" sz="1600" b="0" dirty="0" smtClean="0">
                          <a:solidFill>
                            <a:schemeClr val="tx1"/>
                          </a:solidFill>
                          <a:effectLst/>
                          <a:latin typeface="Calibri"/>
                          <a:ea typeface="Times New Roman"/>
                        </a:rPr>
                        <a:t>10</a:t>
                      </a:r>
                      <a:r>
                        <a:rPr lang="en-GB" sz="1600" b="0" dirty="0">
                          <a:solidFill>
                            <a:schemeClr val="tx1"/>
                          </a:solidFill>
                          <a:effectLst/>
                          <a:latin typeface="Calibri"/>
                          <a:ea typeface="Times New Roman"/>
                        </a:rPr>
                        <a:t>%</a:t>
                      </a:r>
                      <a:endParaRPr lang="en-ZA" sz="1600" b="0" dirty="0">
                        <a:solidFill>
                          <a:schemeClr val="tx1"/>
                        </a:solidFill>
                        <a:effectLst/>
                        <a:latin typeface="Century Gothic"/>
                        <a:ea typeface="Times New Roman"/>
                      </a:endParaRPr>
                    </a:p>
                  </a:txBody>
                  <a:tcPr marL="68580" marR="68580" marT="0" marB="0">
                    <a:solidFill>
                      <a:schemeClr val="bg1"/>
                    </a:solidFill>
                  </a:tcPr>
                </a:tc>
              </a:tr>
            </a:tbl>
          </a:graphicData>
        </a:graphic>
      </p:graphicFrame>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64</a:t>
            </a:fld>
            <a:endParaRPr lang="en-US" dirty="0">
              <a:solidFill>
                <a:schemeClr val="bg1"/>
              </a:solidFill>
            </a:endParaRPr>
          </a:p>
        </p:txBody>
      </p:sp>
    </p:spTree>
    <p:extLst>
      <p:ext uri="{BB962C8B-B14F-4D97-AF65-F5344CB8AC3E}">
        <p14:creationId xmlns:p14="http://schemas.microsoft.com/office/powerpoint/2010/main" xmlns="" val="3067937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2700" b="1">
                <a:solidFill>
                  <a:srgbClr val="FFAB16"/>
                </a:solidFill>
                <a:latin typeface="Arial" charset="0"/>
              </a:rPr>
              <a:t>Thank </a:t>
            </a:r>
            <a:r>
              <a:rPr lang="en-US" altLang="en-US" sz="2700" b="1">
                <a:solidFill>
                  <a:schemeClr val="bg1"/>
                </a:solidFill>
                <a:latin typeface="Arial" charset="0"/>
              </a:rPr>
              <a:t>You</a:t>
            </a:r>
            <a:r>
              <a:rPr lang="en-US" altLang="en-US" sz="2700" b="1">
                <a:solidFill>
                  <a:srgbClr val="FFAB16"/>
                </a:solidFill>
                <a:latin typeface="Arial" charset="0"/>
              </a:rPr>
              <a:t>…</a:t>
            </a:r>
          </a:p>
        </p:txBody>
      </p:sp>
      <p:sp>
        <p:nvSpPr>
          <p:cNvPr id="17411" name="Title 1"/>
          <p:cNvSpPr txBox="1">
            <a:spLocks/>
          </p:cNvSpPr>
          <p:nvPr/>
        </p:nvSpPr>
        <p:spPr bwMode="auto">
          <a:xfrm>
            <a:off x="5973763" y="1169988"/>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1000" dirty="0" smtClean="0">
                <a:solidFill>
                  <a:srgbClr val="FFFFFF"/>
                </a:solidFill>
                <a:latin typeface="Arial" charset="0"/>
              </a:rPr>
              <a:t>COO|  2019/06/28</a:t>
            </a:r>
            <a:endParaRPr lang="en-US" altLang="en-US" sz="1000" dirty="0">
              <a:solidFill>
                <a:srgbClr val="FFFFFF"/>
              </a:solidFill>
              <a:latin typeface="Arial" charset="0"/>
            </a:endParaRPr>
          </a:p>
        </p:txBody>
      </p:sp>
      <p:sp>
        <p:nvSpPr>
          <p:cNvPr id="2" name="Slide Number Placeholder 1"/>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65</a:t>
            </a:fld>
            <a:endParaRPr lang="en-US" alt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800" b="1" dirty="0" smtClean="0">
                <a:latin typeface="+mn-lt"/>
              </a:rPr>
              <a:t>Introduction: Values</a:t>
            </a:r>
            <a:endParaRPr lang="en-ZA" sz="2800" b="1" dirty="0">
              <a:latin typeface="+mn-lt"/>
            </a:endParaRPr>
          </a:p>
        </p:txBody>
      </p:sp>
      <p:sp>
        <p:nvSpPr>
          <p:cNvPr id="3" name="Content Placeholder 2"/>
          <p:cNvSpPr>
            <a:spLocks noGrp="1"/>
          </p:cNvSpPr>
          <p:nvPr>
            <p:ph idx="1"/>
          </p:nvPr>
        </p:nvSpPr>
        <p:spPr>
          <a:xfrm>
            <a:off x="293075" y="1378890"/>
            <a:ext cx="8622323" cy="5146454"/>
          </a:xfrm>
        </p:spPr>
        <p:txBody>
          <a:bodyPr/>
          <a:lstStyle/>
          <a:p>
            <a:pPr marL="0" indent="0" eaLnBrk="1" hangingPunct="1">
              <a:buNone/>
            </a:pPr>
            <a:r>
              <a:rPr lang="en-ZA" sz="2000" b="1" u="sng" dirty="0" smtClean="0"/>
              <a:t>Values</a:t>
            </a:r>
            <a:endParaRPr lang="en-ZA" sz="2000" b="1" u="sng" dirty="0"/>
          </a:p>
          <a:p>
            <a:pPr marL="0" indent="0">
              <a:spcAft>
                <a:spcPts val="0"/>
              </a:spcAft>
              <a:buNone/>
            </a:pPr>
            <a:endParaRPr lang="en-GB" sz="2000" kern="0" dirty="0" smtClean="0">
              <a:solidFill>
                <a:srgbClr val="000000"/>
              </a:solidFill>
              <a:ea typeface="Times New Roman"/>
              <a:cs typeface="Calibri"/>
            </a:endParaRPr>
          </a:p>
          <a:p>
            <a:pPr marL="0" indent="0">
              <a:spcAft>
                <a:spcPts val="0"/>
              </a:spcAft>
              <a:buNone/>
            </a:pPr>
            <a:r>
              <a:rPr lang="en-GB" sz="2000" kern="0" dirty="0" smtClean="0">
                <a:solidFill>
                  <a:srgbClr val="000000"/>
                </a:solidFill>
                <a:ea typeface="Times New Roman"/>
                <a:cs typeface="Calibri"/>
              </a:rPr>
              <a:t>We </a:t>
            </a:r>
            <a:r>
              <a:rPr lang="en-GB" sz="2000" kern="0" dirty="0">
                <a:solidFill>
                  <a:srgbClr val="000000"/>
                </a:solidFill>
                <a:ea typeface="Times New Roman"/>
                <a:cs typeface="Calibri"/>
              </a:rPr>
              <a:t>shall at all times be exemplary in all respects</a:t>
            </a:r>
            <a:r>
              <a:rPr lang="en-GB" sz="2000" kern="0" dirty="0" smtClean="0">
                <a:solidFill>
                  <a:srgbClr val="000000"/>
                </a:solidFill>
                <a:ea typeface="Times New Roman"/>
                <a:cs typeface="Calibri"/>
              </a:rPr>
              <a:t>:</a:t>
            </a:r>
            <a:r>
              <a:rPr lang="en-GB" sz="2000" kern="50" dirty="0">
                <a:solidFill>
                  <a:srgbClr val="000000"/>
                </a:solidFill>
                <a:ea typeface="SimSun"/>
                <a:cs typeface="Calibri"/>
              </a:rPr>
              <a:t> </a:t>
            </a:r>
            <a:endParaRPr lang="en-ZA" sz="2000" kern="50" dirty="0">
              <a:solidFill>
                <a:srgbClr val="000000"/>
              </a:solidFill>
              <a:ea typeface="SimSun"/>
              <a:cs typeface="Calibri"/>
            </a:endParaRPr>
          </a:p>
          <a:p>
            <a:pPr lvl="0" algn="just">
              <a:spcAft>
                <a:spcPts val="0"/>
              </a:spcAft>
              <a:buFont typeface="Arial"/>
              <a:buChar char="-"/>
              <a:tabLst>
                <a:tab pos="274320" algn="l"/>
              </a:tabLst>
            </a:pPr>
            <a:r>
              <a:rPr lang="en-GB" sz="2000" kern="50" dirty="0">
                <a:solidFill>
                  <a:srgbClr val="000000"/>
                </a:solidFill>
                <a:ea typeface="SimSun"/>
                <a:cs typeface="Times New Roman"/>
              </a:rPr>
              <a:t>We treat employees with care, dignity and respect </a:t>
            </a:r>
            <a:endParaRPr lang="en-ZA" sz="2000" kern="50" dirty="0">
              <a:solidFill>
                <a:srgbClr val="000000"/>
              </a:solidFill>
              <a:ea typeface="SimSun"/>
              <a:cs typeface="Times New Roman"/>
            </a:endParaRPr>
          </a:p>
          <a:p>
            <a:pPr lvl="0" algn="just">
              <a:spcAft>
                <a:spcPts val="0"/>
              </a:spcAft>
              <a:buFont typeface="Arial"/>
              <a:buChar char="-"/>
              <a:tabLst>
                <a:tab pos="274320" algn="l"/>
              </a:tabLst>
            </a:pPr>
            <a:r>
              <a:rPr lang="en-GB" sz="2000" kern="50" dirty="0">
                <a:solidFill>
                  <a:srgbClr val="000000"/>
                </a:solidFill>
                <a:ea typeface="SimSun"/>
                <a:cs typeface="Times New Roman"/>
              </a:rPr>
              <a:t>We respect and promote: </a:t>
            </a:r>
            <a:r>
              <a:rPr lang="en-GB" sz="2000" kern="50" dirty="0">
                <a:solidFill>
                  <a:srgbClr val="000000"/>
                </a:solidFill>
                <a:ea typeface="SimSun"/>
                <a:cs typeface="Calibri"/>
              </a:rPr>
              <a:t>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Client centred services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Accountability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Integrity and ethical behaviour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Learning and development  </a:t>
            </a:r>
            <a:endParaRPr lang="en-ZA" sz="2000" kern="50" dirty="0">
              <a:solidFill>
                <a:srgbClr val="000000"/>
              </a:solidFill>
              <a:ea typeface="SimSun"/>
              <a:cs typeface="Calibri"/>
            </a:endParaRPr>
          </a:p>
          <a:p>
            <a:pPr lvl="0" algn="just">
              <a:spcAft>
                <a:spcPts val="0"/>
              </a:spcAft>
              <a:buFont typeface="Arial"/>
              <a:buChar char="-"/>
              <a:tabLst>
                <a:tab pos="274320" algn="l"/>
              </a:tabLst>
            </a:pPr>
            <a:r>
              <a:rPr lang="en-GB" sz="2000" kern="50" dirty="0">
                <a:solidFill>
                  <a:srgbClr val="000000"/>
                </a:solidFill>
                <a:ea typeface="SimSun"/>
                <a:cs typeface="Times New Roman"/>
              </a:rPr>
              <a:t>We live the </a:t>
            </a:r>
            <a:r>
              <a:rPr lang="en-GB" sz="2000" kern="50" dirty="0" err="1">
                <a:solidFill>
                  <a:srgbClr val="000000"/>
                </a:solidFill>
                <a:ea typeface="SimSun"/>
                <a:cs typeface="Times New Roman"/>
              </a:rPr>
              <a:t>Batho</a:t>
            </a:r>
            <a:r>
              <a:rPr lang="en-GB" sz="2000" kern="50" dirty="0">
                <a:solidFill>
                  <a:srgbClr val="000000"/>
                </a:solidFill>
                <a:ea typeface="SimSun"/>
                <a:cs typeface="Times New Roman"/>
              </a:rPr>
              <a:t> Pele Principles </a:t>
            </a:r>
            <a:endParaRPr lang="en-ZA" sz="2000" kern="50" dirty="0">
              <a:solidFill>
                <a:srgbClr val="000000"/>
              </a:solidFill>
              <a:ea typeface="SimSun"/>
              <a:cs typeface="Times New Roman"/>
            </a:endParaRPr>
          </a:p>
          <a:p>
            <a:pPr lvl="0" algn="just">
              <a:spcAft>
                <a:spcPts val="0"/>
              </a:spcAft>
              <a:buFont typeface="Arial"/>
              <a:buChar char="-"/>
              <a:tabLst>
                <a:tab pos="274320" algn="l"/>
              </a:tabLst>
            </a:pPr>
            <a:r>
              <a:rPr lang="en-GB" sz="2000" kern="50" dirty="0">
                <a:solidFill>
                  <a:srgbClr val="000000"/>
                </a:solidFill>
                <a:ea typeface="SimSun"/>
                <a:cs typeface="Times New Roman"/>
              </a:rPr>
              <a:t>We live the principles of the Department’s Service Charter </a:t>
            </a:r>
            <a:endParaRPr lang="en-ZA" sz="2000" kern="50" dirty="0" smtClean="0">
              <a:solidFill>
                <a:srgbClr val="000000"/>
              </a:solidFill>
              <a:ea typeface="SimSun"/>
              <a:cs typeface="Times New Roman"/>
            </a:endParaRPr>
          </a:p>
          <a:p>
            <a:pPr lvl="0" algn="just">
              <a:spcAft>
                <a:spcPts val="0"/>
              </a:spcAft>
              <a:buFont typeface="Arial"/>
              <a:buChar char="-"/>
              <a:tabLst>
                <a:tab pos="274320" algn="l"/>
              </a:tabLst>
            </a:pPr>
            <a:r>
              <a:rPr lang="en-GB" sz="2000" kern="50" dirty="0" smtClean="0">
                <a:ea typeface="SimSun"/>
                <a:cs typeface="Calibri"/>
              </a:rPr>
              <a:t>We </a:t>
            </a:r>
            <a:r>
              <a:rPr lang="en-GB" sz="2000" kern="50" dirty="0">
                <a:ea typeface="SimSun"/>
                <a:cs typeface="Calibri"/>
              </a:rPr>
              <a:t>inculcate these values through our performance management system.</a:t>
            </a:r>
            <a:endParaRPr lang="en-ZA" sz="2000" dirty="0" smtClean="0"/>
          </a:p>
          <a:p>
            <a:pPr marL="0" indent="0" eaLnBrk="1" hangingPunct="1">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a:xfrm>
            <a:off x="6588224" y="6165304"/>
            <a:ext cx="2133600" cy="365125"/>
          </a:xfrm>
        </p:spPr>
        <p:txBody>
          <a:bodyPr/>
          <a:lstStyle/>
          <a:p>
            <a:pPr>
              <a:defRPr/>
            </a:pPr>
            <a:fld id="{416AF1B2-E7A4-446A-84DC-90AA83BA6A19}" type="slidenum">
              <a:rPr lang="en-US" smtClean="0"/>
              <a:pPr>
                <a:defRPr/>
              </a:pPr>
              <a:t>7</a:t>
            </a:fld>
            <a:endParaRPr lang="en-US" dirty="0"/>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
        <p:nvSpPr>
          <p:cNvPr id="6" name="Slide Number Placeholder 5"/>
          <p:cNvSpPr txBox="1">
            <a:spLocks/>
          </p:cNvSpPr>
          <p:nvPr/>
        </p:nvSpPr>
        <p:spPr>
          <a:xfrm>
            <a:off x="7010400" y="100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C825D8-7D5C-497D-8665-B73E15BD3DD8}"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xmlns="" val="138397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544589"/>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115479"/>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4400" b="1" dirty="0" smtClean="0">
                <a:solidFill>
                  <a:schemeClr val="tx1"/>
                </a:solidFill>
                <a:cs typeface="Arial" charset="0"/>
              </a:rPr>
              <a:t>DEL </a:t>
            </a:r>
            <a:r>
              <a:rPr lang="en-US" sz="4400" b="1" dirty="0" err="1" smtClean="0">
                <a:solidFill>
                  <a:schemeClr val="tx1"/>
                </a:solidFill>
                <a:cs typeface="Arial" charset="0"/>
              </a:rPr>
              <a:t>Programmes</a:t>
            </a:r>
            <a:r>
              <a:rPr lang="en-US" sz="4400" b="1" dirty="0" smtClean="0">
                <a:solidFill>
                  <a:schemeClr val="tx1"/>
                </a:solidFill>
                <a:cs typeface="Arial" charset="0"/>
              </a:rPr>
              <a:t> and Entities</a:t>
            </a:r>
            <a:endParaRPr lang="en-US" sz="4400"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8</a:t>
            </a:fld>
            <a:endParaRPr lang="en-US" dirty="0">
              <a:solidFill>
                <a:schemeClr val="bg1"/>
              </a:solidFill>
            </a:endParaRPr>
          </a:p>
        </p:txBody>
      </p:sp>
    </p:spTree>
    <p:extLst>
      <p:ext uri="{BB962C8B-B14F-4D97-AF65-F5344CB8AC3E}">
        <p14:creationId xmlns:p14="http://schemas.microsoft.com/office/powerpoint/2010/main" xmlns="" val="403901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400" b="1" dirty="0" smtClean="0">
                <a:latin typeface="+mn-lt"/>
              </a:rPr>
              <a:t>DEL PROGRAMMES AND ENTITIES</a:t>
            </a:r>
            <a:endParaRPr lang="en-ZA" sz="2400" b="1" dirty="0">
              <a:latin typeface="+mn-lt"/>
            </a:endParaRPr>
          </a:p>
        </p:txBody>
      </p:sp>
      <p:sp>
        <p:nvSpPr>
          <p:cNvPr id="3" name="Content Placeholder 2"/>
          <p:cNvSpPr>
            <a:spLocks noGrp="1"/>
          </p:cNvSpPr>
          <p:nvPr>
            <p:ph idx="1"/>
          </p:nvPr>
        </p:nvSpPr>
        <p:spPr>
          <a:xfrm>
            <a:off x="293075" y="1203569"/>
            <a:ext cx="8622323" cy="5146454"/>
          </a:xfrm>
        </p:spPr>
        <p:txBody>
          <a:bodyPr/>
          <a:lstStyle/>
          <a:p>
            <a:pPr marL="571500" lvl="0" indent="-571500" defTabSz="914400">
              <a:lnSpc>
                <a:spcPct val="80000"/>
              </a:lnSpc>
              <a:buNone/>
            </a:pP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r>
              <a:rPr lang="en-US" sz="2000" b="1" dirty="0">
                <a:solidFill>
                  <a:prstClr val="black"/>
                </a:solidFill>
                <a:ea typeface="ＭＳ Ｐゴシック"/>
              </a:rPr>
              <a:t>Administration:</a:t>
            </a:r>
            <a:r>
              <a:rPr lang="en-US" sz="2000" dirty="0">
                <a:solidFill>
                  <a:prstClr val="black"/>
                </a:solidFill>
                <a:ea typeface="ＭＳ Ｐゴシック"/>
              </a:rPr>
              <a:t> </a:t>
            </a:r>
            <a:r>
              <a:rPr lang="en-US" sz="2000" dirty="0">
                <a:solidFill>
                  <a:srgbClr val="0066FF"/>
                </a:solidFill>
                <a:ea typeface="ＭＳ Ｐゴシック"/>
              </a:rPr>
              <a:t>Ministry; Deputy Minister, Director General’s Office; Corporate Services (CS), Chief Operations Officer (COO), Chief Financial Officer (CFO</a:t>
            </a:r>
            <a:r>
              <a:rPr lang="en-US" sz="2000" dirty="0" smtClean="0">
                <a:solidFill>
                  <a:srgbClr val="0066FF"/>
                </a:solidFill>
                <a:ea typeface="ＭＳ Ｐゴシック"/>
              </a:rPr>
              <a:t>)</a:t>
            </a:r>
          </a:p>
          <a:p>
            <a:pPr marL="0" lvl="0" indent="0" defTabSz="914400">
              <a:lnSpc>
                <a:spcPct val="80000"/>
              </a:lnSpc>
              <a:buNone/>
            </a:pPr>
            <a:endParaRPr lang="en-US" sz="2000"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2.        Inspection </a:t>
            </a:r>
            <a:r>
              <a:rPr lang="en-US" sz="2000" b="1" dirty="0">
                <a:solidFill>
                  <a:prstClr val="black"/>
                </a:solidFill>
                <a:ea typeface="ＭＳ Ｐゴシック"/>
              </a:rPr>
              <a:t>and Enforcement Services (IES</a:t>
            </a:r>
            <a:r>
              <a:rPr lang="en-US" sz="2000" b="1" dirty="0" smtClean="0">
                <a:solidFill>
                  <a:prstClr val="black"/>
                </a:solidFill>
                <a:ea typeface="ＭＳ Ｐゴシック"/>
              </a:rPr>
              <a:t>)</a:t>
            </a: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3.        Public </a:t>
            </a:r>
            <a:r>
              <a:rPr lang="en-US" sz="2000" b="1" dirty="0">
                <a:solidFill>
                  <a:prstClr val="black"/>
                </a:solidFill>
                <a:ea typeface="ＭＳ Ｐゴシック"/>
              </a:rPr>
              <a:t>Employment </a:t>
            </a:r>
            <a:r>
              <a:rPr lang="en-US" sz="2000" b="1" dirty="0" smtClean="0">
                <a:solidFill>
                  <a:prstClr val="black"/>
                </a:solidFill>
                <a:ea typeface="ＭＳ Ｐゴシック"/>
              </a:rPr>
              <a:t>Services (PES)</a:t>
            </a: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b="1"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4.        Labour </a:t>
            </a:r>
            <a:r>
              <a:rPr lang="en-US" sz="2000" b="1" dirty="0">
                <a:solidFill>
                  <a:prstClr val="black"/>
                </a:solidFill>
                <a:ea typeface="ＭＳ Ｐゴシック"/>
              </a:rPr>
              <a:t>Market Policy &amp; Industrial </a:t>
            </a:r>
            <a:r>
              <a:rPr lang="en-US" sz="2000" b="1" dirty="0" smtClean="0">
                <a:solidFill>
                  <a:prstClr val="black"/>
                </a:solidFill>
                <a:ea typeface="ＭＳ Ｐゴシック"/>
              </a:rPr>
              <a:t>Relations (LP&amp;IR)</a:t>
            </a:r>
            <a:endParaRPr lang="en-US" sz="2000"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dirty="0">
              <a:solidFill>
                <a:srgbClr val="0066FF"/>
              </a:solidFill>
              <a:ea typeface="ＭＳ Ｐゴシック"/>
            </a:endParaRPr>
          </a:p>
          <a:p>
            <a:pPr marL="0" lvl="0" indent="0" defTabSz="914400">
              <a:lnSpc>
                <a:spcPct val="80000"/>
              </a:lnSpc>
              <a:buNone/>
            </a:pPr>
            <a:r>
              <a:rPr lang="en-US" sz="2000" b="1" i="1" dirty="0" smtClean="0">
                <a:solidFill>
                  <a:prstClr val="black"/>
                </a:solidFill>
                <a:ea typeface="ＭＳ Ｐゴシック"/>
              </a:rPr>
              <a:t>5.        Unemployment </a:t>
            </a:r>
            <a:r>
              <a:rPr lang="en-US" sz="2000" b="1" i="1" dirty="0">
                <a:solidFill>
                  <a:prstClr val="black"/>
                </a:solidFill>
                <a:ea typeface="ＭＳ Ｐゴシック"/>
              </a:rPr>
              <a:t>Insurance Fund (Schedule 3A Public Entity</a:t>
            </a:r>
            <a:r>
              <a:rPr lang="en-US" sz="2000" b="1" i="1" dirty="0" smtClean="0">
                <a:solidFill>
                  <a:prstClr val="black"/>
                </a:solidFill>
                <a:ea typeface="ＭＳ Ｐゴシック"/>
              </a:rPr>
              <a:t>): UIF</a:t>
            </a:r>
            <a:endParaRPr lang="en-US" sz="2000" b="1" i="1" dirty="0">
              <a:solidFill>
                <a:prstClr val="black"/>
              </a:solidFill>
              <a:ea typeface="ＭＳ Ｐゴシック"/>
            </a:endParaRPr>
          </a:p>
          <a:p>
            <a:pPr marL="0" lvl="0" indent="0" defTabSz="914400">
              <a:lnSpc>
                <a:spcPct val="80000"/>
              </a:lnSpc>
              <a:buNone/>
            </a:pPr>
            <a:endParaRPr lang="en-US" sz="2000" b="1" i="1" dirty="0" smtClean="0">
              <a:solidFill>
                <a:prstClr val="black"/>
              </a:solidFill>
              <a:ea typeface="ＭＳ Ｐゴシック"/>
            </a:endParaRPr>
          </a:p>
          <a:p>
            <a:pPr marL="0" lvl="0" indent="0" defTabSz="914400">
              <a:lnSpc>
                <a:spcPct val="80000"/>
              </a:lnSpc>
              <a:buNone/>
            </a:pPr>
            <a:r>
              <a:rPr lang="en-US" sz="2000" b="1" i="1" dirty="0" smtClean="0">
                <a:solidFill>
                  <a:prstClr val="black"/>
                </a:solidFill>
                <a:ea typeface="ＭＳ Ｐゴシック"/>
              </a:rPr>
              <a:t>6.        Compensation </a:t>
            </a:r>
            <a:r>
              <a:rPr lang="en-US" sz="2000" b="1" i="1" dirty="0">
                <a:solidFill>
                  <a:prstClr val="black"/>
                </a:solidFill>
                <a:ea typeface="ＭＳ Ｐゴシック"/>
              </a:rPr>
              <a:t>Fund (Schedule 3A Public Entity</a:t>
            </a:r>
            <a:r>
              <a:rPr lang="en-US" sz="2000" b="1" i="1" dirty="0" smtClean="0">
                <a:solidFill>
                  <a:prstClr val="black"/>
                </a:solidFill>
                <a:ea typeface="ＭＳ Ｐゴシック"/>
              </a:rPr>
              <a:t>): CF</a:t>
            </a:r>
          </a:p>
          <a:p>
            <a:pPr marL="571500" lvl="0" indent="-571500" defTabSz="914400">
              <a:lnSpc>
                <a:spcPct val="80000"/>
              </a:lnSpc>
              <a:buFont typeface="Wingdings" pitchFamily="2" charset="2"/>
              <a:buAutoNum type="arabicPeriod"/>
            </a:pPr>
            <a:endParaRPr lang="en-US" sz="1800" b="1" i="1"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p:txBody>
      </p:sp>
      <p:sp>
        <p:nvSpPr>
          <p:cNvPr id="4" name="Slide Number Placeholder 3"/>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9</a:t>
            </a:fld>
            <a:endParaRPr lang="en-US" dirty="0">
              <a:solidFill>
                <a:schemeClr val="bg1"/>
              </a:solidFill>
            </a:endParaRPr>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Tree>
    <p:extLst>
      <p:ext uri="{BB962C8B-B14F-4D97-AF65-F5344CB8AC3E}">
        <p14:creationId xmlns:p14="http://schemas.microsoft.com/office/powerpoint/2010/main" xmlns="" val="118782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4288</Words>
  <Application>Microsoft Office PowerPoint</Application>
  <PresentationFormat>On-screen Show (4:3)</PresentationFormat>
  <Paragraphs>992</Paragraphs>
  <Slides>65</Slides>
  <Notes>10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Slide 1</vt:lpstr>
      <vt:lpstr>Slide 2</vt:lpstr>
      <vt:lpstr> </vt:lpstr>
      <vt:lpstr>INTRODUCTION: THE CONSTITUTIONAL MANDATE OF THE DEL</vt:lpstr>
      <vt:lpstr>INTRODUCTION: THE POLICY MANDATE OF THE DEL</vt:lpstr>
      <vt:lpstr>Introduction: Vision and Mission</vt:lpstr>
      <vt:lpstr>Introduction: Values</vt:lpstr>
      <vt:lpstr> </vt:lpstr>
      <vt:lpstr>DEL PROGRAMMES AND ENTITIES</vt:lpstr>
      <vt:lpstr>DEL PROGRAMMES AND ENTITIES- CONTINUES</vt:lpstr>
      <vt:lpstr>DEL AND MTSF OUTCOMES: 2015 – 20</vt:lpstr>
      <vt:lpstr>GOVERNMENT SERVICE DELIVERY OUTCOMES AND DEL STRATEGIC GOALS </vt:lpstr>
      <vt:lpstr>GOVERNMENT SERVICE DELIVERY OUTCOMES AND DEL STRATEGIC GOALS (CONT.)</vt:lpstr>
      <vt:lpstr>Slide 14</vt:lpstr>
      <vt:lpstr> </vt:lpstr>
      <vt:lpstr>   STRATEGIC PLAN FOR THE FINANCIAL YEARS 2015-2020   </vt:lpstr>
      <vt:lpstr>PROGRAMME 1: ADMINISTRATION FOCUS AREA: DEL COMMUNICATION</vt:lpstr>
      <vt:lpstr>PROGRAMME 1: ADMINISTRATION FOCUS AREA: FINANCIAL MANAGEMENT</vt:lpstr>
      <vt:lpstr>PROGRAMME 1: ADMINISTRATION FOCUS AREA: SUPPLY CHAIN MANAGEMENT</vt:lpstr>
      <vt:lpstr>PROGRAMME 2: INSPECTION AND ENFORCEMENT SERVICES</vt:lpstr>
      <vt:lpstr>PROGRAMME 3: PUBLIC EMPLOYMENT SERVICES (PES)</vt:lpstr>
      <vt:lpstr>PROGRAMME 3: PUBLIC EMPLOYMENT SERVICES (PES)</vt:lpstr>
      <vt:lpstr>PROGRAMME 3: PUBLIC EMPLOYMENT SERVICES (PES)</vt:lpstr>
      <vt:lpstr>PROGRAMME 3: PUBLIC EMPLOYMENT SERVICES (PES)</vt:lpstr>
      <vt:lpstr>PROGRAMME 4: LABOUR POLICY AND INDUSTRIAL RELATIONS (LP&amp;IR)</vt:lpstr>
      <vt:lpstr>PROGRAMME 4: LABOUR POLICY AND INDUSTRIAL RELATIONS (LP&amp;IR)</vt:lpstr>
      <vt:lpstr>PROGRAMME 4: LABOUR POLICY AND INDUSTRIAL RELATIONS (LP&amp;IR)</vt:lpstr>
      <vt:lpstr>PROGRAMME 4: LABOUR POLICY AND INDUSTRIAL RELATIONS (LP&amp;IR)</vt:lpstr>
      <vt:lpstr>PROGRAMME 4: LABOUR POLICY AND INDUSTRIAL RELATIONS (LP&amp;IR)</vt:lpstr>
      <vt:lpstr> </vt:lpstr>
      <vt:lpstr>ANNUAL PERFORMANCE PLAN FOR THE  FINANCIAL YEAR 2019/20 </vt:lpstr>
      <vt:lpstr> </vt:lpstr>
      <vt:lpstr>DoL COMMUNICATION</vt:lpstr>
      <vt:lpstr>FINANCIAL AND SUPPLY CHAIN MANAGEMENT </vt:lpstr>
      <vt:lpstr> </vt:lpstr>
      <vt:lpstr>INSPECTION AND ENFORCEMENT SERVICES (IES)</vt:lpstr>
      <vt:lpstr>INSPECTION AND ENFORCEMENT SERVICES (IES)</vt:lpstr>
      <vt:lpstr> </vt:lpstr>
      <vt:lpstr>PUBLIC EMPLOYMENT SERVICES (PES)</vt:lpstr>
      <vt:lpstr>PUBLIC EMPLOYMENT SERVICES (PES) </vt:lpstr>
      <vt:lpstr>PUBLIC EMPLOYMENT SERVICES (PES)</vt:lpstr>
      <vt:lpstr>PUBLIC EMPLOYMENT SERVICES (PES)</vt:lpstr>
      <vt:lpstr> </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 </vt:lpstr>
      <vt:lpstr>Human Resources per Province</vt:lpstr>
      <vt:lpstr>2019/2020: BUDGET INFORMATION</vt:lpstr>
      <vt:lpstr>2019/2020 EASTERN CAPE BUDGET</vt:lpstr>
      <vt:lpstr>2019/2020 FREE STATE BUDGET</vt:lpstr>
      <vt:lpstr>2019/2020 GAUTENG BUDGET</vt:lpstr>
      <vt:lpstr>2019/2020 KWAZULU-NATAL BUDGET</vt:lpstr>
      <vt:lpstr>2019/2020 LIMPOPO BUDGET</vt:lpstr>
      <vt:lpstr>2019/2020 MPUMALANGA BUDGET</vt:lpstr>
      <vt:lpstr>2019/2020 NORTHERN CAPE BUDGET</vt:lpstr>
      <vt:lpstr>2019/2020 NORTH WEST BUDGET</vt:lpstr>
      <vt:lpstr>2019/2020 WESTERN CAPE BUDGET</vt:lpstr>
      <vt:lpstr> </vt:lpstr>
      <vt:lpstr>SUPPORTED EMPLOYMENT ENTERPRISES (SEE)</vt:lpstr>
      <vt:lpstr>Slide 65</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107</cp:revision>
  <cp:lastPrinted>2017-05-15T07:45:22Z</cp:lastPrinted>
  <dcterms:created xsi:type="dcterms:W3CDTF">2011-10-12T13:20:57Z</dcterms:created>
  <dcterms:modified xsi:type="dcterms:W3CDTF">2019-07-10T09:49:27Z</dcterms:modified>
</cp:coreProperties>
</file>