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04" r:id="rId2"/>
    <p:sldId id="405" r:id="rId3"/>
    <p:sldId id="406" r:id="rId4"/>
    <p:sldId id="441" r:id="rId5"/>
    <p:sldId id="442" r:id="rId6"/>
    <p:sldId id="448" r:id="rId7"/>
    <p:sldId id="396" r:id="rId8"/>
    <p:sldId id="446" r:id="rId9"/>
    <p:sldId id="470" r:id="rId10"/>
    <p:sldId id="469" r:id="rId11"/>
    <p:sldId id="438" r:id="rId12"/>
    <p:sldId id="447" r:id="rId13"/>
    <p:sldId id="439" r:id="rId14"/>
    <p:sldId id="408" r:id="rId15"/>
    <p:sldId id="409" r:id="rId16"/>
    <p:sldId id="443" r:id="rId17"/>
    <p:sldId id="429" r:id="rId18"/>
    <p:sldId id="430" r:id="rId19"/>
    <p:sldId id="431" r:id="rId20"/>
    <p:sldId id="433" r:id="rId21"/>
    <p:sldId id="434" r:id="rId22"/>
    <p:sldId id="435" r:id="rId23"/>
    <p:sldId id="436" r:id="rId24"/>
    <p:sldId id="437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458" r:id="rId35"/>
    <p:sldId id="462" r:id="rId36"/>
    <p:sldId id="463" r:id="rId37"/>
    <p:sldId id="464" r:id="rId3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12394D9B-67BF-4930-A18C-9C3DFEE3119B}">
          <p14:sldIdLst>
            <p14:sldId id="404"/>
            <p14:sldId id="405"/>
            <p14:sldId id="406"/>
            <p14:sldId id="441"/>
            <p14:sldId id="442"/>
            <p14:sldId id="448"/>
            <p14:sldId id="396"/>
            <p14:sldId id="446"/>
            <p14:sldId id="470"/>
            <p14:sldId id="469"/>
            <p14:sldId id="438"/>
            <p14:sldId id="447"/>
            <p14:sldId id="439"/>
            <p14:sldId id="408"/>
            <p14:sldId id="409"/>
            <p14:sldId id="443"/>
            <p14:sldId id="429"/>
            <p14:sldId id="430"/>
            <p14:sldId id="431"/>
            <p14:sldId id="433"/>
            <p14:sldId id="434"/>
            <p14:sldId id="435"/>
            <p14:sldId id="436"/>
            <p14:sldId id="437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62"/>
            <p14:sldId id="463"/>
            <p14:sldId id="4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782">
          <p15:clr>
            <a:srgbClr val="A4A3A4"/>
          </p15:clr>
        </p15:guide>
        <p15:guide id="2" pos="29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ome R. Baloyi" initials="SRB" lastIdx="13" clrIdx="0">
    <p:extLst/>
  </p:cmAuthor>
  <p:cmAuthor id="2" name="Makgomo MC. Thupana" initials="MMT" lastIdx="1" clrIdx="1">
    <p:extLst/>
  </p:cmAuthor>
  <p:cmAuthor id="3" name="Shamila Batohi" initials="SB" lastIdx="3" clrIdx="2">
    <p:extLst>
      <p:ext uri="{19B8F6BF-5375-455C-9EA6-DF929625EA0E}">
        <p15:presenceInfo xmlns:p15="http://schemas.microsoft.com/office/powerpoint/2012/main" xmlns="" userId="S-1-5-21-1275210071-1383384898-854245398-23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2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/>
    <p:restoredTop sz="95501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-1572" y="-114"/>
      </p:cViewPr>
      <p:guideLst>
        <p:guide orient="horz" pos="1782"/>
        <p:guide pos="29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hanika.vanzyl\Documents\Budgets%20NPA\Budget%20Presentations%20&amp;%20BRRR\2019%2020\Budget%20Presentation%20July%202019%20Inc%20Reduc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/>
          <a:lstStyle/>
          <a:p>
            <a:pPr>
              <a:defRPr sz="2400">
                <a:latin typeface="Cambria" panose="02040503050406030204" pitchFamily="18" charset="0"/>
              </a:defRPr>
            </a:pPr>
            <a:r>
              <a:rPr lang="en-US" sz="2400">
                <a:latin typeface="Cambria" panose="02040503050406030204" pitchFamily="18" charset="0"/>
              </a:rPr>
              <a:t>% ENE Allocation per Economic Classification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5911090559837423E-2"/>
          <c:y val="0.22069143009727321"/>
          <c:w val="0.54773963658362312"/>
          <c:h val="0.73314722896933837"/>
        </c:manualLayout>
      </c:layout>
      <c:pie3DChart>
        <c:varyColors val="1"/>
        <c:ser>
          <c:idx val="0"/>
          <c:order val="0"/>
          <c:tx>
            <c:strRef>
              <c:f>'2020 21'!$B$2</c:f>
              <c:strCache>
                <c:ptCount val="1"/>
                <c:pt idx="0">
                  <c:v>% ENE Allocation per Economic Classification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'2020 21'!$A$3:$A$7</c:f>
              <c:strCache>
                <c:ptCount val="5"/>
                <c:pt idx="0">
                  <c:v>Compensation of employees</c:v>
                </c:pt>
                <c:pt idx="1">
                  <c:v>Goods and services</c:v>
                </c:pt>
                <c:pt idx="2">
                  <c:v>Households</c:v>
                </c:pt>
                <c:pt idx="3">
                  <c:v>Machinery &amp; equipment</c:v>
                </c:pt>
                <c:pt idx="4">
                  <c:v>Departmental agencies and accounts</c:v>
                </c:pt>
              </c:strCache>
            </c:strRef>
          </c:cat>
          <c:val>
            <c:numRef>
              <c:f>'2020 21'!$B$3:$B$7</c:f>
              <c:numCache>
                <c:formatCode>0.00%</c:formatCode>
                <c:ptCount val="5"/>
                <c:pt idx="0">
                  <c:v>0.88750188800813123</c:v>
                </c:pt>
                <c:pt idx="1">
                  <c:v>9.8912531796260139E-2</c:v>
                </c:pt>
                <c:pt idx="2">
                  <c:v>2.2918031928084088E-3</c:v>
                </c:pt>
                <c:pt idx="3">
                  <c:v>8.6986685166902389E-3</c:v>
                </c:pt>
                <c:pt idx="4">
                  <c:v>2.5951084861100134E-3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E9-47EA-A0E8-52903A8DD94F}"/>
            </c:ext>
          </c:extLst>
        </c:ser>
        <c:dLbls/>
      </c:pie3DChart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Cambria" panose="02040503050406030204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>
                <a:latin typeface="Cambria" panose="02040503050406030204" pitchFamily="18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>
                <a:latin typeface="Cambria" panose="02040503050406030204" pitchFamily="18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800">
                <a:latin typeface="Cambria" panose="02040503050406030204" pitchFamily="18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800">
                <a:latin typeface="Cambria" panose="02040503050406030204" pitchFamily="18" charset="0"/>
              </a:defRPr>
            </a:pPr>
            <a:endParaRPr lang="en-US"/>
          </a:p>
        </c:txPr>
      </c:legendEntry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Shortfalls!$A$17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Shortfalls!$B$16:$H$16</c:f>
              <c:strCache>
                <c:ptCount val="4"/>
                <c:pt idx="0">
                  <c:v>2019/20</c:v>
                </c:pt>
                <c:pt idx="1">
                  <c:v>2020/21</c:v>
                </c:pt>
                <c:pt idx="2">
                  <c:v>2021/22</c:v>
                </c:pt>
                <c:pt idx="3">
                  <c:v>20221/23</c:v>
                </c:pt>
              </c:strCache>
            </c:strRef>
          </c:cat>
          <c:val>
            <c:numRef>
              <c:f>Shortfalls!$B$17:$H$17</c:f>
              <c:numCache>
                <c:formatCode>#,##0</c:formatCode>
                <c:ptCount val="4"/>
                <c:pt idx="0">
                  <c:v>3929137</c:v>
                </c:pt>
                <c:pt idx="1">
                  <c:v>4084993</c:v>
                </c:pt>
                <c:pt idx="2">
                  <c:v>4345802</c:v>
                </c:pt>
                <c:pt idx="3">
                  <c:v>4506843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D1-4D8A-89EE-0B74D20EBB5C}"/>
            </c:ext>
          </c:extLst>
        </c:ser>
        <c:ser>
          <c:idx val="1"/>
          <c:order val="1"/>
          <c:tx>
            <c:strRef>
              <c:f>Shortfalls!$A$18</c:f>
              <c:strCache>
                <c:ptCount val="1"/>
                <c:pt idx="0">
                  <c:v>Projected Expenditure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Shortfalls!$B$16:$H$16</c:f>
              <c:strCache>
                <c:ptCount val="4"/>
                <c:pt idx="0">
                  <c:v>2019/20</c:v>
                </c:pt>
                <c:pt idx="1">
                  <c:v>2020/21</c:v>
                </c:pt>
                <c:pt idx="2">
                  <c:v>2021/22</c:v>
                </c:pt>
                <c:pt idx="3">
                  <c:v>20221/23</c:v>
                </c:pt>
              </c:strCache>
            </c:strRef>
          </c:cat>
          <c:val>
            <c:numRef>
              <c:f>Shortfalls!$B$18:$H$18</c:f>
              <c:numCache>
                <c:formatCode>#,##0</c:formatCode>
                <c:ptCount val="4"/>
                <c:pt idx="0">
                  <c:v>4050638.2852500002</c:v>
                </c:pt>
                <c:pt idx="1">
                  <c:v>4289859.7060072245</c:v>
                </c:pt>
                <c:pt idx="2">
                  <c:v>4562565.7941600988</c:v>
                </c:pt>
                <c:pt idx="3">
                  <c:v>4842046.7871175753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D1-4D8A-89EE-0B74D20EBB5C}"/>
            </c:ext>
          </c:extLst>
        </c:ser>
        <c:dLbls/>
        <c:gapWidth val="219"/>
        <c:overlap val="-27"/>
        <c:axId val="65614976"/>
        <c:axId val="65616512"/>
      </c:barChart>
      <c:catAx>
        <c:axId val="65614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16512"/>
        <c:crosses val="autoZero"/>
        <c:auto val="1"/>
        <c:lblAlgn val="ctr"/>
        <c:lblOffset val="100"/>
      </c:catAx>
      <c:valAx>
        <c:axId val="65616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1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CE20E-2DB4-421E-9DC0-C792124641B5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5BCDDE-D33E-4531-8360-FCCAD0744EE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ZA" sz="1800" b="1" dirty="0" smtClean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Cambria" panose="02040503050406030204" pitchFamily="18" charset="0"/>
            </a:rPr>
            <a:t>Sub-programme 1</a:t>
          </a:r>
          <a:r>
            <a:rPr lang="en-ZA" sz="1900" b="1" dirty="0" smtClean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Cambria" panose="02040503050406030204" pitchFamily="18" charset="0"/>
            </a:rPr>
            <a:t>:</a:t>
          </a:r>
          <a:endParaRPr lang="en-US" sz="1900" dirty="0"/>
        </a:p>
      </dgm:t>
    </dgm:pt>
    <dgm:pt modelId="{9E8DEE8B-A808-4963-A6C9-75D9B8E8FF92}" type="parTrans" cxnId="{F4B0FFA6-111C-4D46-B6EC-76DFBDABEDE4}">
      <dgm:prSet/>
      <dgm:spPr/>
      <dgm:t>
        <a:bodyPr/>
        <a:lstStyle/>
        <a:p>
          <a:endParaRPr lang="en-US"/>
        </a:p>
      </dgm:t>
    </dgm:pt>
    <dgm:pt modelId="{0184D7FA-1AD4-445A-A45D-AE531DA10D6B}" type="sibTrans" cxnId="{F4B0FFA6-111C-4D46-B6EC-76DFBDABEDE4}">
      <dgm:prSet/>
      <dgm:spPr/>
      <dgm:t>
        <a:bodyPr/>
        <a:lstStyle/>
        <a:p>
          <a:endParaRPr lang="en-US"/>
        </a:p>
      </dgm:t>
    </dgm:pt>
    <dgm:pt modelId="{B5CA3F1C-B0FD-4BDF-8092-A35EBD239783}">
      <dgm:prSet phldrT="[Text]" custT="1"/>
      <dgm:spPr/>
      <dgm:t>
        <a:bodyPr/>
        <a:lstStyle/>
        <a:p>
          <a:r>
            <a:rPr lang="en-ZA" sz="1800" i="1" dirty="0" smtClean="0">
              <a:latin typeface="Cambria" panose="02040503050406030204" pitchFamily="18" charset="0"/>
              <a:ea typeface="Calibri" panose="020F0502020204030204" pitchFamily="34" charset="0"/>
            </a:rPr>
            <a:t>National Prosecutions Service</a:t>
          </a:r>
          <a:endParaRPr lang="en-US" sz="1800" i="1" dirty="0"/>
        </a:p>
      </dgm:t>
    </dgm:pt>
    <dgm:pt modelId="{19C49E26-C6B5-45BF-A8A0-2FD48275FDD7}" type="parTrans" cxnId="{B4046585-C69E-4FE7-B3EE-17E737473605}">
      <dgm:prSet/>
      <dgm:spPr/>
      <dgm:t>
        <a:bodyPr/>
        <a:lstStyle/>
        <a:p>
          <a:endParaRPr lang="en-US"/>
        </a:p>
      </dgm:t>
    </dgm:pt>
    <dgm:pt modelId="{A1D62843-396E-40F8-9437-0E4B7A7CA4E7}" type="sibTrans" cxnId="{B4046585-C69E-4FE7-B3EE-17E737473605}">
      <dgm:prSet/>
      <dgm:spPr/>
      <dgm:t>
        <a:bodyPr/>
        <a:lstStyle/>
        <a:p>
          <a:endParaRPr lang="en-US"/>
        </a:p>
      </dgm:t>
    </dgm:pt>
    <dgm:pt modelId="{498ED078-032A-46B9-B4B7-015069FE44E0}">
      <dgm:prSet phldrT="[Text]" custT="1"/>
      <dgm:spPr/>
      <dgm:t>
        <a:bodyPr/>
        <a:lstStyle/>
        <a:p>
          <a:r>
            <a:rPr lang="en-ZA" sz="1800" dirty="0" smtClean="0">
              <a:latin typeface="Cambria" panose="02040503050406030204" pitchFamily="18" charset="0"/>
              <a:ea typeface="Calibri" panose="020F0502020204030204" pitchFamily="34" charset="0"/>
            </a:rPr>
            <a:t>Ensure successful prosecution</a:t>
          </a:r>
          <a:endParaRPr lang="en-US" sz="1800" dirty="0"/>
        </a:p>
      </dgm:t>
    </dgm:pt>
    <dgm:pt modelId="{7661EE88-F8F5-403B-9180-304907290AAE}" type="parTrans" cxnId="{24C1F0FF-E58C-4F01-BE49-1018BE19A803}">
      <dgm:prSet/>
      <dgm:spPr/>
      <dgm:t>
        <a:bodyPr/>
        <a:lstStyle/>
        <a:p>
          <a:endParaRPr lang="en-US"/>
        </a:p>
      </dgm:t>
    </dgm:pt>
    <dgm:pt modelId="{F678A62D-269C-44FA-A65E-93482164913F}" type="sibTrans" cxnId="{24C1F0FF-E58C-4F01-BE49-1018BE19A803}">
      <dgm:prSet/>
      <dgm:spPr/>
      <dgm:t>
        <a:bodyPr/>
        <a:lstStyle/>
        <a:p>
          <a:endParaRPr lang="en-US"/>
        </a:p>
      </dgm:t>
    </dgm:pt>
    <dgm:pt modelId="{52361D7B-61EE-4A66-92B2-B964587196E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ZA" sz="1800" b="1" dirty="0" smtClean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Cambria" panose="02040503050406030204" pitchFamily="18" charset="0"/>
            </a:rPr>
            <a:t>Sub-programme 2:</a:t>
          </a:r>
          <a:endParaRPr lang="en-US" sz="1800" dirty="0"/>
        </a:p>
      </dgm:t>
    </dgm:pt>
    <dgm:pt modelId="{93E97AF9-B203-4B55-9419-D8DECFA3034A}" type="parTrans" cxnId="{83D2F519-6011-4C4D-87D6-D4458B0570AB}">
      <dgm:prSet/>
      <dgm:spPr/>
      <dgm:t>
        <a:bodyPr/>
        <a:lstStyle/>
        <a:p>
          <a:endParaRPr lang="en-US"/>
        </a:p>
      </dgm:t>
    </dgm:pt>
    <dgm:pt modelId="{CD7AF50E-79C4-48C8-A46E-CF09B055758A}" type="sibTrans" cxnId="{83D2F519-6011-4C4D-87D6-D4458B0570AB}">
      <dgm:prSet/>
      <dgm:spPr/>
      <dgm:t>
        <a:bodyPr/>
        <a:lstStyle/>
        <a:p>
          <a:endParaRPr lang="en-US"/>
        </a:p>
      </dgm:t>
    </dgm:pt>
    <dgm:pt modelId="{D090BBC8-8C9D-4DF7-9EE8-A16140CA6530}">
      <dgm:prSet phldrT="[Text]" custT="1"/>
      <dgm:spPr/>
      <dgm:t>
        <a:bodyPr/>
        <a:lstStyle/>
        <a:p>
          <a:r>
            <a:rPr lang="en-US" sz="1800" i="1" dirty="0" smtClean="0"/>
            <a:t>Asset Forfeiture Unit</a:t>
          </a:r>
          <a:endParaRPr lang="en-US" sz="1800" i="1" dirty="0"/>
        </a:p>
      </dgm:t>
    </dgm:pt>
    <dgm:pt modelId="{D1166E6E-1040-4CCB-A917-404AEBA9B80C}" type="parTrans" cxnId="{3E48C306-815C-44CA-A24E-859C3D6C9752}">
      <dgm:prSet/>
      <dgm:spPr/>
      <dgm:t>
        <a:bodyPr/>
        <a:lstStyle/>
        <a:p>
          <a:endParaRPr lang="en-US"/>
        </a:p>
      </dgm:t>
    </dgm:pt>
    <dgm:pt modelId="{CD5F3F69-44F4-4E1C-B5B4-C2892128217A}" type="sibTrans" cxnId="{3E48C306-815C-44CA-A24E-859C3D6C9752}">
      <dgm:prSet/>
      <dgm:spPr/>
      <dgm:t>
        <a:bodyPr/>
        <a:lstStyle/>
        <a:p>
          <a:endParaRPr lang="en-US"/>
        </a:p>
      </dgm:t>
    </dgm:pt>
    <dgm:pt modelId="{6AA8D00A-6A51-4F9C-89BA-B5A1DCC7EE17}">
      <dgm:prSet phldrT="[Text]" custT="1"/>
      <dgm:spPr/>
      <dgm:t>
        <a:bodyPr/>
        <a:lstStyle/>
        <a:p>
          <a:r>
            <a:rPr lang="en-GB" sz="1800" dirty="0" smtClean="0">
              <a:latin typeface="Cambria" panose="02040503050406030204" pitchFamily="18" charset="0"/>
              <a:ea typeface="Calibri" panose="020F0502020204030204" pitchFamily="34" charset="0"/>
            </a:rPr>
            <a:t>Ensure that profit is removed from crime </a:t>
          </a:r>
          <a:endParaRPr lang="en-US" sz="1800" dirty="0"/>
        </a:p>
      </dgm:t>
    </dgm:pt>
    <dgm:pt modelId="{3764FD51-C98C-43CE-8834-A55C5B86208F}" type="parTrans" cxnId="{270691F3-0FCE-4A0C-B6A5-DF3059998ACC}">
      <dgm:prSet/>
      <dgm:spPr/>
      <dgm:t>
        <a:bodyPr/>
        <a:lstStyle/>
        <a:p>
          <a:endParaRPr lang="en-US"/>
        </a:p>
      </dgm:t>
    </dgm:pt>
    <dgm:pt modelId="{52C93A2F-E53B-44AB-8EBE-CF143DB06BF9}" type="sibTrans" cxnId="{270691F3-0FCE-4A0C-B6A5-DF3059998ACC}">
      <dgm:prSet/>
      <dgm:spPr/>
      <dgm:t>
        <a:bodyPr/>
        <a:lstStyle/>
        <a:p>
          <a:endParaRPr lang="en-US"/>
        </a:p>
      </dgm:t>
    </dgm:pt>
    <dgm:pt modelId="{90C6A293-8F1D-4E03-8446-0A041EAD4750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ZA" sz="1800" b="1" dirty="0" smtClean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Cambria" panose="02040503050406030204" pitchFamily="18" charset="0"/>
            </a:rPr>
            <a:t>Sub-programme 3:</a:t>
          </a:r>
          <a:endParaRPr lang="en-US" sz="1800" dirty="0"/>
        </a:p>
      </dgm:t>
    </dgm:pt>
    <dgm:pt modelId="{B1702ACB-3372-49F5-8A87-8D4F36C6E476}" type="parTrans" cxnId="{C77DC878-DB0B-40F6-B5FD-4D6B8DB04378}">
      <dgm:prSet/>
      <dgm:spPr/>
      <dgm:t>
        <a:bodyPr/>
        <a:lstStyle/>
        <a:p>
          <a:endParaRPr lang="en-US"/>
        </a:p>
      </dgm:t>
    </dgm:pt>
    <dgm:pt modelId="{1A1632D2-F279-4A3C-8E07-E7249180E66A}" type="sibTrans" cxnId="{C77DC878-DB0B-40F6-B5FD-4D6B8DB04378}">
      <dgm:prSet/>
      <dgm:spPr/>
      <dgm:t>
        <a:bodyPr/>
        <a:lstStyle/>
        <a:p>
          <a:endParaRPr lang="en-US"/>
        </a:p>
      </dgm:t>
    </dgm:pt>
    <dgm:pt modelId="{F1A9314C-2975-4510-8C5D-23C91AD3D99F}">
      <dgm:prSet phldrT="[Text]" custT="1"/>
      <dgm:spPr/>
      <dgm:t>
        <a:bodyPr/>
        <a:lstStyle/>
        <a:p>
          <a:r>
            <a:rPr lang="en-US" sz="1800" i="1" dirty="0" smtClean="0"/>
            <a:t>Office for Witness Protection</a:t>
          </a:r>
          <a:endParaRPr lang="en-US" sz="1800" i="1" dirty="0"/>
        </a:p>
      </dgm:t>
    </dgm:pt>
    <dgm:pt modelId="{CDB323CD-50B1-4CAF-AA33-2F8F52334090}" type="parTrans" cxnId="{9CBC49D1-0377-4A55-A79D-069997A63652}">
      <dgm:prSet/>
      <dgm:spPr/>
      <dgm:t>
        <a:bodyPr/>
        <a:lstStyle/>
        <a:p>
          <a:endParaRPr lang="en-US"/>
        </a:p>
      </dgm:t>
    </dgm:pt>
    <dgm:pt modelId="{1DE24A42-1197-4B42-A04C-307E9CBAFA99}" type="sibTrans" cxnId="{9CBC49D1-0377-4A55-A79D-069997A63652}">
      <dgm:prSet/>
      <dgm:spPr/>
      <dgm:t>
        <a:bodyPr/>
        <a:lstStyle/>
        <a:p>
          <a:endParaRPr lang="en-US"/>
        </a:p>
      </dgm:t>
    </dgm:pt>
    <dgm:pt modelId="{5CB722AF-9C68-4018-B86D-1710982F904D}">
      <dgm:prSet phldrT="[Text]" custT="1"/>
      <dgm:spPr/>
      <dgm:t>
        <a:bodyPr/>
        <a:lstStyle/>
        <a:p>
          <a:r>
            <a:rPr lang="en-GB" sz="1800" dirty="0" smtClean="0">
              <a:latin typeface="Cambria" panose="02040503050406030204" pitchFamily="18" charset="0"/>
              <a:ea typeface="Calibri" panose="020F0502020204030204" pitchFamily="34" charset="0"/>
            </a:rPr>
            <a:t>Ensure that vulnerable and intimidated witnesses and persons are successfully protected </a:t>
          </a:r>
          <a:endParaRPr lang="en-US" sz="1800" dirty="0"/>
        </a:p>
      </dgm:t>
    </dgm:pt>
    <dgm:pt modelId="{5CEE3FD5-5FEC-409F-8FBF-51E2466A8285}" type="parTrans" cxnId="{B63BA3DA-D31B-4658-8C2C-8D0FEA551070}">
      <dgm:prSet/>
      <dgm:spPr/>
      <dgm:t>
        <a:bodyPr/>
        <a:lstStyle/>
        <a:p>
          <a:endParaRPr lang="en-US"/>
        </a:p>
      </dgm:t>
    </dgm:pt>
    <dgm:pt modelId="{18F3B9EC-EECB-43F4-B28E-13B4EACBB20F}" type="sibTrans" cxnId="{B63BA3DA-D31B-4658-8C2C-8D0FEA551070}">
      <dgm:prSet/>
      <dgm:spPr/>
      <dgm:t>
        <a:bodyPr/>
        <a:lstStyle/>
        <a:p>
          <a:endParaRPr lang="en-US"/>
        </a:p>
      </dgm:t>
    </dgm:pt>
    <dgm:pt modelId="{B0B9AAF9-9E8F-4CCC-9C4A-02AA939BB852}">
      <dgm:prSet phldrT="[Text]"/>
      <dgm:spPr/>
      <dgm:t>
        <a:bodyPr/>
        <a:lstStyle/>
        <a:p>
          <a:endParaRPr lang="en-US" sz="1500" dirty="0"/>
        </a:p>
      </dgm:t>
    </dgm:pt>
    <dgm:pt modelId="{07F729E6-FDB9-4E2C-AE5E-E2D627B497C3}" type="parTrans" cxnId="{35E4902B-4888-4AB1-903F-CADFCBF34315}">
      <dgm:prSet/>
      <dgm:spPr/>
      <dgm:t>
        <a:bodyPr/>
        <a:lstStyle/>
        <a:p>
          <a:endParaRPr lang="en-US"/>
        </a:p>
      </dgm:t>
    </dgm:pt>
    <dgm:pt modelId="{DB4800CA-91CF-4521-A039-76A29CACA276}" type="sibTrans" cxnId="{35E4902B-4888-4AB1-903F-CADFCBF34315}">
      <dgm:prSet/>
      <dgm:spPr/>
      <dgm:t>
        <a:bodyPr/>
        <a:lstStyle/>
        <a:p>
          <a:endParaRPr lang="en-US"/>
        </a:p>
      </dgm:t>
    </dgm:pt>
    <dgm:pt modelId="{34956B10-5001-4303-A3E5-DA35176A33C9}">
      <dgm:prSet phldrT="[Text]"/>
      <dgm:spPr/>
      <dgm:t>
        <a:bodyPr/>
        <a:lstStyle/>
        <a:p>
          <a:endParaRPr lang="en-US" sz="1500" dirty="0"/>
        </a:p>
      </dgm:t>
    </dgm:pt>
    <dgm:pt modelId="{45FF880D-BB9E-44CD-A5FF-521D52F228F5}" type="parTrans" cxnId="{A767ABAA-4639-48C6-826E-2E9DA861E2BE}">
      <dgm:prSet/>
      <dgm:spPr/>
      <dgm:t>
        <a:bodyPr/>
        <a:lstStyle/>
        <a:p>
          <a:endParaRPr lang="en-US"/>
        </a:p>
      </dgm:t>
    </dgm:pt>
    <dgm:pt modelId="{12F6A0CE-B544-4A76-8A12-872EBBCCB599}" type="sibTrans" cxnId="{A767ABAA-4639-48C6-826E-2E9DA861E2BE}">
      <dgm:prSet/>
      <dgm:spPr/>
      <dgm:t>
        <a:bodyPr/>
        <a:lstStyle/>
        <a:p>
          <a:endParaRPr lang="en-US"/>
        </a:p>
      </dgm:t>
    </dgm:pt>
    <dgm:pt modelId="{25D244EA-AA18-40C4-8B94-5B4A54A8A1C5}">
      <dgm:prSet phldrT="[Text]" custT="1"/>
      <dgm:spPr/>
      <dgm:t>
        <a:bodyPr/>
        <a:lstStyle/>
        <a:p>
          <a:endParaRPr lang="en-US" sz="2300" dirty="0"/>
        </a:p>
      </dgm:t>
    </dgm:pt>
    <dgm:pt modelId="{11B4C930-0532-44E9-8C63-80F5F78F4356}" type="parTrans" cxnId="{C40B38DB-CE62-4856-9A75-6F31AA4191A4}">
      <dgm:prSet/>
      <dgm:spPr/>
      <dgm:t>
        <a:bodyPr/>
        <a:lstStyle/>
        <a:p>
          <a:endParaRPr lang="en-US"/>
        </a:p>
      </dgm:t>
    </dgm:pt>
    <dgm:pt modelId="{DEBBC10A-50BA-4598-B9E5-00078EF4345D}" type="sibTrans" cxnId="{C40B38DB-CE62-4856-9A75-6F31AA4191A4}">
      <dgm:prSet/>
      <dgm:spPr/>
      <dgm:t>
        <a:bodyPr/>
        <a:lstStyle/>
        <a:p>
          <a:endParaRPr lang="en-US"/>
        </a:p>
      </dgm:t>
    </dgm:pt>
    <dgm:pt modelId="{B0D405EE-60AE-4ABE-8DD0-CA154CD0C9C2}" type="pres">
      <dgm:prSet presAssocID="{D85CE20E-2DB4-421E-9DC0-C792124641B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5921EDC-1971-4AF8-A55F-A1D8BB301311}" type="pres">
      <dgm:prSet presAssocID="{CC5BCDDE-D33E-4531-8360-FCCAD0744EE9}" presName="composite" presStyleCnt="0"/>
      <dgm:spPr/>
    </dgm:pt>
    <dgm:pt modelId="{DB19F6FC-0A8D-4813-8E3A-51E62E01085D}" type="pres">
      <dgm:prSet presAssocID="{CC5BCDDE-D33E-4531-8360-FCCAD0744EE9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93CC1-60C7-493E-9DA2-5CDB2F1E6E59}" type="pres">
      <dgm:prSet presAssocID="{CC5BCDDE-D33E-4531-8360-FCCAD0744EE9}" presName="Parent" presStyleLbl="alignNode1" presStyleIdx="0" presStyleCnt="3" custScaleY="8264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DFCB0-F0EF-4C3B-AFBE-F5E8885D83D1}" type="pres">
      <dgm:prSet presAssocID="{CC5BCDDE-D33E-4531-8360-FCCAD0744EE9}" presName="Accent" presStyleLbl="parChTrans1D1" presStyleIdx="0" presStyleCnt="3"/>
      <dgm:spPr/>
    </dgm:pt>
    <dgm:pt modelId="{044CC8E0-02E9-421E-A2C2-244B9345945F}" type="pres">
      <dgm:prSet presAssocID="{CC5BCDDE-D33E-4531-8360-FCCAD0744EE9}" presName="Child" presStyleLbl="revTx" presStyleIdx="1" presStyleCnt="6" custScaleY="61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9CE78-15B3-4905-871E-6C8DEF35486A}" type="pres">
      <dgm:prSet presAssocID="{0184D7FA-1AD4-445A-A45D-AE531DA10D6B}" presName="sibTrans" presStyleCnt="0"/>
      <dgm:spPr/>
    </dgm:pt>
    <dgm:pt modelId="{742523E9-48DA-497B-BCB3-28C1219CDB50}" type="pres">
      <dgm:prSet presAssocID="{52361D7B-61EE-4A66-92B2-B964587196EC}" presName="composite" presStyleCnt="0"/>
      <dgm:spPr/>
    </dgm:pt>
    <dgm:pt modelId="{49DD2A1A-64F2-4DBA-8331-3E578BF0627A}" type="pres">
      <dgm:prSet presAssocID="{52361D7B-61EE-4A66-92B2-B964587196EC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B4192-F03F-48D1-95E2-A099040C4135}" type="pres">
      <dgm:prSet presAssocID="{52361D7B-61EE-4A66-92B2-B964587196EC}" presName="Parent" presStyleLbl="alignNode1" presStyleIdx="1" presStyleCnt="3" custScaleY="8264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B6940-C1C1-4C46-9D3F-942BFB3E172F}" type="pres">
      <dgm:prSet presAssocID="{52361D7B-61EE-4A66-92B2-B964587196EC}" presName="Accent" presStyleLbl="parChTrans1D1" presStyleIdx="1" presStyleCnt="3"/>
      <dgm:spPr/>
    </dgm:pt>
    <dgm:pt modelId="{0DABB5D9-A622-425C-8495-0CA2C171F6CD}" type="pres">
      <dgm:prSet presAssocID="{52361D7B-61EE-4A66-92B2-B964587196EC}" presName="Child" presStyleLbl="revTx" presStyleIdx="3" presStyleCnt="6" custScaleY="70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5ABCB-1A04-4F35-BED7-5994ED598315}" type="pres">
      <dgm:prSet presAssocID="{CD7AF50E-79C4-48C8-A46E-CF09B055758A}" presName="sibTrans" presStyleCnt="0"/>
      <dgm:spPr/>
    </dgm:pt>
    <dgm:pt modelId="{637DEEC9-3BEB-4F8A-BBD9-B4239740EF62}" type="pres">
      <dgm:prSet presAssocID="{90C6A293-8F1D-4E03-8446-0A041EAD4750}" presName="composite" presStyleCnt="0"/>
      <dgm:spPr/>
    </dgm:pt>
    <dgm:pt modelId="{FF3885E1-73E6-4080-8998-055B0D823294}" type="pres">
      <dgm:prSet presAssocID="{90C6A293-8F1D-4E03-8446-0A041EAD4750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5AAC8-4199-45F7-AA79-9867090E5BEA}" type="pres">
      <dgm:prSet presAssocID="{90C6A293-8F1D-4E03-8446-0A041EAD4750}" presName="Parent" presStyleLbl="alignNode1" presStyleIdx="2" presStyleCnt="3" custScaleY="8264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AF4D3-3D70-4666-AD0C-29856BB9DE75}" type="pres">
      <dgm:prSet presAssocID="{90C6A293-8F1D-4E03-8446-0A041EAD4750}" presName="Accent" presStyleLbl="parChTrans1D1" presStyleIdx="2" presStyleCnt="3"/>
      <dgm:spPr/>
    </dgm:pt>
    <dgm:pt modelId="{D22065C9-73BF-47EB-9896-7CE46C59D776}" type="pres">
      <dgm:prSet presAssocID="{90C6A293-8F1D-4E03-8446-0A041EAD4750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3BA3DA-D31B-4658-8C2C-8D0FEA551070}" srcId="{90C6A293-8F1D-4E03-8446-0A041EAD4750}" destId="{5CB722AF-9C68-4018-B86D-1710982F904D}" srcOrd="2" destOrd="0" parTransId="{5CEE3FD5-5FEC-409F-8FBF-51E2466A8285}" sibTransId="{18F3B9EC-EECB-43F4-B28E-13B4EACBB20F}"/>
    <dgm:cxn modelId="{3156A714-5408-434A-A697-93AC1BA8FF4D}" type="presOf" srcId="{D85CE20E-2DB4-421E-9DC0-C792124641B5}" destId="{B0D405EE-60AE-4ABE-8DD0-CA154CD0C9C2}" srcOrd="0" destOrd="0" presId="urn:microsoft.com/office/officeart/2011/layout/TabList"/>
    <dgm:cxn modelId="{270691F3-0FCE-4A0C-B6A5-DF3059998ACC}" srcId="{52361D7B-61EE-4A66-92B2-B964587196EC}" destId="{6AA8D00A-6A51-4F9C-89BA-B5A1DCC7EE17}" srcOrd="2" destOrd="0" parTransId="{3764FD51-C98C-43CE-8834-A55C5B86208F}" sibTransId="{52C93A2F-E53B-44AB-8EBE-CF143DB06BF9}"/>
    <dgm:cxn modelId="{45F81090-8F2F-475B-8087-A2D2060DC6AB}" type="presOf" srcId="{52361D7B-61EE-4A66-92B2-B964587196EC}" destId="{16BB4192-F03F-48D1-95E2-A099040C4135}" srcOrd="0" destOrd="0" presId="urn:microsoft.com/office/officeart/2011/layout/TabList"/>
    <dgm:cxn modelId="{A767ABAA-4639-48C6-826E-2E9DA861E2BE}" srcId="{52361D7B-61EE-4A66-92B2-B964587196EC}" destId="{34956B10-5001-4303-A3E5-DA35176A33C9}" srcOrd="1" destOrd="0" parTransId="{45FF880D-BB9E-44CD-A5FF-521D52F228F5}" sibTransId="{12F6A0CE-B544-4A76-8A12-872EBBCCB599}"/>
    <dgm:cxn modelId="{C77DC878-DB0B-40F6-B5FD-4D6B8DB04378}" srcId="{D85CE20E-2DB4-421E-9DC0-C792124641B5}" destId="{90C6A293-8F1D-4E03-8446-0A041EAD4750}" srcOrd="2" destOrd="0" parTransId="{B1702ACB-3372-49F5-8A87-8D4F36C6E476}" sibTransId="{1A1632D2-F279-4A3C-8E07-E7249180E66A}"/>
    <dgm:cxn modelId="{100F58A3-4D66-4725-B35B-27D10A01B523}" type="presOf" srcId="{D090BBC8-8C9D-4DF7-9EE8-A16140CA6530}" destId="{49DD2A1A-64F2-4DBA-8331-3E578BF0627A}" srcOrd="0" destOrd="0" presId="urn:microsoft.com/office/officeart/2011/layout/TabList"/>
    <dgm:cxn modelId="{C40B38DB-CE62-4856-9A75-6F31AA4191A4}" srcId="{90C6A293-8F1D-4E03-8446-0A041EAD4750}" destId="{25D244EA-AA18-40C4-8B94-5B4A54A8A1C5}" srcOrd="1" destOrd="0" parTransId="{11B4C930-0532-44E9-8C63-80F5F78F4356}" sibTransId="{DEBBC10A-50BA-4598-B9E5-00078EF4345D}"/>
    <dgm:cxn modelId="{9CBC49D1-0377-4A55-A79D-069997A63652}" srcId="{90C6A293-8F1D-4E03-8446-0A041EAD4750}" destId="{F1A9314C-2975-4510-8C5D-23C91AD3D99F}" srcOrd="0" destOrd="0" parTransId="{CDB323CD-50B1-4CAF-AA33-2F8F52334090}" sibTransId="{1DE24A42-1197-4B42-A04C-307E9CBAFA99}"/>
    <dgm:cxn modelId="{4C7A938A-378D-4A36-948C-87FD32574390}" type="presOf" srcId="{CC5BCDDE-D33E-4531-8360-FCCAD0744EE9}" destId="{14593CC1-60C7-493E-9DA2-5CDB2F1E6E59}" srcOrd="0" destOrd="0" presId="urn:microsoft.com/office/officeart/2011/layout/TabList"/>
    <dgm:cxn modelId="{187B07DD-F8DB-4D49-890B-F2331A12BEDA}" type="presOf" srcId="{90C6A293-8F1D-4E03-8446-0A041EAD4750}" destId="{2865AAC8-4199-45F7-AA79-9867090E5BEA}" srcOrd="0" destOrd="0" presId="urn:microsoft.com/office/officeart/2011/layout/TabList"/>
    <dgm:cxn modelId="{3E48C306-815C-44CA-A24E-859C3D6C9752}" srcId="{52361D7B-61EE-4A66-92B2-B964587196EC}" destId="{D090BBC8-8C9D-4DF7-9EE8-A16140CA6530}" srcOrd="0" destOrd="0" parTransId="{D1166E6E-1040-4CCB-A917-404AEBA9B80C}" sibTransId="{CD5F3F69-44F4-4E1C-B5B4-C2892128217A}"/>
    <dgm:cxn modelId="{24C1F0FF-E58C-4F01-BE49-1018BE19A803}" srcId="{CC5BCDDE-D33E-4531-8360-FCCAD0744EE9}" destId="{498ED078-032A-46B9-B4B7-015069FE44E0}" srcOrd="2" destOrd="0" parTransId="{7661EE88-F8F5-403B-9180-304907290AAE}" sibTransId="{F678A62D-269C-44FA-A65E-93482164913F}"/>
    <dgm:cxn modelId="{74ED94AC-2C23-4EDF-8FB8-4F386AC7634F}" type="presOf" srcId="{F1A9314C-2975-4510-8C5D-23C91AD3D99F}" destId="{FF3885E1-73E6-4080-8998-055B0D823294}" srcOrd="0" destOrd="0" presId="urn:microsoft.com/office/officeart/2011/layout/TabList"/>
    <dgm:cxn modelId="{DEB32325-933E-498F-B76F-08C57147A167}" type="presOf" srcId="{B5CA3F1C-B0FD-4BDF-8092-A35EBD239783}" destId="{DB19F6FC-0A8D-4813-8E3A-51E62E01085D}" srcOrd="0" destOrd="0" presId="urn:microsoft.com/office/officeart/2011/layout/TabList"/>
    <dgm:cxn modelId="{83D2F519-6011-4C4D-87D6-D4458B0570AB}" srcId="{D85CE20E-2DB4-421E-9DC0-C792124641B5}" destId="{52361D7B-61EE-4A66-92B2-B964587196EC}" srcOrd="1" destOrd="0" parTransId="{93E97AF9-B203-4B55-9419-D8DECFA3034A}" sibTransId="{CD7AF50E-79C4-48C8-A46E-CF09B055758A}"/>
    <dgm:cxn modelId="{F4B0FFA6-111C-4D46-B6EC-76DFBDABEDE4}" srcId="{D85CE20E-2DB4-421E-9DC0-C792124641B5}" destId="{CC5BCDDE-D33E-4531-8360-FCCAD0744EE9}" srcOrd="0" destOrd="0" parTransId="{9E8DEE8B-A808-4963-A6C9-75D9B8E8FF92}" sibTransId="{0184D7FA-1AD4-445A-A45D-AE531DA10D6B}"/>
    <dgm:cxn modelId="{B4046585-C69E-4FE7-B3EE-17E737473605}" srcId="{CC5BCDDE-D33E-4531-8360-FCCAD0744EE9}" destId="{B5CA3F1C-B0FD-4BDF-8092-A35EBD239783}" srcOrd="0" destOrd="0" parTransId="{19C49E26-C6B5-45BF-A8A0-2FD48275FDD7}" sibTransId="{A1D62843-396E-40F8-9437-0E4B7A7CA4E7}"/>
    <dgm:cxn modelId="{A80A23DD-D5E5-4800-8D4A-8951559046B1}" type="presOf" srcId="{B0B9AAF9-9E8F-4CCC-9C4A-02AA939BB852}" destId="{044CC8E0-02E9-421E-A2C2-244B9345945F}" srcOrd="0" destOrd="0" presId="urn:microsoft.com/office/officeart/2011/layout/TabList"/>
    <dgm:cxn modelId="{35E4902B-4888-4AB1-903F-CADFCBF34315}" srcId="{CC5BCDDE-D33E-4531-8360-FCCAD0744EE9}" destId="{B0B9AAF9-9E8F-4CCC-9C4A-02AA939BB852}" srcOrd="1" destOrd="0" parTransId="{07F729E6-FDB9-4E2C-AE5E-E2D627B497C3}" sibTransId="{DB4800CA-91CF-4521-A039-76A29CACA276}"/>
    <dgm:cxn modelId="{5AD47BEC-AE18-4801-BE1D-6D15101C49F3}" type="presOf" srcId="{498ED078-032A-46B9-B4B7-015069FE44E0}" destId="{044CC8E0-02E9-421E-A2C2-244B9345945F}" srcOrd="0" destOrd="1" presId="urn:microsoft.com/office/officeart/2011/layout/TabList"/>
    <dgm:cxn modelId="{8F9A7B68-8E98-4B2C-A39F-911A9A097514}" type="presOf" srcId="{5CB722AF-9C68-4018-B86D-1710982F904D}" destId="{D22065C9-73BF-47EB-9896-7CE46C59D776}" srcOrd="0" destOrd="1" presId="urn:microsoft.com/office/officeart/2011/layout/TabList"/>
    <dgm:cxn modelId="{A8CE0B34-60BE-49A3-A642-5EBD9F610B2F}" type="presOf" srcId="{34956B10-5001-4303-A3E5-DA35176A33C9}" destId="{0DABB5D9-A622-425C-8495-0CA2C171F6CD}" srcOrd="0" destOrd="0" presId="urn:microsoft.com/office/officeart/2011/layout/TabList"/>
    <dgm:cxn modelId="{575A372C-DEC8-42F7-B5B3-1DABB46D971B}" type="presOf" srcId="{6AA8D00A-6A51-4F9C-89BA-B5A1DCC7EE17}" destId="{0DABB5D9-A622-425C-8495-0CA2C171F6CD}" srcOrd="0" destOrd="1" presId="urn:microsoft.com/office/officeart/2011/layout/TabList"/>
    <dgm:cxn modelId="{B90BB922-7826-46DF-AC76-C4DCFB3EEA40}" type="presOf" srcId="{25D244EA-AA18-40C4-8B94-5B4A54A8A1C5}" destId="{D22065C9-73BF-47EB-9896-7CE46C59D776}" srcOrd="0" destOrd="0" presId="urn:microsoft.com/office/officeart/2011/layout/TabList"/>
    <dgm:cxn modelId="{7BF9CCC5-343C-4C59-A178-2DF6F5FFE195}" type="presParOf" srcId="{B0D405EE-60AE-4ABE-8DD0-CA154CD0C9C2}" destId="{75921EDC-1971-4AF8-A55F-A1D8BB301311}" srcOrd="0" destOrd="0" presId="urn:microsoft.com/office/officeart/2011/layout/TabList"/>
    <dgm:cxn modelId="{19FA3437-6460-40C3-86A4-FD97740652D0}" type="presParOf" srcId="{75921EDC-1971-4AF8-A55F-A1D8BB301311}" destId="{DB19F6FC-0A8D-4813-8E3A-51E62E01085D}" srcOrd="0" destOrd="0" presId="urn:microsoft.com/office/officeart/2011/layout/TabList"/>
    <dgm:cxn modelId="{92F7E1C6-FE85-49BC-9FB7-9C839A1B613D}" type="presParOf" srcId="{75921EDC-1971-4AF8-A55F-A1D8BB301311}" destId="{14593CC1-60C7-493E-9DA2-5CDB2F1E6E59}" srcOrd="1" destOrd="0" presId="urn:microsoft.com/office/officeart/2011/layout/TabList"/>
    <dgm:cxn modelId="{51985E60-F19B-454D-A2C2-8C42294A5B39}" type="presParOf" srcId="{75921EDC-1971-4AF8-A55F-A1D8BB301311}" destId="{EF0DFCB0-F0EF-4C3B-AFBE-F5E8885D83D1}" srcOrd="2" destOrd="0" presId="urn:microsoft.com/office/officeart/2011/layout/TabList"/>
    <dgm:cxn modelId="{1F378A1E-CCCC-454E-BC1B-9B683AEF48DD}" type="presParOf" srcId="{B0D405EE-60AE-4ABE-8DD0-CA154CD0C9C2}" destId="{044CC8E0-02E9-421E-A2C2-244B9345945F}" srcOrd="1" destOrd="0" presId="urn:microsoft.com/office/officeart/2011/layout/TabList"/>
    <dgm:cxn modelId="{87096573-09EF-4AFE-9A49-37028974B65F}" type="presParOf" srcId="{B0D405EE-60AE-4ABE-8DD0-CA154CD0C9C2}" destId="{6AD9CE78-15B3-4905-871E-6C8DEF35486A}" srcOrd="2" destOrd="0" presId="urn:microsoft.com/office/officeart/2011/layout/TabList"/>
    <dgm:cxn modelId="{B98E2B6F-167F-463F-8914-B24FE409A268}" type="presParOf" srcId="{B0D405EE-60AE-4ABE-8DD0-CA154CD0C9C2}" destId="{742523E9-48DA-497B-BCB3-28C1219CDB50}" srcOrd="3" destOrd="0" presId="urn:microsoft.com/office/officeart/2011/layout/TabList"/>
    <dgm:cxn modelId="{4E2B2FA3-5561-44CD-B273-7F34ADE19DFB}" type="presParOf" srcId="{742523E9-48DA-497B-BCB3-28C1219CDB50}" destId="{49DD2A1A-64F2-4DBA-8331-3E578BF0627A}" srcOrd="0" destOrd="0" presId="urn:microsoft.com/office/officeart/2011/layout/TabList"/>
    <dgm:cxn modelId="{7BF195DA-DCB5-45D3-8F08-B4A0CA686CDD}" type="presParOf" srcId="{742523E9-48DA-497B-BCB3-28C1219CDB50}" destId="{16BB4192-F03F-48D1-95E2-A099040C4135}" srcOrd="1" destOrd="0" presId="urn:microsoft.com/office/officeart/2011/layout/TabList"/>
    <dgm:cxn modelId="{F112CAD3-F835-456B-9FED-C35497CFE4EE}" type="presParOf" srcId="{742523E9-48DA-497B-BCB3-28C1219CDB50}" destId="{A64B6940-C1C1-4C46-9D3F-942BFB3E172F}" srcOrd="2" destOrd="0" presId="urn:microsoft.com/office/officeart/2011/layout/TabList"/>
    <dgm:cxn modelId="{CD8D610E-010E-4833-9AFD-7334426B1376}" type="presParOf" srcId="{B0D405EE-60AE-4ABE-8DD0-CA154CD0C9C2}" destId="{0DABB5D9-A622-425C-8495-0CA2C171F6CD}" srcOrd="4" destOrd="0" presId="urn:microsoft.com/office/officeart/2011/layout/TabList"/>
    <dgm:cxn modelId="{95ABA9EB-A0DA-47CC-8FCB-265D5A0FF604}" type="presParOf" srcId="{B0D405EE-60AE-4ABE-8DD0-CA154CD0C9C2}" destId="{8725ABCB-1A04-4F35-BED7-5994ED598315}" srcOrd="5" destOrd="0" presId="urn:microsoft.com/office/officeart/2011/layout/TabList"/>
    <dgm:cxn modelId="{2666D1EB-B1BD-429D-919A-6FB37453B358}" type="presParOf" srcId="{B0D405EE-60AE-4ABE-8DD0-CA154CD0C9C2}" destId="{637DEEC9-3BEB-4F8A-BBD9-B4239740EF62}" srcOrd="6" destOrd="0" presId="urn:microsoft.com/office/officeart/2011/layout/TabList"/>
    <dgm:cxn modelId="{C06E4142-2FD9-4C30-A2D9-C3C2221822F4}" type="presParOf" srcId="{637DEEC9-3BEB-4F8A-BBD9-B4239740EF62}" destId="{FF3885E1-73E6-4080-8998-055B0D823294}" srcOrd="0" destOrd="0" presId="urn:microsoft.com/office/officeart/2011/layout/TabList"/>
    <dgm:cxn modelId="{043F9FC1-8D53-4C42-800D-7630BC7B690C}" type="presParOf" srcId="{637DEEC9-3BEB-4F8A-BBD9-B4239740EF62}" destId="{2865AAC8-4199-45F7-AA79-9867090E5BEA}" srcOrd="1" destOrd="0" presId="urn:microsoft.com/office/officeart/2011/layout/TabList"/>
    <dgm:cxn modelId="{E546013F-DAA9-4BDD-BCF3-91AB85CFAFC6}" type="presParOf" srcId="{637DEEC9-3BEB-4F8A-BBD9-B4239740EF62}" destId="{B91AF4D3-3D70-4666-AD0C-29856BB9DE75}" srcOrd="2" destOrd="0" presId="urn:microsoft.com/office/officeart/2011/layout/TabList"/>
    <dgm:cxn modelId="{46DFE5FD-C777-4BDA-BF47-22EFA4A97FAF}" type="presParOf" srcId="{B0D405EE-60AE-4ABE-8DD0-CA154CD0C9C2}" destId="{D22065C9-73BF-47EB-9896-7CE46C59D776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E670F-459A-429A-B6AE-D64963ED1BE9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3630A-D146-4E60-85F1-15D807CCA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626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48063D-C778-4288-BA21-9B25B2AAE295}" type="datetimeFigureOut">
              <a:rPr lang="en-ZA" smtClean="0"/>
              <a:pPr/>
              <a:t>2019/07/10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FC2A87-3477-43B1-82C5-A8D87E58B27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6040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0" fontAlgn="base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A key constitutional mandate of the Department is derived from Chapter 8 of the Constitution – “Courts and Administration of Justice”. </a:t>
            </a:r>
          </a:p>
          <a:p>
            <a:pPr marL="342900" indent="-342900" eaLnBrk="0" fontAlgn="base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prstClr val="black"/>
                </a:solidFill>
                <a:latin typeface="Cambria" panose="02040503050406030204" pitchFamily="18" charset="0"/>
              </a:rPr>
              <a:t>Section 179 (2) – empowers the NPA to institute criminal proceedings on behalf of the State, and to carry out the necessary functions incidental thereto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2A87-3477-43B1-82C5-A8D87E58B274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6803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262CE4-ACFA-4291-B790-B95676F4F92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217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262CE4-ACFA-4291-B790-B95676F4F92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14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2A87-3477-43B1-82C5-A8D87E58B274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7225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262CE4-ACFA-4291-B790-B95676F4F92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219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262CE4-ACFA-4291-B790-B95676F4F92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65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262CE4-ACFA-4291-B790-B95676F4F92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262CE4-ACFA-4291-B790-B95676F4F92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697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262CE4-ACFA-4291-B790-B95676F4F92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301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262CE4-ACFA-4291-B790-B95676F4F92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41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262CE4-ACFA-4291-B790-B95676F4F92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57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D8F1-C5B7-43A6-835C-25A3183AE901}" type="datetime1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PA link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8385"/>
            <a:ext cx="9144000" cy="6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67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7C99-1300-4F00-A9F1-20FD1593B954}" type="datetime1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PA links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8385"/>
            <a:ext cx="9144000" cy="6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6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6144-222E-4658-BE6F-C63CB77B7E65}" type="datetime1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PA links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8385"/>
            <a:ext cx="9144000" cy="6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94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8AE80-EEE8-4596-8C72-5467606C2F48}" type="datetime1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2803A-3001-7B4B-A4AE-B92848C2B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44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1481" y="294118"/>
            <a:ext cx="8092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ZA" altLang="en-US" sz="2400" b="1" kern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NPA ANNUAL PERFORMANCE PLAN 2019/20</a:t>
            </a:r>
          </a:p>
          <a:p>
            <a:pPr algn="ctr">
              <a:lnSpc>
                <a:spcPct val="150000"/>
              </a:lnSpc>
              <a:defRPr/>
            </a:pPr>
            <a:endParaRPr lang="en-ZA" altLang="en-US" sz="2400" b="1" kern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ZA" altLang="en-US" sz="1600" b="1" kern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BRIEFING TO PORTFOLIO COMMITTEE ON JUSTICE AND CORRECTIONAL SERVICES</a:t>
            </a:r>
          </a:p>
          <a:p>
            <a:pPr algn="ctr">
              <a:lnSpc>
                <a:spcPct val="150000"/>
              </a:lnSpc>
              <a:defRPr/>
            </a:pPr>
            <a:r>
              <a:rPr lang="en-ZA" altLang="en-US" sz="1600" b="1" kern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 JULY 2019</a:t>
            </a:r>
          </a:p>
          <a:p>
            <a:pPr algn="ctr">
              <a:lnSpc>
                <a:spcPct val="150000"/>
              </a:lnSpc>
              <a:defRPr/>
            </a:pPr>
            <a:endParaRPr lang="en-ZA" altLang="en-US" sz="2400" b="1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47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241" y="56083"/>
            <a:ext cx="7700209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/>
                <a:cs typeface="Arial" panose="020B0604020202020204" pitchFamily="34" charset="0"/>
              </a:rPr>
              <a:t>Service Delivery Key Initiatives</a:t>
            </a:r>
            <a:r>
              <a:rPr lang="en-ZA" sz="2800" b="1" dirty="0" smtClean="0">
                <a:latin typeface="Cambria" panose="02040503050406030204" pitchFamily="18" charset="0"/>
                <a:ea typeface="ＭＳ Ｐゴシック"/>
              </a:rPr>
              <a:t> 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634" y="900040"/>
            <a:ext cx="8579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solidFill>
                  <a:prstClr val="black"/>
                </a:solidFill>
                <a:latin typeface="Cambria" panose="02040503050406030204" pitchFamily="18" charset="0"/>
              </a:rPr>
              <a:t>Restoration of NPA credibility and Public Confidence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mbria" panose="02040503050406030204" pitchFamily="18" charset="0"/>
              </a:rPr>
              <a:t>The NPA to focus on addressing the leadership crisis and the establishment of an effective mechanism to monitor and investigate integrity issues in the NPA.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latin typeface="Cambria" panose="02040503050406030204" pitchFamily="18" charset="0"/>
              </a:rPr>
              <a:t>Investigating </a:t>
            </a:r>
            <a:r>
              <a:rPr lang="en-GB" b="1" dirty="0">
                <a:latin typeface="Cambria" panose="02040503050406030204" pitchFamily="18" charset="0"/>
              </a:rPr>
              <a:t>Directorate (ID): </a:t>
            </a:r>
            <a:r>
              <a:rPr lang="en-GB" b="1" dirty="0" smtClean="0">
                <a:latin typeface="Cambria" panose="02040503050406030204" pitchFamily="18" charset="0"/>
              </a:rPr>
              <a:t>Corruption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mbria" panose="02040503050406030204" pitchFamily="18" charset="0"/>
              </a:rPr>
              <a:t>The introduction of the ID as a new programme within the NPA, to primarily deal with offences or criminal or unlawful activities relating to serious, high profile or complex </a:t>
            </a:r>
            <a:r>
              <a:rPr lang="en-GB" dirty="0" smtClean="0">
                <a:latin typeface="Cambria" panose="02040503050406030204" pitchFamily="18" charset="0"/>
              </a:rPr>
              <a:t>corruption.</a:t>
            </a:r>
            <a:endParaRPr lang="en-US" dirty="0" smtClean="0">
              <a:latin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latin typeface="Cambria" panose="02040503050406030204" pitchFamily="18" charset="0"/>
              </a:rPr>
              <a:t>Aspirant </a:t>
            </a:r>
            <a:r>
              <a:rPr lang="en-GB" b="1" dirty="0">
                <a:latin typeface="Cambria" panose="02040503050406030204" pitchFamily="18" charset="0"/>
              </a:rPr>
              <a:t>Prosecutors </a:t>
            </a:r>
            <a:r>
              <a:rPr lang="en-GB" b="1" dirty="0" smtClean="0">
                <a:latin typeface="Cambria" panose="02040503050406030204" pitchFamily="18" charset="0"/>
              </a:rPr>
              <a:t>Programme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Resuscitation of the Aspirant Prosecutors </a:t>
            </a:r>
            <a:r>
              <a:rPr lang="en-US" dirty="0" err="1">
                <a:latin typeface="Cambria" panose="02040503050406030204" pitchFamily="18" charset="0"/>
              </a:rPr>
              <a:t>Programme</a:t>
            </a:r>
            <a:r>
              <a:rPr lang="en-US" dirty="0">
                <a:latin typeface="Cambria" panose="02040503050406030204" pitchFamily="18" charset="0"/>
              </a:rPr>
              <a:t> and enrolment of </a:t>
            </a:r>
            <a:r>
              <a:rPr lang="en-US" dirty="0" smtClean="0">
                <a:latin typeface="Cambria" panose="02040503050406030204" pitchFamily="18" charset="0"/>
              </a:rPr>
              <a:t>95 </a:t>
            </a:r>
            <a:r>
              <a:rPr lang="en-US" dirty="0">
                <a:latin typeface="Cambria" panose="02040503050406030204" pitchFamily="18" charset="0"/>
              </a:rPr>
              <a:t>DoJ&amp;CD and NPA officials for period under review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0178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11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1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811" y="14870"/>
            <a:ext cx="7700209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/>
                <a:cs typeface="Arial" panose="020B0604020202020204" pitchFamily="34" charset="0"/>
              </a:rPr>
              <a:t>Service Delivery Key Initiatives</a:t>
            </a:r>
            <a:r>
              <a:rPr lang="en-ZA" sz="2800" b="1" dirty="0" smtClean="0">
                <a:latin typeface="Cambria" panose="02040503050406030204" pitchFamily="18" charset="0"/>
                <a:ea typeface="ＭＳ Ｐゴシック"/>
              </a:rPr>
              <a:t> 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811" y="538090"/>
            <a:ext cx="85684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atin typeface="Cambria" panose="02040503050406030204" pitchFamily="18" charset="0"/>
              </a:rPr>
              <a:t>4.  Recruitment of Specialised Skills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New specialised personnel have to be recruited or developed internally as a matter of urgency to ensure the effective prosecution of serious cases in areas that are a priority.</a:t>
            </a:r>
          </a:p>
          <a:p>
            <a:pPr lvl="0">
              <a:lnSpc>
                <a:spcPct val="150000"/>
              </a:lnSpc>
            </a:pPr>
            <a:r>
              <a:rPr lang="en-GB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5.  Strategic Support and Innovation Capacity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mbria" panose="02040503050406030204" pitchFamily="18" charset="0"/>
              </a:rPr>
              <a:t>The function is being established in the NDPP’s office to promote the revitalisation of NPA services through effective strategic prioritisation and innovative new initiatives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Ensure modernisation (Digitisation) of processes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Cambria" panose="02040503050406030204" pitchFamily="18" charset="0"/>
              </a:rPr>
              <a:t>6.  Ongoing </a:t>
            </a:r>
            <a:r>
              <a:rPr lang="en-GB" b="1" dirty="0">
                <a:latin typeface="Cambria" panose="02040503050406030204" pitchFamily="18" charset="0"/>
              </a:rPr>
              <a:t>Staff Development and Training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mbria" panose="02040503050406030204" pitchFamily="18" charset="0"/>
              </a:rPr>
              <a:t>An innovative and responsive training and development strategy to be developed and implemented</a:t>
            </a:r>
            <a:r>
              <a:rPr lang="en-GB" dirty="0" smtClean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0178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12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6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229" y="0"/>
            <a:ext cx="7462991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/>
                <a:cs typeface="Arial" panose="020B0604020202020204" pitchFamily="34" charset="0"/>
              </a:rPr>
              <a:t>Service Delivery Key Initiatives</a:t>
            </a:r>
            <a:r>
              <a:rPr lang="en-ZA" sz="2800" b="1" dirty="0" smtClean="0">
                <a:latin typeface="Cambria" panose="02040503050406030204" pitchFamily="18" charset="0"/>
                <a:ea typeface="ＭＳ Ｐゴシック"/>
              </a:rPr>
              <a:t> 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376" y="520427"/>
            <a:ext cx="85344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atin typeface="Cambria" panose="02040503050406030204" pitchFamily="18" charset="0"/>
              </a:rPr>
              <a:t>7.  NPA Independence (Accounting </a:t>
            </a:r>
            <a:r>
              <a:rPr lang="en-GB" b="1" dirty="0">
                <a:latin typeface="Cambria" panose="02040503050406030204" pitchFamily="18" charset="0"/>
              </a:rPr>
              <a:t>Officer</a:t>
            </a:r>
            <a:r>
              <a:rPr lang="en-GB" b="1" dirty="0" smtClean="0">
                <a:latin typeface="Cambria" panose="02040503050406030204" pitchFamily="18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mbria" panose="02040503050406030204" pitchFamily="18" charset="0"/>
              </a:rPr>
              <a:t>Plan for the NPA to have its own accounting officer, to strengthen its independence; and to activate the accountability mechanism provided for in the NPA Act is underway</a:t>
            </a:r>
            <a:endParaRPr lang="en-US" dirty="0">
              <a:latin typeface="Cambria" panose="02040503050406030204" pitchFamily="18" charset="0"/>
            </a:endParaRPr>
          </a:p>
          <a:p>
            <a:pPr marL="0" lvl="1">
              <a:lnSpc>
                <a:spcPct val="150000"/>
              </a:lnSpc>
            </a:pPr>
            <a:r>
              <a:rPr lang="en-GB" b="1" dirty="0">
                <a:latin typeface="Cambria" panose="02040503050406030204" pitchFamily="18" charset="0"/>
              </a:rPr>
              <a:t>8</a:t>
            </a:r>
            <a:r>
              <a:rPr lang="en-GB" dirty="0">
                <a:latin typeface="Cambria" panose="02040503050406030204" pitchFamily="18" charset="0"/>
              </a:rPr>
              <a:t>.  </a:t>
            </a:r>
            <a:r>
              <a:rPr lang="en-GB" b="1" dirty="0">
                <a:latin typeface="Cambria" panose="02040503050406030204" pitchFamily="18" charset="0"/>
              </a:rPr>
              <a:t>Improvement of Partner/Stakeholder Relations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mbria" panose="02040503050406030204" pitchFamily="18" charset="0"/>
              </a:rPr>
              <a:t>The NPA and its </a:t>
            </a:r>
            <a:r>
              <a:rPr lang="en-GB" dirty="0" smtClean="0">
                <a:latin typeface="Cambria" panose="02040503050406030204" pitchFamily="18" charset="0"/>
              </a:rPr>
              <a:t>partners/stakeholders </a:t>
            </a:r>
            <a:r>
              <a:rPr lang="en-GB" dirty="0">
                <a:latin typeface="Cambria" panose="02040503050406030204" pitchFamily="18" charset="0"/>
              </a:rPr>
              <a:t>have renewed their commitments to strengthen cooperation and collaboration, and to ensure efficiency in the processing of cases</a:t>
            </a:r>
            <a:r>
              <a:rPr lang="en-GB" dirty="0" smtClean="0">
                <a:latin typeface="Cambria" panose="02040503050406030204" pitchFamily="18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Efforts to strengthen justice value chain are on going (e.g. signed MOU with FIC &amp; SIU and SARS in the process of finalisation)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Cambria" panose="02040503050406030204" pitchFamily="18" charset="0"/>
              </a:rPr>
              <a:t>9.  Addressing </a:t>
            </a:r>
            <a:r>
              <a:rPr lang="en-GB" b="1" dirty="0">
                <a:latin typeface="Cambria" panose="02040503050406030204" pitchFamily="18" charset="0"/>
              </a:rPr>
              <a:t>Truth and Reconciliation Commission </a:t>
            </a:r>
            <a:r>
              <a:rPr lang="en-GB" b="1" dirty="0" smtClean="0">
                <a:latin typeface="Cambria" panose="02040503050406030204" pitchFamily="18" charset="0"/>
              </a:rPr>
              <a:t>Cases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latin typeface="Cambria" panose="02040503050406030204" pitchFamily="18" charset="0"/>
              </a:rPr>
              <a:t>Ensure that TRC cases are receiving necessary attention from respective DPP’s offices</a:t>
            </a:r>
            <a:r>
              <a:rPr lang="en-ZA" dirty="0" smtClean="0">
                <a:latin typeface="Cambria" panose="02040503050406030204" pitchFamily="18" charset="0"/>
              </a:rPr>
              <a:t>.</a:t>
            </a:r>
            <a:endParaRPr lang="en-ZA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398889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13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4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8114" y="1089912"/>
            <a:ext cx="8680146" cy="3653538"/>
          </a:xfrm>
          <a:prstGeom prst="rect">
            <a:avLst/>
          </a:prstGeom>
          <a:solidFill>
            <a:srgbClr val="CC9B0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endParaRPr lang="en-Z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Z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/>
                <a:cs typeface="+mj-cs"/>
              </a:rPr>
              <a:t>NPA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Z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/>
                <a:cs typeface="+mj-cs"/>
              </a:rPr>
              <a:t>ANNUAL PERFORMANCE PLAN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Z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/>
                <a:cs typeface="+mj-cs"/>
              </a:rPr>
              <a:t>2019/20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Z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/>
              <a:cs typeface="+mj-cs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8506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14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9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50" y="1268730"/>
            <a:ext cx="83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076" y="99785"/>
            <a:ext cx="7419019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/>
              </a:rPr>
              <a:t>NPA Sub- Programme &amp; Strategic Objectives 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0505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15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237037085"/>
              </p:ext>
            </p:extLst>
          </p:nvPr>
        </p:nvGraphicFramePr>
        <p:xfrm>
          <a:off x="194310" y="676450"/>
          <a:ext cx="8858250" cy="50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38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062" y="901337"/>
            <a:ext cx="86280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>
              <a:solidFill>
                <a:prstClr val="black"/>
              </a:solidFill>
            </a:endParaRPr>
          </a:p>
          <a:p>
            <a:pPr marL="238125" lvl="2" algn="just">
              <a:lnSpc>
                <a:spcPct val="150000"/>
              </a:lnSpc>
              <a:buSzPct val="80000"/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74232" cy="365125"/>
          </a:xfrm>
        </p:spPr>
        <p:txBody>
          <a:bodyPr/>
          <a:lstStyle/>
          <a:p>
            <a:pPr>
              <a:defRPr/>
            </a:pPr>
            <a:fld id="{3D65CA1E-F87F-4FEA-B4E4-339519A426CC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>
                <a:defRPr/>
              </a:pPr>
              <a:t>16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062" y="184666"/>
            <a:ext cx="8339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2041">
              <a:spcBef>
                <a:spcPct val="0"/>
              </a:spcBef>
              <a:defRPr/>
            </a:pPr>
            <a:r>
              <a:rPr lang="en-GB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Strategic Objective </a:t>
            </a:r>
            <a:r>
              <a:rPr lang="en-GB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1: </a:t>
            </a:r>
            <a:r>
              <a:rPr lang="en-GB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Annual Targets</a:t>
            </a:r>
            <a:endParaRPr lang="en-GB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8797309"/>
              </p:ext>
            </p:extLst>
          </p:nvPr>
        </p:nvGraphicFramePr>
        <p:xfrm>
          <a:off x="160092" y="616982"/>
          <a:ext cx="8590369" cy="489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7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24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07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80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87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37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6943">
                <a:tc gridSpan="7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NPA Strategic</a:t>
                      </a:r>
                      <a:r>
                        <a:rPr lang="en-ZA" sz="13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Objective 1: Ensure successful prosecution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0">
                <a:tc gridSpan="7">
                  <a:txBody>
                    <a:bodyPr/>
                    <a:lstStyle/>
                    <a:p>
                      <a:pPr algn="ctr"/>
                      <a:r>
                        <a:rPr lang="en-ZA" sz="13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Sub-programme</a:t>
                      </a:r>
                      <a:r>
                        <a:rPr lang="en-ZA" sz="13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1: National Prosecutions Service (NPS)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95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Objective  indicator</a:t>
                      </a:r>
                      <a:endParaRPr lang="en-US" sz="13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5 year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Strategic Plan target</a:t>
                      </a:r>
                      <a:endParaRPr lang="en-US" sz="13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endParaRPr lang="en-US" sz="1300" dirty="0"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Audited</a:t>
                      </a:r>
                      <a:r>
                        <a:rPr lang="en-US" sz="1300" b="1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</a:t>
                      </a:r>
                      <a:endParaRPr lang="en-US" sz="13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Estimated</a:t>
                      </a:r>
                      <a:endParaRPr lang="en-US" sz="13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</a:t>
                      </a:r>
                      <a:endParaRPr lang="en-US" sz="13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Medium Term Targets</a:t>
                      </a:r>
                      <a:endParaRPr lang="en-US" sz="1300" dirty="0">
                        <a:latin typeface="Cambria" panose="02040503050406030204" pitchFamily="18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ambria" panose="02040503050406030204" pitchFamily="18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ambria" panose="02040503050406030204" pitchFamily="18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5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2017/18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2018/19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2019/20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2020/21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2021/22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6118">
                <a:tc rowSpan="3">
                  <a:txBody>
                    <a:bodyPr/>
                    <a:lstStyle/>
                    <a:p>
                      <a:pPr marL="69850" marR="0" indent="0" algn="just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Conviction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rate in  Courts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  <a:p>
                      <a:pPr marL="69850" marR="0" indent="0" algn="just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High Courts </a:t>
                      </a:r>
                      <a:endParaRPr lang="en-US" sz="13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87%</a:t>
                      </a:r>
                      <a:endParaRPr lang="en-ZA" sz="13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91.7%</a:t>
                      </a:r>
                      <a:endParaRPr lang="en-ZA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890)</a:t>
                      </a:r>
                      <a:endParaRPr lang="en-ZA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90%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(958)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87%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GB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845)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87%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 (</a:t>
                      </a: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819)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87%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803)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1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Regional Courts </a:t>
                      </a:r>
                      <a:endParaRPr lang="en-US" sz="13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74%</a:t>
                      </a:r>
                      <a:endParaRPr lang="en-US" sz="13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81%</a:t>
                      </a:r>
                      <a:endParaRPr lang="en-ZA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(24</a:t>
                      </a:r>
                      <a:r>
                        <a:rPr lang="en-GB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 976</a:t>
                      </a: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)</a:t>
                      </a:r>
                      <a:endParaRPr lang="en-ZA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78%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(23 706)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74%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GB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22 819)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74%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22 135)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74%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21 692)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08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District 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Courts</a:t>
                      </a:r>
                    </a:p>
                    <a:p>
                      <a:pPr marL="0" marR="0" indent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88% 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96.1%</a:t>
                      </a:r>
                      <a:endParaRPr lang="en-ZA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(291</a:t>
                      </a:r>
                      <a:r>
                        <a:rPr lang="en-GB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 609</a:t>
                      </a: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)</a:t>
                      </a:r>
                      <a:endParaRPr lang="en-ZA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93%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277</a:t>
                      </a:r>
                      <a:r>
                        <a:rPr lang="en-ZA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 819</a:t>
                      </a: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88%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(266 </a:t>
                      </a: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951)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88%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258 942)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88%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253 763)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19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062" y="901337"/>
            <a:ext cx="86280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/>
          </a:p>
          <a:p>
            <a:pPr marL="238125" lvl="2" algn="just">
              <a:lnSpc>
                <a:spcPct val="150000"/>
              </a:lnSpc>
              <a:buSzPct val="80000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485293" cy="365125"/>
          </a:xfrm>
        </p:spPr>
        <p:txBody>
          <a:bodyPr/>
          <a:lstStyle/>
          <a:p>
            <a:pPr>
              <a:defRPr/>
            </a:pPr>
            <a:fld id="{3D65CA1E-F87F-4FEA-B4E4-339519A426CC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>
                <a:defRPr/>
              </a:pPr>
              <a:t>17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062" y="20145"/>
            <a:ext cx="8339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22041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en-GB" b="1" dirty="0" smtClean="0"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Programme Performance Indicators and Targets</a:t>
            </a:r>
            <a:endParaRPr lang="en-GB" b="1" dirty="0"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6565153"/>
              </p:ext>
            </p:extLst>
          </p:nvPr>
        </p:nvGraphicFramePr>
        <p:xfrm>
          <a:off x="127322" y="400110"/>
          <a:ext cx="8819908" cy="547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4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6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88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34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25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4040">
                <a:tc gridSpan="6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NPA Strategic</a:t>
                      </a:r>
                      <a:r>
                        <a:rPr lang="en-ZA" sz="13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Objective 1: Ensure successful prosecution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637">
                <a:tc gridSpan="6">
                  <a:txBody>
                    <a:bodyPr/>
                    <a:lstStyle/>
                    <a:p>
                      <a:pPr algn="ctr"/>
                      <a:r>
                        <a:rPr lang="en-ZA" sz="13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Sub-programme</a:t>
                      </a:r>
                      <a:r>
                        <a:rPr lang="en-ZA" sz="13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1: National Prosecutions Service (NPS)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695">
                <a:tc rowSpan="2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 indicators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Audited</a:t>
                      </a:r>
                    </a:p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Estimated</a:t>
                      </a:r>
                      <a:endParaRPr lang="en-US" sz="13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</a:t>
                      </a:r>
                      <a:endParaRPr lang="en-US" sz="13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Medium Term Targets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7780" marR="17780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7780" marR="17780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2017/18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2018/19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2019/20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2020/21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2021/22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9115">
                <a:tc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Conviction rate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in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complex commercial crimes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94%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(911)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93</a:t>
                      </a: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(801)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93%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GB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900)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93%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873)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93%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856)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1783">
                <a:tc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Conviction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rate in </a:t>
                      </a:r>
                      <a:r>
                        <a:rPr lang="en-US" sz="13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organised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crime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93.8%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(346)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90%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(384)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90%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(332)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90%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(322)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90%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(316)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4788">
                <a:tc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Number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of persons convicted of 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corruption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or offences related to corruption where the amount involved is more than R5 million 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37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(113)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10902">
                <a:tc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Number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of government officials convicted for corruption or offences related to corruption </a:t>
                      </a: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213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(773)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r>
                        <a:rPr lang="en-GB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230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196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192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29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062" y="901337"/>
            <a:ext cx="86280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/>
          </a:p>
          <a:p>
            <a:pPr marL="238125" lvl="2" algn="just">
              <a:lnSpc>
                <a:spcPct val="150000"/>
              </a:lnSpc>
              <a:buSzPct val="80000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16485" y="6356350"/>
            <a:ext cx="2286926" cy="365125"/>
          </a:xfrm>
        </p:spPr>
        <p:txBody>
          <a:bodyPr/>
          <a:lstStyle/>
          <a:p>
            <a:pPr>
              <a:defRPr/>
            </a:pPr>
            <a:fld id="{3D65CA1E-F87F-4FEA-B4E4-339519A426CC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062" y="80003"/>
            <a:ext cx="8339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22041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en-GB" b="1" dirty="0" smtClean="0"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Programme Performance Indicators and Targets </a:t>
            </a:r>
            <a:endParaRPr lang="en-GB" b="1" dirty="0"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4523773"/>
              </p:ext>
            </p:extLst>
          </p:nvPr>
        </p:nvGraphicFramePr>
        <p:xfrm>
          <a:off x="105507" y="483980"/>
          <a:ext cx="8734617" cy="523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8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57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2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14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57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7136">
                <a:tc gridSpan="6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NPA Strategic</a:t>
                      </a:r>
                      <a:r>
                        <a:rPr lang="en-ZA" sz="13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Objective 1: Ensure successful prosecution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502"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Sub-programme 1: National Prosecutions Service (NPS)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7780" marR="17780" marT="71755" marB="7175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7780" marR="17780" marT="71755" marB="717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6719">
                <a:tc rowSpan="2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 indicators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Audited</a:t>
                      </a:r>
                    </a:p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Estimated</a:t>
                      </a:r>
                      <a:endParaRPr lang="en-US" sz="13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Medium Term Targets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7780" marR="17780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7780" marR="17780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2017/18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2018/19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2019/20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2020/21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2021/22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286">
                <a:tc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Number of persons convicted of  private sector corruption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n/a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Baseline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57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55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54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4270">
                <a:tc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Conviction</a:t>
                      </a:r>
                      <a:r>
                        <a:rPr lang="en-US" sz="1300" baseline="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rate in money laundering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n/a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75%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(Baseline)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75%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(56)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75%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(55)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75%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(54)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0966">
                <a:tc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Conviction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rate in cybercrime prosecution</a:t>
                      </a: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98.5%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(330)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95%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(268)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95%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318)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95%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309)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95%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303)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6772">
                <a:tc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Conviction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rate in sexual offences 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72.7%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(5 004)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70</a:t>
                      </a: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(4 602)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70%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(4 </a:t>
                      </a: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815)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70%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(4 </a:t>
                      </a: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671)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70%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(4 </a:t>
                      </a: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577)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95883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Conviction rate trio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crime</a:t>
                      </a:r>
                      <a:endParaRPr lang="en-US" sz="13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82.9%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1</a:t>
                      </a:r>
                      <a:r>
                        <a:rPr lang="en-GB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 723</a:t>
                      </a: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85</a:t>
                      </a: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(1 579)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85</a:t>
                      </a:r>
                      <a:r>
                        <a:rPr lang="en-GB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(1 </a:t>
                      </a:r>
                      <a:r>
                        <a:rPr lang="en-GB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766)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85</a:t>
                      </a: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(1 </a:t>
                      </a: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713)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85</a:t>
                      </a: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(1 </a:t>
                      </a: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679)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151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062" y="901337"/>
            <a:ext cx="86280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/>
          </a:p>
          <a:p>
            <a:pPr marL="238125" lvl="2" algn="just">
              <a:lnSpc>
                <a:spcPct val="150000"/>
              </a:lnSpc>
              <a:buSzPct val="80000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387601" cy="365125"/>
          </a:xfrm>
        </p:spPr>
        <p:txBody>
          <a:bodyPr/>
          <a:lstStyle/>
          <a:p>
            <a:pPr>
              <a:defRPr/>
            </a:pPr>
            <a:fld id="{3D65CA1E-F87F-4FEA-B4E4-339519A426CC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>
                <a:defRPr/>
              </a:pPr>
              <a:t>19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062" y="101906"/>
            <a:ext cx="8339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22041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en-GB" b="1" dirty="0" smtClean="0"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Programme Performance Indicators and Targets </a:t>
            </a:r>
            <a:endParaRPr lang="en-GB" b="1" dirty="0"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0214125"/>
              </p:ext>
            </p:extLst>
          </p:nvPr>
        </p:nvGraphicFramePr>
        <p:xfrm>
          <a:off x="164646" y="515799"/>
          <a:ext cx="8722894" cy="518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5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14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3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44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35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4047">
                <a:tc gridSpan="6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NPA Strategic</a:t>
                      </a:r>
                      <a:r>
                        <a:rPr lang="en-ZA" sz="13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Objective 1: Ensure successful prosecution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559"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Sub-programme 1: National Prosecutions Service (NPS)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3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7780" marR="17780" marT="71755" marB="7175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7780" marR="17780" marT="71755" marB="717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6379">
                <a:tc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 indicators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Audited</a:t>
                      </a:r>
                    </a:p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Estimated</a:t>
                      </a:r>
                      <a:endParaRPr lang="en-US" sz="13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</a:t>
                      </a:r>
                      <a:endParaRPr lang="en-US" sz="13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Medium Term Targets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7780" marR="17780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7780" marR="17780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234">
                <a:tc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2017/18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2018/19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2019/20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2020/21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2021/22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5716">
                <a:tc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Conviction rate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in murder prosecutions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77,7%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(3 601)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75%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(3 </a:t>
                      </a: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404)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75%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(3 </a:t>
                      </a: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477)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75%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(3 </a:t>
                      </a: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373)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75%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3</a:t>
                      </a:r>
                      <a:r>
                        <a:rPr lang="en-ZA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 305</a:t>
                      </a: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2814">
                <a:tc>
                  <a:txBody>
                    <a:bodyPr/>
                    <a:lstStyle/>
                    <a:p>
                      <a:pPr marL="0" marR="0" indent="0" algn="l" defTabSz="457200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475" algn="l"/>
                          <a:tab pos="176213" algn="l"/>
                        </a:tabLs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Conviction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rate in violent protests 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and</a:t>
                      </a:r>
                    </a:p>
                    <a:p>
                      <a:pPr marL="117475" marR="0" lvl="0" indent="-58738" algn="l" defTabSz="457200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738" algn="l"/>
                          <a:tab pos="117475" algn="l"/>
                        </a:tabLs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industrial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actions prosecuted</a:t>
                      </a: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68.8%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(88)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r>
                        <a:rPr lang="en-GB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74</a:t>
                      </a: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%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(75)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74</a:t>
                      </a: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95)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74</a:t>
                      </a: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%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92)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74%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90)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2814">
                <a:tc>
                  <a:txBody>
                    <a:bodyPr/>
                    <a:lstStyle/>
                    <a:p>
                      <a:pPr marL="0" marR="0" indent="0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Number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of victims assisted at TCC sites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33 973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29 800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29 </a:t>
                      </a: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860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29 920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29 930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2814">
                <a:tc>
                  <a:txBody>
                    <a:bodyPr/>
                    <a:lstStyle/>
                    <a:p>
                      <a:pPr marL="0" marR="0" indent="0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Conviction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rate at TCC reported cases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74.5%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(1 </a:t>
                      </a:r>
                      <a:r>
                        <a:rPr lang="en-GB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899)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70%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(1</a:t>
                      </a:r>
                      <a:r>
                        <a:rPr lang="en-GB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 633</a:t>
                      </a:r>
                      <a:r>
                        <a:rPr lang="en-GB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70%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(1</a:t>
                      </a:r>
                      <a:r>
                        <a:rPr lang="en-ZA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 666</a:t>
                      </a: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)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70%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(1 616)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70%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(1 583)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3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630" y="333183"/>
            <a:ext cx="2029530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/>
                <a:cs typeface="Arial" panose="020B0604020202020204" pitchFamily="34" charset="0"/>
              </a:rPr>
              <a:t>CONTENTS</a:t>
            </a:r>
            <a:r>
              <a:rPr lang="en-ZA" sz="2400" b="1" dirty="0">
                <a:latin typeface="Cambria" panose="02040503050406030204" pitchFamily="18" charset="0"/>
                <a:ea typeface="ＭＳ Ｐゴシック"/>
              </a:rPr>
              <a:t> 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630" y="1112520"/>
            <a:ext cx="8098860" cy="373948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>Introduction</a:t>
            </a:r>
            <a:endParaRPr lang="en-ZA" sz="20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>Mandate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>Vision, Mission and Values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>Challenges for NPA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>Key Initiatives</a:t>
            </a:r>
            <a:endParaRPr lang="en-ZA" sz="20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>Strategic </a:t>
            </a:r>
            <a:r>
              <a:rPr lang="en-ZA" sz="2000" dirty="0">
                <a:latin typeface="Cambria" panose="02040503050406030204" pitchFamily="18" charset="0"/>
                <a:cs typeface="Arial" panose="020B0604020202020204" pitchFamily="34" charset="0"/>
              </a:rPr>
              <a:t>Objectives </a:t>
            </a:r>
            <a:r>
              <a:rPr lang="en-ZA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>, Performance indicators and targets</a:t>
            </a:r>
            <a:endParaRPr lang="en-ZA" sz="20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>Financial information</a:t>
            </a:r>
          </a:p>
          <a:p>
            <a:pPr algn="just">
              <a:lnSpc>
                <a:spcPct val="150000"/>
              </a:lnSpc>
            </a:pP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3422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2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6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062" y="901337"/>
            <a:ext cx="86280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/>
          </a:p>
          <a:p>
            <a:pPr marL="238125" lvl="2" algn="just">
              <a:lnSpc>
                <a:spcPct val="150000"/>
              </a:lnSpc>
              <a:buSzPct val="80000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6622" cy="365125"/>
          </a:xfrm>
        </p:spPr>
        <p:txBody>
          <a:bodyPr/>
          <a:lstStyle/>
          <a:p>
            <a:pPr>
              <a:defRPr/>
            </a:pPr>
            <a:fld id="{3D65CA1E-F87F-4FEA-B4E4-339519A426CC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>
                <a:defRPr/>
              </a:pPr>
              <a:t>20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937" y="22139"/>
            <a:ext cx="8339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22041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en-GB" b="1" dirty="0"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Strategic Objective </a:t>
            </a:r>
            <a:r>
              <a:rPr lang="en-GB" b="1" dirty="0" smtClean="0"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2: Annual Targets</a:t>
            </a:r>
            <a:endParaRPr lang="en-GB" b="1" dirty="0"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061830"/>
              </p:ext>
            </p:extLst>
          </p:nvPr>
        </p:nvGraphicFramePr>
        <p:xfrm>
          <a:off x="124179" y="422249"/>
          <a:ext cx="9019821" cy="508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3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34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49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20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34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7347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j-ea"/>
                          <a:cs typeface="Arial" panose="020B0604020202020204" pitchFamily="34" charset="0"/>
                        </a:rPr>
                        <a:t>NPA Strategic Objective 2: Ensure profit is removed from crime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930">
                <a:tc gridSpan="7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Sub-programme 2: Asset Forfeiture Unit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9972">
                <a:tc row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Objective  indicator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5 year Strategic Plan target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Audited</a:t>
                      </a:r>
                    </a:p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Estimated</a:t>
                      </a:r>
                      <a:endParaRPr lang="en-US" sz="13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</a:t>
                      </a:r>
                      <a:endParaRPr lang="en-US" sz="13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Medium</a:t>
                      </a:r>
                      <a:r>
                        <a:rPr lang="en-US" sz="1300" b="1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Term T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argets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415">
                <a:tc v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2017/18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2018/19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2019/20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2020/21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2021/22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4305">
                <a:tc>
                  <a:txBody>
                    <a:bodyPr/>
                    <a:lstStyle/>
                    <a:p>
                      <a:pPr marL="0" marR="0" indent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Number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of 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completed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forfeiture cases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450</a:t>
                      </a: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563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500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510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520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530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90864">
                <a:tc>
                  <a:txBody>
                    <a:bodyPr/>
                    <a:lstStyle/>
                    <a:p>
                      <a:pPr marL="0" marR="0" indent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Value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of completed forfeiture cases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550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r"/>
                        </a:tabLs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R350.95m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R6bn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R2.5bn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R3.5bn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R4bn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02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062" y="901337"/>
            <a:ext cx="86280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>
              <a:solidFill>
                <a:prstClr val="black"/>
              </a:solidFill>
            </a:endParaRPr>
          </a:p>
          <a:p>
            <a:pPr marL="238125" lvl="2" algn="just">
              <a:lnSpc>
                <a:spcPct val="150000"/>
              </a:lnSpc>
              <a:buSzPct val="80000"/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403231" cy="365125"/>
          </a:xfrm>
        </p:spPr>
        <p:txBody>
          <a:bodyPr/>
          <a:lstStyle/>
          <a:p>
            <a:pPr>
              <a:defRPr/>
            </a:pPr>
            <a:fld id="{3D65CA1E-F87F-4FEA-B4E4-339519A426CC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>
                <a:defRPr/>
              </a:pPr>
              <a:t>21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964" y="0"/>
            <a:ext cx="8339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2041">
              <a:spcBef>
                <a:spcPct val="0"/>
              </a:spcBef>
              <a:defRPr/>
            </a:pPr>
            <a:r>
              <a:rPr lang="en-GB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Programme Performance Indicators and Targets </a:t>
            </a:r>
            <a:endParaRPr lang="en-GB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0992985"/>
              </p:ext>
            </p:extLst>
          </p:nvPr>
        </p:nvGraphicFramePr>
        <p:xfrm>
          <a:off x="84223" y="385982"/>
          <a:ext cx="8872207" cy="553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5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5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59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63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88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7112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NPA Strategic </a:t>
                      </a: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Objective 2 : Ensure</a:t>
                      </a:r>
                      <a:r>
                        <a:rPr lang="en-GB" sz="1300" b="1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that profit is removed from crime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299"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Sub-programme 2: Asset Forfeiture Unit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300" b="1" kern="1200" dirty="0" smtClean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Arial Narrow" panose="020B0606020202030204" pitchFamily="34" charset="0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75">
                <a:tc rowSpan="2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 indicators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Audited</a:t>
                      </a:r>
                    </a:p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Estimated</a:t>
                      </a:r>
                      <a:endParaRPr lang="en-US" sz="13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</a:t>
                      </a:r>
                      <a:endParaRPr lang="en-US" sz="13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Medium Term Targets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328">
                <a:tc v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2017/18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2018/19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2019/20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2020/21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2021/22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2473">
                <a:tc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Number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of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freezing orders obtained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324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264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300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320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340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0812">
                <a:tc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Value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of freezing orders 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R4.4bn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R10bn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R6.8bn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R8bn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R10bn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06978">
                <a:tc>
                  <a:txBody>
                    <a:bodyPr/>
                    <a:lstStyle/>
                    <a:p>
                      <a:pPr marL="0" marR="0" indent="0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Value of freezing orders obtained relating to corruption where the amount involved more than R5 million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R3.8bn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R8bn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R4.7bn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R5.6bn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R7bn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6013">
                <a:tc>
                  <a:txBody>
                    <a:bodyPr/>
                    <a:lstStyle/>
                    <a:p>
                      <a:pPr marL="0" marR="0" indent="0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Value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of recoveries in terms of 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POCA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r"/>
                        </a:tabLs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R302.8m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R3bn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R2.2bn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R2.6bn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R3.3bn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5916">
                <a:tc>
                  <a:txBody>
                    <a:bodyPr/>
                    <a:lstStyle/>
                    <a:p>
                      <a:pPr marL="0" marR="0" indent="0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Success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rate 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of litigated cases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99,1%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r"/>
                        </a:tabLs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(557/562)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93</a:t>
                      </a: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93%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93%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93%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60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062" y="901337"/>
            <a:ext cx="86280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>
              <a:solidFill>
                <a:prstClr val="black"/>
              </a:solidFill>
            </a:endParaRPr>
          </a:p>
          <a:p>
            <a:pPr marL="238125" lvl="2" algn="just">
              <a:lnSpc>
                <a:spcPct val="150000"/>
              </a:lnSpc>
              <a:buSzPct val="80000"/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613509" y="6356350"/>
            <a:ext cx="2286926" cy="365125"/>
          </a:xfrm>
        </p:spPr>
        <p:txBody>
          <a:bodyPr/>
          <a:lstStyle/>
          <a:p>
            <a:pPr>
              <a:defRPr/>
            </a:pPr>
            <a:fld id="{3D65CA1E-F87F-4FEA-B4E4-339519A426CC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>
                <a:defRPr/>
              </a:pPr>
              <a:t>22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964" y="130539"/>
            <a:ext cx="8339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2041">
              <a:spcBef>
                <a:spcPct val="0"/>
              </a:spcBef>
              <a:defRPr/>
            </a:pPr>
            <a:r>
              <a:rPr lang="en-GB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Programme Performance </a:t>
            </a:r>
            <a:r>
              <a:rPr lang="en-GB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</a:t>
            </a:r>
            <a:r>
              <a:rPr lang="en-GB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ndicators and Targets </a:t>
            </a:r>
            <a:endParaRPr lang="en-GB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2127613"/>
              </p:ext>
            </p:extLst>
          </p:nvPr>
        </p:nvGraphicFramePr>
        <p:xfrm>
          <a:off x="151750" y="594211"/>
          <a:ext cx="8748685" cy="5104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5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3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65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84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695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8883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NPA Strategic </a:t>
                      </a: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Objective 2 : Ensure</a:t>
                      </a:r>
                      <a:r>
                        <a:rPr lang="en-GB" sz="1300" b="1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profit is removed from crime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766"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Sub-programme 2: Asset Forfeiture Unit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300" b="1" kern="1200" dirty="0" smtClean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Arial Narrow" panose="020B0606020202030204" pitchFamily="34" charset="0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630">
                <a:tc rowSpan="2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 indicators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Audited</a:t>
                      </a:r>
                    </a:p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Estimated</a:t>
                      </a:r>
                      <a:endParaRPr lang="en-US" sz="13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</a:t>
                      </a:r>
                      <a:endParaRPr lang="en-US" sz="13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Medium Term Targets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2017/18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2018/19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2019/20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2020/21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2021/22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6230">
                <a:tc>
                  <a:txBody>
                    <a:bodyPr/>
                    <a:lstStyle/>
                    <a:p>
                      <a:pPr marL="69850" marR="0" indent="0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Value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of recoveries obtained relating to corruption where the amount involved is more than R5 million (proceeds of crime and government losses) 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r"/>
                        </a:tabLst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R2.54m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r"/>
                        </a:tabLs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R2.5bn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r"/>
                        </a:tabLst>
                      </a:pP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R1.6bn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r"/>
                        </a:tabLst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R2bn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r"/>
                        </a:tabLs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R2.3bn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03586">
                <a:tc>
                  <a:txBody>
                    <a:bodyPr/>
                    <a:lstStyle/>
                    <a:p>
                      <a:pPr marL="69850" marR="0" indent="0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Value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of recoveries for government officials convicted of corruption and other related offences (proceeds of crime and government losses) 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r"/>
                        </a:tabLs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R410 000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r"/>
                        </a:tabLst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R2.4m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r"/>
                        </a:tabLst>
                      </a:pP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R600m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r"/>
                        </a:tabLst>
                      </a:pP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r"/>
                        </a:tabLs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R750m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r"/>
                        </a:tabLst>
                      </a:pP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r"/>
                        </a:tabLst>
                      </a:pP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R900m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r"/>
                        </a:tabLst>
                      </a:pP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04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062" y="901337"/>
            <a:ext cx="86280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/>
          </a:p>
          <a:p>
            <a:pPr marL="238125" lvl="2" algn="just">
              <a:lnSpc>
                <a:spcPct val="150000"/>
              </a:lnSpc>
              <a:buSzPct val="80000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/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33748" cy="365125"/>
          </a:xfrm>
        </p:spPr>
        <p:txBody>
          <a:bodyPr/>
          <a:lstStyle/>
          <a:p>
            <a:pPr>
              <a:defRPr/>
            </a:pPr>
            <a:fld id="{3D65CA1E-F87F-4FEA-B4E4-339519A426CC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>
                <a:defRPr/>
              </a:pPr>
              <a:t>23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964" y="130539"/>
            <a:ext cx="8339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22041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en-GB" b="1" dirty="0" smtClean="0"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Strategic Objective 3: Annual Targets</a:t>
            </a:r>
            <a:endParaRPr lang="en-GB" b="1" dirty="0"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0398541"/>
              </p:ext>
            </p:extLst>
          </p:nvPr>
        </p:nvGraphicFramePr>
        <p:xfrm>
          <a:off x="138649" y="657518"/>
          <a:ext cx="8774887" cy="467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6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4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34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31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94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458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70068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NPA Strategic Objective 3: Ensure vulnerable and intimidated witnesses and related persons are successfully protected 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563">
                <a:tc gridSpan="7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Sub-programme</a:t>
                      </a:r>
                      <a:r>
                        <a:rPr lang="en-ZA" sz="1300" b="1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 3: Office for Witness Protection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6004">
                <a:tc row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Objective  indicator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5 year Strategic Plan target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Audited 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Estimated Performance </a:t>
                      </a: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Medium Term Targets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355">
                <a:tc v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2017/18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2018/19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2019/20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2020/21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2021/22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3786">
                <a:tc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Number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of witnesses and related 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persons, threatened, harmed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or killed whilst on the Witness Protection Programme 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33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062" y="901337"/>
            <a:ext cx="86280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>
              <a:solidFill>
                <a:prstClr val="black"/>
              </a:solidFill>
            </a:endParaRPr>
          </a:p>
          <a:p>
            <a:pPr marL="238125" lvl="2" algn="just">
              <a:lnSpc>
                <a:spcPct val="150000"/>
              </a:lnSpc>
              <a:buSzPct val="80000"/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581025" lvl="2" indent="-34290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376311" cy="365125"/>
          </a:xfrm>
        </p:spPr>
        <p:txBody>
          <a:bodyPr/>
          <a:lstStyle/>
          <a:p>
            <a:pPr>
              <a:defRPr/>
            </a:pPr>
            <a:fld id="{3D65CA1E-F87F-4FEA-B4E4-339519A426CC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>
                <a:defRPr/>
              </a:pPr>
              <a:t>24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964" y="115150"/>
            <a:ext cx="8339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2041">
              <a:spcBef>
                <a:spcPct val="0"/>
              </a:spcBef>
              <a:defRPr/>
            </a:pP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Performance Indicators and Targets </a:t>
            </a: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2683418"/>
              </p:ext>
            </p:extLst>
          </p:nvPr>
        </p:nvGraphicFramePr>
        <p:xfrm>
          <a:off x="114091" y="609642"/>
          <a:ext cx="8824003" cy="4817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9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15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81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94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161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66265"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NPA Strategic Objective 3: Ensure vulnerable and intimidated witnesses and related persons are successfully protected 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534"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Sub-programme 3: Office for Witness Protection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3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4041">
                <a:tc row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 indicators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Audited Performance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Estimated</a:t>
                      </a:r>
                      <a:endParaRPr lang="en-US" sz="13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performance</a:t>
                      </a:r>
                      <a:endParaRPr lang="en-US" sz="13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Medium Term Targets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953">
                <a:tc vMerge="1"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2017/18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2018/19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2019/20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2020/21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2021/22</a:t>
                      </a:r>
                      <a:endParaRPr lang="en-US" sz="1300" b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2705">
                <a:tc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%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of witnesses and related persons that walked off the Witness Protection Programme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1,2%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(9/772)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r"/>
                        </a:tabLs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1.5%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1.5%</a:t>
                      </a:r>
                      <a:endParaRPr lang="en-US" sz="13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1.5%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1.5%</a:t>
                      </a: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2705">
                <a:tc>
                  <a:txBody>
                    <a:bodyPr/>
                    <a:lstStyle/>
                    <a:p>
                      <a:pPr marL="0" marR="0" indent="0" algn="just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a:t>% of witnesses and related persons successfully discharged and resettled</a:t>
                      </a:r>
                      <a:endParaRPr lang="en-US" sz="1300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100%</a:t>
                      </a: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434340" algn="r"/>
                        </a:tabLst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100%</a:t>
                      </a: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100%</a:t>
                      </a: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100%</a:t>
                      </a: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100%</a:t>
                      </a:r>
                    </a:p>
                  </a:txBody>
                  <a:tcPr marL="17780" marR="17780" marT="7175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5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60070" y="1996884"/>
            <a:ext cx="8126730" cy="152355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en-GB" dirty="0" smtClean="0">
                <a:latin typeface="Cambria" panose="02040503050406030204" pitchFamily="18" charset="0"/>
              </a:rPr>
              <a:t>NPA Financial Information</a:t>
            </a:r>
          </a:p>
          <a:p>
            <a:pPr>
              <a:lnSpc>
                <a:spcPct val="150000"/>
              </a:lnSpc>
            </a:pPr>
            <a:r>
              <a:rPr lang="en-GB" sz="3600" dirty="0" smtClean="0">
                <a:latin typeface="Cambria" panose="02040503050406030204" pitchFamily="18" charset="0"/>
              </a:rPr>
              <a:t> 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60028" y="6356350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</a:rPr>
              <a:pPr/>
              <a:t>25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08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12508" y="6356350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26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4675" y="105895"/>
            <a:ext cx="8881111" cy="52142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GB" sz="2800" dirty="0" smtClean="0">
                <a:latin typeface="Cambria" panose="02040503050406030204" pitchFamily="18" charset="0"/>
                <a:cs typeface="Arial" panose="020B0604020202020204" pitchFamily="34" charset="0"/>
              </a:rPr>
              <a:t>Budget </a:t>
            </a:r>
            <a:r>
              <a:rPr lang="en-GB" sz="2800" dirty="0">
                <a:latin typeface="Cambria" panose="02040503050406030204" pitchFamily="18" charset="0"/>
                <a:cs typeface="Arial" panose="020B0604020202020204" pitchFamily="34" charset="0"/>
              </a:rPr>
              <a:t>vs Expenditure Prior FY - 2018/19</a:t>
            </a:r>
            <a:endParaRPr 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733125"/>
              </p:ext>
            </p:extLst>
          </p:nvPr>
        </p:nvGraphicFramePr>
        <p:xfrm>
          <a:off x="224674" y="779488"/>
          <a:ext cx="8721433" cy="4967648"/>
        </p:xfrm>
        <a:graphic>
          <a:graphicData uri="http://schemas.openxmlformats.org/drawingml/2006/table">
            <a:tbl>
              <a:tblPr/>
              <a:tblGrid>
                <a:gridCol w="3731177">
                  <a:extLst>
                    <a:ext uri="{9D8B030D-6E8A-4147-A177-3AD203B41FA5}">
                      <a16:colId xmlns:a16="http://schemas.microsoft.com/office/drawing/2014/main" xmlns="" val="1512367759"/>
                    </a:ext>
                  </a:extLst>
                </a:gridCol>
                <a:gridCol w="1719719">
                  <a:extLst>
                    <a:ext uri="{9D8B030D-6E8A-4147-A177-3AD203B41FA5}">
                      <a16:colId xmlns:a16="http://schemas.microsoft.com/office/drawing/2014/main" xmlns="" val="2123161286"/>
                    </a:ext>
                  </a:extLst>
                </a:gridCol>
                <a:gridCol w="1719719">
                  <a:extLst>
                    <a:ext uri="{9D8B030D-6E8A-4147-A177-3AD203B41FA5}">
                      <a16:colId xmlns:a16="http://schemas.microsoft.com/office/drawing/2014/main" xmlns="" val="2979561808"/>
                    </a:ext>
                  </a:extLst>
                </a:gridCol>
                <a:gridCol w="1550818">
                  <a:extLst>
                    <a:ext uri="{9D8B030D-6E8A-4147-A177-3AD203B41FA5}">
                      <a16:colId xmlns:a16="http://schemas.microsoft.com/office/drawing/2014/main" xmlns="" val="1228849783"/>
                    </a:ext>
                  </a:extLst>
                </a:gridCol>
              </a:tblGrid>
              <a:tr h="484471"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2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R’thousand</a:t>
                      </a:r>
                      <a:endParaRPr lang="en-ZA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53023" marR="5891" marT="58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2018/19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1323388"/>
                  </a:ext>
                </a:extLst>
              </a:tr>
              <a:tr h="85993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Adjusted Appropriation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Unaudited Outcomes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Variance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2334713"/>
                  </a:ext>
                </a:extLst>
              </a:tr>
              <a:tr h="50465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Compensation of employees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3 240 126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3 317 228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-77 102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3031830"/>
                  </a:ext>
                </a:extLst>
              </a:tr>
              <a:tr h="50465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Goods and services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360 422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433 237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-72 815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0497995"/>
                  </a:ext>
                </a:extLst>
              </a:tr>
              <a:tr h="50465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Households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8 403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15 601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-7 198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7177128"/>
                  </a:ext>
                </a:extLst>
              </a:tr>
              <a:tr h="50465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Machinery &amp; equipment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30 383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19 452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10 931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334920"/>
                  </a:ext>
                </a:extLst>
              </a:tr>
              <a:tr h="50465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Departmental agencies and accounts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9 515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9 277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2074221"/>
                  </a:ext>
                </a:extLst>
              </a:tr>
              <a:tr h="50465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Payment for Financial Assets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4 601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-4 601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6531832"/>
                  </a:ext>
                </a:extLst>
              </a:tr>
              <a:tr h="48447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3 648 849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3 799 396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-150 547</a:t>
                      </a:r>
                    </a:p>
                  </a:txBody>
                  <a:tcPr marL="5891" marR="5891" marT="58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9604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7637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23797" y="6356350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27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8111431"/>
              </p:ext>
            </p:extLst>
          </p:nvPr>
        </p:nvGraphicFramePr>
        <p:xfrm>
          <a:off x="138224" y="1275933"/>
          <a:ext cx="8885854" cy="3108694"/>
        </p:xfrm>
        <a:graphic>
          <a:graphicData uri="http://schemas.openxmlformats.org/drawingml/2006/table">
            <a:tbl>
              <a:tblPr/>
              <a:tblGrid>
                <a:gridCol w="2603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9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33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76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14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04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9766"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2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R’thousand</a:t>
                      </a:r>
                      <a:endParaRPr lang="en-ZA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2014/15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2015/16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2016/17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2017/18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2018/19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4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R'000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R'000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R'000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R'000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R'000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6840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Adjusted Appropriation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2 635 915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2 821 407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3 007 463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3 168 219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3 240 126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6840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Actual Expenditure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2 623 064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2 835 971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3 039 993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3 202 753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3 317 228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6840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Variance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12 851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-14 564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-32 530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-34 534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-77 102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45661" y="206312"/>
            <a:ext cx="8521149" cy="5937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GB" sz="2800" dirty="0">
                <a:latin typeface="Cambria" panose="02040503050406030204" pitchFamily="18" charset="0"/>
                <a:cs typeface="Arial" panose="020B0604020202020204" pitchFamily="34" charset="0"/>
              </a:rPr>
              <a:t>Historical Compensation of Employees shortfall</a:t>
            </a:r>
            <a:endParaRPr 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661" y="4517075"/>
            <a:ext cx="861173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mbria" panose="02040503050406030204" pitchFamily="18" charset="0"/>
              </a:rPr>
              <a:t>Prior year’s shortfalls were funded through </a:t>
            </a:r>
            <a:r>
              <a:rPr lang="en-US" sz="2000" dirty="0" err="1">
                <a:latin typeface="Cambria" panose="02040503050406030204" pitchFamily="18" charset="0"/>
              </a:rPr>
              <a:t>virements</a:t>
            </a:r>
            <a:r>
              <a:rPr lang="en-US" sz="2000" dirty="0">
                <a:latin typeface="Cambria" panose="02040503050406030204" pitchFamily="18" charset="0"/>
              </a:rPr>
              <a:t> from NPA operational budget and  2017/18 and 2018/19 shortfall through </a:t>
            </a:r>
            <a:r>
              <a:rPr lang="en-US" sz="2000" dirty="0" err="1">
                <a:latin typeface="Cambria" panose="02040503050406030204" pitchFamily="18" charset="0"/>
              </a:rPr>
              <a:t>virement</a:t>
            </a:r>
            <a:r>
              <a:rPr lang="en-US" sz="2000" dirty="0">
                <a:latin typeface="Cambria" panose="02040503050406030204" pitchFamily="18" charset="0"/>
              </a:rPr>
              <a:t> from </a:t>
            </a:r>
            <a:r>
              <a:rPr lang="en-US" sz="2000" dirty="0" err="1">
                <a:latin typeface="Cambria" panose="02040503050406030204" pitchFamily="18" charset="0"/>
              </a:rPr>
              <a:t>DoJ</a:t>
            </a:r>
            <a:r>
              <a:rPr lang="en-US" sz="2000" dirty="0">
                <a:latin typeface="Cambria" panose="02040503050406030204" pitchFamily="18" charset="0"/>
              </a:rPr>
              <a:t>.  NPA baseline will not be able to accommodate any </a:t>
            </a:r>
            <a:r>
              <a:rPr lang="en-US" sz="2000" dirty="0" err="1">
                <a:latin typeface="Cambria" panose="02040503050406030204" pitchFamily="18" charset="0"/>
              </a:rPr>
              <a:t>virements</a:t>
            </a:r>
            <a:r>
              <a:rPr lang="en-US" sz="2000" dirty="0">
                <a:latin typeface="Cambria" panose="02040503050406030204" pitchFamily="18" charset="0"/>
              </a:rPr>
              <a:t> from operational budget during MTEF period </a:t>
            </a:r>
            <a:endParaRPr lang="en-ZA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2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524" y="128944"/>
            <a:ext cx="9046476" cy="96843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GB" sz="2800" dirty="0">
                <a:latin typeface="Cambria" panose="02040503050406030204" pitchFamily="18" charset="0"/>
                <a:cs typeface="Arial" panose="020B0604020202020204" pitchFamily="34" charset="0"/>
              </a:rPr>
              <a:t>Budget vs Projected expenditure for </a:t>
            </a:r>
            <a:r>
              <a:rPr lang="en-GB" sz="2800" dirty="0" smtClean="0">
                <a:latin typeface="Cambria" panose="02040503050406030204" pitchFamily="18" charset="0"/>
                <a:cs typeface="Arial" panose="020B0604020202020204" pitchFamily="34" charset="0"/>
              </a:rPr>
              <a:t>2019/20 </a:t>
            </a:r>
          </a:p>
          <a:p>
            <a:pPr algn="l"/>
            <a:r>
              <a:rPr lang="en-GB" sz="2800" dirty="0" smtClean="0">
                <a:latin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GB" sz="2800" dirty="0" err="1">
                <a:latin typeface="Cambria" panose="02040503050406030204" pitchFamily="18" charset="0"/>
                <a:cs typeface="Arial" panose="020B0604020202020204" pitchFamily="34" charset="0"/>
              </a:rPr>
              <a:t>Excl</a:t>
            </a:r>
            <a:r>
              <a:rPr lang="en-GB" sz="2800" dirty="0">
                <a:latin typeface="Cambria" panose="02040503050406030204" pitchFamily="18" charset="0"/>
                <a:cs typeface="Arial" panose="020B0604020202020204" pitchFamily="34" charset="0"/>
              </a:rPr>
              <a:t> ID)</a:t>
            </a:r>
            <a:endParaRPr 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44268" y="6356350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28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8699347"/>
              </p:ext>
            </p:extLst>
          </p:nvPr>
        </p:nvGraphicFramePr>
        <p:xfrm>
          <a:off x="97524" y="1098553"/>
          <a:ext cx="8909998" cy="3647132"/>
        </p:xfrm>
        <a:graphic>
          <a:graphicData uri="http://schemas.openxmlformats.org/drawingml/2006/table">
            <a:tbl>
              <a:tblPr/>
              <a:tblGrid>
                <a:gridCol w="3665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8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87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7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6007"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2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R’thousand</a:t>
                      </a:r>
                      <a:endParaRPr lang="en-ZA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ZA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2019/20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83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BUDGET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PROJECTED EXPENDITURE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BUDGET SHORTFALL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931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Compensation Of Employees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3 486 309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3 513 643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-27 334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Goods And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391 006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485 173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-94 167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601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Transfers &amp; Subsidies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18 922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18 922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Machinery And Equipment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32 900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32 900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2658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3 929 137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4 050 638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-121 501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524" y="4848731"/>
            <a:ext cx="890999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>
                <a:latin typeface="Cambria" panose="02040503050406030204" pitchFamily="18" charset="0"/>
              </a:rPr>
              <a:t>CoE</a:t>
            </a:r>
            <a:r>
              <a:rPr lang="en-US" dirty="0" smtClean="0">
                <a:latin typeface="Cambria" panose="02040503050406030204" pitchFamily="18" charset="0"/>
              </a:rPr>
              <a:t> projections based on current warm bodies within the NPA</a:t>
            </a:r>
          </a:p>
          <a:p>
            <a:pPr marL="169863" indent="-169863"/>
            <a:r>
              <a:rPr lang="en-US" dirty="0" smtClean="0">
                <a:latin typeface="Cambria" panose="02040503050406030204" pitchFamily="18" charset="0"/>
              </a:rPr>
              <a:t>* NPA does not have sufficient Goods and Services Budget for contractual obligations which will have negative impact on payments to service providers  and this might hamper service delivery</a:t>
            </a:r>
            <a:endParaRPr lang="en-ZA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51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460" y="206312"/>
            <a:ext cx="8756062" cy="67379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44268" y="6356350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29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460" y="327679"/>
            <a:ext cx="8504602" cy="51587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GB" sz="2800" dirty="0">
                <a:latin typeface="Cambria" panose="02040503050406030204" pitchFamily="18" charset="0"/>
                <a:cs typeface="Arial" panose="020B0604020202020204" pitchFamily="34" charset="0"/>
              </a:rPr>
              <a:t>Unauthorised Expenditure</a:t>
            </a:r>
          </a:p>
          <a:p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en-ZA" sz="2800" dirty="0">
              <a:latin typeface="Cambria" panose="02040503050406030204" pitchFamily="18" charset="0"/>
            </a:endParaRPr>
          </a:p>
          <a:p>
            <a:r>
              <a:rPr lang="en-ZA" sz="2800" dirty="0">
                <a:latin typeface="Cambria" panose="02040503050406030204" pitchFamily="18" charset="0"/>
                <a:ea typeface="+mn-ea"/>
                <a:cs typeface="+mn-cs"/>
              </a:rPr>
              <a:t>It should </a:t>
            </a:r>
            <a:r>
              <a:rPr lang="en-ZA" sz="2800" dirty="0" smtClean="0">
                <a:latin typeface="Cambria" panose="02040503050406030204" pitchFamily="18" charset="0"/>
                <a:ea typeface="+mn-ea"/>
                <a:cs typeface="+mn-cs"/>
              </a:rPr>
              <a:t>be </a:t>
            </a:r>
            <a:r>
              <a:rPr lang="en-ZA" sz="2800" dirty="0">
                <a:latin typeface="Cambria" panose="02040503050406030204" pitchFamily="18" charset="0"/>
                <a:ea typeface="+mn-ea"/>
                <a:cs typeface="+mn-cs"/>
              </a:rPr>
              <a:t>noted that on the facts stated above the NPA might face possible unauthorised expenditure</a:t>
            </a:r>
            <a:r>
              <a:rPr lang="en-ZA" sz="3600" dirty="0"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04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50" y="1268730"/>
            <a:ext cx="83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322" y="153243"/>
            <a:ext cx="2285754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/>
              </a:rPr>
              <a:t>Introduction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015" y="884295"/>
            <a:ext cx="8647235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The NPA is committed to playing its role in the realisation of the goals set by government through the National Development Plan (NDP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The NPA Plan is aligned with the Medium Term Strategic Framework (MTSF) which is in the final year of 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implementation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0988" lvl="0" indent="-280988" algn="just" eaLnBrk="0" fontAlgn="base" hangingPunct="0">
              <a:lnSpc>
                <a:spcPct val="15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In 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addition, 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the medium term 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targets 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were 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adjusted in line with the resource 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constraints 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the NPA is facing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  <a:p>
            <a:pPr marL="280988" lvl="0" indent="-280988" algn="just" eaLnBrk="0" fontAlgn="base" hangingPunct="0">
              <a:lnSpc>
                <a:spcPct val="15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prstClr val="black"/>
                </a:solidFill>
                <a:latin typeface="Cambria" panose="02040503050406030204" pitchFamily="18" charset="0"/>
              </a:rPr>
              <a:t>The NPA has embarked on a process to develop a new Strategic Plan for the 2020/2025 period, linked with the new MTSF that will be developed and finalised in the current year</a:t>
            </a:r>
            <a:endParaRPr lang="en-US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ts val="480"/>
              </a:spcBef>
            </a:pPr>
            <a:endParaRPr lang="en-US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0505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3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337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12508" y="6356350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30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1449" y="0"/>
            <a:ext cx="8881111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GB" sz="2800" dirty="0">
                <a:latin typeface="Cambria" panose="02040503050406030204" pitchFamily="18" charset="0"/>
                <a:cs typeface="Arial" panose="020B0604020202020204" pitchFamily="34" charset="0"/>
              </a:rPr>
              <a:t>Overall Budget growth per Economic Classification: MTEF</a:t>
            </a:r>
            <a:endParaRPr 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7807273"/>
              </p:ext>
            </p:extLst>
          </p:nvPr>
        </p:nvGraphicFramePr>
        <p:xfrm>
          <a:off x="171450" y="994144"/>
          <a:ext cx="8627776" cy="4771926"/>
        </p:xfrm>
        <a:graphic>
          <a:graphicData uri="http://schemas.openxmlformats.org/drawingml/2006/table">
            <a:tbl>
              <a:tblPr/>
              <a:tblGrid>
                <a:gridCol w="3041783">
                  <a:extLst>
                    <a:ext uri="{9D8B030D-6E8A-4147-A177-3AD203B41FA5}">
                      <a16:colId xmlns:a16="http://schemas.microsoft.com/office/drawing/2014/main" xmlns="" val="3593542587"/>
                    </a:ext>
                  </a:extLst>
                </a:gridCol>
                <a:gridCol w="1627291">
                  <a:extLst>
                    <a:ext uri="{9D8B030D-6E8A-4147-A177-3AD203B41FA5}">
                      <a16:colId xmlns:a16="http://schemas.microsoft.com/office/drawing/2014/main" xmlns="" val="3966187323"/>
                    </a:ext>
                  </a:extLst>
                </a:gridCol>
                <a:gridCol w="1455175">
                  <a:extLst>
                    <a:ext uri="{9D8B030D-6E8A-4147-A177-3AD203B41FA5}">
                      <a16:colId xmlns:a16="http://schemas.microsoft.com/office/drawing/2014/main" xmlns="" val="878659735"/>
                    </a:ext>
                  </a:extLst>
                </a:gridCol>
                <a:gridCol w="1201694">
                  <a:extLst>
                    <a:ext uri="{9D8B030D-6E8A-4147-A177-3AD203B41FA5}">
                      <a16:colId xmlns:a16="http://schemas.microsoft.com/office/drawing/2014/main" xmlns="" val="2081144168"/>
                    </a:ext>
                  </a:extLst>
                </a:gridCol>
                <a:gridCol w="1301833">
                  <a:extLst>
                    <a:ext uri="{9D8B030D-6E8A-4147-A177-3AD203B41FA5}">
                      <a16:colId xmlns:a16="http://schemas.microsoft.com/office/drawing/2014/main" xmlns="" val="464520349"/>
                    </a:ext>
                  </a:extLst>
                </a:gridCol>
              </a:tblGrid>
              <a:tr h="445838">
                <a:tc rowSpan="2"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2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R’thousand</a:t>
                      </a:r>
                      <a:endParaRPr lang="en-ZA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8046" marR="5338" marT="533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2019/20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2020/21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2021/22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2022/23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4757394"/>
                  </a:ext>
                </a:extLst>
              </a:tr>
              <a:tr h="9051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ENE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Medium Term estimates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4151669"/>
                  </a:ext>
                </a:extLst>
              </a:tr>
              <a:tr h="5311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Compensation of employees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3 486 309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3 625 439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3 860 335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4 002 666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8391660"/>
                  </a:ext>
                </a:extLst>
              </a:tr>
              <a:tr h="5311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Goods and services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391 006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404 057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426 896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442 687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7621804"/>
                  </a:ext>
                </a:extLst>
              </a:tr>
              <a:tr h="5311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Households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8 874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9 362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9 888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10 359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334162"/>
                  </a:ext>
                </a:extLst>
              </a:tr>
              <a:tr h="5311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Machinery &amp; equipment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32 900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35 534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37 488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39 520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2058502"/>
                  </a:ext>
                </a:extLst>
              </a:tr>
              <a:tr h="70251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Departmental agencies and accounts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10 048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10 601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11 195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11 611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4557545"/>
                  </a:ext>
                </a:extLst>
              </a:tr>
              <a:tr h="5099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3 929 137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4 084 993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4 345 802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4 506 843</a:t>
                      </a: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4870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00241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12508" y="6356350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31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2"/>
            <a:ext cx="9372599" cy="89096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GB" sz="2800" dirty="0">
                <a:latin typeface="Cambria" panose="02040503050406030204" pitchFamily="18" charset="0"/>
                <a:cs typeface="Arial" panose="020B0604020202020204" pitchFamily="34" charset="0"/>
              </a:rPr>
              <a:t>Overall Budget split per Economic Classification – 2020/21</a:t>
            </a:r>
            <a:endParaRPr 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64374"/>
              </p:ext>
            </p:extLst>
          </p:nvPr>
        </p:nvGraphicFramePr>
        <p:xfrm>
          <a:off x="223284" y="1205984"/>
          <a:ext cx="8564255" cy="467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82763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12508" y="6356350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32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1449" y="0"/>
            <a:ext cx="8881111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GB" sz="2800" dirty="0">
                <a:latin typeface="Cambria" panose="02040503050406030204" pitchFamily="18" charset="0"/>
                <a:cs typeface="Arial" panose="020B0604020202020204" pitchFamily="34" charset="0"/>
              </a:rPr>
              <a:t>Overall Budget </a:t>
            </a:r>
            <a:r>
              <a:rPr lang="en-GB" sz="2800" dirty="0" smtClean="0">
                <a:latin typeface="Cambria" panose="02040503050406030204" pitchFamily="18" charset="0"/>
                <a:cs typeface="Arial" panose="020B0604020202020204" pitchFamily="34" charset="0"/>
              </a:rPr>
              <a:t>vs expenditure projections per </a:t>
            </a:r>
            <a:r>
              <a:rPr lang="en-GB" sz="2800" dirty="0">
                <a:latin typeface="Cambria" panose="02040503050406030204" pitchFamily="18" charset="0"/>
                <a:cs typeface="Arial" panose="020B0604020202020204" pitchFamily="34" charset="0"/>
              </a:rPr>
              <a:t>Economic Classification: MTEF</a:t>
            </a:r>
            <a:endParaRPr 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4645239"/>
              </p:ext>
            </p:extLst>
          </p:nvPr>
        </p:nvGraphicFramePr>
        <p:xfrm>
          <a:off x="72503" y="983511"/>
          <a:ext cx="9079001" cy="4699859"/>
        </p:xfrm>
        <a:graphic>
          <a:graphicData uri="http://schemas.openxmlformats.org/drawingml/2006/table">
            <a:tbl>
              <a:tblPr/>
              <a:tblGrid>
                <a:gridCol w="1190364">
                  <a:extLst>
                    <a:ext uri="{9D8B030D-6E8A-4147-A177-3AD203B41FA5}">
                      <a16:colId xmlns:a16="http://schemas.microsoft.com/office/drawing/2014/main" xmlns="" val="4160597700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xmlns="" val="609762578"/>
                    </a:ext>
                  </a:extLst>
                </a:gridCol>
                <a:gridCol w="898901">
                  <a:extLst>
                    <a:ext uri="{9D8B030D-6E8A-4147-A177-3AD203B41FA5}">
                      <a16:colId xmlns:a16="http://schemas.microsoft.com/office/drawing/2014/main" xmlns="" val="206749504"/>
                    </a:ext>
                  </a:extLst>
                </a:gridCol>
                <a:gridCol w="852407">
                  <a:extLst>
                    <a:ext uri="{9D8B030D-6E8A-4147-A177-3AD203B41FA5}">
                      <a16:colId xmlns:a16="http://schemas.microsoft.com/office/drawing/2014/main" xmlns="" val="3472129069"/>
                    </a:ext>
                  </a:extLst>
                </a:gridCol>
                <a:gridCol w="945397">
                  <a:extLst>
                    <a:ext uri="{9D8B030D-6E8A-4147-A177-3AD203B41FA5}">
                      <a16:colId xmlns:a16="http://schemas.microsoft.com/office/drawing/2014/main" xmlns="" val="1452669878"/>
                    </a:ext>
                  </a:extLst>
                </a:gridCol>
                <a:gridCol w="836908">
                  <a:extLst>
                    <a:ext uri="{9D8B030D-6E8A-4147-A177-3AD203B41FA5}">
                      <a16:colId xmlns:a16="http://schemas.microsoft.com/office/drawing/2014/main" xmlns="" val="3418515997"/>
                    </a:ext>
                  </a:extLst>
                </a:gridCol>
                <a:gridCol w="836909">
                  <a:extLst>
                    <a:ext uri="{9D8B030D-6E8A-4147-A177-3AD203B41FA5}">
                      <a16:colId xmlns:a16="http://schemas.microsoft.com/office/drawing/2014/main" xmlns="" val="414079862"/>
                    </a:ext>
                  </a:extLst>
                </a:gridCol>
                <a:gridCol w="836908">
                  <a:extLst>
                    <a:ext uri="{9D8B030D-6E8A-4147-A177-3AD203B41FA5}">
                      <a16:colId xmlns:a16="http://schemas.microsoft.com/office/drawing/2014/main" xmlns="" val="2101830157"/>
                    </a:ext>
                  </a:extLst>
                </a:gridCol>
                <a:gridCol w="945397">
                  <a:extLst>
                    <a:ext uri="{9D8B030D-6E8A-4147-A177-3AD203B41FA5}">
                      <a16:colId xmlns:a16="http://schemas.microsoft.com/office/drawing/2014/main" xmlns="" val="3084111515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xmlns="" val="1145463072"/>
                    </a:ext>
                  </a:extLst>
                </a:gridCol>
              </a:tblGrid>
              <a:tr h="744196">
                <a:tc rowSpan="2"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2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R’thousand</a:t>
                      </a:r>
                      <a:endParaRPr lang="en-ZA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2020/21</a:t>
                      </a: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2021/22</a:t>
                      </a: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2022/23</a:t>
                      </a: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7453094"/>
                  </a:ext>
                </a:extLst>
              </a:tr>
              <a:tr h="9199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Budget</a:t>
                      </a:r>
                      <a:endParaRPr lang="en-ZA" sz="17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7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Proj</a:t>
                      </a:r>
                      <a:r>
                        <a:rPr lang="en-ZA" sz="1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7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Exp</a:t>
                      </a:r>
                      <a:endParaRPr lang="en-ZA" sz="17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7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Variance</a:t>
                      </a: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Budget</a:t>
                      </a:r>
                      <a:endParaRPr lang="en-ZA" sz="17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7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Proj</a:t>
                      </a:r>
                      <a:r>
                        <a:rPr lang="en-ZA" sz="1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7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Exp</a:t>
                      </a:r>
                      <a:endParaRPr lang="en-ZA" sz="17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7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Variance</a:t>
                      </a: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Budget</a:t>
                      </a:r>
                      <a:endParaRPr lang="en-ZA" sz="17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7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Proj</a:t>
                      </a:r>
                      <a:r>
                        <a:rPr lang="en-ZA" sz="1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7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Exp</a:t>
                      </a:r>
                      <a:endParaRPr lang="en-ZA" sz="17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7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Variance</a:t>
                      </a: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5862128"/>
                  </a:ext>
                </a:extLst>
              </a:tr>
              <a:tr h="69748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Compensation</a:t>
                      </a:r>
                      <a:r>
                        <a:rPr lang="en-ZA" sz="17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of Employees</a:t>
                      </a:r>
                      <a:endParaRPr lang="en-ZA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3 625 439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3 714 393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-88 954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3 860 335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3 947 093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-86 758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4 002 666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4 184 080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-181 414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1665804"/>
                  </a:ext>
                </a:extLst>
              </a:tr>
              <a:tr h="54814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Goods </a:t>
                      </a:r>
                      <a:r>
                        <a:rPr lang="en-ZA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&amp; </a:t>
                      </a:r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404 057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519 970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-115 913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426 896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556 901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-130 005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442 687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596 477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-153 790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0658273"/>
                  </a:ext>
                </a:extLst>
              </a:tr>
              <a:tr h="54814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Transfers &amp; Subsidies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19 963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19 963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21 083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21 083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21 970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21 970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1699418"/>
                  </a:ext>
                </a:extLst>
              </a:tr>
              <a:tr h="69748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Machinery </a:t>
                      </a:r>
                      <a:r>
                        <a:rPr lang="en-ZA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&amp; </a:t>
                      </a:r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Equipment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35 534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35 534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37 488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37 488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39 520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39 520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8750602"/>
                  </a:ext>
                </a:extLst>
              </a:tr>
              <a:tr h="5444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4 084 993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4 289 860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-204 867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4 345 802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4 562 566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-216 764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4 506 843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4 842 047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7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-335 204</a:t>
                      </a:r>
                    </a:p>
                  </a:txBody>
                  <a:tcPr marL="4111" marR="4111" marT="41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5564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7236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12508" y="6356350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33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2"/>
            <a:ext cx="9372599" cy="89096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Projected Shortfall over MTEF period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99803" y="705560"/>
          <a:ext cx="8646305" cy="5351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34807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23797" y="6356350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prstClr val="white"/>
                </a:solidFill>
                <a:latin typeface="Cambria" panose="02040503050406030204" pitchFamily="18" charset="0"/>
              </a:rPr>
              <a:pPr/>
              <a:t>34</a:t>
            </a:fld>
            <a:endParaRPr lang="en-US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4463" y="12587"/>
            <a:ext cx="8521149" cy="5937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2020 MTEF Framework Challenges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463" y="639905"/>
            <a:ext cx="83458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 smtClean="0">
                <a:latin typeface="Cambria" panose="02040503050406030204" pitchFamily="18" charset="0"/>
              </a:rPr>
              <a:t>No </a:t>
            </a:r>
            <a:r>
              <a:rPr lang="en-ZA" dirty="0">
                <a:latin typeface="Cambria" panose="02040503050406030204" pitchFamily="18" charset="0"/>
              </a:rPr>
              <a:t>additional resources are </a:t>
            </a:r>
            <a:r>
              <a:rPr lang="en-ZA" dirty="0" smtClean="0">
                <a:latin typeface="Cambria" panose="02040503050406030204" pitchFamily="18" charset="0"/>
              </a:rPr>
              <a:t>available = Major </a:t>
            </a:r>
            <a:r>
              <a:rPr lang="en-ZA" dirty="0">
                <a:latin typeface="Cambria" panose="02040503050406030204" pitchFamily="18" charset="0"/>
              </a:rPr>
              <a:t>impact on delivery of the NPA mandate.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 smtClean="0">
                <a:latin typeface="Cambria" panose="02040503050406030204" pitchFamily="18" charset="0"/>
              </a:rPr>
              <a:t>Have to </a:t>
            </a:r>
            <a:r>
              <a:rPr lang="en-ZA" dirty="0">
                <a:latin typeface="Cambria" panose="02040503050406030204" pitchFamily="18" charset="0"/>
              </a:rPr>
              <a:t>operate within </a:t>
            </a:r>
            <a:r>
              <a:rPr lang="en-ZA" dirty="0" err="1">
                <a:latin typeface="Cambria" panose="02040503050406030204" pitchFamily="18" charset="0"/>
              </a:rPr>
              <a:t>CoE</a:t>
            </a:r>
            <a:r>
              <a:rPr lang="en-ZA" dirty="0">
                <a:latin typeface="Cambria" panose="02040503050406030204" pitchFamily="18" charset="0"/>
              </a:rPr>
              <a:t> expenditure ceilings, by containing costs and achieving efficiencies emanating from undertaking appropriate operational changes.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 smtClean="0">
                <a:latin typeface="Cambria" panose="02040503050406030204" pitchFamily="18" charset="0"/>
              </a:rPr>
              <a:t>A </a:t>
            </a:r>
            <a:r>
              <a:rPr lang="en-ZA" dirty="0">
                <a:latin typeface="Cambria" panose="02040503050406030204" pitchFamily="18" charset="0"/>
              </a:rPr>
              <a:t>compulsory budget baseline reduction of 3,08% (2020/21) and </a:t>
            </a:r>
            <a:r>
              <a:rPr lang="en-ZA" dirty="0" smtClean="0">
                <a:latin typeface="Cambria" panose="02040503050406030204" pitchFamily="18" charset="0"/>
              </a:rPr>
              <a:t>3,09% </a:t>
            </a:r>
            <a:r>
              <a:rPr lang="en-ZA" dirty="0">
                <a:latin typeface="Cambria" panose="02040503050406030204" pitchFamily="18" charset="0"/>
              </a:rPr>
              <a:t>(2021/22) has been included in the MTEF </a:t>
            </a:r>
            <a:r>
              <a:rPr lang="en-ZA" dirty="0" smtClean="0">
                <a:latin typeface="Cambria" panose="02040503050406030204" pitchFamily="18" charset="0"/>
              </a:rPr>
              <a:t>database and 3,71% increase in 2022/23.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prstClr val="black"/>
                </a:solidFill>
                <a:latin typeface="Cambria" panose="02040503050406030204" pitchFamily="18" charset="0"/>
              </a:rPr>
              <a:t>The NPA no longer has any movement left in the budget in order to consider any reduction without seriously hampering service delivery.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prstClr val="black"/>
                </a:solidFill>
                <a:latin typeface="Cambria" panose="02040503050406030204" pitchFamily="18" charset="0"/>
              </a:rPr>
              <a:t>The </a:t>
            </a:r>
            <a:r>
              <a:rPr lang="en-ZA" dirty="0">
                <a:solidFill>
                  <a:prstClr val="black"/>
                </a:solidFill>
                <a:latin typeface="Cambria" panose="02040503050406030204" pitchFamily="18" charset="0"/>
              </a:rPr>
              <a:t>NPA will have to reduce the staff establishment with more than </a:t>
            </a:r>
            <a:r>
              <a:rPr lang="en-ZA" dirty="0" smtClean="0">
                <a:solidFill>
                  <a:prstClr val="black"/>
                </a:solidFill>
                <a:latin typeface="Cambria" panose="02040503050406030204" pitchFamily="18" charset="0"/>
              </a:rPr>
              <a:t>550 officials </a:t>
            </a:r>
            <a:r>
              <a:rPr lang="en-ZA" dirty="0">
                <a:solidFill>
                  <a:prstClr val="black"/>
                </a:solidFill>
                <a:latin typeface="Cambria" panose="02040503050406030204" pitchFamily="18" charset="0"/>
              </a:rPr>
              <a:t>over MTEF period, in order to remain within the budget ceiling</a:t>
            </a:r>
            <a:r>
              <a:rPr lang="en-ZA" dirty="0" smtClean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1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23797" y="6356350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prstClr val="white"/>
                </a:solidFill>
                <a:latin typeface="Cambria" panose="02040503050406030204" pitchFamily="18" charset="0"/>
              </a:rPr>
              <a:pPr/>
              <a:t>35</a:t>
            </a:fld>
            <a:endParaRPr lang="en-US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5661" y="206312"/>
            <a:ext cx="8521149" cy="5937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GB" sz="2800" dirty="0">
                <a:latin typeface="Cambria" panose="02040503050406030204" pitchFamily="18" charset="0"/>
                <a:cs typeface="Arial" panose="020B0604020202020204" pitchFamily="34" charset="0"/>
              </a:rPr>
              <a:t>Budget proposal for the Investigating Directorate</a:t>
            </a:r>
            <a:endParaRPr 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4152710"/>
              </p:ext>
            </p:extLst>
          </p:nvPr>
        </p:nvGraphicFramePr>
        <p:xfrm>
          <a:off x="302711" y="828647"/>
          <a:ext cx="8407047" cy="5108080"/>
        </p:xfrm>
        <a:graphic>
          <a:graphicData uri="http://schemas.openxmlformats.org/drawingml/2006/table">
            <a:tbl>
              <a:tblPr/>
              <a:tblGrid>
                <a:gridCol w="2122469">
                  <a:extLst>
                    <a:ext uri="{9D8B030D-6E8A-4147-A177-3AD203B41FA5}">
                      <a16:colId xmlns:a16="http://schemas.microsoft.com/office/drawing/2014/main" xmlns="" val="661451968"/>
                    </a:ext>
                  </a:extLst>
                </a:gridCol>
                <a:gridCol w="1273482">
                  <a:extLst>
                    <a:ext uri="{9D8B030D-6E8A-4147-A177-3AD203B41FA5}">
                      <a16:colId xmlns:a16="http://schemas.microsoft.com/office/drawing/2014/main" xmlns="" val="1699009718"/>
                    </a:ext>
                  </a:extLst>
                </a:gridCol>
                <a:gridCol w="1252774">
                  <a:extLst>
                    <a:ext uri="{9D8B030D-6E8A-4147-A177-3AD203B41FA5}">
                      <a16:colId xmlns:a16="http://schemas.microsoft.com/office/drawing/2014/main" xmlns="" val="2795843684"/>
                    </a:ext>
                  </a:extLst>
                </a:gridCol>
                <a:gridCol w="1252774">
                  <a:extLst>
                    <a:ext uri="{9D8B030D-6E8A-4147-A177-3AD203B41FA5}">
                      <a16:colId xmlns:a16="http://schemas.microsoft.com/office/drawing/2014/main" xmlns="" val="2417650387"/>
                    </a:ext>
                  </a:extLst>
                </a:gridCol>
                <a:gridCol w="1252774">
                  <a:extLst>
                    <a:ext uri="{9D8B030D-6E8A-4147-A177-3AD203B41FA5}">
                      <a16:colId xmlns:a16="http://schemas.microsoft.com/office/drawing/2014/main" xmlns="" val="1914907085"/>
                    </a:ext>
                  </a:extLst>
                </a:gridCol>
                <a:gridCol w="1252774">
                  <a:extLst>
                    <a:ext uri="{9D8B030D-6E8A-4147-A177-3AD203B41FA5}">
                      <a16:colId xmlns:a16="http://schemas.microsoft.com/office/drawing/2014/main" xmlns="" val="2874228500"/>
                    </a:ext>
                  </a:extLst>
                </a:gridCol>
              </a:tblGrid>
              <a:tr h="37311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Major Cost Drivers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2019/20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2020/21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2021/22 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2022/23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8831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(6 Months)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(12 Months)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(12 Months)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7398842"/>
                  </a:ext>
                </a:extLst>
              </a:tr>
              <a:tr h="37913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(12 Months)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5855401"/>
                  </a:ext>
                </a:extLst>
              </a:tr>
              <a:tr h="591972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Compensation of Employees</a:t>
                      </a:r>
                    </a:p>
                  </a:txBody>
                  <a:tcPr marL="8560" marR="8560" marT="85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19 786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53 468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63 993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68 473</a:t>
                      </a:r>
                      <a:endParaRPr lang="en-ZA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205 719</a:t>
                      </a:r>
                      <a:endParaRPr lang="en-ZA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9488356"/>
                  </a:ext>
                </a:extLst>
              </a:tr>
              <a:tr h="591972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Legal Counsel</a:t>
                      </a:r>
                    </a:p>
                  </a:txBody>
                  <a:tcPr marL="8560" marR="8560" marT="85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5 692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12 181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13 034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ZA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13 947</a:t>
                      </a:r>
                      <a:endParaRPr lang="en-ZA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44 856</a:t>
                      </a:r>
                      <a:endParaRPr lang="en-ZA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0582832"/>
                  </a:ext>
                </a:extLst>
              </a:tr>
              <a:tr h="591972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Investigation Services</a:t>
                      </a:r>
                    </a:p>
                  </a:txBody>
                  <a:tcPr marL="8560" marR="8560" marT="85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4 569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9 778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10 462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ZA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11 194</a:t>
                      </a:r>
                      <a:endParaRPr lang="en-ZA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36 003</a:t>
                      </a:r>
                      <a:endParaRPr lang="en-ZA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1492878"/>
                  </a:ext>
                </a:extLst>
              </a:tr>
              <a:tr h="591972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Forensic Accountant</a:t>
                      </a:r>
                    </a:p>
                  </a:txBody>
                  <a:tcPr marL="8560" marR="8560" marT="85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6 363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13 616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14 569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15 589</a:t>
                      </a:r>
                      <a:endParaRPr lang="en-ZA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50 136</a:t>
                      </a:r>
                      <a:endParaRPr lang="en-ZA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4637077"/>
                  </a:ext>
                </a:extLst>
              </a:tr>
              <a:tr h="591972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Goods and Services</a:t>
                      </a:r>
                    </a:p>
                  </a:txBody>
                  <a:tcPr marL="8560" marR="8560" marT="85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11 276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25 775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24 319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26 021</a:t>
                      </a:r>
                      <a:endParaRPr lang="en-ZA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87 391</a:t>
                      </a:r>
                      <a:endParaRPr lang="en-ZA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0462697"/>
                  </a:ext>
                </a:extLst>
              </a:tr>
              <a:tr h="591972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Operating Assets</a:t>
                      </a:r>
                    </a:p>
                  </a:txBody>
                  <a:tcPr marL="8560" marR="8560" marT="85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1 964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458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224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239</a:t>
                      </a:r>
                      <a:endParaRPr lang="en-ZA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2 885</a:t>
                      </a:r>
                      <a:endParaRPr lang="en-ZA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7969630"/>
                  </a:ext>
                </a:extLst>
              </a:tr>
              <a:tr h="591972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8560" marR="8560" marT="85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49 650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115 276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126 601</a:t>
                      </a:r>
                    </a:p>
                  </a:txBody>
                  <a:tcPr marL="8560" marR="8560" marT="85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135 463</a:t>
                      </a:r>
                      <a:endParaRPr lang="en-ZA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426 990</a:t>
                      </a:r>
                      <a:endParaRPr lang="en-ZA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0845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66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23797" y="6356350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prstClr val="white"/>
                </a:solidFill>
                <a:latin typeface="Cambria" panose="02040503050406030204" pitchFamily="18" charset="0"/>
              </a:rPr>
              <a:pPr/>
              <a:t>36</a:t>
            </a:fld>
            <a:endParaRPr lang="en-US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5661" y="69232"/>
            <a:ext cx="8521149" cy="5937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GB" sz="2800" dirty="0">
                <a:latin typeface="Cambria" panose="02040503050406030204" pitchFamily="18" charset="0"/>
                <a:cs typeface="Arial" panose="020B0604020202020204" pitchFamily="34" charset="0"/>
              </a:rPr>
              <a:t>NPA Additional Budget Requirements</a:t>
            </a:r>
            <a:endParaRPr 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8480320"/>
              </p:ext>
            </p:extLst>
          </p:nvPr>
        </p:nvGraphicFramePr>
        <p:xfrm>
          <a:off x="57065" y="800100"/>
          <a:ext cx="8898339" cy="4916330"/>
        </p:xfrm>
        <a:graphic>
          <a:graphicData uri="http://schemas.openxmlformats.org/drawingml/2006/table">
            <a:tbl>
              <a:tblPr/>
              <a:tblGrid>
                <a:gridCol w="2731105">
                  <a:extLst>
                    <a:ext uri="{9D8B030D-6E8A-4147-A177-3AD203B41FA5}">
                      <a16:colId xmlns:a16="http://schemas.microsoft.com/office/drawing/2014/main" xmlns="" val="1857050781"/>
                    </a:ext>
                  </a:extLst>
                </a:gridCol>
                <a:gridCol w="1259174">
                  <a:extLst>
                    <a:ext uri="{9D8B030D-6E8A-4147-A177-3AD203B41FA5}">
                      <a16:colId xmlns:a16="http://schemas.microsoft.com/office/drawing/2014/main" xmlns="" val="2578004774"/>
                    </a:ext>
                  </a:extLst>
                </a:gridCol>
                <a:gridCol w="1244184">
                  <a:extLst>
                    <a:ext uri="{9D8B030D-6E8A-4147-A177-3AD203B41FA5}">
                      <a16:colId xmlns:a16="http://schemas.microsoft.com/office/drawing/2014/main" xmlns="" val="1652610026"/>
                    </a:ext>
                  </a:extLst>
                </a:gridCol>
                <a:gridCol w="1139252">
                  <a:extLst>
                    <a:ext uri="{9D8B030D-6E8A-4147-A177-3AD203B41FA5}">
                      <a16:colId xmlns:a16="http://schemas.microsoft.com/office/drawing/2014/main" xmlns="" val="2151190653"/>
                    </a:ext>
                  </a:extLst>
                </a:gridCol>
                <a:gridCol w="1079292">
                  <a:extLst>
                    <a:ext uri="{9D8B030D-6E8A-4147-A177-3AD203B41FA5}">
                      <a16:colId xmlns:a16="http://schemas.microsoft.com/office/drawing/2014/main" xmlns="" val="3855634766"/>
                    </a:ext>
                  </a:extLst>
                </a:gridCol>
                <a:gridCol w="1445332">
                  <a:extLst>
                    <a:ext uri="{9D8B030D-6E8A-4147-A177-3AD203B41FA5}">
                      <a16:colId xmlns:a16="http://schemas.microsoft.com/office/drawing/2014/main" xmlns="" val="2864393448"/>
                    </a:ext>
                  </a:extLst>
                </a:gridCol>
              </a:tblGrid>
              <a:tr h="57968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R’thousand</a:t>
                      </a:r>
                      <a:endParaRPr lang="en-ZA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2019/20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2020/21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2021/22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2022/23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094287"/>
                  </a:ext>
                </a:extLst>
              </a:tr>
              <a:tr h="43168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Shortfall on Warm bodies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27 334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88 954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86 758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181 414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384 460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9848571"/>
                  </a:ext>
                </a:extLst>
              </a:tr>
              <a:tr h="43168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Aspirants Prosecutor (100 for next 3 years)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25 793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27 341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28 981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82 116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3363097"/>
                  </a:ext>
                </a:extLst>
              </a:tr>
              <a:tr h="43168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Absorption of Aspirants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39 189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41 540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80 729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4981831"/>
                  </a:ext>
                </a:extLst>
              </a:tr>
              <a:tr h="43168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158 Critical NPS posts 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91 478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96 967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96 967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285 412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077092"/>
                  </a:ext>
                </a:extLst>
              </a:tr>
              <a:tr h="43168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Compensation of Employees 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27 334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206 225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250 255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348 903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832 717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2159337"/>
                  </a:ext>
                </a:extLst>
              </a:tr>
              <a:tr h="43168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6905064"/>
                  </a:ext>
                </a:extLst>
              </a:tr>
              <a:tr h="505682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Operational Budget Shortfall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94 167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115 913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130 005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153 790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493 875</a:t>
                      </a:r>
                    </a:p>
                  </a:txBody>
                  <a:tcPr marL="8881" marR="8881" marT="88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639214"/>
                  </a:ext>
                </a:extLst>
              </a:tr>
              <a:tr h="505682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Investigating </a:t>
                      </a:r>
                      <a:r>
                        <a:rPr lang="en-Z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Directorate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49 650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115 276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126 601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135 463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426 990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3322692"/>
                  </a:ext>
                </a:extLst>
              </a:tr>
              <a:tr h="43168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171 151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437 414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506 862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638 156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1 753 583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28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99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7624" y="513647"/>
            <a:ext cx="5345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CE9B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977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50" y="1268730"/>
            <a:ext cx="83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ZA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006" y="79385"/>
            <a:ext cx="1622432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ZA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/>
              </a:rPr>
              <a:t>Mandate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06" y="716905"/>
            <a:ext cx="8508244" cy="466281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</a:pPr>
            <a:r>
              <a:rPr lang="en-ZA" b="1" dirty="0" smtClean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The  </a:t>
            </a:r>
            <a:r>
              <a:rPr lang="en-ZA" b="1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Constitution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Chapter 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8 of the Constitution – “Courts and Administration of Justice”. </a:t>
            </a:r>
          </a:p>
          <a:p>
            <a:pPr lvl="1" algn="just" eaLnBrk="0" fontAlgn="base" hangingPunct="0">
              <a:lnSpc>
                <a:spcPct val="150000"/>
              </a:lnSpc>
            </a:pPr>
            <a:r>
              <a:rPr lang="en-ZA" dirty="0" smtClean="0">
                <a:solidFill>
                  <a:prstClr val="black"/>
                </a:solidFill>
                <a:latin typeface="Cambria" panose="02040503050406030204" pitchFamily="18" charset="0"/>
              </a:rPr>
              <a:t>Section </a:t>
            </a:r>
            <a:r>
              <a:rPr lang="en-ZA" dirty="0">
                <a:solidFill>
                  <a:prstClr val="black"/>
                </a:solidFill>
                <a:latin typeface="Cambria" panose="02040503050406030204" pitchFamily="18" charset="0"/>
              </a:rPr>
              <a:t>179 (2) – empowers the NPA to institute criminal proceedings on behalf of the State, and to carry out the necessary functions incidental </a:t>
            </a:r>
            <a:r>
              <a:rPr lang="en-ZA" dirty="0" smtClean="0">
                <a:solidFill>
                  <a:prstClr val="black"/>
                </a:solidFill>
                <a:latin typeface="Cambria" panose="02040503050406030204" pitchFamily="18" charset="0"/>
              </a:rPr>
              <a:t>thereto</a:t>
            </a:r>
          </a:p>
          <a:p>
            <a:pPr algn="just" eaLnBrk="0" fontAlgn="base" hangingPunct="0">
              <a:lnSpc>
                <a:spcPct val="150000"/>
              </a:lnSpc>
            </a:pPr>
            <a:r>
              <a:rPr lang="en-ZA" b="1" dirty="0" smtClean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ZA" b="1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NPA Act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342900" indent="-342900" algn="just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prstClr val="black"/>
                </a:solidFill>
                <a:latin typeface="Cambria" panose="02040503050406030204" pitchFamily="18" charset="0"/>
              </a:rPr>
              <a:t>In terms of section 20(1) of the NPA Act, the power vests in the prosecuting authority, to</a:t>
            </a:r>
            <a:r>
              <a:rPr lang="en-ZA" dirty="0" smtClean="0">
                <a:solidFill>
                  <a:prstClr val="black"/>
                </a:solidFill>
                <a:latin typeface="Cambria" panose="02040503050406030204" pitchFamily="18" charset="0"/>
              </a:rPr>
              <a:t>— </a:t>
            </a:r>
          </a:p>
          <a:p>
            <a:pPr marL="738188" indent="-285750" algn="just" fontAlgn="ctr">
              <a:lnSpc>
                <a:spcPct val="150000"/>
              </a:lnSpc>
              <a:buFont typeface="+mj-lt"/>
              <a:buAutoNum type="alphaLcParenR"/>
            </a:pPr>
            <a:r>
              <a:rPr lang="en-ZA" dirty="0" smtClean="0">
                <a:solidFill>
                  <a:prstClr val="black"/>
                </a:solidFill>
                <a:latin typeface="Cambria" panose="02040503050406030204" pitchFamily="18" charset="0"/>
              </a:rPr>
              <a:t>institute </a:t>
            </a:r>
            <a:r>
              <a:rPr lang="en-ZA" dirty="0">
                <a:solidFill>
                  <a:prstClr val="black"/>
                </a:solidFill>
                <a:latin typeface="Cambria" panose="02040503050406030204" pitchFamily="18" charset="0"/>
              </a:rPr>
              <a:t>and conduct criminal proceedings on behalf of the State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738188" indent="-280988" algn="just" fontAlgn="ctr">
              <a:lnSpc>
                <a:spcPct val="150000"/>
              </a:lnSpc>
              <a:buFont typeface="+mj-lt"/>
              <a:buAutoNum type="alphaLcParenR"/>
            </a:pPr>
            <a:r>
              <a:rPr lang="en-ZA" dirty="0" smtClean="0">
                <a:solidFill>
                  <a:prstClr val="black"/>
                </a:solidFill>
                <a:latin typeface="Cambria" panose="02040503050406030204" pitchFamily="18" charset="0"/>
              </a:rPr>
              <a:t>carry </a:t>
            </a:r>
            <a:r>
              <a:rPr lang="en-ZA" dirty="0">
                <a:solidFill>
                  <a:prstClr val="black"/>
                </a:solidFill>
                <a:latin typeface="Cambria" panose="02040503050406030204" pitchFamily="18" charset="0"/>
              </a:rPr>
              <a:t>out any necessary functions incidental to instituting and </a:t>
            </a:r>
            <a:r>
              <a:rPr lang="en-ZA" dirty="0" smtClean="0">
                <a:solidFill>
                  <a:prstClr val="black"/>
                </a:solidFill>
                <a:latin typeface="Cambria" panose="02040503050406030204" pitchFamily="18" charset="0"/>
              </a:rPr>
              <a:t>conducting </a:t>
            </a:r>
            <a:r>
              <a:rPr lang="en-ZA" dirty="0">
                <a:solidFill>
                  <a:prstClr val="black"/>
                </a:solidFill>
                <a:latin typeface="Cambria" panose="02040503050406030204" pitchFamily="18" charset="0"/>
              </a:rPr>
              <a:t>such criminal proceedings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738188" indent="-280988" algn="just" fontAlgn="ctr">
              <a:lnSpc>
                <a:spcPct val="150000"/>
              </a:lnSpc>
              <a:buFont typeface="+mj-lt"/>
              <a:buAutoNum type="alphaLcParenR"/>
            </a:pPr>
            <a:r>
              <a:rPr lang="en-ZA" dirty="0" smtClean="0">
                <a:solidFill>
                  <a:prstClr val="black"/>
                </a:solidFill>
                <a:latin typeface="Cambria" panose="02040503050406030204" pitchFamily="18" charset="0"/>
              </a:rPr>
              <a:t>discontinue </a:t>
            </a:r>
            <a:r>
              <a:rPr lang="en-ZA" dirty="0">
                <a:solidFill>
                  <a:prstClr val="black"/>
                </a:solidFill>
                <a:latin typeface="Cambria" panose="02040503050406030204" pitchFamily="18" charset="0"/>
              </a:rPr>
              <a:t>criminal </a:t>
            </a:r>
            <a:r>
              <a:rPr lang="en-ZA" dirty="0" smtClean="0">
                <a:solidFill>
                  <a:prstClr val="black"/>
                </a:solidFill>
                <a:latin typeface="Cambria" panose="02040503050406030204" pitchFamily="18" charset="0"/>
              </a:rPr>
              <a:t>proceedings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8950" y="6346190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prstClr val="white"/>
                </a:solidFill>
                <a:latin typeface="Cambria" panose="02040503050406030204" pitchFamily="18" charset="0"/>
              </a:rPr>
              <a:pPr/>
              <a:t>4</a:t>
            </a:fld>
            <a:endParaRPr lang="en-US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1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50" y="1268730"/>
            <a:ext cx="83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ZA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787" y="23306"/>
            <a:ext cx="3903184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ZA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/>
              </a:rPr>
              <a:t>Vision, Mission, Values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1" y="546526"/>
            <a:ext cx="8515349" cy="51757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685800" indent="-595313" algn="just" eaLnBrk="0" fontAlgn="base" hangingPunct="0">
              <a:lnSpc>
                <a:spcPct val="150000"/>
              </a:lnSpc>
              <a:spcBef>
                <a:spcPts val="480"/>
              </a:spcBef>
              <a:tabLst>
                <a:tab pos="685800" algn="l"/>
                <a:tab pos="914400" algn="l"/>
                <a:tab pos="1028700" algn="l"/>
                <a:tab pos="1085850" algn="l"/>
              </a:tabLst>
            </a:pPr>
            <a:r>
              <a:rPr lang="en-ZA" b="1" dirty="0" smtClean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  <a:cs typeface="ＭＳ Ｐゴシック" panose="020B0600070205080204" pitchFamily="34" charset="-128"/>
              </a:rPr>
              <a:t>Vision:  		</a:t>
            </a:r>
            <a:r>
              <a:rPr lang="en-ZA" dirty="0" smtClean="0">
                <a:solidFill>
                  <a:srgbClr val="000000"/>
                </a:solidFill>
                <a:latin typeface="Cambria" panose="02040503050406030204" pitchFamily="18" charset="0"/>
                <a:cs typeface="ＭＳ Ｐゴシック" panose="020B0600070205080204" pitchFamily="34" charset="-128"/>
              </a:rPr>
              <a:t>Justice </a:t>
            </a:r>
            <a:r>
              <a:rPr lang="en-ZA" dirty="0">
                <a:solidFill>
                  <a:srgbClr val="000000"/>
                </a:solidFill>
                <a:latin typeface="Cambria" panose="02040503050406030204" pitchFamily="18" charset="0"/>
                <a:cs typeface="ＭＳ Ｐゴシック" panose="020B0600070205080204" pitchFamily="34" charset="-128"/>
              </a:rPr>
              <a:t>in our society so that people can live in freedom and </a:t>
            </a:r>
            <a:r>
              <a:rPr lang="en-ZA" dirty="0" smtClean="0">
                <a:solidFill>
                  <a:srgbClr val="000000"/>
                </a:solidFill>
                <a:latin typeface="Cambria" panose="02040503050406030204" pitchFamily="18" charset="0"/>
                <a:cs typeface="ＭＳ Ｐゴシック" panose="020B0600070205080204" pitchFamily="34" charset="-128"/>
              </a:rPr>
              <a:t>security </a:t>
            </a:r>
          </a:p>
          <a:p>
            <a:pPr marL="685800" indent="-595313" algn="just" eaLnBrk="0" fontAlgn="base" hangingPunct="0">
              <a:lnSpc>
                <a:spcPct val="150000"/>
              </a:lnSpc>
              <a:spcBef>
                <a:spcPts val="480"/>
              </a:spcBef>
              <a:tabLst>
                <a:tab pos="685800" algn="l"/>
                <a:tab pos="914400" algn="l"/>
                <a:tab pos="1028700" algn="l"/>
                <a:tab pos="1085850" algn="l"/>
              </a:tabLst>
            </a:pPr>
            <a:endParaRPr lang="en-ZA" dirty="0" smtClean="0">
              <a:solidFill>
                <a:srgbClr val="000000"/>
              </a:solidFill>
              <a:latin typeface="Cambria" panose="02040503050406030204" pitchFamily="18" charset="0"/>
              <a:cs typeface="ＭＳ Ｐゴシック" panose="020B0600070205080204" pitchFamily="34" charset="-128"/>
            </a:endParaRPr>
          </a:p>
          <a:p>
            <a:pPr marL="1143000" indent="-1052513" algn="just" eaLnBrk="0" fontAlgn="base" hangingPunct="0">
              <a:lnSpc>
                <a:spcPct val="150000"/>
              </a:lnSpc>
              <a:spcBef>
                <a:spcPts val="480"/>
              </a:spcBef>
              <a:tabLst>
                <a:tab pos="857250" algn="l"/>
              </a:tabLst>
            </a:pPr>
            <a:r>
              <a:rPr lang="en-ZA" b="1" dirty="0" smtClean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  <a:cs typeface="ＭＳ Ｐゴシック" panose="020B0600070205080204" pitchFamily="34" charset="-128"/>
              </a:rPr>
              <a:t>Mission: </a:t>
            </a:r>
            <a:r>
              <a:rPr lang="en-ZA" dirty="0" smtClean="0">
                <a:solidFill>
                  <a:srgbClr val="000000"/>
                </a:solidFill>
                <a:latin typeface="Cambria" panose="02040503050406030204" pitchFamily="18" charset="0"/>
                <a:cs typeface="ＭＳ Ｐゴシック" panose="020B0600070205080204" pitchFamily="34" charset="-128"/>
              </a:rPr>
              <a:t>To </a:t>
            </a:r>
            <a:r>
              <a:rPr lang="en-ZA" dirty="0">
                <a:solidFill>
                  <a:srgbClr val="000000"/>
                </a:solidFill>
                <a:latin typeface="Cambria" panose="02040503050406030204" pitchFamily="18" charset="0"/>
                <a:cs typeface="ＭＳ Ｐゴシック" panose="020B0600070205080204" pitchFamily="34" charset="-128"/>
              </a:rPr>
              <a:t>provide justice to the victims of crime by prosecuting </a:t>
            </a:r>
            <a:r>
              <a:rPr lang="en-ZA" dirty="0" smtClean="0">
                <a:solidFill>
                  <a:srgbClr val="000000"/>
                </a:solidFill>
                <a:latin typeface="Cambria" panose="02040503050406030204" pitchFamily="18" charset="0"/>
                <a:cs typeface="ＭＳ Ｐゴシック" panose="020B0600070205080204" pitchFamily="34" charset="-128"/>
              </a:rPr>
              <a:t>without fear, favour or prejudice, and by working with our partners and the </a:t>
            </a:r>
            <a:r>
              <a:rPr lang="en-ZA" dirty="0">
                <a:solidFill>
                  <a:srgbClr val="000000"/>
                </a:solidFill>
                <a:latin typeface="Cambria" panose="02040503050406030204" pitchFamily="18" charset="0"/>
                <a:cs typeface="ＭＳ Ｐゴシック" panose="020B0600070205080204" pitchFamily="34" charset="-128"/>
              </a:rPr>
              <a:t>public to solve and prevent </a:t>
            </a:r>
            <a:r>
              <a:rPr lang="en-ZA" dirty="0" smtClean="0">
                <a:solidFill>
                  <a:srgbClr val="000000"/>
                </a:solidFill>
                <a:latin typeface="Cambria" panose="02040503050406030204" pitchFamily="18" charset="0"/>
                <a:cs typeface="ＭＳ Ｐゴシック" panose="020B0600070205080204" pitchFamily="34" charset="-128"/>
              </a:rPr>
              <a:t>crime</a:t>
            </a:r>
          </a:p>
          <a:p>
            <a:pPr marL="1143000" indent="-1052513" algn="just" eaLnBrk="0" fontAlgn="base" hangingPunct="0">
              <a:lnSpc>
                <a:spcPct val="150000"/>
              </a:lnSpc>
              <a:spcBef>
                <a:spcPts val="480"/>
              </a:spcBef>
              <a:tabLst>
                <a:tab pos="857250" algn="l"/>
              </a:tabLst>
            </a:pPr>
            <a:r>
              <a:rPr lang="en-ZA" b="1" dirty="0" smtClean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  <a:cs typeface="ＭＳ Ｐゴシック" panose="020B0600070205080204" pitchFamily="34" charset="-128"/>
              </a:rPr>
              <a:t>Values:</a:t>
            </a:r>
            <a:endParaRPr lang="en-ZA" b="1" dirty="0" smtClean="0">
              <a:solidFill>
                <a:prstClr val="black"/>
              </a:solidFill>
              <a:latin typeface="Cambria" panose="02040503050406030204" pitchFamily="18" charset="0"/>
              <a:cs typeface="ＭＳ Ｐゴシック" panose="020B0600070205080204" pitchFamily="34" charset="-128"/>
            </a:endParaRPr>
          </a:p>
          <a:p>
            <a:pPr marL="1143000" indent="-1052513" algn="just" eaLnBrk="0" fontAlgn="base" hangingPunct="0">
              <a:lnSpc>
                <a:spcPct val="150000"/>
              </a:lnSpc>
              <a:spcBef>
                <a:spcPts val="480"/>
              </a:spcBef>
              <a:buFont typeface="+mj-lt"/>
              <a:buAutoNum type="romanLcPeriod"/>
              <a:tabLst>
                <a:tab pos="857250" algn="l"/>
              </a:tabLst>
            </a:pPr>
            <a:r>
              <a:rPr lang="en-ZA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Integrity</a:t>
            </a:r>
          </a:p>
          <a:p>
            <a:pPr marL="1143000" indent="-1052513" algn="just" eaLnBrk="0" fontAlgn="base" hangingPunct="0">
              <a:lnSpc>
                <a:spcPct val="150000"/>
              </a:lnSpc>
              <a:spcBef>
                <a:spcPts val="480"/>
              </a:spcBef>
              <a:buFont typeface="+mj-lt"/>
              <a:buAutoNum type="romanLcPeriod"/>
              <a:tabLst>
                <a:tab pos="857250" algn="l"/>
              </a:tabLst>
            </a:pPr>
            <a:r>
              <a:rPr lang="en-ZA" dirty="0" smtClean="0">
                <a:solidFill>
                  <a:srgbClr val="000000"/>
                </a:solidFill>
                <a:latin typeface="Cambria" panose="02040503050406030204" pitchFamily="18" charset="0"/>
              </a:rPr>
              <a:t>Accountability</a:t>
            </a:r>
          </a:p>
          <a:p>
            <a:pPr marL="1143000" indent="-1052513" algn="just" eaLnBrk="0" fontAlgn="base" hangingPunct="0">
              <a:lnSpc>
                <a:spcPct val="150000"/>
              </a:lnSpc>
              <a:spcBef>
                <a:spcPts val="480"/>
              </a:spcBef>
              <a:buFont typeface="+mj-lt"/>
              <a:buAutoNum type="romanLcPeriod"/>
              <a:tabLst>
                <a:tab pos="857250" algn="l"/>
              </a:tabLst>
            </a:pPr>
            <a:r>
              <a:rPr lang="en-ZA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Professionalism</a:t>
            </a:r>
          </a:p>
          <a:p>
            <a:pPr marL="1143000" indent="-1052513" algn="just" eaLnBrk="0" fontAlgn="base" hangingPunct="0">
              <a:lnSpc>
                <a:spcPct val="150000"/>
              </a:lnSpc>
              <a:spcBef>
                <a:spcPts val="480"/>
              </a:spcBef>
              <a:buFont typeface="+mj-lt"/>
              <a:buAutoNum type="romanLcPeriod"/>
              <a:tabLst>
                <a:tab pos="857250" algn="l"/>
              </a:tabLst>
            </a:pPr>
            <a:r>
              <a:rPr lang="en-ZA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Service Excellence</a:t>
            </a:r>
          </a:p>
          <a:p>
            <a:pPr marL="1143000" indent="-1052513" algn="just" eaLnBrk="0" fontAlgn="base" hangingPunct="0">
              <a:lnSpc>
                <a:spcPct val="150000"/>
              </a:lnSpc>
              <a:spcBef>
                <a:spcPts val="480"/>
              </a:spcBef>
              <a:buFont typeface="+mj-lt"/>
              <a:buAutoNum type="romanLcPeriod"/>
              <a:tabLst>
                <a:tab pos="857250" algn="l"/>
              </a:tabLst>
            </a:pPr>
            <a:r>
              <a:rPr lang="en-ZA" dirty="0" smtClean="0">
                <a:solidFill>
                  <a:srgbClr val="000000"/>
                </a:solidFill>
                <a:latin typeface="Cambria" panose="02040503050406030204" pitchFamily="18" charset="0"/>
              </a:rPr>
              <a:t>Credibility</a:t>
            </a:r>
            <a:endParaRPr lang="en-ZA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396022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prstClr val="white"/>
                </a:solidFill>
                <a:latin typeface="Cambria" panose="02040503050406030204" pitchFamily="18" charset="0"/>
              </a:rPr>
              <a:pPr/>
              <a:t>5</a:t>
            </a:fld>
            <a:endParaRPr lang="en-US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4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50" y="1268730"/>
            <a:ext cx="83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890" y="37225"/>
            <a:ext cx="3026598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/>
              </a:rPr>
              <a:t>Sub-programmes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015" y="655695"/>
            <a:ext cx="8647235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latin typeface="Cambria" panose="02040503050406030204" pitchFamily="18" charset="0"/>
                <a:cs typeface="Arial" panose="020B0604020202020204" pitchFamily="34" charset="0"/>
              </a:rPr>
              <a:t>National </a:t>
            </a: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Prosecutions Service </a:t>
            </a:r>
            <a:r>
              <a:rPr lang="en-US" dirty="0">
                <a:latin typeface="Cambria" panose="02040503050406030204" pitchFamily="18" charset="0"/>
                <a:cs typeface="Arial" panose="020B0604020202020204" pitchFamily="34" charset="0"/>
              </a:rPr>
              <a:t>(NPS</a:t>
            </a:r>
            <a:r>
              <a:rPr lang="en-US" dirty="0" smtClean="0">
                <a:latin typeface="Cambria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GB" dirty="0" smtClean="0">
                <a:latin typeface="Cambria" panose="02040503050406030204" pitchFamily="18" charset="0"/>
                <a:ea typeface="@PMingLiU" panose="02020500000000000000" pitchFamily="18" charset="-120"/>
              </a:rPr>
              <a:t>is </a:t>
            </a:r>
            <a:r>
              <a:rPr lang="en-GB" dirty="0">
                <a:latin typeface="Cambria" panose="02040503050406030204" pitchFamily="18" charset="0"/>
                <a:ea typeface="@PMingLiU" panose="02020500000000000000" pitchFamily="18" charset="-120"/>
              </a:rPr>
              <a:t>primarily responsible for general and specialised </a:t>
            </a:r>
            <a:r>
              <a:rPr lang="en-GB" dirty="0" smtClean="0">
                <a:latin typeface="Cambria" panose="02040503050406030204" pitchFamily="18" charset="0"/>
                <a:ea typeface="@PMingLiU" panose="02020500000000000000" pitchFamily="18" charset="-120"/>
              </a:rPr>
              <a:t>prosecutions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latin typeface="Cambria" panose="02040503050406030204" pitchFamily="18" charset="0"/>
                <a:cs typeface="Arial" panose="020B0604020202020204" pitchFamily="34" charset="0"/>
              </a:rPr>
              <a:t>Asset </a:t>
            </a: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Forfeiture Unit </a:t>
            </a:r>
            <a:r>
              <a:rPr lang="en-US" dirty="0">
                <a:latin typeface="Cambria" panose="02040503050406030204" pitchFamily="18" charset="0"/>
                <a:cs typeface="Arial" panose="020B0604020202020204" pitchFamily="34" charset="0"/>
              </a:rPr>
              <a:t>(AFU</a:t>
            </a:r>
            <a:r>
              <a:rPr lang="en-US" dirty="0" smtClean="0">
                <a:latin typeface="Cambria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GB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seizes </a:t>
            </a:r>
            <a:r>
              <a:rPr lang="en-GB" dirty="0">
                <a:latin typeface="Cambria" panose="02040503050406030204" pitchFamily="18" charset="0"/>
                <a:ea typeface="Times New Roman" panose="02020603050405020304" pitchFamily="18" charset="0"/>
              </a:rPr>
              <a:t>assets that are the proceeds of crime or have been part of an offence through a criminal or civil </a:t>
            </a:r>
            <a:r>
              <a:rPr lang="en-GB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process</a:t>
            </a:r>
            <a:endParaRPr lang="en-US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latin typeface="Cambria" panose="02040503050406030204" pitchFamily="18" charset="0"/>
                <a:cs typeface="Arial" panose="020B0604020202020204" pitchFamily="34" charset="0"/>
              </a:rPr>
              <a:t>Office for Witness Protection</a:t>
            </a:r>
            <a:r>
              <a:rPr lang="en-US" dirty="0" smtClean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 for </a:t>
            </a:r>
            <a:r>
              <a:rPr lang="en-GB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protection and related </a:t>
            </a:r>
            <a:r>
              <a:rPr lang="en-GB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 to vulnerable and intimidated witnesses, and related persons, in judicial proceedings in terms of the </a:t>
            </a:r>
            <a:r>
              <a:rPr lang="en-GB" dirty="0">
                <a:latin typeface="Cambria" panose="02040503050406030204" pitchFamily="18" charset="0"/>
                <a:ea typeface="@PMingLiU" panose="02020500000000000000" pitchFamily="18" charset="-120"/>
                <a:cs typeface="Times New Roman" panose="02020603050405020304" pitchFamily="18" charset="0"/>
              </a:rPr>
              <a:t>Witness Protection Act (1998</a:t>
            </a:r>
            <a:r>
              <a:rPr lang="en-GB" dirty="0" smtClean="0">
                <a:latin typeface="Cambria" panose="02040503050406030204" pitchFamily="18" charset="0"/>
                <a:ea typeface="@PMingLiU" panose="02020500000000000000" pitchFamily="18" charset="-120"/>
                <a:cs typeface="Times New Roman" panose="02020603050405020304" pitchFamily="18" charset="0"/>
              </a:rPr>
              <a:t>).</a:t>
            </a:r>
            <a:endParaRPr lang="en-US" dirty="0">
              <a:latin typeface="Cambria" panose="02040503050406030204" pitchFamily="18" charset="0"/>
              <a:ea typeface="@PMingLiU" panose="02020500000000000000" pitchFamily="18" charset="-12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ZA" b="1" dirty="0" smtClean="0">
                <a:latin typeface="Cambria" panose="02040503050406030204" pitchFamily="18" charset="0"/>
                <a:cs typeface="Arial" panose="020B0604020202020204" pitchFamily="34" charset="0"/>
              </a:rPr>
              <a:t>Administration</a:t>
            </a:r>
            <a:r>
              <a:rPr lang="en-ZA" dirty="0" smtClean="0"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GB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 corporate support services to the National Prosecuting Authority in terms of finance, human resources, ICT, strategy support, integrity, security, communication and risk management</a:t>
            </a:r>
            <a:r>
              <a:rPr lang="en-GB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Cambria" panose="02040503050406030204" pitchFamily="18" charset="0"/>
              </a:rPr>
              <a:t>Investigative Directorate </a:t>
            </a:r>
            <a:r>
              <a:rPr lang="en-US" dirty="0">
                <a:latin typeface="Cambria" panose="02040503050406030204" pitchFamily="18" charset="0"/>
              </a:rPr>
              <a:t>(</a:t>
            </a:r>
            <a:r>
              <a:rPr lang="en-US" b="1" dirty="0">
                <a:latin typeface="Cambria" panose="02040503050406030204" pitchFamily="18" charset="0"/>
              </a:rPr>
              <a:t>ID</a:t>
            </a:r>
            <a:r>
              <a:rPr lang="en-US" dirty="0">
                <a:latin typeface="Cambria" panose="02040503050406030204" pitchFamily="18" charset="0"/>
              </a:rPr>
              <a:t>) – to  </a:t>
            </a:r>
            <a:r>
              <a:rPr lang="en-US" dirty="0" smtClean="0">
                <a:latin typeface="Cambria" panose="02040503050406030204" pitchFamily="18" charset="0"/>
              </a:rPr>
              <a:t>become </a:t>
            </a:r>
            <a:r>
              <a:rPr lang="en-US" dirty="0">
                <a:latin typeface="Cambria" panose="02040503050406030204" pitchFamily="18" charset="0"/>
              </a:rPr>
              <a:t>part of the NPA sub-</a:t>
            </a:r>
            <a:r>
              <a:rPr lang="en-US" dirty="0" err="1">
                <a:latin typeface="Cambria" panose="02040503050406030204" pitchFamily="18" charset="0"/>
              </a:rPr>
              <a:t>programmes</a:t>
            </a:r>
            <a:endParaRPr lang="en-US" dirty="0">
              <a:latin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0505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6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03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50" y="1268730"/>
            <a:ext cx="83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787" y="38651"/>
            <a:ext cx="7238659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/>
              </a:rPr>
              <a:t>Key Challenges for 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/>
              </a:rPr>
              <a:t>NPA - Internal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787" y="791793"/>
            <a:ext cx="81755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dirty="0">
                <a:latin typeface="Cambria" panose="02040503050406030204" pitchFamily="18" charset="0"/>
              </a:rPr>
              <a:t>There are high expectations of the </a:t>
            </a:r>
            <a:r>
              <a:rPr lang="en-GB" dirty="0" smtClean="0">
                <a:latin typeface="Cambria" panose="02040503050406030204" pitchFamily="18" charset="0"/>
              </a:rPr>
              <a:t>NPA, however not all demands can </a:t>
            </a:r>
            <a:r>
              <a:rPr lang="en-GB" dirty="0">
                <a:latin typeface="Cambria" panose="02040503050406030204" pitchFamily="18" charset="0"/>
              </a:rPr>
              <a:t>be met under the prevailing </a:t>
            </a:r>
            <a:r>
              <a:rPr lang="en-GB" dirty="0" smtClean="0">
                <a:latin typeface="Cambria" panose="02040503050406030204" pitchFamily="18" charset="0"/>
              </a:rPr>
              <a:t>circumstances</a:t>
            </a:r>
            <a:r>
              <a:rPr lang="en-GB" dirty="0">
                <a:latin typeface="Cambria" panose="02040503050406030204" pitchFamily="18" charset="0"/>
              </a:rPr>
              <a:t> </a:t>
            </a:r>
            <a:r>
              <a:rPr lang="en-GB" dirty="0" smtClean="0">
                <a:latin typeface="Cambria" panose="02040503050406030204" pitchFamily="18" charset="0"/>
              </a:rPr>
              <a:t>such as:</a:t>
            </a:r>
            <a:endParaRPr lang="en-US" dirty="0">
              <a:latin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Lack of Credibility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Divisions within the Organisation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Severe budgetary limitations</a:t>
            </a:r>
            <a:endParaRPr lang="en-US" dirty="0" smtClean="0">
              <a:latin typeface="Cambria" panose="02040503050406030204" pitchFamily="18" charset="0"/>
            </a:endParaRP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High vacancy rates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Low </a:t>
            </a:r>
            <a:r>
              <a:rPr lang="en-GB" dirty="0">
                <a:latin typeface="Cambria" panose="02040503050406030204" pitchFamily="18" charset="0"/>
              </a:rPr>
              <a:t>staff </a:t>
            </a:r>
            <a:r>
              <a:rPr lang="en-GB" dirty="0" smtClean="0">
                <a:latin typeface="Cambria" panose="02040503050406030204" pitchFamily="18" charset="0"/>
              </a:rPr>
              <a:t>morale – Staff Survey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Limited </a:t>
            </a:r>
            <a:r>
              <a:rPr lang="en-GB" dirty="0">
                <a:latin typeface="Cambria" panose="02040503050406030204" pitchFamily="18" charset="0"/>
              </a:rPr>
              <a:t>professional development and </a:t>
            </a:r>
            <a:r>
              <a:rPr lang="en-GB" dirty="0" smtClean="0">
                <a:latin typeface="Cambria" panose="02040503050406030204" pitchFamily="18" charset="0"/>
              </a:rPr>
              <a:t>training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Weakened sense of values and identity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Inefficiencies in the NPA (need enhancement)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05050" cy="365125"/>
          </a:xfrm>
        </p:spPr>
        <p:txBody>
          <a:bodyPr/>
          <a:lstStyle/>
          <a:p>
            <a:r>
              <a:rPr lang="en-US" dirty="0" smtClean="0"/>
              <a:t>   </a:t>
            </a:r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7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74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50" y="1083511"/>
            <a:ext cx="83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786" y="258596"/>
            <a:ext cx="6933859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/>
              </a:rPr>
              <a:t>Key Challenges for 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/>
              </a:rPr>
              <a:t>NPA - External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786" y="865797"/>
            <a:ext cx="81755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Efficiency of the JCPS Cluster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Monitoring of performance</a:t>
            </a:r>
            <a:endParaRPr lang="en-US" dirty="0">
              <a:latin typeface="Cambria" panose="020405030504060302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Lack of aligned and /or common targets within the JCPS cluster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Lack of allocation of dedicated resources and budget to manage JCPS cluster priorities</a:t>
            </a:r>
          </a:p>
          <a:p>
            <a:pPr lvl="1" algn="just">
              <a:lnSpc>
                <a:spcPct val="150000"/>
              </a:lnSpc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Challenges </a:t>
            </a:r>
            <a:r>
              <a:rPr lang="en-US" dirty="0">
                <a:latin typeface="Cambria" panose="02040503050406030204" pitchFamily="18" charset="0"/>
              </a:rPr>
              <a:t>in the CJS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Capacity constraints within partners in the CJS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Lack of resources – human, technical </a:t>
            </a:r>
            <a:r>
              <a:rPr lang="en-US" dirty="0" err="1">
                <a:latin typeface="Cambria" panose="02040503050406030204" pitchFamily="18" charset="0"/>
              </a:rPr>
              <a:t>etc</a:t>
            </a:r>
            <a:endParaRPr lang="en-US" dirty="0">
              <a:latin typeface="Cambria" panose="02040503050406030204" pitchFamily="18" charset="0"/>
            </a:endParaRP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Lack of skills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Corruption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</a:rPr>
              <a:t>Demoralisation</a:t>
            </a:r>
            <a:r>
              <a:rPr lang="en-US" dirty="0">
                <a:latin typeface="Cambria" panose="02040503050406030204" pitchFamily="18" charset="0"/>
              </a:rPr>
              <a:t> and </a:t>
            </a:r>
            <a:r>
              <a:rPr lang="en-US" dirty="0" smtClean="0">
                <a:latin typeface="Cambria" panose="02040503050406030204" pitchFamily="18" charset="0"/>
              </a:rPr>
              <a:t>apathy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0505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Cambria" panose="02040503050406030204" pitchFamily="18" charset="0"/>
              </a:rPr>
              <a:pPr/>
              <a:t>8</a:t>
            </a:fld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26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3571" y="6377214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</a:rPr>
              <a:pPr/>
              <a:t>9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4463" y="12587"/>
            <a:ext cx="8521149" cy="5937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Prosecutor numbers compared to SAPS personnel 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8" y="982163"/>
            <a:ext cx="8452337" cy="48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262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5680</TotalTime>
  <Words>2807</Words>
  <Application>Microsoft Office PowerPoint</Application>
  <PresentationFormat>On-screen Show (4:3)</PresentationFormat>
  <Paragraphs>899</Paragraphs>
  <Slides>37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DOJ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Hambury</dc:creator>
  <cp:lastModifiedBy>PUMZA</cp:lastModifiedBy>
  <cp:revision>350</cp:revision>
  <cp:lastPrinted>2019-07-08T12:47:42Z</cp:lastPrinted>
  <dcterms:created xsi:type="dcterms:W3CDTF">2015-10-23T07:29:27Z</dcterms:created>
  <dcterms:modified xsi:type="dcterms:W3CDTF">2019-07-10T13:06:45Z</dcterms:modified>
</cp:coreProperties>
</file>