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267" r:id="rId3"/>
    <p:sldId id="268" r:id="rId4"/>
    <p:sldId id="392" r:id="rId5"/>
    <p:sldId id="388" r:id="rId6"/>
    <p:sldId id="389" r:id="rId7"/>
    <p:sldId id="390" r:id="rId8"/>
    <p:sldId id="391" r:id="rId9"/>
    <p:sldId id="270" r:id="rId10"/>
    <p:sldId id="344" r:id="rId11"/>
    <p:sldId id="393" r:id="rId12"/>
    <p:sldId id="394" r:id="rId13"/>
    <p:sldId id="331" r:id="rId14"/>
    <p:sldId id="366" r:id="rId15"/>
    <p:sldId id="367" r:id="rId16"/>
    <p:sldId id="368" r:id="rId17"/>
    <p:sldId id="336" r:id="rId18"/>
    <p:sldId id="345" r:id="rId19"/>
    <p:sldId id="332" r:id="rId20"/>
    <p:sldId id="346" r:id="rId21"/>
    <p:sldId id="333" r:id="rId22"/>
    <p:sldId id="395" r:id="rId23"/>
    <p:sldId id="347" r:id="rId24"/>
    <p:sldId id="373" r:id="rId25"/>
    <p:sldId id="335" r:id="rId26"/>
    <p:sldId id="337" r:id="rId27"/>
    <p:sldId id="338" r:id="rId28"/>
    <p:sldId id="339" r:id="rId29"/>
    <p:sldId id="340" r:id="rId30"/>
    <p:sldId id="278" r:id="rId31"/>
    <p:sldId id="275" r:id="rId32"/>
    <p:sldId id="298" r:id="rId33"/>
    <p:sldId id="299" r:id="rId34"/>
    <p:sldId id="369" r:id="rId35"/>
    <p:sldId id="364" r:id="rId36"/>
    <p:sldId id="370" r:id="rId37"/>
    <p:sldId id="372" r:id="rId38"/>
    <p:sldId id="257" r:id="rId39"/>
    <p:sldId id="258" r:id="rId40"/>
    <p:sldId id="263" r:id="rId41"/>
    <p:sldId id="306" r:id="rId42"/>
    <p:sldId id="264" r:id="rId43"/>
    <p:sldId id="260" r:id="rId44"/>
    <p:sldId id="307" r:id="rId45"/>
    <p:sldId id="266" r:id="rId46"/>
    <p:sldId id="261" r:id="rId47"/>
    <p:sldId id="265" r:id="rId48"/>
    <p:sldId id="303" r:id="rId49"/>
    <p:sldId id="305" r:id="rId50"/>
    <p:sldId id="262" r:id="rId51"/>
    <p:sldId id="302" r:id="rId52"/>
    <p:sldId id="343"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96" r:id="rId68"/>
    <p:sldId id="282" r:id="rId69"/>
    <p:sldId id="281" r:id="rId70"/>
    <p:sldId id="271" r:id="rId71"/>
  </p:sldIdLst>
  <p:sldSz cx="9144000" cy="6858000" type="screen4x3"/>
  <p:notesSz cx="6645275"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eku, Mpho" initials="MM" lastIdx="3" clrIdx="0">
    <p:extLst/>
  </p:cmAuthor>
  <p:cmAuthor id="2" name="Mbonambi, Nosipho" initials="M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5" autoAdjust="0"/>
    <p:restoredTop sz="87205" autoAdjust="0"/>
  </p:normalViewPr>
  <p:slideViewPr>
    <p:cSldViewPr>
      <p:cViewPr varScale="1">
        <p:scale>
          <a:sx n="101" d="100"/>
          <a:sy n="101" d="100"/>
        </p:scale>
        <p:origin x="-191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1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bevstore01\Systems%20Administration\Stats-Venter-Seema\Examination%20Presentations\Ministerial%20Briefing\Ministerial%20Briefing%20-%20Tables%20an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layout/>
      <c:txPr>
        <a:bodyPr/>
        <a:lstStyle/>
        <a:p>
          <a:pPr>
            <a:defRPr>
              <a:latin typeface="Arial" panose="020B0604020202020204" pitchFamily="34" charset="0"/>
              <a:cs typeface="Arial" panose="020B0604020202020204" pitchFamily="34" charset="0"/>
            </a:defRPr>
          </a:pPr>
          <a:endParaRPr lang="en-US"/>
        </a:p>
      </c:txPr>
    </c:title>
    <c:view3D>
      <c:rotX val="30"/>
      <c:perspective val="30"/>
    </c:view3D>
    <c:plotArea>
      <c:layout/>
      <c:pie3DChart>
        <c:varyColors val="1"/>
        <c:ser>
          <c:idx val="0"/>
          <c:order val="0"/>
          <c:tx>
            <c:strRef>
              <c:f>Sheet1!$C$4</c:f>
              <c:strCache>
                <c:ptCount val="1"/>
                <c:pt idx="0">
                  <c:v>Learners</c:v>
                </c:pt>
              </c:strCache>
            </c:strRef>
          </c:tx>
          <c:explosion val="25"/>
          <c:cat>
            <c:strRef>
              <c:f>Sheet1!$B$5:$B$6</c:f>
              <c:strCache>
                <c:ptCount val="2"/>
                <c:pt idx="0">
                  <c:v>Public</c:v>
                </c:pt>
                <c:pt idx="1">
                  <c:v>Independent  </c:v>
                </c:pt>
              </c:strCache>
            </c:strRef>
          </c:cat>
          <c:val>
            <c:numRef>
              <c:f>Sheet1!$C$5:$C$6</c:f>
              <c:numCache>
                <c:formatCode>#,##0</c:formatCode>
                <c:ptCount val="2"/>
                <c:pt idx="0">
                  <c:v>12490132</c:v>
                </c:pt>
                <c:pt idx="1">
                  <c:v>402141</c:v>
                </c:pt>
              </c:numCache>
            </c:numRef>
          </c:val>
          <c:extLst xmlns:c16r2="http://schemas.microsoft.com/office/drawing/2015/06/chart">
            <c:ext xmlns:c16="http://schemas.microsoft.com/office/drawing/2014/chart" uri="{C3380CC4-5D6E-409C-BE32-E72D297353CC}">
              <c16:uniqueId val="{00000000-CCEE-48D3-BB5E-DDD47622685A}"/>
            </c:ext>
          </c:extLst>
        </c:ser>
        <c:dLbls/>
      </c:pie3DChart>
    </c:plotArea>
    <c:legend>
      <c:legendPos val="b"/>
      <c:layout/>
      <c:txPr>
        <a:bodyPr/>
        <a:lstStyle/>
        <a:p>
          <a:pPr>
            <a:defRPr sz="1200"/>
          </a:pPr>
          <a:endParaRPr lang="en-US"/>
        </a:p>
      </c:txPr>
    </c:legend>
    <c:plotVisOnly val="1"/>
    <c:dispBlanksAs val="zero"/>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layout/>
      <c:txPr>
        <a:bodyPr/>
        <a:lstStyle/>
        <a:p>
          <a:pPr>
            <a:defRPr>
              <a:latin typeface="Arial" panose="020B0604020202020204" pitchFamily="34" charset="0"/>
              <a:cs typeface="Arial" panose="020B0604020202020204" pitchFamily="34" charset="0"/>
            </a:defRPr>
          </a:pPr>
          <a:endParaRPr lang="en-US"/>
        </a:p>
      </c:txPr>
    </c:title>
    <c:view3D>
      <c:rotX val="30"/>
      <c:perspective val="30"/>
    </c:view3D>
    <c:plotArea>
      <c:layout/>
      <c:pie3DChart>
        <c:varyColors val="1"/>
        <c:ser>
          <c:idx val="0"/>
          <c:order val="0"/>
          <c:tx>
            <c:strRef>
              <c:f>Sheet1!$C$10</c:f>
              <c:strCache>
                <c:ptCount val="1"/>
                <c:pt idx="0">
                  <c:v>Educators </c:v>
                </c:pt>
              </c:strCache>
            </c:strRef>
          </c:tx>
          <c:spPr>
            <a:solidFill>
              <a:schemeClr val="accent1">
                <a:lumMod val="75000"/>
              </a:schemeClr>
            </a:solidFill>
          </c:spPr>
          <c:explosion val="25"/>
          <c:dPt>
            <c:idx val="0"/>
            <c:spPr>
              <a:solidFill>
                <a:schemeClr val="accent2">
                  <a:lumMod val="75000"/>
                </a:schemeClr>
              </a:solidFill>
            </c:spPr>
            <c:extLst xmlns:c16r2="http://schemas.microsoft.com/office/drawing/2015/06/chart">
              <c:ext xmlns:c16="http://schemas.microsoft.com/office/drawing/2014/chart" uri="{C3380CC4-5D6E-409C-BE32-E72D297353CC}">
                <c16:uniqueId val="{00000001-6775-4F4F-A89F-74CC410DFBD5}"/>
              </c:ext>
            </c:extLst>
          </c:dPt>
          <c:cat>
            <c:strRef>
              <c:f>Sheet1!$B$11:$B$12</c:f>
              <c:strCache>
                <c:ptCount val="2"/>
                <c:pt idx="0">
                  <c:v>Public</c:v>
                </c:pt>
                <c:pt idx="1">
                  <c:v>Independent  </c:v>
                </c:pt>
              </c:strCache>
            </c:strRef>
          </c:cat>
          <c:val>
            <c:numRef>
              <c:f>Sheet1!$C$11:$C$12</c:f>
              <c:numCache>
                <c:formatCode>#,##0</c:formatCode>
                <c:ptCount val="2"/>
                <c:pt idx="0">
                  <c:v>399156</c:v>
                </c:pt>
                <c:pt idx="1">
                  <c:v>34164</c:v>
                </c:pt>
              </c:numCache>
            </c:numRef>
          </c:val>
          <c:extLst xmlns:c16r2="http://schemas.microsoft.com/office/drawing/2015/06/chart">
            <c:ext xmlns:c16="http://schemas.microsoft.com/office/drawing/2014/chart" uri="{C3380CC4-5D6E-409C-BE32-E72D297353CC}">
              <c16:uniqueId val="{00000002-6775-4F4F-A89F-74CC410DFBD5}"/>
            </c:ext>
          </c:extLst>
        </c:ser>
        <c:dLbls/>
      </c:pie3DChart>
    </c:plotArea>
    <c:legend>
      <c:legendPos val="b"/>
      <c:layout/>
      <c:txPr>
        <a:bodyPr/>
        <a:lstStyle/>
        <a:p>
          <a:pPr>
            <a:defRPr sz="1200"/>
          </a:pPr>
          <a:endParaRPr lang="en-US"/>
        </a:p>
      </c:txPr>
    </c:legend>
    <c:plotVisOnly val="1"/>
    <c:dispBlanksAs val="zero"/>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layout/>
      <c:txPr>
        <a:bodyPr/>
        <a:lstStyle/>
        <a:p>
          <a:pPr>
            <a:defRPr>
              <a:latin typeface="Arial" panose="020B0604020202020204" pitchFamily="34" charset="0"/>
              <a:cs typeface="Arial" panose="020B0604020202020204" pitchFamily="34" charset="0"/>
            </a:defRPr>
          </a:pPr>
          <a:endParaRPr lang="en-US"/>
        </a:p>
      </c:txPr>
    </c:title>
    <c:view3D>
      <c:rotX val="30"/>
      <c:perspective val="30"/>
    </c:view3D>
    <c:plotArea>
      <c:layout/>
      <c:pie3DChart>
        <c:varyColors val="1"/>
        <c:ser>
          <c:idx val="0"/>
          <c:order val="0"/>
          <c:tx>
            <c:strRef>
              <c:f>Sheet1!$C$15</c:f>
              <c:strCache>
                <c:ptCount val="1"/>
                <c:pt idx="0">
                  <c:v>Schools </c:v>
                </c:pt>
              </c:strCache>
            </c:strRef>
          </c:tx>
          <c:spPr>
            <a:solidFill>
              <a:schemeClr val="accent3">
                <a:lumMod val="75000"/>
              </a:schemeClr>
            </a:solidFill>
          </c:spPr>
          <c:explosion val="25"/>
          <c:dPt>
            <c:idx val="0"/>
            <c:spPr>
              <a:solidFill>
                <a:schemeClr val="accent4">
                  <a:lumMod val="75000"/>
                </a:schemeClr>
              </a:solidFill>
            </c:spPr>
            <c:extLst xmlns:c16r2="http://schemas.microsoft.com/office/drawing/2015/06/chart">
              <c:ext xmlns:c16="http://schemas.microsoft.com/office/drawing/2014/chart" uri="{C3380CC4-5D6E-409C-BE32-E72D297353CC}">
                <c16:uniqueId val="{00000001-B800-41AA-BFFB-63968DFF64C8}"/>
              </c:ext>
            </c:extLst>
          </c:dPt>
          <c:cat>
            <c:strRef>
              <c:f>Sheet1!$B$16:$B$17</c:f>
              <c:strCache>
                <c:ptCount val="2"/>
                <c:pt idx="0">
                  <c:v>Public</c:v>
                </c:pt>
                <c:pt idx="1">
                  <c:v>Independent  </c:v>
                </c:pt>
              </c:strCache>
            </c:strRef>
          </c:cat>
          <c:val>
            <c:numRef>
              <c:f>Sheet1!$C$16:$C$17</c:f>
              <c:numCache>
                <c:formatCode>#,##0</c:formatCode>
                <c:ptCount val="2"/>
                <c:pt idx="0">
                  <c:v>23796</c:v>
                </c:pt>
                <c:pt idx="1">
                  <c:v>1966</c:v>
                </c:pt>
              </c:numCache>
            </c:numRef>
          </c:val>
          <c:extLst xmlns:c16r2="http://schemas.microsoft.com/office/drawing/2015/06/chart">
            <c:ext xmlns:c16="http://schemas.microsoft.com/office/drawing/2014/chart" uri="{C3380CC4-5D6E-409C-BE32-E72D297353CC}">
              <c16:uniqueId val="{00000002-B800-41AA-BFFB-63968DFF64C8}"/>
            </c:ext>
          </c:extLst>
        </c:ser>
        <c:dLbls/>
      </c:pie3DChart>
    </c:plotArea>
    <c:legend>
      <c:legendPos val="b"/>
      <c:layout/>
      <c:txPr>
        <a:bodyPr/>
        <a:lstStyle/>
        <a:p>
          <a:pPr>
            <a:defRPr sz="1200"/>
          </a:pPr>
          <a:endParaRPr lang="en-US"/>
        </a:p>
      </c:txPr>
    </c:legend>
    <c:plotVisOnly val="1"/>
    <c:dispBlanksAs val="zero"/>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Sheet1!$B$130:$H$130</c:f>
              <c:numCache>
                <c:formatCode>General</c:formatCode>
                <c:ptCount val="7"/>
                <c:pt idx="0">
                  <c:v>2012</c:v>
                </c:pt>
                <c:pt idx="1">
                  <c:v>2013</c:v>
                </c:pt>
                <c:pt idx="2">
                  <c:v>2014</c:v>
                </c:pt>
                <c:pt idx="3">
                  <c:v>2015</c:v>
                </c:pt>
                <c:pt idx="4">
                  <c:v>2016</c:v>
                </c:pt>
                <c:pt idx="5">
                  <c:v>2017</c:v>
                </c:pt>
                <c:pt idx="6">
                  <c:v>2018</c:v>
                </c:pt>
              </c:numCache>
            </c:numRef>
          </c:cat>
          <c:val>
            <c:numRef>
              <c:f>Sheet1!$B$131:$H$131</c:f>
              <c:numCache>
                <c:formatCode>0.0</c:formatCode>
                <c:ptCount val="7"/>
                <c:pt idx="0">
                  <c:v>73.900000000000006</c:v>
                </c:pt>
                <c:pt idx="1">
                  <c:v>78.2</c:v>
                </c:pt>
                <c:pt idx="2">
                  <c:v>75.8</c:v>
                </c:pt>
                <c:pt idx="3">
                  <c:v>70.7</c:v>
                </c:pt>
                <c:pt idx="4">
                  <c:v>72.5</c:v>
                </c:pt>
                <c:pt idx="5">
                  <c:v>75.099999999999994</c:v>
                </c:pt>
                <c:pt idx="6">
                  <c:v>78.2</c:v>
                </c:pt>
              </c:numCache>
            </c:numRef>
          </c:val>
          <c:shape val="cylinder"/>
          <c:extLst xmlns:c16r2="http://schemas.microsoft.com/office/drawing/2015/06/chart">
            <c:ext xmlns:c16="http://schemas.microsoft.com/office/drawing/2014/chart" uri="{C3380CC4-5D6E-409C-BE32-E72D297353CC}">
              <c16:uniqueId val="{00000000-8B0F-4F25-B709-B8356E7D1856}"/>
            </c:ext>
          </c:extLst>
        </c:ser>
        <c:dLbls/>
        <c:shape val="box"/>
        <c:axId val="119723136"/>
        <c:axId val="119724672"/>
        <c:axId val="0"/>
      </c:bar3DChart>
      <c:catAx>
        <c:axId val="11972313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19724672"/>
        <c:crosses val="autoZero"/>
        <c:auto val="1"/>
        <c:lblAlgn val="ctr"/>
        <c:lblOffset val="100"/>
      </c:catAx>
      <c:valAx>
        <c:axId val="119724672"/>
        <c:scaling>
          <c:orientation val="minMax"/>
          <c:min val="40"/>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19723136"/>
        <c:crosses val="autoZero"/>
        <c:crossBetween val="between"/>
      </c:valAx>
      <c:spPr>
        <a:noFill/>
        <a:ln>
          <a:noFill/>
        </a:ln>
        <a:effectLst/>
      </c:spPr>
    </c:plotArea>
    <c:plotVisOnly val="1"/>
    <c:dispBlanksAs val="gap"/>
  </c:chart>
  <c:spPr>
    <a:noFill/>
    <a:ln>
      <a:noFill/>
    </a:ln>
    <a:effectLst/>
  </c:spPr>
  <c:txPr>
    <a:bodyPr/>
    <a:lstStyle/>
    <a:p>
      <a:pPr>
        <a:defRPr sz="2000" b="1">
          <a:latin typeface="Arial Narrow" panose="020B060602020203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79619" cy="488791"/>
          </a:xfrm>
          <a:prstGeom prst="rect">
            <a:avLst/>
          </a:prstGeom>
        </p:spPr>
        <p:txBody>
          <a:bodyPr vert="horz" lIns="91432" tIns="45715" rIns="91432" bIns="45715" rtlCol="0"/>
          <a:lstStyle>
            <a:lvl1pPr algn="l">
              <a:defRPr sz="1200"/>
            </a:lvl1pPr>
          </a:lstStyle>
          <a:p>
            <a:endParaRPr lang="en-ZA" dirty="0"/>
          </a:p>
        </p:txBody>
      </p:sp>
      <p:sp>
        <p:nvSpPr>
          <p:cNvPr id="3" name="Date Placeholder 2"/>
          <p:cNvSpPr>
            <a:spLocks noGrp="1"/>
          </p:cNvSpPr>
          <p:nvPr>
            <p:ph type="dt" sz="quarter" idx="1"/>
          </p:nvPr>
        </p:nvSpPr>
        <p:spPr>
          <a:xfrm>
            <a:off x="3764119" y="1"/>
            <a:ext cx="2879619" cy="488791"/>
          </a:xfrm>
          <a:prstGeom prst="rect">
            <a:avLst/>
          </a:prstGeom>
        </p:spPr>
        <p:txBody>
          <a:bodyPr vert="horz" lIns="91432" tIns="45715" rIns="91432" bIns="45715" rtlCol="0"/>
          <a:lstStyle>
            <a:lvl1pPr algn="r">
              <a:defRPr sz="1200"/>
            </a:lvl1pPr>
          </a:lstStyle>
          <a:p>
            <a:fld id="{E93AA773-6DF1-4F5A-847D-437DA32B1F7B}" type="datetimeFigureOut">
              <a:rPr lang="en-ZA" smtClean="0"/>
              <a:pPr/>
              <a:t>2019/07/10</a:t>
            </a:fld>
            <a:endParaRPr lang="en-ZA" dirty="0"/>
          </a:p>
        </p:txBody>
      </p:sp>
      <p:sp>
        <p:nvSpPr>
          <p:cNvPr id="4" name="Footer Placeholder 3"/>
          <p:cNvSpPr>
            <a:spLocks noGrp="1"/>
          </p:cNvSpPr>
          <p:nvPr>
            <p:ph type="ftr" sz="quarter" idx="2"/>
          </p:nvPr>
        </p:nvSpPr>
        <p:spPr>
          <a:xfrm>
            <a:off x="1" y="9285338"/>
            <a:ext cx="2879619" cy="488791"/>
          </a:xfrm>
          <a:prstGeom prst="rect">
            <a:avLst/>
          </a:prstGeom>
        </p:spPr>
        <p:txBody>
          <a:bodyPr vert="horz" lIns="91432" tIns="45715" rIns="91432" bIns="45715" rtlCol="0" anchor="b"/>
          <a:lstStyle>
            <a:lvl1pPr algn="l">
              <a:defRPr sz="1200"/>
            </a:lvl1pPr>
          </a:lstStyle>
          <a:p>
            <a:endParaRPr lang="en-ZA" dirty="0"/>
          </a:p>
        </p:txBody>
      </p:sp>
      <p:sp>
        <p:nvSpPr>
          <p:cNvPr id="5" name="Slide Number Placeholder 4"/>
          <p:cNvSpPr>
            <a:spLocks noGrp="1"/>
          </p:cNvSpPr>
          <p:nvPr>
            <p:ph type="sldNum" sz="quarter" idx="3"/>
          </p:nvPr>
        </p:nvSpPr>
        <p:spPr>
          <a:xfrm>
            <a:off x="3764119" y="9285338"/>
            <a:ext cx="2879619" cy="488791"/>
          </a:xfrm>
          <a:prstGeom prst="rect">
            <a:avLst/>
          </a:prstGeom>
        </p:spPr>
        <p:txBody>
          <a:bodyPr vert="horz" lIns="91432" tIns="45715" rIns="91432" bIns="45715" rtlCol="0" anchor="b"/>
          <a:lstStyle>
            <a:lvl1pPr algn="r">
              <a:defRPr sz="1200"/>
            </a:lvl1pPr>
          </a:lstStyle>
          <a:p>
            <a:fld id="{46E512A1-1695-4497-99BE-5C128F194D96}" type="slidenum">
              <a:rPr lang="en-ZA" smtClean="0"/>
              <a:pPr/>
              <a:t>‹#›</a:t>
            </a:fld>
            <a:endParaRPr lang="en-ZA" dirty="0"/>
          </a:p>
        </p:txBody>
      </p:sp>
    </p:spTree>
    <p:extLst>
      <p:ext uri="{BB962C8B-B14F-4D97-AF65-F5344CB8AC3E}">
        <p14:creationId xmlns:p14="http://schemas.microsoft.com/office/powerpoint/2010/main" xmlns="" val="435214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79619" cy="488791"/>
          </a:xfrm>
          <a:prstGeom prst="rect">
            <a:avLst/>
          </a:prstGeom>
        </p:spPr>
        <p:txBody>
          <a:bodyPr vert="horz" lIns="91432" tIns="45715" rIns="91432" bIns="45715" rtlCol="0"/>
          <a:lstStyle>
            <a:lvl1pPr algn="l">
              <a:defRPr sz="1200"/>
            </a:lvl1pPr>
          </a:lstStyle>
          <a:p>
            <a:endParaRPr lang="en-ZA" dirty="0"/>
          </a:p>
        </p:txBody>
      </p:sp>
      <p:sp>
        <p:nvSpPr>
          <p:cNvPr id="3" name="Date Placeholder 2"/>
          <p:cNvSpPr>
            <a:spLocks noGrp="1"/>
          </p:cNvSpPr>
          <p:nvPr>
            <p:ph type="dt" idx="1"/>
          </p:nvPr>
        </p:nvSpPr>
        <p:spPr>
          <a:xfrm>
            <a:off x="3764119" y="1"/>
            <a:ext cx="2879619" cy="488791"/>
          </a:xfrm>
          <a:prstGeom prst="rect">
            <a:avLst/>
          </a:prstGeom>
        </p:spPr>
        <p:txBody>
          <a:bodyPr vert="horz" lIns="91432" tIns="45715" rIns="91432" bIns="45715" rtlCol="0"/>
          <a:lstStyle>
            <a:lvl1pPr algn="r">
              <a:defRPr sz="1200"/>
            </a:lvl1pPr>
          </a:lstStyle>
          <a:p>
            <a:fld id="{CC3A6AE5-08C9-4E57-817B-01A0FCA4A876}" type="datetimeFigureOut">
              <a:rPr lang="en-ZA" smtClean="0"/>
              <a:pPr/>
              <a:t>2019/07/10</a:t>
            </a:fld>
            <a:endParaRPr lang="en-ZA" dirty="0"/>
          </a:p>
        </p:txBody>
      </p:sp>
      <p:sp>
        <p:nvSpPr>
          <p:cNvPr id="4" name="Slide Image Placeholder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91432" tIns="45715" rIns="91432" bIns="45715" rtlCol="0" anchor="ctr"/>
          <a:lstStyle/>
          <a:p>
            <a:endParaRPr lang="en-ZA" dirty="0"/>
          </a:p>
        </p:txBody>
      </p:sp>
      <p:sp>
        <p:nvSpPr>
          <p:cNvPr id="5" name="Notes Placeholder 4"/>
          <p:cNvSpPr>
            <a:spLocks noGrp="1"/>
          </p:cNvSpPr>
          <p:nvPr>
            <p:ph type="body" sz="quarter" idx="3"/>
          </p:nvPr>
        </p:nvSpPr>
        <p:spPr>
          <a:xfrm>
            <a:off x="664528" y="4643517"/>
            <a:ext cx="5316220" cy="4399121"/>
          </a:xfrm>
          <a:prstGeom prst="rect">
            <a:avLst/>
          </a:prstGeom>
        </p:spPr>
        <p:txBody>
          <a:bodyPr vert="horz" lIns="91432" tIns="45715" rIns="91432"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285338"/>
            <a:ext cx="2879619" cy="488791"/>
          </a:xfrm>
          <a:prstGeom prst="rect">
            <a:avLst/>
          </a:prstGeom>
        </p:spPr>
        <p:txBody>
          <a:bodyPr vert="horz" lIns="91432" tIns="45715" rIns="91432"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64119" y="9285338"/>
            <a:ext cx="2879619" cy="488791"/>
          </a:xfrm>
          <a:prstGeom prst="rect">
            <a:avLst/>
          </a:prstGeom>
        </p:spPr>
        <p:txBody>
          <a:bodyPr vert="horz" lIns="91432" tIns="45715" rIns="91432" bIns="45715" rtlCol="0" anchor="b"/>
          <a:lstStyle>
            <a:lvl1pPr algn="r">
              <a:defRPr sz="1200"/>
            </a:lvl1pPr>
          </a:lstStyle>
          <a:p>
            <a:fld id="{5247FAEF-D2A7-4C4B-A780-0366F34D0D6C}" type="slidenum">
              <a:rPr lang="en-ZA" smtClean="0"/>
              <a:pPr/>
              <a:t>‹#›</a:t>
            </a:fld>
            <a:endParaRPr lang="en-ZA" dirty="0"/>
          </a:p>
        </p:txBody>
      </p:sp>
    </p:spTree>
    <p:extLst>
      <p:ext uri="{BB962C8B-B14F-4D97-AF65-F5344CB8AC3E}">
        <p14:creationId xmlns:p14="http://schemas.microsoft.com/office/powerpoint/2010/main" xmlns="" val="117513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4</a:t>
            </a:fld>
            <a:endParaRPr lang="en-US" dirty="0"/>
          </a:p>
        </p:txBody>
      </p:sp>
    </p:spTree>
    <p:extLst>
      <p:ext uri="{BB962C8B-B14F-4D97-AF65-F5344CB8AC3E}">
        <p14:creationId xmlns:p14="http://schemas.microsoft.com/office/powerpoint/2010/main" xmlns="" val="285825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BCF5C-793D-4E2E-8A58-2738429E752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242264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Checked</a:t>
            </a:r>
          </a:p>
        </p:txBody>
      </p:sp>
      <p:sp>
        <p:nvSpPr>
          <p:cNvPr id="4" name="Slide Number Placeholder 3"/>
          <p:cNvSpPr>
            <a:spLocks noGrp="1"/>
          </p:cNvSpPr>
          <p:nvPr>
            <p:ph type="sldNum" sz="quarter" idx="10"/>
          </p:nvPr>
        </p:nvSpPr>
        <p:spPr/>
        <p:txBody>
          <a:bodyPr/>
          <a:lstStyle/>
          <a:p>
            <a:pPr>
              <a:defRPr/>
            </a:pPr>
            <a:fld id="{5B4964A8-C997-4DDF-8309-D3001ACFFEC5}" type="slidenum">
              <a:rPr lang="en-ZA" altLang="en-US" smtClean="0"/>
              <a:pPr>
                <a:defRPr/>
              </a:pPr>
              <a:t>11</a:t>
            </a:fld>
            <a:endParaRPr lang="en-ZA" altLang="en-US" dirty="0"/>
          </a:p>
        </p:txBody>
      </p:sp>
    </p:spTree>
    <p:extLst>
      <p:ext uri="{BB962C8B-B14F-4D97-AF65-F5344CB8AC3E}">
        <p14:creationId xmlns:p14="http://schemas.microsoft.com/office/powerpoint/2010/main" xmlns="" val="295154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Checked</a:t>
            </a:r>
          </a:p>
        </p:txBody>
      </p:sp>
      <p:sp>
        <p:nvSpPr>
          <p:cNvPr id="4" name="Slide Number Placeholder 3"/>
          <p:cNvSpPr>
            <a:spLocks noGrp="1"/>
          </p:cNvSpPr>
          <p:nvPr>
            <p:ph type="sldNum" sz="quarter" idx="10"/>
          </p:nvPr>
        </p:nvSpPr>
        <p:spPr/>
        <p:txBody>
          <a:bodyPr/>
          <a:lstStyle/>
          <a:p>
            <a:pPr>
              <a:defRPr/>
            </a:pPr>
            <a:fld id="{5B4964A8-C997-4DDF-8309-D3001ACFFEC5}" type="slidenum">
              <a:rPr lang="en-ZA" altLang="en-US" smtClean="0"/>
              <a:pPr>
                <a:defRPr/>
              </a:pPr>
              <a:t>12</a:t>
            </a:fld>
            <a:endParaRPr lang="en-ZA" altLang="en-US" dirty="0"/>
          </a:p>
        </p:txBody>
      </p:sp>
    </p:spTree>
    <p:extLst>
      <p:ext uri="{BB962C8B-B14F-4D97-AF65-F5344CB8AC3E}">
        <p14:creationId xmlns:p14="http://schemas.microsoft.com/office/powerpoint/2010/main" xmlns="" val="311559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0EE1F-80DD-4C3A-9C3C-3BCFBE38AD42}" type="slidenum">
              <a:rPr lang="en-ZA" smtClean="0">
                <a:solidFill>
                  <a:prstClr val="black"/>
                </a:solidFill>
              </a:rPr>
              <a:pPr/>
              <a:t>35</a:t>
            </a:fld>
            <a:endParaRPr lang="en-ZA" dirty="0">
              <a:solidFill>
                <a:prstClr val="black"/>
              </a:solidFill>
            </a:endParaRPr>
          </a:p>
        </p:txBody>
      </p:sp>
    </p:spTree>
    <p:extLst>
      <p:ext uri="{BB962C8B-B14F-4D97-AF65-F5344CB8AC3E}">
        <p14:creationId xmlns:p14="http://schemas.microsoft.com/office/powerpoint/2010/main" xmlns="" val="337303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DFF1512-988C-4780-987B-5E3BD0AE28E9}" type="slidenum">
              <a:rPr lang="en-ZA" smtClean="0">
                <a:solidFill>
                  <a:prstClr val="black"/>
                </a:solidFill>
              </a:rPr>
              <a:pPr/>
              <a:t>43</a:t>
            </a:fld>
            <a:endParaRPr lang="en-ZA" dirty="0">
              <a:solidFill>
                <a:prstClr val="black"/>
              </a:solidFill>
            </a:endParaRPr>
          </a:p>
        </p:txBody>
      </p:sp>
    </p:spTree>
    <p:extLst>
      <p:ext uri="{BB962C8B-B14F-4D97-AF65-F5344CB8AC3E}">
        <p14:creationId xmlns:p14="http://schemas.microsoft.com/office/powerpoint/2010/main" xmlns="" val="160484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DFF1512-988C-4780-987B-5E3BD0AE28E9}" type="slidenum">
              <a:rPr lang="en-ZA" smtClean="0">
                <a:solidFill>
                  <a:prstClr val="black"/>
                </a:solidFill>
              </a:rPr>
              <a:pPr/>
              <a:t>44</a:t>
            </a:fld>
            <a:endParaRPr lang="en-ZA" dirty="0">
              <a:solidFill>
                <a:prstClr val="black"/>
              </a:solidFill>
            </a:endParaRPr>
          </a:p>
        </p:txBody>
      </p:sp>
    </p:spTree>
    <p:extLst>
      <p:ext uri="{BB962C8B-B14F-4D97-AF65-F5344CB8AC3E}">
        <p14:creationId xmlns:p14="http://schemas.microsoft.com/office/powerpoint/2010/main" xmlns="" val="160484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DFF1512-988C-4780-987B-5E3BD0AE28E9}" type="slidenum">
              <a:rPr lang="en-ZA" smtClean="0">
                <a:solidFill>
                  <a:prstClr val="black"/>
                </a:solidFill>
              </a:rPr>
              <a:pPr/>
              <a:t>45</a:t>
            </a:fld>
            <a:endParaRPr lang="en-ZA" dirty="0">
              <a:solidFill>
                <a:prstClr val="black"/>
              </a:solidFill>
            </a:endParaRPr>
          </a:p>
        </p:txBody>
      </p:sp>
    </p:spTree>
    <p:extLst>
      <p:ext uri="{BB962C8B-B14F-4D97-AF65-F5344CB8AC3E}">
        <p14:creationId xmlns:p14="http://schemas.microsoft.com/office/powerpoint/2010/main" xmlns="" val="160484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63</a:t>
            </a:fld>
            <a:endParaRPr lang="en-ZA" dirty="0"/>
          </a:p>
        </p:txBody>
      </p:sp>
    </p:spTree>
    <p:extLst>
      <p:ext uri="{BB962C8B-B14F-4D97-AF65-F5344CB8AC3E}">
        <p14:creationId xmlns:p14="http://schemas.microsoft.com/office/powerpoint/2010/main" xmlns="" val="2269733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xmlns="" val="73216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xmlns="" val="344955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xmlns="" val="250586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308005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60BCC8-86EE-4993-A50D-2F143866510F}" type="slidenum">
              <a:rPr lang="en-ZA" smtClean="0"/>
              <a:pPr/>
              <a:t>‹#›</a:t>
            </a:fld>
            <a:endParaRPr lang="en-ZA" dirty="0"/>
          </a:p>
        </p:txBody>
      </p:sp>
    </p:spTree>
    <p:extLst>
      <p:ext uri="{BB962C8B-B14F-4D97-AF65-F5344CB8AC3E}">
        <p14:creationId xmlns:p14="http://schemas.microsoft.com/office/powerpoint/2010/main" xmlns="" val="45153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709540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xmlns="" val="4086507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988840"/>
            <a:ext cx="8856984" cy="1470025"/>
          </a:xfrm>
        </p:spPr>
        <p:txBody>
          <a:bodyPr>
            <a:noAutofit/>
          </a:bodyPr>
          <a:lstStyle/>
          <a:p>
            <a:r>
              <a:rPr lang="en-ZA" sz="4800" b="1" dirty="0">
                <a:solidFill>
                  <a:schemeClr val="accent2">
                    <a:lumMod val="75000"/>
                  </a:schemeClr>
                </a:solidFill>
              </a:rPr>
              <a:t>BASIC EDUCATION 2019/20 ANNUAL PERFORMANCE PLAN </a:t>
            </a:r>
          </a:p>
        </p:txBody>
      </p:sp>
      <p:sp>
        <p:nvSpPr>
          <p:cNvPr id="3" name="Subtitle 2"/>
          <p:cNvSpPr>
            <a:spLocks noGrp="1"/>
          </p:cNvSpPr>
          <p:nvPr>
            <p:ph type="subTitle" idx="1"/>
          </p:nvPr>
        </p:nvSpPr>
        <p:spPr>
          <a:xfrm>
            <a:off x="107504" y="3717032"/>
            <a:ext cx="9036496" cy="1584176"/>
          </a:xfrm>
        </p:spPr>
        <p:txBody>
          <a:bodyPr>
            <a:noAutofit/>
          </a:bodyPr>
          <a:lstStyle/>
          <a:p>
            <a:r>
              <a:rPr lang="en-US" sz="2100" b="1" dirty="0">
                <a:solidFill>
                  <a:prstClr val="black"/>
                </a:solidFill>
                <a:cs typeface="Arial" panose="020B0604020202020204" pitchFamily="34" charset="0"/>
              </a:rPr>
              <a:t> </a:t>
            </a:r>
            <a:r>
              <a:rPr lang="en-US" sz="2800" b="1" dirty="0">
                <a:solidFill>
                  <a:prstClr val="black"/>
                </a:solidFill>
                <a:cs typeface="Arial" panose="020B0604020202020204" pitchFamily="34" charset="0"/>
              </a:rPr>
              <a:t>PORTFOLIO  COMMITTEE  ON BASIC EDUCATION</a:t>
            </a:r>
            <a:endParaRPr lang="en-ZA" sz="2800" b="1" dirty="0">
              <a:solidFill>
                <a:schemeClr val="accent1"/>
              </a:solidFill>
            </a:endParaRPr>
          </a:p>
          <a:p>
            <a:endParaRPr lang="en-ZA" sz="2500" b="1" dirty="0">
              <a:solidFill>
                <a:schemeClr val="accent1"/>
              </a:solidFill>
            </a:endParaRPr>
          </a:p>
          <a:p>
            <a:r>
              <a:rPr lang="en-ZA" sz="2500" b="1" dirty="0">
                <a:solidFill>
                  <a:schemeClr val="accent1"/>
                </a:solidFill>
              </a:rPr>
              <a:t>9 JULY 2019 </a:t>
            </a:r>
          </a:p>
        </p:txBody>
      </p:sp>
      <p:sp>
        <p:nvSpPr>
          <p:cNvPr id="4" name="Slide Number Placeholder 3"/>
          <p:cNvSpPr>
            <a:spLocks noGrp="1"/>
          </p:cNvSpPr>
          <p:nvPr>
            <p:ph type="sldNum" sz="quarter" idx="4"/>
          </p:nvPr>
        </p:nvSpPr>
        <p:spPr/>
        <p:txBody>
          <a:bodyPr/>
          <a:lstStyle/>
          <a:p>
            <a:fld id="{28A3B54F-4D6D-439C-9A2C-B6799378E1A1}" type="slidenum">
              <a:rPr lang="en-ZA" smtClean="0"/>
              <a:pPr/>
              <a:t>1</a:t>
            </a:fld>
            <a:endParaRPr lang="en-ZA" dirty="0"/>
          </a:p>
        </p:txBody>
      </p:sp>
      <p:pic>
        <p:nvPicPr>
          <p:cNvPr id="5" name="Picture 4"/>
          <p:cNvPicPr>
            <a:picLocks noChangeAspect="1"/>
          </p:cNvPicPr>
          <p:nvPr/>
        </p:nvPicPr>
        <p:blipFill>
          <a:blip r:embed="rId2" cstate="print"/>
          <a:stretch>
            <a:fillRect/>
          </a:stretch>
        </p:blipFill>
        <p:spPr>
          <a:xfrm>
            <a:off x="0" y="6128134"/>
            <a:ext cx="1619672" cy="729866"/>
          </a:xfrm>
          <a:prstGeom prst="rect">
            <a:avLst/>
          </a:prstGeom>
        </p:spPr>
      </p:pic>
    </p:spTree>
    <p:extLst>
      <p:ext uri="{BB962C8B-B14F-4D97-AF65-F5344CB8AC3E}">
        <p14:creationId xmlns:p14="http://schemas.microsoft.com/office/powerpoint/2010/main" xmlns="" val="291257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9"/>
            <a:ext cx="8928992" cy="922113"/>
          </a:xfrm>
        </p:spPr>
        <p:txBody>
          <a:bodyPr>
            <a:noAutofit/>
          </a:bodyPr>
          <a:lstStyle/>
          <a:p>
            <a:r>
              <a:rPr lang="en-ZA" sz="4800" b="1" dirty="0">
                <a:solidFill>
                  <a:schemeClr val="accent2">
                    <a:lumMod val="75000"/>
                  </a:schemeClr>
                </a:solidFill>
              </a:rPr>
              <a:t>BACKGROUND</a:t>
            </a:r>
          </a:p>
        </p:txBody>
      </p:sp>
      <p:sp>
        <p:nvSpPr>
          <p:cNvPr id="3" name="Content Placeholder 2"/>
          <p:cNvSpPr>
            <a:spLocks noGrp="1"/>
          </p:cNvSpPr>
          <p:nvPr>
            <p:ph idx="1"/>
          </p:nvPr>
        </p:nvSpPr>
        <p:spPr>
          <a:xfrm>
            <a:off x="467544" y="1311845"/>
            <a:ext cx="8064896" cy="4929413"/>
          </a:xfrm>
        </p:spPr>
        <p:txBody>
          <a:bodyPr>
            <a:normAutofit/>
          </a:bodyPr>
          <a:lstStyle/>
          <a:p>
            <a:pPr marL="0" indent="0" algn="just">
              <a:buNone/>
            </a:pPr>
            <a:r>
              <a:rPr lang="en-US" dirty="0"/>
              <a:t>The 2019/20 Annual Performance Plan represents the </a:t>
            </a:r>
            <a:r>
              <a:rPr lang="en-US" b="1" dirty="0"/>
              <a:t>fifth year </a:t>
            </a:r>
            <a:r>
              <a:rPr lang="en-US" dirty="0"/>
              <a:t>of activities towards achieving the objectives contained in the DBE </a:t>
            </a:r>
            <a:r>
              <a:rPr lang="en-US" b="1" dirty="0"/>
              <a:t>Strategic Plan 2015/16-2019/20</a:t>
            </a:r>
            <a:endParaRPr lang="en-US" dirty="0"/>
          </a:p>
          <a:p>
            <a:pPr marL="0" indent="0" algn="just">
              <a:buNone/>
            </a:pPr>
            <a:endParaRPr lang="en-US" sz="1400" dirty="0"/>
          </a:p>
          <a:p>
            <a:pPr marL="0" indent="0" algn="just">
              <a:buNone/>
            </a:pPr>
            <a:r>
              <a:rPr lang="en-US" dirty="0"/>
              <a:t>The DBE’s Strategic Plan is anchored on the Government’s long-term plan; the </a:t>
            </a:r>
            <a:r>
              <a:rPr lang="en-US" b="1" i="1" dirty="0"/>
              <a:t>National Development Plan </a:t>
            </a:r>
            <a:r>
              <a:rPr lang="en-US" i="1" dirty="0"/>
              <a:t>2030: Our future – make it work, </a:t>
            </a:r>
            <a:r>
              <a:rPr lang="en-US" dirty="0"/>
              <a:t>and the </a:t>
            </a:r>
            <a:r>
              <a:rPr lang="en-US" b="1" dirty="0"/>
              <a:t>Medium-Term Strategic Framework </a:t>
            </a:r>
            <a:r>
              <a:rPr lang="en-US" dirty="0"/>
              <a:t>2014-2019 (MTSF)</a:t>
            </a:r>
          </a:p>
          <a:p>
            <a:pPr algn="just"/>
            <a:endParaRPr lang="en-ZA" sz="2800" dirty="0"/>
          </a:p>
          <a:p>
            <a:pPr marL="0" indent="0" algn="just">
              <a:buNone/>
            </a:pPr>
            <a:endParaRPr lang="en-ZA" sz="28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10</a:t>
            </a:fld>
            <a:endParaRPr lang="en-ZA" dirty="0"/>
          </a:p>
        </p:txBody>
      </p:sp>
      <p:pic>
        <p:nvPicPr>
          <p:cNvPr id="5" name="Picture 4"/>
          <p:cNvPicPr>
            <a:picLocks noChangeAspect="1"/>
          </p:cNvPicPr>
          <p:nvPr/>
        </p:nvPicPr>
        <p:blipFill>
          <a:blip r:embed="rId2" cstate="print"/>
          <a:stretch>
            <a:fillRect/>
          </a:stretch>
        </p:blipFill>
        <p:spPr>
          <a:xfrm>
            <a:off x="0" y="6092518"/>
            <a:ext cx="1619672" cy="765481"/>
          </a:xfrm>
          <a:prstGeom prst="rect">
            <a:avLst/>
          </a:prstGeom>
        </p:spPr>
      </p:pic>
    </p:spTree>
    <p:extLst>
      <p:ext uri="{BB962C8B-B14F-4D97-AF65-F5344CB8AC3E}">
        <p14:creationId xmlns:p14="http://schemas.microsoft.com/office/powerpoint/2010/main" xmlns="" val="165237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9360" y="136524"/>
            <a:ext cx="8229600" cy="648072"/>
          </a:xfrm>
        </p:spPr>
        <p:txBody>
          <a:bodyPr>
            <a:noAutofit/>
          </a:bodyPr>
          <a:lstStyle/>
          <a:p>
            <a:r>
              <a:rPr lang="en-ZA" altLang="en-US" sz="3600" b="1" dirty="0">
                <a:solidFill>
                  <a:schemeClr val="accent2">
                    <a:lumMod val="75000"/>
                  </a:schemeClr>
                </a:solidFill>
              </a:rPr>
              <a:t>PERFORMANCE OF THE CLASS OF 2018</a:t>
            </a:r>
          </a:p>
        </p:txBody>
      </p:sp>
      <p:graphicFrame>
        <p:nvGraphicFramePr>
          <p:cNvPr id="2" name="Table 1"/>
          <p:cNvGraphicFramePr>
            <a:graphicFrameLocks noGrp="1"/>
          </p:cNvGraphicFramePr>
          <p:nvPr>
            <p:extLst>
              <p:ext uri="{D42A27DB-BD31-4B8C-83A1-F6EECF244321}">
                <p14:modId xmlns:p14="http://schemas.microsoft.com/office/powerpoint/2010/main" xmlns="" val="1008352315"/>
              </p:ext>
            </p:extLst>
          </p:nvPr>
        </p:nvGraphicFramePr>
        <p:xfrm>
          <a:off x="159362" y="698268"/>
          <a:ext cx="8825278" cy="5675250"/>
        </p:xfrm>
        <a:graphic>
          <a:graphicData uri="http://schemas.openxmlformats.org/drawingml/2006/table">
            <a:tbl>
              <a:tblPr/>
              <a:tblGrid>
                <a:gridCol w="2797486">
                  <a:extLst>
                    <a:ext uri="{9D8B030D-6E8A-4147-A177-3AD203B41FA5}">
                      <a16:colId xmlns:a16="http://schemas.microsoft.com/office/drawing/2014/main" xmlns="" val="20000"/>
                    </a:ext>
                  </a:extLst>
                </a:gridCol>
                <a:gridCol w="1160437">
                  <a:extLst>
                    <a:ext uri="{9D8B030D-6E8A-4147-A177-3AD203B41FA5}">
                      <a16:colId xmlns:a16="http://schemas.microsoft.com/office/drawing/2014/main" xmlns="" val="20005"/>
                    </a:ext>
                  </a:extLst>
                </a:gridCol>
                <a:gridCol w="1222604">
                  <a:extLst>
                    <a:ext uri="{9D8B030D-6E8A-4147-A177-3AD203B41FA5}">
                      <a16:colId xmlns:a16="http://schemas.microsoft.com/office/drawing/2014/main" xmlns="" val="20006"/>
                    </a:ext>
                  </a:extLst>
                </a:gridCol>
                <a:gridCol w="1326215">
                  <a:extLst>
                    <a:ext uri="{9D8B030D-6E8A-4147-A177-3AD203B41FA5}">
                      <a16:colId xmlns:a16="http://schemas.microsoft.com/office/drawing/2014/main" xmlns="" val="20007"/>
                    </a:ext>
                  </a:extLst>
                </a:gridCol>
                <a:gridCol w="1326215">
                  <a:extLst>
                    <a:ext uri="{9D8B030D-6E8A-4147-A177-3AD203B41FA5}">
                      <a16:colId xmlns:a16="http://schemas.microsoft.com/office/drawing/2014/main" xmlns="" val="20008"/>
                    </a:ext>
                  </a:extLst>
                </a:gridCol>
                <a:gridCol w="992321">
                  <a:extLst>
                    <a:ext uri="{9D8B030D-6E8A-4147-A177-3AD203B41FA5}">
                      <a16:colId xmlns:a16="http://schemas.microsoft.com/office/drawing/2014/main" xmlns="" val="20009"/>
                    </a:ext>
                  </a:extLst>
                </a:gridCol>
              </a:tblGrid>
              <a:tr h="559668">
                <a:tc rowSpan="2">
                  <a:txBody>
                    <a:bodyPr/>
                    <a:lstStyle/>
                    <a:p>
                      <a:pPr algn="ctr" fontAlgn="b"/>
                      <a:r>
                        <a:rPr lang="en-ZA" sz="1400" b="1" i="0" u="none" strike="noStrike" dirty="0">
                          <a:solidFill>
                            <a:srgbClr val="000000"/>
                          </a:solidFill>
                          <a:effectLst/>
                          <a:latin typeface="+mj-lt"/>
                        </a:rPr>
                        <a:t>Province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n-ZA" sz="1400" b="1" i="0" u="none" strike="noStrike" dirty="0">
                          <a:solidFill>
                            <a:srgbClr val="000000"/>
                          </a:solidFill>
                          <a:effectLst/>
                          <a:latin typeface="Arial Narrow" panose="020B0606020202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pPr algn="l" fontAlgn="b"/>
                      <a:endParaRPr lang="en-ZA" sz="16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pPr algn="l" fontAlgn="b"/>
                      <a:endParaRPr lang="en-ZA" sz="16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pPr algn="l" fontAlgn="b"/>
                      <a:endParaRPr lang="en-ZA" sz="16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rowSpan="2">
                  <a:txBody>
                    <a:bodyPr/>
                    <a:lstStyle/>
                    <a:p>
                      <a:pPr algn="l" fontAlgn="b"/>
                      <a:r>
                        <a:rPr lang="en-ZA" sz="1400" b="1" i="0" u="none" strike="noStrike" dirty="0">
                          <a:solidFill>
                            <a:srgbClr val="000000"/>
                          </a:solidFill>
                          <a:effectLst/>
                          <a:latin typeface="+mj-lt"/>
                        </a:rPr>
                        <a:t>% Difference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381472">
                <a:tc vMerge="1">
                  <a:txBody>
                    <a:bodyPr/>
                    <a:lstStyle/>
                    <a:p>
                      <a:pPr algn="l" fontAlgn="b"/>
                      <a:endParaRPr lang="en-ZA" sz="16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ZA" sz="1400" b="1" i="0" u="none" strike="noStrike" dirty="0">
                          <a:solidFill>
                            <a:srgbClr val="000000"/>
                          </a:solidFill>
                          <a:effectLst/>
                          <a:latin typeface="+mj-lt"/>
                        </a:rPr>
                        <a:t>Total Wrote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ZA" sz="1400" b="1" i="0" u="none" strike="noStrike" dirty="0">
                          <a:solidFill>
                            <a:srgbClr val="000000"/>
                          </a:solidFill>
                          <a:effectLst/>
                          <a:latin typeface="+mj-lt"/>
                        </a:rPr>
                        <a:t>Total Achieved</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ZA" sz="1400" b="1" i="0" u="none" strike="noStrike" dirty="0">
                          <a:solidFill>
                            <a:srgbClr val="000000"/>
                          </a:solidFill>
                          <a:effectLst/>
                          <a:latin typeface="+mj-lt"/>
                        </a:rPr>
                        <a:t>% Achieved</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ZA" sz="1400" b="1" i="0" u="none" strike="noStrike" dirty="0">
                          <a:solidFill>
                            <a:srgbClr val="000000"/>
                          </a:solidFill>
                          <a:effectLst/>
                          <a:latin typeface="+mj-lt"/>
                        </a:rPr>
                        <a:t>Ranking</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vMerge="1">
                  <a:txBody>
                    <a:bodyPr/>
                    <a:lstStyle/>
                    <a:p>
                      <a:pPr algn="l" fontAlgn="b"/>
                      <a:endParaRPr lang="en-ZA" sz="1600" b="1" i="0" u="none" strike="noStrike">
                        <a:solidFill>
                          <a:srgbClr val="000000"/>
                        </a:solidFill>
                        <a:effectLst/>
                        <a:latin typeface="Calibri" panose="020F0502020204030204" pitchFamily="34" charset="0"/>
                      </a:endParaRP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1"/>
                  </a:ext>
                </a:extLst>
              </a:tr>
              <a:tr h="373411">
                <a:tc>
                  <a:txBody>
                    <a:bodyPr/>
                    <a:lstStyle/>
                    <a:p>
                      <a:pPr algn="l" fontAlgn="b"/>
                      <a:r>
                        <a:rPr lang="en-ZA" sz="1400" b="1" i="0" u="none" strike="noStrike" dirty="0">
                          <a:solidFill>
                            <a:srgbClr val="000000"/>
                          </a:solidFill>
                          <a:effectLst/>
                          <a:latin typeface="+mj-lt"/>
                        </a:rPr>
                        <a:t>EASTERN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65 733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46 393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2"/>
                  </a:ext>
                </a:extLst>
              </a:tr>
              <a:tr h="373411">
                <a:tc>
                  <a:txBody>
                    <a:bodyPr/>
                    <a:lstStyle/>
                    <a:p>
                      <a:pPr algn="l" fontAlgn="b"/>
                      <a:r>
                        <a:rPr lang="en-ZA" sz="1400" b="1" i="0" u="none" strike="noStrike" dirty="0">
                          <a:solidFill>
                            <a:srgbClr val="000000"/>
                          </a:solidFill>
                          <a:effectLst/>
                          <a:latin typeface="+mj-lt"/>
                        </a:rPr>
                        <a:t>FREE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24 914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21 806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3"/>
                  </a:ext>
                </a:extLst>
              </a:tr>
              <a:tr h="373411">
                <a:tc>
                  <a:txBody>
                    <a:bodyPr/>
                    <a:lstStyle/>
                    <a:p>
                      <a:pPr algn="l" fontAlgn="b"/>
                      <a:r>
                        <a:rPr lang="en-ZA" sz="1400" b="1" i="0" u="none" strike="noStrike" dirty="0">
                          <a:solidFill>
                            <a:srgbClr val="000000"/>
                          </a:solidFill>
                          <a:effectLst/>
                          <a:latin typeface="+mj-lt"/>
                        </a:rPr>
                        <a:t>GAUTENG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94 870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83 406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87.9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r h="373411">
                <a:tc>
                  <a:txBody>
                    <a:bodyPr/>
                    <a:lstStyle/>
                    <a:p>
                      <a:pPr algn="l" fontAlgn="b"/>
                      <a:r>
                        <a:rPr lang="en-ZA" sz="1400" b="1" i="0" u="none" strike="noStrike" dirty="0">
                          <a:solidFill>
                            <a:srgbClr val="000000"/>
                          </a:solidFill>
                          <a:effectLst/>
                          <a:latin typeface="+mj-lt"/>
                        </a:rPr>
                        <a:t>KWAZULU-NATAL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116 152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88 485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5"/>
                  </a:ext>
                </a:extLst>
              </a:tr>
              <a:tr h="373411">
                <a:tc>
                  <a:txBody>
                    <a:bodyPr/>
                    <a:lstStyle/>
                    <a:p>
                      <a:pPr algn="l" fontAlgn="b"/>
                      <a:r>
                        <a:rPr lang="en-ZA" sz="1400" b="1" i="0" u="none" strike="noStrike" dirty="0">
                          <a:solidFill>
                            <a:srgbClr val="000000"/>
                          </a:solidFill>
                          <a:effectLst/>
                          <a:latin typeface="+mj-lt"/>
                        </a:rPr>
                        <a:t>LIMPOPO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76 730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53 254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6"/>
                  </a:ext>
                </a:extLst>
              </a:tr>
              <a:tr h="373411">
                <a:tc>
                  <a:txBody>
                    <a:bodyPr/>
                    <a:lstStyle/>
                    <a:p>
                      <a:pPr algn="l" fontAlgn="b"/>
                      <a:r>
                        <a:rPr lang="en-ZA" sz="1400" b="1" i="0" u="none" strike="noStrike" dirty="0">
                          <a:solidFill>
                            <a:srgbClr val="000000"/>
                          </a:solidFill>
                          <a:effectLst/>
                          <a:latin typeface="+mj-lt"/>
                        </a:rPr>
                        <a:t>MPUMALANGA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44 612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35 225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7"/>
                  </a:ext>
                </a:extLst>
              </a:tr>
              <a:tr h="373411">
                <a:tc>
                  <a:txBody>
                    <a:bodyPr/>
                    <a:lstStyle/>
                    <a:p>
                      <a:pPr algn="l" fontAlgn="b"/>
                      <a:r>
                        <a:rPr lang="en-ZA" sz="1400" b="1" i="0" u="none" strike="noStrike" dirty="0">
                          <a:solidFill>
                            <a:srgbClr val="000000"/>
                          </a:solidFill>
                          <a:effectLst/>
                          <a:latin typeface="+mj-lt"/>
                        </a:rPr>
                        <a:t>NORTH 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29 061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23 578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81.1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8"/>
                  </a:ext>
                </a:extLst>
              </a:tr>
              <a:tr h="373411">
                <a:tc>
                  <a:txBody>
                    <a:bodyPr/>
                    <a:lstStyle/>
                    <a:p>
                      <a:pPr algn="l" fontAlgn="b"/>
                      <a:r>
                        <a:rPr lang="en-ZA" sz="1400" b="1" i="0" u="none" strike="noStrike" dirty="0">
                          <a:solidFill>
                            <a:srgbClr val="000000"/>
                          </a:solidFill>
                          <a:effectLst/>
                          <a:latin typeface="+mj-lt"/>
                        </a:rPr>
                        <a:t>NORTHERN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9 909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7 264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9"/>
                  </a:ext>
                </a:extLst>
              </a:tr>
              <a:tr h="373411">
                <a:tc>
                  <a:txBody>
                    <a:bodyPr/>
                    <a:lstStyle/>
                    <a:p>
                      <a:pPr algn="l" fontAlgn="b"/>
                      <a:r>
                        <a:rPr lang="en-ZA" sz="1400" b="1" i="0" u="none" strike="noStrike" dirty="0">
                          <a:solidFill>
                            <a:srgbClr val="000000"/>
                          </a:solidFill>
                          <a:effectLst/>
                          <a:latin typeface="+mj-lt"/>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j-lt"/>
                        </a:rPr>
                        <a:t>50 754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0" i="0" u="none" strike="noStrike" dirty="0">
                          <a:solidFill>
                            <a:srgbClr val="000000"/>
                          </a:solidFill>
                          <a:effectLst/>
                          <a:latin typeface="+mj-lt"/>
                        </a:rPr>
                        <a:t>41 350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b"/>
                      <a:r>
                        <a:rPr lang="en-ZA" sz="1400" b="0" i="0" u="none" strike="noStrike" dirty="0">
                          <a:solidFill>
                            <a:srgbClr val="000000"/>
                          </a:solidFill>
                          <a:effectLst/>
                          <a:latin typeface="+mj-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10"/>
                  </a:ext>
                </a:extLst>
              </a:tr>
              <a:tr h="373411">
                <a:tc>
                  <a:txBody>
                    <a:bodyPr/>
                    <a:lstStyle/>
                    <a:p>
                      <a:pPr algn="l" fontAlgn="b"/>
                      <a:r>
                        <a:rPr lang="en-ZA" sz="1400" b="1" i="0" u="none" strike="noStrike" dirty="0">
                          <a:solidFill>
                            <a:srgbClr val="000000"/>
                          </a:solidFill>
                          <a:effectLst/>
                          <a:latin typeface="+mj-lt"/>
                        </a:rPr>
                        <a:t>NATIONAL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mj-lt"/>
                        </a:rPr>
                        <a:t>512 735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400 761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fontAlgn="ctr"/>
                      <a:r>
                        <a:rPr lang="en-ZA" sz="1400" b="1" i="0" u="none" strike="noStrike" dirty="0">
                          <a:solidFill>
                            <a:srgbClr val="000000"/>
                          </a:solidFill>
                          <a:effectLst/>
                          <a:latin typeface="+mj-lt"/>
                        </a:rPr>
                        <a:t>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1" i="0" u="none" strike="noStrike" dirty="0">
                          <a:solidFill>
                            <a:srgbClr val="000000"/>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solidFill>
                            <a:srgbClr val="000000"/>
                          </a:solidFill>
                          <a:effectLst/>
                          <a:latin typeface="+mj-lt"/>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11</a:t>
            </a:fld>
            <a:endParaRPr lang="en-ZA" dirty="0"/>
          </a:p>
        </p:txBody>
      </p:sp>
      <p:pic>
        <p:nvPicPr>
          <p:cNvPr id="6" name="Picture 5"/>
          <p:cNvPicPr>
            <a:picLocks noChangeAspect="1"/>
          </p:cNvPicPr>
          <p:nvPr/>
        </p:nvPicPr>
        <p:blipFill>
          <a:blip r:embed="rId3" cstate="print"/>
          <a:stretch>
            <a:fillRect/>
          </a:stretch>
        </p:blipFill>
        <p:spPr>
          <a:xfrm>
            <a:off x="159360" y="6163937"/>
            <a:ext cx="1454889" cy="557539"/>
          </a:xfrm>
          <a:prstGeom prst="rect">
            <a:avLst/>
          </a:prstGeom>
        </p:spPr>
      </p:pic>
    </p:spTree>
    <p:extLst>
      <p:ext uri="{BB962C8B-B14F-4D97-AF65-F5344CB8AC3E}">
        <p14:creationId xmlns:p14="http://schemas.microsoft.com/office/powerpoint/2010/main" xmlns="" val="87702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Autofit/>
          </a:bodyPr>
          <a:lstStyle/>
          <a:p>
            <a:r>
              <a:rPr lang="en-ZA" sz="4000" b="1" dirty="0">
                <a:solidFill>
                  <a:schemeClr val="accent2">
                    <a:lumMod val="75000"/>
                  </a:schemeClr>
                </a:solidFill>
              </a:rPr>
              <a:t>NSC PERFORMANCE 2012 - 2018 </a:t>
            </a:r>
          </a:p>
        </p:txBody>
      </p:sp>
      <p:sp>
        <p:nvSpPr>
          <p:cNvPr id="4" name="Slide Number Placeholder 3"/>
          <p:cNvSpPr>
            <a:spLocks noGrp="1"/>
          </p:cNvSpPr>
          <p:nvPr>
            <p:ph type="sldNum" sz="quarter" idx="12"/>
          </p:nvPr>
        </p:nvSpPr>
        <p:spPr>
          <a:xfrm>
            <a:off x="8501608" y="6350728"/>
            <a:ext cx="462880" cy="365125"/>
          </a:xfrm>
        </p:spPr>
        <p:txBody>
          <a:bodyPr/>
          <a:lstStyle/>
          <a:p>
            <a:pPr>
              <a:defRPr/>
            </a:pPr>
            <a:fld id="{5D50A69F-0DB0-4229-A874-189A1B00A418}" type="slidenum">
              <a:rPr lang="en-ZA" altLang="en-US" sz="1600" smtClean="0"/>
              <a:pPr>
                <a:defRPr/>
              </a:pPr>
              <a:t>12</a:t>
            </a:fld>
            <a:endParaRPr lang="en-ZA" altLang="en-US" sz="1600" dirty="0"/>
          </a:p>
        </p:txBody>
      </p:sp>
      <p:graphicFrame>
        <p:nvGraphicFramePr>
          <p:cNvPr id="5" name="Chart 4"/>
          <p:cNvGraphicFramePr>
            <a:graphicFrameLocks/>
          </p:cNvGraphicFramePr>
          <p:nvPr>
            <p:extLst/>
          </p:nvPr>
        </p:nvGraphicFramePr>
        <p:xfrm>
          <a:off x="179512" y="692696"/>
          <a:ext cx="8784976" cy="5760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1100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39" y="166021"/>
            <a:ext cx="8373616" cy="792088"/>
          </a:xfrm>
        </p:spPr>
        <p:txBody>
          <a:bodyPr>
            <a:noAutofit/>
          </a:bodyPr>
          <a:lstStyle/>
          <a:p>
            <a:r>
              <a:rPr lang="en-US" sz="4800" b="1" dirty="0">
                <a:solidFill>
                  <a:schemeClr val="accent2">
                    <a:lumMod val="75000"/>
                  </a:schemeClr>
                </a:solidFill>
              </a:rPr>
              <a:t>KEY GOVERNMENT PRIORITIES</a:t>
            </a:r>
            <a:endParaRPr lang="en-ZA" sz="4800" b="1" dirty="0">
              <a:solidFill>
                <a:schemeClr val="accent2">
                  <a:lumMod val="75000"/>
                </a:schemeClr>
              </a:solidFill>
            </a:endParaRPr>
          </a:p>
        </p:txBody>
      </p:sp>
      <p:sp>
        <p:nvSpPr>
          <p:cNvPr id="3" name="Content Placeholder 2"/>
          <p:cNvSpPr>
            <a:spLocks noGrp="1"/>
          </p:cNvSpPr>
          <p:nvPr>
            <p:ph idx="1"/>
          </p:nvPr>
        </p:nvSpPr>
        <p:spPr>
          <a:xfrm>
            <a:off x="518864" y="1208958"/>
            <a:ext cx="8373616" cy="4896544"/>
          </a:xfrm>
        </p:spPr>
        <p:txBody>
          <a:bodyPr>
            <a:noAutofit/>
          </a:bodyPr>
          <a:lstStyle/>
          <a:p>
            <a:pPr marL="0" indent="0" algn="just">
              <a:buNone/>
            </a:pPr>
            <a:r>
              <a:rPr lang="en-US" sz="2400" dirty="0"/>
              <a:t>The President </a:t>
            </a:r>
            <a:r>
              <a:rPr lang="en-US" sz="2400" b="1" dirty="0"/>
              <a:t>announced</a:t>
            </a:r>
            <a:r>
              <a:rPr lang="en-US" sz="2400" dirty="0"/>
              <a:t> the seven (7) bold </a:t>
            </a:r>
            <a:r>
              <a:rPr lang="en-US" sz="2400" b="1" dirty="0"/>
              <a:t>priorities of Government </a:t>
            </a:r>
            <a:r>
              <a:rPr lang="en-US" sz="2400" dirty="0"/>
              <a:t>as follows, and basic education is critical in priority 2, 3, 5 and 6:</a:t>
            </a:r>
          </a:p>
          <a:p>
            <a:pPr algn="just"/>
            <a:r>
              <a:rPr lang="en-US" sz="2400" dirty="0"/>
              <a:t>Economic transformation and job creation;</a:t>
            </a:r>
          </a:p>
          <a:p>
            <a:pPr lvl="0" algn="just"/>
            <a:r>
              <a:rPr lang="en-US" sz="2400" dirty="0"/>
              <a:t>Education, skills and health;</a:t>
            </a:r>
          </a:p>
          <a:p>
            <a:pPr lvl="0" algn="just"/>
            <a:r>
              <a:rPr lang="en-US" sz="2400" dirty="0"/>
              <a:t>Consolidating the social wage through reliable and quality basic services;</a:t>
            </a:r>
          </a:p>
          <a:p>
            <a:pPr lvl="0" algn="just"/>
            <a:r>
              <a:rPr lang="en-US" sz="2400" dirty="0"/>
              <a:t>Spatial integration, human settlements and local government;</a:t>
            </a:r>
          </a:p>
          <a:p>
            <a:pPr lvl="0" algn="just"/>
            <a:r>
              <a:rPr lang="en-US" sz="2400" dirty="0"/>
              <a:t>Social cohesion and safe communities;</a:t>
            </a:r>
          </a:p>
          <a:p>
            <a:pPr lvl="0" algn="just"/>
            <a:r>
              <a:rPr lang="en-US" sz="2400" dirty="0"/>
              <a:t>A capable, ethical and developmental state; and</a:t>
            </a:r>
          </a:p>
          <a:p>
            <a:pPr lvl="0" algn="just"/>
            <a:r>
              <a:rPr lang="en-US" sz="2400" dirty="0"/>
              <a:t>A better Africa and World.</a:t>
            </a:r>
          </a:p>
          <a:p>
            <a:pPr marL="0" indent="0" algn="just">
              <a:buNone/>
            </a:pPr>
            <a:endParaRPr lang="en-US" sz="2400" dirty="0"/>
          </a:p>
          <a:p>
            <a:pPr algn="just"/>
            <a:endParaRPr lang="en-ZA" sz="2400" dirty="0"/>
          </a:p>
        </p:txBody>
      </p:sp>
      <p:sp>
        <p:nvSpPr>
          <p:cNvPr id="5" name="Slide Number Placeholder 4"/>
          <p:cNvSpPr>
            <a:spLocks noGrp="1"/>
          </p:cNvSpPr>
          <p:nvPr>
            <p:ph type="sldNum" sz="quarter" idx="4"/>
          </p:nvPr>
        </p:nvSpPr>
        <p:spPr/>
        <p:txBody>
          <a:bodyPr/>
          <a:lstStyle/>
          <a:p>
            <a:fld id="{28A3B54F-4D6D-439C-9A2C-B6799378E1A1}" type="slidenum">
              <a:rPr lang="en-ZA" smtClean="0"/>
              <a:pPr/>
              <a:t>13</a:t>
            </a:fld>
            <a:endParaRPr lang="en-ZA" dirty="0"/>
          </a:p>
        </p:txBody>
      </p:sp>
      <p:pic>
        <p:nvPicPr>
          <p:cNvPr id="6" name="Picture 5"/>
          <p:cNvPicPr>
            <a:picLocks noChangeAspect="1"/>
          </p:cNvPicPr>
          <p:nvPr/>
        </p:nvPicPr>
        <p:blipFill>
          <a:blip r:embed="rId2" cstate="print"/>
          <a:stretch>
            <a:fillRect/>
          </a:stretch>
        </p:blipFill>
        <p:spPr>
          <a:xfrm>
            <a:off x="0" y="6092518"/>
            <a:ext cx="1691680" cy="765481"/>
          </a:xfrm>
          <a:prstGeom prst="rect">
            <a:avLst/>
          </a:prstGeom>
        </p:spPr>
      </p:pic>
    </p:spTree>
    <p:extLst>
      <p:ext uri="{BB962C8B-B14F-4D97-AF65-F5344CB8AC3E}">
        <p14:creationId xmlns:p14="http://schemas.microsoft.com/office/powerpoint/2010/main" xmlns="" val="425599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373616" cy="792088"/>
          </a:xfrm>
        </p:spPr>
        <p:txBody>
          <a:bodyPr>
            <a:noAutofit/>
          </a:bodyPr>
          <a:lstStyle/>
          <a:p>
            <a:r>
              <a:rPr lang="en-US" sz="4800" b="1" dirty="0">
                <a:solidFill>
                  <a:schemeClr val="accent2">
                    <a:lumMod val="75000"/>
                  </a:schemeClr>
                </a:solidFill>
              </a:rPr>
              <a:t>SONA</a:t>
            </a:r>
            <a:endParaRPr lang="en-ZA" sz="4800" b="1" dirty="0">
              <a:solidFill>
                <a:schemeClr val="accent2">
                  <a:lumMod val="75000"/>
                </a:schemeClr>
              </a:solidFill>
            </a:endParaRPr>
          </a:p>
        </p:txBody>
      </p:sp>
      <p:sp>
        <p:nvSpPr>
          <p:cNvPr id="3" name="Content Placeholder 2"/>
          <p:cNvSpPr>
            <a:spLocks noGrp="1"/>
          </p:cNvSpPr>
          <p:nvPr>
            <p:ph idx="1"/>
          </p:nvPr>
        </p:nvSpPr>
        <p:spPr>
          <a:xfrm>
            <a:off x="251520" y="764704"/>
            <a:ext cx="8568952" cy="5112568"/>
          </a:xfrm>
        </p:spPr>
        <p:txBody>
          <a:bodyPr>
            <a:noAutofit/>
          </a:bodyPr>
          <a:lstStyle/>
          <a:p>
            <a:pPr marL="0" indent="0" algn="just">
              <a:buNone/>
            </a:pPr>
            <a:endParaRPr lang="en-US" sz="2200" dirty="0"/>
          </a:p>
          <a:p>
            <a:pPr algn="just"/>
            <a:r>
              <a:rPr lang="en-US" sz="2200" dirty="0"/>
              <a:t>The President </a:t>
            </a:r>
            <a:r>
              <a:rPr lang="en-US" sz="2200" b="1" dirty="0"/>
              <a:t>announced</a:t>
            </a:r>
            <a:r>
              <a:rPr lang="en-US" sz="2200" dirty="0"/>
              <a:t> the </a:t>
            </a:r>
            <a:r>
              <a:rPr lang="en-US" sz="2200" b="1" dirty="0"/>
              <a:t>ECD migration </a:t>
            </a:r>
            <a:r>
              <a:rPr lang="en-US" sz="2200" dirty="0"/>
              <a:t>early in 2019 in his SONA.  </a:t>
            </a:r>
          </a:p>
          <a:p>
            <a:pPr lvl="1" algn="just"/>
            <a:r>
              <a:rPr lang="en-US" sz="2200" dirty="0"/>
              <a:t>The DBE has started to develop work plans in the first 3 months of the Sixth Administration to drive the work streams in ECD migration</a:t>
            </a:r>
          </a:p>
          <a:p>
            <a:pPr algn="just"/>
            <a:r>
              <a:rPr lang="en-US" sz="2200" dirty="0"/>
              <a:t>In </a:t>
            </a:r>
            <a:r>
              <a:rPr lang="en-US" sz="2200" b="1" dirty="0"/>
              <a:t>support</a:t>
            </a:r>
            <a:r>
              <a:rPr lang="en-US" sz="2200" dirty="0"/>
              <a:t> of the </a:t>
            </a:r>
            <a:r>
              <a:rPr lang="en-US" sz="2200" b="1" dirty="0"/>
              <a:t>Presidential SONA 2019 </a:t>
            </a:r>
            <a:r>
              <a:rPr lang="en-US" sz="2200" dirty="0"/>
              <a:t>injunction in June 2019</a:t>
            </a:r>
          </a:p>
          <a:p>
            <a:pPr lvl="1" algn="just"/>
            <a:r>
              <a:rPr lang="en-US" sz="2200" dirty="0"/>
              <a:t>The DBE has developed plans to ensure that that pro-poor programmes, such as the National School Nutrition Programme (NSNP) in schools, are strengthened, so that we address hunger among millions of children in our country</a:t>
            </a:r>
          </a:p>
          <a:p>
            <a:pPr algn="just"/>
            <a:r>
              <a:rPr lang="en-US" sz="2200" dirty="0"/>
              <a:t>The key </a:t>
            </a:r>
            <a:r>
              <a:rPr lang="en-US" sz="2200" b="1" dirty="0"/>
              <a:t>achievements</a:t>
            </a:r>
            <a:r>
              <a:rPr lang="en-US" sz="2200" dirty="0"/>
              <a:t> are in </a:t>
            </a:r>
            <a:r>
              <a:rPr lang="en-US" sz="2200" b="1" dirty="0"/>
              <a:t>response to SONA </a:t>
            </a:r>
            <a:r>
              <a:rPr lang="en-US" sz="2200" dirty="0"/>
              <a:t>and work is being done to mobilise and reprioritise resources.</a:t>
            </a:r>
          </a:p>
          <a:p>
            <a:pPr algn="just"/>
            <a:r>
              <a:rPr lang="en-US" sz="2200" dirty="0"/>
              <a:t>There are clear </a:t>
            </a:r>
            <a:r>
              <a:rPr lang="en-US" sz="2200" b="1" dirty="0"/>
              <a:t>links </a:t>
            </a:r>
            <a:r>
              <a:rPr lang="en-US" sz="2200" dirty="0"/>
              <a:t>between </a:t>
            </a:r>
            <a:r>
              <a:rPr lang="en-US" sz="2200" b="1" dirty="0"/>
              <a:t>SONA</a:t>
            </a:r>
            <a:r>
              <a:rPr lang="en-US" sz="2200" dirty="0"/>
              <a:t> and </a:t>
            </a:r>
            <a:r>
              <a:rPr lang="en-US" sz="2200" b="1" dirty="0"/>
              <a:t>sector priorities</a:t>
            </a:r>
          </a:p>
          <a:p>
            <a:endParaRPr lang="en-US" sz="2400" dirty="0"/>
          </a:p>
          <a:p>
            <a:pPr marL="0" indent="0" algn="just">
              <a:buNone/>
            </a:pPr>
            <a:endParaRPr lang="en-ZA" sz="2400" dirty="0"/>
          </a:p>
        </p:txBody>
      </p:sp>
      <p:sp>
        <p:nvSpPr>
          <p:cNvPr id="5" name="Slide Number Placeholder 4"/>
          <p:cNvSpPr>
            <a:spLocks noGrp="1"/>
          </p:cNvSpPr>
          <p:nvPr>
            <p:ph type="sldNum" sz="quarter" idx="4"/>
          </p:nvPr>
        </p:nvSpPr>
        <p:spPr/>
        <p:txBody>
          <a:bodyPr/>
          <a:lstStyle/>
          <a:p>
            <a:fld id="{28A3B54F-4D6D-439C-9A2C-B6799378E1A1}" type="slidenum">
              <a:rPr lang="en-ZA" smtClean="0"/>
              <a:pPr/>
              <a:t>14</a:t>
            </a:fld>
            <a:endParaRPr lang="en-ZA" dirty="0"/>
          </a:p>
        </p:txBody>
      </p:sp>
      <p:pic>
        <p:nvPicPr>
          <p:cNvPr id="6" name="Picture 5"/>
          <p:cNvPicPr>
            <a:picLocks noChangeAspect="1"/>
          </p:cNvPicPr>
          <p:nvPr/>
        </p:nvPicPr>
        <p:blipFill>
          <a:blip r:embed="rId2" cstate="print"/>
          <a:stretch>
            <a:fillRect/>
          </a:stretch>
        </p:blipFill>
        <p:spPr>
          <a:xfrm>
            <a:off x="0" y="6159200"/>
            <a:ext cx="1619672" cy="698799"/>
          </a:xfrm>
          <a:prstGeom prst="rect">
            <a:avLst/>
          </a:prstGeom>
        </p:spPr>
      </p:pic>
    </p:spTree>
    <p:extLst>
      <p:ext uri="{BB962C8B-B14F-4D97-AF65-F5344CB8AC3E}">
        <p14:creationId xmlns:p14="http://schemas.microsoft.com/office/powerpoint/2010/main" xmlns="" val="22769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373616" cy="792088"/>
          </a:xfrm>
        </p:spPr>
        <p:txBody>
          <a:bodyPr>
            <a:noAutofit/>
          </a:bodyPr>
          <a:lstStyle/>
          <a:p>
            <a:r>
              <a:rPr lang="en-US" sz="4800" b="1" dirty="0">
                <a:solidFill>
                  <a:schemeClr val="accent2">
                    <a:lumMod val="75000"/>
                  </a:schemeClr>
                </a:solidFill>
              </a:rPr>
              <a:t>SONA …</a:t>
            </a:r>
            <a:endParaRPr lang="en-ZA" sz="4800" b="1" dirty="0">
              <a:solidFill>
                <a:schemeClr val="accent2">
                  <a:lumMod val="75000"/>
                </a:schemeClr>
              </a:solidFill>
            </a:endParaRPr>
          </a:p>
        </p:txBody>
      </p:sp>
      <p:sp>
        <p:nvSpPr>
          <p:cNvPr id="3" name="Content Placeholder 2"/>
          <p:cNvSpPr>
            <a:spLocks noGrp="1"/>
          </p:cNvSpPr>
          <p:nvPr>
            <p:ph idx="1"/>
          </p:nvPr>
        </p:nvSpPr>
        <p:spPr>
          <a:xfrm>
            <a:off x="107504" y="260648"/>
            <a:ext cx="8784976" cy="5112568"/>
          </a:xfrm>
        </p:spPr>
        <p:txBody>
          <a:bodyPr>
            <a:noAutofit/>
          </a:bodyPr>
          <a:lstStyle/>
          <a:p>
            <a:pPr marL="0" indent="0" algn="just">
              <a:buNone/>
            </a:pPr>
            <a:r>
              <a:rPr lang="en-US" sz="2200" dirty="0"/>
              <a:t>The SONA 2019 injunctions in February 2019 also indicated the following priorities in education and skills development through the sector and DBE in leadership:</a:t>
            </a:r>
          </a:p>
          <a:p>
            <a:pPr lvl="0" algn="just" fontAlgn="base"/>
            <a:r>
              <a:rPr lang="en-ZA" sz="2200" dirty="0"/>
              <a:t>The </a:t>
            </a:r>
            <a:r>
              <a:rPr lang="en-ZA" sz="2200" b="1" dirty="0"/>
              <a:t>migration </a:t>
            </a:r>
            <a:r>
              <a:rPr lang="en-ZA" sz="2200" dirty="0"/>
              <a:t>of the </a:t>
            </a:r>
            <a:r>
              <a:rPr lang="en-ZA" sz="2200" b="1" dirty="0"/>
              <a:t>responsibility for ECD centres </a:t>
            </a:r>
            <a:r>
              <a:rPr lang="en-ZA" sz="2200" dirty="0"/>
              <a:t>from Social Development to Basic Education, and proceed with the process towards </a:t>
            </a:r>
            <a:r>
              <a:rPr lang="en-ZA" sz="2200" b="1" dirty="0"/>
              <a:t>two years of compulsory ECD </a:t>
            </a:r>
            <a:r>
              <a:rPr lang="en-ZA" sz="2200" dirty="0"/>
              <a:t>for all children before they enter Grade 1;</a:t>
            </a:r>
            <a:endParaRPr lang="en-US" sz="2200" dirty="0"/>
          </a:p>
          <a:p>
            <a:pPr lvl="0" algn="just" fontAlgn="base"/>
            <a:r>
              <a:rPr lang="en-ZA" sz="2200" dirty="0"/>
              <a:t>To ensure that the sector </a:t>
            </a:r>
            <a:r>
              <a:rPr lang="en-ZA" sz="2200" b="1" dirty="0"/>
              <a:t>substantially improves reading comprehension </a:t>
            </a:r>
            <a:r>
              <a:rPr lang="en-ZA" sz="2200" dirty="0"/>
              <a:t>in the first years of school, building on the department’s early grade reading studies, which have demonstrated the impact that a </a:t>
            </a:r>
            <a:r>
              <a:rPr lang="en-ZA" sz="2200" b="1" dirty="0"/>
              <a:t>dedicated package of reading resources</a:t>
            </a:r>
            <a:r>
              <a:rPr lang="en-ZA" sz="2200" dirty="0"/>
              <a:t>, </a:t>
            </a:r>
            <a:r>
              <a:rPr lang="en-ZA" sz="2200" b="1" dirty="0"/>
              <a:t>expert reading coaches </a:t>
            </a:r>
            <a:r>
              <a:rPr lang="en-ZA" sz="2200" dirty="0"/>
              <a:t>and </a:t>
            </a:r>
            <a:r>
              <a:rPr lang="en-ZA" sz="2200" b="1" dirty="0"/>
              <a:t>lesson plans </a:t>
            </a:r>
            <a:r>
              <a:rPr lang="en-ZA" sz="2200" dirty="0"/>
              <a:t>can have on reading outcomes;</a:t>
            </a:r>
            <a:endParaRPr lang="en-US" sz="2200" dirty="0"/>
          </a:p>
          <a:p>
            <a:pPr lvl="0" algn="just" fontAlgn="base"/>
            <a:r>
              <a:rPr lang="en-ZA" sz="2200" dirty="0"/>
              <a:t>The </a:t>
            </a:r>
            <a:r>
              <a:rPr lang="en-ZA" sz="2200" b="1" dirty="0"/>
              <a:t>provision of digitised material </a:t>
            </a:r>
            <a:r>
              <a:rPr lang="en-ZA" sz="2200" dirty="0"/>
              <a:t>for learning on a </a:t>
            </a:r>
            <a:r>
              <a:rPr lang="en-ZA" sz="2200" b="1" dirty="0"/>
              <a:t>tablet device</a:t>
            </a:r>
            <a:r>
              <a:rPr lang="en-ZA" sz="2200" dirty="0"/>
              <a:t>, focusing on the </a:t>
            </a:r>
            <a:r>
              <a:rPr lang="en-ZA" sz="2200" b="1" dirty="0"/>
              <a:t>most disadvantaged schools </a:t>
            </a:r>
            <a:r>
              <a:rPr lang="en-ZA" sz="2200" dirty="0"/>
              <a:t>which are in the </a:t>
            </a:r>
            <a:r>
              <a:rPr lang="en-ZA" sz="2200" b="1" dirty="0"/>
              <a:t>poorest communities</a:t>
            </a:r>
            <a:r>
              <a:rPr lang="en-ZA" sz="2200" dirty="0"/>
              <a:t>, including </a:t>
            </a:r>
            <a:r>
              <a:rPr lang="en-ZA" sz="2200" b="1" dirty="0"/>
              <a:t>multi-grade</a:t>
            </a:r>
            <a:r>
              <a:rPr lang="en-ZA" sz="2200" dirty="0"/>
              <a:t>, </a:t>
            </a:r>
            <a:r>
              <a:rPr lang="en-ZA" sz="2200" b="1" dirty="0"/>
              <a:t>multiphase</a:t>
            </a:r>
            <a:r>
              <a:rPr lang="en-ZA" sz="2200" dirty="0"/>
              <a:t>, </a:t>
            </a:r>
            <a:r>
              <a:rPr lang="en-ZA" sz="2200" b="1" dirty="0"/>
              <a:t>farm</a:t>
            </a:r>
            <a:r>
              <a:rPr lang="en-ZA" sz="2200" dirty="0"/>
              <a:t> and </a:t>
            </a:r>
            <a:r>
              <a:rPr lang="en-ZA" sz="2200" b="1" dirty="0"/>
              <a:t>rural schools</a:t>
            </a:r>
            <a:r>
              <a:rPr lang="en-ZA" sz="2200" dirty="0"/>
              <a:t>. </a:t>
            </a:r>
            <a:endParaRPr lang="en-US" sz="2200" dirty="0"/>
          </a:p>
          <a:p>
            <a:pPr marL="0" indent="0" algn="just">
              <a:buNone/>
            </a:pPr>
            <a:endParaRPr lang="en-US" sz="2200" dirty="0"/>
          </a:p>
          <a:p>
            <a:pPr algn="just"/>
            <a:endParaRPr lang="en-US" sz="2200" dirty="0"/>
          </a:p>
          <a:p>
            <a:pPr algn="just"/>
            <a:endParaRPr lang="en-ZA" sz="2200" dirty="0"/>
          </a:p>
        </p:txBody>
      </p:sp>
      <p:sp>
        <p:nvSpPr>
          <p:cNvPr id="5" name="Slide Number Placeholder 4"/>
          <p:cNvSpPr>
            <a:spLocks noGrp="1"/>
          </p:cNvSpPr>
          <p:nvPr>
            <p:ph type="sldNum" sz="quarter" idx="4"/>
          </p:nvPr>
        </p:nvSpPr>
        <p:spPr/>
        <p:txBody>
          <a:bodyPr/>
          <a:lstStyle/>
          <a:p>
            <a:fld id="{28A3B54F-4D6D-439C-9A2C-B6799378E1A1}" type="slidenum">
              <a:rPr lang="en-ZA" smtClean="0"/>
              <a:pPr/>
              <a:t>15</a:t>
            </a:fld>
            <a:endParaRPr lang="en-ZA" dirty="0"/>
          </a:p>
        </p:txBody>
      </p:sp>
      <p:pic>
        <p:nvPicPr>
          <p:cNvPr id="6" name="Picture 5"/>
          <p:cNvPicPr>
            <a:picLocks noChangeAspect="1"/>
          </p:cNvPicPr>
          <p:nvPr/>
        </p:nvPicPr>
        <p:blipFill>
          <a:blip r:embed="rId2" cstate="print"/>
          <a:stretch>
            <a:fillRect/>
          </a:stretch>
        </p:blipFill>
        <p:spPr>
          <a:xfrm>
            <a:off x="0" y="6092518"/>
            <a:ext cx="1619672" cy="765481"/>
          </a:xfrm>
          <a:prstGeom prst="rect">
            <a:avLst/>
          </a:prstGeom>
        </p:spPr>
      </p:pic>
    </p:spTree>
    <p:extLst>
      <p:ext uri="{BB962C8B-B14F-4D97-AF65-F5344CB8AC3E}">
        <p14:creationId xmlns:p14="http://schemas.microsoft.com/office/powerpoint/2010/main" xmlns="" val="1801118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373616" cy="792088"/>
          </a:xfrm>
        </p:spPr>
        <p:txBody>
          <a:bodyPr>
            <a:noAutofit/>
          </a:bodyPr>
          <a:lstStyle/>
          <a:p>
            <a:r>
              <a:rPr lang="en-US" sz="5400" b="1" dirty="0">
                <a:solidFill>
                  <a:schemeClr val="accent2">
                    <a:lumMod val="75000"/>
                  </a:schemeClr>
                </a:solidFill>
              </a:rPr>
              <a:t>SONA …</a:t>
            </a:r>
            <a:endParaRPr lang="en-ZA" sz="5400" b="1" dirty="0">
              <a:solidFill>
                <a:schemeClr val="accent2">
                  <a:lumMod val="75000"/>
                </a:schemeClr>
              </a:solidFill>
            </a:endParaRPr>
          </a:p>
        </p:txBody>
      </p:sp>
      <p:sp>
        <p:nvSpPr>
          <p:cNvPr id="3" name="Content Placeholder 2"/>
          <p:cNvSpPr>
            <a:spLocks noGrp="1"/>
          </p:cNvSpPr>
          <p:nvPr>
            <p:ph idx="1"/>
          </p:nvPr>
        </p:nvSpPr>
        <p:spPr>
          <a:xfrm>
            <a:off x="323528" y="764704"/>
            <a:ext cx="8640960" cy="5112568"/>
          </a:xfrm>
        </p:spPr>
        <p:txBody>
          <a:bodyPr>
            <a:noAutofit/>
          </a:bodyPr>
          <a:lstStyle/>
          <a:p>
            <a:pPr marL="0" indent="0" algn="just">
              <a:buNone/>
            </a:pPr>
            <a:r>
              <a:rPr lang="en-US" sz="2400" dirty="0"/>
              <a:t>The SONA 2019 injunctions in February 2019 also indicated the following priorities in education and skills development through the sector and DBE in leadership: …</a:t>
            </a:r>
          </a:p>
          <a:p>
            <a:pPr lvl="0" algn="just" fontAlgn="base"/>
            <a:r>
              <a:rPr lang="en-ZA" sz="2400" dirty="0"/>
              <a:t>In line with our </a:t>
            </a:r>
            <a:r>
              <a:rPr lang="en-ZA" sz="2400" b="1" dirty="0"/>
              <a:t>Framework for Skills for a Changing World</a:t>
            </a:r>
            <a:r>
              <a:rPr lang="en-ZA" sz="2400" dirty="0"/>
              <a:t>, the preparatory work for </a:t>
            </a:r>
            <a:r>
              <a:rPr lang="en-ZA" sz="2400" b="1" dirty="0"/>
              <a:t>training </a:t>
            </a:r>
            <a:r>
              <a:rPr lang="en-ZA" sz="2400" dirty="0"/>
              <a:t>both educators and learners to respond to </a:t>
            </a:r>
            <a:r>
              <a:rPr lang="en-ZA" sz="2400" b="1" dirty="0"/>
              <a:t>emerging technologies</a:t>
            </a:r>
            <a:r>
              <a:rPr lang="en-ZA" sz="2400" dirty="0"/>
              <a:t>, including the internet, </a:t>
            </a:r>
            <a:r>
              <a:rPr lang="en-ZA" sz="2400" b="1" dirty="0"/>
              <a:t>robotics</a:t>
            </a:r>
            <a:r>
              <a:rPr lang="en-ZA" sz="2400" dirty="0"/>
              <a:t>, </a:t>
            </a:r>
            <a:r>
              <a:rPr lang="en-ZA" sz="2400" b="1" dirty="0"/>
              <a:t>coding</a:t>
            </a:r>
            <a:r>
              <a:rPr lang="en-ZA" sz="2400" dirty="0"/>
              <a:t>, and </a:t>
            </a:r>
            <a:r>
              <a:rPr lang="en-ZA" sz="2400" b="1" dirty="0"/>
              <a:t>artificial intelligence</a:t>
            </a:r>
            <a:r>
              <a:rPr lang="en-ZA" sz="2400" dirty="0"/>
              <a:t>, is well under way;</a:t>
            </a:r>
            <a:endParaRPr lang="en-US" sz="2400" dirty="0"/>
          </a:p>
          <a:p>
            <a:pPr lvl="0" algn="just" fontAlgn="base"/>
            <a:r>
              <a:rPr lang="en-ZA" sz="2400" dirty="0"/>
              <a:t>Curriculum and materials development has been </a:t>
            </a:r>
            <a:r>
              <a:rPr lang="en-ZA" sz="2400" b="1" dirty="0"/>
              <a:t>prioritised</a:t>
            </a:r>
            <a:r>
              <a:rPr lang="en-ZA" sz="2400" dirty="0"/>
              <a:t> for </a:t>
            </a:r>
            <a:r>
              <a:rPr lang="en-ZA" sz="2400" b="1" dirty="0"/>
              <a:t>new technology subjects </a:t>
            </a:r>
            <a:r>
              <a:rPr lang="en-ZA" sz="2400" dirty="0"/>
              <a:t>and </a:t>
            </a:r>
            <a:r>
              <a:rPr lang="en-ZA" sz="2400" b="1" dirty="0"/>
              <a:t>specialisations</a:t>
            </a:r>
            <a:r>
              <a:rPr lang="en-ZA" sz="2400" dirty="0"/>
              <a:t>, including </a:t>
            </a:r>
            <a:r>
              <a:rPr lang="en-ZA" sz="2400" b="1" dirty="0"/>
              <a:t>technical mathematics</a:t>
            </a:r>
            <a:r>
              <a:rPr lang="en-ZA" sz="2400" dirty="0"/>
              <a:t> and </a:t>
            </a:r>
            <a:r>
              <a:rPr lang="en-ZA" sz="2400" b="1" dirty="0"/>
              <a:t>technical sciences</a:t>
            </a:r>
            <a:r>
              <a:rPr lang="en-ZA" sz="2400" dirty="0"/>
              <a:t>, </a:t>
            </a:r>
            <a:r>
              <a:rPr lang="en-ZA" sz="2400" b="1" dirty="0"/>
              <a:t>maritime sciences</a:t>
            </a:r>
            <a:r>
              <a:rPr lang="en-ZA" sz="2400" dirty="0"/>
              <a:t>, </a:t>
            </a:r>
            <a:r>
              <a:rPr lang="en-ZA" sz="2400" b="1" dirty="0"/>
              <a:t>aviation studies</a:t>
            </a:r>
            <a:r>
              <a:rPr lang="en-ZA" sz="2400" dirty="0"/>
              <a:t>, </a:t>
            </a:r>
            <a:r>
              <a:rPr lang="en-ZA" sz="2400" b="1" dirty="0"/>
              <a:t>mining sciences</a:t>
            </a:r>
            <a:r>
              <a:rPr lang="en-ZA" sz="2400" dirty="0"/>
              <a:t>, </a:t>
            </a:r>
            <a:r>
              <a:rPr lang="en-ZA" sz="2400" b="1" dirty="0"/>
              <a:t>aquaponics</a:t>
            </a:r>
            <a:r>
              <a:rPr lang="en-ZA" sz="2400" dirty="0"/>
              <a:t>; and</a:t>
            </a:r>
            <a:endParaRPr lang="en-US" sz="2400" dirty="0"/>
          </a:p>
          <a:p>
            <a:pPr lvl="0" algn="just" fontAlgn="base"/>
            <a:r>
              <a:rPr lang="en-ZA" sz="2400" dirty="0"/>
              <a:t>To </a:t>
            </a:r>
            <a:r>
              <a:rPr lang="en-ZA" sz="2400" b="1" dirty="0"/>
              <a:t>expand</a:t>
            </a:r>
            <a:r>
              <a:rPr lang="en-ZA" sz="2400" dirty="0"/>
              <a:t> participation in the </a:t>
            </a:r>
            <a:r>
              <a:rPr lang="en-ZA" sz="2400" b="1" dirty="0"/>
              <a:t>technical streams</a:t>
            </a:r>
            <a:r>
              <a:rPr lang="en-ZA" sz="2400" dirty="0"/>
              <a:t>, several </a:t>
            </a:r>
            <a:r>
              <a:rPr lang="en-ZA" sz="2400" b="1" dirty="0"/>
              <a:t>ordinary public schools </a:t>
            </a:r>
            <a:r>
              <a:rPr lang="en-ZA" sz="2400" dirty="0"/>
              <a:t>will be </a:t>
            </a:r>
            <a:r>
              <a:rPr lang="en-ZA" sz="2400" b="1" dirty="0"/>
              <a:t>transformed</a:t>
            </a:r>
            <a:r>
              <a:rPr lang="en-ZA" sz="2400" dirty="0"/>
              <a:t> into </a:t>
            </a:r>
            <a:r>
              <a:rPr lang="en-ZA" sz="2400" b="1" dirty="0"/>
              <a:t>technical high schools</a:t>
            </a:r>
            <a:r>
              <a:rPr lang="en-ZA" sz="2400" dirty="0"/>
              <a:t>.</a:t>
            </a:r>
            <a:endParaRPr lang="en-US" sz="2400" dirty="0"/>
          </a:p>
          <a:p>
            <a:endParaRPr lang="en-US" sz="2400" dirty="0"/>
          </a:p>
          <a:p>
            <a:pPr algn="just"/>
            <a:endParaRPr lang="en-ZA" sz="2400" dirty="0"/>
          </a:p>
        </p:txBody>
      </p:sp>
      <p:sp>
        <p:nvSpPr>
          <p:cNvPr id="5" name="Slide Number Placeholder 4"/>
          <p:cNvSpPr>
            <a:spLocks noGrp="1"/>
          </p:cNvSpPr>
          <p:nvPr>
            <p:ph type="sldNum" sz="quarter" idx="4"/>
          </p:nvPr>
        </p:nvSpPr>
        <p:spPr/>
        <p:txBody>
          <a:bodyPr/>
          <a:lstStyle/>
          <a:p>
            <a:fld id="{28A3B54F-4D6D-439C-9A2C-B6799378E1A1}" type="slidenum">
              <a:rPr lang="en-ZA" smtClean="0"/>
              <a:pPr/>
              <a:t>16</a:t>
            </a:fld>
            <a:endParaRPr lang="en-ZA" dirty="0"/>
          </a:p>
        </p:txBody>
      </p:sp>
      <p:pic>
        <p:nvPicPr>
          <p:cNvPr id="6" name="Picture 5"/>
          <p:cNvPicPr>
            <a:picLocks noChangeAspect="1"/>
          </p:cNvPicPr>
          <p:nvPr/>
        </p:nvPicPr>
        <p:blipFill>
          <a:blip r:embed="rId2" cstate="print"/>
          <a:stretch>
            <a:fillRect/>
          </a:stretch>
        </p:blipFill>
        <p:spPr>
          <a:xfrm>
            <a:off x="0" y="6128134"/>
            <a:ext cx="1619672" cy="729866"/>
          </a:xfrm>
          <a:prstGeom prst="rect">
            <a:avLst/>
          </a:prstGeom>
        </p:spPr>
      </p:pic>
    </p:spTree>
    <p:extLst>
      <p:ext uri="{BB962C8B-B14F-4D97-AF65-F5344CB8AC3E}">
        <p14:creationId xmlns:p14="http://schemas.microsoft.com/office/powerpoint/2010/main" xmlns="" val="48663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60302751"/>
              </p:ext>
            </p:extLst>
          </p:nvPr>
        </p:nvGraphicFramePr>
        <p:xfrm>
          <a:off x="0" y="39229"/>
          <a:ext cx="9108504" cy="6877339"/>
        </p:xfrm>
        <a:graphic>
          <a:graphicData uri="http://schemas.openxmlformats.org/drawingml/2006/table">
            <a:tbl>
              <a:tblPr firstRow="1" firstCol="1" bandRow="1">
                <a:tableStyleId>{21E4AEA4-8DFA-4A89-87EB-49C32662AFE0}</a:tableStyleId>
              </a:tblPr>
              <a:tblGrid>
                <a:gridCol w="961476">
                  <a:extLst>
                    <a:ext uri="{9D8B030D-6E8A-4147-A177-3AD203B41FA5}">
                      <a16:colId xmlns:a16="http://schemas.microsoft.com/office/drawing/2014/main" xmlns="" val="3095534244"/>
                    </a:ext>
                  </a:extLst>
                </a:gridCol>
                <a:gridCol w="8147028">
                  <a:extLst>
                    <a:ext uri="{9D8B030D-6E8A-4147-A177-3AD203B41FA5}">
                      <a16:colId xmlns:a16="http://schemas.microsoft.com/office/drawing/2014/main" xmlns="" val="2494402246"/>
                    </a:ext>
                  </a:extLst>
                </a:gridCol>
              </a:tblGrid>
              <a:tr h="93849">
                <a:tc>
                  <a:txBody>
                    <a:bodyPr/>
                    <a:lstStyle/>
                    <a:p>
                      <a:pPr algn="ct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DBE SUBMISSIONS FOR SONA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3581348748"/>
                  </a:ext>
                </a:extLst>
              </a:tr>
              <a:tr h="430704">
                <a:tc>
                  <a:txBody>
                    <a:bodyPr/>
                    <a:lstStyle/>
                    <a:p>
                      <a:pPr marL="342900" lvl="0" indent="-342900" algn="ctr">
                        <a:lnSpc>
                          <a:spcPct val="107000"/>
                        </a:lnSpc>
                        <a:buFont typeface="+mj-lt"/>
                        <a:buAutoNum type="arabicPeriod"/>
                      </a:pPr>
                      <a:r>
                        <a:rPr lang="en-ZA" sz="1200" dirty="0">
                          <a:effectLst/>
                        </a:rPr>
                        <a:t> </a:t>
                      </a:r>
                      <a:endParaRPr lang="en-ZA" sz="1200" dirty="0">
                        <a:effectLst/>
                        <a:latin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Improving </a:t>
                      </a:r>
                      <a:r>
                        <a:rPr lang="en-ZA" sz="1400" b="1" dirty="0">
                          <a:effectLst/>
                        </a:rPr>
                        <a:t>foundational skills </a:t>
                      </a:r>
                      <a:r>
                        <a:rPr lang="en-ZA" sz="1400" dirty="0">
                          <a:effectLst/>
                        </a:rPr>
                        <a:t>of Numeracy and Literacy, especially Reading which should be underpinned by a Reading Revolution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1131680051"/>
                  </a:ext>
                </a:extLst>
              </a:tr>
              <a:tr h="1091369">
                <a:tc>
                  <a:txBody>
                    <a:bodyPr/>
                    <a:lstStyle/>
                    <a:p>
                      <a:pPr algn="l">
                        <a:lnSpc>
                          <a:spcPct val="107000"/>
                        </a:lnSpc>
                        <a:spcAft>
                          <a:spcPts val="0"/>
                        </a:spcAft>
                      </a:pPr>
                      <a:r>
                        <a:rPr lang="en-ZA" sz="1200" dirty="0">
                          <a:effectLst/>
                        </a:rPr>
                        <a:t>      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Immediate implementation of a </a:t>
                      </a:r>
                      <a:r>
                        <a:rPr lang="en-ZA" sz="1400" b="1" dirty="0">
                          <a:effectLst/>
                        </a:rPr>
                        <a:t>curriculum with skills and competencies for a changing world </a:t>
                      </a:r>
                      <a:r>
                        <a:rPr lang="en-ZA" sz="1400" dirty="0">
                          <a:effectLst/>
                        </a:rPr>
                        <a:t>in all public schools (Three Stream Model (Academic, Technical Vocational and Technical Occupational),  Fourth Industrial Revolution (ICT rollout, prioritising, multi-grade, rural and farm schools; schools for Learners with special educational needs and no fee schools; coding and robotics; digitisation of textbooks and workbooks)  Entrepreneurship, Focus Schools, and etc).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3196174016"/>
                  </a:ext>
                </a:extLst>
              </a:tr>
              <a:tr h="650926">
                <a:tc>
                  <a:txBody>
                    <a:bodyPr/>
                    <a:lstStyle/>
                    <a:p>
                      <a:pPr algn="l">
                        <a:lnSpc>
                          <a:spcPct val="107000"/>
                        </a:lnSpc>
                        <a:spcAft>
                          <a:spcPts val="0"/>
                        </a:spcAft>
                      </a:pPr>
                      <a:r>
                        <a:rPr lang="en-ZA" sz="1200" dirty="0">
                          <a:effectLst/>
                        </a:rPr>
                        <a:t>      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Work with Higher Education and Training to </a:t>
                      </a:r>
                      <a:r>
                        <a:rPr lang="en-ZA" sz="1400" b="1" dirty="0">
                          <a:effectLst/>
                        </a:rPr>
                        <a:t>equip teachers </a:t>
                      </a:r>
                      <a:r>
                        <a:rPr lang="en-ZA" sz="1400" dirty="0">
                          <a:effectLst/>
                        </a:rPr>
                        <a:t>(Quality Teachers) with skills and knowledge to teach Numeracy and Literacy in particular Reading; and promote their status to teach learners skills and competencies for a changing world.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2721553939"/>
                  </a:ext>
                </a:extLst>
              </a:tr>
              <a:tr h="677917">
                <a:tc>
                  <a:txBody>
                    <a:bodyPr/>
                    <a:lstStyle/>
                    <a:p>
                      <a:pPr algn="l">
                        <a:lnSpc>
                          <a:spcPct val="107000"/>
                        </a:lnSpc>
                        <a:spcAft>
                          <a:spcPts val="0"/>
                        </a:spcAft>
                      </a:pPr>
                      <a:r>
                        <a:rPr lang="en-ZA" sz="1200" dirty="0">
                          <a:effectLst/>
                        </a:rPr>
                        <a:t>      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Deal decisively with quality and efficiency through the implementation of standardized assessments to reduce failure, repetition, and drop out rates and introduce multiple qualifications such </a:t>
                      </a:r>
                      <a:r>
                        <a:rPr lang="en-ZA" sz="1400" b="1" dirty="0">
                          <a:effectLst/>
                        </a:rPr>
                        <a:t>General Education Certificate </a:t>
                      </a:r>
                      <a:r>
                        <a:rPr lang="en-ZA" sz="1400" dirty="0">
                          <a:effectLst/>
                        </a:rPr>
                        <a:t>before the grade 12 exit qualification.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3727949624"/>
                  </a:ext>
                </a:extLst>
              </a:tr>
              <a:tr h="430704">
                <a:tc>
                  <a:txBody>
                    <a:bodyPr/>
                    <a:lstStyle/>
                    <a:p>
                      <a:pPr algn="l">
                        <a:lnSpc>
                          <a:spcPct val="107000"/>
                        </a:lnSpc>
                        <a:spcAft>
                          <a:spcPts val="0"/>
                        </a:spcAft>
                      </a:pPr>
                      <a:r>
                        <a:rPr lang="en-ZA" sz="1200" dirty="0">
                          <a:effectLst/>
                        </a:rPr>
                        <a:t>      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Eliminate the digital divide by ensuring that within six years all schools, and education offices have </a:t>
                      </a:r>
                      <a:r>
                        <a:rPr lang="en-ZA" sz="1400" b="1" dirty="0">
                          <a:effectLst/>
                        </a:rPr>
                        <a:t>access to internet and free data</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1442157141"/>
                  </a:ext>
                </a:extLst>
              </a:tr>
              <a:tr h="430704">
                <a:tc>
                  <a:txBody>
                    <a:bodyPr/>
                    <a:lstStyle/>
                    <a:p>
                      <a:pPr algn="l">
                        <a:lnSpc>
                          <a:spcPct val="107000"/>
                        </a:lnSpc>
                        <a:spcAft>
                          <a:spcPts val="0"/>
                        </a:spcAft>
                      </a:pPr>
                      <a:r>
                        <a:rPr lang="en-ZA" sz="1200" dirty="0">
                          <a:effectLst/>
                        </a:rPr>
                        <a:t>      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Urgent implementation of </a:t>
                      </a:r>
                      <a:r>
                        <a:rPr lang="en-ZA" sz="1400" b="1" dirty="0">
                          <a:effectLst/>
                        </a:rPr>
                        <a:t>two years of ECD before Grade 1</a:t>
                      </a:r>
                      <a:r>
                        <a:rPr lang="en-ZA" sz="1400" dirty="0">
                          <a:effectLst/>
                        </a:rPr>
                        <a:t>, and the migration of the 0 - 4 year olds from Social Development to Basic Education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2670235599"/>
                  </a:ext>
                </a:extLst>
              </a:tr>
              <a:tr h="474282">
                <a:tc>
                  <a:txBody>
                    <a:bodyPr/>
                    <a:lstStyle/>
                    <a:p>
                      <a:pPr algn="l">
                        <a:lnSpc>
                          <a:spcPct val="107000"/>
                        </a:lnSpc>
                        <a:spcAft>
                          <a:spcPts val="0"/>
                        </a:spcAft>
                      </a:pPr>
                      <a:r>
                        <a:rPr lang="en-ZA" sz="1200" dirty="0">
                          <a:effectLst/>
                        </a:rPr>
                        <a:t>      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b="1" dirty="0">
                          <a:effectLst/>
                        </a:rPr>
                        <a:t>Decolonization of Basic Education </a:t>
                      </a:r>
                      <a:r>
                        <a:rPr lang="en-ZA" sz="1400" dirty="0">
                          <a:effectLst/>
                        </a:rPr>
                        <a:t>through the teaching and promotion of African Languages, South African and African History to all learners up to grade 12, and national symbols.</a:t>
                      </a:r>
                    </a:p>
                  </a:txBody>
                  <a:tcPr marL="32373" marR="32373" marT="0" marB="0"/>
                </a:tc>
                <a:extLst>
                  <a:ext uri="{0D108BD9-81ED-4DB2-BD59-A6C34878D82A}">
                    <a16:rowId xmlns:a16="http://schemas.microsoft.com/office/drawing/2014/main" xmlns="" val="977922759"/>
                  </a:ext>
                </a:extLst>
              </a:tr>
              <a:tr h="430704">
                <a:tc>
                  <a:txBody>
                    <a:bodyPr/>
                    <a:lstStyle/>
                    <a:p>
                      <a:pPr algn="l">
                        <a:lnSpc>
                          <a:spcPct val="107000"/>
                        </a:lnSpc>
                        <a:spcAft>
                          <a:spcPts val="0"/>
                        </a:spcAft>
                      </a:pPr>
                      <a:r>
                        <a:rPr lang="en-ZA" sz="1200" dirty="0">
                          <a:effectLst/>
                        </a:rPr>
                        <a:t>      8.</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Work with Sports and Recreation, Arts and Culture, Health, and South African Police Services to teach and promote </a:t>
                      </a:r>
                      <a:r>
                        <a:rPr lang="en-ZA" sz="1400" b="1" dirty="0">
                          <a:effectLst/>
                        </a:rPr>
                        <a:t>Social Cohesion, Health and School Safety.</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2828579585"/>
                  </a:ext>
                </a:extLst>
              </a:tr>
              <a:tr h="467710">
                <a:tc>
                  <a:txBody>
                    <a:bodyPr/>
                    <a:lstStyle/>
                    <a:p>
                      <a:pPr algn="l">
                        <a:lnSpc>
                          <a:spcPct val="107000"/>
                        </a:lnSpc>
                        <a:spcAft>
                          <a:spcPts val="0"/>
                        </a:spcAft>
                      </a:pPr>
                      <a:r>
                        <a:rPr lang="en-ZA" sz="1200" dirty="0">
                          <a:effectLst/>
                        </a:rPr>
                        <a:t>      9.</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Complete an Integrated </a:t>
                      </a:r>
                      <a:r>
                        <a:rPr lang="en-ZA" sz="1400" b="1" dirty="0">
                          <a:effectLst/>
                        </a:rPr>
                        <a:t>Infrastructure Development Plan </a:t>
                      </a:r>
                      <a:r>
                        <a:rPr lang="en-ZA" sz="1400" dirty="0">
                          <a:effectLst/>
                        </a:rPr>
                        <a:t>informed by Infrastructure delivery and regular maintenance which is resourced.</a:t>
                      </a:r>
                    </a:p>
                  </a:txBody>
                  <a:tcPr marL="32373" marR="32373" marT="0" marB="0"/>
                </a:tc>
                <a:extLst>
                  <a:ext uri="{0D108BD9-81ED-4DB2-BD59-A6C34878D82A}">
                    <a16:rowId xmlns:a16="http://schemas.microsoft.com/office/drawing/2014/main" xmlns="" val="831695343"/>
                  </a:ext>
                </a:extLst>
              </a:tr>
              <a:tr h="430704">
                <a:tc>
                  <a:txBody>
                    <a:bodyPr/>
                    <a:lstStyle/>
                    <a:p>
                      <a:pPr algn="l">
                        <a:lnSpc>
                          <a:spcPct val="107000"/>
                        </a:lnSpc>
                        <a:spcAft>
                          <a:spcPts val="0"/>
                        </a:spcAft>
                      </a:pPr>
                      <a:r>
                        <a:rPr lang="en-ZA" sz="1200" dirty="0">
                          <a:effectLst/>
                        </a:rPr>
                        <a:t>     10.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Increase the Safety Net through </a:t>
                      </a:r>
                      <a:r>
                        <a:rPr lang="en-ZA" sz="1400" b="1" dirty="0">
                          <a:effectLst/>
                        </a:rPr>
                        <a:t>pro poor policies </a:t>
                      </a:r>
                      <a:r>
                        <a:rPr lang="en-ZA" sz="1400" dirty="0">
                          <a:effectLst/>
                        </a:rPr>
                        <a:t>to cover learners who are deserving  such as ECD, and Learners with Special Education Needs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3734918646"/>
                  </a:ext>
                </a:extLst>
              </a:tr>
              <a:tr h="871148">
                <a:tc>
                  <a:txBody>
                    <a:bodyPr/>
                    <a:lstStyle/>
                    <a:p>
                      <a:pPr algn="l">
                        <a:lnSpc>
                          <a:spcPct val="107000"/>
                        </a:lnSpc>
                        <a:spcAft>
                          <a:spcPts val="0"/>
                        </a:spcAft>
                      </a:pPr>
                      <a:r>
                        <a:rPr lang="en-ZA" sz="1200" dirty="0">
                          <a:effectLst/>
                        </a:rPr>
                        <a:t>     11.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0"/>
                        </a:spcAft>
                      </a:pPr>
                      <a:r>
                        <a:rPr lang="en-ZA" sz="1400" dirty="0">
                          <a:effectLst/>
                        </a:rPr>
                        <a:t>Strengthen </a:t>
                      </a:r>
                      <a:r>
                        <a:rPr lang="en-ZA" sz="1400" b="1" dirty="0">
                          <a:effectLst/>
                        </a:rPr>
                        <a:t>partnership </a:t>
                      </a:r>
                      <a:r>
                        <a:rPr lang="en-ZA" sz="1400" dirty="0">
                          <a:effectLst/>
                        </a:rPr>
                        <a:t>with all stakeholders, private sector, and promote integrated governance, intergovernmental relations, and labour peace.</a:t>
                      </a:r>
                    </a:p>
                    <a:p>
                      <a:pPr algn="l">
                        <a:lnSpc>
                          <a:spcPct val="107000"/>
                        </a:lnSpc>
                        <a:spcAft>
                          <a:spcPts val="0"/>
                        </a:spcAft>
                      </a:pPr>
                      <a:r>
                        <a:rPr lang="en-ZA" sz="1400" dirty="0">
                          <a:effectLst/>
                        </a:rPr>
                        <a:t> </a:t>
                      </a:r>
                    </a:p>
                    <a:p>
                      <a:pPr algn="l">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xmlns="" val="489122242"/>
                  </a:ext>
                </a:extLst>
              </a:tr>
            </a:tbl>
          </a:graphicData>
        </a:graphic>
      </p:graphicFrame>
      <p:sp>
        <p:nvSpPr>
          <p:cNvPr id="3" name="Slide Number Placeholder 2"/>
          <p:cNvSpPr>
            <a:spLocks noGrp="1"/>
          </p:cNvSpPr>
          <p:nvPr>
            <p:ph type="sldNum" sz="quarter" idx="12"/>
          </p:nvPr>
        </p:nvSpPr>
        <p:spPr/>
        <p:txBody>
          <a:bodyPr/>
          <a:lstStyle/>
          <a:p>
            <a:fld id="{3560BCC8-86EE-4993-A50D-2F143866510F}" type="slidenum">
              <a:rPr lang="en-ZA" smtClean="0"/>
              <a:pPr/>
              <a:t>17</a:t>
            </a:fld>
            <a:endParaRPr lang="en-ZA" dirty="0"/>
          </a:p>
        </p:txBody>
      </p:sp>
    </p:spTree>
    <p:extLst>
      <p:ext uri="{BB962C8B-B14F-4D97-AF65-F5344CB8AC3E}">
        <p14:creationId xmlns:p14="http://schemas.microsoft.com/office/powerpoint/2010/main" xmlns="" val="320560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229600" cy="1143000"/>
          </a:xfrm>
        </p:spPr>
        <p:txBody>
          <a:bodyPr>
            <a:noAutofit/>
          </a:bodyPr>
          <a:lstStyle/>
          <a:p>
            <a:r>
              <a:rPr lang="en-US" b="1" dirty="0">
                <a:solidFill>
                  <a:srgbClr val="741202"/>
                </a:solidFill>
                <a:cs typeface="Arial" panose="020B0604020202020204" pitchFamily="34" charset="0"/>
              </a:rPr>
              <a:t>KEY MTSF 2014-2019 PRIORITIES</a:t>
            </a:r>
            <a:endParaRPr lang="en-ZA" b="1" dirty="0">
              <a:solidFill>
                <a:srgbClr val="741202"/>
              </a:solidFill>
              <a:cs typeface="Arial" panose="020B0604020202020204" pitchFamily="34" charset="0"/>
            </a:endParaRPr>
          </a:p>
        </p:txBody>
      </p:sp>
      <p:sp>
        <p:nvSpPr>
          <p:cNvPr id="3" name="Content Placeholder 2"/>
          <p:cNvSpPr>
            <a:spLocks noGrp="1"/>
          </p:cNvSpPr>
          <p:nvPr>
            <p:ph idx="1"/>
          </p:nvPr>
        </p:nvSpPr>
        <p:spPr>
          <a:xfrm>
            <a:off x="448398" y="1059700"/>
            <a:ext cx="8229600" cy="5073429"/>
          </a:xfrm>
        </p:spPr>
        <p:txBody>
          <a:bodyPr>
            <a:normAutofit/>
          </a:bodyPr>
          <a:lstStyle/>
          <a:p>
            <a:pPr lvl="1" algn="just">
              <a:buFont typeface="Arial" panose="020B0604020202020204" pitchFamily="34" charset="0"/>
              <a:buChar char="•"/>
              <a:defRPr/>
            </a:pPr>
            <a:r>
              <a:rPr lang="en-ZA" sz="2200" dirty="0">
                <a:solidFill>
                  <a:prstClr val="black"/>
                </a:solidFill>
                <a:cs typeface="Arial" panose="020B0604020202020204" pitchFamily="34" charset="0"/>
              </a:rPr>
              <a:t>Improving </a:t>
            </a:r>
            <a:r>
              <a:rPr lang="en-ZA" sz="2200" b="1" dirty="0">
                <a:solidFill>
                  <a:prstClr val="black"/>
                </a:solidFill>
                <a:cs typeface="Arial" panose="020B0604020202020204" pitchFamily="34" charset="0"/>
              </a:rPr>
              <a:t>quality of teaching and learning </a:t>
            </a:r>
            <a:r>
              <a:rPr lang="en-ZA" sz="2200" dirty="0">
                <a:solidFill>
                  <a:prstClr val="black"/>
                </a:solidFill>
                <a:cs typeface="Arial" panose="020B0604020202020204" pitchFamily="34" charset="0"/>
              </a:rPr>
              <a:t>through </a:t>
            </a:r>
            <a:r>
              <a:rPr lang="en-ZA" sz="2200" b="1" dirty="0">
                <a:solidFill>
                  <a:prstClr val="black"/>
                </a:solidFill>
                <a:cs typeface="Arial" panose="020B0604020202020204" pitchFamily="34" charset="0"/>
              </a:rPr>
              <a:t>development, supply and effective utilisation of teachers;</a:t>
            </a:r>
            <a:endParaRPr lang="en-US" sz="2200" b="1" dirty="0">
              <a:solidFill>
                <a:prstClr val="black"/>
              </a:solidFill>
              <a:cs typeface="Arial" panose="020B0604020202020204" pitchFamily="34" charset="0"/>
            </a:endParaRPr>
          </a:p>
          <a:p>
            <a:pPr lvl="1" algn="just">
              <a:buFont typeface="Arial" panose="020B0604020202020204" pitchFamily="34" charset="0"/>
              <a:buChar char="•"/>
              <a:defRPr/>
            </a:pPr>
            <a:r>
              <a:rPr lang="en-ZA" sz="2200" dirty="0">
                <a:solidFill>
                  <a:prstClr val="black"/>
                </a:solidFill>
                <a:cs typeface="Arial" panose="020B0604020202020204" pitchFamily="34" charset="0"/>
              </a:rPr>
              <a:t>Improving </a:t>
            </a:r>
            <a:r>
              <a:rPr lang="en-ZA" sz="2200" b="1" dirty="0">
                <a:solidFill>
                  <a:prstClr val="black"/>
                </a:solidFill>
                <a:cs typeface="Arial" panose="020B0604020202020204" pitchFamily="34" charset="0"/>
              </a:rPr>
              <a:t>quality of teaching and learning </a:t>
            </a:r>
            <a:r>
              <a:rPr lang="en-ZA" sz="2200" dirty="0">
                <a:solidFill>
                  <a:prstClr val="black"/>
                </a:solidFill>
                <a:cs typeface="Arial" panose="020B0604020202020204" pitchFamily="34" charset="0"/>
              </a:rPr>
              <a:t>through provision of adequate, </a:t>
            </a:r>
            <a:r>
              <a:rPr lang="en-ZA" sz="2200" b="1" dirty="0">
                <a:solidFill>
                  <a:prstClr val="black"/>
                </a:solidFill>
                <a:cs typeface="Arial" panose="020B0604020202020204" pitchFamily="34" charset="0"/>
              </a:rPr>
              <a:t>quality infrastructure and Learning and Teaching Support Materials</a:t>
            </a:r>
            <a:r>
              <a:rPr lang="en-ZA" sz="2200" dirty="0">
                <a:solidFill>
                  <a:prstClr val="black"/>
                </a:solidFill>
                <a:cs typeface="Arial" panose="020B0604020202020204" pitchFamily="34" charset="0"/>
              </a:rPr>
              <a:t> (LTSM); </a:t>
            </a:r>
            <a:endParaRPr lang="en-US" sz="2200" dirty="0">
              <a:solidFill>
                <a:prstClr val="black"/>
              </a:solidFill>
              <a:cs typeface="Arial" panose="020B0604020202020204" pitchFamily="34" charset="0"/>
            </a:endParaRPr>
          </a:p>
          <a:p>
            <a:pPr lvl="1" algn="just">
              <a:buFont typeface="Arial" panose="020B0604020202020204" pitchFamily="34" charset="0"/>
              <a:buChar char="•"/>
              <a:defRPr/>
            </a:pPr>
            <a:r>
              <a:rPr lang="en-ZA" sz="2200" b="1" dirty="0">
                <a:solidFill>
                  <a:prstClr val="black"/>
                </a:solidFill>
                <a:cs typeface="Arial" panose="020B0604020202020204" pitchFamily="34" charset="0"/>
              </a:rPr>
              <a:t>Improving assessment </a:t>
            </a:r>
            <a:r>
              <a:rPr lang="en-ZA" sz="2200" dirty="0">
                <a:solidFill>
                  <a:prstClr val="black"/>
                </a:solidFill>
                <a:cs typeface="Arial" panose="020B0604020202020204" pitchFamily="34" charset="0"/>
              </a:rPr>
              <a:t>for learning to ensure quality and efficiency in academic achievement;</a:t>
            </a:r>
          </a:p>
          <a:p>
            <a:pPr lvl="1" algn="just">
              <a:buFont typeface="Arial" panose="020B0604020202020204" pitchFamily="34" charset="0"/>
              <a:buChar char="•"/>
              <a:defRPr/>
            </a:pPr>
            <a:r>
              <a:rPr lang="en-ZA" sz="2200" b="1" dirty="0">
                <a:solidFill>
                  <a:prstClr val="black"/>
                </a:solidFill>
                <a:cs typeface="Arial" panose="020B0604020202020204" pitchFamily="34" charset="0"/>
              </a:rPr>
              <a:t>Expanded access to Early Childhood Development </a:t>
            </a:r>
            <a:r>
              <a:rPr lang="en-ZA" sz="2200" dirty="0">
                <a:solidFill>
                  <a:prstClr val="black"/>
                </a:solidFill>
                <a:cs typeface="Arial" panose="020B0604020202020204" pitchFamily="34" charset="0"/>
              </a:rPr>
              <a:t>(ECD) and improvement of the quality of Grade R, with support for pre-Grade R provision;</a:t>
            </a:r>
            <a:endParaRPr lang="en-US" sz="2200" dirty="0">
              <a:solidFill>
                <a:prstClr val="black"/>
              </a:solidFill>
              <a:cs typeface="Arial" panose="020B0604020202020204" pitchFamily="34" charset="0"/>
            </a:endParaRPr>
          </a:p>
          <a:p>
            <a:pPr lvl="1" algn="just">
              <a:buFont typeface="Arial" panose="020B0604020202020204" pitchFamily="34" charset="0"/>
              <a:buChar char="•"/>
              <a:defRPr/>
            </a:pPr>
            <a:r>
              <a:rPr lang="en-ZA" sz="2200" b="1" dirty="0">
                <a:solidFill>
                  <a:prstClr val="black"/>
                </a:solidFill>
                <a:cs typeface="Arial" panose="020B0604020202020204" pitchFamily="34" charset="0"/>
              </a:rPr>
              <a:t>Strengthening accountability </a:t>
            </a:r>
            <a:r>
              <a:rPr lang="en-ZA" sz="2200" dirty="0">
                <a:solidFill>
                  <a:prstClr val="black"/>
                </a:solidFill>
                <a:cs typeface="Arial" panose="020B0604020202020204" pitchFamily="34" charset="0"/>
              </a:rPr>
              <a:t>and improving management  at the school, community and district level; and</a:t>
            </a:r>
            <a:endParaRPr lang="en-US" sz="2200" dirty="0">
              <a:solidFill>
                <a:prstClr val="black"/>
              </a:solidFill>
              <a:cs typeface="Arial" panose="020B0604020202020204" pitchFamily="34" charset="0"/>
            </a:endParaRPr>
          </a:p>
          <a:p>
            <a:pPr lvl="1" algn="just">
              <a:buFont typeface="Arial" panose="020B0604020202020204" pitchFamily="34" charset="0"/>
              <a:buChar char="•"/>
              <a:defRPr/>
            </a:pPr>
            <a:r>
              <a:rPr lang="en-ZA" sz="2200" b="1" dirty="0">
                <a:solidFill>
                  <a:prstClr val="black"/>
                </a:solidFill>
                <a:cs typeface="Arial" panose="020B0604020202020204" pitchFamily="34" charset="0"/>
              </a:rPr>
              <a:t>Partnerships</a:t>
            </a:r>
            <a:r>
              <a:rPr lang="en-ZA" sz="2200" dirty="0">
                <a:solidFill>
                  <a:prstClr val="black"/>
                </a:solidFill>
                <a:cs typeface="Arial" panose="020B0604020202020204" pitchFamily="34" charset="0"/>
              </a:rPr>
              <a:t> for education reform and improved quality.</a:t>
            </a:r>
          </a:p>
        </p:txBody>
      </p:sp>
      <p:sp>
        <p:nvSpPr>
          <p:cNvPr id="4" name="Slide Number Placeholder 3"/>
          <p:cNvSpPr>
            <a:spLocks noGrp="1"/>
          </p:cNvSpPr>
          <p:nvPr>
            <p:ph type="sldNum" sz="quarter" idx="4"/>
          </p:nvPr>
        </p:nvSpPr>
        <p:spPr/>
        <p:txBody>
          <a:bodyPr/>
          <a:lstStyle/>
          <a:p>
            <a:fld id="{28A3B54F-4D6D-439C-9A2C-B6799378E1A1}" type="slidenum">
              <a:rPr lang="en-ZA" smtClean="0"/>
              <a:pPr/>
              <a:t>18</a:t>
            </a:fld>
            <a:endParaRPr lang="en-ZA" dirty="0"/>
          </a:p>
        </p:txBody>
      </p:sp>
      <p:pic>
        <p:nvPicPr>
          <p:cNvPr id="5" name="Picture 4"/>
          <p:cNvPicPr>
            <a:picLocks noChangeAspect="1"/>
          </p:cNvPicPr>
          <p:nvPr/>
        </p:nvPicPr>
        <p:blipFill>
          <a:blip r:embed="rId2" cstate="print"/>
          <a:stretch>
            <a:fillRect/>
          </a:stretch>
        </p:blipFill>
        <p:spPr>
          <a:xfrm>
            <a:off x="144754" y="6119103"/>
            <a:ext cx="1547664" cy="731449"/>
          </a:xfrm>
          <a:prstGeom prst="rect">
            <a:avLst/>
          </a:prstGeom>
        </p:spPr>
      </p:pic>
    </p:spTree>
    <p:extLst>
      <p:ext uri="{BB962C8B-B14F-4D97-AF65-F5344CB8AC3E}">
        <p14:creationId xmlns:p14="http://schemas.microsoft.com/office/powerpoint/2010/main" xmlns="" val="34950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373616" cy="792088"/>
          </a:xfrm>
        </p:spPr>
        <p:txBody>
          <a:bodyPr>
            <a:noAutofit/>
          </a:bodyPr>
          <a:lstStyle/>
          <a:p>
            <a:r>
              <a:rPr lang="en-US" sz="4800" b="1" dirty="0">
                <a:solidFill>
                  <a:schemeClr val="accent2">
                    <a:lumMod val="75000"/>
                  </a:schemeClr>
                </a:solidFill>
              </a:rPr>
              <a:t>ACTION PLAN</a:t>
            </a:r>
            <a:endParaRPr lang="en-ZA" sz="4800" b="1" dirty="0">
              <a:solidFill>
                <a:schemeClr val="accent2">
                  <a:lumMod val="75000"/>
                </a:schemeClr>
              </a:solidFill>
            </a:endParaRPr>
          </a:p>
        </p:txBody>
      </p:sp>
      <p:sp>
        <p:nvSpPr>
          <p:cNvPr id="3" name="Content Placeholder 2"/>
          <p:cNvSpPr>
            <a:spLocks noGrp="1"/>
          </p:cNvSpPr>
          <p:nvPr>
            <p:ph idx="1"/>
          </p:nvPr>
        </p:nvSpPr>
        <p:spPr>
          <a:xfrm>
            <a:off x="107503" y="764704"/>
            <a:ext cx="8856985" cy="5956772"/>
          </a:xfrm>
        </p:spPr>
        <p:txBody>
          <a:bodyPr>
            <a:noAutofit/>
          </a:bodyPr>
          <a:lstStyle/>
          <a:p>
            <a:pPr algn="just"/>
            <a:r>
              <a:rPr lang="en-ZA" sz="2800" dirty="0"/>
              <a:t>The </a:t>
            </a:r>
            <a:r>
              <a:rPr lang="en-ZA" sz="2800" i="1" dirty="0"/>
              <a:t>Action Plan to 2019: Towards the Realisation of Schooling 2030</a:t>
            </a:r>
            <a:r>
              <a:rPr lang="en-ZA" sz="2800" dirty="0"/>
              <a:t> </a:t>
            </a:r>
            <a:r>
              <a:rPr lang="en-US" sz="2800" dirty="0"/>
              <a:t>is the </a:t>
            </a:r>
            <a:r>
              <a:rPr lang="en-US" sz="2800" b="1" dirty="0"/>
              <a:t>sector plan </a:t>
            </a:r>
            <a:r>
              <a:rPr lang="en-US" sz="2800" dirty="0"/>
              <a:t>for basic education. </a:t>
            </a:r>
          </a:p>
          <a:p>
            <a:pPr lvl="1" algn="just"/>
            <a:r>
              <a:rPr lang="en-US" dirty="0"/>
              <a:t>It has been </a:t>
            </a:r>
            <a:r>
              <a:rPr lang="en-US" b="1" dirty="0"/>
              <a:t>reviewed</a:t>
            </a:r>
            <a:r>
              <a:rPr lang="en-US" dirty="0"/>
              <a:t> and strengthened for the </a:t>
            </a:r>
            <a:r>
              <a:rPr lang="en-US" b="1" dirty="0"/>
              <a:t>2020-2024 planning cycle</a:t>
            </a:r>
            <a:r>
              <a:rPr lang="en-US" dirty="0"/>
              <a:t>. </a:t>
            </a:r>
          </a:p>
          <a:p>
            <a:pPr algn="just"/>
            <a:r>
              <a:rPr lang="en-US" sz="2800" dirty="0"/>
              <a:t>The Action Plan is based on </a:t>
            </a:r>
            <a:r>
              <a:rPr lang="en-US" sz="2800" b="1" dirty="0"/>
              <a:t>27 national goals </a:t>
            </a:r>
            <a:r>
              <a:rPr lang="en-US" sz="2800" dirty="0"/>
              <a:t>that are intended to </a:t>
            </a:r>
            <a:r>
              <a:rPr lang="en-US" sz="2800" b="1" dirty="0"/>
              <a:t>improve</a:t>
            </a:r>
            <a:r>
              <a:rPr lang="en-US" sz="2800" dirty="0"/>
              <a:t> basic education across all levels. </a:t>
            </a:r>
          </a:p>
          <a:p>
            <a:pPr lvl="1" algn="just"/>
            <a:r>
              <a:rPr lang="en-US" b="1" dirty="0"/>
              <a:t>13 </a:t>
            </a:r>
            <a:r>
              <a:rPr lang="en-US" dirty="0"/>
              <a:t>of these </a:t>
            </a:r>
            <a:r>
              <a:rPr lang="en-US" b="1" dirty="0"/>
              <a:t>goals</a:t>
            </a:r>
            <a:r>
              <a:rPr lang="en-US" dirty="0"/>
              <a:t>, are </a:t>
            </a:r>
            <a:r>
              <a:rPr lang="en-US" b="1" dirty="0"/>
              <a:t>output goals</a:t>
            </a:r>
            <a:r>
              <a:rPr lang="en-US" dirty="0"/>
              <a:t>, dealing with better school results and better enrolment of learners in schools. </a:t>
            </a:r>
          </a:p>
          <a:p>
            <a:pPr lvl="1" algn="just"/>
            <a:r>
              <a:rPr lang="en-US" dirty="0"/>
              <a:t> The remaining </a:t>
            </a:r>
            <a:r>
              <a:rPr lang="en-US" b="1" dirty="0"/>
              <a:t>14 goals </a:t>
            </a:r>
            <a:r>
              <a:rPr lang="en-US" dirty="0"/>
              <a:t>deal with things that must happen for the output goals to be </a:t>
            </a:r>
            <a:r>
              <a:rPr lang="en-US" b="1" dirty="0"/>
              <a:t>realised</a:t>
            </a:r>
            <a:r>
              <a:rPr lang="en-US" dirty="0"/>
              <a:t>. </a:t>
            </a:r>
          </a:p>
          <a:p>
            <a:pPr algn="just"/>
            <a:endParaRPr lang="en-ZA" sz="2400" dirty="0"/>
          </a:p>
        </p:txBody>
      </p:sp>
      <p:sp>
        <p:nvSpPr>
          <p:cNvPr id="5" name="Slide Number Placeholder 4"/>
          <p:cNvSpPr>
            <a:spLocks noGrp="1"/>
          </p:cNvSpPr>
          <p:nvPr>
            <p:ph type="sldNum" sz="quarter" idx="4"/>
          </p:nvPr>
        </p:nvSpPr>
        <p:spPr>
          <a:xfrm>
            <a:off x="6553200" y="6281531"/>
            <a:ext cx="2133600" cy="439946"/>
          </a:xfrm>
        </p:spPr>
        <p:txBody>
          <a:bodyPr/>
          <a:lstStyle/>
          <a:p>
            <a:fld id="{28A3B54F-4D6D-439C-9A2C-B6799378E1A1}" type="slidenum">
              <a:rPr lang="en-ZA" smtClean="0"/>
              <a:pPr/>
              <a:t>19</a:t>
            </a:fld>
            <a:endParaRPr lang="en-ZA" dirty="0"/>
          </a:p>
        </p:txBody>
      </p:sp>
      <p:pic>
        <p:nvPicPr>
          <p:cNvPr id="6" name="Picture 5"/>
          <p:cNvPicPr>
            <a:picLocks noChangeAspect="1"/>
          </p:cNvPicPr>
          <p:nvPr/>
        </p:nvPicPr>
        <p:blipFill>
          <a:blip r:embed="rId2" cstate="print"/>
          <a:stretch>
            <a:fillRect/>
          </a:stretch>
        </p:blipFill>
        <p:spPr>
          <a:xfrm>
            <a:off x="0" y="6128134"/>
            <a:ext cx="1619672" cy="729866"/>
          </a:xfrm>
          <a:prstGeom prst="rect">
            <a:avLst/>
          </a:prstGeom>
        </p:spPr>
      </p:pic>
    </p:spTree>
    <p:extLst>
      <p:ext uri="{BB962C8B-B14F-4D97-AF65-F5344CB8AC3E}">
        <p14:creationId xmlns:p14="http://schemas.microsoft.com/office/powerpoint/2010/main" xmlns="" val="353456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ZA" sz="4800" b="1" dirty="0">
                <a:solidFill>
                  <a:srgbClr val="741202"/>
                </a:solidFill>
                <a:cs typeface="Arial" panose="020B0604020202020204" pitchFamily="34" charset="0"/>
              </a:rPr>
              <a:t>PRESENTATION</a:t>
            </a:r>
            <a:r>
              <a:rPr lang="en-ZA" sz="4800" dirty="0"/>
              <a:t> </a:t>
            </a:r>
            <a:r>
              <a:rPr lang="en-ZA" sz="4800" b="1" dirty="0">
                <a:solidFill>
                  <a:srgbClr val="741202"/>
                </a:solidFill>
                <a:cs typeface="Arial" panose="020B0604020202020204" pitchFamily="34" charset="0"/>
              </a:rPr>
              <a:t>OUTLINE</a:t>
            </a:r>
            <a:endParaRPr lang="en-ZA" sz="4800" dirty="0"/>
          </a:p>
        </p:txBody>
      </p:sp>
      <p:sp>
        <p:nvSpPr>
          <p:cNvPr id="3" name="Content Placeholder 2"/>
          <p:cNvSpPr>
            <a:spLocks noGrp="1"/>
          </p:cNvSpPr>
          <p:nvPr>
            <p:ph idx="1"/>
          </p:nvPr>
        </p:nvSpPr>
        <p:spPr>
          <a:xfrm>
            <a:off x="467544" y="980728"/>
            <a:ext cx="8229600" cy="5256585"/>
          </a:xfrm>
        </p:spPr>
        <p:txBody>
          <a:bodyPr>
            <a:noAutofit/>
          </a:bodyPr>
          <a:lstStyle/>
          <a:p>
            <a:pPr marL="514350" lvl="0" indent="-514350">
              <a:buFont typeface="+mj-lt"/>
              <a:buAutoNum type="arabicPeriod"/>
              <a:defRPr/>
            </a:pPr>
            <a:r>
              <a:rPr lang="en-US" sz="1400" b="1" dirty="0">
                <a:solidFill>
                  <a:prstClr val="black"/>
                </a:solidFill>
                <a:cs typeface="Calibri" pitchFamily="34" charset="0"/>
              </a:rPr>
              <a:t>Purpose	</a:t>
            </a:r>
          </a:p>
          <a:p>
            <a:pPr marL="514350" lvl="0" indent="-514350">
              <a:buFont typeface="+mj-lt"/>
              <a:buAutoNum type="arabicPeriod"/>
              <a:defRPr/>
            </a:pPr>
            <a:r>
              <a:rPr lang="en-US" sz="1400" b="1" dirty="0">
                <a:solidFill>
                  <a:prstClr val="black"/>
                </a:solidFill>
                <a:cs typeface="Calibri" pitchFamily="34" charset="0"/>
              </a:rPr>
              <a:t>Introduction</a:t>
            </a:r>
          </a:p>
          <a:p>
            <a:pPr marL="514350" lvl="0" indent="-514350">
              <a:buFont typeface="+mj-lt"/>
              <a:buAutoNum type="arabicPeriod"/>
              <a:defRPr/>
            </a:pPr>
            <a:r>
              <a:rPr lang="en-US" sz="1400" b="1" dirty="0">
                <a:solidFill>
                  <a:prstClr val="black"/>
                </a:solidFill>
                <a:cs typeface="Calibri" pitchFamily="34" charset="0"/>
              </a:rPr>
              <a:t>Size and Shape of the Basic Education Sector</a:t>
            </a:r>
          </a:p>
          <a:p>
            <a:pPr marL="514350" lvl="0" indent="-514350">
              <a:buFont typeface="+mj-lt"/>
              <a:buAutoNum type="arabicPeriod"/>
              <a:defRPr/>
            </a:pPr>
            <a:r>
              <a:rPr lang="en-US" sz="1400" b="1" dirty="0">
                <a:solidFill>
                  <a:prstClr val="black"/>
                </a:solidFill>
                <a:cs typeface="Calibri" pitchFamily="34" charset="0"/>
              </a:rPr>
              <a:t>Rationale</a:t>
            </a:r>
          </a:p>
          <a:p>
            <a:pPr marL="514350" lvl="0" indent="-514350">
              <a:buFont typeface="+mj-lt"/>
              <a:buAutoNum type="arabicPeriod"/>
              <a:defRPr/>
            </a:pPr>
            <a:r>
              <a:rPr lang="en-US" sz="1400" b="1" dirty="0">
                <a:solidFill>
                  <a:prstClr val="black"/>
                </a:solidFill>
                <a:cs typeface="Calibri" pitchFamily="34" charset="0"/>
              </a:rPr>
              <a:t>Background</a:t>
            </a:r>
          </a:p>
          <a:p>
            <a:pPr marL="514350" lvl="0" indent="-514350">
              <a:buFont typeface="+mj-lt"/>
              <a:buAutoNum type="arabicPeriod"/>
              <a:defRPr/>
            </a:pPr>
            <a:r>
              <a:rPr lang="en-US" sz="1400" b="1" dirty="0">
                <a:solidFill>
                  <a:prstClr val="black"/>
                </a:solidFill>
                <a:cs typeface="Calibri" pitchFamily="34" charset="0"/>
              </a:rPr>
              <a:t>2018 NSC Examination Results</a:t>
            </a:r>
          </a:p>
          <a:p>
            <a:pPr marL="514350" indent="-514350">
              <a:buFont typeface="+mj-lt"/>
              <a:buAutoNum type="arabicPeriod"/>
              <a:defRPr/>
            </a:pPr>
            <a:r>
              <a:rPr lang="en-GB" sz="1400" b="1" dirty="0">
                <a:solidFill>
                  <a:prstClr val="black"/>
                </a:solidFill>
                <a:cs typeface="Calibri" pitchFamily="34" charset="0"/>
              </a:rPr>
              <a:t>Key Government Priorities</a:t>
            </a:r>
          </a:p>
          <a:p>
            <a:pPr marL="514350" indent="-514350">
              <a:buFont typeface="+mj-lt"/>
              <a:buAutoNum type="arabicPeriod"/>
              <a:defRPr/>
            </a:pPr>
            <a:r>
              <a:rPr lang="en-ZA" sz="1400" b="1" dirty="0">
                <a:solidFill>
                  <a:prstClr val="black"/>
                </a:solidFill>
                <a:cs typeface="Calibri" pitchFamily="34" charset="0"/>
              </a:rPr>
              <a:t>SONA</a:t>
            </a:r>
          </a:p>
          <a:p>
            <a:pPr marL="514350" indent="-514350">
              <a:buFont typeface="+mj-lt"/>
              <a:buAutoNum type="arabicPeriod"/>
              <a:defRPr/>
            </a:pPr>
            <a:r>
              <a:rPr lang="en-US" sz="1400" b="1" dirty="0">
                <a:solidFill>
                  <a:prstClr val="black"/>
                </a:solidFill>
                <a:cs typeface="Calibri" pitchFamily="34" charset="0"/>
              </a:rPr>
              <a:t>Action Plan to 2019: </a:t>
            </a:r>
            <a:r>
              <a:rPr lang="en-ZA" sz="1400" b="1" dirty="0">
                <a:solidFill>
                  <a:prstClr val="black"/>
                </a:solidFill>
                <a:cs typeface="Calibri" pitchFamily="34" charset="0"/>
              </a:rPr>
              <a:t>Towards the realisation of schooling 2030 </a:t>
            </a:r>
          </a:p>
          <a:p>
            <a:pPr marL="514350" indent="-514350">
              <a:buFont typeface="+mj-lt"/>
              <a:buAutoNum type="arabicPeriod"/>
              <a:defRPr/>
            </a:pPr>
            <a:r>
              <a:rPr lang="en-GB" sz="1400" b="1" dirty="0">
                <a:solidFill>
                  <a:prstClr val="black"/>
                </a:solidFill>
                <a:cs typeface="Calibri" pitchFamily="34" charset="0"/>
              </a:rPr>
              <a:t>Education Sector Priorities</a:t>
            </a:r>
          </a:p>
          <a:p>
            <a:pPr marL="514350" indent="-514350">
              <a:buFont typeface="+mj-lt"/>
              <a:buAutoNum type="arabicPeriod"/>
              <a:defRPr/>
            </a:pPr>
            <a:r>
              <a:rPr lang="en-ZA" sz="1400" b="1" dirty="0">
                <a:solidFill>
                  <a:prstClr val="black"/>
                </a:solidFill>
                <a:cs typeface="Calibri" pitchFamily="34" charset="0"/>
              </a:rPr>
              <a:t>Priorities for 2019/20</a:t>
            </a:r>
            <a:endParaRPr lang="en-US" sz="1400" b="1" dirty="0">
              <a:solidFill>
                <a:prstClr val="black"/>
              </a:solidFill>
              <a:cs typeface="Calibri" pitchFamily="34" charset="0"/>
            </a:endParaRPr>
          </a:p>
          <a:p>
            <a:pPr marL="514350" lvl="0" indent="-514350">
              <a:buFont typeface="+mj-lt"/>
              <a:buAutoNum type="arabicPeriod"/>
              <a:defRPr/>
            </a:pPr>
            <a:r>
              <a:rPr lang="en-GB" sz="1400" b="1" dirty="0">
                <a:solidFill>
                  <a:prstClr val="black"/>
                </a:solidFill>
                <a:cs typeface="Calibri" pitchFamily="34" charset="0"/>
              </a:rPr>
              <a:t>Strategic Outcome Oriented  Goals of the Institution</a:t>
            </a:r>
          </a:p>
          <a:p>
            <a:pPr marL="514350" lvl="0" indent="-514350">
              <a:buFont typeface="+mj-lt"/>
              <a:buAutoNum type="arabicPeriod"/>
              <a:defRPr/>
            </a:pPr>
            <a:r>
              <a:rPr lang="en-ZA" sz="1400" b="1" dirty="0">
                <a:solidFill>
                  <a:prstClr val="black"/>
                </a:solidFill>
                <a:cs typeface="Calibri" pitchFamily="34" charset="0"/>
              </a:rPr>
              <a:t>Key improvement plans of the Department towards The MTSF And NDP</a:t>
            </a:r>
            <a:endParaRPr lang="en-GB" sz="1400" b="1" dirty="0">
              <a:solidFill>
                <a:prstClr val="black"/>
              </a:solidFill>
              <a:cs typeface="Calibri" pitchFamily="34" charset="0"/>
            </a:endParaRPr>
          </a:p>
          <a:p>
            <a:pPr marL="514350" lvl="0" indent="-514350">
              <a:buFont typeface="+mj-lt"/>
              <a:buAutoNum type="arabicPeriod"/>
              <a:defRPr/>
            </a:pPr>
            <a:r>
              <a:rPr lang="en-ZA" sz="1400" b="1" dirty="0">
                <a:solidFill>
                  <a:prstClr val="black"/>
                </a:solidFill>
                <a:cs typeface="Calibri" pitchFamily="34" charset="0"/>
              </a:rPr>
              <a:t>2019/20 DBE APP development process</a:t>
            </a:r>
          </a:p>
          <a:p>
            <a:pPr marL="514350" lvl="0" indent="-514350">
              <a:buFont typeface="+mj-lt"/>
              <a:buAutoNum type="arabicPeriod"/>
              <a:defRPr/>
            </a:pPr>
            <a:r>
              <a:rPr lang="en-ZA" sz="1400" b="1" dirty="0">
                <a:solidFill>
                  <a:prstClr val="black"/>
                </a:solidFill>
                <a:cs typeface="Calibri" pitchFamily="34" charset="0"/>
              </a:rPr>
              <a:t>DBE response to 2019/20 APP findings on the draft APP by Auditor-General</a:t>
            </a:r>
            <a:endParaRPr lang="en-GB" sz="1400" b="1" dirty="0">
              <a:solidFill>
                <a:prstClr val="black"/>
              </a:solidFill>
              <a:cs typeface="Calibri" pitchFamily="34" charset="0"/>
            </a:endParaRPr>
          </a:p>
          <a:p>
            <a:pPr marL="514350" indent="-514350">
              <a:buFont typeface="+mj-lt"/>
              <a:buAutoNum type="arabicPeriod"/>
              <a:defRPr/>
            </a:pPr>
            <a:r>
              <a:rPr lang="en-ZA" sz="1400" b="1" dirty="0">
                <a:solidFill>
                  <a:prstClr val="black"/>
                </a:solidFill>
                <a:cs typeface="Calibri" pitchFamily="34" charset="0"/>
              </a:rPr>
              <a:t>DPME analysis of the 2019/20 APP</a:t>
            </a:r>
          </a:p>
          <a:p>
            <a:pPr marL="514350" indent="-514350">
              <a:buFont typeface="+mj-lt"/>
              <a:buAutoNum type="arabicPeriod"/>
              <a:defRPr/>
            </a:pPr>
            <a:r>
              <a:rPr lang="en-US" sz="1400" b="1" dirty="0">
                <a:solidFill>
                  <a:prstClr val="black"/>
                </a:solidFill>
                <a:cs typeface="Calibri" pitchFamily="34" charset="0"/>
              </a:rPr>
              <a:t>Strategic Objectives, Indicators and Targets	</a:t>
            </a:r>
          </a:p>
          <a:p>
            <a:pPr marL="514350" lvl="0" indent="-514350">
              <a:buFont typeface="+mj-lt"/>
              <a:buAutoNum type="arabicPeriod"/>
              <a:defRPr/>
            </a:pPr>
            <a:r>
              <a:rPr lang="en-US" sz="1400" b="1" dirty="0">
                <a:solidFill>
                  <a:prstClr val="black"/>
                </a:solidFill>
                <a:cs typeface="Calibri" pitchFamily="34" charset="0"/>
              </a:rPr>
              <a:t>Revisions in the Strategic Plan</a:t>
            </a:r>
          </a:p>
          <a:p>
            <a:pPr marL="514350" lvl="0" indent="-514350">
              <a:buFont typeface="+mj-lt"/>
              <a:buAutoNum type="arabicPeriod"/>
              <a:defRPr/>
            </a:pPr>
            <a:r>
              <a:rPr lang="en-ZA" sz="1400" b="1" dirty="0">
                <a:solidFill>
                  <a:prstClr val="black"/>
                </a:solidFill>
                <a:cs typeface="Calibri" pitchFamily="34" charset="0"/>
              </a:rPr>
              <a:t>Conclusion </a:t>
            </a:r>
          </a:p>
          <a:p>
            <a:pPr marL="514350" lvl="0" indent="-514350">
              <a:buFont typeface="+mj-lt"/>
              <a:buAutoNum type="arabicPeriod"/>
              <a:defRPr/>
            </a:pPr>
            <a:r>
              <a:rPr lang="en-ZA" sz="1400" b="1" dirty="0">
                <a:solidFill>
                  <a:prstClr val="black"/>
                </a:solidFill>
                <a:cs typeface="Calibri" pitchFamily="34" charset="0"/>
              </a:rPr>
              <a:t>Recommendations </a:t>
            </a:r>
            <a:endParaRPr lang="en-US" sz="1400" b="1" dirty="0">
              <a:solidFill>
                <a:prstClr val="black"/>
              </a:solidFill>
              <a:cs typeface="Calibri" pitchFamily="34" charset="0"/>
            </a:endParaRPr>
          </a:p>
        </p:txBody>
      </p:sp>
      <p:sp>
        <p:nvSpPr>
          <p:cNvPr id="4" name="Slide Number Placeholder 3"/>
          <p:cNvSpPr>
            <a:spLocks noGrp="1"/>
          </p:cNvSpPr>
          <p:nvPr>
            <p:ph type="sldNum" sz="quarter" idx="4"/>
          </p:nvPr>
        </p:nvSpPr>
        <p:spPr/>
        <p:txBody>
          <a:bodyPr/>
          <a:lstStyle/>
          <a:p>
            <a:fld id="{28A3B54F-4D6D-439C-9A2C-B6799378E1A1}" type="slidenum">
              <a:rPr lang="en-ZA" smtClean="0"/>
              <a:pPr/>
              <a:t>2</a:t>
            </a:fld>
            <a:endParaRPr lang="en-ZA" dirty="0"/>
          </a:p>
        </p:txBody>
      </p:sp>
      <p:pic>
        <p:nvPicPr>
          <p:cNvPr id="5" name="Picture 4"/>
          <p:cNvPicPr>
            <a:picLocks noChangeAspect="1"/>
          </p:cNvPicPr>
          <p:nvPr/>
        </p:nvPicPr>
        <p:blipFill>
          <a:blip r:embed="rId2" cstate="print"/>
          <a:stretch>
            <a:fillRect/>
          </a:stretch>
        </p:blipFill>
        <p:spPr>
          <a:xfrm>
            <a:off x="0" y="6163750"/>
            <a:ext cx="1619672" cy="694250"/>
          </a:xfrm>
          <a:prstGeom prst="rect">
            <a:avLst/>
          </a:prstGeom>
        </p:spPr>
      </p:pic>
    </p:spTree>
    <p:extLst>
      <p:ext uri="{BB962C8B-B14F-4D97-AF65-F5344CB8AC3E}">
        <p14:creationId xmlns:p14="http://schemas.microsoft.com/office/powerpoint/2010/main" xmlns="" val="90740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3"/>
          </a:xfrm>
        </p:spPr>
        <p:txBody>
          <a:bodyPr>
            <a:noAutofit/>
          </a:bodyPr>
          <a:lstStyle/>
          <a:p>
            <a:r>
              <a:rPr lang="en-ZA" sz="2800" b="1" dirty="0">
                <a:solidFill>
                  <a:srgbClr val="741202"/>
                </a:solidFill>
                <a:cs typeface="Arial" panose="020B0604020202020204" pitchFamily="34" charset="0"/>
              </a:rPr>
              <a:t>ACTION PLAN TO 2019: </a:t>
            </a:r>
            <a:br>
              <a:rPr lang="en-ZA" sz="2800" b="1" dirty="0">
                <a:solidFill>
                  <a:srgbClr val="741202"/>
                </a:solidFill>
                <a:cs typeface="Arial" panose="020B0604020202020204" pitchFamily="34" charset="0"/>
              </a:rPr>
            </a:br>
            <a:r>
              <a:rPr lang="en-ZA" sz="2800" b="1" i="1" dirty="0">
                <a:solidFill>
                  <a:srgbClr val="741202"/>
                </a:solidFill>
                <a:cs typeface="Arial" panose="020B0604020202020204" pitchFamily="34" charset="0"/>
              </a:rPr>
              <a:t>TOWARDS THE REALISATION OF SCHOOLING 2030 </a:t>
            </a:r>
          </a:p>
        </p:txBody>
      </p:sp>
      <p:sp>
        <p:nvSpPr>
          <p:cNvPr id="3" name="Content Placeholder 2"/>
          <p:cNvSpPr>
            <a:spLocks noGrp="1"/>
          </p:cNvSpPr>
          <p:nvPr>
            <p:ph idx="1"/>
          </p:nvPr>
        </p:nvSpPr>
        <p:spPr>
          <a:xfrm>
            <a:off x="251520" y="966737"/>
            <a:ext cx="8640960" cy="4871396"/>
          </a:xfrm>
        </p:spPr>
        <p:txBody>
          <a:bodyPr>
            <a:noAutofit/>
          </a:bodyPr>
          <a:lstStyle/>
          <a:p>
            <a:pPr marL="0" lvl="0" indent="0">
              <a:buNone/>
            </a:pPr>
            <a:r>
              <a:rPr lang="en-ZA" sz="2200" dirty="0">
                <a:solidFill>
                  <a:prstClr val="black"/>
                </a:solidFill>
              </a:rPr>
              <a:t>Linked to the </a:t>
            </a:r>
            <a:r>
              <a:rPr lang="en-ZA" sz="2200" b="1" dirty="0">
                <a:solidFill>
                  <a:prstClr val="black"/>
                </a:solidFill>
              </a:rPr>
              <a:t>National Development Plan </a:t>
            </a:r>
            <a:r>
              <a:rPr lang="en-ZA" sz="2200" dirty="0">
                <a:solidFill>
                  <a:prstClr val="black"/>
                </a:solidFill>
              </a:rPr>
              <a:t>and </a:t>
            </a:r>
            <a:r>
              <a:rPr lang="en-ZA" sz="2200" b="1" dirty="0">
                <a:solidFill>
                  <a:prstClr val="black"/>
                </a:solidFill>
              </a:rPr>
              <a:t>MTSF </a:t>
            </a:r>
            <a:r>
              <a:rPr lang="en-ZA" sz="2200" dirty="0">
                <a:solidFill>
                  <a:prstClr val="black"/>
                </a:solidFill>
              </a:rPr>
              <a:t>is the Sector Plan: </a:t>
            </a:r>
            <a:r>
              <a:rPr lang="en-ZA" sz="2200" b="1" dirty="0">
                <a:solidFill>
                  <a:prstClr val="black"/>
                </a:solidFill>
              </a:rPr>
              <a:t>Action Plan to 2019</a:t>
            </a:r>
            <a:r>
              <a:rPr lang="en-ZA" sz="2200" dirty="0">
                <a:solidFill>
                  <a:prstClr val="black"/>
                </a:solidFill>
              </a:rPr>
              <a:t>: </a:t>
            </a:r>
            <a:r>
              <a:rPr lang="en-ZA" sz="2200" i="1" dirty="0">
                <a:solidFill>
                  <a:prstClr val="black"/>
                </a:solidFill>
              </a:rPr>
              <a:t>Towards the Realisation of schooling 2030 </a:t>
            </a:r>
            <a:r>
              <a:rPr lang="en-ZA" sz="2200" dirty="0">
                <a:solidFill>
                  <a:prstClr val="black"/>
                </a:solidFill>
              </a:rPr>
              <a:t>with 27 goals summarised as follows:</a:t>
            </a:r>
            <a:endParaRPr lang="en-ZA" sz="2200" i="1" dirty="0">
              <a:solidFill>
                <a:prstClr val="black"/>
              </a:solidFill>
            </a:endParaRPr>
          </a:p>
          <a:p>
            <a:pPr lvl="0" algn="just"/>
            <a:r>
              <a:rPr lang="en-ZA" sz="2000" dirty="0">
                <a:solidFill>
                  <a:prstClr val="black"/>
                </a:solidFill>
              </a:rPr>
              <a:t>Goals 1-13: Learner outputs at grade R, 3, 6, 9 and 12</a:t>
            </a:r>
          </a:p>
          <a:p>
            <a:pPr lvl="0" algn="just"/>
            <a:r>
              <a:rPr lang="en-ZA" sz="2000" dirty="0">
                <a:solidFill>
                  <a:prstClr val="black"/>
                </a:solidFill>
              </a:rPr>
              <a:t>Goal 14-17: Educators</a:t>
            </a:r>
          </a:p>
          <a:p>
            <a:pPr lvl="0" algn="just"/>
            <a:r>
              <a:rPr lang="en-ZA" sz="2000" dirty="0">
                <a:solidFill>
                  <a:prstClr val="black"/>
                </a:solidFill>
              </a:rPr>
              <a:t>Goal 18: Curriculum coverage</a:t>
            </a:r>
          </a:p>
          <a:p>
            <a:pPr lvl="0" algn="just"/>
            <a:r>
              <a:rPr lang="en-ZA" sz="2000" dirty="0">
                <a:solidFill>
                  <a:prstClr val="black"/>
                </a:solidFill>
              </a:rPr>
              <a:t>Goal: 19 -20: Educational materials </a:t>
            </a:r>
          </a:p>
          <a:p>
            <a:pPr lvl="0" algn="just"/>
            <a:r>
              <a:rPr lang="en-ZA" sz="2000" dirty="0">
                <a:solidFill>
                  <a:prstClr val="black"/>
                </a:solidFill>
              </a:rPr>
              <a:t>Goal 21: School management</a:t>
            </a:r>
          </a:p>
          <a:p>
            <a:pPr lvl="0" algn="just"/>
            <a:r>
              <a:rPr lang="en-ZA" sz="2000" dirty="0">
                <a:solidFill>
                  <a:prstClr val="black"/>
                </a:solidFill>
              </a:rPr>
              <a:t>Goal 22: Community participation</a:t>
            </a:r>
          </a:p>
          <a:p>
            <a:pPr lvl="0" algn="just"/>
            <a:r>
              <a:rPr lang="en-ZA" sz="2000" dirty="0">
                <a:solidFill>
                  <a:prstClr val="black"/>
                </a:solidFill>
              </a:rPr>
              <a:t>Goal 23: Minimum levels of funding schools</a:t>
            </a:r>
          </a:p>
          <a:p>
            <a:pPr lvl="0" algn="just"/>
            <a:r>
              <a:rPr lang="en-ZA" sz="2000" dirty="0">
                <a:solidFill>
                  <a:prstClr val="black"/>
                </a:solidFill>
              </a:rPr>
              <a:t>Goal 24: Infrastructure</a:t>
            </a:r>
          </a:p>
          <a:p>
            <a:pPr lvl="0" algn="just"/>
            <a:r>
              <a:rPr lang="en-ZA" sz="2000" dirty="0">
                <a:solidFill>
                  <a:prstClr val="black"/>
                </a:solidFill>
              </a:rPr>
              <a:t>Goal 25: Learner well-being</a:t>
            </a:r>
          </a:p>
          <a:p>
            <a:pPr lvl="0" algn="just"/>
            <a:r>
              <a:rPr lang="en-ZA" sz="2000" dirty="0">
                <a:solidFill>
                  <a:prstClr val="black"/>
                </a:solidFill>
              </a:rPr>
              <a:t>Goal 26: Inclusive Education</a:t>
            </a:r>
          </a:p>
          <a:p>
            <a:pPr lvl="0" algn="just"/>
            <a:r>
              <a:rPr lang="en-ZA" sz="2000" dirty="0">
                <a:solidFill>
                  <a:prstClr val="black"/>
                </a:solidFill>
              </a:rPr>
              <a:t>Goal 27: District support</a:t>
            </a:r>
          </a:p>
          <a:p>
            <a:endParaRPr lang="en-ZA" sz="20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20</a:t>
            </a:fld>
            <a:endParaRPr lang="en-ZA" dirty="0"/>
          </a:p>
        </p:txBody>
      </p:sp>
      <p:pic>
        <p:nvPicPr>
          <p:cNvPr id="5" name="Picture 4"/>
          <p:cNvPicPr>
            <a:picLocks noChangeAspect="1"/>
          </p:cNvPicPr>
          <p:nvPr/>
        </p:nvPicPr>
        <p:blipFill>
          <a:blip r:embed="rId2" cstate="print"/>
          <a:stretch>
            <a:fillRect/>
          </a:stretch>
        </p:blipFill>
        <p:spPr>
          <a:xfrm>
            <a:off x="107504" y="6092519"/>
            <a:ext cx="1691680" cy="765481"/>
          </a:xfrm>
          <a:prstGeom prst="rect">
            <a:avLst/>
          </a:prstGeom>
        </p:spPr>
      </p:pic>
    </p:spTree>
    <p:extLst>
      <p:ext uri="{BB962C8B-B14F-4D97-AF65-F5344CB8AC3E}">
        <p14:creationId xmlns:p14="http://schemas.microsoft.com/office/powerpoint/2010/main" xmlns="" val="252762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930384" y="878049"/>
            <a:ext cx="5208794" cy="5132702"/>
          </a:xfrm>
          <a:prstGeom prst="rect">
            <a:avLst/>
          </a:prstGeom>
        </p:spPr>
      </p:pic>
      <p:sp>
        <p:nvSpPr>
          <p:cNvPr id="8" name="Content Placeholder 14"/>
          <p:cNvSpPr txBox="1">
            <a:spLocks/>
          </p:cNvSpPr>
          <p:nvPr/>
        </p:nvSpPr>
        <p:spPr bwMode="auto">
          <a:xfrm>
            <a:off x="0" y="0"/>
            <a:ext cx="4067944" cy="980728"/>
          </a:xfrm>
          <a:prstGeom prst="rect">
            <a:avLst/>
          </a:prstGeom>
          <a:solidFill>
            <a:schemeClr val="accent6">
              <a:lumMod val="75000"/>
            </a:schemeClr>
          </a:solidFill>
          <a:ln w="9525">
            <a:solidFill>
              <a:schemeClr val="accent4">
                <a:lumMod val="75000"/>
              </a:schemeClr>
            </a:solidFill>
            <a:miter lim="800000"/>
            <a:headEnd/>
            <a:tailEnd/>
          </a:ln>
        </p:spPr>
        <p:txBody>
          <a:bodyPr/>
          <a:lstStyle/>
          <a:p>
            <a:pPr algn="ctr">
              <a:defRPr/>
            </a:pPr>
            <a:r>
              <a:rPr lang="en-ZA" sz="1600" b="1" i="1" dirty="0">
                <a:solidFill>
                  <a:schemeClr val="bg1"/>
                </a:solidFill>
                <a:latin typeface="Arial" panose="020B0604020202020204" pitchFamily="34" charset="0"/>
                <a:cs typeface="Arial" panose="020B0604020202020204" pitchFamily="34" charset="0"/>
              </a:rPr>
              <a:t>Action Plan to 2019</a:t>
            </a:r>
            <a:r>
              <a:rPr lang="en-ZA" sz="1600" i="1" dirty="0">
                <a:solidFill>
                  <a:schemeClr val="bg1"/>
                </a:solidFill>
                <a:latin typeface="Arial" panose="020B0604020202020204" pitchFamily="34" charset="0"/>
                <a:cs typeface="Arial" panose="020B0604020202020204" pitchFamily="34" charset="0"/>
              </a:rPr>
              <a:t>: </a:t>
            </a:r>
          </a:p>
          <a:p>
            <a:pPr algn="ctr">
              <a:defRPr/>
            </a:pPr>
            <a:r>
              <a:rPr lang="en-ZA" sz="1600" i="1" dirty="0">
                <a:solidFill>
                  <a:schemeClr val="bg1"/>
                </a:solidFill>
                <a:latin typeface="Arial" panose="020B0604020202020204" pitchFamily="34" charset="0"/>
                <a:cs typeface="Arial" panose="020B0604020202020204" pitchFamily="34" charset="0"/>
              </a:rPr>
              <a:t>Towards the realisation of Schooling 2030 </a:t>
            </a:r>
          </a:p>
          <a:p>
            <a:pPr algn="ctr">
              <a:defRPr/>
            </a:pPr>
            <a:r>
              <a:rPr lang="en-ZA" sz="1050" i="1" dirty="0">
                <a:solidFill>
                  <a:schemeClr val="bg1"/>
                </a:solidFill>
                <a:latin typeface="Arial" panose="020B0604020202020204" pitchFamily="34" charset="0"/>
                <a:cs typeface="Arial" panose="020B0604020202020204" pitchFamily="34" charset="0"/>
              </a:rPr>
              <a:t>(access, redress, equity, inclusivity, quality, &amp; efficiency)</a:t>
            </a:r>
            <a:endParaRPr lang="en-ZA" sz="1600" i="1" dirty="0">
              <a:solidFill>
                <a:schemeClr val="bg1"/>
              </a:solidFill>
            </a:endParaRPr>
          </a:p>
          <a:p>
            <a:pPr marL="257175" indent="-257175" algn="ctr">
              <a:spcBef>
                <a:spcPct val="20000"/>
              </a:spcBef>
              <a:buFont typeface="Arial" charset="0"/>
              <a:buChar char="•"/>
              <a:defRPr/>
            </a:pPr>
            <a:endParaRPr lang="en-ZA" sz="1600" i="1" dirty="0">
              <a:solidFill>
                <a:schemeClr val="bg1"/>
              </a:solidFill>
            </a:endParaRPr>
          </a:p>
        </p:txBody>
      </p:sp>
      <p:sp>
        <p:nvSpPr>
          <p:cNvPr id="11" name="Rectangle 10"/>
          <p:cNvSpPr/>
          <p:nvPr/>
        </p:nvSpPr>
        <p:spPr>
          <a:xfrm>
            <a:off x="7090935" y="1235276"/>
            <a:ext cx="1993868" cy="4247317"/>
          </a:xfrm>
          <a:prstGeom prst="rect">
            <a:avLst/>
          </a:prstGeom>
          <a:solidFill>
            <a:schemeClr val="accent2">
              <a:lumMod val="20000"/>
              <a:lumOff val="80000"/>
              <a:alpha val="52000"/>
            </a:schemeClr>
          </a:solidFill>
          <a:ln>
            <a:solidFill>
              <a:schemeClr val="accent1"/>
            </a:solidFill>
          </a:ln>
        </p:spPr>
        <p:txBody>
          <a:bodyPr wrap="square">
            <a:spAutoFit/>
          </a:bodyPr>
          <a:lstStyle/>
          <a:p>
            <a:pPr algn="ctr">
              <a:defRPr/>
            </a:pPr>
            <a:r>
              <a:rPr lang="en-ZA" sz="1350" b="1" dirty="0"/>
              <a:t>Goals 1 to 13: </a:t>
            </a:r>
          </a:p>
          <a:p>
            <a:pPr algn="ctr">
              <a:defRPr/>
            </a:pPr>
            <a:r>
              <a:rPr lang="en-ZA" sz="1350" b="1" dirty="0"/>
              <a:t>Improved Learning Outcomes</a:t>
            </a:r>
          </a:p>
          <a:p>
            <a:pPr>
              <a:defRPr/>
            </a:pPr>
            <a:endParaRPr lang="en-ZA" sz="1350" b="1" dirty="0"/>
          </a:p>
          <a:p>
            <a:pPr marL="214313" indent="-214313">
              <a:buFontTx/>
              <a:buChar char="-"/>
              <a:defRPr/>
            </a:pPr>
            <a:r>
              <a:rPr lang="en-ZA" sz="1350" dirty="0"/>
              <a:t>Improve learning outcomes in Language, Mathematics and Science as measured in Grades 3, 6, 9 and 12</a:t>
            </a:r>
          </a:p>
          <a:p>
            <a:pPr marL="214313" indent="-214313">
              <a:buFontTx/>
              <a:buChar char="-"/>
              <a:defRPr/>
            </a:pPr>
            <a:r>
              <a:rPr lang="en-ZA" sz="1350" dirty="0"/>
              <a:t>Ensure full access to compulsory schooling</a:t>
            </a:r>
          </a:p>
          <a:p>
            <a:pPr marL="214313" indent="-214313">
              <a:buFontTx/>
              <a:buChar char="-"/>
              <a:defRPr/>
            </a:pPr>
            <a:r>
              <a:rPr lang="en-ZA" sz="1350" dirty="0"/>
              <a:t>Decrease grade repetition and retention</a:t>
            </a:r>
          </a:p>
          <a:p>
            <a:pPr marL="214313" indent="-214313">
              <a:buFontTx/>
              <a:buChar char="-"/>
              <a:defRPr/>
            </a:pPr>
            <a:r>
              <a:rPr lang="en-ZA" sz="1350" dirty="0"/>
              <a:t>Improve access to FET colleges</a:t>
            </a:r>
          </a:p>
          <a:p>
            <a:pPr marL="214313" indent="-214313">
              <a:buFontTx/>
              <a:buChar char="-"/>
              <a:defRPr/>
            </a:pPr>
            <a:r>
              <a:rPr lang="en-ZA" sz="1350" dirty="0"/>
              <a:t>Improve quality of Grade R</a:t>
            </a:r>
          </a:p>
        </p:txBody>
      </p:sp>
      <p:sp>
        <p:nvSpPr>
          <p:cNvPr id="13" name="Rectangle 12"/>
          <p:cNvSpPr/>
          <p:nvPr/>
        </p:nvSpPr>
        <p:spPr>
          <a:xfrm>
            <a:off x="76200" y="4561398"/>
            <a:ext cx="2148840" cy="923330"/>
          </a:xfrm>
          <a:prstGeom prst="rect">
            <a:avLst/>
          </a:prstGeom>
          <a:solidFill>
            <a:schemeClr val="accent2">
              <a:lumMod val="75000"/>
            </a:schemeClr>
          </a:solidFill>
          <a:ln>
            <a:solidFill>
              <a:schemeClr val="accent1"/>
            </a:solidFill>
          </a:ln>
        </p:spPr>
        <p:txBody>
          <a:bodyPr wrap="square">
            <a:spAutoFit/>
          </a:bodyPr>
          <a:lstStyle/>
          <a:p>
            <a:pPr algn="ctr">
              <a:defRPr/>
            </a:pPr>
            <a:r>
              <a:rPr lang="en-ZA" sz="1350" b="1" dirty="0">
                <a:solidFill>
                  <a:schemeClr val="bg1"/>
                </a:solidFill>
              </a:rPr>
              <a:t>Goals 14 to 27: </a:t>
            </a:r>
          </a:p>
          <a:p>
            <a:pPr algn="ctr">
              <a:defRPr/>
            </a:pPr>
            <a:r>
              <a:rPr lang="en-ZA" sz="1350" b="1" dirty="0">
                <a:solidFill>
                  <a:schemeClr val="bg1"/>
                </a:solidFill>
              </a:rPr>
              <a:t>Interventions - the ‘how to Improve Learning Outcomes’</a:t>
            </a:r>
          </a:p>
        </p:txBody>
      </p:sp>
      <p:sp>
        <p:nvSpPr>
          <p:cNvPr id="7" name="Slide Number Placeholder 4"/>
          <p:cNvSpPr>
            <a:spLocks noGrp="1"/>
          </p:cNvSpPr>
          <p:nvPr>
            <p:ph type="sldNum" sz="quarter" idx="4294967295"/>
          </p:nvPr>
        </p:nvSpPr>
        <p:spPr>
          <a:xfrm>
            <a:off x="6553200" y="6281531"/>
            <a:ext cx="2133600" cy="439946"/>
          </a:xfrm>
          <a:prstGeom prst="rect">
            <a:avLst/>
          </a:prstGeom>
        </p:spPr>
        <p:txBody>
          <a:bodyPr/>
          <a:lstStyle/>
          <a:p>
            <a:r>
              <a:rPr lang="en-ZA" sz="1200" dirty="0"/>
              <a:t>21</a:t>
            </a:r>
          </a:p>
        </p:txBody>
      </p:sp>
    </p:spTree>
    <p:extLst>
      <p:ext uri="{BB962C8B-B14F-4D97-AF65-F5344CB8AC3E}">
        <p14:creationId xmlns:p14="http://schemas.microsoft.com/office/powerpoint/2010/main" xmlns="" val="39163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p:cNvSpPr txBox="1">
            <a:spLocks/>
          </p:cNvSpPr>
          <p:nvPr/>
        </p:nvSpPr>
        <p:spPr bwMode="auto">
          <a:xfrm>
            <a:off x="2688287" y="1064543"/>
            <a:ext cx="3919237" cy="668947"/>
          </a:xfrm>
          <a:prstGeom prst="rect">
            <a:avLst/>
          </a:prstGeom>
          <a:solidFill>
            <a:schemeClr val="accent6">
              <a:lumMod val="75000"/>
            </a:schemeClr>
          </a:solidFill>
          <a:ln w="9525">
            <a:solidFill>
              <a:schemeClr val="accent4">
                <a:lumMod val="75000"/>
              </a:schemeClr>
            </a:solidFill>
            <a:miter lim="800000"/>
            <a:headEnd/>
            <a:tailEnd/>
          </a:ln>
        </p:spPr>
        <p:txBody>
          <a:bodyPr/>
          <a:lstStyle/>
          <a:p>
            <a:pPr algn="ctr">
              <a:defRPr/>
            </a:pPr>
            <a:r>
              <a:rPr lang="en-ZA" sz="1350" b="1" i="1" dirty="0">
                <a:solidFill>
                  <a:prstClr val="white"/>
                </a:solidFill>
                <a:latin typeface="Arial" panose="020B0604020202020204" pitchFamily="34" charset="0"/>
                <a:cs typeface="Arial" panose="020B0604020202020204" pitchFamily="34" charset="0"/>
              </a:rPr>
              <a:t>Action Plan to 2019</a:t>
            </a:r>
            <a:r>
              <a:rPr lang="en-ZA" sz="1350" i="1" dirty="0">
                <a:solidFill>
                  <a:prstClr val="white"/>
                </a:solidFill>
                <a:latin typeface="Arial" panose="020B0604020202020204" pitchFamily="34" charset="0"/>
                <a:cs typeface="Arial" panose="020B0604020202020204" pitchFamily="34" charset="0"/>
              </a:rPr>
              <a:t>: </a:t>
            </a:r>
          </a:p>
          <a:p>
            <a:pPr algn="ctr">
              <a:defRPr/>
            </a:pPr>
            <a:r>
              <a:rPr lang="en-ZA" sz="1200" i="1" dirty="0">
                <a:solidFill>
                  <a:prstClr val="white"/>
                </a:solidFill>
                <a:latin typeface="Arial" panose="020B0604020202020204" pitchFamily="34" charset="0"/>
                <a:cs typeface="Arial" panose="020B0604020202020204" pitchFamily="34" charset="0"/>
              </a:rPr>
              <a:t>Towards the realisation of Schooling 2030 </a:t>
            </a:r>
          </a:p>
          <a:p>
            <a:pPr algn="ctr">
              <a:defRPr/>
            </a:pPr>
            <a:r>
              <a:rPr lang="en-ZA" sz="900" i="1" dirty="0">
                <a:solidFill>
                  <a:prstClr val="white"/>
                </a:solidFill>
                <a:latin typeface="Arial" panose="020B0604020202020204" pitchFamily="34" charset="0"/>
                <a:cs typeface="Arial" panose="020B0604020202020204" pitchFamily="34" charset="0"/>
              </a:rPr>
              <a:t>(access, redress, equity, inclusivity, quality, &amp; efficiency)</a:t>
            </a:r>
            <a:endParaRPr lang="en-ZA" sz="1350" i="1" dirty="0">
              <a:solidFill>
                <a:prstClr val="white"/>
              </a:solidFill>
            </a:endParaRPr>
          </a:p>
          <a:p>
            <a:pPr marL="257175" indent="-257175" algn="ctr">
              <a:spcBef>
                <a:spcPct val="20000"/>
              </a:spcBef>
              <a:buFont typeface="Arial" charset="0"/>
              <a:buChar char="•"/>
              <a:defRPr/>
            </a:pPr>
            <a:endParaRPr lang="en-ZA" sz="1350" i="1" dirty="0">
              <a:solidFill>
                <a:prstClr val="white"/>
              </a:solidFill>
            </a:endParaRPr>
          </a:p>
        </p:txBody>
      </p:sp>
      <p:grpSp>
        <p:nvGrpSpPr>
          <p:cNvPr id="14" name="Group 13"/>
          <p:cNvGrpSpPr/>
          <p:nvPr/>
        </p:nvGrpSpPr>
        <p:grpSpPr>
          <a:xfrm>
            <a:off x="1257604" y="2030953"/>
            <a:ext cx="2625329" cy="3258534"/>
            <a:chOff x="1161239" y="1769218"/>
            <a:chExt cx="3500438" cy="3882552"/>
          </a:xfrm>
        </p:grpSpPr>
        <p:sp>
          <p:nvSpPr>
            <p:cNvPr id="8" name="Rectangle 7">
              <a:extLst>
                <a:ext uri="{FF2B5EF4-FFF2-40B4-BE49-F238E27FC236}">
                  <a16:creationId xmlns:a16="http://schemas.microsoft.com/office/drawing/2014/main" xmlns="" id="{A8C4AE7B-14D4-4F1D-90F0-FA4F70E56F7A}"/>
                </a:ext>
              </a:extLst>
            </p:cNvPr>
            <p:cNvSpPr/>
            <p:nvPr/>
          </p:nvSpPr>
          <p:spPr>
            <a:xfrm>
              <a:off x="1161239" y="1769218"/>
              <a:ext cx="3500438" cy="388255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solidFill>
                  <a:prstClr val="white"/>
                </a:solidFill>
              </a:endParaRPr>
            </a:p>
          </p:txBody>
        </p:sp>
        <p:sp>
          <p:nvSpPr>
            <p:cNvPr id="9" name="Content Placeholder 14">
              <a:extLst>
                <a:ext uri="{FF2B5EF4-FFF2-40B4-BE49-F238E27FC236}">
                  <a16:creationId xmlns:a16="http://schemas.microsoft.com/office/drawing/2014/main" xmlns="" id="{F1C14189-F7D8-43DF-9A93-CDC837D52497}"/>
                </a:ext>
              </a:extLst>
            </p:cNvPr>
            <p:cNvSpPr txBox="1">
              <a:spLocks/>
            </p:cNvSpPr>
            <p:nvPr/>
          </p:nvSpPr>
          <p:spPr bwMode="auto">
            <a:xfrm>
              <a:off x="1232677" y="1840656"/>
              <a:ext cx="3357562" cy="357187"/>
            </a:xfrm>
            <a:prstGeom prst="rect">
              <a:avLst/>
            </a:prstGeom>
            <a:noFill/>
            <a:ln w="9525">
              <a:noFill/>
              <a:miter lim="800000"/>
              <a:headEnd/>
              <a:tailEnd/>
            </a:ln>
          </p:spPr>
          <p:txBody>
            <a:bodyPr/>
            <a:lstStyle/>
            <a:p>
              <a:pPr algn="ctr">
                <a:defRPr/>
              </a:pPr>
              <a:r>
                <a:rPr lang="en-ZA" sz="1350" b="1" dirty="0">
                  <a:solidFill>
                    <a:prstClr val="black"/>
                  </a:solidFill>
                </a:rPr>
                <a:t>Goals 1 to 13: </a:t>
              </a:r>
            </a:p>
            <a:p>
              <a:pPr algn="ctr">
                <a:defRPr/>
              </a:pPr>
              <a:r>
                <a:rPr lang="en-ZA" sz="1350" b="1" dirty="0">
                  <a:solidFill>
                    <a:prstClr val="black"/>
                  </a:solidFill>
                </a:rPr>
                <a:t>Improvement of Learning Outcomes</a:t>
              </a:r>
            </a:p>
            <a:p>
              <a:pPr>
                <a:defRPr/>
              </a:pPr>
              <a:endParaRPr lang="en-ZA" sz="1350" b="1" dirty="0">
                <a:solidFill>
                  <a:prstClr val="black"/>
                </a:solidFill>
              </a:endParaRPr>
            </a:p>
            <a:p>
              <a:pPr marL="214313" indent="-214313">
                <a:buFontTx/>
                <a:buChar char="-"/>
                <a:defRPr/>
              </a:pPr>
              <a:r>
                <a:rPr lang="en-ZA" sz="1350" dirty="0">
                  <a:solidFill>
                    <a:prstClr val="black"/>
                  </a:solidFill>
                </a:rPr>
                <a:t>Improve learning outcomes in Language, Mathematics and Science as measured in Grades 3, 6, 9 and 12</a:t>
              </a:r>
            </a:p>
            <a:p>
              <a:pPr marL="214313" indent="-214313">
                <a:buFontTx/>
                <a:buChar char="-"/>
                <a:defRPr/>
              </a:pPr>
              <a:r>
                <a:rPr lang="en-ZA" sz="1350" dirty="0">
                  <a:solidFill>
                    <a:prstClr val="black"/>
                  </a:solidFill>
                </a:rPr>
                <a:t>Ensure full access to compulsory schooling</a:t>
              </a:r>
            </a:p>
            <a:p>
              <a:pPr marL="214313" indent="-214313">
                <a:buFontTx/>
                <a:buChar char="-"/>
                <a:defRPr/>
              </a:pPr>
              <a:r>
                <a:rPr lang="en-ZA" sz="1350" dirty="0">
                  <a:solidFill>
                    <a:prstClr val="black"/>
                  </a:solidFill>
                </a:rPr>
                <a:t>Decrease grade repetition and retention</a:t>
              </a:r>
            </a:p>
            <a:p>
              <a:pPr marL="214313" indent="-214313">
                <a:buFontTx/>
                <a:buChar char="-"/>
                <a:defRPr/>
              </a:pPr>
              <a:r>
                <a:rPr lang="en-ZA" sz="1350" dirty="0">
                  <a:solidFill>
                    <a:prstClr val="black"/>
                  </a:solidFill>
                </a:rPr>
                <a:t>Improve access to FET colleges</a:t>
              </a:r>
            </a:p>
            <a:p>
              <a:pPr marL="214313" indent="-214313">
                <a:buFontTx/>
                <a:buChar char="-"/>
                <a:defRPr/>
              </a:pPr>
              <a:r>
                <a:rPr lang="en-ZA" sz="1350" dirty="0">
                  <a:solidFill>
                    <a:prstClr val="black"/>
                  </a:solidFill>
                </a:rPr>
                <a:t>Improve </a:t>
              </a:r>
              <a:r>
                <a:rPr lang="en-ZA" sz="1350" b="1" dirty="0">
                  <a:solidFill>
                    <a:srgbClr val="0070C0"/>
                  </a:solidFill>
                </a:rPr>
                <a:t>quality of Grade R</a:t>
              </a:r>
            </a:p>
            <a:p>
              <a:pPr marL="214313" indent="-214313">
                <a:buFontTx/>
                <a:buChar char="-"/>
                <a:defRPr/>
              </a:pPr>
              <a:endParaRPr lang="en-ZA" sz="1350" b="1" dirty="0">
                <a:solidFill>
                  <a:prstClr val="black"/>
                </a:solidFill>
              </a:endParaRPr>
            </a:p>
          </p:txBody>
        </p:sp>
      </p:grpSp>
      <p:grpSp>
        <p:nvGrpSpPr>
          <p:cNvPr id="16" name="Group 15"/>
          <p:cNvGrpSpPr/>
          <p:nvPr/>
        </p:nvGrpSpPr>
        <p:grpSpPr>
          <a:xfrm>
            <a:off x="4035428" y="2030953"/>
            <a:ext cx="4582328" cy="3258534"/>
            <a:chOff x="6001853" y="1564937"/>
            <a:chExt cx="5954240" cy="4929188"/>
          </a:xfrm>
        </p:grpSpPr>
        <p:grpSp>
          <p:nvGrpSpPr>
            <p:cNvPr id="15" name="Group 14"/>
            <p:cNvGrpSpPr/>
            <p:nvPr/>
          </p:nvGrpSpPr>
          <p:grpSpPr>
            <a:xfrm>
              <a:off x="6001853" y="1564937"/>
              <a:ext cx="5954240" cy="4929188"/>
              <a:chOff x="6001054" y="1564937"/>
              <a:chExt cx="5954240" cy="4929188"/>
            </a:xfrm>
          </p:grpSpPr>
          <p:sp>
            <p:nvSpPr>
              <p:cNvPr id="11" name="Rectangle 10">
                <a:extLst>
                  <a:ext uri="{FF2B5EF4-FFF2-40B4-BE49-F238E27FC236}">
                    <a16:creationId xmlns:a16="http://schemas.microsoft.com/office/drawing/2014/main" xmlns="" id="{E042E440-9465-499C-A949-46E880C4CEB5}"/>
                  </a:ext>
                </a:extLst>
              </p:cNvPr>
              <p:cNvSpPr/>
              <p:nvPr/>
            </p:nvSpPr>
            <p:spPr>
              <a:xfrm>
                <a:off x="6001054" y="1564937"/>
                <a:ext cx="5954240" cy="49291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solidFill>
                    <a:prstClr val="white"/>
                  </a:solidFill>
                </a:endParaRPr>
              </a:p>
            </p:txBody>
          </p:sp>
          <p:sp>
            <p:nvSpPr>
              <p:cNvPr id="12" name="Content Placeholder 14">
                <a:extLst>
                  <a:ext uri="{FF2B5EF4-FFF2-40B4-BE49-F238E27FC236}">
                    <a16:creationId xmlns:a16="http://schemas.microsoft.com/office/drawing/2014/main" xmlns="" id="{8E73B986-1BE9-4FEB-A64D-DDB51B5DADAF}"/>
                  </a:ext>
                </a:extLst>
              </p:cNvPr>
              <p:cNvSpPr txBox="1">
                <a:spLocks/>
              </p:cNvSpPr>
              <p:nvPr/>
            </p:nvSpPr>
            <p:spPr bwMode="auto">
              <a:xfrm>
                <a:off x="6176152" y="1622087"/>
                <a:ext cx="5487311" cy="357187"/>
              </a:xfrm>
              <a:prstGeom prst="rect">
                <a:avLst/>
              </a:prstGeom>
              <a:noFill/>
              <a:ln w="9525">
                <a:noFill/>
                <a:miter lim="800000"/>
                <a:headEnd/>
                <a:tailEnd/>
              </a:ln>
            </p:spPr>
            <p:txBody>
              <a:bodyPr/>
              <a:lstStyle/>
              <a:p>
                <a:pPr algn="ctr">
                  <a:defRPr/>
                </a:pPr>
                <a:r>
                  <a:rPr lang="en-ZA" sz="1350" b="1" dirty="0">
                    <a:solidFill>
                      <a:prstClr val="black"/>
                    </a:solidFill>
                  </a:rPr>
                  <a:t>Goals 14 to 27: </a:t>
                </a:r>
              </a:p>
              <a:p>
                <a:pPr algn="ctr">
                  <a:defRPr/>
                </a:pPr>
                <a:r>
                  <a:rPr lang="en-ZA" sz="1350" b="1" dirty="0">
                    <a:solidFill>
                      <a:prstClr val="black"/>
                    </a:solidFill>
                  </a:rPr>
                  <a:t>Support the improvement of Learning Outcomes</a:t>
                </a:r>
              </a:p>
              <a:p>
                <a:pPr algn="ctr">
                  <a:defRPr/>
                </a:pPr>
                <a:endParaRPr lang="en-ZA" sz="1350" b="1" dirty="0">
                  <a:solidFill>
                    <a:prstClr val="black"/>
                  </a:solidFill>
                </a:endParaRPr>
              </a:p>
              <a:p>
                <a:pPr marL="257175" indent="-257175" algn="ctr">
                  <a:spcBef>
                    <a:spcPct val="20000"/>
                  </a:spcBef>
                  <a:buFont typeface="Arial" charset="0"/>
                  <a:buChar char="•"/>
                  <a:defRPr/>
                </a:pPr>
                <a:endParaRPr lang="en-ZA" sz="1350" dirty="0">
                  <a:solidFill>
                    <a:prstClr val="black"/>
                  </a:solidFill>
                </a:endParaRPr>
              </a:p>
            </p:txBody>
          </p:sp>
        </p:grpSp>
        <p:sp>
          <p:nvSpPr>
            <p:cNvPr id="13" name="Content Placeholder 14">
              <a:extLst>
                <a:ext uri="{FF2B5EF4-FFF2-40B4-BE49-F238E27FC236}">
                  <a16:creationId xmlns:a16="http://schemas.microsoft.com/office/drawing/2014/main" xmlns="" id="{B0B8FB9A-5DE7-48E7-B573-508B30842C09}"/>
                </a:ext>
              </a:extLst>
            </p:cNvPr>
            <p:cNvSpPr txBox="1">
              <a:spLocks/>
            </p:cNvSpPr>
            <p:nvPr/>
          </p:nvSpPr>
          <p:spPr bwMode="auto">
            <a:xfrm>
              <a:off x="6176951" y="2670787"/>
              <a:ext cx="5563534"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14313" indent="-214313">
                <a:spcBef>
                  <a:spcPct val="0"/>
                </a:spcBef>
                <a:buFontTx/>
                <a:buChar char="-"/>
              </a:pPr>
              <a:r>
                <a:rPr lang="en-ZA" altLang="en-US" sz="1350" dirty="0">
                  <a:solidFill>
                    <a:prstClr val="black"/>
                  </a:solidFill>
                  <a:latin typeface="Calibri" panose="020F0502020204030204"/>
                </a:rPr>
                <a:t>Increase teacher supply and improve teacher utilisation (incl. post provisioning)</a:t>
              </a:r>
            </a:p>
            <a:p>
              <a:pPr marL="214313" indent="-214313">
                <a:spcBef>
                  <a:spcPct val="0"/>
                </a:spcBef>
                <a:buFontTx/>
                <a:buChar char="-"/>
              </a:pPr>
              <a:r>
                <a:rPr lang="en-ZA" altLang="en-US" sz="1350" dirty="0">
                  <a:solidFill>
                    <a:prstClr val="black"/>
                  </a:solidFill>
                  <a:latin typeface="Calibri" panose="020F0502020204030204"/>
                </a:rPr>
                <a:t>Improve </a:t>
              </a:r>
              <a:r>
                <a:rPr lang="en-ZA" altLang="en-US" sz="1350" b="1" dirty="0">
                  <a:solidFill>
                    <a:srgbClr val="0070C0"/>
                  </a:solidFill>
                  <a:latin typeface="Calibri" panose="020F0502020204030204"/>
                </a:rPr>
                <a:t>teacher development </a:t>
              </a:r>
              <a:r>
                <a:rPr lang="en-ZA" altLang="en-US" sz="1350" dirty="0">
                  <a:solidFill>
                    <a:prstClr val="black"/>
                  </a:solidFill>
                  <a:latin typeface="Calibri" panose="020F0502020204030204"/>
                </a:rPr>
                <a:t>and job satisfaction</a:t>
              </a:r>
            </a:p>
            <a:p>
              <a:pPr marL="214313" indent="-214313">
                <a:spcBef>
                  <a:spcPct val="0"/>
                </a:spcBef>
                <a:buFontTx/>
                <a:buChar char="-"/>
              </a:pPr>
              <a:r>
                <a:rPr lang="en-ZA" altLang="en-US" sz="1350" dirty="0">
                  <a:solidFill>
                    <a:prstClr val="black"/>
                  </a:solidFill>
                  <a:latin typeface="Calibri" panose="020F0502020204030204"/>
                </a:rPr>
                <a:t>Increase curriculum coverage</a:t>
              </a:r>
            </a:p>
            <a:p>
              <a:pPr marL="214313" indent="-214313">
                <a:spcBef>
                  <a:spcPct val="0"/>
                </a:spcBef>
                <a:buFontTx/>
                <a:buChar char="-"/>
              </a:pPr>
              <a:r>
                <a:rPr lang="en-ZA" altLang="en-US" sz="1350" dirty="0">
                  <a:solidFill>
                    <a:prstClr val="black"/>
                  </a:solidFill>
                  <a:latin typeface="Calibri" panose="020F0502020204030204"/>
                </a:rPr>
                <a:t>Ensure </a:t>
              </a:r>
              <a:r>
                <a:rPr lang="en-ZA" altLang="en-US" sz="1350" b="1" dirty="0">
                  <a:solidFill>
                    <a:srgbClr val="0070C0"/>
                  </a:solidFill>
                  <a:latin typeface="Calibri" panose="020F0502020204030204"/>
                </a:rPr>
                <a:t>minimum set of books</a:t>
              </a:r>
              <a:r>
                <a:rPr lang="en-ZA" altLang="en-US" sz="1350" dirty="0">
                  <a:solidFill>
                    <a:prstClr val="black"/>
                  </a:solidFill>
                  <a:latin typeface="Calibri" panose="020F0502020204030204"/>
                </a:rPr>
                <a:t>, materials and equipment</a:t>
              </a:r>
            </a:p>
            <a:p>
              <a:pPr marL="214313" indent="-214313">
                <a:spcBef>
                  <a:spcPct val="0"/>
                </a:spcBef>
                <a:buFontTx/>
                <a:buChar char="-"/>
              </a:pPr>
              <a:r>
                <a:rPr lang="en-ZA" altLang="en-US" sz="1350" dirty="0">
                  <a:solidFill>
                    <a:prstClr val="black"/>
                  </a:solidFill>
                  <a:latin typeface="Calibri" panose="020F0502020204030204"/>
                </a:rPr>
                <a:t>Improve </a:t>
              </a:r>
              <a:r>
                <a:rPr lang="en-ZA" altLang="en-US" sz="1350" b="1" dirty="0">
                  <a:solidFill>
                    <a:srgbClr val="0070C0"/>
                  </a:solidFill>
                  <a:latin typeface="Calibri" panose="020F0502020204030204"/>
                </a:rPr>
                <a:t>school management</a:t>
              </a:r>
              <a:r>
                <a:rPr lang="en-ZA" altLang="en-US" sz="1350" dirty="0">
                  <a:solidFill>
                    <a:prstClr val="black"/>
                  </a:solidFill>
                  <a:latin typeface="Calibri" panose="020F0502020204030204"/>
                </a:rPr>
                <a:t>, funding and governance</a:t>
              </a:r>
              <a:endParaRPr lang="en-ZA" altLang="en-US" sz="750" dirty="0">
                <a:solidFill>
                  <a:prstClr val="black"/>
                </a:solidFill>
                <a:latin typeface="Calibri" panose="020F0502020204030204"/>
              </a:endParaRPr>
            </a:p>
            <a:p>
              <a:pPr marL="214313" indent="-214313">
                <a:spcBef>
                  <a:spcPct val="0"/>
                </a:spcBef>
                <a:buFontTx/>
                <a:buChar char="-"/>
              </a:pPr>
              <a:r>
                <a:rPr lang="en-ZA" altLang="en-US" sz="1350" dirty="0">
                  <a:solidFill>
                    <a:prstClr val="black"/>
                  </a:solidFill>
                  <a:latin typeface="Calibri" panose="020F0502020204030204"/>
                </a:rPr>
                <a:t>Ensure adequate physical infrastructure</a:t>
              </a:r>
            </a:p>
            <a:p>
              <a:pPr marL="214313" indent="-214313">
                <a:spcBef>
                  <a:spcPct val="0"/>
                </a:spcBef>
                <a:buFontTx/>
                <a:buChar char="-"/>
              </a:pPr>
              <a:r>
                <a:rPr lang="en-ZA" altLang="en-US" sz="1350" dirty="0">
                  <a:solidFill>
                    <a:prstClr val="black"/>
                  </a:solidFill>
                  <a:latin typeface="Calibri" panose="020F0502020204030204"/>
                </a:rPr>
                <a:t>Ensure learner well-being, inclusive education, community linkages</a:t>
              </a:r>
            </a:p>
            <a:p>
              <a:pPr marL="214313" indent="-214313">
                <a:spcBef>
                  <a:spcPct val="0"/>
                </a:spcBef>
                <a:buFontTx/>
                <a:buChar char="-"/>
              </a:pPr>
              <a:r>
                <a:rPr lang="en-ZA" altLang="en-US" sz="1350" dirty="0">
                  <a:solidFill>
                    <a:prstClr val="black"/>
                  </a:solidFill>
                  <a:latin typeface="Calibri" panose="020F0502020204030204"/>
                </a:rPr>
                <a:t>Improve </a:t>
              </a:r>
              <a:r>
                <a:rPr lang="en-ZA" altLang="en-US" sz="1350" b="1" dirty="0">
                  <a:solidFill>
                    <a:srgbClr val="0070C0"/>
                  </a:solidFill>
                  <a:latin typeface="Calibri" panose="020F0502020204030204"/>
                </a:rPr>
                <a:t>district functionality</a:t>
              </a:r>
            </a:p>
            <a:p>
              <a:pPr>
                <a:spcBef>
                  <a:spcPct val="0"/>
                </a:spcBef>
                <a:buFontTx/>
                <a:buNone/>
              </a:pPr>
              <a:endParaRPr lang="en-ZA" altLang="en-US" sz="1350" dirty="0">
                <a:solidFill>
                  <a:prstClr val="black"/>
                </a:solidFill>
                <a:latin typeface="Calibri" panose="020F0502020204030204"/>
              </a:endParaRPr>
            </a:p>
          </p:txBody>
        </p:sp>
      </p:grpSp>
      <p:sp>
        <p:nvSpPr>
          <p:cNvPr id="17" name="Rounded Rectangle 16">
            <a:extLst>
              <a:ext uri="{FF2B5EF4-FFF2-40B4-BE49-F238E27FC236}">
                <a16:creationId xmlns:a16="http://schemas.microsoft.com/office/drawing/2014/main" xmlns="" id="{345FAE8B-22C0-4918-AD83-D13977F772F0}"/>
              </a:ext>
            </a:extLst>
          </p:cNvPr>
          <p:cNvSpPr/>
          <p:nvPr/>
        </p:nvSpPr>
        <p:spPr>
          <a:xfrm>
            <a:off x="6821522" y="1064543"/>
            <a:ext cx="2142327" cy="668947"/>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350" dirty="0">
                <a:solidFill>
                  <a:srgbClr val="0070C0"/>
                </a:solidFill>
              </a:rPr>
              <a:t>Five goals with an especially strong “action focus”.</a:t>
            </a:r>
          </a:p>
        </p:txBody>
      </p:sp>
      <p:sp>
        <p:nvSpPr>
          <p:cNvPr id="19" name="Content Placeholder 14">
            <a:extLst>
              <a:ext uri="{FF2B5EF4-FFF2-40B4-BE49-F238E27FC236}">
                <a16:creationId xmlns:a16="http://schemas.microsoft.com/office/drawing/2014/main" xmlns="" id="{6AA64B52-CDAA-4094-BE18-E54D655D62EE}"/>
              </a:ext>
            </a:extLst>
          </p:cNvPr>
          <p:cNvSpPr txBox="1">
            <a:spLocks/>
          </p:cNvSpPr>
          <p:nvPr/>
        </p:nvSpPr>
        <p:spPr bwMode="auto">
          <a:xfrm>
            <a:off x="596195" y="5543507"/>
            <a:ext cx="2115653" cy="267891"/>
          </a:xfrm>
          <a:prstGeom prst="rect">
            <a:avLst/>
          </a:prstGeom>
          <a:noFill/>
          <a:ln w="9525">
            <a:noFill/>
            <a:miter lim="800000"/>
            <a:headEnd/>
            <a:tailEnd/>
          </a:ln>
        </p:spPr>
        <p:txBody>
          <a:bodyPr/>
          <a:lstStyle/>
          <a:p>
            <a:pPr algn="ctr">
              <a:defRPr/>
            </a:pPr>
            <a:r>
              <a:rPr lang="en-ZA" sz="1350" b="1" dirty="0">
                <a:solidFill>
                  <a:srgbClr val="C00000"/>
                </a:solidFill>
              </a:rPr>
              <a:t>3 Strategic Areas:</a:t>
            </a:r>
          </a:p>
          <a:p>
            <a:pPr algn="ctr">
              <a:spcBef>
                <a:spcPct val="20000"/>
              </a:spcBef>
              <a:defRPr/>
            </a:pPr>
            <a:endParaRPr lang="en-ZA" sz="1350" dirty="0">
              <a:solidFill>
                <a:srgbClr val="C00000"/>
              </a:solidFill>
            </a:endParaRPr>
          </a:p>
        </p:txBody>
      </p:sp>
      <p:sp>
        <p:nvSpPr>
          <p:cNvPr id="20" name="Content Placeholder 14"/>
          <p:cNvSpPr txBox="1">
            <a:spLocks/>
          </p:cNvSpPr>
          <p:nvPr/>
        </p:nvSpPr>
        <p:spPr bwMode="auto">
          <a:xfrm>
            <a:off x="2690287" y="5377657"/>
            <a:ext cx="1224953" cy="698973"/>
          </a:xfrm>
          <a:prstGeom prst="rect">
            <a:avLst/>
          </a:prstGeom>
          <a:solidFill>
            <a:schemeClr val="accent2">
              <a:lumMod val="75000"/>
            </a:schemeClr>
          </a:solidFill>
          <a:ln w="9525">
            <a:solidFill>
              <a:schemeClr val="tx1"/>
            </a:solidFill>
            <a:miter lim="800000"/>
            <a:headEnd/>
            <a:tailEnd/>
          </a:ln>
        </p:spPr>
        <p:txBody>
          <a:bodyPr/>
          <a:lstStyle/>
          <a:p>
            <a:pPr algn="ctr">
              <a:defRPr/>
            </a:pPr>
            <a:r>
              <a:rPr lang="en-ZA" sz="1350" dirty="0">
                <a:solidFill>
                  <a:prstClr val="white"/>
                </a:solidFill>
                <a:latin typeface="Arial" pitchFamily="34" charset="0"/>
                <a:cs typeface="Arial" pitchFamily="34" charset="0"/>
              </a:rPr>
              <a:t>Early Childhood Development</a:t>
            </a:r>
            <a:endParaRPr lang="en-ZA" sz="900" dirty="0">
              <a:solidFill>
                <a:prstClr val="white"/>
              </a:solidFill>
              <a:latin typeface="Arial" pitchFamily="34" charset="0"/>
              <a:cs typeface="Arial" pitchFamily="34" charset="0"/>
            </a:endParaRPr>
          </a:p>
          <a:p>
            <a:pPr marL="257175" indent="-257175" algn="ctr">
              <a:spcBef>
                <a:spcPct val="20000"/>
              </a:spcBef>
              <a:buFont typeface="Arial" charset="0"/>
              <a:buChar char="•"/>
              <a:defRPr/>
            </a:pPr>
            <a:endParaRPr lang="en-ZA" sz="1350" dirty="0">
              <a:solidFill>
                <a:prstClr val="white"/>
              </a:solidFill>
              <a:latin typeface="Arial" pitchFamily="34" charset="0"/>
              <a:cs typeface="Arial" pitchFamily="34" charset="0"/>
            </a:endParaRPr>
          </a:p>
        </p:txBody>
      </p:sp>
      <p:sp>
        <p:nvSpPr>
          <p:cNvPr id="21" name="Content Placeholder 14"/>
          <p:cNvSpPr txBox="1">
            <a:spLocks/>
          </p:cNvSpPr>
          <p:nvPr/>
        </p:nvSpPr>
        <p:spPr bwMode="auto">
          <a:xfrm>
            <a:off x="4035428" y="5377657"/>
            <a:ext cx="1224953" cy="698973"/>
          </a:xfrm>
          <a:prstGeom prst="rect">
            <a:avLst/>
          </a:prstGeom>
          <a:solidFill>
            <a:schemeClr val="accent2">
              <a:lumMod val="75000"/>
            </a:schemeClr>
          </a:solidFill>
          <a:ln w="9525">
            <a:solidFill>
              <a:schemeClr val="tx1"/>
            </a:solidFill>
            <a:miter lim="800000"/>
            <a:headEnd/>
            <a:tailEnd/>
          </a:ln>
        </p:spPr>
        <p:txBody>
          <a:bodyPr/>
          <a:lstStyle/>
          <a:p>
            <a:pPr algn="ctr">
              <a:defRPr/>
            </a:pPr>
            <a:endParaRPr lang="en-ZA" sz="1350" dirty="0">
              <a:solidFill>
                <a:prstClr val="white"/>
              </a:solidFill>
              <a:latin typeface="Arial" pitchFamily="34" charset="0"/>
              <a:cs typeface="Arial" pitchFamily="34" charset="0"/>
            </a:endParaRPr>
          </a:p>
          <a:p>
            <a:pPr algn="ctr">
              <a:defRPr/>
            </a:pPr>
            <a:r>
              <a:rPr lang="en-ZA" sz="1350" dirty="0">
                <a:solidFill>
                  <a:prstClr val="white"/>
                </a:solidFill>
                <a:latin typeface="Arial" pitchFamily="34" charset="0"/>
                <a:cs typeface="Arial" pitchFamily="34" charset="0"/>
              </a:rPr>
              <a:t>ICTs</a:t>
            </a:r>
            <a:endParaRPr lang="en-ZA" sz="900" dirty="0">
              <a:solidFill>
                <a:prstClr val="white"/>
              </a:solidFill>
              <a:latin typeface="Arial" pitchFamily="34" charset="0"/>
              <a:cs typeface="Arial" pitchFamily="34" charset="0"/>
            </a:endParaRPr>
          </a:p>
          <a:p>
            <a:pPr marL="257175" indent="-257175" algn="ctr">
              <a:spcBef>
                <a:spcPct val="20000"/>
              </a:spcBef>
              <a:buFont typeface="Arial" charset="0"/>
              <a:buChar char="•"/>
              <a:defRPr/>
            </a:pPr>
            <a:endParaRPr lang="en-ZA" sz="1350" dirty="0">
              <a:solidFill>
                <a:prstClr val="white"/>
              </a:solidFill>
              <a:latin typeface="Arial" pitchFamily="34" charset="0"/>
              <a:cs typeface="Arial" pitchFamily="34" charset="0"/>
            </a:endParaRPr>
          </a:p>
        </p:txBody>
      </p:sp>
      <p:sp>
        <p:nvSpPr>
          <p:cNvPr id="22" name="Content Placeholder 14"/>
          <p:cNvSpPr txBox="1">
            <a:spLocks/>
          </p:cNvSpPr>
          <p:nvPr/>
        </p:nvSpPr>
        <p:spPr bwMode="auto">
          <a:xfrm>
            <a:off x="5398805" y="5377657"/>
            <a:ext cx="1224953" cy="698973"/>
          </a:xfrm>
          <a:prstGeom prst="rect">
            <a:avLst/>
          </a:prstGeom>
          <a:solidFill>
            <a:schemeClr val="accent2">
              <a:lumMod val="75000"/>
            </a:schemeClr>
          </a:solidFill>
          <a:ln w="9525">
            <a:solidFill>
              <a:schemeClr val="tx1"/>
            </a:solidFill>
            <a:miter lim="800000"/>
            <a:headEnd/>
            <a:tailEnd/>
          </a:ln>
        </p:spPr>
        <p:txBody>
          <a:bodyPr anchor="ctr"/>
          <a:lstStyle/>
          <a:p>
            <a:pPr algn="ctr">
              <a:defRPr/>
            </a:pPr>
            <a:endParaRPr lang="en-ZA" sz="1350" dirty="0">
              <a:solidFill>
                <a:prstClr val="white"/>
              </a:solidFill>
              <a:latin typeface="Arial" pitchFamily="34" charset="0"/>
              <a:cs typeface="Arial" pitchFamily="34" charset="0"/>
            </a:endParaRPr>
          </a:p>
          <a:p>
            <a:pPr algn="ctr">
              <a:defRPr/>
            </a:pPr>
            <a:r>
              <a:rPr lang="en-ZA" sz="1350" dirty="0">
                <a:solidFill>
                  <a:prstClr val="white"/>
                </a:solidFill>
                <a:latin typeface="Arial" pitchFamily="34" charset="0"/>
                <a:cs typeface="Arial" pitchFamily="34" charset="0"/>
              </a:rPr>
              <a:t>Early Learning</a:t>
            </a:r>
            <a:endParaRPr lang="en-ZA" sz="900" dirty="0">
              <a:solidFill>
                <a:prstClr val="white"/>
              </a:solidFill>
              <a:latin typeface="Arial" pitchFamily="34" charset="0"/>
              <a:cs typeface="Arial" pitchFamily="34" charset="0"/>
            </a:endParaRPr>
          </a:p>
          <a:p>
            <a:pPr marL="257175" indent="-257175" algn="ctr">
              <a:spcBef>
                <a:spcPct val="20000"/>
              </a:spcBef>
              <a:buFont typeface="Arial" charset="0"/>
              <a:buChar char="•"/>
              <a:defRPr/>
            </a:pPr>
            <a:endParaRPr lang="en-ZA" sz="1350" dirty="0">
              <a:solidFill>
                <a:prstClr val="white"/>
              </a:solidFill>
              <a:latin typeface="Arial" pitchFamily="34" charset="0"/>
              <a:cs typeface="Arial" pitchFamily="34" charset="0"/>
            </a:endParaRPr>
          </a:p>
        </p:txBody>
      </p:sp>
      <p:sp>
        <p:nvSpPr>
          <p:cNvPr id="23" name="Rounded Rectangle 22"/>
          <p:cNvSpPr/>
          <p:nvPr/>
        </p:nvSpPr>
        <p:spPr>
          <a:xfrm>
            <a:off x="809836" y="5543507"/>
            <a:ext cx="1670302" cy="308083"/>
          </a:xfrm>
          <a:prstGeom prst="roundRect">
            <a:avLst/>
          </a:prstGeom>
          <a:no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8" name="TextBox 17"/>
          <p:cNvSpPr txBox="1"/>
          <p:nvPr/>
        </p:nvSpPr>
        <p:spPr>
          <a:xfrm>
            <a:off x="5743428" y="6309320"/>
            <a:ext cx="864096" cy="369332"/>
          </a:xfrm>
          <a:prstGeom prst="rect">
            <a:avLst/>
          </a:prstGeom>
          <a:noFill/>
        </p:spPr>
        <p:txBody>
          <a:bodyPr wrap="square" rtlCol="0">
            <a:spAutoFit/>
          </a:bodyPr>
          <a:lstStyle/>
          <a:p>
            <a:r>
              <a:rPr lang="en-US" dirty="0">
                <a:solidFill>
                  <a:prstClr val="black"/>
                </a:solidFill>
              </a:rPr>
              <a:t>22</a:t>
            </a:r>
            <a:endParaRPr lang="en-ZA" dirty="0">
              <a:solidFill>
                <a:prstClr val="black"/>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165304"/>
            <a:ext cx="1619671" cy="692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24"/>
          <p:cNvSpPr txBox="1"/>
          <p:nvPr/>
        </p:nvSpPr>
        <p:spPr>
          <a:xfrm>
            <a:off x="133464" y="145376"/>
            <a:ext cx="8812922" cy="830997"/>
          </a:xfrm>
          <a:prstGeom prst="rect">
            <a:avLst/>
          </a:prstGeom>
          <a:noFill/>
        </p:spPr>
        <p:txBody>
          <a:bodyPr wrap="square" rtlCol="0">
            <a:spAutoFit/>
          </a:bodyPr>
          <a:lstStyle/>
          <a:p>
            <a:pPr algn="ctr"/>
            <a:r>
              <a:rPr lang="en-US" sz="4800" b="1" dirty="0">
                <a:solidFill>
                  <a:schemeClr val="accent2">
                    <a:lumMod val="75000"/>
                  </a:schemeClr>
                </a:solidFill>
              </a:rPr>
              <a:t>STRATEGIC THRUST…</a:t>
            </a:r>
          </a:p>
        </p:txBody>
      </p:sp>
    </p:spTree>
    <p:extLst>
      <p:ext uri="{BB962C8B-B14F-4D97-AF65-F5344CB8AC3E}">
        <p14:creationId xmlns:p14="http://schemas.microsoft.com/office/powerpoint/2010/main" xmlns="" val="157883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29" y="196499"/>
            <a:ext cx="8229600" cy="850106"/>
          </a:xfrm>
        </p:spPr>
        <p:txBody>
          <a:bodyPr>
            <a:normAutofit/>
          </a:bodyPr>
          <a:lstStyle/>
          <a:p>
            <a:r>
              <a:rPr lang="en-GB" sz="3200" b="1" dirty="0">
                <a:solidFill>
                  <a:srgbClr val="741202"/>
                </a:solidFill>
                <a:cs typeface="Arial" panose="020B0604020202020204" pitchFamily="34" charset="0"/>
              </a:rPr>
              <a:t>DBE STRATEGIC OUTCOME ORIENTED GOALS …</a:t>
            </a:r>
            <a:endParaRPr lang="en-ZA" sz="3200" dirty="0"/>
          </a:p>
        </p:txBody>
      </p:sp>
      <p:sp>
        <p:nvSpPr>
          <p:cNvPr id="3" name="Content Placeholder 2"/>
          <p:cNvSpPr>
            <a:spLocks noGrp="1"/>
          </p:cNvSpPr>
          <p:nvPr>
            <p:ph idx="1"/>
          </p:nvPr>
        </p:nvSpPr>
        <p:spPr>
          <a:xfrm>
            <a:off x="215333" y="1090395"/>
            <a:ext cx="8784976" cy="4968551"/>
          </a:xfrm>
        </p:spPr>
        <p:txBody>
          <a:bodyPr>
            <a:noAutofit/>
          </a:bodyPr>
          <a:lstStyle/>
          <a:p>
            <a:pPr marL="0" lvl="0" indent="0" algn="just">
              <a:buNone/>
            </a:pPr>
            <a:r>
              <a:rPr lang="en-GB" sz="2200" dirty="0">
                <a:solidFill>
                  <a:prstClr val="black"/>
                </a:solidFill>
                <a:cs typeface="Arial" panose="020B0604020202020204" pitchFamily="34" charset="0"/>
              </a:rPr>
              <a:t>These strategic goals are linked to the five Budget Programmes of the Department:</a:t>
            </a:r>
          </a:p>
          <a:p>
            <a:pPr algn="just"/>
            <a:r>
              <a:rPr lang="en-US" sz="2200" b="1" u="sng" dirty="0">
                <a:ea typeface="Calibri"/>
                <a:cs typeface="Times New Roman"/>
              </a:rPr>
              <a:t>Programme 1:</a:t>
            </a:r>
            <a:r>
              <a:rPr lang="en-US" sz="2200" u="sng" dirty="0">
                <a:ea typeface="Calibri"/>
                <a:cs typeface="Times New Roman"/>
              </a:rPr>
              <a:t> </a:t>
            </a:r>
            <a:r>
              <a:rPr lang="en-US" sz="2200" dirty="0">
                <a:ea typeface="Calibri"/>
                <a:cs typeface="Times New Roman"/>
              </a:rPr>
              <a:t>Effective and efficient governance and management.</a:t>
            </a:r>
          </a:p>
          <a:p>
            <a:pPr lvl="1" algn="just">
              <a:buFont typeface="Wingdings" panose="05000000000000000000" pitchFamily="2" charset="2"/>
              <a:buChar char="Ø"/>
            </a:pPr>
            <a:r>
              <a:rPr lang="en-ZA" sz="2200" b="1" dirty="0">
                <a:solidFill>
                  <a:prstClr val="black"/>
                </a:solidFill>
                <a:cs typeface="Arial" panose="020B0604020202020204" pitchFamily="34" charset="0"/>
              </a:rPr>
              <a:t>purpose</a:t>
            </a:r>
            <a:r>
              <a:rPr lang="en-ZA" sz="2200" dirty="0">
                <a:solidFill>
                  <a:prstClr val="black"/>
                </a:solidFill>
                <a:cs typeface="Arial" panose="020B0604020202020204" pitchFamily="34" charset="0"/>
              </a:rPr>
              <a:t>: To manage the Department and provide strategic and administrative support services.</a:t>
            </a:r>
            <a:endParaRPr lang="en-ZA" sz="2200" dirty="0">
              <a:ea typeface="Calibri"/>
              <a:cs typeface="Times New Roman"/>
            </a:endParaRPr>
          </a:p>
          <a:p>
            <a:pPr algn="just"/>
            <a:r>
              <a:rPr lang="en-US" sz="2200" b="1" u="sng" dirty="0">
                <a:ea typeface="Calibri"/>
                <a:cs typeface="Times New Roman"/>
              </a:rPr>
              <a:t>Programme 2:</a:t>
            </a:r>
            <a:r>
              <a:rPr lang="en-US" sz="2200" u="sng" dirty="0">
                <a:ea typeface="Calibri"/>
                <a:cs typeface="Times New Roman"/>
              </a:rPr>
              <a:t> </a:t>
            </a:r>
            <a:r>
              <a:rPr lang="en-US" sz="2200" dirty="0">
                <a:ea typeface="Calibri"/>
                <a:cs typeface="Times New Roman"/>
              </a:rPr>
              <a:t>Effective development, monitoring of curriculum implementation and support </a:t>
            </a:r>
          </a:p>
          <a:p>
            <a:pPr lvl="1" algn="just">
              <a:buFont typeface="Wingdings" panose="05000000000000000000" pitchFamily="2" charset="2"/>
              <a:buChar char="Ø"/>
            </a:pPr>
            <a:r>
              <a:rPr lang="en-ZA" sz="2200" b="1" dirty="0">
                <a:cs typeface="Arial" panose="020B0604020202020204" pitchFamily="34" charset="0"/>
              </a:rPr>
              <a:t>purpose</a:t>
            </a:r>
            <a:r>
              <a:rPr lang="en-ZA" sz="2200" dirty="0">
                <a:cs typeface="Arial" panose="020B0604020202020204" pitchFamily="34" charset="0"/>
              </a:rPr>
              <a:t>: To develop curriculum and assessment policies and monitor and support their implementation</a:t>
            </a:r>
            <a:endParaRPr lang="en-ZA" sz="2200" dirty="0">
              <a:ea typeface="Calibri"/>
              <a:cs typeface="Times New Roman"/>
            </a:endParaRPr>
          </a:p>
          <a:p>
            <a:pPr algn="just"/>
            <a:r>
              <a:rPr lang="en-US" sz="2200" b="1" u="sng" dirty="0">
                <a:ea typeface="Calibri"/>
                <a:cs typeface="Times New Roman"/>
              </a:rPr>
              <a:t>Programme 3: </a:t>
            </a:r>
            <a:r>
              <a:rPr lang="en-US" sz="2200" dirty="0">
                <a:ea typeface="Calibri"/>
                <a:cs typeface="Times New Roman"/>
              </a:rPr>
              <a:t>Improved teacher supply, development and utilisation</a:t>
            </a:r>
          </a:p>
          <a:p>
            <a:pPr lvl="1" algn="just">
              <a:buFont typeface="Wingdings" panose="05000000000000000000" pitchFamily="2" charset="2"/>
              <a:buChar char="Ø"/>
            </a:pPr>
            <a:r>
              <a:rPr lang="en-ZA" sz="2200" b="1" dirty="0">
                <a:cs typeface="Arial" panose="020B0604020202020204" pitchFamily="34" charset="0"/>
              </a:rPr>
              <a:t>purpose: </a:t>
            </a:r>
            <a:r>
              <a:rPr lang="en-ZA" sz="2200" dirty="0">
                <a:cs typeface="Arial" panose="020B0604020202020204" pitchFamily="34" charset="0"/>
              </a:rPr>
              <a:t>To promote accountability, quality teaching and institutional performance through the effective supply, development and utilisation of human resources</a:t>
            </a:r>
            <a:endParaRPr lang="en-ZA" sz="2200" dirty="0">
              <a:ea typeface="Calibri"/>
              <a:cs typeface="Times New Roman"/>
            </a:endParaRPr>
          </a:p>
        </p:txBody>
      </p:sp>
      <p:sp>
        <p:nvSpPr>
          <p:cNvPr id="5" name="Slide Number Placeholder 4"/>
          <p:cNvSpPr>
            <a:spLocks noGrp="1"/>
          </p:cNvSpPr>
          <p:nvPr>
            <p:ph type="sldNum" sz="quarter" idx="4"/>
          </p:nvPr>
        </p:nvSpPr>
        <p:spPr/>
        <p:txBody>
          <a:bodyPr/>
          <a:lstStyle/>
          <a:p>
            <a:fld id="{28A3B54F-4D6D-439C-9A2C-B6799378E1A1}" type="slidenum">
              <a:rPr lang="en-ZA" smtClean="0"/>
              <a:pPr/>
              <a:t>23</a:t>
            </a:fld>
            <a:endParaRPr lang="en-ZA" dirty="0"/>
          </a:p>
        </p:txBody>
      </p:sp>
      <p:pic>
        <p:nvPicPr>
          <p:cNvPr id="6" name="Picture 5"/>
          <p:cNvPicPr>
            <a:picLocks noChangeAspect="1"/>
          </p:cNvPicPr>
          <p:nvPr/>
        </p:nvPicPr>
        <p:blipFill>
          <a:blip r:embed="rId2" cstate="print"/>
          <a:stretch>
            <a:fillRect/>
          </a:stretch>
        </p:blipFill>
        <p:spPr>
          <a:xfrm>
            <a:off x="179512" y="6146527"/>
            <a:ext cx="1468846" cy="692696"/>
          </a:xfrm>
          <a:prstGeom prst="rect">
            <a:avLst/>
          </a:prstGeom>
        </p:spPr>
      </p:pic>
    </p:spTree>
    <p:extLst>
      <p:ext uri="{BB962C8B-B14F-4D97-AF65-F5344CB8AC3E}">
        <p14:creationId xmlns:p14="http://schemas.microsoft.com/office/powerpoint/2010/main" xmlns="" val="750146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6524"/>
            <a:ext cx="8229600" cy="706090"/>
          </a:xfrm>
        </p:spPr>
        <p:txBody>
          <a:bodyPr>
            <a:normAutofit/>
          </a:bodyPr>
          <a:lstStyle/>
          <a:p>
            <a:r>
              <a:rPr lang="en-GB" sz="3200" b="1" dirty="0">
                <a:solidFill>
                  <a:srgbClr val="741202"/>
                </a:solidFill>
                <a:cs typeface="Arial" panose="020B0604020202020204" pitchFamily="34" charset="0"/>
              </a:rPr>
              <a:t>DBE STRATEGIC OUTCOME ORIENTED GOALS</a:t>
            </a:r>
            <a:endParaRPr lang="en-ZA" sz="3200" dirty="0"/>
          </a:p>
        </p:txBody>
      </p:sp>
      <p:sp>
        <p:nvSpPr>
          <p:cNvPr id="3" name="Content Placeholder 2"/>
          <p:cNvSpPr>
            <a:spLocks noGrp="1"/>
          </p:cNvSpPr>
          <p:nvPr>
            <p:ph idx="1"/>
          </p:nvPr>
        </p:nvSpPr>
        <p:spPr>
          <a:xfrm>
            <a:off x="179512" y="764704"/>
            <a:ext cx="8784976" cy="5112567"/>
          </a:xfrm>
        </p:spPr>
        <p:txBody>
          <a:bodyPr>
            <a:noAutofit/>
          </a:bodyPr>
          <a:lstStyle/>
          <a:p>
            <a:pPr algn="just"/>
            <a:r>
              <a:rPr lang="en-US" sz="2200" b="1" u="sng" dirty="0">
                <a:ea typeface="Calibri"/>
                <a:cs typeface="Times New Roman"/>
              </a:rPr>
              <a:t>Programme 4: </a:t>
            </a:r>
            <a:r>
              <a:rPr lang="en-US" sz="2200" dirty="0">
                <a:ea typeface="Calibri"/>
                <a:cs typeface="Times New Roman"/>
              </a:rPr>
              <a:t>Effective systems for planning, co-ordination, information management, assessment and district support</a:t>
            </a:r>
          </a:p>
          <a:p>
            <a:pPr lvl="1" algn="just">
              <a:buFont typeface="Wingdings" panose="05000000000000000000" pitchFamily="2" charset="2"/>
              <a:buChar char="Ø"/>
            </a:pPr>
            <a:r>
              <a:rPr lang="en-ZA" sz="2200" b="1" dirty="0">
                <a:cs typeface="Arial" panose="020B0604020202020204" pitchFamily="34" charset="0"/>
              </a:rPr>
              <a:t>purpose: </a:t>
            </a:r>
            <a:r>
              <a:rPr lang="en-ZA" sz="2200" dirty="0">
                <a:cs typeface="Arial" panose="020B0604020202020204" pitchFamily="34" charset="0"/>
              </a:rPr>
              <a:t>To promote quality and effective service delivery in the basic education system through planning, implementation and assessment</a:t>
            </a:r>
            <a:endParaRPr lang="en-ZA" sz="2200" dirty="0">
              <a:ea typeface="Calibri"/>
              <a:cs typeface="Times New Roman"/>
            </a:endParaRPr>
          </a:p>
          <a:p>
            <a:pPr algn="just"/>
            <a:r>
              <a:rPr lang="en-US" sz="2200" b="1" u="sng" dirty="0">
                <a:ea typeface="Calibri"/>
                <a:cs typeface="Times New Roman"/>
              </a:rPr>
              <a:t>Programme 5: </a:t>
            </a:r>
            <a:r>
              <a:rPr lang="en-US" sz="2200" dirty="0">
                <a:ea typeface="Calibri"/>
                <a:cs typeface="Times New Roman"/>
              </a:rPr>
              <a:t>Improved social cohesion in schools and wellbeing</a:t>
            </a:r>
          </a:p>
          <a:p>
            <a:pPr marL="0" indent="0" algn="just">
              <a:buNone/>
            </a:pPr>
            <a:r>
              <a:rPr lang="en-US" sz="2200" dirty="0">
                <a:ea typeface="Calibri"/>
                <a:cs typeface="Times New Roman"/>
              </a:rPr>
              <a:t>     of learners</a:t>
            </a:r>
          </a:p>
          <a:p>
            <a:pPr lvl="1" algn="just">
              <a:buFont typeface="Wingdings" panose="05000000000000000000" pitchFamily="2" charset="2"/>
              <a:buChar char="Ø"/>
            </a:pPr>
            <a:r>
              <a:rPr lang="en-ZA" sz="2200" b="1" dirty="0">
                <a:solidFill>
                  <a:prstClr val="black"/>
                </a:solidFill>
                <a:cs typeface="Arial" panose="020B0604020202020204" pitchFamily="34" charset="0"/>
              </a:rPr>
              <a:t>purpose: </a:t>
            </a:r>
            <a:r>
              <a:rPr lang="en-ZA" sz="2200" dirty="0">
                <a:solidFill>
                  <a:prstClr val="black"/>
                </a:solidFill>
                <a:cs typeface="Arial" panose="020B0604020202020204" pitchFamily="34" charset="0"/>
              </a:rPr>
              <a:t>To develop policies and programmes to improve the quality of learning in schools</a:t>
            </a:r>
            <a:endParaRPr lang="en-ZA" sz="2200" dirty="0">
              <a:ea typeface="Calibri"/>
              <a:cs typeface="Times New Roman"/>
            </a:endParaRPr>
          </a:p>
        </p:txBody>
      </p:sp>
      <p:sp>
        <p:nvSpPr>
          <p:cNvPr id="5" name="Slide Number Placeholder 4"/>
          <p:cNvSpPr>
            <a:spLocks noGrp="1"/>
          </p:cNvSpPr>
          <p:nvPr>
            <p:ph type="sldNum" sz="quarter" idx="4"/>
          </p:nvPr>
        </p:nvSpPr>
        <p:spPr/>
        <p:txBody>
          <a:bodyPr/>
          <a:lstStyle/>
          <a:p>
            <a:fld id="{28A3B54F-4D6D-439C-9A2C-B6799378E1A1}" type="slidenum">
              <a:rPr lang="en-ZA" smtClean="0"/>
              <a:pPr/>
              <a:t>24</a:t>
            </a:fld>
            <a:endParaRPr lang="en-ZA" dirty="0"/>
          </a:p>
        </p:txBody>
      </p:sp>
      <p:pic>
        <p:nvPicPr>
          <p:cNvPr id="6" name="Picture 5"/>
          <p:cNvPicPr>
            <a:picLocks noChangeAspect="1"/>
          </p:cNvPicPr>
          <p:nvPr/>
        </p:nvPicPr>
        <p:blipFill>
          <a:blip r:embed="rId2" cstate="print"/>
          <a:stretch>
            <a:fillRect/>
          </a:stretch>
        </p:blipFill>
        <p:spPr>
          <a:xfrm>
            <a:off x="0" y="6092518"/>
            <a:ext cx="1691680" cy="765481"/>
          </a:xfrm>
          <a:prstGeom prst="rect">
            <a:avLst/>
          </a:prstGeom>
        </p:spPr>
      </p:pic>
    </p:spTree>
    <p:extLst>
      <p:ext uri="{BB962C8B-B14F-4D97-AF65-F5344CB8AC3E}">
        <p14:creationId xmlns:p14="http://schemas.microsoft.com/office/powerpoint/2010/main" xmlns="" val="367905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9161"/>
            <a:ext cx="8928992" cy="864096"/>
          </a:xfrm>
        </p:spPr>
        <p:txBody>
          <a:bodyPr>
            <a:normAutofit/>
          </a:bodyPr>
          <a:lstStyle/>
          <a:p>
            <a:r>
              <a:rPr lang="en-US" sz="4800" b="1" dirty="0">
                <a:solidFill>
                  <a:schemeClr val="accent2">
                    <a:lumMod val="75000"/>
                  </a:schemeClr>
                </a:solidFill>
              </a:rPr>
              <a:t>EDUCATION SECTOR PRIORITIES</a:t>
            </a:r>
          </a:p>
        </p:txBody>
      </p:sp>
      <p:sp>
        <p:nvSpPr>
          <p:cNvPr id="3" name="Content Placeholder 2"/>
          <p:cNvSpPr>
            <a:spLocks noGrp="1"/>
          </p:cNvSpPr>
          <p:nvPr>
            <p:ph idx="1"/>
          </p:nvPr>
        </p:nvSpPr>
        <p:spPr>
          <a:xfrm>
            <a:off x="107504" y="820277"/>
            <a:ext cx="8928992" cy="5217445"/>
          </a:xfrm>
        </p:spPr>
        <p:txBody>
          <a:bodyPr>
            <a:noAutofit/>
          </a:bodyPr>
          <a:lstStyle/>
          <a:p>
            <a:pPr marL="0" indent="0" algn="just">
              <a:buNone/>
            </a:pPr>
            <a:r>
              <a:rPr lang="en-US" sz="2200" dirty="0"/>
              <a:t>The following activities were developed around the key priorities articulated in the NDP, SONA 2019, MTSF priorities and the revised drafts of the sector plan, </a:t>
            </a:r>
            <a:r>
              <a:rPr lang="en-US" sz="2200" i="1" dirty="0"/>
              <a:t>Action Plan to 2024: Towards the Realisation of Schooling 2030</a:t>
            </a:r>
            <a:r>
              <a:rPr lang="en-US" sz="2200" dirty="0"/>
              <a:t>.</a:t>
            </a:r>
          </a:p>
          <a:p>
            <a:pPr marL="0" indent="0" algn="just">
              <a:buNone/>
            </a:pPr>
            <a:r>
              <a:rPr lang="en-US" sz="2200" dirty="0"/>
              <a:t>Over the </a:t>
            </a:r>
            <a:r>
              <a:rPr lang="en-US" sz="2200" b="1" dirty="0"/>
              <a:t>next 5 years</a:t>
            </a:r>
            <a:r>
              <a:rPr lang="en-US" sz="2200" dirty="0"/>
              <a:t> the DBE will work on </a:t>
            </a:r>
            <a:r>
              <a:rPr lang="en-US" sz="2200" b="1" dirty="0"/>
              <a:t>implementing</a:t>
            </a:r>
            <a:r>
              <a:rPr lang="en-US" sz="2200" dirty="0"/>
              <a:t> the following priorities, which are linked to the NDP and the 2019 SONA and Sector Planning priorities in support of improved reading and learning outcomes.</a:t>
            </a:r>
          </a:p>
          <a:p>
            <a:pPr algn="just"/>
            <a:r>
              <a:rPr lang="en-US" sz="2200" b="1" dirty="0"/>
              <a:t>ECD Function Shift</a:t>
            </a:r>
            <a:r>
              <a:rPr lang="en-US" sz="2200" dirty="0"/>
              <a:t> </a:t>
            </a:r>
          </a:p>
          <a:p>
            <a:pPr algn="just"/>
            <a:r>
              <a:rPr lang="en-US" sz="2200" b="1" dirty="0"/>
              <a:t>Early Grade Reading</a:t>
            </a:r>
          </a:p>
          <a:p>
            <a:pPr algn="just"/>
            <a:r>
              <a:rPr lang="en-US" sz="2200" b="1" dirty="0"/>
              <a:t>ICTs in Education</a:t>
            </a:r>
          </a:p>
          <a:p>
            <a:pPr algn="just"/>
            <a:r>
              <a:rPr lang="en-US" sz="2200" b="1" dirty="0"/>
              <a:t>Assessments</a:t>
            </a:r>
          </a:p>
          <a:p>
            <a:pPr algn="just"/>
            <a:r>
              <a:rPr lang="en-ZA" sz="2200" b="1" dirty="0"/>
              <a:t>Violence and Social Cohesion in schools</a:t>
            </a:r>
          </a:p>
          <a:p>
            <a:pPr algn="just"/>
            <a:r>
              <a:rPr lang="en-ZA" sz="2200" b="1" dirty="0"/>
              <a:t>SAFE Initiative</a:t>
            </a:r>
            <a:endParaRPr lang="en-US" sz="22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25</a:t>
            </a:fld>
            <a:endParaRPr lang="en-ZA" dirty="0"/>
          </a:p>
        </p:txBody>
      </p:sp>
      <p:pic>
        <p:nvPicPr>
          <p:cNvPr id="5" name="Picture 4"/>
          <p:cNvPicPr>
            <a:picLocks noChangeAspect="1"/>
          </p:cNvPicPr>
          <p:nvPr/>
        </p:nvPicPr>
        <p:blipFill>
          <a:blip r:embed="rId2" cstate="print"/>
          <a:stretch>
            <a:fillRect/>
          </a:stretch>
        </p:blipFill>
        <p:spPr>
          <a:xfrm>
            <a:off x="-1" y="6165304"/>
            <a:ext cx="1890651" cy="585576"/>
          </a:xfrm>
          <a:prstGeom prst="rect">
            <a:avLst/>
          </a:prstGeom>
        </p:spPr>
      </p:pic>
    </p:spTree>
    <p:extLst>
      <p:ext uri="{BB962C8B-B14F-4D97-AF65-F5344CB8AC3E}">
        <p14:creationId xmlns:p14="http://schemas.microsoft.com/office/powerpoint/2010/main" xmlns="" val="235441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3300"/>
            <a:ext cx="8928992" cy="678534"/>
          </a:xfrm>
        </p:spPr>
        <p:txBody>
          <a:bodyPr>
            <a:noAutofit/>
          </a:bodyPr>
          <a:lstStyle/>
          <a:p>
            <a:r>
              <a:rPr lang="en-US" sz="4800" b="1" dirty="0">
                <a:solidFill>
                  <a:schemeClr val="accent2">
                    <a:lumMod val="75000"/>
                  </a:schemeClr>
                </a:solidFill>
              </a:rPr>
              <a:t>PRIORITIES FOR 2019/20</a:t>
            </a:r>
          </a:p>
        </p:txBody>
      </p:sp>
      <p:sp>
        <p:nvSpPr>
          <p:cNvPr id="3" name="Content Placeholder 2"/>
          <p:cNvSpPr>
            <a:spLocks noGrp="1"/>
          </p:cNvSpPr>
          <p:nvPr>
            <p:ph idx="1"/>
          </p:nvPr>
        </p:nvSpPr>
        <p:spPr>
          <a:xfrm>
            <a:off x="0" y="731834"/>
            <a:ext cx="9144000" cy="5447630"/>
          </a:xfrm>
        </p:spPr>
        <p:txBody>
          <a:bodyPr>
            <a:noAutofit/>
          </a:bodyPr>
          <a:lstStyle/>
          <a:p>
            <a:pPr marL="0" indent="0">
              <a:buNone/>
            </a:pPr>
            <a:r>
              <a:rPr lang="en-US" sz="2000" dirty="0"/>
              <a:t>By the </a:t>
            </a:r>
            <a:r>
              <a:rPr lang="en-US" sz="2000" b="1" u="sng" dirty="0"/>
              <a:t>end of 2019,</a:t>
            </a:r>
            <a:r>
              <a:rPr lang="en-US" sz="2000" dirty="0"/>
              <a:t> the following will be achieved:</a:t>
            </a:r>
          </a:p>
          <a:p>
            <a:pPr lvl="0"/>
            <a:r>
              <a:rPr lang="en-US" sz="2000" b="1" dirty="0"/>
              <a:t>ECD Function Shift:</a:t>
            </a:r>
            <a:r>
              <a:rPr lang="en-US" sz="2000" dirty="0"/>
              <a:t> The DBE will </a:t>
            </a:r>
            <a:r>
              <a:rPr lang="en-US" sz="2000" b="1" dirty="0"/>
              <a:t>develop</a:t>
            </a:r>
            <a:r>
              <a:rPr lang="en-US" sz="2000" dirty="0"/>
              <a:t> a </a:t>
            </a:r>
            <a:r>
              <a:rPr lang="en-US" sz="2000" b="1" dirty="0"/>
              <a:t>comprehensive plan </a:t>
            </a:r>
            <a:r>
              <a:rPr lang="en-US" sz="2000" dirty="0"/>
              <a:t>for the </a:t>
            </a:r>
            <a:r>
              <a:rPr lang="en-US" sz="2000" b="1" dirty="0"/>
              <a:t>different work streams</a:t>
            </a:r>
            <a:r>
              <a:rPr lang="en-US" sz="2000" dirty="0"/>
              <a:t> involved in the </a:t>
            </a:r>
            <a:r>
              <a:rPr lang="en-US" sz="2000" b="1" dirty="0"/>
              <a:t>ECD function shift </a:t>
            </a:r>
            <a:r>
              <a:rPr lang="en-ZA" sz="2000" dirty="0"/>
              <a:t>(Grade R, Grade RR, and Birth to 4), in </a:t>
            </a:r>
            <a:r>
              <a:rPr lang="en-ZA" sz="2000" b="1" dirty="0"/>
              <a:t>collaboration</a:t>
            </a:r>
            <a:r>
              <a:rPr lang="en-ZA" sz="2000" dirty="0"/>
              <a:t> with the relevant </a:t>
            </a:r>
            <a:r>
              <a:rPr lang="en-ZA" sz="2000" b="1" dirty="0"/>
              <a:t>partners</a:t>
            </a:r>
            <a:r>
              <a:rPr lang="en-ZA" sz="2000" dirty="0"/>
              <a:t> in government. </a:t>
            </a:r>
          </a:p>
          <a:p>
            <a:pPr lvl="1"/>
            <a:r>
              <a:rPr lang="en-ZA" sz="2000" dirty="0"/>
              <a:t> A </a:t>
            </a:r>
            <a:r>
              <a:rPr lang="en-ZA" sz="2000" b="1" dirty="0"/>
              <a:t>costed plan </a:t>
            </a:r>
            <a:r>
              <a:rPr lang="en-ZA" sz="2000" dirty="0"/>
              <a:t>for the </a:t>
            </a:r>
            <a:r>
              <a:rPr lang="en-ZA" sz="2000" b="1" dirty="0"/>
              <a:t>ECD function </a:t>
            </a:r>
            <a:r>
              <a:rPr lang="en-ZA" sz="2000" dirty="0"/>
              <a:t>shift will be </a:t>
            </a:r>
            <a:r>
              <a:rPr lang="en-ZA" sz="2000" b="1" dirty="0"/>
              <a:t>finalised</a:t>
            </a:r>
            <a:r>
              <a:rPr lang="en-ZA" sz="2000" dirty="0"/>
              <a:t> by </a:t>
            </a:r>
            <a:r>
              <a:rPr lang="en-US" sz="2000" dirty="0"/>
              <a:t>March 2020.</a:t>
            </a:r>
          </a:p>
          <a:p>
            <a:pPr lvl="0"/>
            <a:r>
              <a:rPr lang="en-ZA" sz="2000" b="1" dirty="0"/>
              <a:t>Early Grade Reading support: </a:t>
            </a:r>
            <a:r>
              <a:rPr lang="en-US" sz="2000" dirty="0"/>
              <a:t>The DBE will </a:t>
            </a:r>
            <a:r>
              <a:rPr lang="en-US" sz="2000" b="1" dirty="0"/>
              <a:t>develop</a:t>
            </a:r>
            <a:r>
              <a:rPr lang="en-US" sz="2000" dirty="0"/>
              <a:t> and </a:t>
            </a:r>
            <a:r>
              <a:rPr lang="en-US" sz="2000" b="1" dirty="0"/>
              <a:t>adopt</a:t>
            </a:r>
            <a:r>
              <a:rPr lang="en-US" sz="2000" dirty="0"/>
              <a:t> a </a:t>
            </a:r>
            <a:r>
              <a:rPr lang="en-US" sz="2000" b="1" dirty="0"/>
              <a:t>National Reading Plan</a:t>
            </a:r>
            <a:r>
              <a:rPr lang="en-US" sz="2000" dirty="0"/>
              <a:t> for primary schools by end of 2019.</a:t>
            </a:r>
            <a:r>
              <a:rPr lang="en-US" sz="2000" b="1" dirty="0"/>
              <a:t>  </a:t>
            </a:r>
          </a:p>
          <a:p>
            <a:pPr lvl="1"/>
            <a:r>
              <a:rPr lang="en-ZA" sz="2000" b="1" dirty="0"/>
              <a:t>Encourage</a:t>
            </a:r>
            <a:r>
              <a:rPr lang="en-ZA" sz="2000" dirty="0"/>
              <a:t> schools, parents and communities in the target areas to </a:t>
            </a:r>
            <a:r>
              <a:rPr lang="en-ZA" sz="2000" b="1" dirty="0"/>
              <a:t>actively participate </a:t>
            </a:r>
            <a:r>
              <a:rPr lang="en-ZA" sz="2000" dirty="0"/>
              <a:t>in the </a:t>
            </a:r>
            <a:r>
              <a:rPr lang="en-ZA" sz="2000" b="1" dirty="0"/>
              <a:t>reading movement </a:t>
            </a:r>
            <a:r>
              <a:rPr lang="en-ZA" sz="2000" dirty="0"/>
              <a:t>to establish a reading culture.  </a:t>
            </a:r>
          </a:p>
          <a:p>
            <a:pPr lvl="1"/>
            <a:r>
              <a:rPr lang="en-ZA" sz="2000" dirty="0"/>
              <a:t>Actively establish </a:t>
            </a:r>
            <a:r>
              <a:rPr lang="en-ZA" sz="2000" b="1" dirty="0"/>
              <a:t>partnerships</a:t>
            </a:r>
            <a:r>
              <a:rPr lang="en-ZA" sz="2000" dirty="0"/>
              <a:t> and </a:t>
            </a:r>
            <a:r>
              <a:rPr lang="en-ZA" sz="2000" b="1" dirty="0"/>
              <a:t>raise funds </a:t>
            </a:r>
            <a:r>
              <a:rPr lang="en-ZA" sz="2000" dirty="0"/>
              <a:t>to support the reading movement. </a:t>
            </a:r>
          </a:p>
          <a:p>
            <a:pPr lvl="1"/>
            <a:r>
              <a:rPr lang="en-ZA" sz="2000" b="1" dirty="0"/>
              <a:t>Reading norms </a:t>
            </a:r>
            <a:r>
              <a:rPr lang="en-ZA" sz="2000" dirty="0"/>
              <a:t>will be </a:t>
            </a:r>
            <a:r>
              <a:rPr lang="en-ZA" sz="2000" b="1" dirty="0"/>
              <a:t>deepened</a:t>
            </a:r>
            <a:r>
              <a:rPr lang="en-ZA" sz="2000" dirty="0"/>
              <a:t> to strengthen </a:t>
            </a:r>
            <a:r>
              <a:rPr lang="en-ZA" sz="2000" b="1" dirty="0"/>
              <a:t>existing curriculum </a:t>
            </a:r>
            <a:r>
              <a:rPr lang="en-ZA" sz="2000" dirty="0"/>
              <a:t>delivery, building on the DBE norms already in use in different African languages.  </a:t>
            </a:r>
          </a:p>
          <a:p>
            <a:pPr lvl="1"/>
            <a:r>
              <a:rPr lang="en-US" sz="2000" dirty="0"/>
              <a:t>In addition, to track progress in the Basic Education Sector, the DBE will finalise a draft</a:t>
            </a:r>
            <a:r>
              <a:rPr lang="en-US" sz="2000" dirty="0">
                <a:solidFill>
                  <a:srgbClr val="FF0000"/>
                </a:solidFill>
              </a:rPr>
              <a:t> </a:t>
            </a:r>
            <a:r>
              <a:rPr lang="en-US" sz="2000" b="1" dirty="0"/>
              <a:t>report on education progress</a:t>
            </a:r>
            <a:r>
              <a:rPr lang="en-US" sz="2000" dirty="0"/>
              <a:t>, using the </a:t>
            </a:r>
            <a:r>
              <a:rPr lang="en-US" sz="2000" b="1" dirty="0"/>
              <a:t>Household Survey data</a:t>
            </a:r>
            <a:r>
              <a:rPr lang="en-US" sz="2000" dirty="0"/>
              <a:t>, by the end of August 2019.</a:t>
            </a:r>
          </a:p>
          <a:p>
            <a:endParaRPr lang="en-US" sz="20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26</a:t>
            </a:fld>
            <a:endParaRPr lang="en-ZA" dirty="0"/>
          </a:p>
        </p:txBody>
      </p:sp>
      <p:pic>
        <p:nvPicPr>
          <p:cNvPr id="5" name="Picture 4"/>
          <p:cNvPicPr>
            <a:picLocks noChangeAspect="1"/>
          </p:cNvPicPr>
          <p:nvPr/>
        </p:nvPicPr>
        <p:blipFill>
          <a:blip r:embed="rId2" cstate="print"/>
          <a:stretch>
            <a:fillRect/>
          </a:stretch>
        </p:blipFill>
        <p:spPr>
          <a:xfrm>
            <a:off x="107504" y="6092519"/>
            <a:ext cx="1547664" cy="765481"/>
          </a:xfrm>
          <a:prstGeom prst="rect">
            <a:avLst/>
          </a:prstGeom>
        </p:spPr>
      </p:pic>
    </p:spTree>
    <p:extLst>
      <p:ext uri="{BB962C8B-B14F-4D97-AF65-F5344CB8AC3E}">
        <p14:creationId xmlns:p14="http://schemas.microsoft.com/office/powerpoint/2010/main" xmlns="" val="86119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928992" cy="678534"/>
          </a:xfrm>
        </p:spPr>
        <p:txBody>
          <a:bodyPr>
            <a:noAutofit/>
          </a:bodyPr>
          <a:lstStyle/>
          <a:p>
            <a:r>
              <a:rPr lang="en-US" b="1" dirty="0">
                <a:solidFill>
                  <a:schemeClr val="accent2">
                    <a:lumMod val="75000"/>
                  </a:schemeClr>
                </a:solidFill>
              </a:rPr>
              <a:t>PRIORITIES FOR 2019/20</a:t>
            </a:r>
          </a:p>
        </p:txBody>
      </p:sp>
      <p:sp>
        <p:nvSpPr>
          <p:cNvPr id="3" name="Content Placeholder 2"/>
          <p:cNvSpPr>
            <a:spLocks noGrp="1"/>
          </p:cNvSpPr>
          <p:nvPr>
            <p:ph idx="1"/>
          </p:nvPr>
        </p:nvSpPr>
        <p:spPr>
          <a:xfrm>
            <a:off x="107504" y="699170"/>
            <a:ext cx="8784976" cy="5289453"/>
          </a:xfrm>
        </p:spPr>
        <p:txBody>
          <a:bodyPr>
            <a:noAutofit/>
          </a:bodyPr>
          <a:lstStyle/>
          <a:p>
            <a:pPr marL="0" indent="0">
              <a:buNone/>
            </a:pPr>
            <a:r>
              <a:rPr lang="en-US" sz="2000" dirty="0"/>
              <a:t>By the </a:t>
            </a:r>
            <a:r>
              <a:rPr lang="en-US" sz="2000" b="1" u="sng" dirty="0"/>
              <a:t>end of 2019,</a:t>
            </a:r>
            <a:r>
              <a:rPr lang="en-US" sz="2000" dirty="0"/>
              <a:t> the following will be achieved: </a:t>
            </a:r>
          </a:p>
          <a:p>
            <a:pPr lvl="0"/>
            <a:r>
              <a:rPr lang="en-US" sz="2000" b="1" dirty="0"/>
              <a:t>ICTs in Education:</a:t>
            </a:r>
            <a:r>
              <a:rPr lang="en-US" sz="2000" dirty="0"/>
              <a:t> Complete and digitise CAT and IT Grade 10 -12 state-owned textbooks (high enrolment subject);</a:t>
            </a:r>
          </a:p>
          <a:p>
            <a:pPr lvl="0"/>
            <a:r>
              <a:rPr lang="en-US" sz="2000" dirty="0"/>
              <a:t>Assess 10% of the Special schools for connectivity and ICT infrastructure deployment; and</a:t>
            </a:r>
          </a:p>
          <a:p>
            <a:pPr lvl="0"/>
            <a:r>
              <a:rPr lang="en-US" sz="2000" dirty="0"/>
              <a:t>Assess a further 10% of the Special schools for connectivity and ICT infrastructure deployment, and </a:t>
            </a:r>
            <a:r>
              <a:rPr lang="en-ZA" sz="2000" dirty="0"/>
              <a:t>provide 100 schools with e-Library solution, by the end of August 2019.</a:t>
            </a:r>
            <a:endParaRPr lang="en-US" sz="2000" dirty="0"/>
          </a:p>
          <a:p>
            <a:pPr lvl="0"/>
            <a:r>
              <a:rPr lang="en-ZA" sz="2000" b="1" dirty="0"/>
              <a:t>Numeracy at Foundation level</a:t>
            </a:r>
            <a:r>
              <a:rPr lang="en-ZA" sz="2000" dirty="0"/>
              <a:t>: Develop a numeracy programme for teachers in the Foundation</a:t>
            </a:r>
            <a:r>
              <a:rPr lang="en-ZA" sz="2000" b="1" dirty="0"/>
              <a:t> </a:t>
            </a:r>
            <a:r>
              <a:rPr lang="en-ZA" sz="2000" dirty="0"/>
              <a:t>Phase;</a:t>
            </a:r>
          </a:p>
          <a:p>
            <a:pPr lvl="1"/>
            <a:r>
              <a:rPr lang="en-ZA" sz="2000" b="1" dirty="0"/>
              <a:t>Experimental innovations </a:t>
            </a:r>
            <a:r>
              <a:rPr lang="en-ZA" sz="2000" dirty="0"/>
              <a:t>collecting information about </a:t>
            </a:r>
            <a:r>
              <a:rPr lang="en-ZA" sz="2000" b="1" dirty="0"/>
              <a:t>what works in numeracy</a:t>
            </a:r>
            <a:r>
              <a:rPr lang="en-ZA" sz="2000" dirty="0"/>
              <a:t>;</a:t>
            </a:r>
          </a:p>
          <a:p>
            <a:pPr lvl="1"/>
            <a:r>
              <a:rPr lang="en-ZA" sz="2000" dirty="0"/>
              <a:t>Mathematics </a:t>
            </a:r>
            <a:r>
              <a:rPr lang="en-ZA" sz="2000" b="1" dirty="0"/>
              <a:t>instructional support </a:t>
            </a:r>
            <a:r>
              <a:rPr lang="en-ZA" sz="2000" dirty="0"/>
              <a:t>will be </a:t>
            </a:r>
            <a:r>
              <a:rPr lang="en-ZA" sz="2000" b="1" dirty="0"/>
              <a:t>costed</a:t>
            </a:r>
            <a:r>
              <a:rPr lang="en-ZA" sz="2000" dirty="0"/>
              <a:t> and used to </a:t>
            </a:r>
            <a:r>
              <a:rPr lang="en-ZA" sz="2000" b="1" dirty="0"/>
              <a:t>secure support </a:t>
            </a:r>
            <a:r>
              <a:rPr lang="en-ZA" sz="2000" dirty="0"/>
              <a:t>and start implementation.  </a:t>
            </a:r>
          </a:p>
          <a:p>
            <a:pPr lvl="1"/>
            <a:r>
              <a:rPr lang="en-US" sz="2000" b="1" dirty="0"/>
              <a:t>Lesson plans </a:t>
            </a:r>
            <a:r>
              <a:rPr lang="en-US" sz="2000" dirty="0"/>
              <a:t>will be </a:t>
            </a:r>
            <a:r>
              <a:rPr lang="en-US" sz="2000" b="1" dirty="0"/>
              <a:t>delivered</a:t>
            </a:r>
            <a:r>
              <a:rPr lang="en-US" sz="2000" dirty="0"/>
              <a:t> to all the </a:t>
            </a:r>
            <a:r>
              <a:rPr lang="en-US" sz="2000" b="1" dirty="0"/>
              <a:t>schools in the 2 identified districts </a:t>
            </a:r>
            <a:r>
              <a:rPr lang="en-US" sz="2000" dirty="0"/>
              <a:t>at the </a:t>
            </a:r>
            <a:r>
              <a:rPr lang="en-US" sz="2000" b="1" dirty="0"/>
              <a:t>start of every quarter</a:t>
            </a:r>
            <a:r>
              <a:rPr lang="en-US" sz="2000" dirty="0"/>
              <a:t>, thereby improving the </a:t>
            </a:r>
            <a:r>
              <a:rPr lang="en-ZA" sz="2000" dirty="0"/>
              <a:t>Quality of teaching and learning.</a:t>
            </a:r>
            <a:endParaRPr lang="en-US" sz="2000" dirty="0"/>
          </a:p>
          <a:p>
            <a:pPr marL="0" indent="0">
              <a:buNone/>
            </a:pPr>
            <a:endParaRPr lang="en-US" sz="24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27</a:t>
            </a:fld>
            <a:endParaRPr lang="en-ZA" dirty="0"/>
          </a:p>
        </p:txBody>
      </p:sp>
      <p:pic>
        <p:nvPicPr>
          <p:cNvPr id="5" name="Picture 4"/>
          <p:cNvPicPr>
            <a:picLocks noChangeAspect="1"/>
          </p:cNvPicPr>
          <p:nvPr/>
        </p:nvPicPr>
        <p:blipFill>
          <a:blip r:embed="rId2" cstate="print"/>
          <a:stretch>
            <a:fillRect/>
          </a:stretch>
        </p:blipFill>
        <p:spPr>
          <a:xfrm>
            <a:off x="179512" y="6272479"/>
            <a:ext cx="1368152" cy="498573"/>
          </a:xfrm>
          <a:prstGeom prst="rect">
            <a:avLst/>
          </a:prstGeom>
        </p:spPr>
      </p:pic>
    </p:spTree>
    <p:extLst>
      <p:ext uri="{BB962C8B-B14F-4D97-AF65-F5344CB8AC3E}">
        <p14:creationId xmlns:p14="http://schemas.microsoft.com/office/powerpoint/2010/main" xmlns="" val="130159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0" y="136524"/>
            <a:ext cx="9161850" cy="638777"/>
          </a:xfrm>
        </p:spPr>
        <p:txBody>
          <a:bodyPr>
            <a:noAutofit/>
          </a:bodyPr>
          <a:lstStyle/>
          <a:p>
            <a:r>
              <a:rPr lang="en-US" sz="4800" b="1" dirty="0">
                <a:solidFill>
                  <a:schemeClr val="accent2">
                    <a:lumMod val="75000"/>
                  </a:schemeClr>
                </a:solidFill>
              </a:rPr>
              <a:t>PRIORITIES FOR 2019/20</a:t>
            </a:r>
          </a:p>
        </p:txBody>
      </p:sp>
      <p:sp>
        <p:nvSpPr>
          <p:cNvPr id="3" name="Content Placeholder 2"/>
          <p:cNvSpPr>
            <a:spLocks noGrp="1"/>
          </p:cNvSpPr>
          <p:nvPr>
            <p:ph idx="1"/>
          </p:nvPr>
        </p:nvSpPr>
        <p:spPr>
          <a:xfrm>
            <a:off x="323528" y="775301"/>
            <a:ext cx="8424936" cy="5581050"/>
          </a:xfrm>
        </p:spPr>
        <p:txBody>
          <a:bodyPr>
            <a:noAutofit/>
          </a:bodyPr>
          <a:lstStyle/>
          <a:p>
            <a:pPr marL="0" indent="0" algn="just">
              <a:buNone/>
            </a:pPr>
            <a:endParaRPr lang="en-US" sz="1600" dirty="0"/>
          </a:p>
          <a:p>
            <a:pPr marL="0" indent="0" algn="just">
              <a:buNone/>
            </a:pPr>
            <a:r>
              <a:rPr lang="en-US" sz="1600" dirty="0"/>
              <a:t>By the </a:t>
            </a:r>
            <a:r>
              <a:rPr lang="en-US" sz="1600" b="1" u="sng" dirty="0"/>
              <a:t>end of 2019,</a:t>
            </a:r>
            <a:r>
              <a:rPr lang="en-US" sz="1600" dirty="0"/>
              <a:t> the following will be achieved: </a:t>
            </a:r>
          </a:p>
          <a:p>
            <a:pPr lvl="0" algn="just"/>
            <a:r>
              <a:rPr lang="en-ZA" sz="1600" b="1" dirty="0"/>
              <a:t>Assessments: </a:t>
            </a:r>
            <a:r>
              <a:rPr lang="en-US" sz="1600" dirty="0"/>
              <a:t>The 2018 OECD </a:t>
            </a:r>
            <a:r>
              <a:rPr lang="en-US" sz="1600" b="1" dirty="0"/>
              <a:t>Teaching and Learning International Survey </a:t>
            </a:r>
            <a:r>
              <a:rPr lang="en-US" sz="1600" dirty="0"/>
              <a:t>(TALIS 2018) Country Report Volume I was released on 02 July 2019. </a:t>
            </a:r>
            <a:r>
              <a:rPr lang="en-US" sz="1600" dirty="0">
                <a:ea typeface="Calibri" panose="020F0502020204030204" pitchFamily="34" charset="0"/>
              </a:rPr>
              <a:t>The preparations for release of Volume II is being made for March 2020.  </a:t>
            </a:r>
            <a:r>
              <a:rPr lang="en-US" sz="1600" dirty="0"/>
              <a:t> TALIS is an International large-scale survey of teachers that investigates the conditions of teaching and learning environment in schools. South Africa was the first African country to take part in the study with 2 046 teachers and principals from 169 schools, across the 9 provinces participating.</a:t>
            </a:r>
          </a:p>
          <a:p>
            <a:pPr lvl="0" algn="just"/>
            <a:r>
              <a:rPr lang="en-ZA" sz="1600" b="1" dirty="0"/>
              <a:t>History and Languages and the curriculum: </a:t>
            </a:r>
            <a:r>
              <a:rPr lang="en-US" sz="1600" dirty="0"/>
              <a:t>The DBE will embark on Advocacy campaigns to popularise and gain buy-in of all stakeholders, including the broader society on e.g.</a:t>
            </a:r>
          </a:p>
          <a:p>
            <a:pPr lvl="0" algn="just"/>
            <a:r>
              <a:rPr lang="en-US" sz="1600" b="1" dirty="0"/>
              <a:t>Psychosocial Support Services:</a:t>
            </a:r>
            <a:r>
              <a:rPr lang="en-US" sz="1600" dirty="0"/>
              <a:t> The DBE will f</a:t>
            </a:r>
            <a:r>
              <a:rPr lang="en-ZA" sz="1600" dirty="0"/>
              <a:t>inalise </a:t>
            </a:r>
            <a:r>
              <a:rPr lang="en-ZA" sz="1600" b="1" dirty="0"/>
              <a:t>training and materials </a:t>
            </a:r>
            <a:r>
              <a:rPr lang="en-ZA" sz="1600" dirty="0"/>
              <a:t>including the </a:t>
            </a:r>
            <a:r>
              <a:rPr lang="en-ZA" sz="1600" b="1" dirty="0"/>
              <a:t>Guide for Schools on providing Psychosocial Support to Learners </a:t>
            </a:r>
            <a:r>
              <a:rPr lang="en-ZA" sz="1600" dirty="0"/>
              <a:t>to improve standards of practice on psychosocial support at school level.</a:t>
            </a:r>
            <a:endParaRPr lang="en-US" sz="1600" dirty="0"/>
          </a:p>
          <a:p>
            <a:pPr lvl="0" algn="just"/>
            <a:r>
              <a:rPr lang="en-ZA" sz="1600" b="1" dirty="0"/>
              <a:t>Health and Safety in schools:</a:t>
            </a:r>
            <a:r>
              <a:rPr lang="en-ZA" sz="1600" dirty="0"/>
              <a:t> </a:t>
            </a:r>
            <a:r>
              <a:rPr lang="en-US" sz="1600" dirty="0"/>
              <a:t>The DBE will s</a:t>
            </a:r>
            <a:r>
              <a:rPr lang="en-ZA" sz="1600" dirty="0"/>
              <a:t>upport the provision of </a:t>
            </a:r>
            <a:r>
              <a:rPr lang="en-ZA" sz="1600" b="1" dirty="0"/>
              <a:t>school health services to 200 000 learners </a:t>
            </a:r>
            <a:r>
              <a:rPr lang="en-ZA" sz="1600" dirty="0"/>
              <a:t>in Grade R, 1, 4, 8 and 10 including </a:t>
            </a:r>
            <a:r>
              <a:rPr lang="en-ZA" sz="1600" b="1" dirty="0"/>
              <a:t>HPV </a:t>
            </a:r>
            <a:r>
              <a:rPr lang="en-ZA" sz="1600" dirty="0"/>
              <a:t>in Grade 5.</a:t>
            </a:r>
          </a:p>
          <a:p>
            <a:pPr lvl="1" algn="just"/>
            <a:r>
              <a:rPr lang="en-ZA" sz="1600" dirty="0"/>
              <a:t>P</a:t>
            </a:r>
            <a:r>
              <a:rPr lang="en-US" sz="1600" dirty="0"/>
              <a:t>rint and distribute </a:t>
            </a:r>
            <a:r>
              <a:rPr lang="en-US" sz="1600" b="1" dirty="0"/>
              <a:t>571 752 Educator Guides </a:t>
            </a:r>
            <a:r>
              <a:rPr lang="en-US" sz="1600" dirty="0"/>
              <a:t>and </a:t>
            </a:r>
            <a:r>
              <a:rPr lang="en-US" sz="1600" b="1" dirty="0"/>
              <a:t>Learner Books on Sexuality Education </a:t>
            </a:r>
            <a:r>
              <a:rPr lang="en-US" sz="1600" dirty="0"/>
              <a:t>Scripted Lesson Plans for Grades 4 -6 and 10 – 12 in 537 primary and 435 secondary schools, respectively.  </a:t>
            </a:r>
            <a:r>
              <a:rPr lang="en-ZA" sz="1600" dirty="0"/>
              <a:t>Host a </a:t>
            </a:r>
            <a:r>
              <a:rPr lang="en-ZA" sz="1600" b="1" dirty="0"/>
              <a:t>workshop</a:t>
            </a:r>
            <a:r>
              <a:rPr lang="en-ZA" sz="1600" dirty="0"/>
              <a:t> on the </a:t>
            </a:r>
            <a:r>
              <a:rPr lang="en-ZA" sz="1600" b="1" dirty="0"/>
              <a:t>Restorative Conferencing and Physical Assault Response </a:t>
            </a:r>
            <a:r>
              <a:rPr lang="en-ZA" sz="1600" dirty="0"/>
              <a:t>jointly with School Safety towards </a:t>
            </a:r>
            <a:r>
              <a:rPr lang="en-ZA" sz="1600" b="1" dirty="0"/>
              <a:t>violence prevention </a:t>
            </a:r>
            <a:r>
              <a:rPr lang="en-ZA" sz="1600" dirty="0"/>
              <a:t>to improve competence of violence prevention in the sector.</a:t>
            </a:r>
            <a:endParaRPr lang="en-US" sz="1600" dirty="0"/>
          </a:p>
          <a:p>
            <a:pPr marL="0" indent="0">
              <a:buNone/>
            </a:pPr>
            <a:endParaRPr lang="en-US" sz="24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28</a:t>
            </a:fld>
            <a:endParaRPr lang="en-ZA" dirty="0"/>
          </a:p>
        </p:txBody>
      </p:sp>
      <p:pic>
        <p:nvPicPr>
          <p:cNvPr id="5" name="Picture 4"/>
          <p:cNvPicPr>
            <a:picLocks noChangeAspect="1"/>
          </p:cNvPicPr>
          <p:nvPr/>
        </p:nvPicPr>
        <p:blipFill>
          <a:blip r:embed="rId2" cstate="print"/>
          <a:stretch>
            <a:fillRect/>
          </a:stretch>
        </p:blipFill>
        <p:spPr>
          <a:xfrm>
            <a:off x="107504" y="6179672"/>
            <a:ext cx="1512168" cy="678327"/>
          </a:xfrm>
          <a:prstGeom prst="rect">
            <a:avLst/>
          </a:prstGeom>
        </p:spPr>
      </p:pic>
    </p:spTree>
    <p:extLst>
      <p:ext uri="{BB962C8B-B14F-4D97-AF65-F5344CB8AC3E}">
        <p14:creationId xmlns:p14="http://schemas.microsoft.com/office/powerpoint/2010/main" xmlns="" val="173249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0" y="136524"/>
            <a:ext cx="9161850" cy="548678"/>
          </a:xfrm>
        </p:spPr>
        <p:txBody>
          <a:bodyPr>
            <a:noAutofit/>
          </a:bodyPr>
          <a:lstStyle/>
          <a:p>
            <a:r>
              <a:rPr lang="en-US" b="1" dirty="0">
                <a:solidFill>
                  <a:schemeClr val="accent2">
                    <a:lumMod val="75000"/>
                  </a:schemeClr>
                </a:solidFill>
              </a:rPr>
              <a:t>PRIORITIES FOR 2019/20</a:t>
            </a:r>
          </a:p>
        </p:txBody>
      </p:sp>
      <p:sp>
        <p:nvSpPr>
          <p:cNvPr id="3" name="Content Placeholder 2"/>
          <p:cNvSpPr>
            <a:spLocks noGrp="1"/>
          </p:cNvSpPr>
          <p:nvPr>
            <p:ph idx="1"/>
          </p:nvPr>
        </p:nvSpPr>
        <p:spPr>
          <a:xfrm>
            <a:off x="467544" y="764704"/>
            <a:ext cx="8352928" cy="5400600"/>
          </a:xfrm>
        </p:spPr>
        <p:txBody>
          <a:bodyPr>
            <a:noAutofit/>
          </a:bodyPr>
          <a:lstStyle/>
          <a:p>
            <a:pPr marL="0" indent="0">
              <a:buNone/>
            </a:pPr>
            <a:r>
              <a:rPr lang="en-US" sz="2000" dirty="0"/>
              <a:t>By the </a:t>
            </a:r>
            <a:r>
              <a:rPr lang="en-US" sz="2000" b="1" u="sng" dirty="0"/>
              <a:t>end of 2019,</a:t>
            </a:r>
            <a:r>
              <a:rPr lang="en-US" sz="2000" dirty="0"/>
              <a:t> the following will be achieved: </a:t>
            </a:r>
          </a:p>
          <a:p>
            <a:pPr lvl="0"/>
            <a:r>
              <a:rPr lang="en-US" sz="2000" b="1" dirty="0"/>
              <a:t>School Nutrition:</a:t>
            </a:r>
            <a:r>
              <a:rPr lang="en-US" sz="2000" dirty="0"/>
              <a:t> The DBE will </a:t>
            </a:r>
            <a:r>
              <a:rPr lang="en-ZA" sz="2000" b="1" dirty="0"/>
              <a:t>expand protein alternatives </a:t>
            </a:r>
            <a:r>
              <a:rPr lang="en-ZA" sz="2000" dirty="0"/>
              <a:t>in the NSNP; </a:t>
            </a:r>
          </a:p>
          <a:p>
            <a:pPr lvl="1"/>
            <a:r>
              <a:rPr lang="en-ZA" sz="2000" b="1" dirty="0"/>
              <a:t>Support the pilot </a:t>
            </a:r>
            <a:r>
              <a:rPr lang="en-ZA" sz="2000" dirty="0"/>
              <a:t>in the Northern Cape province to </a:t>
            </a:r>
            <a:r>
              <a:rPr lang="en-ZA" sz="2000" b="1" dirty="0"/>
              <a:t>improve the </a:t>
            </a:r>
            <a:r>
              <a:rPr lang="en-US" sz="2000" dirty="0"/>
              <a:t>quality of school meals, and better education and health outcomes; and </a:t>
            </a:r>
          </a:p>
          <a:p>
            <a:pPr lvl="1"/>
            <a:r>
              <a:rPr lang="en-ZA" sz="2000" dirty="0"/>
              <a:t>A </a:t>
            </a:r>
            <a:r>
              <a:rPr lang="en-ZA" sz="2000" b="1" dirty="0"/>
              <a:t>breakfast</a:t>
            </a:r>
            <a:r>
              <a:rPr lang="en-US" sz="2000" b="1" dirty="0"/>
              <a:t> guideline</a:t>
            </a:r>
            <a:r>
              <a:rPr lang="en-US" sz="2000" dirty="0"/>
              <a:t>, including the mapping of partner breakfast programmes, will be </a:t>
            </a:r>
            <a:r>
              <a:rPr lang="en-US" sz="2000" b="1" dirty="0"/>
              <a:t>finalised </a:t>
            </a:r>
            <a:r>
              <a:rPr lang="en-US" sz="2000" dirty="0"/>
              <a:t>and </a:t>
            </a:r>
            <a:r>
              <a:rPr lang="en-US" sz="2000" b="1" dirty="0"/>
              <a:t>distributed</a:t>
            </a:r>
            <a:r>
              <a:rPr lang="en-US" sz="2000" dirty="0"/>
              <a:t> to PEDs for </a:t>
            </a:r>
            <a:r>
              <a:rPr lang="en-US" sz="2000" b="1" dirty="0"/>
              <a:t>implementation</a:t>
            </a:r>
            <a:r>
              <a:rPr lang="en-US" sz="2000" dirty="0"/>
              <a:t>.</a:t>
            </a:r>
          </a:p>
          <a:p>
            <a:pPr lvl="0"/>
            <a:r>
              <a:rPr lang="en-ZA" sz="2000" b="1" dirty="0"/>
              <a:t>International and National Partnerships: </a:t>
            </a:r>
            <a:r>
              <a:rPr lang="en-ZA" sz="2000" dirty="0"/>
              <a:t>All DBE International and National partnerships will be guided by our </a:t>
            </a:r>
            <a:r>
              <a:rPr lang="en-ZA" sz="2000" b="1" dirty="0"/>
              <a:t>focus on improving learning outcomes</a:t>
            </a:r>
            <a:r>
              <a:rPr lang="en-ZA" sz="2000" dirty="0"/>
              <a:t>, especially in the Foundation Phase -  For example, there is a Ministerial Meeting of the </a:t>
            </a:r>
            <a:r>
              <a:rPr lang="en-ZA" sz="2000" b="1" dirty="0"/>
              <a:t>Association for the Development of Education </a:t>
            </a:r>
            <a:r>
              <a:rPr lang="en-ZA" sz="2000" dirty="0"/>
              <a:t>in Africa (ADEA) in July 2019, and healthy interest from donors interested in evidence-based policy implementation support.</a:t>
            </a:r>
            <a:endParaRPr lang="en-US" sz="2000" dirty="0"/>
          </a:p>
          <a:p>
            <a:pPr lvl="0"/>
            <a:r>
              <a:rPr lang="en-ZA" sz="2000" b="1" dirty="0"/>
              <a:t>Infrastructure: </a:t>
            </a:r>
            <a:r>
              <a:rPr lang="en-ZA" sz="2000" dirty="0"/>
              <a:t>The DBE will </a:t>
            </a:r>
            <a:r>
              <a:rPr lang="en-ZA" sz="2000" b="1" dirty="0"/>
              <a:t>ensure </a:t>
            </a:r>
            <a:r>
              <a:rPr lang="en-ZA" sz="2000" dirty="0"/>
              <a:t>the </a:t>
            </a:r>
            <a:r>
              <a:rPr lang="en-ZA" sz="2000" b="1" dirty="0"/>
              <a:t>practical completion </a:t>
            </a:r>
            <a:r>
              <a:rPr lang="en-ZA" sz="2000" dirty="0"/>
              <a:t>of </a:t>
            </a:r>
            <a:r>
              <a:rPr lang="en-ZA" sz="2000" b="1" dirty="0"/>
              <a:t>15</a:t>
            </a:r>
            <a:r>
              <a:rPr lang="en-ZA" sz="2000" dirty="0"/>
              <a:t> </a:t>
            </a:r>
            <a:r>
              <a:rPr lang="en-ZA" sz="2000" b="1" dirty="0"/>
              <a:t>Inappropriate Schools</a:t>
            </a:r>
            <a:r>
              <a:rPr lang="en-ZA" sz="2000" dirty="0"/>
              <a:t> and </a:t>
            </a:r>
            <a:r>
              <a:rPr lang="en-ZA" sz="2000" b="1" dirty="0"/>
              <a:t>41 sanitation </a:t>
            </a:r>
            <a:r>
              <a:rPr lang="en-ZA" sz="2000" dirty="0"/>
              <a:t>projects by September 2019, in support of enhancing learner access to safe infrastructure in schools.</a:t>
            </a:r>
            <a:endParaRPr lang="en-US" sz="20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29</a:t>
            </a:fld>
            <a:endParaRPr lang="en-ZA" dirty="0"/>
          </a:p>
        </p:txBody>
      </p:sp>
      <p:pic>
        <p:nvPicPr>
          <p:cNvPr id="5" name="Picture 4"/>
          <p:cNvPicPr>
            <a:picLocks noChangeAspect="1"/>
          </p:cNvPicPr>
          <p:nvPr/>
        </p:nvPicPr>
        <p:blipFill>
          <a:blip r:embed="rId2" cstate="print"/>
          <a:stretch>
            <a:fillRect/>
          </a:stretch>
        </p:blipFill>
        <p:spPr>
          <a:xfrm>
            <a:off x="179512" y="6056903"/>
            <a:ext cx="1440160" cy="712310"/>
          </a:xfrm>
          <a:prstGeom prst="rect">
            <a:avLst/>
          </a:prstGeom>
        </p:spPr>
      </p:pic>
    </p:spTree>
    <p:extLst>
      <p:ext uri="{BB962C8B-B14F-4D97-AF65-F5344CB8AC3E}">
        <p14:creationId xmlns:p14="http://schemas.microsoft.com/office/powerpoint/2010/main" xmlns="" val="426553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800" b="1" dirty="0">
                <a:solidFill>
                  <a:srgbClr val="741202"/>
                </a:solidFill>
                <a:cs typeface="Arial" panose="020B0604020202020204" pitchFamily="34" charset="0"/>
              </a:rPr>
              <a:t>PURPOSE</a:t>
            </a:r>
            <a:endParaRPr lang="en-ZA" sz="4800" dirty="0"/>
          </a:p>
        </p:txBody>
      </p:sp>
      <p:sp>
        <p:nvSpPr>
          <p:cNvPr id="3" name="Content Placeholder 2"/>
          <p:cNvSpPr>
            <a:spLocks noGrp="1"/>
          </p:cNvSpPr>
          <p:nvPr>
            <p:ph idx="1"/>
          </p:nvPr>
        </p:nvSpPr>
        <p:spPr/>
        <p:txBody>
          <a:bodyPr>
            <a:normAutofit/>
          </a:bodyPr>
          <a:lstStyle/>
          <a:p>
            <a:pPr marL="0" indent="0" algn="just">
              <a:buNone/>
            </a:pPr>
            <a:r>
              <a:rPr lang="en-ZA" sz="3600" dirty="0"/>
              <a:t>To present to the </a:t>
            </a:r>
            <a:r>
              <a:rPr lang="en-ZA" sz="3600" b="1" dirty="0"/>
              <a:t>Portfolio Committee </a:t>
            </a:r>
            <a:r>
              <a:rPr lang="en-ZA" sz="3600" dirty="0"/>
              <a:t>the DBE </a:t>
            </a:r>
            <a:r>
              <a:rPr lang="en-ZA" sz="3600" b="1" dirty="0"/>
              <a:t>2019/20</a:t>
            </a:r>
            <a:r>
              <a:rPr lang="en-ZA" sz="3600" dirty="0"/>
              <a:t> Annual Performance Plan.</a:t>
            </a:r>
          </a:p>
        </p:txBody>
      </p:sp>
      <p:sp>
        <p:nvSpPr>
          <p:cNvPr id="4" name="Slide Number Placeholder 3"/>
          <p:cNvSpPr>
            <a:spLocks noGrp="1"/>
          </p:cNvSpPr>
          <p:nvPr>
            <p:ph type="sldNum" sz="quarter" idx="4"/>
          </p:nvPr>
        </p:nvSpPr>
        <p:spPr/>
        <p:txBody>
          <a:bodyPr/>
          <a:lstStyle/>
          <a:p>
            <a:fld id="{28A3B54F-4D6D-439C-9A2C-B6799378E1A1}" type="slidenum">
              <a:rPr lang="en-ZA" smtClean="0"/>
              <a:pPr/>
              <a:t>3</a:t>
            </a:fld>
            <a:endParaRPr lang="en-ZA" dirty="0"/>
          </a:p>
        </p:txBody>
      </p:sp>
      <p:pic>
        <p:nvPicPr>
          <p:cNvPr id="5" name="Picture 4"/>
          <p:cNvPicPr>
            <a:picLocks noChangeAspect="1"/>
          </p:cNvPicPr>
          <p:nvPr/>
        </p:nvPicPr>
        <p:blipFill>
          <a:blip r:embed="rId2" cstate="print"/>
          <a:stretch>
            <a:fillRect/>
          </a:stretch>
        </p:blipFill>
        <p:spPr>
          <a:xfrm>
            <a:off x="0" y="6128134"/>
            <a:ext cx="1619672" cy="729866"/>
          </a:xfrm>
          <a:prstGeom prst="rect">
            <a:avLst/>
          </a:prstGeom>
        </p:spPr>
      </p:pic>
    </p:spTree>
    <p:extLst>
      <p:ext uri="{BB962C8B-B14F-4D97-AF65-F5344CB8AC3E}">
        <p14:creationId xmlns:p14="http://schemas.microsoft.com/office/powerpoint/2010/main" xmlns="" val="3381043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56" y="136524"/>
            <a:ext cx="8121080" cy="1143000"/>
          </a:xfrm>
        </p:spPr>
        <p:txBody>
          <a:bodyPr>
            <a:normAutofit/>
          </a:bodyPr>
          <a:lstStyle/>
          <a:p>
            <a:r>
              <a:rPr lang="en-ZA" sz="3200" b="1" dirty="0">
                <a:solidFill>
                  <a:srgbClr val="741202"/>
                </a:solidFill>
                <a:cs typeface="Arial" panose="020B0604020202020204" pitchFamily="34" charset="0"/>
              </a:rPr>
              <a:t>KEY IMPROVEMENT PLANS OF THE DEPARTMENT TOWARDS THE MTSF AND NDP</a:t>
            </a:r>
          </a:p>
        </p:txBody>
      </p:sp>
      <p:sp>
        <p:nvSpPr>
          <p:cNvPr id="3" name="Content Placeholder 2"/>
          <p:cNvSpPr>
            <a:spLocks noGrp="1"/>
          </p:cNvSpPr>
          <p:nvPr>
            <p:ph idx="1"/>
          </p:nvPr>
        </p:nvSpPr>
        <p:spPr>
          <a:xfrm>
            <a:off x="225287" y="1187624"/>
            <a:ext cx="8667193" cy="4833664"/>
          </a:xfrm>
        </p:spPr>
        <p:txBody>
          <a:bodyPr>
            <a:noAutofit/>
          </a:bodyPr>
          <a:lstStyle/>
          <a:p>
            <a:pPr marL="0" indent="0" algn="just">
              <a:buNone/>
            </a:pPr>
            <a:r>
              <a:rPr lang="en-ZA" sz="2800" dirty="0"/>
              <a:t>In improving the education sector, the Department has taken the following steps: </a:t>
            </a:r>
          </a:p>
          <a:p>
            <a:pPr algn="just"/>
            <a:r>
              <a:rPr lang="en-ZA" sz="2800" dirty="0"/>
              <a:t>Engagements through </a:t>
            </a:r>
            <a:r>
              <a:rPr lang="en-ZA" sz="2800" b="1" dirty="0"/>
              <a:t>HEDCOM Sub-committees </a:t>
            </a:r>
            <a:r>
              <a:rPr lang="en-ZA" sz="2800" dirty="0"/>
              <a:t>in collaborating and improving  the sector’s performance; </a:t>
            </a:r>
          </a:p>
          <a:p>
            <a:pPr algn="just"/>
            <a:r>
              <a:rPr lang="en-ZA" sz="2800" dirty="0"/>
              <a:t>Conducted </a:t>
            </a:r>
            <a:r>
              <a:rPr lang="en-ZA" sz="2800" b="1" dirty="0"/>
              <a:t>Gap analysis </a:t>
            </a:r>
            <a:r>
              <a:rPr lang="en-ZA" sz="2800" dirty="0"/>
              <a:t>of the </a:t>
            </a:r>
            <a:r>
              <a:rPr lang="en-ZA" sz="2800" b="1" dirty="0"/>
              <a:t>sector alignment </a:t>
            </a:r>
            <a:r>
              <a:rPr lang="en-ZA" sz="2800" dirty="0"/>
              <a:t>and working on </a:t>
            </a:r>
            <a:r>
              <a:rPr lang="en-ZA" sz="2800" b="1" dirty="0"/>
              <a:t>mitigating</a:t>
            </a:r>
            <a:r>
              <a:rPr lang="en-ZA" sz="2800" dirty="0"/>
              <a:t> the </a:t>
            </a:r>
            <a:r>
              <a:rPr lang="en-ZA" sz="2800" b="1" dirty="0"/>
              <a:t>gaps</a:t>
            </a:r>
            <a:r>
              <a:rPr lang="en-ZA" sz="2800" dirty="0"/>
              <a:t> identified for </a:t>
            </a:r>
            <a:r>
              <a:rPr lang="en-ZA" sz="2800" b="1" dirty="0"/>
              <a:t>medium</a:t>
            </a:r>
            <a:r>
              <a:rPr lang="en-ZA" sz="2800" dirty="0"/>
              <a:t> and </a:t>
            </a:r>
            <a:r>
              <a:rPr lang="en-ZA" sz="2800" b="1" dirty="0"/>
              <a:t>long- term plans</a:t>
            </a:r>
            <a:r>
              <a:rPr lang="en-ZA" sz="2800" dirty="0"/>
              <a:t>; and </a:t>
            </a:r>
          </a:p>
          <a:p>
            <a:pPr algn="just"/>
            <a:r>
              <a:rPr lang="en-ZA" sz="2800" dirty="0"/>
              <a:t>Continued </a:t>
            </a:r>
            <a:r>
              <a:rPr lang="en-ZA" sz="2800" b="1" dirty="0"/>
              <a:t>analysis</a:t>
            </a:r>
            <a:r>
              <a:rPr lang="en-ZA" sz="2800" dirty="0"/>
              <a:t> of plans and reports to strengthen the</a:t>
            </a:r>
            <a:r>
              <a:rPr lang="en-ZA" sz="2800" b="1" dirty="0"/>
              <a:t> management </a:t>
            </a:r>
            <a:r>
              <a:rPr lang="en-ZA" sz="2800" dirty="0"/>
              <a:t>of Performance Information in the sector.</a:t>
            </a:r>
          </a:p>
        </p:txBody>
      </p:sp>
      <p:sp>
        <p:nvSpPr>
          <p:cNvPr id="4" name="Slide Number Placeholder 3"/>
          <p:cNvSpPr>
            <a:spLocks noGrp="1"/>
          </p:cNvSpPr>
          <p:nvPr>
            <p:ph type="sldNum" sz="quarter" idx="4"/>
          </p:nvPr>
        </p:nvSpPr>
        <p:spPr/>
        <p:txBody>
          <a:bodyPr/>
          <a:lstStyle/>
          <a:p>
            <a:fld id="{28A3B54F-4D6D-439C-9A2C-B6799378E1A1}" type="slidenum">
              <a:rPr lang="en-ZA" smtClean="0"/>
              <a:pPr/>
              <a:t>30</a:t>
            </a:fld>
            <a:endParaRPr lang="en-ZA" dirty="0"/>
          </a:p>
        </p:txBody>
      </p:sp>
      <p:pic>
        <p:nvPicPr>
          <p:cNvPr id="5" name="Picture 4"/>
          <p:cNvPicPr>
            <a:picLocks noChangeAspect="1"/>
          </p:cNvPicPr>
          <p:nvPr/>
        </p:nvPicPr>
        <p:blipFill>
          <a:blip r:embed="rId2" cstate="print"/>
          <a:stretch>
            <a:fillRect/>
          </a:stretch>
        </p:blipFill>
        <p:spPr>
          <a:xfrm>
            <a:off x="0" y="6128133"/>
            <a:ext cx="1619672" cy="729866"/>
          </a:xfrm>
          <a:prstGeom prst="rect">
            <a:avLst/>
          </a:prstGeom>
        </p:spPr>
      </p:pic>
    </p:spTree>
    <p:extLst>
      <p:ext uri="{BB962C8B-B14F-4D97-AF65-F5344CB8AC3E}">
        <p14:creationId xmlns:p14="http://schemas.microsoft.com/office/powerpoint/2010/main" xmlns="" val="328834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573656"/>
            <a:ext cx="8748464" cy="335063"/>
          </a:xfrm>
        </p:spPr>
        <p:txBody>
          <a:bodyPr>
            <a:noAutofit/>
          </a:bodyPr>
          <a:lstStyle/>
          <a:p>
            <a:r>
              <a:rPr lang="en-ZA" sz="4800" b="1" dirty="0">
                <a:solidFill>
                  <a:schemeClr val="accent2">
                    <a:lumMod val="75000"/>
                  </a:schemeClr>
                </a:solidFill>
              </a:rPr>
              <a:t>UPDATES TO THE DBE STRATEGIC PLAN…</a:t>
            </a:r>
          </a:p>
        </p:txBody>
      </p:sp>
      <p:sp>
        <p:nvSpPr>
          <p:cNvPr id="3" name="Content Placeholder 2"/>
          <p:cNvSpPr>
            <a:spLocks noGrp="1"/>
          </p:cNvSpPr>
          <p:nvPr>
            <p:ph idx="1"/>
          </p:nvPr>
        </p:nvSpPr>
        <p:spPr>
          <a:xfrm>
            <a:off x="179512" y="1556792"/>
            <a:ext cx="8748464" cy="4536504"/>
          </a:xfrm>
        </p:spPr>
        <p:txBody>
          <a:bodyPr>
            <a:noAutofit/>
          </a:bodyPr>
          <a:lstStyle/>
          <a:p>
            <a:pPr marL="0" indent="0" algn="just">
              <a:buNone/>
            </a:pPr>
            <a:r>
              <a:rPr lang="en-US" dirty="0">
                <a:ea typeface="Times New Roman"/>
                <a:cs typeface="Calibri"/>
              </a:rPr>
              <a:t>The Department has made minor updates to the 2015/16 – 2019/20 Strategic Plan:</a:t>
            </a:r>
          </a:p>
          <a:p>
            <a:pPr lvl="1" algn="just"/>
            <a:r>
              <a:rPr lang="en-US" sz="3200" dirty="0"/>
              <a:t>The Department has </a:t>
            </a:r>
            <a:r>
              <a:rPr lang="en-US" sz="3200" b="1" dirty="0"/>
              <a:t>increased</a:t>
            </a:r>
            <a:r>
              <a:rPr lang="en-US" sz="3200" dirty="0"/>
              <a:t> its priorities to focus on </a:t>
            </a:r>
            <a:r>
              <a:rPr lang="en-US" sz="3200" dirty="0">
                <a:solidFill>
                  <a:schemeClr val="dk1"/>
                </a:solidFill>
              </a:rPr>
              <a:t>HIV/AIDS Life Skills Education Programme </a:t>
            </a:r>
            <a:r>
              <a:rPr lang="en-US" sz="3200" dirty="0"/>
              <a:t>for the 2019/20 financial year through monitoring implementation.</a:t>
            </a:r>
            <a:endParaRPr lang="en-ZA" sz="32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31</a:t>
            </a:fld>
            <a:endParaRPr lang="en-ZA" dirty="0"/>
          </a:p>
        </p:txBody>
      </p:sp>
      <p:pic>
        <p:nvPicPr>
          <p:cNvPr id="5" name="Picture 4"/>
          <p:cNvPicPr>
            <a:picLocks noChangeAspect="1"/>
          </p:cNvPicPr>
          <p:nvPr/>
        </p:nvPicPr>
        <p:blipFill>
          <a:blip r:embed="rId2" cstate="print"/>
          <a:stretch>
            <a:fillRect/>
          </a:stretch>
        </p:blipFill>
        <p:spPr>
          <a:xfrm>
            <a:off x="35496" y="6237312"/>
            <a:ext cx="1619672" cy="704528"/>
          </a:xfrm>
          <a:prstGeom prst="rect">
            <a:avLst/>
          </a:prstGeom>
        </p:spPr>
      </p:pic>
    </p:spTree>
    <p:extLst>
      <p:ext uri="{BB962C8B-B14F-4D97-AF65-F5344CB8AC3E}">
        <p14:creationId xmlns:p14="http://schemas.microsoft.com/office/powerpoint/2010/main" xmlns="" val="3413009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229600" cy="720080"/>
          </a:xfrm>
        </p:spPr>
        <p:txBody>
          <a:bodyPr>
            <a:normAutofit/>
          </a:bodyPr>
          <a:lstStyle/>
          <a:p>
            <a:r>
              <a:rPr lang="en-US" sz="2800" b="1" dirty="0">
                <a:solidFill>
                  <a:schemeClr val="accent2">
                    <a:lumMod val="75000"/>
                  </a:schemeClr>
                </a:solidFill>
              </a:rPr>
              <a:t>2019/20 DBE APP DEVELOPMENT PROCESS</a:t>
            </a:r>
          </a:p>
        </p:txBody>
      </p:sp>
      <p:sp>
        <p:nvSpPr>
          <p:cNvPr id="3" name="Content Placeholder 2"/>
          <p:cNvSpPr>
            <a:spLocks noGrp="1"/>
          </p:cNvSpPr>
          <p:nvPr>
            <p:ph idx="1"/>
          </p:nvPr>
        </p:nvSpPr>
        <p:spPr>
          <a:xfrm>
            <a:off x="107504" y="620688"/>
            <a:ext cx="8640960" cy="6120680"/>
          </a:xfrm>
        </p:spPr>
        <p:txBody>
          <a:bodyPr>
            <a:noAutofit/>
          </a:bodyPr>
          <a:lstStyle/>
          <a:p>
            <a:pPr marL="400050" algn="just"/>
            <a:r>
              <a:rPr lang="en-ZA" sz="2100" dirty="0"/>
              <a:t>First Draft 2019/20 APP  to be Submitted to National Treasury and DPME on </a:t>
            </a:r>
            <a:r>
              <a:rPr lang="en-ZA" sz="2100" b="1" dirty="0"/>
              <a:t>31 August 2019.</a:t>
            </a:r>
          </a:p>
          <a:p>
            <a:pPr lvl="1" algn="just">
              <a:buFont typeface="Wingdings" panose="05000000000000000000" pitchFamily="2" charset="2"/>
              <a:buChar char="Ø"/>
            </a:pPr>
            <a:r>
              <a:rPr lang="en-ZA" sz="2100" dirty="0"/>
              <a:t>First Draft 2019/20 APP updated in accordance with </a:t>
            </a:r>
            <a:r>
              <a:rPr lang="en-ZA" sz="2100" b="1" dirty="0"/>
              <a:t>recommendations</a:t>
            </a:r>
            <a:r>
              <a:rPr lang="en-ZA" sz="2100" dirty="0"/>
              <a:t> from </a:t>
            </a:r>
            <a:r>
              <a:rPr lang="en-ZA" sz="2100" b="1" dirty="0"/>
              <a:t>DPME </a:t>
            </a:r>
            <a:r>
              <a:rPr lang="en-ZA" sz="2100" dirty="0"/>
              <a:t>in preparation for the development of the Second Draft 2019/20 APP. </a:t>
            </a:r>
          </a:p>
          <a:p>
            <a:pPr algn="just"/>
            <a:r>
              <a:rPr lang="en-ZA" sz="2100" b="1" dirty="0"/>
              <a:t>October- November 2019:</a:t>
            </a:r>
          </a:p>
          <a:p>
            <a:pPr lvl="1" algn="just">
              <a:buFont typeface="Wingdings" panose="05000000000000000000" pitchFamily="2" charset="2"/>
              <a:buChar char="Ø"/>
            </a:pPr>
            <a:r>
              <a:rPr lang="en-ZA" sz="2100" dirty="0"/>
              <a:t>Second Draft 2019/20 APP </a:t>
            </a:r>
            <a:r>
              <a:rPr lang="en-ZA" sz="2100" b="1" dirty="0"/>
              <a:t>developed</a:t>
            </a:r>
            <a:r>
              <a:rPr lang="en-ZA" sz="2100" dirty="0"/>
              <a:t> and </a:t>
            </a:r>
            <a:r>
              <a:rPr lang="en-ZA" sz="2100" b="1" dirty="0"/>
              <a:t>strengthened </a:t>
            </a:r>
            <a:r>
              <a:rPr lang="en-ZA" sz="2100" dirty="0"/>
              <a:t>with</a:t>
            </a:r>
            <a:r>
              <a:rPr lang="en-ZA" sz="2100" b="1" dirty="0"/>
              <a:t> </a:t>
            </a:r>
            <a:r>
              <a:rPr lang="en-ZA" sz="2100" dirty="0"/>
              <a:t>for example, refinements  and inclusion of</a:t>
            </a:r>
            <a:r>
              <a:rPr lang="en-ZA" sz="2100" dirty="0">
                <a:solidFill>
                  <a:prstClr val="black"/>
                </a:solidFill>
              </a:rPr>
              <a:t> new indicators </a:t>
            </a:r>
            <a:r>
              <a:rPr lang="en-ZA" sz="2100" b="1" dirty="0">
                <a:solidFill>
                  <a:prstClr val="black"/>
                </a:solidFill>
              </a:rPr>
              <a:t>e.g. </a:t>
            </a:r>
            <a:r>
              <a:rPr lang="en-US" sz="2100" dirty="0"/>
              <a:t>annual business plans for the </a:t>
            </a:r>
            <a:r>
              <a:rPr lang="en-US" sz="2100" b="1" dirty="0"/>
              <a:t>HIV/AIDS Life Skills Education Programme</a:t>
            </a:r>
            <a:endParaRPr lang="en-ZA" sz="2100" b="1" dirty="0"/>
          </a:p>
          <a:p>
            <a:pPr marL="800100" lvl="1" algn="just">
              <a:buFont typeface="Wingdings" panose="05000000000000000000" pitchFamily="2" charset="2"/>
              <a:buChar char="Ø"/>
            </a:pPr>
            <a:r>
              <a:rPr lang="en-ZA" sz="2100" dirty="0"/>
              <a:t>Second Draft 2019/20 APP presented at the Departmental Branch Reviews focusing on areas such as role of DBE on policy development, oversight role and monitoring of Sector Customised Indicators.</a:t>
            </a:r>
          </a:p>
          <a:p>
            <a:pPr marL="800100" lvl="1" algn="just">
              <a:buFont typeface="Wingdings" panose="05000000000000000000" pitchFamily="2" charset="2"/>
              <a:buChar char="Ø"/>
            </a:pPr>
            <a:r>
              <a:rPr lang="en-ZA" sz="2100" b="1" dirty="0"/>
              <a:t>Estimates for National Expenditure </a:t>
            </a:r>
            <a:r>
              <a:rPr lang="en-ZA" sz="2100" dirty="0"/>
              <a:t>developed in accordance and alignment to 2019/20 Second Draft APP.</a:t>
            </a:r>
          </a:p>
          <a:p>
            <a:pPr marL="800100" lvl="1" algn="just">
              <a:buFont typeface="Wingdings" panose="05000000000000000000" pitchFamily="2" charset="2"/>
              <a:buChar char="Ø"/>
            </a:pPr>
            <a:r>
              <a:rPr lang="en-ZA" sz="2100" dirty="0"/>
              <a:t>Second Draft 2019/20 APP to be submitted to NT and DPME </a:t>
            </a:r>
            <a:r>
              <a:rPr lang="en-ZA" sz="2100" b="1" dirty="0"/>
              <a:t>30 November 2019</a:t>
            </a:r>
          </a:p>
          <a:p>
            <a:pPr marL="514350" lvl="1" indent="0" algn="just">
              <a:buNone/>
            </a:pPr>
            <a:endParaRPr lang="en-US" sz="1900" b="1" dirty="0"/>
          </a:p>
          <a:p>
            <a:pPr marL="0" indent="0">
              <a:buFont typeface="Arial" panose="020B0604020202020204" pitchFamily="34" charset="0"/>
              <a:buNone/>
            </a:pPr>
            <a:endParaRPr lang="en-ZA" sz="19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32</a:t>
            </a:fld>
            <a:endParaRPr lang="en-ZA" dirty="0"/>
          </a:p>
        </p:txBody>
      </p:sp>
      <p:pic>
        <p:nvPicPr>
          <p:cNvPr id="5" name="Picture 4"/>
          <p:cNvPicPr>
            <a:picLocks noChangeAspect="1"/>
          </p:cNvPicPr>
          <p:nvPr/>
        </p:nvPicPr>
        <p:blipFill>
          <a:blip r:embed="rId2" cstate="print"/>
          <a:stretch>
            <a:fillRect/>
          </a:stretch>
        </p:blipFill>
        <p:spPr>
          <a:xfrm>
            <a:off x="0" y="6257927"/>
            <a:ext cx="1619672" cy="600071"/>
          </a:xfrm>
          <a:prstGeom prst="rect">
            <a:avLst/>
          </a:prstGeom>
        </p:spPr>
      </p:pic>
    </p:spTree>
    <p:extLst>
      <p:ext uri="{BB962C8B-B14F-4D97-AF65-F5344CB8AC3E}">
        <p14:creationId xmlns:p14="http://schemas.microsoft.com/office/powerpoint/2010/main" xmlns="" val="195219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4833"/>
            <a:ext cx="8229600" cy="720080"/>
          </a:xfrm>
        </p:spPr>
        <p:txBody>
          <a:bodyPr>
            <a:noAutofit/>
          </a:bodyPr>
          <a:lstStyle/>
          <a:p>
            <a:r>
              <a:rPr lang="en-US" sz="3200" b="1" dirty="0">
                <a:solidFill>
                  <a:schemeClr val="accent2">
                    <a:lumMod val="75000"/>
                  </a:schemeClr>
                </a:solidFill>
              </a:rPr>
              <a:t>2019/20 DBE APP DEVELOPMENT PROCESS</a:t>
            </a:r>
          </a:p>
        </p:txBody>
      </p:sp>
      <p:sp>
        <p:nvSpPr>
          <p:cNvPr id="3" name="Content Placeholder 2"/>
          <p:cNvSpPr>
            <a:spLocks noGrp="1"/>
          </p:cNvSpPr>
          <p:nvPr>
            <p:ph idx="1"/>
          </p:nvPr>
        </p:nvSpPr>
        <p:spPr>
          <a:xfrm>
            <a:off x="374848" y="888916"/>
            <a:ext cx="8394304" cy="5256584"/>
          </a:xfrm>
        </p:spPr>
        <p:txBody>
          <a:bodyPr>
            <a:noAutofit/>
          </a:bodyPr>
          <a:lstStyle/>
          <a:p>
            <a:pPr marL="400050" algn="just"/>
            <a:r>
              <a:rPr lang="en-ZA" sz="2000" b="1" dirty="0"/>
              <a:t>January- March 2019</a:t>
            </a:r>
          </a:p>
          <a:p>
            <a:pPr marL="800100" lvl="1" algn="just">
              <a:buFont typeface="Wingdings" panose="05000000000000000000" pitchFamily="2" charset="2"/>
              <a:buChar char="Ø"/>
            </a:pPr>
            <a:r>
              <a:rPr lang="en-ZA" sz="2000" dirty="0"/>
              <a:t>DBE </a:t>
            </a:r>
            <a:r>
              <a:rPr lang="en-ZA" sz="2000" b="1" dirty="0"/>
              <a:t>Gap analysis </a:t>
            </a:r>
            <a:r>
              <a:rPr lang="en-ZA" sz="2000" dirty="0"/>
              <a:t>conducted for alignment to </a:t>
            </a:r>
            <a:r>
              <a:rPr lang="en-ZA" sz="2000" b="1" dirty="0"/>
              <a:t>NDP→ MTSF→ Sector Plan →APP</a:t>
            </a:r>
          </a:p>
          <a:p>
            <a:pPr marL="800100" lvl="1" algn="just">
              <a:buFont typeface="Wingdings" panose="05000000000000000000" pitchFamily="2" charset="2"/>
              <a:buChar char="Ø"/>
            </a:pPr>
            <a:r>
              <a:rPr lang="en-ZA" sz="2000" dirty="0"/>
              <a:t>Final </a:t>
            </a:r>
            <a:r>
              <a:rPr lang="en-ZA" sz="2000" b="1" dirty="0"/>
              <a:t>ENE Chapter </a:t>
            </a:r>
            <a:r>
              <a:rPr lang="en-ZA" sz="2000" dirty="0"/>
              <a:t>in alignment with selected indicators signed, approved and submitted to NT.</a:t>
            </a:r>
          </a:p>
          <a:p>
            <a:pPr marL="800100" lvl="1" algn="just">
              <a:buFont typeface="Wingdings" panose="05000000000000000000" pitchFamily="2" charset="2"/>
              <a:buChar char="Ø"/>
            </a:pPr>
            <a:r>
              <a:rPr lang="en-ZA" sz="2000" dirty="0"/>
              <a:t>Feedback on Second Draft 2019/20 APP received from </a:t>
            </a:r>
            <a:r>
              <a:rPr lang="en-ZA" sz="2000" b="1" dirty="0"/>
              <a:t>AGSA</a:t>
            </a:r>
            <a:r>
              <a:rPr lang="en-ZA" sz="2000" dirty="0"/>
              <a:t> and </a:t>
            </a:r>
            <a:r>
              <a:rPr lang="en-ZA" sz="2000" b="1" dirty="0"/>
              <a:t>APP</a:t>
            </a:r>
            <a:r>
              <a:rPr lang="en-ZA" sz="2000" dirty="0"/>
              <a:t> updated in accordance with recommendations proposed and responses provided on areas of clarity. </a:t>
            </a:r>
          </a:p>
          <a:p>
            <a:pPr marL="800100" lvl="1" algn="just">
              <a:buFont typeface="Wingdings" panose="05000000000000000000" pitchFamily="2" charset="2"/>
              <a:buChar char="Ø"/>
            </a:pPr>
            <a:r>
              <a:rPr lang="en-ZA" sz="2000" dirty="0"/>
              <a:t>Second Draft 2019/20 APP presented to Branches and DBE </a:t>
            </a:r>
            <a:r>
              <a:rPr lang="en-ZA" sz="2000" b="1" dirty="0"/>
              <a:t>Senior Management structures </a:t>
            </a:r>
          </a:p>
          <a:p>
            <a:pPr marL="800100" lvl="1" algn="just">
              <a:buFont typeface="Wingdings" panose="05000000000000000000" pitchFamily="2" charset="2"/>
              <a:buChar char="Ø"/>
            </a:pPr>
            <a:r>
              <a:rPr lang="en-ZA" sz="2000" dirty="0"/>
              <a:t>Second Draft 2019/20 APP finalised approved</a:t>
            </a:r>
          </a:p>
          <a:p>
            <a:pPr marL="400050" algn="just"/>
            <a:r>
              <a:rPr lang="en-ZA" sz="2400" b="1" dirty="0"/>
              <a:t>June- July 2019</a:t>
            </a:r>
          </a:p>
          <a:p>
            <a:pPr marL="857250" lvl="1" indent="-342900" algn="just">
              <a:buFont typeface="Wingdings" panose="05000000000000000000" pitchFamily="2" charset="2"/>
              <a:buChar char="Ø"/>
            </a:pPr>
            <a:r>
              <a:rPr lang="en-ZA" sz="2000" dirty="0"/>
              <a:t>Priorities for the 6</a:t>
            </a:r>
            <a:r>
              <a:rPr lang="en-ZA" sz="2000" baseline="30000" dirty="0"/>
              <a:t>th</a:t>
            </a:r>
            <a:r>
              <a:rPr lang="en-ZA" sz="2000" dirty="0"/>
              <a:t> administration were incorporated</a:t>
            </a:r>
          </a:p>
          <a:p>
            <a:pPr marL="800100" lvl="1" algn="just">
              <a:buFont typeface="Wingdings" panose="05000000000000000000" pitchFamily="2" charset="2"/>
              <a:buChar char="Ø"/>
            </a:pPr>
            <a:r>
              <a:rPr lang="en-ZA" sz="2000" dirty="0"/>
              <a:t>APP was tabled on 1 July 2019.</a:t>
            </a:r>
          </a:p>
        </p:txBody>
      </p:sp>
      <p:sp>
        <p:nvSpPr>
          <p:cNvPr id="4" name="Slide Number Placeholder 3"/>
          <p:cNvSpPr>
            <a:spLocks noGrp="1"/>
          </p:cNvSpPr>
          <p:nvPr>
            <p:ph type="sldNum" sz="quarter" idx="4"/>
          </p:nvPr>
        </p:nvSpPr>
        <p:spPr/>
        <p:txBody>
          <a:bodyPr/>
          <a:lstStyle/>
          <a:p>
            <a:fld id="{28A3B54F-4D6D-439C-9A2C-B6799378E1A1}" type="slidenum">
              <a:rPr lang="en-ZA" smtClean="0"/>
              <a:pPr/>
              <a:t>33</a:t>
            </a:fld>
            <a:endParaRPr lang="en-ZA" dirty="0"/>
          </a:p>
        </p:txBody>
      </p:sp>
      <p:pic>
        <p:nvPicPr>
          <p:cNvPr id="5" name="Picture 4"/>
          <p:cNvPicPr>
            <a:picLocks noChangeAspect="1"/>
          </p:cNvPicPr>
          <p:nvPr/>
        </p:nvPicPr>
        <p:blipFill>
          <a:blip r:embed="rId2" cstate="print"/>
          <a:stretch>
            <a:fillRect/>
          </a:stretch>
        </p:blipFill>
        <p:spPr>
          <a:xfrm>
            <a:off x="0" y="6257927"/>
            <a:ext cx="1619672" cy="600071"/>
          </a:xfrm>
          <a:prstGeom prst="rect">
            <a:avLst/>
          </a:prstGeom>
        </p:spPr>
      </p:pic>
    </p:spTree>
    <p:extLst>
      <p:ext uri="{BB962C8B-B14F-4D97-AF65-F5344CB8AC3E}">
        <p14:creationId xmlns:p14="http://schemas.microsoft.com/office/powerpoint/2010/main" xmlns="" val="2623950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9"/>
            <a:ext cx="8435280" cy="835944"/>
          </a:xfrm>
        </p:spPr>
        <p:txBody>
          <a:bodyPr>
            <a:normAutofit/>
          </a:bodyPr>
          <a:lstStyle/>
          <a:p>
            <a:r>
              <a:rPr lang="en-US" sz="4000" b="1" dirty="0">
                <a:solidFill>
                  <a:schemeClr val="accent2">
                    <a:lumMod val="75000"/>
                  </a:schemeClr>
                </a:solidFill>
              </a:rPr>
              <a:t>DPME ANALYSIS OF THE APP 2019/20</a:t>
            </a:r>
            <a:endParaRPr lang="en-US" sz="4000" dirty="0"/>
          </a:p>
        </p:txBody>
      </p:sp>
      <p:sp>
        <p:nvSpPr>
          <p:cNvPr id="3" name="Content Placeholder 2"/>
          <p:cNvSpPr>
            <a:spLocks noGrp="1"/>
          </p:cNvSpPr>
          <p:nvPr>
            <p:ph idx="1"/>
          </p:nvPr>
        </p:nvSpPr>
        <p:spPr>
          <a:xfrm>
            <a:off x="107504" y="1268760"/>
            <a:ext cx="8856984" cy="5328592"/>
          </a:xfrm>
        </p:spPr>
        <p:txBody>
          <a:bodyPr>
            <a:normAutofit/>
          </a:bodyPr>
          <a:lstStyle/>
          <a:p>
            <a:pPr algn="just"/>
            <a:r>
              <a:rPr lang="en-US" sz="2200" dirty="0"/>
              <a:t>The DPME analysed the </a:t>
            </a:r>
            <a:r>
              <a:rPr lang="en-US" sz="2200" b="1" dirty="0"/>
              <a:t>first and second drafts </a:t>
            </a:r>
            <a:r>
              <a:rPr lang="en-US" sz="2200" dirty="0"/>
              <a:t>of the 2019/20 APP and made recommendations as follows:</a:t>
            </a:r>
          </a:p>
          <a:p>
            <a:pPr algn="just"/>
            <a:r>
              <a:rPr lang="en-GB" sz="2200" dirty="0">
                <a:solidFill>
                  <a:srgbClr val="000000"/>
                </a:solidFill>
                <a:cs typeface="Arial" panose="020B0604020202020204" pitchFamily="34" charset="0"/>
              </a:rPr>
              <a:t>The Department to </a:t>
            </a:r>
            <a:r>
              <a:rPr lang="en-GB" sz="2200" b="1" dirty="0">
                <a:solidFill>
                  <a:srgbClr val="000000"/>
                </a:solidFill>
                <a:cs typeface="Arial" panose="020B0604020202020204" pitchFamily="34" charset="0"/>
              </a:rPr>
              <a:t>clarify the performance indicators </a:t>
            </a:r>
            <a:r>
              <a:rPr lang="en-GB" sz="2200" dirty="0">
                <a:solidFill>
                  <a:srgbClr val="000000"/>
                </a:solidFill>
                <a:cs typeface="Arial" panose="020B0604020202020204" pitchFamily="34" charset="0"/>
              </a:rPr>
              <a:t>in the short definition</a:t>
            </a:r>
          </a:p>
          <a:p>
            <a:pPr algn="just"/>
            <a:r>
              <a:rPr lang="en-GB" sz="2200" dirty="0">
                <a:solidFill>
                  <a:srgbClr val="000000"/>
                </a:solidFill>
                <a:cs typeface="Arial" panose="020B0604020202020204" pitchFamily="34" charset="0"/>
              </a:rPr>
              <a:t>Resource considerations to be </a:t>
            </a:r>
            <a:r>
              <a:rPr lang="en-GB" sz="2200" b="1" dirty="0">
                <a:solidFill>
                  <a:srgbClr val="000000"/>
                </a:solidFill>
                <a:cs typeface="Arial" panose="020B0604020202020204" pitchFamily="34" charset="0"/>
              </a:rPr>
              <a:t>updated</a:t>
            </a:r>
          </a:p>
          <a:p>
            <a:pPr marL="285750" indent="-285750" algn="just">
              <a:spcBef>
                <a:spcPts val="0"/>
              </a:spcBef>
            </a:pPr>
            <a:r>
              <a:rPr lang="en-ZA" sz="2200" dirty="0">
                <a:ea typeface="Times New Roman" panose="02020603050405020304" pitchFamily="18" charset="0"/>
                <a:cs typeface="Times New Roman" panose="02020603050405020304" pitchFamily="18" charset="0"/>
              </a:rPr>
              <a:t>The Department has </a:t>
            </a:r>
            <a:r>
              <a:rPr lang="en-ZA" sz="2200" b="1" dirty="0">
                <a:ea typeface="Times New Roman" panose="02020603050405020304" pitchFamily="18" charset="0"/>
                <a:cs typeface="Times New Roman" panose="02020603050405020304" pitchFamily="18" charset="0"/>
              </a:rPr>
              <a:t>not included </a:t>
            </a:r>
            <a:r>
              <a:rPr lang="en-ZA" sz="2200" dirty="0">
                <a:ea typeface="Times New Roman" panose="02020603050405020304" pitchFamily="18" charset="0"/>
                <a:cs typeface="Times New Roman" panose="02020603050405020304" pitchFamily="18" charset="0"/>
              </a:rPr>
              <a:t>the following MTSF indicators in its APP: </a:t>
            </a:r>
          </a:p>
          <a:p>
            <a:pPr marL="685800" lvl="1" algn="just">
              <a:spcBef>
                <a:spcPts val="0"/>
              </a:spcBef>
            </a:pPr>
            <a:r>
              <a:rPr lang="en-ZA" sz="2200" dirty="0">
                <a:ea typeface="Times New Roman" panose="02020603050405020304" pitchFamily="18" charset="0"/>
                <a:cs typeface="Times New Roman" panose="02020603050405020304" pitchFamily="18" charset="0"/>
              </a:rPr>
              <a:t>Percentage of Grade 1 entrants who attended Grade R that are school ready </a:t>
            </a:r>
          </a:p>
          <a:p>
            <a:pPr marL="685800" lvl="1" algn="just">
              <a:spcBef>
                <a:spcPts val="0"/>
              </a:spcBef>
            </a:pPr>
            <a:r>
              <a:rPr lang="en-ZA" sz="2200" dirty="0">
                <a:ea typeface="Times New Roman" panose="02020603050405020304" pitchFamily="18" charset="0"/>
                <a:cs typeface="Times New Roman" panose="02020603050405020304" pitchFamily="18" charset="0"/>
              </a:rPr>
              <a:t>The percentage of youth who obtained any FET qualification; </a:t>
            </a:r>
          </a:p>
          <a:p>
            <a:pPr marL="685800" lvl="1" algn="just">
              <a:spcBef>
                <a:spcPts val="0"/>
              </a:spcBef>
            </a:pPr>
            <a:r>
              <a:rPr lang="en-ZA" sz="2200" dirty="0">
                <a:ea typeface="Times New Roman" panose="02020603050405020304" pitchFamily="18" charset="0"/>
                <a:cs typeface="Times New Roman" panose="02020603050405020304" pitchFamily="18" charset="0"/>
              </a:rPr>
              <a:t>Proportion of principals appointed based on competency assessment processes per year; </a:t>
            </a:r>
          </a:p>
          <a:p>
            <a:pPr marL="685800" lvl="1" algn="just">
              <a:spcBef>
                <a:spcPts val="0"/>
              </a:spcBef>
            </a:pPr>
            <a:r>
              <a:rPr lang="en-ZA" sz="2200" dirty="0">
                <a:ea typeface="Times New Roman" panose="02020603050405020304" pitchFamily="18" charset="0"/>
                <a:cs typeface="Times New Roman" panose="02020603050405020304" pitchFamily="18" charset="0"/>
              </a:rPr>
              <a:t>Proportion of principals who have signed performance agreements each year. </a:t>
            </a:r>
          </a:p>
          <a:p>
            <a:pPr marL="400050" lvl="1" indent="0">
              <a:spcBef>
                <a:spcPts val="0"/>
              </a:spcBef>
              <a:buNone/>
            </a:pPr>
            <a:endParaRPr lang="en-US" sz="24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34</a:t>
            </a:fld>
            <a:endParaRPr lang="en-ZA" dirty="0"/>
          </a:p>
        </p:txBody>
      </p:sp>
      <p:pic>
        <p:nvPicPr>
          <p:cNvPr id="5" name="Picture 4"/>
          <p:cNvPicPr>
            <a:picLocks noChangeAspect="1"/>
          </p:cNvPicPr>
          <p:nvPr/>
        </p:nvPicPr>
        <p:blipFill>
          <a:blip r:embed="rId2" cstate="print"/>
          <a:stretch>
            <a:fillRect/>
          </a:stretch>
        </p:blipFill>
        <p:spPr>
          <a:xfrm>
            <a:off x="0" y="6128134"/>
            <a:ext cx="1619672" cy="729866"/>
          </a:xfrm>
          <a:prstGeom prst="rect">
            <a:avLst/>
          </a:prstGeom>
        </p:spPr>
      </p:pic>
    </p:spTree>
    <p:extLst>
      <p:ext uri="{BB962C8B-B14F-4D97-AF65-F5344CB8AC3E}">
        <p14:creationId xmlns:p14="http://schemas.microsoft.com/office/powerpoint/2010/main" xmlns="" val="1705138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3554"/>
            <a:ext cx="8856984" cy="959445"/>
          </a:xfrm>
        </p:spPr>
        <p:txBody>
          <a:bodyPr>
            <a:normAutofit/>
          </a:bodyPr>
          <a:lstStyle/>
          <a:p>
            <a:r>
              <a:rPr lang="en-US" b="1" dirty="0">
                <a:solidFill>
                  <a:schemeClr val="accent2">
                    <a:lumMod val="75000"/>
                  </a:schemeClr>
                </a:solidFill>
              </a:rPr>
              <a:t>DPME COMMENTS 2019/20 APP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01873503"/>
              </p:ext>
            </p:extLst>
          </p:nvPr>
        </p:nvGraphicFramePr>
        <p:xfrm>
          <a:off x="79435" y="980727"/>
          <a:ext cx="9036497" cy="5199305"/>
        </p:xfrm>
        <a:graphic>
          <a:graphicData uri="http://schemas.openxmlformats.org/drawingml/2006/table">
            <a:tbl>
              <a:tblPr firstRow="1" bandRow="1">
                <a:tableStyleId>{21E4AEA4-8DFA-4A89-87EB-49C32662AFE0}</a:tableStyleId>
              </a:tblPr>
              <a:tblGrid>
                <a:gridCol w="4563409">
                  <a:extLst>
                    <a:ext uri="{9D8B030D-6E8A-4147-A177-3AD203B41FA5}">
                      <a16:colId xmlns:a16="http://schemas.microsoft.com/office/drawing/2014/main" xmlns="" val="20001"/>
                    </a:ext>
                  </a:extLst>
                </a:gridCol>
                <a:gridCol w="4473088">
                  <a:extLst>
                    <a:ext uri="{9D8B030D-6E8A-4147-A177-3AD203B41FA5}">
                      <a16:colId xmlns:a16="http://schemas.microsoft.com/office/drawing/2014/main" xmlns="" val="20002"/>
                    </a:ext>
                  </a:extLst>
                </a:gridCol>
              </a:tblGrid>
              <a:tr h="444425">
                <a:tc>
                  <a:txBody>
                    <a:bodyPr/>
                    <a:lstStyle/>
                    <a:p>
                      <a:r>
                        <a:rPr lang="en-US" sz="1800" dirty="0"/>
                        <a:t>DPME COMMENT</a:t>
                      </a:r>
                    </a:p>
                  </a:txBody>
                  <a:tcPr/>
                </a:tc>
                <a:tc>
                  <a:txBody>
                    <a:bodyPr/>
                    <a:lstStyle/>
                    <a:p>
                      <a:r>
                        <a:rPr lang="en-US" sz="2000" dirty="0"/>
                        <a:t>MANAGEMENT RESPONSE</a:t>
                      </a:r>
                    </a:p>
                  </a:txBody>
                  <a:tcPr/>
                </a:tc>
                <a:extLst>
                  <a:ext uri="{0D108BD9-81ED-4DB2-BD59-A6C34878D82A}">
                    <a16:rowId xmlns:a16="http://schemas.microsoft.com/office/drawing/2014/main" xmlns="" val="10000"/>
                  </a:ext>
                </a:extLst>
              </a:tr>
              <a:tr h="3062579">
                <a:tc>
                  <a:txBody>
                    <a:bodyPr/>
                    <a:lstStyle/>
                    <a:p>
                      <a:pPr marL="0" marR="0">
                        <a:spcBef>
                          <a:spcPts val="0"/>
                        </a:spcBef>
                        <a:spcAft>
                          <a:spcPts val="0"/>
                        </a:spcAft>
                      </a:pPr>
                      <a:r>
                        <a:rPr lang="en-ZA" sz="2400" dirty="0">
                          <a:effectLst/>
                          <a:latin typeface="+mn-lt"/>
                          <a:ea typeface="Times New Roman" panose="02020603050405020304" pitchFamily="18" charset="0"/>
                          <a:cs typeface="Times New Roman" panose="02020603050405020304" pitchFamily="18" charset="0"/>
                        </a:rPr>
                        <a:t>It is recommended that the department:</a:t>
                      </a:r>
                    </a:p>
                    <a:p>
                      <a:pPr marL="0" marR="0">
                        <a:spcBef>
                          <a:spcPts val="0"/>
                        </a:spcBef>
                        <a:spcAft>
                          <a:spcPts val="0"/>
                        </a:spcAft>
                      </a:pPr>
                      <a:endParaRPr lang="en-ZA" sz="2400" dirty="0">
                        <a:effectLst/>
                        <a:latin typeface="+mn-l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ZA" sz="2400" dirty="0">
                          <a:effectLst/>
                          <a:latin typeface="+mn-lt"/>
                          <a:ea typeface="Times New Roman" panose="02020603050405020304" pitchFamily="18" charset="0"/>
                          <a:cs typeface="Times New Roman" panose="02020603050405020304" pitchFamily="18" charset="0"/>
                        </a:rPr>
                        <a:t>Ensures that the MTSF indicators are included in the APP.</a:t>
                      </a:r>
                    </a:p>
                    <a:p>
                      <a:pPr marL="285750" marR="0" indent="-285750">
                        <a:spcBef>
                          <a:spcPts val="0"/>
                        </a:spcBef>
                        <a:spcAft>
                          <a:spcPts val="0"/>
                        </a:spcAft>
                        <a:buFont typeface="Arial" panose="020B0604020202020204" pitchFamily="34" charset="0"/>
                        <a:buChar char="•"/>
                      </a:pPr>
                      <a:r>
                        <a:rPr lang="en-ZA" sz="2400" dirty="0">
                          <a:effectLst/>
                          <a:latin typeface="+mn-lt"/>
                          <a:ea typeface="Times New Roman" panose="02020603050405020304" pitchFamily="18" charset="0"/>
                          <a:cs typeface="Times New Roman" panose="02020603050405020304" pitchFamily="18" charset="0"/>
                        </a:rPr>
                        <a:t>Strengthens the situational analysis.</a:t>
                      </a:r>
                    </a:p>
                  </a:txBody>
                  <a:tcPr marL="68580" marR="68580" marT="0" marB="0"/>
                </a:tc>
                <a:tc>
                  <a:txBody>
                    <a:bodyPr/>
                    <a:lstStyle/>
                    <a:p>
                      <a:pPr marL="285750" marR="0" indent="-285750">
                        <a:spcBef>
                          <a:spcPts val="0"/>
                        </a:spcBef>
                        <a:spcAft>
                          <a:spcPts val="0"/>
                        </a:spcAft>
                        <a:buFont typeface="Arial" panose="020B0604020202020204" pitchFamily="34" charset="0"/>
                        <a:buChar char="•"/>
                      </a:pPr>
                      <a:r>
                        <a:rPr lang="en-US" sz="2400" b="0" dirty="0">
                          <a:effectLst/>
                          <a:latin typeface="+mn-lt"/>
                          <a:ea typeface="Times New Roman" panose="02020603050405020304" pitchFamily="18" charset="0"/>
                          <a:cs typeface="Times New Roman" panose="02020603050405020304" pitchFamily="18" charset="0"/>
                        </a:rPr>
                        <a:t>G</a:t>
                      </a:r>
                      <a:r>
                        <a:rPr lang="en-US" sz="2400" b="0" baseline="0" dirty="0">
                          <a:effectLst/>
                          <a:latin typeface="+mn-lt"/>
                          <a:ea typeface="Times New Roman" panose="02020603050405020304" pitchFamily="18" charset="0"/>
                          <a:cs typeface="Times New Roman" panose="02020603050405020304" pitchFamily="18" charset="0"/>
                        </a:rPr>
                        <a:t>ap analysis was conducted and the  alignment is being consulted with DBE Branches. The Department is waiting for DPME to finalise the new MTSF (5 Year NDP Implementation Plan)</a:t>
                      </a:r>
                    </a:p>
                    <a:p>
                      <a:pPr marL="285750" marR="0" indent="-285750">
                        <a:spcBef>
                          <a:spcPts val="0"/>
                        </a:spcBef>
                        <a:spcAft>
                          <a:spcPts val="0"/>
                        </a:spcAft>
                        <a:buFont typeface="Arial" panose="020B0604020202020204" pitchFamily="34" charset="0"/>
                        <a:buChar char="•"/>
                      </a:pPr>
                      <a:r>
                        <a:rPr lang="en-US" sz="2400" b="0" baseline="0" dirty="0">
                          <a:effectLst/>
                          <a:latin typeface="+mn-lt"/>
                          <a:ea typeface="Times New Roman" panose="02020603050405020304" pitchFamily="18" charset="0"/>
                          <a:cs typeface="Times New Roman" panose="02020603050405020304" pitchFamily="18" charset="0"/>
                        </a:rPr>
                        <a:t>The situational analysis was strengthened by including the SONA and sector priorities. The SWOT analysis was also updated with inputs from the Strategic Planning Retreat which was held on 21-22 June 2019.</a:t>
                      </a:r>
                      <a:endParaRPr lang="en-US" sz="24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4294967295"/>
          </p:nvPr>
        </p:nvSpPr>
        <p:spPr>
          <a:xfrm>
            <a:off x="5652120" y="6309320"/>
            <a:ext cx="2133600" cy="365125"/>
          </a:xfrm>
          <a:prstGeom prst="rect">
            <a:avLst/>
          </a:prstGeom>
        </p:spPr>
        <p:txBody>
          <a:bodyPr/>
          <a:lstStyle/>
          <a:p>
            <a:fld id="{527EF771-2B50-4573-84B4-5C96B4F32DD9}" type="slidenum">
              <a:rPr lang="en-ZA" smtClean="0">
                <a:solidFill>
                  <a:prstClr val="black">
                    <a:tint val="75000"/>
                  </a:prstClr>
                </a:solidFill>
              </a:rPr>
              <a:pPr/>
              <a:t>35</a:t>
            </a:fld>
            <a:endParaRPr lang="en-ZA" dirty="0">
              <a:solidFill>
                <a:prstClr val="black">
                  <a:tint val="75000"/>
                </a:prstClr>
              </a:solidFill>
            </a:endParaRPr>
          </a:p>
        </p:txBody>
      </p:sp>
      <p:pic>
        <p:nvPicPr>
          <p:cNvPr id="6" name="Picture 5"/>
          <p:cNvPicPr>
            <a:picLocks noChangeAspect="1"/>
          </p:cNvPicPr>
          <p:nvPr/>
        </p:nvPicPr>
        <p:blipFill>
          <a:blip r:embed="rId4" cstate="print"/>
          <a:stretch>
            <a:fillRect/>
          </a:stretch>
        </p:blipFill>
        <p:spPr>
          <a:xfrm>
            <a:off x="0" y="6180032"/>
            <a:ext cx="1619672" cy="677968"/>
          </a:xfrm>
          <a:prstGeom prst="rect">
            <a:avLst/>
          </a:prstGeom>
        </p:spPr>
      </p:pic>
    </p:spTree>
    <p:custDataLst>
      <p:tags r:id="rId1"/>
    </p:custDataLst>
    <p:extLst>
      <p:ext uri="{BB962C8B-B14F-4D97-AF65-F5344CB8AC3E}">
        <p14:creationId xmlns:p14="http://schemas.microsoft.com/office/powerpoint/2010/main" xmlns="" val="506663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56" y="0"/>
            <a:ext cx="8028384" cy="908720"/>
          </a:xfrm>
        </p:spPr>
        <p:txBody>
          <a:bodyPr>
            <a:normAutofit/>
          </a:bodyPr>
          <a:lstStyle/>
          <a:p>
            <a:r>
              <a:rPr lang="en-US" sz="4800" b="1" dirty="0">
                <a:solidFill>
                  <a:schemeClr val="accent2">
                    <a:lumMod val="75000"/>
                  </a:schemeClr>
                </a:solidFill>
              </a:rPr>
              <a:t>PROGRAMMES OF THE DBE</a:t>
            </a:r>
            <a:endParaRPr lang="en-ZA" sz="4800" b="1" dirty="0">
              <a:solidFill>
                <a:schemeClr val="accent2">
                  <a:lumMod val="75000"/>
                </a:schemeClr>
              </a:solidFill>
            </a:endParaRPr>
          </a:p>
        </p:txBody>
      </p:sp>
      <p:sp>
        <p:nvSpPr>
          <p:cNvPr id="3" name="Content Placeholder 2"/>
          <p:cNvSpPr>
            <a:spLocks noGrp="1"/>
          </p:cNvSpPr>
          <p:nvPr>
            <p:ph idx="1"/>
          </p:nvPr>
        </p:nvSpPr>
        <p:spPr>
          <a:xfrm>
            <a:off x="323528" y="922990"/>
            <a:ext cx="8496944" cy="5026290"/>
          </a:xfrm>
        </p:spPr>
        <p:txBody>
          <a:bodyPr>
            <a:noAutofit/>
          </a:bodyPr>
          <a:lstStyle/>
          <a:p>
            <a:pPr marL="1588" indent="20638" algn="just">
              <a:buNone/>
              <a:defRPr/>
            </a:pPr>
            <a:r>
              <a:rPr lang="en-GB" sz="2000" dirty="0"/>
              <a:t>The </a:t>
            </a:r>
            <a:r>
              <a:rPr lang="en-GB" sz="2000" b="1" dirty="0"/>
              <a:t>ANNUAL PERFORMANCE PLAN </a:t>
            </a:r>
            <a:r>
              <a:rPr lang="en-GB" sz="2000" dirty="0"/>
              <a:t>summarises the priorities of the DBE as aligned to the</a:t>
            </a:r>
            <a:r>
              <a:rPr lang="en-GB" sz="2000" b="1" dirty="0"/>
              <a:t> </a:t>
            </a:r>
            <a:r>
              <a:rPr lang="en-GB" sz="2000" b="1" i="1" dirty="0"/>
              <a:t>Delivery Agreement</a:t>
            </a:r>
            <a:r>
              <a:rPr lang="en-GB" sz="2000" b="1" dirty="0"/>
              <a:t> of </a:t>
            </a:r>
            <a:r>
              <a:rPr lang="en-US" sz="2000" b="1" dirty="0"/>
              <a:t>OUTCOME 1</a:t>
            </a:r>
            <a:r>
              <a:rPr lang="en-US" sz="2000" b="1" i="1" dirty="0"/>
              <a:t>: Improving the quality of Basic Education</a:t>
            </a:r>
            <a:r>
              <a:rPr lang="en-US" sz="2000" b="1" dirty="0"/>
              <a:t> </a:t>
            </a:r>
            <a:r>
              <a:rPr lang="en-GB" sz="2000" dirty="0"/>
              <a:t>and the </a:t>
            </a:r>
            <a:r>
              <a:rPr lang="en-GB" sz="2000" b="1" dirty="0"/>
              <a:t>Action Plan to 2019: Towards the Realisation of Schooling 2030.</a:t>
            </a:r>
          </a:p>
          <a:p>
            <a:pPr marL="1588" indent="20638" algn="just">
              <a:buNone/>
              <a:defRPr/>
            </a:pPr>
            <a:r>
              <a:rPr lang="en-US" sz="2000" dirty="0"/>
              <a:t>The activities of the DBE have been structured into five </a:t>
            </a:r>
            <a:r>
              <a:rPr lang="en-GB" sz="2000" dirty="0"/>
              <a:t>programmes</a:t>
            </a:r>
            <a:r>
              <a:rPr lang="en-US" sz="2000" dirty="0"/>
              <a:t> as elaborated in the Annual Performance Plan:</a:t>
            </a:r>
          </a:p>
          <a:p>
            <a:pPr algn="just">
              <a:defRPr/>
            </a:pPr>
            <a:r>
              <a:rPr lang="en-US" sz="2000" b="1" u="sng" dirty="0"/>
              <a:t>PROGRAMME 1</a:t>
            </a:r>
            <a:r>
              <a:rPr lang="en-US" sz="2000" b="1" dirty="0"/>
              <a:t>: ADMINISTRATION</a:t>
            </a:r>
          </a:p>
          <a:p>
            <a:pPr algn="just">
              <a:lnSpc>
                <a:spcPct val="150000"/>
              </a:lnSpc>
              <a:defRPr/>
            </a:pPr>
            <a:r>
              <a:rPr lang="en-US" sz="2000" b="1" u="sng" dirty="0"/>
              <a:t>PROGRAMME 2</a:t>
            </a:r>
            <a:r>
              <a:rPr lang="en-US" sz="2000" b="1" dirty="0"/>
              <a:t>: CURRICULUM POLICY, SUPPORT AND MONITORING</a:t>
            </a:r>
          </a:p>
          <a:p>
            <a:pPr algn="just">
              <a:lnSpc>
                <a:spcPct val="150000"/>
              </a:lnSpc>
              <a:defRPr/>
            </a:pPr>
            <a:r>
              <a:rPr lang="en-US" sz="2000" b="1" u="sng" dirty="0"/>
              <a:t>PROGRAMME 3</a:t>
            </a:r>
            <a:r>
              <a:rPr lang="en-US" sz="2000" b="1" dirty="0"/>
              <a:t>: TEACHERS, EDUCATION HUMAN RESOURCES AND 		   	     INSTITUTIONAL DEVELOPMENT</a:t>
            </a:r>
          </a:p>
          <a:p>
            <a:pPr algn="just">
              <a:lnSpc>
                <a:spcPct val="150000"/>
              </a:lnSpc>
              <a:defRPr/>
            </a:pPr>
            <a:r>
              <a:rPr lang="en-US" sz="2000" b="1" u="sng" dirty="0"/>
              <a:t>PROGRAMME 4</a:t>
            </a:r>
            <a:r>
              <a:rPr lang="en-US" sz="2000" b="1" dirty="0"/>
              <a:t>: PLANNING, INFORMATION AND ASSESSMENT</a:t>
            </a:r>
          </a:p>
          <a:p>
            <a:pPr algn="just">
              <a:lnSpc>
                <a:spcPct val="150000"/>
              </a:lnSpc>
              <a:defRPr/>
            </a:pPr>
            <a:r>
              <a:rPr lang="en-US" sz="2000" b="1" u="sng" dirty="0"/>
              <a:t>PROGRAMME 5</a:t>
            </a:r>
            <a:r>
              <a:rPr lang="en-US" sz="2000" b="1" dirty="0"/>
              <a:t>: EDUCATIONAL ENRICHMENT SERVICES</a:t>
            </a:r>
          </a:p>
          <a:p>
            <a:endParaRPr lang="en-ZA" dirty="0"/>
          </a:p>
        </p:txBody>
      </p:sp>
      <p:sp>
        <p:nvSpPr>
          <p:cNvPr id="6" name="Slide Number Placeholder 5"/>
          <p:cNvSpPr>
            <a:spLocks noGrp="1"/>
          </p:cNvSpPr>
          <p:nvPr>
            <p:ph type="sldNum" sz="quarter" idx="4"/>
          </p:nvPr>
        </p:nvSpPr>
        <p:spPr/>
        <p:txBody>
          <a:bodyPr/>
          <a:lstStyle/>
          <a:p>
            <a:fld id="{28A3B54F-4D6D-439C-9A2C-B6799378E1A1}" type="slidenum">
              <a:rPr lang="en-ZA" smtClean="0"/>
              <a:pPr/>
              <a:t>36</a:t>
            </a:fld>
            <a:endParaRPr lang="en-ZA" dirty="0"/>
          </a:p>
        </p:txBody>
      </p:sp>
      <p:pic>
        <p:nvPicPr>
          <p:cNvPr id="5" name="Picture 4"/>
          <p:cNvPicPr>
            <a:picLocks noChangeAspect="1"/>
          </p:cNvPicPr>
          <p:nvPr/>
        </p:nvPicPr>
        <p:blipFill>
          <a:blip r:embed="rId2" cstate="print"/>
          <a:stretch>
            <a:fillRect/>
          </a:stretch>
        </p:blipFill>
        <p:spPr>
          <a:xfrm>
            <a:off x="0" y="6237312"/>
            <a:ext cx="1619672" cy="620687"/>
          </a:xfrm>
          <a:prstGeom prst="rect">
            <a:avLst/>
          </a:prstGeom>
        </p:spPr>
      </p:pic>
    </p:spTree>
    <p:extLst>
      <p:ext uri="{BB962C8B-B14F-4D97-AF65-F5344CB8AC3E}">
        <p14:creationId xmlns:p14="http://schemas.microsoft.com/office/powerpoint/2010/main" xmlns="" val="57646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56" y="133759"/>
            <a:ext cx="8028384" cy="908720"/>
          </a:xfrm>
        </p:spPr>
        <p:txBody>
          <a:bodyPr>
            <a:noAutofit/>
          </a:bodyPr>
          <a:lstStyle/>
          <a:p>
            <a:r>
              <a:rPr lang="en-US" sz="3200" b="1" dirty="0">
                <a:solidFill>
                  <a:schemeClr val="accent2">
                    <a:lumMod val="75000"/>
                  </a:schemeClr>
                </a:solidFill>
              </a:rPr>
              <a:t>2019/20 </a:t>
            </a:r>
            <a:br>
              <a:rPr lang="en-US" sz="3200" b="1" dirty="0">
                <a:solidFill>
                  <a:schemeClr val="accent2">
                    <a:lumMod val="75000"/>
                  </a:schemeClr>
                </a:solidFill>
              </a:rPr>
            </a:br>
            <a:r>
              <a:rPr lang="en-US" sz="3200" b="1" dirty="0">
                <a:solidFill>
                  <a:schemeClr val="accent2">
                    <a:lumMod val="75000"/>
                  </a:schemeClr>
                </a:solidFill>
              </a:rPr>
              <a:t>PROGRAMME PERFORMANCE INDICATORS</a:t>
            </a:r>
            <a:endParaRPr lang="en-ZA" sz="3200" b="1" dirty="0">
              <a:solidFill>
                <a:schemeClr val="accent2">
                  <a:lumMod val="75000"/>
                </a:schemeClr>
              </a:solidFill>
            </a:endParaRPr>
          </a:p>
        </p:txBody>
      </p:sp>
      <p:sp>
        <p:nvSpPr>
          <p:cNvPr id="6" name="Slide Number Placeholder 5"/>
          <p:cNvSpPr>
            <a:spLocks noGrp="1"/>
          </p:cNvSpPr>
          <p:nvPr>
            <p:ph type="sldNum" sz="quarter" idx="4"/>
          </p:nvPr>
        </p:nvSpPr>
        <p:spPr/>
        <p:txBody>
          <a:bodyPr/>
          <a:lstStyle/>
          <a:p>
            <a:fld id="{28A3B54F-4D6D-439C-9A2C-B6799378E1A1}" type="slidenum">
              <a:rPr lang="en-ZA" smtClean="0"/>
              <a:pPr/>
              <a:t>37</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1613805814"/>
              </p:ext>
            </p:extLst>
          </p:nvPr>
        </p:nvGraphicFramePr>
        <p:xfrm>
          <a:off x="107505" y="1354287"/>
          <a:ext cx="8928990" cy="4529955"/>
        </p:xfrm>
        <a:graphic>
          <a:graphicData uri="http://schemas.openxmlformats.org/drawingml/2006/table">
            <a:tbl>
              <a:tblPr>
                <a:tableStyleId>{22838BEF-8BB2-4498-84A7-C5851F593DF1}</a:tableStyleId>
              </a:tblPr>
              <a:tblGrid>
                <a:gridCol w="1785798">
                  <a:extLst>
                    <a:ext uri="{9D8B030D-6E8A-4147-A177-3AD203B41FA5}">
                      <a16:colId xmlns:a16="http://schemas.microsoft.com/office/drawing/2014/main" xmlns="" val="2922856575"/>
                    </a:ext>
                  </a:extLst>
                </a:gridCol>
                <a:gridCol w="1694290">
                  <a:extLst>
                    <a:ext uri="{9D8B030D-6E8A-4147-A177-3AD203B41FA5}">
                      <a16:colId xmlns:a16="http://schemas.microsoft.com/office/drawing/2014/main" xmlns="" val="783005858"/>
                    </a:ext>
                  </a:extLst>
                </a:gridCol>
                <a:gridCol w="1877306">
                  <a:extLst>
                    <a:ext uri="{9D8B030D-6E8A-4147-A177-3AD203B41FA5}">
                      <a16:colId xmlns:a16="http://schemas.microsoft.com/office/drawing/2014/main" xmlns="" val="3110688426"/>
                    </a:ext>
                  </a:extLst>
                </a:gridCol>
                <a:gridCol w="1785798">
                  <a:extLst>
                    <a:ext uri="{9D8B030D-6E8A-4147-A177-3AD203B41FA5}">
                      <a16:colId xmlns:a16="http://schemas.microsoft.com/office/drawing/2014/main" xmlns="" val="3971081087"/>
                    </a:ext>
                  </a:extLst>
                </a:gridCol>
                <a:gridCol w="1785798">
                  <a:extLst>
                    <a:ext uri="{9D8B030D-6E8A-4147-A177-3AD203B41FA5}">
                      <a16:colId xmlns:a16="http://schemas.microsoft.com/office/drawing/2014/main" xmlns="" val="1837260769"/>
                    </a:ext>
                  </a:extLst>
                </a:gridCol>
              </a:tblGrid>
              <a:tr h="1018463">
                <a:tc>
                  <a:txBody>
                    <a:bodyPr/>
                    <a:lstStyle/>
                    <a:p>
                      <a:pPr algn="ctr" fontAlgn="t"/>
                      <a:r>
                        <a:rPr lang="en-ZA" sz="2200" b="1" u="none" strike="noStrike" dirty="0">
                          <a:effectLst/>
                          <a:latin typeface="+mj-lt"/>
                        </a:rPr>
                        <a:t>Programme </a:t>
                      </a:r>
                      <a:endParaRPr lang="en-ZA" sz="2200" b="1" i="0" u="none" strike="noStrike" dirty="0">
                        <a:solidFill>
                          <a:srgbClr val="000000"/>
                        </a:solidFill>
                        <a:effectLst/>
                        <a:latin typeface="+mj-lt"/>
                      </a:endParaRPr>
                    </a:p>
                  </a:txBody>
                  <a:tcPr marL="7620" marR="7620" marT="7620"/>
                </a:tc>
                <a:tc>
                  <a:txBody>
                    <a:bodyPr/>
                    <a:lstStyle/>
                    <a:p>
                      <a:pPr algn="ctr" fontAlgn="t"/>
                      <a:r>
                        <a:rPr lang="en-GB" sz="2200" b="1" u="none" strike="noStrike" dirty="0">
                          <a:effectLst/>
                          <a:latin typeface="+mj-lt"/>
                        </a:rPr>
                        <a:t>No. of indicators per programme </a:t>
                      </a:r>
                      <a:endParaRPr lang="en-GB" sz="2200" b="1" i="0" u="none" strike="noStrike" dirty="0">
                        <a:solidFill>
                          <a:srgbClr val="000000"/>
                        </a:solidFill>
                        <a:effectLst/>
                        <a:latin typeface="+mj-lt"/>
                      </a:endParaRPr>
                    </a:p>
                  </a:txBody>
                  <a:tcPr marL="7620" marR="7620" marT="7620"/>
                </a:tc>
                <a:tc>
                  <a:txBody>
                    <a:bodyPr/>
                    <a:lstStyle/>
                    <a:p>
                      <a:pPr algn="ctr" fontAlgn="t"/>
                      <a:r>
                        <a:rPr lang="en-ZA" sz="2200" b="1" u="none" strike="noStrike" dirty="0">
                          <a:effectLst/>
                          <a:latin typeface="+mj-lt"/>
                        </a:rPr>
                        <a:t>Annual Targets</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b="1" u="none" strike="noStrike" dirty="0">
                          <a:effectLst/>
                          <a:latin typeface="+mj-lt"/>
                        </a:rPr>
                        <a:t>Quarterly Targets</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b="1" u="none" strike="noStrike" dirty="0">
                          <a:effectLst/>
                          <a:latin typeface="+mj-lt"/>
                        </a:rPr>
                        <a:t>Bi-annual Targets</a:t>
                      </a:r>
                      <a:endParaRPr lang="en-ZA" sz="2200" b="1" i="0" u="none" strike="noStrike" dirty="0">
                        <a:solidFill>
                          <a:srgbClr val="000000"/>
                        </a:solidFill>
                        <a:effectLst/>
                        <a:latin typeface="+mj-lt"/>
                      </a:endParaRPr>
                    </a:p>
                  </a:txBody>
                  <a:tcPr marL="7620" marR="7620" marT="7620"/>
                </a:tc>
                <a:extLst>
                  <a:ext uri="{0D108BD9-81ED-4DB2-BD59-A6C34878D82A}">
                    <a16:rowId xmlns:a16="http://schemas.microsoft.com/office/drawing/2014/main" xmlns="" val="4027387644"/>
                  </a:ext>
                </a:extLst>
              </a:tr>
              <a:tr h="404595">
                <a:tc>
                  <a:txBody>
                    <a:bodyPr/>
                    <a:lstStyle/>
                    <a:p>
                      <a:pPr algn="ctr" fontAlgn="t"/>
                      <a:r>
                        <a:rPr lang="en-ZA" sz="2200" u="none" strike="noStrike" dirty="0">
                          <a:effectLst/>
                          <a:latin typeface="+mj-lt"/>
                        </a:rPr>
                        <a:t>One </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2</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b="1" i="0" u="none" strike="noStrike" dirty="0">
                          <a:solidFill>
                            <a:srgbClr val="000000"/>
                          </a:solidFill>
                          <a:effectLst/>
                          <a:latin typeface="+mj-lt"/>
                        </a:rPr>
                        <a:t>-</a:t>
                      </a:r>
                    </a:p>
                  </a:txBody>
                  <a:tcPr marL="7620" marR="7620" marT="7620"/>
                </a:tc>
                <a:extLst>
                  <a:ext uri="{0D108BD9-81ED-4DB2-BD59-A6C34878D82A}">
                    <a16:rowId xmlns:a16="http://schemas.microsoft.com/office/drawing/2014/main" xmlns="" val="100488926"/>
                  </a:ext>
                </a:extLst>
              </a:tr>
              <a:tr h="404595">
                <a:tc>
                  <a:txBody>
                    <a:bodyPr/>
                    <a:lstStyle/>
                    <a:p>
                      <a:pPr algn="ctr" fontAlgn="t"/>
                      <a:r>
                        <a:rPr lang="en-ZA" sz="2200" u="none" strike="noStrike" dirty="0">
                          <a:effectLst/>
                          <a:latin typeface="+mj-lt"/>
                        </a:rPr>
                        <a:t>Two </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14</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9</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4</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a:t>
                      </a:r>
                      <a:endParaRPr lang="en-ZA" sz="2200" b="1" i="0" u="none" strike="noStrike" dirty="0">
                        <a:solidFill>
                          <a:srgbClr val="000000"/>
                        </a:solidFill>
                        <a:effectLst/>
                        <a:latin typeface="+mj-lt"/>
                      </a:endParaRPr>
                    </a:p>
                  </a:txBody>
                  <a:tcPr marL="7620" marR="7620" marT="7620"/>
                </a:tc>
                <a:extLst>
                  <a:ext uri="{0D108BD9-81ED-4DB2-BD59-A6C34878D82A}">
                    <a16:rowId xmlns:a16="http://schemas.microsoft.com/office/drawing/2014/main" xmlns="" val="4236485694"/>
                  </a:ext>
                </a:extLst>
              </a:tr>
              <a:tr h="404595">
                <a:tc>
                  <a:txBody>
                    <a:bodyPr/>
                    <a:lstStyle/>
                    <a:p>
                      <a:pPr algn="ctr" fontAlgn="t"/>
                      <a:r>
                        <a:rPr lang="en-ZA" sz="2200" u="none" strike="noStrike" dirty="0">
                          <a:effectLst/>
                          <a:latin typeface="+mj-lt"/>
                        </a:rPr>
                        <a:t>Three </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10</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8</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2</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b="1" i="0" u="none" strike="noStrike" dirty="0">
                          <a:solidFill>
                            <a:srgbClr val="000000"/>
                          </a:solidFill>
                          <a:effectLst/>
                          <a:latin typeface="+mj-lt"/>
                        </a:rPr>
                        <a:t>-</a:t>
                      </a:r>
                    </a:p>
                  </a:txBody>
                  <a:tcPr marL="7620" marR="7620" marT="7620"/>
                </a:tc>
                <a:extLst>
                  <a:ext uri="{0D108BD9-81ED-4DB2-BD59-A6C34878D82A}">
                    <a16:rowId xmlns:a16="http://schemas.microsoft.com/office/drawing/2014/main" xmlns="" val="3451031749"/>
                  </a:ext>
                </a:extLst>
              </a:tr>
              <a:tr h="404595">
                <a:tc>
                  <a:txBody>
                    <a:bodyPr/>
                    <a:lstStyle/>
                    <a:p>
                      <a:pPr algn="ctr" fontAlgn="t"/>
                      <a:r>
                        <a:rPr lang="en-ZA" sz="2200" u="none" strike="noStrike" dirty="0">
                          <a:effectLst/>
                          <a:latin typeface="+mj-lt"/>
                        </a:rPr>
                        <a:t>Four </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12</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8</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3</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a:t>
                      </a:r>
                      <a:endParaRPr lang="en-ZA" sz="2200" b="1" i="0" u="none" strike="noStrike" dirty="0">
                        <a:solidFill>
                          <a:srgbClr val="000000"/>
                        </a:solidFill>
                        <a:effectLst/>
                        <a:latin typeface="+mj-lt"/>
                      </a:endParaRPr>
                    </a:p>
                  </a:txBody>
                  <a:tcPr marL="7620" marR="7620" marT="7620"/>
                </a:tc>
                <a:extLst>
                  <a:ext uri="{0D108BD9-81ED-4DB2-BD59-A6C34878D82A}">
                    <a16:rowId xmlns:a16="http://schemas.microsoft.com/office/drawing/2014/main" xmlns="" val="1465328717"/>
                  </a:ext>
                </a:extLst>
              </a:tr>
              <a:tr h="404595">
                <a:tc>
                  <a:txBody>
                    <a:bodyPr/>
                    <a:lstStyle/>
                    <a:p>
                      <a:pPr algn="ctr" fontAlgn="t"/>
                      <a:r>
                        <a:rPr lang="en-ZA" sz="2200" u="none" strike="noStrike" dirty="0">
                          <a:effectLst/>
                          <a:latin typeface="+mj-lt"/>
                        </a:rPr>
                        <a:t>Five </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5</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2</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3</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b="1" i="0" u="none" strike="noStrike" dirty="0">
                          <a:solidFill>
                            <a:srgbClr val="000000"/>
                          </a:solidFill>
                          <a:effectLst/>
                          <a:latin typeface="+mj-lt"/>
                        </a:rPr>
                        <a:t>-</a:t>
                      </a:r>
                    </a:p>
                  </a:txBody>
                  <a:tcPr marL="7620" marR="7620" marT="7620"/>
                </a:tc>
                <a:extLst>
                  <a:ext uri="{0D108BD9-81ED-4DB2-BD59-A6C34878D82A}">
                    <a16:rowId xmlns:a16="http://schemas.microsoft.com/office/drawing/2014/main" xmlns="" val="60564019"/>
                  </a:ext>
                </a:extLst>
              </a:tr>
              <a:tr h="711529">
                <a:tc>
                  <a:txBody>
                    <a:bodyPr/>
                    <a:lstStyle/>
                    <a:p>
                      <a:pPr algn="ctr" fontAlgn="t"/>
                      <a:r>
                        <a:rPr lang="en-ZA" sz="2200" u="none" strike="noStrike" dirty="0">
                          <a:effectLst/>
                          <a:latin typeface="+mj-lt"/>
                        </a:rPr>
                        <a:t>Total distribution</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43</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28</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13</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2</a:t>
                      </a:r>
                      <a:endParaRPr lang="en-ZA" sz="2200" b="1" i="0" u="none" strike="noStrike" dirty="0">
                        <a:solidFill>
                          <a:srgbClr val="000000"/>
                        </a:solidFill>
                        <a:effectLst/>
                        <a:latin typeface="+mj-lt"/>
                      </a:endParaRPr>
                    </a:p>
                  </a:txBody>
                  <a:tcPr marL="7620" marR="7620" marT="7620"/>
                </a:tc>
                <a:extLst>
                  <a:ext uri="{0D108BD9-81ED-4DB2-BD59-A6C34878D82A}">
                    <a16:rowId xmlns:a16="http://schemas.microsoft.com/office/drawing/2014/main" xmlns="" val="2799826825"/>
                  </a:ext>
                </a:extLst>
              </a:tr>
              <a:tr h="711529">
                <a:tc>
                  <a:txBody>
                    <a:bodyPr/>
                    <a:lstStyle/>
                    <a:p>
                      <a:pPr algn="ctr" fontAlgn="t"/>
                      <a:r>
                        <a:rPr lang="en-ZA" sz="2200" u="none" strike="noStrike" dirty="0">
                          <a:effectLst/>
                          <a:latin typeface="+mj-lt"/>
                        </a:rPr>
                        <a:t>Percentage distribution</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100%</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65%</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30%</a:t>
                      </a:r>
                      <a:endParaRPr lang="en-ZA" sz="2200" b="1" i="0" u="none" strike="noStrike" dirty="0">
                        <a:solidFill>
                          <a:srgbClr val="000000"/>
                        </a:solidFill>
                        <a:effectLst/>
                        <a:latin typeface="+mj-lt"/>
                      </a:endParaRPr>
                    </a:p>
                  </a:txBody>
                  <a:tcPr marL="7620" marR="7620" marT="7620"/>
                </a:tc>
                <a:tc>
                  <a:txBody>
                    <a:bodyPr/>
                    <a:lstStyle/>
                    <a:p>
                      <a:pPr algn="ctr" fontAlgn="t"/>
                      <a:r>
                        <a:rPr lang="en-ZA" sz="2200" u="none" strike="noStrike" dirty="0">
                          <a:effectLst/>
                          <a:latin typeface="+mj-lt"/>
                        </a:rPr>
                        <a:t>5%</a:t>
                      </a:r>
                      <a:endParaRPr lang="en-ZA" sz="2200" b="1" i="0" u="none" strike="noStrike" dirty="0">
                        <a:solidFill>
                          <a:srgbClr val="000000"/>
                        </a:solidFill>
                        <a:effectLst/>
                        <a:latin typeface="+mj-lt"/>
                      </a:endParaRPr>
                    </a:p>
                  </a:txBody>
                  <a:tcPr marL="7620" marR="7620" marT="7620"/>
                </a:tc>
                <a:extLst>
                  <a:ext uri="{0D108BD9-81ED-4DB2-BD59-A6C34878D82A}">
                    <a16:rowId xmlns:a16="http://schemas.microsoft.com/office/drawing/2014/main" xmlns="" val="660913532"/>
                  </a:ext>
                </a:extLst>
              </a:tr>
            </a:tbl>
          </a:graphicData>
        </a:graphic>
      </p:graphicFrame>
      <p:pic>
        <p:nvPicPr>
          <p:cNvPr id="5" name="Picture 4"/>
          <p:cNvPicPr>
            <a:picLocks noChangeAspect="1"/>
          </p:cNvPicPr>
          <p:nvPr/>
        </p:nvPicPr>
        <p:blipFill>
          <a:blip r:embed="rId2" cstate="print"/>
          <a:stretch>
            <a:fillRect/>
          </a:stretch>
        </p:blipFill>
        <p:spPr>
          <a:xfrm>
            <a:off x="107505" y="6196050"/>
            <a:ext cx="1619672" cy="661949"/>
          </a:xfrm>
          <a:prstGeom prst="rect">
            <a:avLst/>
          </a:prstGeom>
        </p:spPr>
      </p:pic>
    </p:spTree>
    <p:extLst>
      <p:ext uri="{BB962C8B-B14F-4D97-AF65-F5344CB8AC3E}">
        <p14:creationId xmlns:p14="http://schemas.microsoft.com/office/powerpoint/2010/main" xmlns="" val="3878033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78137"/>
          </a:xfrm>
        </p:spPr>
        <p:txBody>
          <a:bodyPr>
            <a:noAutofit/>
          </a:bodyPr>
          <a:lstStyle/>
          <a:p>
            <a:r>
              <a:rPr lang="en-ZA" sz="4800" b="1" dirty="0">
                <a:solidFill>
                  <a:schemeClr val="accent2">
                    <a:lumMod val="75000"/>
                  </a:schemeClr>
                </a:solidFill>
              </a:rPr>
              <a:t>2019/20 APP: PROGRAMME 1</a:t>
            </a:r>
            <a:endParaRPr lang="en-ZA"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2142883"/>
              </p:ext>
            </p:extLst>
          </p:nvPr>
        </p:nvGraphicFramePr>
        <p:xfrm>
          <a:off x="2" y="1134532"/>
          <a:ext cx="9143998" cy="5727335"/>
        </p:xfrm>
        <a:graphic>
          <a:graphicData uri="http://schemas.openxmlformats.org/drawingml/2006/table">
            <a:tbl>
              <a:tblPr firstRow="1" bandRow="1">
                <a:tableStyleId>{21E4AEA4-8DFA-4A89-87EB-49C32662AFE0}</a:tableStyleId>
              </a:tblPr>
              <a:tblGrid>
                <a:gridCol w="2060809">
                  <a:extLst>
                    <a:ext uri="{9D8B030D-6E8A-4147-A177-3AD203B41FA5}">
                      <a16:colId xmlns:a16="http://schemas.microsoft.com/office/drawing/2014/main" xmlns="" val="20000"/>
                    </a:ext>
                  </a:extLst>
                </a:gridCol>
                <a:gridCol w="2583198">
                  <a:extLst>
                    <a:ext uri="{9D8B030D-6E8A-4147-A177-3AD203B41FA5}">
                      <a16:colId xmlns:a16="http://schemas.microsoft.com/office/drawing/2014/main" xmlns="" val="20001"/>
                    </a:ext>
                  </a:extLst>
                </a:gridCol>
                <a:gridCol w="1296143">
                  <a:extLst>
                    <a:ext uri="{9D8B030D-6E8A-4147-A177-3AD203B41FA5}">
                      <a16:colId xmlns:a16="http://schemas.microsoft.com/office/drawing/2014/main" xmlns="" val="20002"/>
                    </a:ext>
                  </a:extLst>
                </a:gridCol>
                <a:gridCol w="1529722">
                  <a:extLst>
                    <a:ext uri="{9D8B030D-6E8A-4147-A177-3AD203B41FA5}">
                      <a16:colId xmlns:a16="http://schemas.microsoft.com/office/drawing/2014/main" xmlns="" val="20003"/>
                    </a:ext>
                  </a:extLst>
                </a:gridCol>
                <a:gridCol w="1674126">
                  <a:extLst>
                    <a:ext uri="{9D8B030D-6E8A-4147-A177-3AD203B41FA5}">
                      <a16:colId xmlns:a16="http://schemas.microsoft.com/office/drawing/2014/main" xmlns="" val="20004"/>
                    </a:ext>
                  </a:extLst>
                </a:gridCol>
              </a:tblGrid>
              <a:tr h="525249">
                <a:tc rowSpan="2">
                  <a:txBody>
                    <a:bodyPr/>
                    <a:lstStyle/>
                    <a:p>
                      <a:r>
                        <a:rPr lang="en-US" sz="1800" b="1" kern="1200" dirty="0">
                          <a:solidFill>
                            <a:schemeClr val="lt1"/>
                          </a:solidFill>
                          <a:effectLst/>
                          <a:latin typeface="+mn-lt"/>
                          <a:ea typeface="+mn-ea"/>
                          <a:cs typeface="+mn-cs"/>
                        </a:rPr>
                        <a:t>Strategic Objective</a:t>
                      </a:r>
                      <a:endParaRPr lang="en-ZA" sz="1800" dirty="0"/>
                    </a:p>
                  </a:txBody>
                  <a:tcPr/>
                </a:tc>
                <a:tc rowSpan="2">
                  <a:txBody>
                    <a:bodyPr/>
                    <a:lstStyle/>
                    <a:p>
                      <a:r>
                        <a:rPr lang="en-ZA" sz="1800" dirty="0"/>
                        <a:t>Programme Performance Indicator </a:t>
                      </a: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a:t>Medium-term</a:t>
                      </a:r>
                      <a:r>
                        <a:rPr lang="en-ZA" sz="1800" baseline="0" dirty="0"/>
                        <a:t> </a:t>
                      </a:r>
                      <a:r>
                        <a:rPr lang="en-ZA" sz="1800" dirty="0"/>
                        <a:t>targets  </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525249">
                <a:tc vMerge="1">
                  <a:txBody>
                    <a:bodyPr/>
                    <a:lstStyle/>
                    <a:p>
                      <a:endParaRPr lang="en-ZA"/>
                    </a:p>
                  </a:txBody>
                  <a:tcPr/>
                </a:tc>
                <a:tc vMerge="1">
                  <a:txBody>
                    <a:bodyPr/>
                    <a:lstStyle/>
                    <a:p>
                      <a:endParaRPr lang="en-ZA"/>
                    </a:p>
                  </a:txBody>
                  <a:tcPr/>
                </a:tc>
                <a:tc>
                  <a:txBody>
                    <a:bodyPr/>
                    <a:lstStyle/>
                    <a:p>
                      <a:r>
                        <a:rPr lang="en-ZA" sz="1800" dirty="0"/>
                        <a:t>2019/20</a:t>
                      </a:r>
                    </a:p>
                  </a:txBody>
                  <a:tcPr/>
                </a:tc>
                <a:tc>
                  <a:txBody>
                    <a:bodyPr/>
                    <a:lstStyle/>
                    <a:p>
                      <a:r>
                        <a:rPr lang="en-ZA" sz="1800" dirty="0"/>
                        <a:t>2020/21</a:t>
                      </a:r>
                    </a:p>
                  </a:txBody>
                  <a:tcPr/>
                </a:tc>
                <a:tc>
                  <a:txBody>
                    <a:bodyPr/>
                    <a:lstStyle/>
                    <a:p>
                      <a:r>
                        <a:rPr lang="en-US" dirty="0"/>
                        <a:t>2021/22</a:t>
                      </a:r>
                    </a:p>
                  </a:txBody>
                  <a:tcPr/>
                </a:tc>
                <a:extLst>
                  <a:ext uri="{0D108BD9-81ED-4DB2-BD59-A6C34878D82A}">
                    <a16:rowId xmlns:a16="http://schemas.microsoft.com/office/drawing/2014/main" xmlns="" val="10001"/>
                  </a:ext>
                </a:extLst>
              </a:tr>
              <a:tr h="1844897">
                <a:tc rowSpan="2">
                  <a:txBody>
                    <a:bodyPr/>
                    <a:lstStyle/>
                    <a:p>
                      <a:pPr marL="68580" marR="67310" algn="l">
                        <a:lnSpc>
                          <a:spcPct val="100000"/>
                        </a:lnSpc>
                        <a:spcBef>
                          <a:spcPts val="330"/>
                        </a:spcBef>
                        <a:spcAft>
                          <a:spcPts val="0"/>
                        </a:spcAft>
                      </a:pPr>
                      <a:r>
                        <a:rPr lang="en-US" sz="2000" kern="1200" dirty="0">
                          <a:solidFill>
                            <a:schemeClr val="dk1"/>
                          </a:solidFill>
                          <a:effectLst/>
                          <a:latin typeface="+mn-lt"/>
                          <a:ea typeface="+mn-ea"/>
                          <a:cs typeface="+mn-cs"/>
                        </a:rPr>
                        <a:t>1.1 To improve the </a:t>
                      </a:r>
                      <a:r>
                        <a:rPr lang="en-US" sz="2000" b="1" kern="1200" dirty="0">
                          <a:solidFill>
                            <a:schemeClr val="dk1"/>
                          </a:solidFill>
                          <a:effectLst/>
                          <a:latin typeface="+mn-lt"/>
                          <a:ea typeface="+mn-ea"/>
                          <a:cs typeface="+mn-cs"/>
                        </a:rPr>
                        <a:t>administrative and governance systems </a:t>
                      </a:r>
                      <a:r>
                        <a:rPr lang="en-US" sz="2000" kern="1200" dirty="0">
                          <a:solidFill>
                            <a:schemeClr val="dk1"/>
                          </a:solidFill>
                          <a:effectLst/>
                          <a:latin typeface="+mn-lt"/>
                          <a:ea typeface="+mn-ea"/>
                          <a:cs typeface="+mn-cs"/>
                        </a:rPr>
                        <a:t>through compliance to the key legislations governing administration in order to </a:t>
                      </a:r>
                      <a:r>
                        <a:rPr lang="en-US" sz="2000" b="1" kern="1200" dirty="0">
                          <a:solidFill>
                            <a:schemeClr val="dk1"/>
                          </a:solidFill>
                          <a:effectLst/>
                          <a:latin typeface="+mn-lt"/>
                          <a:ea typeface="+mn-ea"/>
                          <a:cs typeface="+mn-cs"/>
                        </a:rPr>
                        <a:t>support the delivery </a:t>
                      </a:r>
                      <a:r>
                        <a:rPr lang="en-US" sz="2000" kern="1200" dirty="0">
                          <a:solidFill>
                            <a:schemeClr val="dk1"/>
                          </a:solidFill>
                          <a:effectLst/>
                          <a:latin typeface="+mn-lt"/>
                          <a:ea typeface="+mn-ea"/>
                          <a:cs typeface="+mn-cs"/>
                        </a:rPr>
                        <a:t>of education and to strengthen accountability.</a:t>
                      </a:r>
                      <a:endParaRPr lang="en-ZA" sz="2000" dirty="0">
                        <a:effectLst/>
                        <a:latin typeface="+mn-lt"/>
                        <a:ea typeface="Times New Roman"/>
                        <a:cs typeface="Times New Roman"/>
                      </a:endParaRPr>
                    </a:p>
                  </a:txBody>
                  <a:tcPr marL="0" marR="0" marT="0" marB="0" anchor="ctr"/>
                </a:tc>
                <a:tc>
                  <a:txBody>
                    <a:bodyPr/>
                    <a:lstStyle/>
                    <a:p>
                      <a:pPr marL="68580" marR="67310" algn="l">
                        <a:lnSpc>
                          <a:spcPct val="100000"/>
                        </a:lnSpc>
                        <a:spcBef>
                          <a:spcPts val="330"/>
                        </a:spcBef>
                        <a:spcAft>
                          <a:spcPts val="0"/>
                        </a:spcAft>
                      </a:pPr>
                      <a:r>
                        <a:rPr lang="en-ZA" sz="2000" dirty="0">
                          <a:effectLst/>
                          <a:latin typeface="+mn-lt"/>
                          <a:ea typeface="Times New Roman"/>
                          <a:cs typeface="Times New Roman"/>
                        </a:rPr>
                        <a:t>1.1.1 </a:t>
                      </a:r>
                      <a:r>
                        <a:rPr lang="en-US" sz="2000" kern="1200" dirty="0">
                          <a:solidFill>
                            <a:schemeClr val="dk1"/>
                          </a:solidFill>
                          <a:effectLst/>
                          <a:latin typeface="+mn-lt"/>
                          <a:ea typeface="+mn-ea"/>
                          <a:cs typeface="+mn-cs"/>
                        </a:rPr>
                        <a:t>Percentage of valid invoices paid within 30 days upon receipt by the Department</a:t>
                      </a:r>
                      <a:endParaRPr lang="en-ZA" sz="2000" dirty="0">
                        <a:effectLst/>
                        <a:latin typeface="+mn-lt"/>
                        <a:ea typeface="Times New Roman"/>
                        <a:cs typeface="Times New Roman"/>
                      </a:endParaRPr>
                    </a:p>
                  </a:txBody>
                  <a:tcPr marL="0" marR="0" marT="0" marB="0" anchor="ctr"/>
                </a:tc>
                <a:tc>
                  <a:txBody>
                    <a:bodyPr/>
                    <a:lstStyle/>
                    <a:p>
                      <a:pPr algn="ctr">
                        <a:lnSpc>
                          <a:spcPct val="115000"/>
                        </a:lnSpc>
                        <a:spcAft>
                          <a:spcPts val="0"/>
                        </a:spcAft>
                      </a:pPr>
                      <a:r>
                        <a:rPr lang="en-US" sz="2000" dirty="0">
                          <a:solidFill>
                            <a:schemeClr val="tx1"/>
                          </a:solidFill>
                          <a:effectLst/>
                          <a:latin typeface="+mn-lt"/>
                        </a:rPr>
                        <a:t>100%</a:t>
                      </a:r>
                      <a:endParaRPr lang="en-ZA" sz="2000" dirty="0">
                        <a:solidFill>
                          <a:schemeClr val="tx1"/>
                        </a:solidFill>
                        <a:effectLst/>
                        <a:latin typeface="+mn-lt"/>
                        <a:ea typeface="Times New Roman"/>
                        <a:cs typeface="Times New Roman"/>
                      </a:endParaRPr>
                    </a:p>
                  </a:txBody>
                  <a:tcPr marL="0" marR="0" marT="0" marB="0" anchor="ctr"/>
                </a:tc>
                <a:tc>
                  <a:txBody>
                    <a:bodyPr/>
                    <a:lstStyle/>
                    <a:p>
                      <a:pPr algn="ctr">
                        <a:lnSpc>
                          <a:spcPct val="115000"/>
                        </a:lnSpc>
                        <a:spcAft>
                          <a:spcPts val="0"/>
                        </a:spcAft>
                      </a:pPr>
                      <a:r>
                        <a:rPr lang="en-US" sz="2000" dirty="0">
                          <a:solidFill>
                            <a:srgbClr val="010202"/>
                          </a:solidFill>
                          <a:effectLst/>
                          <a:latin typeface="+mn-lt"/>
                          <a:ea typeface="Calibri"/>
                          <a:cs typeface="Times New Roman"/>
                        </a:rPr>
                        <a:t>100%</a:t>
                      </a:r>
                      <a:endParaRPr lang="en-ZA" sz="2000" dirty="0">
                        <a:effectLst/>
                        <a:latin typeface="+mn-lt"/>
                        <a:ea typeface="Times New Roman"/>
                        <a:cs typeface="Times New Roman"/>
                      </a:endParaRPr>
                    </a:p>
                  </a:txBody>
                  <a:tcPr marL="0" marR="0" marT="0" marB="0" anchor="ctr"/>
                </a:tc>
                <a:tc>
                  <a:txBody>
                    <a:bodyPr/>
                    <a:lstStyle/>
                    <a:p>
                      <a:pPr algn="ctr">
                        <a:lnSpc>
                          <a:spcPct val="115000"/>
                        </a:lnSpc>
                        <a:spcAft>
                          <a:spcPts val="0"/>
                        </a:spcAft>
                      </a:pPr>
                      <a:r>
                        <a:rPr lang="en-US" sz="2000" dirty="0">
                          <a:effectLst/>
                          <a:latin typeface="+mn-lt"/>
                          <a:ea typeface="Calibri"/>
                          <a:cs typeface="Times New Roman"/>
                        </a:rPr>
                        <a:t>100%</a:t>
                      </a:r>
                      <a:endParaRPr lang="en-ZA" sz="2000" dirty="0">
                        <a:effectLst/>
                        <a:latin typeface="+mn-lt"/>
                        <a:ea typeface="Times New Roman"/>
                        <a:cs typeface="Times New Roman"/>
                      </a:endParaRPr>
                    </a:p>
                  </a:txBody>
                  <a:tcPr marL="0" marR="0" marT="0" marB="0" anchor="ctr"/>
                </a:tc>
                <a:extLst>
                  <a:ext uri="{0D108BD9-81ED-4DB2-BD59-A6C34878D82A}">
                    <a16:rowId xmlns:a16="http://schemas.microsoft.com/office/drawing/2014/main" xmlns="" val="10002"/>
                  </a:ext>
                </a:extLst>
              </a:tr>
              <a:tr h="2831940">
                <a:tc vMerge="1">
                  <a:txBody>
                    <a:bodyPr/>
                    <a:lstStyle/>
                    <a:p>
                      <a:pPr marL="67945" marR="67310">
                        <a:lnSpc>
                          <a:spcPct val="100000"/>
                        </a:lnSpc>
                        <a:spcBef>
                          <a:spcPts val="330"/>
                        </a:spcBef>
                        <a:spcAft>
                          <a:spcPts val="0"/>
                        </a:spcAft>
                      </a:pPr>
                      <a:endParaRPr lang="en-ZA" sz="1400" dirty="0">
                        <a:effectLst/>
                        <a:latin typeface="+mn-lt"/>
                        <a:ea typeface="Times New Roman"/>
                        <a:cs typeface="Times New Roman"/>
                      </a:endParaRPr>
                    </a:p>
                  </a:txBody>
                  <a:tcPr marL="0" marR="0" marT="0" marB="0" anchor="ctr"/>
                </a:tc>
                <a:tc>
                  <a:txBody>
                    <a:bodyPr/>
                    <a:lstStyle/>
                    <a:p>
                      <a:r>
                        <a:rPr lang="en-ZA" sz="2000" kern="1200" dirty="0">
                          <a:solidFill>
                            <a:schemeClr val="dk1"/>
                          </a:solidFill>
                          <a:effectLst/>
                          <a:latin typeface="+mn-lt"/>
                          <a:ea typeface="Times New Roman"/>
                          <a:cs typeface="Times New Roman"/>
                        </a:rPr>
                        <a:t> 1.1.2 </a:t>
                      </a:r>
                      <a:r>
                        <a:rPr lang="en-US" sz="2000" kern="1200" dirty="0">
                          <a:solidFill>
                            <a:schemeClr val="dk1"/>
                          </a:solidFill>
                          <a:effectLst/>
                          <a:latin typeface="+mn-lt"/>
                          <a:ea typeface="+mn-ea"/>
                          <a:cs typeface="+mn-cs"/>
                        </a:rPr>
                        <a:t>Number of reports</a:t>
                      </a:r>
                    </a:p>
                    <a:p>
                      <a:r>
                        <a:rPr lang="en-US" sz="2000" kern="1200" dirty="0">
                          <a:solidFill>
                            <a:schemeClr val="dk1"/>
                          </a:solidFill>
                          <a:effectLst/>
                          <a:latin typeface="+mn-lt"/>
                          <a:ea typeface="+mn-ea"/>
                          <a:cs typeface="+mn-cs"/>
                        </a:rPr>
                        <a:t> on misconduct cases</a:t>
                      </a:r>
                    </a:p>
                    <a:p>
                      <a:r>
                        <a:rPr lang="en-US" sz="2000" kern="1200" dirty="0">
                          <a:solidFill>
                            <a:schemeClr val="dk1"/>
                          </a:solidFill>
                          <a:effectLst/>
                          <a:latin typeface="+mn-lt"/>
                          <a:ea typeface="+mn-ea"/>
                          <a:cs typeface="+mn-cs"/>
                        </a:rPr>
                        <a:t> resolved within 90 days</a:t>
                      </a:r>
                    </a:p>
                    <a:p>
                      <a:endParaRPr lang="en-ZA" sz="2000" kern="1200" dirty="0">
                        <a:solidFill>
                          <a:schemeClr val="dk1"/>
                        </a:solidFill>
                        <a:effectLst/>
                        <a:latin typeface="+mn-lt"/>
                        <a:ea typeface="Times New Roman"/>
                        <a:cs typeface="Times New Roman"/>
                      </a:endParaRPr>
                    </a:p>
                  </a:txBody>
                  <a:tcPr marL="0" marR="0" marT="0" marB="0"/>
                </a:tc>
                <a:tc>
                  <a:txBody>
                    <a:bodyPr/>
                    <a:lstStyle/>
                    <a:p>
                      <a:pPr marL="0" marR="0">
                        <a:lnSpc>
                          <a:spcPts val="900"/>
                        </a:lnSpc>
                        <a:spcBef>
                          <a:spcPts val="5"/>
                        </a:spcBef>
                        <a:spcAft>
                          <a:spcPts val="0"/>
                        </a:spcAft>
                      </a:pPr>
                      <a:r>
                        <a:rPr lang="en-US" sz="2000" kern="1200" dirty="0">
                          <a:solidFill>
                            <a:schemeClr val="tx1"/>
                          </a:solidFill>
                          <a:effectLst/>
                          <a:latin typeface="+mn-lt"/>
                          <a:ea typeface="+mn-ea"/>
                          <a:cs typeface="+mn-cs"/>
                        </a:rPr>
                        <a:t> </a:t>
                      </a:r>
                    </a:p>
                    <a:p>
                      <a:pPr marL="377825" marR="377825" algn="ctr">
                        <a:spcBef>
                          <a:spcPts val="0"/>
                        </a:spcBef>
                        <a:spcAft>
                          <a:spcPts val="0"/>
                        </a:spcAft>
                      </a:pPr>
                      <a:r>
                        <a:rPr lang="en-US" sz="2000" kern="1200" dirty="0">
                          <a:solidFill>
                            <a:schemeClr val="tx1"/>
                          </a:solidFill>
                          <a:effectLst/>
                          <a:latin typeface="+mn-lt"/>
                          <a:ea typeface="+mn-ea"/>
                          <a:cs typeface="+mn-cs"/>
                        </a:rPr>
                        <a:t>4</a:t>
                      </a:r>
                    </a:p>
                  </a:txBody>
                  <a:tcPr marL="0" marR="0" marT="0" marB="0"/>
                </a:tc>
                <a:tc>
                  <a:txBody>
                    <a:bodyPr/>
                    <a:lstStyle/>
                    <a:p>
                      <a:pPr marL="0" marR="0">
                        <a:lnSpc>
                          <a:spcPts val="900"/>
                        </a:lnSpc>
                        <a:spcBef>
                          <a:spcPts val="5"/>
                        </a:spcBef>
                        <a:spcAft>
                          <a:spcPts val="0"/>
                        </a:spcAft>
                      </a:pPr>
                      <a:r>
                        <a:rPr lang="en-US" sz="2000" kern="1200" dirty="0">
                          <a:solidFill>
                            <a:schemeClr val="tx1"/>
                          </a:solidFill>
                          <a:effectLst/>
                          <a:latin typeface="+mn-lt"/>
                          <a:ea typeface="+mn-ea"/>
                          <a:cs typeface="+mn-cs"/>
                        </a:rPr>
                        <a:t> </a:t>
                      </a:r>
                    </a:p>
                    <a:p>
                      <a:pPr marL="377825" marR="377825" algn="ctr">
                        <a:spcBef>
                          <a:spcPts val="0"/>
                        </a:spcBef>
                        <a:spcAft>
                          <a:spcPts val="0"/>
                        </a:spcAft>
                      </a:pPr>
                      <a:r>
                        <a:rPr lang="en-US" sz="2000" kern="1200" dirty="0">
                          <a:solidFill>
                            <a:schemeClr val="tx1"/>
                          </a:solidFill>
                          <a:effectLst/>
                          <a:latin typeface="+mn-lt"/>
                          <a:ea typeface="+mn-ea"/>
                          <a:cs typeface="+mn-cs"/>
                        </a:rPr>
                        <a:t>4</a:t>
                      </a:r>
                    </a:p>
                  </a:txBody>
                  <a:tcPr marL="0" marR="0" marT="0" marB="0"/>
                </a:tc>
                <a:tc>
                  <a:txBody>
                    <a:bodyPr/>
                    <a:lstStyle/>
                    <a:p>
                      <a:pPr marL="0" marR="0">
                        <a:lnSpc>
                          <a:spcPts val="900"/>
                        </a:lnSpc>
                        <a:spcBef>
                          <a:spcPts val="5"/>
                        </a:spcBef>
                        <a:spcAft>
                          <a:spcPts val="0"/>
                        </a:spcAft>
                      </a:pPr>
                      <a:r>
                        <a:rPr lang="en-US" sz="2000" kern="1200" dirty="0">
                          <a:solidFill>
                            <a:schemeClr val="tx1"/>
                          </a:solidFill>
                          <a:effectLst/>
                          <a:latin typeface="+mn-lt"/>
                          <a:ea typeface="+mn-ea"/>
                          <a:cs typeface="+mn-cs"/>
                        </a:rPr>
                        <a:t> </a:t>
                      </a:r>
                    </a:p>
                    <a:p>
                      <a:pPr marL="372110" marR="372110" algn="ctr">
                        <a:spcBef>
                          <a:spcPts val="0"/>
                        </a:spcBef>
                        <a:spcAft>
                          <a:spcPts val="0"/>
                        </a:spcAft>
                      </a:pPr>
                      <a:r>
                        <a:rPr lang="en-US" sz="2000" kern="1200" dirty="0">
                          <a:solidFill>
                            <a:schemeClr val="tx1"/>
                          </a:solidFill>
                          <a:effectLst/>
                          <a:latin typeface="+mn-lt"/>
                          <a:ea typeface="+mn-ea"/>
                          <a:cs typeface="+mn-cs"/>
                        </a:rPr>
                        <a:t>4</a:t>
                      </a:r>
                    </a:p>
                  </a:txBody>
                  <a:tcPr marL="0" marR="0" marT="0" marB="0"/>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38</a:t>
            </a:fld>
            <a:endParaRPr lang="en-ZA" dirty="0"/>
          </a:p>
        </p:txBody>
      </p:sp>
    </p:spTree>
    <p:extLst>
      <p:ext uri="{BB962C8B-B14F-4D97-AF65-F5344CB8AC3E}">
        <p14:creationId xmlns:p14="http://schemas.microsoft.com/office/powerpoint/2010/main" xmlns="" val="3605224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64704"/>
          </a:xfrm>
        </p:spPr>
        <p:txBody>
          <a:bodyPr>
            <a:normAutofit/>
          </a:bodyPr>
          <a:lstStyle/>
          <a:p>
            <a:r>
              <a:rPr lang="en-ZA" b="1" dirty="0">
                <a:solidFill>
                  <a:schemeClr val="accent2">
                    <a:lumMod val="75000"/>
                  </a:schemeClr>
                </a:solidFill>
              </a:rPr>
              <a:t>2019/20 APP: PROGRAMME 2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5166837"/>
              </p:ext>
            </p:extLst>
          </p:nvPr>
        </p:nvGraphicFramePr>
        <p:xfrm>
          <a:off x="0" y="620686"/>
          <a:ext cx="9144001" cy="6237314"/>
        </p:xfrm>
        <a:graphic>
          <a:graphicData uri="http://schemas.openxmlformats.org/drawingml/2006/table">
            <a:tbl>
              <a:tblPr firstRow="1" bandRow="1">
                <a:tableStyleId>{21E4AEA4-8DFA-4A89-87EB-49C32662AFE0}</a:tableStyleId>
              </a:tblPr>
              <a:tblGrid>
                <a:gridCol w="2051720">
                  <a:extLst>
                    <a:ext uri="{9D8B030D-6E8A-4147-A177-3AD203B41FA5}">
                      <a16:colId xmlns:a16="http://schemas.microsoft.com/office/drawing/2014/main" xmlns="" val="20000"/>
                    </a:ext>
                  </a:extLst>
                </a:gridCol>
                <a:gridCol w="3400625">
                  <a:extLst>
                    <a:ext uri="{9D8B030D-6E8A-4147-A177-3AD203B41FA5}">
                      <a16:colId xmlns:a16="http://schemas.microsoft.com/office/drawing/2014/main" xmlns="" val="20001"/>
                    </a:ext>
                  </a:extLst>
                </a:gridCol>
                <a:gridCol w="1279895">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115617">
                  <a:extLst>
                    <a:ext uri="{9D8B030D-6E8A-4147-A177-3AD203B41FA5}">
                      <a16:colId xmlns:a16="http://schemas.microsoft.com/office/drawing/2014/main" xmlns="" val="20004"/>
                    </a:ext>
                  </a:extLst>
                </a:gridCol>
              </a:tblGrid>
              <a:tr h="430361">
                <a:tc rowSpan="2">
                  <a:txBody>
                    <a:bodyPr/>
                    <a:lstStyle/>
                    <a:p>
                      <a:r>
                        <a:rPr lang="en-US" sz="2000" b="1" kern="1200" dirty="0">
                          <a:solidFill>
                            <a:schemeClr val="lt1"/>
                          </a:solidFill>
                          <a:effectLst/>
                          <a:latin typeface="+mn-lt"/>
                          <a:ea typeface="+mn-ea"/>
                          <a:cs typeface="+mn-cs"/>
                        </a:rPr>
                        <a:t>Strategic Objective</a:t>
                      </a:r>
                      <a:endParaRPr lang="en-ZA" sz="2000" dirty="0"/>
                    </a:p>
                  </a:txBody>
                  <a:tcPr/>
                </a:tc>
                <a:tc rowSpan="2">
                  <a:txBody>
                    <a:bodyPr/>
                    <a:lstStyle/>
                    <a:p>
                      <a:r>
                        <a:rPr lang="en-ZA" sz="2000" dirty="0"/>
                        <a:t>Programme Performance Indicator </a:t>
                      </a:r>
                    </a:p>
                  </a:txBody>
                  <a:tcPr/>
                </a:tc>
                <a:tc gridSpan="3">
                  <a:txBody>
                    <a:bodyPr/>
                    <a:lstStyle/>
                    <a:p>
                      <a:r>
                        <a:rPr lang="en-ZA" sz="2000" dirty="0"/>
                        <a:t>Medium</a:t>
                      </a:r>
                      <a:r>
                        <a:rPr lang="en-ZA" sz="2000" baseline="0" dirty="0"/>
                        <a:t>- term </a:t>
                      </a:r>
                      <a:r>
                        <a:rPr lang="en-ZA" sz="2000" dirty="0"/>
                        <a:t>targets </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97256">
                <a:tc vMerge="1">
                  <a:txBody>
                    <a:bodyPr/>
                    <a:lstStyle/>
                    <a:p>
                      <a:endParaRPr lang="en-ZA"/>
                    </a:p>
                  </a:txBody>
                  <a:tcPr/>
                </a:tc>
                <a:tc vMerge="1">
                  <a:txBody>
                    <a:bodyPr/>
                    <a:lstStyle/>
                    <a:p>
                      <a:endParaRPr lang="en-ZA"/>
                    </a:p>
                  </a:txBody>
                  <a:tcPr/>
                </a:tc>
                <a:tc>
                  <a:txBody>
                    <a:bodyPr/>
                    <a:lstStyle/>
                    <a:p>
                      <a:r>
                        <a:rPr lang="en-ZA" dirty="0"/>
                        <a:t>2019/20</a:t>
                      </a:r>
                    </a:p>
                  </a:txBody>
                  <a:tcPr/>
                </a:tc>
                <a:tc>
                  <a:txBody>
                    <a:bodyPr/>
                    <a:lstStyle/>
                    <a:p>
                      <a:r>
                        <a:rPr lang="en-ZA" dirty="0"/>
                        <a:t>2020/21</a:t>
                      </a:r>
                    </a:p>
                  </a:txBody>
                  <a:tcPr/>
                </a:tc>
                <a:tc>
                  <a:txBody>
                    <a:bodyPr/>
                    <a:lstStyle/>
                    <a:p>
                      <a:r>
                        <a:rPr lang="en-US" dirty="0"/>
                        <a:t>2021/22</a:t>
                      </a:r>
                    </a:p>
                  </a:txBody>
                  <a:tcPr/>
                </a:tc>
                <a:extLst>
                  <a:ext uri="{0D108BD9-81ED-4DB2-BD59-A6C34878D82A}">
                    <a16:rowId xmlns:a16="http://schemas.microsoft.com/office/drawing/2014/main" xmlns="" val="10001"/>
                  </a:ext>
                </a:extLst>
              </a:tr>
              <a:tr h="1209879">
                <a:tc rowSpan="2">
                  <a:txBody>
                    <a:bodyPr/>
                    <a:lstStyle/>
                    <a:p>
                      <a:pPr algn="l"/>
                      <a:r>
                        <a:rPr lang="en-US" sz="1800" kern="1200" dirty="0">
                          <a:solidFill>
                            <a:schemeClr val="dk1"/>
                          </a:solidFill>
                          <a:effectLst/>
                          <a:latin typeface="+mn-lt"/>
                          <a:ea typeface="+mn-ea"/>
                          <a:cs typeface="+mn-cs"/>
                        </a:rPr>
                        <a:t>2.1 Develop and distribute digital content annually to promote e-learning in schools</a:t>
                      </a:r>
                      <a:endParaRPr lang="en-ZA" sz="1800" dirty="0">
                        <a:latin typeface="+mn-lt"/>
                      </a:endParaRPr>
                    </a:p>
                  </a:txBody>
                  <a:tcPr anchor="ctr"/>
                </a:tc>
                <a:tc>
                  <a:txBody>
                    <a:bodyPr/>
                    <a:lstStyle/>
                    <a:p>
                      <a:pPr marL="0" marR="0">
                        <a:lnSpc>
                          <a:spcPts val="800"/>
                        </a:lnSpc>
                        <a:spcBef>
                          <a:spcPts val="0"/>
                        </a:spcBef>
                        <a:spcAft>
                          <a:spcPts val="0"/>
                        </a:spcAft>
                      </a:pPr>
                      <a:r>
                        <a:rPr lang="en-US" sz="1800" kern="1200" dirty="0">
                          <a:solidFill>
                            <a:schemeClr val="dk1"/>
                          </a:solidFill>
                          <a:effectLst/>
                          <a:latin typeface="+mn-lt"/>
                          <a:ea typeface="+mn-ea"/>
                          <a:cs typeface="+mn-cs"/>
                        </a:rPr>
                        <a:t> </a:t>
                      </a:r>
                    </a:p>
                    <a:p>
                      <a:pPr marL="61595" marR="0">
                        <a:spcBef>
                          <a:spcPts val="0"/>
                        </a:spcBef>
                        <a:spcAft>
                          <a:spcPts val="0"/>
                        </a:spcAft>
                      </a:pPr>
                      <a:r>
                        <a:rPr lang="en-US" sz="1800" kern="1200" dirty="0">
                          <a:solidFill>
                            <a:schemeClr val="dk1"/>
                          </a:solidFill>
                          <a:effectLst/>
                          <a:latin typeface="+mn-lt"/>
                          <a:ea typeface="+mn-ea"/>
                          <a:cs typeface="+mn-cs"/>
                        </a:rPr>
                        <a:t>2.1.1 Number of schools per province monitored for </a:t>
                      </a:r>
                      <a:r>
                        <a:rPr lang="en-US" sz="1800" b="1" kern="1200" dirty="0">
                          <a:solidFill>
                            <a:schemeClr val="dk1"/>
                          </a:solidFill>
                          <a:effectLst/>
                          <a:latin typeface="+mn-lt"/>
                          <a:ea typeface="+mn-ea"/>
                          <a:cs typeface="+mn-cs"/>
                        </a:rPr>
                        <a:t>utilisation of ICT resources</a:t>
                      </a:r>
                    </a:p>
                  </a:txBody>
                  <a:tcPr marL="0" marR="0" marT="0" marB="0"/>
                </a:tc>
                <a:tc>
                  <a:txBody>
                    <a:bodyPr/>
                    <a:lstStyle/>
                    <a:p>
                      <a:pPr marL="88900" marR="66675" indent="5715">
                        <a:spcBef>
                          <a:spcPts val="275"/>
                        </a:spcBef>
                        <a:spcAft>
                          <a:spcPts val="0"/>
                        </a:spcAft>
                      </a:pPr>
                      <a:r>
                        <a:rPr lang="en-US" sz="1800" kern="1200" dirty="0">
                          <a:solidFill>
                            <a:schemeClr val="dk1"/>
                          </a:solidFill>
                          <a:effectLst/>
                          <a:latin typeface="+mn-lt"/>
                          <a:ea typeface="+mn-ea"/>
                          <a:cs typeface="+mn-cs"/>
                        </a:rPr>
                        <a:t>27</a:t>
                      </a:r>
                    </a:p>
                    <a:p>
                      <a:pPr marL="88900" marR="66675" indent="5715">
                        <a:spcBef>
                          <a:spcPts val="275"/>
                        </a:spcBef>
                        <a:spcAft>
                          <a:spcPts val="0"/>
                        </a:spcAft>
                      </a:pPr>
                      <a:r>
                        <a:rPr lang="en-US" sz="1800" kern="1200" dirty="0">
                          <a:solidFill>
                            <a:schemeClr val="dk1"/>
                          </a:solidFill>
                          <a:effectLst/>
                          <a:latin typeface="+mn-lt"/>
                          <a:ea typeface="+mn-ea"/>
                          <a:cs typeface="+mn-cs"/>
                        </a:rPr>
                        <a:t>(3 per province)</a:t>
                      </a:r>
                    </a:p>
                  </a:txBody>
                  <a:tcPr marL="0" marR="0" marT="0" marB="0"/>
                </a:tc>
                <a:tc>
                  <a:txBody>
                    <a:bodyPr/>
                    <a:lstStyle/>
                    <a:p>
                      <a:pPr marL="88900" marR="66675" indent="5715">
                        <a:spcBef>
                          <a:spcPts val="275"/>
                        </a:spcBef>
                        <a:spcAft>
                          <a:spcPts val="0"/>
                        </a:spcAft>
                      </a:pPr>
                      <a:r>
                        <a:rPr lang="en-US" sz="1800" kern="1200" dirty="0">
                          <a:solidFill>
                            <a:schemeClr val="dk1"/>
                          </a:solidFill>
                          <a:effectLst/>
                          <a:latin typeface="+mn-lt"/>
                          <a:ea typeface="+mn-ea"/>
                          <a:cs typeface="+mn-cs"/>
                        </a:rPr>
                        <a:t>27</a:t>
                      </a:r>
                    </a:p>
                    <a:p>
                      <a:pPr marL="88900" marR="66675" indent="5715">
                        <a:spcBef>
                          <a:spcPts val="275"/>
                        </a:spcBef>
                        <a:spcAft>
                          <a:spcPts val="0"/>
                        </a:spcAft>
                      </a:pPr>
                      <a:r>
                        <a:rPr lang="en-US" sz="1800" kern="1200" dirty="0">
                          <a:solidFill>
                            <a:schemeClr val="dk1"/>
                          </a:solidFill>
                          <a:effectLst/>
                          <a:latin typeface="+mn-lt"/>
                          <a:ea typeface="+mn-ea"/>
                          <a:cs typeface="+mn-cs"/>
                        </a:rPr>
                        <a:t> (3 per province)</a:t>
                      </a:r>
                    </a:p>
                  </a:txBody>
                  <a:tcPr marL="0" marR="0" marT="0" marB="0"/>
                </a:tc>
                <a:tc>
                  <a:txBody>
                    <a:bodyPr/>
                    <a:lstStyle/>
                    <a:p>
                      <a:pPr marL="88900" marR="58420" indent="5715">
                        <a:spcBef>
                          <a:spcPts val="275"/>
                        </a:spcBef>
                        <a:spcAft>
                          <a:spcPts val="0"/>
                        </a:spcAft>
                      </a:pPr>
                      <a:r>
                        <a:rPr lang="en-US" sz="1800" kern="1200" dirty="0">
                          <a:solidFill>
                            <a:schemeClr val="dk1"/>
                          </a:solidFill>
                          <a:effectLst/>
                          <a:latin typeface="+mn-lt"/>
                          <a:ea typeface="+mn-ea"/>
                          <a:cs typeface="+mn-cs"/>
                        </a:rPr>
                        <a:t>27 </a:t>
                      </a:r>
                    </a:p>
                    <a:p>
                      <a:pPr marL="88900" marR="58420" indent="5715">
                        <a:spcBef>
                          <a:spcPts val="275"/>
                        </a:spcBef>
                        <a:spcAft>
                          <a:spcPts val="0"/>
                        </a:spcAft>
                      </a:pPr>
                      <a:r>
                        <a:rPr lang="en-US" sz="1800" kern="1200" dirty="0">
                          <a:solidFill>
                            <a:schemeClr val="dk1"/>
                          </a:solidFill>
                          <a:effectLst/>
                          <a:latin typeface="+mn-lt"/>
                          <a:ea typeface="+mn-ea"/>
                          <a:cs typeface="+mn-cs"/>
                        </a:rPr>
                        <a:t>(3 per province)</a:t>
                      </a:r>
                    </a:p>
                  </a:txBody>
                  <a:tcPr marL="0" marR="0" marT="0" marB="0"/>
                </a:tc>
                <a:extLst>
                  <a:ext uri="{0D108BD9-81ED-4DB2-BD59-A6C34878D82A}">
                    <a16:rowId xmlns:a16="http://schemas.microsoft.com/office/drawing/2014/main" xmlns="" val="10002"/>
                  </a:ext>
                </a:extLst>
              </a:tr>
              <a:tr h="1214700">
                <a:tc vMerge="1">
                  <a:txBody>
                    <a:bodyPr/>
                    <a:lstStyle/>
                    <a:p>
                      <a:endParaRPr lang="en-ZA" sz="1400" dirty="0"/>
                    </a:p>
                  </a:txBody>
                  <a:tcPr/>
                </a:tc>
                <a:tc>
                  <a:txBody>
                    <a:bodyPr/>
                    <a:lstStyle/>
                    <a:p>
                      <a:pPr marL="61595" marR="0">
                        <a:spcBef>
                          <a:spcPts val="275"/>
                        </a:spcBef>
                        <a:spcAft>
                          <a:spcPts val="0"/>
                        </a:spcAft>
                      </a:pPr>
                      <a:r>
                        <a:rPr lang="en-US" sz="1800" kern="1200" dirty="0">
                          <a:solidFill>
                            <a:schemeClr val="dk1"/>
                          </a:solidFill>
                          <a:effectLst/>
                          <a:latin typeface="+mn-lt"/>
                          <a:ea typeface="+mn-ea"/>
                          <a:cs typeface="+mn-cs"/>
                        </a:rPr>
                        <a:t>2.1.2 Number of off-line digital content resources developed</a:t>
                      </a:r>
                    </a:p>
                    <a:p>
                      <a:pPr marL="61595" marR="0">
                        <a:spcBef>
                          <a:spcPts val="275"/>
                        </a:spcBef>
                        <a:spcAft>
                          <a:spcPts val="0"/>
                        </a:spcAft>
                      </a:pPr>
                      <a:r>
                        <a:rPr lang="en-US" sz="1800" b="1" kern="1200" dirty="0">
                          <a:solidFill>
                            <a:schemeClr val="dk1"/>
                          </a:solidFill>
                          <a:effectLst/>
                          <a:latin typeface="+mn-lt"/>
                          <a:ea typeface="+mn-ea"/>
                          <a:cs typeface="+mn-cs"/>
                        </a:rPr>
                        <a:t>(Funding depends on sponsorship)</a:t>
                      </a:r>
                    </a:p>
                  </a:txBody>
                  <a:tcPr marL="0" marR="0" marT="0" marB="0"/>
                </a:tc>
                <a:tc>
                  <a:txBody>
                    <a:bodyPr/>
                    <a:lstStyle/>
                    <a:p>
                      <a:pPr marL="0" algn="l" defTabSz="914400" rtl="0" eaLnBrk="1" latinLnBrk="0" hangingPunct="1">
                        <a:lnSpc>
                          <a:spcPct val="115000"/>
                        </a:lnSpc>
                        <a:spcAft>
                          <a:spcPts val="1000"/>
                        </a:spcAft>
                      </a:pPr>
                      <a:r>
                        <a:rPr lang="en-US" sz="1800" kern="1200" dirty="0">
                          <a:solidFill>
                            <a:schemeClr val="tx1"/>
                          </a:solidFill>
                          <a:effectLst/>
                          <a:latin typeface="+mn-lt"/>
                          <a:ea typeface="+mn-ea"/>
                          <a:cs typeface="+mn-cs"/>
                        </a:rPr>
                        <a:t>10</a:t>
                      </a:r>
                      <a:endParaRPr lang="en-ZA" sz="1800"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n-US" sz="1800" kern="1200" dirty="0">
                          <a:solidFill>
                            <a:schemeClr val="tx1"/>
                          </a:solidFill>
                          <a:effectLst/>
                          <a:latin typeface="+mn-lt"/>
                          <a:ea typeface="+mn-ea"/>
                          <a:cs typeface="+mn-cs"/>
                        </a:rPr>
                        <a:t>-</a:t>
                      </a:r>
                      <a:endParaRPr lang="en-ZA" sz="1800" kern="1200" dirty="0">
                        <a:solidFill>
                          <a:schemeClr val="tx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0"/>
                        </a:spcAft>
                      </a:pPr>
                      <a:r>
                        <a:rPr lang="en-US" sz="1800" kern="1200" dirty="0">
                          <a:solidFill>
                            <a:schemeClr val="tx1"/>
                          </a:solidFill>
                          <a:effectLst/>
                          <a:latin typeface="+mn-lt"/>
                          <a:ea typeface="+mn-ea"/>
                          <a:cs typeface="+mn-cs"/>
                        </a:rPr>
                        <a:t>-</a:t>
                      </a:r>
                      <a:endParaRPr lang="en-ZA" sz="18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xmlns="" val="10003"/>
                  </a:ext>
                </a:extLst>
              </a:tr>
              <a:tr h="1149926">
                <a:tc rowSpan="3">
                  <a:txBody>
                    <a:bodyPr/>
                    <a:lstStyle/>
                    <a:p>
                      <a:pPr algn="l">
                        <a:lnSpc>
                          <a:spcPct val="115000"/>
                        </a:lnSpc>
                        <a:spcAft>
                          <a:spcPts val="1000"/>
                        </a:spcAft>
                      </a:pPr>
                      <a:r>
                        <a:rPr lang="en-US" sz="1800" kern="1200" dirty="0">
                          <a:solidFill>
                            <a:schemeClr val="dk1"/>
                          </a:solidFill>
                          <a:effectLst/>
                          <a:latin typeface="+mn-lt"/>
                          <a:ea typeface="+mn-ea"/>
                          <a:cs typeface="+mn-cs"/>
                        </a:rPr>
                        <a:t>2.2 Develop, print and distribute workbooks to schools annually for Grades R-9 in order to support teaching and learning </a:t>
                      </a:r>
                      <a:endParaRPr lang="en-ZA" sz="1800" dirty="0">
                        <a:effectLst/>
                        <a:latin typeface="+mn-lt"/>
                        <a:ea typeface="Times New Roman"/>
                        <a:cs typeface="Times New Roman"/>
                      </a:endParaRPr>
                    </a:p>
                  </a:txBody>
                  <a:tcPr marL="68580" marR="68580" marT="0" marB="0" anchor="ctr"/>
                </a:tc>
                <a:tc>
                  <a:txBody>
                    <a:bodyPr/>
                    <a:lstStyle/>
                    <a:p>
                      <a:pPr marL="61595" marR="0">
                        <a:spcBef>
                          <a:spcPts val="275"/>
                        </a:spcBef>
                        <a:spcAft>
                          <a:spcPts val="0"/>
                        </a:spcAft>
                      </a:pPr>
                      <a:r>
                        <a:rPr lang="en-US" sz="1800" kern="1200" dirty="0">
                          <a:solidFill>
                            <a:schemeClr val="dk1"/>
                          </a:solidFill>
                          <a:effectLst/>
                          <a:latin typeface="+mn-lt"/>
                          <a:ea typeface="+mn-ea"/>
                          <a:cs typeface="+mn-cs"/>
                        </a:rPr>
                        <a:t>2.2.1 Percentage of public schools with </a:t>
                      </a:r>
                      <a:r>
                        <a:rPr lang="en-US" sz="1800" b="1" kern="1200" dirty="0">
                          <a:solidFill>
                            <a:schemeClr val="dk1"/>
                          </a:solidFill>
                          <a:effectLst/>
                          <a:latin typeface="+mn-lt"/>
                          <a:ea typeface="+mn-ea"/>
                          <a:cs typeface="+mn-cs"/>
                        </a:rPr>
                        <a:t>Home Language workbooks </a:t>
                      </a:r>
                      <a:r>
                        <a:rPr lang="en-US" sz="1800" kern="1200" dirty="0">
                          <a:solidFill>
                            <a:schemeClr val="dk1"/>
                          </a:solidFill>
                          <a:effectLst/>
                          <a:latin typeface="+mn-lt"/>
                          <a:ea typeface="+mn-ea"/>
                          <a:cs typeface="+mn-cs"/>
                        </a:rPr>
                        <a:t>for learners in Grades</a:t>
                      </a:r>
                    </a:p>
                    <a:p>
                      <a:pPr marL="61595" marR="0">
                        <a:spcBef>
                          <a:spcPts val="0"/>
                        </a:spcBef>
                        <a:spcAft>
                          <a:spcPts val="0"/>
                        </a:spcAft>
                      </a:pPr>
                      <a:r>
                        <a:rPr lang="en-US" sz="1800" kern="1200" dirty="0">
                          <a:solidFill>
                            <a:schemeClr val="dk1"/>
                          </a:solidFill>
                          <a:effectLst/>
                          <a:latin typeface="+mn-lt"/>
                          <a:ea typeface="+mn-ea"/>
                          <a:cs typeface="+mn-cs"/>
                        </a:rPr>
                        <a:t>1 to 6</a:t>
                      </a:r>
                    </a:p>
                  </a:txBody>
                  <a:tcPr marL="0" marR="0" marT="0" marB="0"/>
                </a:tc>
                <a:tc>
                  <a:txBody>
                    <a:bodyPr/>
                    <a:lstStyle/>
                    <a:p>
                      <a:pPr algn="l"/>
                      <a:r>
                        <a:rPr lang="en-US" sz="1800" dirty="0">
                          <a:solidFill>
                            <a:schemeClr val="tx1"/>
                          </a:solidFill>
                          <a:effectLst/>
                          <a:latin typeface="+mn-lt"/>
                        </a:rPr>
                        <a:t>100%</a:t>
                      </a:r>
                      <a:endParaRPr lang="en-ZA" sz="1800" dirty="0">
                        <a:solidFill>
                          <a:schemeClr val="tx1"/>
                        </a:solidFill>
                        <a:latin typeface="+mn-lt"/>
                      </a:endParaRPr>
                    </a:p>
                  </a:txBody>
                  <a:tcPr anchor="ctr"/>
                </a:tc>
                <a:tc>
                  <a:txBody>
                    <a:bodyPr/>
                    <a:lstStyle/>
                    <a:p>
                      <a:pPr algn="l">
                        <a:lnSpc>
                          <a:spcPct val="115000"/>
                        </a:lnSpc>
                        <a:spcAft>
                          <a:spcPts val="0"/>
                        </a:spcAft>
                      </a:pPr>
                      <a:r>
                        <a:rPr lang="en-US" sz="1800" dirty="0">
                          <a:effectLst/>
                          <a:latin typeface="+mn-lt"/>
                          <a:ea typeface="Calibri"/>
                          <a:cs typeface="Times New Roman"/>
                        </a:rPr>
                        <a:t>100%</a:t>
                      </a:r>
                      <a:endParaRPr lang="en-ZA" sz="18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en-US" sz="1800" dirty="0">
                          <a:effectLst/>
                          <a:latin typeface="+mn-lt"/>
                          <a:ea typeface="Calibri"/>
                          <a:cs typeface="Times New Roman"/>
                        </a:rPr>
                        <a:t>100%</a:t>
                      </a:r>
                      <a:endParaRPr lang="en-ZA" sz="18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4"/>
                  </a:ext>
                </a:extLst>
              </a:tr>
              <a:tr h="1149926">
                <a:tc vMerge="1">
                  <a:txBody>
                    <a:bodyPr/>
                    <a:lstStyle/>
                    <a:p>
                      <a:pPr>
                        <a:lnSpc>
                          <a:spcPct val="115000"/>
                        </a:lnSpc>
                        <a:spcAft>
                          <a:spcPts val="1000"/>
                        </a:spcAft>
                      </a:pPr>
                      <a:endParaRPr lang="en-ZA" sz="1400" dirty="0">
                        <a:effectLst/>
                        <a:latin typeface="Times New Roman"/>
                        <a:ea typeface="Times New Roman"/>
                        <a:cs typeface="Times New Roman"/>
                      </a:endParaRPr>
                    </a:p>
                  </a:txBody>
                  <a:tcPr marL="68580" marR="68580" marT="0" marB="0"/>
                </a:tc>
                <a:tc>
                  <a:txBody>
                    <a:bodyPr/>
                    <a:lstStyle/>
                    <a:p>
                      <a:pPr marL="61595" marR="0">
                        <a:spcBef>
                          <a:spcPts val="275"/>
                        </a:spcBef>
                        <a:spcAft>
                          <a:spcPts val="0"/>
                        </a:spcAft>
                      </a:pPr>
                      <a:r>
                        <a:rPr lang="en-US" sz="1800" kern="1200" dirty="0">
                          <a:solidFill>
                            <a:schemeClr val="dk1"/>
                          </a:solidFill>
                          <a:effectLst/>
                          <a:latin typeface="+mn-lt"/>
                          <a:ea typeface="+mn-ea"/>
                          <a:cs typeface="+mn-cs"/>
                        </a:rPr>
                        <a:t>2.2.2 Percentage of public schools with </a:t>
                      </a:r>
                      <a:r>
                        <a:rPr lang="en-US" sz="1800" b="1" kern="1200" dirty="0">
                          <a:solidFill>
                            <a:schemeClr val="dk1"/>
                          </a:solidFill>
                          <a:effectLst/>
                          <a:latin typeface="+mn-lt"/>
                          <a:ea typeface="+mn-ea"/>
                          <a:cs typeface="+mn-cs"/>
                        </a:rPr>
                        <a:t>Mathematics workbooks </a:t>
                      </a:r>
                      <a:r>
                        <a:rPr lang="en-US" sz="1800" kern="1200" dirty="0">
                          <a:solidFill>
                            <a:schemeClr val="dk1"/>
                          </a:solidFill>
                          <a:effectLst/>
                          <a:latin typeface="+mn-lt"/>
                          <a:ea typeface="+mn-ea"/>
                          <a:cs typeface="+mn-cs"/>
                        </a:rPr>
                        <a:t>for learners in Grades 1 to</a:t>
                      </a:r>
                    </a:p>
                    <a:p>
                      <a:pPr marL="61595" marR="0">
                        <a:spcBef>
                          <a:spcPts val="0"/>
                        </a:spcBef>
                        <a:spcAft>
                          <a:spcPts val="0"/>
                        </a:spcAft>
                      </a:pPr>
                      <a:r>
                        <a:rPr lang="en-US" sz="1800" kern="1200" dirty="0">
                          <a:solidFill>
                            <a:schemeClr val="dk1"/>
                          </a:solidFill>
                          <a:effectLst/>
                          <a:latin typeface="+mn-lt"/>
                          <a:ea typeface="+mn-ea"/>
                          <a:cs typeface="+mn-cs"/>
                        </a:rPr>
                        <a:t>9</a:t>
                      </a:r>
                    </a:p>
                  </a:txBody>
                  <a:tcPr marL="0" marR="0" marT="0" marB="0"/>
                </a:tc>
                <a:tc>
                  <a:txBody>
                    <a:bodyPr/>
                    <a:lstStyle/>
                    <a:p>
                      <a:pPr algn="l"/>
                      <a:r>
                        <a:rPr lang="en-US" sz="1800" dirty="0">
                          <a:solidFill>
                            <a:schemeClr val="tx1"/>
                          </a:solidFill>
                          <a:effectLst/>
                          <a:latin typeface="+mn-lt"/>
                        </a:rPr>
                        <a:t>100%</a:t>
                      </a:r>
                      <a:endParaRPr lang="en-ZA" sz="1800" dirty="0">
                        <a:solidFill>
                          <a:schemeClr val="tx1"/>
                        </a:solidFill>
                        <a:latin typeface="+mn-lt"/>
                      </a:endParaRPr>
                    </a:p>
                  </a:txBody>
                  <a:tcPr anchor="ctr"/>
                </a:tc>
                <a:tc>
                  <a:txBody>
                    <a:bodyPr/>
                    <a:lstStyle/>
                    <a:p>
                      <a:pPr algn="l">
                        <a:lnSpc>
                          <a:spcPct val="115000"/>
                        </a:lnSpc>
                        <a:spcAft>
                          <a:spcPts val="0"/>
                        </a:spcAft>
                      </a:pPr>
                      <a:r>
                        <a:rPr lang="en-US" sz="1800" dirty="0">
                          <a:effectLst/>
                          <a:latin typeface="+mn-lt"/>
                          <a:ea typeface="Calibri"/>
                          <a:cs typeface="Times New Roman"/>
                        </a:rPr>
                        <a:t>100%</a:t>
                      </a:r>
                      <a:endParaRPr lang="en-ZA" sz="18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en-US" sz="1800" dirty="0">
                          <a:effectLst/>
                          <a:latin typeface="+mn-lt"/>
                          <a:ea typeface="Calibri"/>
                          <a:cs typeface="Times New Roman"/>
                        </a:rPr>
                        <a:t>100%</a:t>
                      </a:r>
                      <a:endParaRPr lang="en-ZA" sz="18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5"/>
                  </a:ext>
                </a:extLst>
              </a:tr>
              <a:tr h="685266">
                <a:tc vMerge="1">
                  <a:txBody>
                    <a:bodyPr/>
                    <a:lstStyle/>
                    <a:p>
                      <a:pPr>
                        <a:lnSpc>
                          <a:spcPct val="115000"/>
                        </a:lnSpc>
                        <a:spcAft>
                          <a:spcPts val="1000"/>
                        </a:spcAft>
                      </a:pPr>
                      <a:endParaRPr lang="en-ZA" sz="1400" dirty="0">
                        <a:effectLst/>
                        <a:latin typeface="Times New Roman"/>
                        <a:ea typeface="Times New Roman"/>
                        <a:cs typeface="Times New Roman"/>
                      </a:endParaRPr>
                    </a:p>
                  </a:txBody>
                  <a:tcPr marL="68580" marR="68580" marT="0" marB="0" anchor="ctr"/>
                </a:tc>
                <a:tc>
                  <a:txBody>
                    <a:bodyPr/>
                    <a:lstStyle/>
                    <a:p>
                      <a:pPr algn="l">
                        <a:lnSpc>
                          <a:spcPct val="115000"/>
                        </a:lnSpc>
                        <a:spcAft>
                          <a:spcPts val="1000"/>
                        </a:spcAft>
                      </a:pPr>
                      <a:r>
                        <a:rPr lang="en-US" sz="1800" dirty="0">
                          <a:effectLst/>
                          <a:latin typeface="+mn-lt"/>
                        </a:rPr>
                        <a:t>2.2.3</a:t>
                      </a:r>
                      <a:r>
                        <a:rPr lang="en-US" sz="1800" baseline="0" dirty="0">
                          <a:effectLst/>
                          <a:latin typeface="+mn-lt"/>
                        </a:rPr>
                        <a:t> </a:t>
                      </a:r>
                      <a:r>
                        <a:rPr lang="en-US" sz="1800" kern="1200" dirty="0">
                          <a:solidFill>
                            <a:schemeClr val="dk1"/>
                          </a:solidFill>
                          <a:effectLst/>
                          <a:latin typeface="+mn-lt"/>
                          <a:ea typeface="+mn-ea"/>
                          <a:cs typeface="+mn-cs"/>
                        </a:rPr>
                        <a:t>Percentage of public schools with workbooks for </a:t>
                      </a:r>
                      <a:r>
                        <a:rPr lang="en-US" sz="1800" b="1" kern="1200" dirty="0">
                          <a:solidFill>
                            <a:schemeClr val="dk1"/>
                          </a:solidFill>
                          <a:effectLst/>
                          <a:latin typeface="+mn-lt"/>
                          <a:ea typeface="+mn-ea"/>
                          <a:cs typeface="+mn-cs"/>
                        </a:rPr>
                        <a:t>Grade R</a:t>
                      </a:r>
                      <a:endParaRPr lang="en-ZA" sz="1800" b="1" dirty="0">
                        <a:effectLst/>
                        <a:latin typeface="+mn-lt"/>
                        <a:ea typeface="Times New Roman"/>
                        <a:cs typeface="Times New Roman"/>
                      </a:endParaRPr>
                    </a:p>
                  </a:txBody>
                  <a:tcPr marL="68580" marR="68580" marT="0" marB="0" anchor="ctr"/>
                </a:tc>
                <a:tc>
                  <a:txBody>
                    <a:bodyPr/>
                    <a:lstStyle/>
                    <a:p>
                      <a:pPr algn="l"/>
                      <a:r>
                        <a:rPr lang="en-US" sz="1800" dirty="0">
                          <a:solidFill>
                            <a:schemeClr val="tx1"/>
                          </a:solidFill>
                          <a:effectLst/>
                          <a:latin typeface="+mn-lt"/>
                        </a:rPr>
                        <a:t>100%</a:t>
                      </a:r>
                      <a:endParaRPr lang="en-ZA" sz="1800" dirty="0">
                        <a:solidFill>
                          <a:schemeClr val="tx1"/>
                        </a:solidFill>
                        <a:latin typeface="+mn-lt"/>
                      </a:endParaRPr>
                    </a:p>
                  </a:txBody>
                  <a:tcPr anchor="ctr"/>
                </a:tc>
                <a:tc>
                  <a:txBody>
                    <a:bodyPr/>
                    <a:lstStyle/>
                    <a:p>
                      <a:pPr algn="l">
                        <a:lnSpc>
                          <a:spcPct val="115000"/>
                        </a:lnSpc>
                        <a:spcAft>
                          <a:spcPts val="0"/>
                        </a:spcAft>
                      </a:pPr>
                      <a:r>
                        <a:rPr lang="en-US" sz="1800" dirty="0">
                          <a:effectLst/>
                          <a:latin typeface="+mn-lt"/>
                          <a:ea typeface="Calibri"/>
                          <a:cs typeface="Times New Roman"/>
                        </a:rPr>
                        <a:t>100%</a:t>
                      </a:r>
                      <a:endParaRPr lang="en-ZA" sz="18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en-US" sz="1800" dirty="0">
                          <a:effectLst/>
                          <a:latin typeface="+mn-lt"/>
                          <a:ea typeface="Calibri"/>
                          <a:cs typeface="Times New Roman"/>
                        </a:rPr>
                        <a:t>100%</a:t>
                      </a:r>
                      <a:endParaRPr lang="en-ZA" sz="18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39</a:t>
            </a:fld>
            <a:endParaRPr lang="en-ZA" dirty="0"/>
          </a:p>
        </p:txBody>
      </p:sp>
    </p:spTree>
    <p:extLst>
      <p:ext uri="{BB962C8B-B14F-4D97-AF65-F5344CB8AC3E}">
        <p14:creationId xmlns:p14="http://schemas.microsoft.com/office/powerpoint/2010/main" xmlns="" val="331544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115888"/>
            <a:ext cx="8229600" cy="792162"/>
          </a:xfrm>
        </p:spPr>
        <p:txBody>
          <a:bodyPr>
            <a:noAutofit/>
          </a:bodyPr>
          <a:lstStyle/>
          <a:p>
            <a:pPr>
              <a:defRPr/>
            </a:pPr>
            <a:r>
              <a:rPr lang="en-ZA" sz="4800" b="1" dirty="0">
                <a:solidFill>
                  <a:schemeClr val="accent2">
                    <a:lumMod val="75000"/>
                  </a:schemeClr>
                </a:solidFill>
                <a:effectLst>
                  <a:outerShdw blurRad="38100" dist="38100" dir="2700000" algn="tl">
                    <a:srgbClr val="000000">
                      <a:alpha val="43137"/>
                    </a:srgbClr>
                  </a:outerShdw>
                </a:effectLst>
                <a:cs typeface="Arial" panose="020B0604020202020204" pitchFamily="34" charset="0"/>
              </a:rPr>
              <a:t>INTRODUCTION</a:t>
            </a:r>
          </a:p>
        </p:txBody>
      </p:sp>
      <p:sp>
        <p:nvSpPr>
          <p:cNvPr id="3" name="Content Placeholder 2"/>
          <p:cNvSpPr>
            <a:spLocks noGrp="1"/>
          </p:cNvSpPr>
          <p:nvPr>
            <p:ph idx="1"/>
          </p:nvPr>
        </p:nvSpPr>
        <p:spPr>
          <a:xfrm>
            <a:off x="431800" y="1125540"/>
            <a:ext cx="8532688" cy="4751387"/>
          </a:xfrm>
        </p:spPr>
        <p:txBody>
          <a:bodyPr>
            <a:normAutofit fontScale="62500" lnSpcReduction="20000"/>
          </a:bodyPr>
          <a:lstStyle/>
          <a:p>
            <a:pPr marL="0" indent="0" algn="just">
              <a:buNone/>
              <a:defRPr/>
            </a:pPr>
            <a:r>
              <a:rPr lang="en-ZA" sz="6300" dirty="0"/>
              <a:t>“</a:t>
            </a:r>
            <a:r>
              <a:rPr lang="en-ZA" sz="5800" i="1" dirty="0"/>
              <a:t>By 2030, South Africans should have </a:t>
            </a:r>
            <a:r>
              <a:rPr lang="en-ZA" sz="5800" b="1" i="1" dirty="0"/>
              <a:t>access</a:t>
            </a:r>
            <a:r>
              <a:rPr lang="en-ZA" sz="5800" i="1" dirty="0"/>
              <a:t> to education and training of the </a:t>
            </a:r>
            <a:r>
              <a:rPr lang="en-ZA" sz="5800" b="1" i="1" dirty="0"/>
              <a:t>highest quality</a:t>
            </a:r>
            <a:r>
              <a:rPr lang="en-ZA" sz="5800" i="1" dirty="0"/>
              <a:t>, leading to </a:t>
            </a:r>
            <a:r>
              <a:rPr lang="en-ZA" sz="5800" b="1" i="1" dirty="0"/>
              <a:t>significantly</a:t>
            </a:r>
            <a:r>
              <a:rPr lang="en-ZA" sz="5800" i="1" dirty="0"/>
              <a:t> improved learning </a:t>
            </a:r>
            <a:r>
              <a:rPr lang="en-ZA" sz="5800" b="1" i="1" dirty="0"/>
              <a:t>outcomes</a:t>
            </a:r>
            <a:r>
              <a:rPr lang="en-ZA" sz="5800" i="1" dirty="0"/>
              <a:t>. The performance of South African learners in </a:t>
            </a:r>
            <a:r>
              <a:rPr lang="en-ZA" sz="5800" b="1" i="1" dirty="0"/>
              <a:t>international </a:t>
            </a:r>
            <a:r>
              <a:rPr lang="en-ZA" sz="5800" i="1" dirty="0"/>
              <a:t>standardised tests should be </a:t>
            </a:r>
            <a:r>
              <a:rPr lang="en-ZA" sz="5800" b="1" i="1" dirty="0"/>
              <a:t>comparable</a:t>
            </a:r>
            <a:r>
              <a:rPr lang="en-ZA" sz="5800" i="1" dirty="0"/>
              <a:t> to the performance of learners from countries at a </a:t>
            </a:r>
            <a:r>
              <a:rPr lang="en-ZA" sz="5800" b="1" i="1" dirty="0"/>
              <a:t>similar</a:t>
            </a:r>
            <a:r>
              <a:rPr lang="en-ZA" sz="5800" i="1" dirty="0"/>
              <a:t> level of development and with similar levels of access.”</a:t>
            </a:r>
          </a:p>
          <a:p>
            <a:pPr marL="0" indent="0" algn="r">
              <a:buNone/>
              <a:defRPr/>
            </a:pPr>
            <a:endParaRPr lang="en-ZA" altLang="en-US" sz="1800" b="1" i="1" dirty="0">
              <a:solidFill>
                <a:srgbClr val="000000"/>
              </a:solidFill>
            </a:endParaRPr>
          </a:p>
          <a:p>
            <a:pPr marL="0" indent="0" algn="r">
              <a:buNone/>
              <a:defRPr/>
            </a:pPr>
            <a:endParaRPr lang="en-ZA" altLang="en-US" sz="1800" b="1" i="1" dirty="0">
              <a:solidFill>
                <a:srgbClr val="000000"/>
              </a:solidFill>
            </a:endParaRPr>
          </a:p>
          <a:p>
            <a:pPr marL="0" indent="0" algn="r">
              <a:buNone/>
              <a:defRPr/>
            </a:pPr>
            <a:r>
              <a:rPr lang="en-ZA" altLang="en-US" sz="2500" b="1" i="1" dirty="0">
                <a:solidFill>
                  <a:srgbClr val="000000"/>
                </a:solidFill>
              </a:rPr>
              <a:t>National Planning Commission: National Development Plan, November 2011)</a:t>
            </a:r>
          </a:p>
          <a:p>
            <a:pPr marL="0" indent="0" algn="r">
              <a:buNone/>
              <a:defRPr/>
            </a:pPr>
            <a:endParaRPr lang="en-ZA" sz="2500" i="1" dirty="0"/>
          </a:p>
        </p:txBody>
      </p:sp>
      <p:pic>
        <p:nvPicPr>
          <p:cNvPr id="191492" name="Picture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6010345"/>
            <a:ext cx="1517064" cy="810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4164803" y="6334993"/>
            <a:ext cx="312906" cy="369332"/>
          </a:xfrm>
          <a:prstGeom prst="rect">
            <a:avLst/>
          </a:prstGeom>
        </p:spPr>
        <p:txBody>
          <a:bodyPr wrap="none">
            <a:spAutoFit/>
          </a:bodyPr>
          <a:lstStyle/>
          <a:p>
            <a:pPr fontAlgn="base">
              <a:spcBef>
                <a:spcPct val="0"/>
              </a:spcBef>
              <a:spcAft>
                <a:spcPct val="0"/>
              </a:spcAft>
              <a:defRPr/>
            </a:pPr>
            <a:r>
              <a:rPr lang="en-US" dirty="0">
                <a:solidFill>
                  <a:prstClr val="black"/>
                </a:solidFill>
                <a:latin typeface="Arial" pitchFamily="34" charset="0"/>
                <a:cs typeface="Arial" pitchFamily="34" charset="0"/>
              </a:rPr>
              <a:t>4</a:t>
            </a:r>
          </a:p>
        </p:txBody>
      </p:sp>
    </p:spTree>
    <p:custDataLst>
      <p:tags r:id="rId1"/>
    </p:custDataLst>
    <p:extLst>
      <p:ext uri="{BB962C8B-B14F-4D97-AF65-F5344CB8AC3E}">
        <p14:creationId xmlns:p14="http://schemas.microsoft.com/office/powerpoint/2010/main" xmlns="" val="1941025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64704"/>
          </a:xfrm>
        </p:spPr>
        <p:txBody>
          <a:bodyPr>
            <a:normAutofit/>
          </a:bodyPr>
          <a:lstStyle/>
          <a:p>
            <a:r>
              <a:rPr lang="en-ZA" b="1" dirty="0">
                <a:solidFill>
                  <a:schemeClr val="accent2">
                    <a:lumMod val="75000"/>
                  </a:schemeClr>
                </a:solidFill>
              </a:rPr>
              <a:t>2019/20 APP : PROGRAMME 2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90276984"/>
              </p:ext>
            </p:extLst>
          </p:nvPr>
        </p:nvGraphicFramePr>
        <p:xfrm>
          <a:off x="107503" y="737320"/>
          <a:ext cx="8928992" cy="5363866"/>
        </p:xfrm>
        <a:graphic>
          <a:graphicData uri="http://schemas.openxmlformats.org/drawingml/2006/table">
            <a:tbl>
              <a:tblPr firstRow="1" bandRow="1">
                <a:tableStyleId>{21E4AEA4-8DFA-4A89-87EB-49C32662AFE0}</a:tableStyleId>
              </a:tblPr>
              <a:tblGrid>
                <a:gridCol w="1940803">
                  <a:extLst>
                    <a:ext uri="{9D8B030D-6E8A-4147-A177-3AD203B41FA5}">
                      <a16:colId xmlns:a16="http://schemas.microsoft.com/office/drawing/2014/main" xmlns="" val="20000"/>
                    </a:ext>
                  </a:extLst>
                </a:gridCol>
                <a:gridCol w="3156526">
                  <a:extLst>
                    <a:ext uri="{9D8B030D-6E8A-4147-A177-3AD203B41FA5}">
                      <a16:colId xmlns:a16="http://schemas.microsoft.com/office/drawing/2014/main" xmlns="" val="20001"/>
                    </a:ext>
                  </a:extLst>
                </a:gridCol>
                <a:gridCol w="1428429">
                  <a:extLst>
                    <a:ext uri="{9D8B030D-6E8A-4147-A177-3AD203B41FA5}">
                      <a16:colId xmlns:a16="http://schemas.microsoft.com/office/drawing/2014/main" xmlns="" val="20002"/>
                    </a:ext>
                  </a:extLst>
                </a:gridCol>
                <a:gridCol w="1201617">
                  <a:extLst>
                    <a:ext uri="{9D8B030D-6E8A-4147-A177-3AD203B41FA5}">
                      <a16:colId xmlns:a16="http://schemas.microsoft.com/office/drawing/2014/main" xmlns="" val="20003"/>
                    </a:ext>
                  </a:extLst>
                </a:gridCol>
                <a:gridCol w="1201617">
                  <a:extLst>
                    <a:ext uri="{9D8B030D-6E8A-4147-A177-3AD203B41FA5}">
                      <a16:colId xmlns:a16="http://schemas.microsoft.com/office/drawing/2014/main" xmlns="" val="20004"/>
                    </a:ext>
                  </a:extLst>
                </a:gridCol>
              </a:tblGrid>
              <a:tr h="411770">
                <a:tc rowSpan="2">
                  <a:txBody>
                    <a:bodyPr/>
                    <a:lstStyle/>
                    <a:p>
                      <a:r>
                        <a:rPr lang="en-US" sz="2000" b="1" kern="1200" dirty="0">
                          <a:solidFill>
                            <a:schemeClr val="lt1"/>
                          </a:solidFill>
                          <a:effectLst/>
                          <a:latin typeface="+mn-lt"/>
                          <a:ea typeface="+mn-ea"/>
                          <a:cs typeface="+mn-cs"/>
                        </a:rPr>
                        <a:t>Strategic Objective</a:t>
                      </a:r>
                      <a:endParaRPr lang="en-ZA" sz="2000" dirty="0"/>
                    </a:p>
                  </a:txBody>
                  <a:tcPr/>
                </a:tc>
                <a:tc rowSpan="2">
                  <a:txBody>
                    <a:bodyPr/>
                    <a:lstStyle/>
                    <a:p>
                      <a:r>
                        <a:rPr lang="en-ZA" sz="2000" dirty="0"/>
                        <a:t>Programme Performance Indicator </a:t>
                      </a:r>
                    </a:p>
                  </a:txBody>
                  <a:tcPr/>
                </a:tc>
                <a:tc gridSpan="3">
                  <a:txBody>
                    <a:bodyPr/>
                    <a:lstStyle/>
                    <a:p>
                      <a:r>
                        <a:rPr lang="en-ZA" sz="2000" dirty="0"/>
                        <a:t>Medium-term targets </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80096">
                <a:tc vMerge="1">
                  <a:txBody>
                    <a:bodyPr/>
                    <a:lstStyle/>
                    <a:p>
                      <a:endParaRPr lang="en-ZA"/>
                    </a:p>
                  </a:txBody>
                  <a:tcPr/>
                </a:tc>
                <a:tc vMerge="1">
                  <a:txBody>
                    <a:bodyPr/>
                    <a:lstStyle/>
                    <a:p>
                      <a:endParaRPr lang="en-ZA"/>
                    </a:p>
                  </a:txBody>
                  <a:tcPr/>
                </a:tc>
                <a:tc>
                  <a:txBody>
                    <a:bodyPr/>
                    <a:lstStyle/>
                    <a:p>
                      <a:r>
                        <a:rPr lang="en-ZA" sz="1800" dirty="0"/>
                        <a:t>2019/20</a:t>
                      </a:r>
                    </a:p>
                  </a:txBody>
                  <a:tcPr/>
                </a:tc>
                <a:tc>
                  <a:txBody>
                    <a:bodyPr/>
                    <a:lstStyle/>
                    <a:p>
                      <a:r>
                        <a:rPr lang="en-ZA" sz="1800" dirty="0"/>
                        <a:t>2020/21</a:t>
                      </a:r>
                    </a:p>
                  </a:txBody>
                  <a:tcPr/>
                </a:tc>
                <a:tc>
                  <a:txBody>
                    <a:bodyPr/>
                    <a:lstStyle/>
                    <a:p>
                      <a:r>
                        <a:rPr lang="en-ZA" sz="1800" dirty="0"/>
                        <a:t>2021/22</a:t>
                      </a:r>
                    </a:p>
                  </a:txBody>
                  <a:tcPr/>
                </a:tc>
                <a:extLst>
                  <a:ext uri="{0D108BD9-81ED-4DB2-BD59-A6C34878D82A}">
                    <a16:rowId xmlns:a16="http://schemas.microsoft.com/office/drawing/2014/main" xmlns="" val="10001"/>
                  </a:ext>
                </a:extLst>
              </a:tr>
              <a:tr h="1140287">
                <a:tc rowSpan="3">
                  <a:txBody>
                    <a:bodyPr/>
                    <a:lstStyle/>
                    <a:p>
                      <a:pPr algn="l">
                        <a:lnSpc>
                          <a:spcPct val="115000"/>
                        </a:lnSpc>
                        <a:spcAft>
                          <a:spcPts val="1000"/>
                        </a:spcAft>
                      </a:pPr>
                      <a:r>
                        <a:rPr lang="en-US" sz="2000" kern="1200" dirty="0">
                          <a:solidFill>
                            <a:schemeClr val="dk1"/>
                          </a:solidFill>
                          <a:effectLst/>
                          <a:latin typeface="+mn-lt"/>
                          <a:ea typeface="+mn-ea"/>
                          <a:cs typeface="+mn-cs"/>
                        </a:rPr>
                        <a:t>2.3 Monitor and support the implementation of the National Curriculum Statements (NCS) on Reading in Grades R-9 each year in order to improve teaching and learning</a:t>
                      </a:r>
                      <a:endParaRPr lang="en-ZA" sz="2000" dirty="0">
                        <a:effectLst/>
                        <a:latin typeface="+mn-lt"/>
                        <a:ea typeface="Times New Roman"/>
                        <a:cs typeface="Times New Roman"/>
                      </a:endParaRPr>
                    </a:p>
                  </a:txBody>
                  <a:tcPr marL="68580" marR="68580" marT="0" marB="0" anchor="ctr"/>
                </a:tc>
                <a:tc>
                  <a:txBody>
                    <a:bodyPr/>
                    <a:lstStyle/>
                    <a:p>
                      <a:pPr marL="61595" marR="40005">
                        <a:spcBef>
                          <a:spcPts val="275"/>
                        </a:spcBef>
                        <a:spcAft>
                          <a:spcPts val="0"/>
                        </a:spcAft>
                      </a:pPr>
                      <a:r>
                        <a:rPr lang="en-US" sz="2000" kern="1200" dirty="0">
                          <a:solidFill>
                            <a:schemeClr val="dk1"/>
                          </a:solidFill>
                          <a:effectLst/>
                          <a:latin typeface="+mn-lt"/>
                          <a:ea typeface="+mn-ea"/>
                          <a:cs typeface="+mn-cs"/>
                        </a:rPr>
                        <a:t>2.3.1 Number of schools monitored on the implementation of the </a:t>
                      </a:r>
                      <a:r>
                        <a:rPr lang="en-US" sz="2000" b="1" kern="1200" dirty="0">
                          <a:solidFill>
                            <a:schemeClr val="dk1"/>
                          </a:solidFill>
                          <a:effectLst/>
                          <a:latin typeface="+mn-lt"/>
                          <a:ea typeface="+mn-ea"/>
                          <a:cs typeface="+mn-cs"/>
                        </a:rPr>
                        <a:t>reading norms</a:t>
                      </a:r>
                    </a:p>
                  </a:txBody>
                  <a:tcPr marL="0" marR="0" marT="0" marB="0"/>
                </a:tc>
                <a:tc>
                  <a:txBody>
                    <a:bodyPr/>
                    <a:lstStyle/>
                    <a:p>
                      <a:pPr marL="222250" marR="222885" algn="ctr">
                        <a:spcBef>
                          <a:spcPts val="275"/>
                        </a:spcBef>
                        <a:spcAft>
                          <a:spcPts val="0"/>
                        </a:spcAft>
                      </a:pPr>
                      <a:r>
                        <a:rPr lang="en-US" sz="2000" kern="1200" dirty="0">
                          <a:solidFill>
                            <a:schemeClr val="dk1"/>
                          </a:solidFill>
                          <a:effectLst/>
                          <a:latin typeface="+mn-lt"/>
                          <a:ea typeface="+mn-ea"/>
                          <a:cs typeface="+mn-cs"/>
                        </a:rPr>
                        <a:t>20</a:t>
                      </a:r>
                    </a:p>
                  </a:txBody>
                  <a:tcPr marL="0" marR="0" marT="0" marB="0"/>
                </a:tc>
                <a:tc>
                  <a:txBody>
                    <a:bodyPr/>
                    <a:lstStyle/>
                    <a:p>
                      <a:pPr marL="222250" marR="222885" algn="ctr">
                        <a:spcBef>
                          <a:spcPts val="275"/>
                        </a:spcBef>
                        <a:spcAft>
                          <a:spcPts val="0"/>
                        </a:spcAft>
                      </a:pPr>
                      <a:r>
                        <a:rPr lang="en-US" sz="2000" kern="1200" dirty="0">
                          <a:solidFill>
                            <a:schemeClr val="dk1"/>
                          </a:solidFill>
                          <a:effectLst/>
                          <a:latin typeface="+mn-lt"/>
                          <a:ea typeface="+mn-ea"/>
                          <a:cs typeface="+mn-cs"/>
                        </a:rPr>
                        <a:t>30</a:t>
                      </a:r>
                    </a:p>
                  </a:txBody>
                  <a:tcPr marL="0" marR="0" marT="0" marB="0"/>
                </a:tc>
                <a:tc>
                  <a:txBody>
                    <a:bodyPr/>
                    <a:lstStyle/>
                    <a:p>
                      <a:pPr marL="222250" marR="222885" algn="ctr">
                        <a:spcBef>
                          <a:spcPts val="275"/>
                        </a:spcBef>
                        <a:spcAft>
                          <a:spcPts val="0"/>
                        </a:spcAft>
                      </a:pPr>
                      <a:r>
                        <a:rPr lang="en-US" sz="2000" kern="1200" dirty="0">
                          <a:solidFill>
                            <a:schemeClr val="dk1"/>
                          </a:solidFill>
                          <a:effectLst/>
                          <a:latin typeface="+mn-lt"/>
                          <a:ea typeface="+mn-ea"/>
                          <a:cs typeface="+mn-cs"/>
                        </a:rPr>
                        <a:t>40</a:t>
                      </a:r>
                    </a:p>
                  </a:txBody>
                  <a:tcPr marL="0" marR="0" marT="0" marB="0"/>
                </a:tc>
                <a:extLst>
                  <a:ext uri="{0D108BD9-81ED-4DB2-BD59-A6C34878D82A}">
                    <a16:rowId xmlns:a16="http://schemas.microsoft.com/office/drawing/2014/main" xmlns="" val="10002"/>
                  </a:ext>
                </a:extLst>
              </a:tr>
              <a:tr h="1425359">
                <a:tc vMerge="1">
                  <a:txBody>
                    <a:bodyPr/>
                    <a:lstStyle/>
                    <a:p>
                      <a:pPr>
                        <a:lnSpc>
                          <a:spcPct val="115000"/>
                        </a:lnSpc>
                        <a:spcAft>
                          <a:spcPts val="1000"/>
                        </a:spcAft>
                      </a:pPr>
                      <a:endParaRPr lang="en-ZA" sz="1400" dirty="0">
                        <a:effectLst/>
                        <a:latin typeface="Times New Roman"/>
                        <a:ea typeface="Times New Roman"/>
                        <a:cs typeface="Times New Roman"/>
                      </a:endParaRPr>
                    </a:p>
                  </a:txBody>
                  <a:tcPr marL="68580" marR="68580" marT="0" marB="0" anchor="ctr"/>
                </a:tc>
                <a:tc>
                  <a:txBody>
                    <a:bodyPr/>
                    <a:lstStyle/>
                    <a:p>
                      <a:pPr marL="61595" marR="0">
                        <a:spcBef>
                          <a:spcPts val="275"/>
                        </a:spcBef>
                        <a:spcAft>
                          <a:spcPts val="0"/>
                        </a:spcAft>
                      </a:pPr>
                      <a:r>
                        <a:rPr lang="en-US" sz="2000" kern="1200" dirty="0">
                          <a:solidFill>
                            <a:schemeClr val="dk1"/>
                          </a:solidFill>
                          <a:effectLst/>
                          <a:latin typeface="+mn-lt"/>
                          <a:ea typeface="+mn-ea"/>
                          <a:cs typeface="+mn-cs"/>
                        </a:rPr>
                        <a:t>2.3.2 Number of schools monitored on the implementation of the</a:t>
                      </a:r>
                    </a:p>
                    <a:p>
                      <a:pPr marL="61595" marR="0">
                        <a:spcBef>
                          <a:spcPts val="0"/>
                        </a:spcBef>
                        <a:spcAft>
                          <a:spcPts val="0"/>
                        </a:spcAft>
                      </a:pPr>
                      <a:r>
                        <a:rPr lang="en-US" sz="2000" b="1" kern="1200" dirty="0">
                          <a:solidFill>
                            <a:schemeClr val="dk1"/>
                          </a:solidFill>
                          <a:effectLst/>
                          <a:latin typeface="+mn-lt"/>
                          <a:ea typeface="+mn-ea"/>
                          <a:cs typeface="+mn-cs"/>
                        </a:rPr>
                        <a:t>Incremental Introduction to African Languages </a:t>
                      </a:r>
                      <a:r>
                        <a:rPr lang="en-US" sz="2000" kern="1200" dirty="0">
                          <a:solidFill>
                            <a:schemeClr val="dk1"/>
                          </a:solidFill>
                          <a:effectLst/>
                          <a:latin typeface="+mn-lt"/>
                          <a:ea typeface="+mn-ea"/>
                          <a:cs typeface="+mn-cs"/>
                        </a:rPr>
                        <a:t>nationally</a:t>
                      </a:r>
                    </a:p>
                  </a:txBody>
                  <a:tcPr marL="0" marR="0" marT="0" marB="0"/>
                </a:tc>
                <a:tc>
                  <a:txBody>
                    <a:bodyPr/>
                    <a:lstStyle/>
                    <a:p>
                      <a:pPr marL="0" marR="0">
                        <a:lnSpc>
                          <a:spcPts val="800"/>
                        </a:lnSpc>
                        <a:spcBef>
                          <a:spcPts val="0"/>
                        </a:spcBef>
                        <a:spcAft>
                          <a:spcPts val="0"/>
                        </a:spcAft>
                      </a:pPr>
                      <a:r>
                        <a:rPr lang="en-US" sz="2000" kern="1200" dirty="0">
                          <a:solidFill>
                            <a:schemeClr val="dk1"/>
                          </a:solidFill>
                          <a:effectLst/>
                          <a:latin typeface="+mn-lt"/>
                          <a:ea typeface="+mn-ea"/>
                          <a:cs typeface="+mn-cs"/>
                        </a:rPr>
                        <a:t> </a:t>
                      </a:r>
                    </a:p>
                    <a:p>
                      <a:pPr marL="222250" marR="223520" algn="ctr">
                        <a:spcBef>
                          <a:spcPts val="0"/>
                        </a:spcBef>
                        <a:spcAft>
                          <a:spcPts val="0"/>
                        </a:spcAft>
                      </a:pPr>
                      <a:r>
                        <a:rPr lang="en-US" sz="2000" kern="1200" dirty="0">
                          <a:solidFill>
                            <a:schemeClr val="dk1"/>
                          </a:solidFill>
                          <a:effectLst/>
                          <a:latin typeface="+mn-lt"/>
                          <a:ea typeface="+mn-ea"/>
                          <a:cs typeface="+mn-cs"/>
                        </a:rPr>
                        <a:t>20</a:t>
                      </a:r>
                    </a:p>
                  </a:txBody>
                  <a:tcPr marL="0" marR="0" marT="0" marB="0"/>
                </a:tc>
                <a:tc>
                  <a:txBody>
                    <a:bodyPr/>
                    <a:lstStyle/>
                    <a:p>
                      <a:pPr marL="0" marR="0">
                        <a:lnSpc>
                          <a:spcPts val="800"/>
                        </a:lnSpc>
                        <a:spcBef>
                          <a:spcPts val="0"/>
                        </a:spcBef>
                        <a:spcAft>
                          <a:spcPts val="0"/>
                        </a:spcAft>
                      </a:pPr>
                      <a:r>
                        <a:rPr lang="en-US" sz="2000" kern="1200" dirty="0">
                          <a:solidFill>
                            <a:schemeClr val="dk1"/>
                          </a:solidFill>
                          <a:effectLst/>
                          <a:latin typeface="+mn-lt"/>
                          <a:ea typeface="+mn-ea"/>
                          <a:cs typeface="+mn-cs"/>
                        </a:rPr>
                        <a:t> </a:t>
                      </a:r>
                    </a:p>
                    <a:p>
                      <a:pPr marL="222250" marR="222885" algn="ctr">
                        <a:spcBef>
                          <a:spcPts val="0"/>
                        </a:spcBef>
                        <a:spcAft>
                          <a:spcPts val="0"/>
                        </a:spcAft>
                      </a:pPr>
                      <a:r>
                        <a:rPr lang="en-US" sz="2000" kern="1200" dirty="0">
                          <a:solidFill>
                            <a:schemeClr val="dk1"/>
                          </a:solidFill>
                          <a:effectLst/>
                          <a:latin typeface="+mn-lt"/>
                          <a:ea typeface="+mn-ea"/>
                          <a:cs typeface="+mn-cs"/>
                        </a:rPr>
                        <a:t>30</a:t>
                      </a:r>
                    </a:p>
                  </a:txBody>
                  <a:tcPr marL="0" marR="0" marT="0" marB="0"/>
                </a:tc>
                <a:tc>
                  <a:txBody>
                    <a:bodyPr/>
                    <a:lstStyle/>
                    <a:p>
                      <a:pPr marL="0" marR="0">
                        <a:lnSpc>
                          <a:spcPts val="800"/>
                        </a:lnSpc>
                        <a:spcBef>
                          <a:spcPts val="0"/>
                        </a:spcBef>
                        <a:spcAft>
                          <a:spcPts val="0"/>
                        </a:spcAft>
                      </a:pPr>
                      <a:r>
                        <a:rPr lang="en-US" sz="2000" kern="1200" dirty="0">
                          <a:solidFill>
                            <a:schemeClr val="dk1"/>
                          </a:solidFill>
                          <a:effectLst/>
                          <a:latin typeface="+mn-lt"/>
                          <a:ea typeface="+mn-ea"/>
                          <a:cs typeface="+mn-cs"/>
                        </a:rPr>
                        <a:t> </a:t>
                      </a:r>
                    </a:p>
                    <a:p>
                      <a:pPr marL="216535" marR="217805" algn="ctr">
                        <a:spcBef>
                          <a:spcPts val="0"/>
                        </a:spcBef>
                        <a:spcAft>
                          <a:spcPts val="0"/>
                        </a:spcAft>
                      </a:pPr>
                      <a:r>
                        <a:rPr lang="en-US" sz="2000" kern="1200" dirty="0">
                          <a:solidFill>
                            <a:schemeClr val="dk1"/>
                          </a:solidFill>
                          <a:effectLst/>
                          <a:latin typeface="+mn-lt"/>
                          <a:ea typeface="+mn-ea"/>
                          <a:cs typeface="+mn-cs"/>
                        </a:rPr>
                        <a:t>40</a:t>
                      </a:r>
                    </a:p>
                  </a:txBody>
                  <a:tcPr marL="0" marR="0" marT="0" marB="0"/>
                </a:tc>
                <a:extLst>
                  <a:ext uri="{0D108BD9-81ED-4DB2-BD59-A6C34878D82A}">
                    <a16:rowId xmlns:a16="http://schemas.microsoft.com/office/drawing/2014/main" xmlns="" val="10003"/>
                  </a:ext>
                </a:extLst>
              </a:tr>
              <a:tr h="1710431">
                <a:tc vMerge="1">
                  <a:txBody>
                    <a:bodyPr/>
                    <a:lstStyle/>
                    <a:p>
                      <a:pPr>
                        <a:lnSpc>
                          <a:spcPct val="115000"/>
                        </a:lnSpc>
                        <a:spcAft>
                          <a:spcPts val="1000"/>
                        </a:spcAft>
                      </a:pPr>
                      <a:endParaRPr lang="en-ZA" sz="1400" dirty="0">
                        <a:effectLst/>
                        <a:latin typeface="Times New Roman"/>
                        <a:ea typeface="Times New Roman"/>
                        <a:cs typeface="Times New Roman"/>
                      </a:endParaRPr>
                    </a:p>
                  </a:txBody>
                  <a:tcPr marL="68580" marR="68580" marT="0" marB="0" anchor="ctr"/>
                </a:tc>
                <a:tc>
                  <a:txBody>
                    <a:bodyPr/>
                    <a:lstStyle/>
                    <a:p>
                      <a:pPr marL="61595" marR="39370" algn="l">
                        <a:spcBef>
                          <a:spcPts val="275"/>
                        </a:spcBef>
                        <a:spcAft>
                          <a:spcPts val="0"/>
                        </a:spcAft>
                      </a:pPr>
                      <a:r>
                        <a:rPr lang="en-US" sz="2000" kern="1200" dirty="0">
                          <a:solidFill>
                            <a:schemeClr val="dk1"/>
                          </a:solidFill>
                          <a:effectLst/>
                          <a:latin typeface="+mn-lt"/>
                          <a:ea typeface="+mn-ea"/>
                          <a:cs typeface="+mn-cs"/>
                        </a:rPr>
                        <a:t>2.3.3 Number of underperforming schools monitored on the implementation of the </a:t>
                      </a:r>
                      <a:r>
                        <a:rPr lang="en-US" sz="2000" b="1" kern="1200" dirty="0">
                          <a:solidFill>
                            <a:schemeClr val="dk1"/>
                          </a:solidFill>
                          <a:effectLst/>
                          <a:latin typeface="+mn-lt"/>
                          <a:ea typeface="+mn-ea"/>
                          <a:cs typeface="+mn-cs"/>
                        </a:rPr>
                        <a:t>Early Grade Reading Assessment </a:t>
                      </a:r>
                      <a:r>
                        <a:rPr lang="en-US" sz="2000" kern="1200" dirty="0">
                          <a:solidFill>
                            <a:schemeClr val="dk1"/>
                          </a:solidFill>
                          <a:effectLst/>
                          <a:latin typeface="+mn-lt"/>
                          <a:ea typeface="+mn-ea"/>
                          <a:cs typeface="+mn-cs"/>
                        </a:rPr>
                        <a:t>(EGRA)</a:t>
                      </a:r>
                    </a:p>
                  </a:txBody>
                  <a:tcPr marL="0" marR="0" marT="0" marB="0"/>
                </a:tc>
                <a:tc>
                  <a:txBody>
                    <a:bodyPr/>
                    <a:lstStyle/>
                    <a:p>
                      <a:pPr marL="0" marR="0">
                        <a:lnSpc>
                          <a:spcPts val="800"/>
                        </a:lnSpc>
                        <a:spcBef>
                          <a:spcPts val="5"/>
                        </a:spcBef>
                        <a:spcAft>
                          <a:spcPts val="0"/>
                        </a:spcAft>
                      </a:pPr>
                      <a:r>
                        <a:rPr lang="en-US" sz="2000" kern="1200" dirty="0">
                          <a:solidFill>
                            <a:schemeClr val="dk1"/>
                          </a:solidFill>
                          <a:effectLst/>
                          <a:latin typeface="+mn-lt"/>
                          <a:ea typeface="+mn-ea"/>
                          <a:cs typeface="+mn-cs"/>
                        </a:rPr>
                        <a:t> </a:t>
                      </a:r>
                    </a:p>
                    <a:p>
                      <a:pPr marL="193040" marR="194310" algn="ctr">
                        <a:spcBef>
                          <a:spcPts val="0"/>
                        </a:spcBef>
                        <a:spcAft>
                          <a:spcPts val="0"/>
                        </a:spcAft>
                      </a:pPr>
                      <a:r>
                        <a:rPr lang="en-US" sz="2000" kern="1200" dirty="0">
                          <a:solidFill>
                            <a:schemeClr val="dk1"/>
                          </a:solidFill>
                          <a:effectLst/>
                          <a:latin typeface="+mn-lt"/>
                          <a:ea typeface="+mn-ea"/>
                          <a:cs typeface="+mn-cs"/>
                        </a:rPr>
                        <a:t>100</a:t>
                      </a:r>
                    </a:p>
                  </a:txBody>
                  <a:tcPr marL="0" marR="0" marT="0" marB="0"/>
                </a:tc>
                <a:tc>
                  <a:txBody>
                    <a:bodyPr/>
                    <a:lstStyle/>
                    <a:p>
                      <a:pPr marL="0" marR="0">
                        <a:lnSpc>
                          <a:spcPts val="800"/>
                        </a:lnSpc>
                        <a:spcBef>
                          <a:spcPts val="5"/>
                        </a:spcBef>
                        <a:spcAft>
                          <a:spcPts val="0"/>
                        </a:spcAft>
                      </a:pPr>
                      <a:r>
                        <a:rPr lang="en-US" sz="2000" kern="1200" dirty="0">
                          <a:solidFill>
                            <a:schemeClr val="dk1"/>
                          </a:solidFill>
                          <a:effectLst/>
                          <a:latin typeface="+mn-lt"/>
                          <a:ea typeface="+mn-ea"/>
                          <a:cs typeface="+mn-cs"/>
                        </a:rPr>
                        <a:t> </a:t>
                      </a:r>
                    </a:p>
                    <a:p>
                      <a:pPr marL="193040" marR="194310" algn="ctr">
                        <a:spcBef>
                          <a:spcPts val="0"/>
                        </a:spcBef>
                        <a:spcAft>
                          <a:spcPts val="0"/>
                        </a:spcAft>
                      </a:pPr>
                      <a:r>
                        <a:rPr lang="en-US" sz="2000" kern="1200" dirty="0">
                          <a:solidFill>
                            <a:schemeClr val="dk1"/>
                          </a:solidFill>
                          <a:effectLst/>
                          <a:latin typeface="+mn-lt"/>
                          <a:ea typeface="+mn-ea"/>
                          <a:cs typeface="+mn-cs"/>
                        </a:rPr>
                        <a:t>125</a:t>
                      </a:r>
                    </a:p>
                  </a:txBody>
                  <a:tcPr marL="0" marR="0" marT="0" marB="0"/>
                </a:tc>
                <a:tc>
                  <a:txBody>
                    <a:bodyPr/>
                    <a:lstStyle/>
                    <a:p>
                      <a:pPr marL="0" marR="0">
                        <a:lnSpc>
                          <a:spcPts val="800"/>
                        </a:lnSpc>
                        <a:spcBef>
                          <a:spcPts val="5"/>
                        </a:spcBef>
                        <a:spcAft>
                          <a:spcPts val="0"/>
                        </a:spcAft>
                      </a:pPr>
                      <a:r>
                        <a:rPr lang="en-US" sz="2000" kern="1200" dirty="0">
                          <a:solidFill>
                            <a:schemeClr val="dk1"/>
                          </a:solidFill>
                          <a:effectLst/>
                          <a:latin typeface="+mn-lt"/>
                          <a:ea typeface="+mn-ea"/>
                          <a:cs typeface="+mn-cs"/>
                        </a:rPr>
                        <a:t> </a:t>
                      </a:r>
                    </a:p>
                    <a:p>
                      <a:pPr marL="187325" marR="188595" algn="ctr">
                        <a:spcBef>
                          <a:spcPts val="0"/>
                        </a:spcBef>
                        <a:spcAft>
                          <a:spcPts val="0"/>
                        </a:spcAft>
                      </a:pPr>
                      <a:r>
                        <a:rPr lang="en-US" sz="2000" kern="1200" dirty="0">
                          <a:solidFill>
                            <a:schemeClr val="dk1"/>
                          </a:solidFill>
                          <a:effectLst/>
                          <a:latin typeface="+mn-lt"/>
                          <a:ea typeface="+mn-ea"/>
                          <a:cs typeface="+mn-cs"/>
                        </a:rPr>
                        <a:t>150</a:t>
                      </a:r>
                    </a:p>
                  </a:txBody>
                  <a:tcPr marL="0" marR="0" marT="0" marB="0"/>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40</a:t>
            </a:fld>
            <a:endParaRPr lang="en-ZA" dirty="0"/>
          </a:p>
        </p:txBody>
      </p:sp>
      <p:pic>
        <p:nvPicPr>
          <p:cNvPr id="5" name="Picture 4"/>
          <p:cNvPicPr>
            <a:picLocks noChangeAspect="1"/>
          </p:cNvPicPr>
          <p:nvPr/>
        </p:nvPicPr>
        <p:blipFill>
          <a:blip r:embed="rId2" cstate="print"/>
          <a:stretch>
            <a:fillRect/>
          </a:stretch>
        </p:blipFill>
        <p:spPr>
          <a:xfrm>
            <a:off x="179512" y="6168341"/>
            <a:ext cx="1440160" cy="645210"/>
          </a:xfrm>
          <a:prstGeom prst="rect">
            <a:avLst/>
          </a:prstGeom>
        </p:spPr>
      </p:pic>
    </p:spTree>
    <p:extLst>
      <p:ext uri="{BB962C8B-B14F-4D97-AF65-F5344CB8AC3E}">
        <p14:creationId xmlns:p14="http://schemas.microsoft.com/office/powerpoint/2010/main" xmlns="" val="3944970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8" y="-99392"/>
            <a:ext cx="8229600" cy="764704"/>
          </a:xfrm>
        </p:spPr>
        <p:txBody>
          <a:bodyPr>
            <a:normAutofit/>
          </a:bodyPr>
          <a:lstStyle/>
          <a:p>
            <a:r>
              <a:rPr lang="en-ZA" sz="3600" b="1" dirty="0">
                <a:solidFill>
                  <a:schemeClr val="accent2">
                    <a:lumMod val="75000"/>
                  </a:schemeClr>
                </a:solidFill>
              </a:rPr>
              <a:t>2019/20 APP : PROGRAMME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68697322"/>
              </p:ext>
            </p:extLst>
          </p:nvPr>
        </p:nvGraphicFramePr>
        <p:xfrm>
          <a:off x="0" y="548679"/>
          <a:ext cx="9144000" cy="6309321"/>
        </p:xfrm>
        <a:graphic>
          <a:graphicData uri="http://schemas.openxmlformats.org/drawingml/2006/table">
            <a:tbl>
              <a:tblPr firstRow="1" bandRow="1">
                <a:tableStyleId>{21E4AEA4-8DFA-4A89-87EB-49C32662AFE0}</a:tableStyleId>
              </a:tblPr>
              <a:tblGrid>
                <a:gridCol w="2068004">
                  <a:extLst>
                    <a:ext uri="{9D8B030D-6E8A-4147-A177-3AD203B41FA5}">
                      <a16:colId xmlns:a16="http://schemas.microsoft.com/office/drawing/2014/main" xmlns="" val="20000"/>
                    </a:ext>
                  </a:extLst>
                </a:gridCol>
                <a:gridCol w="3193498">
                  <a:extLst>
                    <a:ext uri="{9D8B030D-6E8A-4147-A177-3AD203B41FA5}">
                      <a16:colId xmlns:a16="http://schemas.microsoft.com/office/drawing/2014/main" xmlns="" val="20001"/>
                    </a:ext>
                  </a:extLst>
                </a:gridCol>
                <a:gridCol w="1088692">
                  <a:extLst>
                    <a:ext uri="{9D8B030D-6E8A-4147-A177-3AD203B41FA5}">
                      <a16:colId xmlns:a16="http://schemas.microsoft.com/office/drawing/2014/main" xmlns="" val="20002"/>
                    </a:ext>
                  </a:extLst>
                </a:gridCol>
                <a:gridCol w="1088692">
                  <a:extLst>
                    <a:ext uri="{9D8B030D-6E8A-4147-A177-3AD203B41FA5}">
                      <a16:colId xmlns:a16="http://schemas.microsoft.com/office/drawing/2014/main" xmlns="" val="20003"/>
                    </a:ext>
                  </a:extLst>
                </a:gridCol>
                <a:gridCol w="1705114">
                  <a:extLst>
                    <a:ext uri="{9D8B030D-6E8A-4147-A177-3AD203B41FA5}">
                      <a16:colId xmlns:a16="http://schemas.microsoft.com/office/drawing/2014/main" xmlns="" val="20004"/>
                    </a:ext>
                  </a:extLst>
                </a:gridCol>
              </a:tblGrid>
              <a:tr h="366987">
                <a:tc rowSpan="2">
                  <a:txBody>
                    <a:bodyPr/>
                    <a:lstStyle/>
                    <a:p>
                      <a:r>
                        <a:rPr lang="en-US" sz="1800" b="1" kern="1200" dirty="0">
                          <a:solidFill>
                            <a:schemeClr val="lt1"/>
                          </a:solidFill>
                          <a:effectLst/>
                          <a:latin typeface="+mn-lt"/>
                          <a:ea typeface="+mn-ea"/>
                          <a:cs typeface="+mn-cs"/>
                        </a:rPr>
                        <a:t>Strategic Objective</a:t>
                      </a:r>
                      <a:endParaRPr lang="en-ZA" dirty="0"/>
                    </a:p>
                  </a:txBody>
                  <a:tcPr/>
                </a:tc>
                <a:tc rowSpan="2">
                  <a:txBody>
                    <a:bodyPr/>
                    <a:lstStyle/>
                    <a:p>
                      <a:r>
                        <a:rPr lang="en-ZA" dirty="0"/>
                        <a:t>Programme Performance Indicator </a:t>
                      </a:r>
                    </a:p>
                  </a:txBody>
                  <a:tcPr/>
                </a:tc>
                <a:tc gridSpan="3">
                  <a:txBody>
                    <a:bodyPr/>
                    <a:lstStyle/>
                    <a:p>
                      <a:r>
                        <a:rPr lang="en-ZA" dirty="0"/>
                        <a:t>Medium-term targets </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66987">
                <a:tc vMerge="1">
                  <a:txBody>
                    <a:bodyPr/>
                    <a:lstStyle/>
                    <a:p>
                      <a:endParaRPr lang="en-ZA"/>
                    </a:p>
                  </a:txBody>
                  <a:tcPr/>
                </a:tc>
                <a:tc vMerge="1">
                  <a:txBody>
                    <a:bodyPr/>
                    <a:lstStyle/>
                    <a:p>
                      <a:endParaRPr lang="en-ZA"/>
                    </a:p>
                  </a:txBody>
                  <a:tcPr/>
                </a:tc>
                <a:tc>
                  <a:txBody>
                    <a:bodyPr/>
                    <a:lstStyle/>
                    <a:p>
                      <a:r>
                        <a:rPr lang="en-ZA" dirty="0"/>
                        <a:t>2019/20 </a:t>
                      </a:r>
                    </a:p>
                  </a:txBody>
                  <a:tcPr/>
                </a:tc>
                <a:tc>
                  <a:txBody>
                    <a:bodyPr/>
                    <a:lstStyle/>
                    <a:p>
                      <a:r>
                        <a:rPr lang="en-ZA" dirty="0"/>
                        <a:t>2020/21</a:t>
                      </a:r>
                    </a:p>
                  </a:txBody>
                  <a:tcPr/>
                </a:tc>
                <a:tc>
                  <a:txBody>
                    <a:bodyPr/>
                    <a:lstStyle/>
                    <a:p>
                      <a:r>
                        <a:rPr lang="en-ZA" dirty="0"/>
                        <a:t>2021/22</a:t>
                      </a:r>
                    </a:p>
                  </a:txBody>
                  <a:tcPr/>
                </a:tc>
                <a:extLst>
                  <a:ext uri="{0D108BD9-81ED-4DB2-BD59-A6C34878D82A}">
                    <a16:rowId xmlns:a16="http://schemas.microsoft.com/office/drawing/2014/main" xmlns="" val="10001"/>
                  </a:ext>
                </a:extLst>
              </a:tr>
              <a:tr h="1613354">
                <a:tc rowSpan="2">
                  <a:txBody>
                    <a:bodyPr/>
                    <a:lstStyle/>
                    <a:p>
                      <a:pPr marL="67945" marR="18415" indent="0" algn="l" defTabSz="914400" rtl="0" eaLnBrk="1" fontAlgn="auto" latinLnBrk="0" hangingPunct="1">
                        <a:lnSpc>
                          <a:spcPct val="100000"/>
                        </a:lnSpc>
                        <a:spcBef>
                          <a:spcPts val="370"/>
                        </a:spcBef>
                        <a:spcAft>
                          <a:spcPts val="0"/>
                        </a:spcAft>
                        <a:buClrTx/>
                        <a:buSzTx/>
                        <a:buFontTx/>
                        <a:buNone/>
                        <a:tabLst/>
                        <a:defRPr/>
                      </a:pPr>
                      <a:r>
                        <a:rPr lang="en-US" sz="1750" kern="1200" dirty="0">
                          <a:solidFill>
                            <a:schemeClr val="dk1"/>
                          </a:solidFill>
                          <a:effectLst/>
                          <a:latin typeface="+mn-lt"/>
                          <a:ea typeface="+mn-ea"/>
                          <a:cs typeface="+mn-cs"/>
                        </a:rPr>
                        <a:t>2.4 Develop and review the Framework to support provinces in improving performance in Mathematics, Science and Technology subjects.</a:t>
                      </a:r>
                      <a:endParaRPr lang="en-ZA" sz="1750" dirty="0">
                        <a:effectLst/>
                        <a:latin typeface="Times New Roman"/>
                        <a:ea typeface="Times New Roman"/>
                        <a:cs typeface="Times New Roman"/>
                      </a:endParaRPr>
                    </a:p>
                  </a:txBody>
                  <a:tcPr marL="71755" marR="71755" marT="71755" marB="71755" anchor="ctr"/>
                </a:tc>
                <a:tc>
                  <a:txBody>
                    <a:bodyPr/>
                    <a:lstStyle/>
                    <a:p>
                      <a:pPr marL="67945" marR="18415" lvl="0" algn="l">
                        <a:lnSpc>
                          <a:spcPct val="100000"/>
                        </a:lnSpc>
                        <a:spcBef>
                          <a:spcPts val="370"/>
                        </a:spcBef>
                        <a:spcAft>
                          <a:spcPts val="0"/>
                        </a:spcAft>
                      </a:pPr>
                      <a:r>
                        <a:rPr lang="en-US" sz="1800" dirty="0">
                          <a:effectLst/>
                          <a:latin typeface="+mn-lt"/>
                        </a:rPr>
                        <a:t>2.4.1. Number   of   </a:t>
                      </a:r>
                      <a:r>
                        <a:rPr lang="en-US" sz="1800" b="1" dirty="0">
                          <a:effectLst/>
                          <a:latin typeface="+mn-lt"/>
                        </a:rPr>
                        <a:t>training   sessions </a:t>
                      </a:r>
                      <a:r>
                        <a:rPr lang="en-US" sz="1800" dirty="0">
                          <a:effectLst/>
                          <a:latin typeface="+mn-lt"/>
                        </a:rPr>
                        <a:t>of CAPS for </a:t>
                      </a:r>
                      <a:r>
                        <a:rPr lang="en-US" sz="1800" spc="-15" dirty="0">
                          <a:effectLst/>
                          <a:latin typeface="+mn-lt"/>
                        </a:rPr>
                        <a:t>Technical </a:t>
                      </a:r>
                      <a:r>
                        <a:rPr lang="en-US" sz="1800" dirty="0">
                          <a:effectLst/>
                          <a:latin typeface="+mn-lt"/>
                        </a:rPr>
                        <a:t>subjects monitored </a:t>
                      </a:r>
                      <a:endParaRPr lang="en-ZA" sz="1800" dirty="0">
                        <a:effectLst/>
                        <a:latin typeface="+mn-lt"/>
                        <a:ea typeface="Times New Roman"/>
                        <a:cs typeface="Times New Roman"/>
                      </a:endParaRPr>
                    </a:p>
                  </a:txBody>
                  <a:tcPr marL="71755" marR="71755" marT="71755" marB="71755" anchor="ctr"/>
                </a:tc>
                <a:tc>
                  <a:txBody>
                    <a:bodyPr/>
                    <a:lstStyle/>
                    <a:p>
                      <a:pPr marL="250825" marR="252730" algn="ctr">
                        <a:spcBef>
                          <a:spcPts val="275"/>
                        </a:spcBef>
                        <a:spcAft>
                          <a:spcPts val="0"/>
                        </a:spcAft>
                      </a:pPr>
                      <a:r>
                        <a:rPr lang="en-US" sz="1800" kern="1200" dirty="0">
                          <a:solidFill>
                            <a:schemeClr val="dk1"/>
                          </a:solidFill>
                          <a:effectLst/>
                          <a:latin typeface="+mn-lt"/>
                          <a:ea typeface="+mn-ea"/>
                          <a:cs typeface="+mn-cs"/>
                        </a:rPr>
                        <a:t>5</a:t>
                      </a:r>
                    </a:p>
                  </a:txBody>
                  <a:tcPr marL="0" marR="0" marT="0" marB="0"/>
                </a:tc>
                <a:tc>
                  <a:txBody>
                    <a:bodyPr/>
                    <a:lstStyle/>
                    <a:p>
                      <a:pPr marL="250825" marR="252730" algn="ctr">
                        <a:spcBef>
                          <a:spcPts val="275"/>
                        </a:spcBef>
                        <a:spcAft>
                          <a:spcPts val="0"/>
                        </a:spcAft>
                      </a:pPr>
                      <a:r>
                        <a:rPr lang="en-US" sz="1800" kern="1200" dirty="0">
                          <a:solidFill>
                            <a:schemeClr val="dk1"/>
                          </a:solidFill>
                          <a:effectLst/>
                          <a:latin typeface="+mn-lt"/>
                          <a:ea typeface="+mn-ea"/>
                          <a:cs typeface="+mn-cs"/>
                        </a:rPr>
                        <a:t>5</a:t>
                      </a:r>
                    </a:p>
                  </a:txBody>
                  <a:tcPr marL="0" marR="0" marT="0" marB="0"/>
                </a:tc>
                <a:tc>
                  <a:txBody>
                    <a:bodyPr/>
                    <a:lstStyle/>
                    <a:p>
                      <a:pPr marL="250825" marR="252095" algn="ctr">
                        <a:spcBef>
                          <a:spcPts val="275"/>
                        </a:spcBef>
                        <a:spcAft>
                          <a:spcPts val="0"/>
                        </a:spcAft>
                      </a:pPr>
                      <a:r>
                        <a:rPr lang="en-US" sz="1800" kern="1200" dirty="0">
                          <a:solidFill>
                            <a:schemeClr val="dk1"/>
                          </a:solidFill>
                          <a:effectLst/>
                          <a:latin typeface="+mn-lt"/>
                          <a:ea typeface="+mn-ea"/>
                          <a:cs typeface="+mn-cs"/>
                        </a:rPr>
                        <a:t>5</a:t>
                      </a:r>
                    </a:p>
                  </a:txBody>
                  <a:tcPr marL="0" marR="0" marT="0" marB="0"/>
                </a:tc>
                <a:extLst>
                  <a:ext uri="{0D108BD9-81ED-4DB2-BD59-A6C34878D82A}">
                    <a16:rowId xmlns:a16="http://schemas.microsoft.com/office/drawing/2014/main" xmlns="" val="10002"/>
                  </a:ext>
                </a:extLst>
              </a:tr>
              <a:tr h="1409650">
                <a:tc vMerge="1">
                  <a:txBody>
                    <a:bodyPr/>
                    <a:lstStyle/>
                    <a:p>
                      <a:pPr marL="67945" marR="18415" lvl="0" indent="0" algn="l" defTabSz="914400" rtl="0" eaLnBrk="1" fontAlgn="auto" latinLnBrk="0" hangingPunct="1">
                        <a:lnSpc>
                          <a:spcPct val="100000"/>
                        </a:lnSpc>
                        <a:spcBef>
                          <a:spcPts val="37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Times New Roman"/>
                        <a:ea typeface="Times New Roman"/>
                        <a:cs typeface="Times New Roman"/>
                      </a:endParaRPr>
                    </a:p>
                  </a:txBody>
                  <a:tcPr marL="71755" marR="71755" marT="71755" marB="71755"/>
                </a:tc>
                <a:tc>
                  <a:txBody>
                    <a:bodyPr/>
                    <a:lstStyle/>
                    <a:p>
                      <a:pPr marL="67945" marR="18415" lvl="0" indent="0" algn="l" defTabSz="914400" rtl="0" eaLnBrk="1" fontAlgn="auto" latinLnBrk="0" hangingPunct="1">
                        <a:lnSpc>
                          <a:spcPct val="100000"/>
                        </a:lnSpc>
                        <a:spcBef>
                          <a:spcPts val="37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2.4.2. Number  of  </a:t>
                      </a:r>
                      <a:r>
                        <a:rPr kumimoji="0" lang="en-US" sz="1800" b="1" i="0" u="none" strike="noStrike" kern="1200" cap="none" spc="0" normalizeH="0" baseline="0" noProof="0" dirty="0">
                          <a:ln>
                            <a:noFill/>
                          </a:ln>
                          <a:solidFill>
                            <a:prstClr val="black"/>
                          </a:solidFill>
                          <a:effectLst/>
                          <a:uLnTx/>
                          <a:uFillTx/>
                          <a:latin typeface="+mn-lt"/>
                          <a:ea typeface="+mn-ea"/>
                          <a:cs typeface="+mn-cs"/>
                        </a:rPr>
                        <a:t>schools   visited</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10" normalizeH="0" baseline="0" noProof="0" dirty="0">
                          <a:ln>
                            <a:noFill/>
                          </a:ln>
                          <a:solidFill>
                            <a:prstClr val="black"/>
                          </a:solidFill>
                          <a:effectLst/>
                          <a:uLnTx/>
                          <a:uFillTx/>
                          <a:latin typeface="+mn-lt"/>
                          <a:ea typeface="+mn-ea"/>
                          <a:cs typeface="+mn-cs"/>
                        </a:rPr>
                        <a:t>for </a:t>
                      </a:r>
                      <a:r>
                        <a:rPr kumimoji="0" lang="en-US" sz="1800" b="0" i="0" u="none" strike="noStrike" kern="1200" cap="none" spc="-5" normalizeH="0" baseline="0" noProof="0" dirty="0">
                          <a:ln>
                            <a:noFill/>
                          </a:ln>
                          <a:solidFill>
                            <a:prstClr val="black"/>
                          </a:solidFill>
                          <a:effectLst/>
                          <a:uLnTx/>
                          <a:uFillTx/>
                          <a:latin typeface="+mn-lt"/>
                          <a:ea typeface="+mn-ea"/>
                          <a:cs typeface="+mn-cs"/>
                        </a:rPr>
                        <a:t>monitoring </a:t>
                      </a:r>
                      <a:r>
                        <a:rPr kumimoji="0" lang="en-US" sz="1800" b="0" i="0" u="none" strike="noStrike" kern="1200" cap="none" spc="0" normalizeH="0" baseline="0" noProof="0" dirty="0">
                          <a:ln>
                            <a:noFill/>
                          </a:ln>
                          <a:solidFill>
                            <a:prstClr val="black"/>
                          </a:solidFill>
                          <a:effectLst/>
                          <a:uLnTx/>
                          <a:uFillTx/>
                          <a:latin typeface="+mn-lt"/>
                          <a:ea typeface="+mn-ea"/>
                          <a:cs typeface="+mn-cs"/>
                        </a:rPr>
                        <a:t>CAPS implementation in technical schools</a:t>
                      </a:r>
                      <a:endParaRPr kumimoji="0" lang="en-ZA" sz="18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71755" marR="71755" marT="71755" marB="71755" anchor="ctr"/>
                </a:tc>
                <a:tc>
                  <a:txBody>
                    <a:bodyPr/>
                    <a:lstStyle/>
                    <a:p>
                      <a:pPr marL="221615" marR="223520" algn="ctr">
                        <a:spcBef>
                          <a:spcPts val="275"/>
                        </a:spcBef>
                        <a:spcAft>
                          <a:spcPts val="0"/>
                        </a:spcAft>
                      </a:pPr>
                      <a:r>
                        <a:rPr lang="en-US" sz="1800" kern="1200" dirty="0">
                          <a:solidFill>
                            <a:schemeClr val="dk1"/>
                          </a:solidFill>
                          <a:effectLst/>
                          <a:latin typeface="+mn-lt"/>
                          <a:ea typeface="+mn-ea"/>
                          <a:cs typeface="+mn-cs"/>
                        </a:rPr>
                        <a:t>18</a:t>
                      </a:r>
                    </a:p>
                  </a:txBody>
                  <a:tcPr marL="0" marR="0" marT="0" marB="0"/>
                </a:tc>
                <a:tc>
                  <a:txBody>
                    <a:bodyPr/>
                    <a:lstStyle/>
                    <a:p>
                      <a:pPr marL="221615" marR="223520" algn="ctr">
                        <a:spcBef>
                          <a:spcPts val="275"/>
                        </a:spcBef>
                        <a:spcAft>
                          <a:spcPts val="0"/>
                        </a:spcAft>
                      </a:pPr>
                      <a:r>
                        <a:rPr lang="en-US" sz="1800" kern="1200" dirty="0">
                          <a:solidFill>
                            <a:schemeClr val="dk1"/>
                          </a:solidFill>
                          <a:effectLst/>
                          <a:latin typeface="+mn-lt"/>
                          <a:ea typeface="+mn-ea"/>
                          <a:cs typeface="+mn-cs"/>
                        </a:rPr>
                        <a:t>18</a:t>
                      </a:r>
                    </a:p>
                  </a:txBody>
                  <a:tcPr marL="0" marR="0" marT="0" marB="0"/>
                </a:tc>
                <a:tc>
                  <a:txBody>
                    <a:bodyPr/>
                    <a:lstStyle/>
                    <a:p>
                      <a:pPr marL="221615" marR="223520" algn="ctr">
                        <a:spcBef>
                          <a:spcPts val="275"/>
                        </a:spcBef>
                        <a:spcAft>
                          <a:spcPts val="0"/>
                        </a:spcAft>
                      </a:pPr>
                      <a:r>
                        <a:rPr lang="en-US" sz="1800" kern="1200" dirty="0">
                          <a:solidFill>
                            <a:schemeClr val="dk1"/>
                          </a:solidFill>
                          <a:effectLst/>
                          <a:latin typeface="+mn-lt"/>
                          <a:ea typeface="+mn-ea"/>
                          <a:cs typeface="+mn-cs"/>
                        </a:rPr>
                        <a:t>18</a:t>
                      </a:r>
                    </a:p>
                  </a:txBody>
                  <a:tcPr marL="0" marR="0" marT="0" marB="0"/>
                </a:tc>
                <a:extLst>
                  <a:ext uri="{0D108BD9-81ED-4DB2-BD59-A6C34878D82A}">
                    <a16:rowId xmlns:a16="http://schemas.microsoft.com/office/drawing/2014/main" xmlns="" val="10003"/>
                  </a:ext>
                </a:extLst>
              </a:tr>
              <a:tr h="1193790">
                <a:tc rowSpan="2">
                  <a:txBody>
                    <a:bodyPr/>
                    <a:lstStyle/>
                    <a:p>
                      <a:pPr marL="18415" marR="18415" lvl="0" algn="l">
                        <a:lnSpc>
                          <a:spcPct val="100000"/>
                        </a:lnSpc>
                        <a:spcBef>
                          <a:spcPts val="370"/>
                        </a:spcBef>
                        <a:spcAft>
                          <a:spcPts val="0"/>
                        </a:spcAft>
                      </a:pPr>
                      <a:r>
                        <a:rPr lang="en-US" sz="1750" kern="1200" dirty="0">
                          <a:solidFill>
                            <a:schemeClr val="dk1"/>
                          </a:solidFill>
                          <a:effectLst/>
                          <a:latin typeface="+mn-lt"/>
                          <a:ea typeface="+mn-ea"/>
                          <a:cs typeface="+mn-cs"/>
                        </a:rPr>
                        <a:t>2.5 Develop, monitor and support the implementation of policies and programmes for improving the quality of education in rural schools</a:t>
                      </a:r>
                      <a:endParaRPr lang="en-ZA" sz="1750" dirty="0">
                        <a:effectLst/>
                        <a:latin typeface="+mn-lt"/>
                        <a:ea typeface="Calibri"/>
                        <a:cs typeface="Times New Roman"/>
                      </a:endParaRPr>
                    </a:p>
                  </a:txBody>
                  <a:tcPr marL="71755" marR="71755" marT="71755" marB="71755" anchor="ctr"/>
                </a:tc>
                <a:tc>
                  <a:txBody>
                    <a:bodyPr/>
                    <a:lstStyle/>
                    <a:p>
                      <a:pPr marL="60960" marR="287020">
                        <a:spcBef>
                          <a:spcPts val="275"/>
                        </a:spcBef>
                        <a:spcAft>
                          <a:spcPts val="0"/>
                        </a:spcAft>
                      </a:pPr>
                      <a:r>
                        <a:rPr lang="en-US" sz="1750" kern="1200" dirty="0">
                          <a:solidFill>
                            <a:schemeClr val="dk1"/>
                          </a:solidFill>
                          <a:effectLst/>
                          <a:latin typeface="+mn-lt"/>
                          <a:ea typeface="+mn-ea"/>
                          <a:cs typeface="+mn-cs"/>
                        </a:rPr>
                        <a:t>2.5.1 Number of schools with </a:t>
                      </a:r>
                      <a:r>
                        <a:rPr lang="en-US" sz="1750" b="1" kern="1200" dirty="0">
                          <a:solidFill>
                            <a:schemeClr val="dk1"/>
                          </a:solidFill>
                          <a:effectLst/>
                          <a:latin typeface="+mn-lt"/>
                          <a:ea typeface="+mn-ea"/>
                          <a:cs typeface="+mn-cs"/>
                        </a:rPr>
                        <a:t>multi-grade classes </a:t>
                      </a:r>
                      <a:r>
                        <a:rPr lang="en-US" sz="1750" kern="1200" dirty="0">
                          <a:solidFill>
                            <a:schemeClr val="dk1"/>
                          </a:solidFill>
                          <a:effectLst/>
                          <a:latin typeface="+mn-lt"/>
                          <a:ea typeface="+mn-ea"/>
                          <a:cs typeface="+mn-cs"/>
                        </a:rPr>
                        <a:t>monitored for implementing the Multi- Grade Toolkit</a:t>
                      </a:r>
                    </a:p>
                  </a:txBody>
                  <a:tcPr marL="0" marR="0" marT="0" marB="0"/>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221615" marR="223520" algn="ctr">
                        <a:spcBef>
                          <a:spcPts val="0"/>
                        </a:spcBef>
                        <a:spcAft>
                          <a:spcPts val="0"/>
                        </a:spcAft>
                      </a:pPr>
                      <a:r>
                        <a:rPr lang="en-US" sz="1800" kern="1200" dirty="0">
                          <a:solidFill>
                            <a:schemeClr val="dk1"/>
                          </a:solidFill>
                          <a:effectLst/>
                          <a:latin typeface="+mn-lt"/>
                          <a:ea typeface="+mn-ea"/>
                          <a:cs typeface="+mn-cs"/>
                        </a:rPr>
                        <a:t>72</a:t>
                      </a:r>
                    </a:p>
                  </a:txBody>
                  <a:tcPr marL="0" marR="0" marT="0" marB="0"/>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221615" marR="223520" algn="ctr">
                        <a:spcBef>
                          <a:spcPts val="0"/>
                        </a:spcBef>
                        <a:spcAft>
                          <a:spcPts val="0"/>
                        </a:spcAft>
                      </a:pPr>
                      <a:r>
                        <a:rPr lang="en-US" sz="1800" kern="1200" dirty="0">
                          <a:solidFill>
                            <a:schemeClr val="dk1"/>
                          </a:solidFill>
                          <a:effectLst/>
                          <a:latin typeface="+mn-lt"/>
                          <a:ea typeface="+mn-ea"/>
                          <a:cs typeface="+mn-cs"/>
                        </a:rPr>
                        <a:t>81</a:t>
                      </a:r>
                    </a:p>
                  </a:txBody>
                  <a:tcPr marL="0" marR="0" marT="0" marB="0"/>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216535" marR="217805" algn="ctr">
                        <a:spcBef>
                          <a:spcPts val="0"/>
                        </a:spcBef>
                        <a:spcAft>
                          <a:spcPts val="0"/>
                        </a:spcAft>
                      </a:pPr>
                      <a:r>
                        <a:rPr lang="en-US" sz="1800" kern="1200" dirty="0">
                          <a:solidFill>
                            <a:schemeClr val="dk1"/>
                          </a:solidFill>
                          <a:effectLst/>
                          <a:latin typeface="+mn-lt"/>
                          <a:ea typeface="+mn-ea"/>
                          <a:cs typeface="+mn-cs"/>
                        </a:rPr>
                        <a:t>90</a:t>
                      </a:r>
                    </a:p>
                  </a:txBody>
                  <a:tcPr marL="0" marR="0" marT="0" marB="0"/>
                </a:tc>
                <a:extLst>
                  <a:ext uri="{0D108BD9-81ED-4DB2-BD59-A6C34878D82A}">
                    <a16:rowId xmlns:a16="http://schemas.microsoft.com/office/drawing/2014/main" xmlns="" val="10004"/>
                  </a:ext>
                </a:extLst>
              </a:tr>
              <a:tr h="1358553">
                <a:tc vMerge="1">
                  <a:txBody>
                    <a:bodyPr/>
                    <a:lstStyle/>
                    <a:p>
                      <a:pPr marL="18415" marR="18415" algn="l">
                        <a:lnSpc>
                          <a:spcPct val="100000"/>
                        </a:lnSpc>
                        <a:spcBef>
                          <a:spcPts val="370"/>
                        </a:spcBef>
                        <a:spcAft>
                          <a:spcPts val="0"/>
                        </a:spcAft>
                      </a:pPr>
                      <a:endParaRPr lang="en-ZA" sz="1400" dirty="0">
                        <a:effectLst/>
                        <a:latin typeface="Times New Roman"/>
                        <a:ea typeface="Times New Roman"/>
                        <a:cs typeface="Times New Roman"/>
                      </a:endParaRPr>
                    </a:p>
                  </a:txBody>
                  <a:tcPr marL="71755" marR="71755" marT="71755" marB="71755"/>
                </a:tc>
                <a:tc>
                  <a:txBody>
                    <a:bodyPr/>
                    <a:lstStyle/>
                    <a:p>
                      <a:pPr marL="60960" marR="0">
                        <a:spcBef>
                          <a:spcPts val="275"/>
                        </a:spcBef>
                        <a:spcAft>
                          <a:spcPts val="0"/>
                        </a:spcAft>
                      </a:pPr>
                      <a:r>
                        <a:rPr lang="en-US" sz="1750" kern="1200" dirty="0">
                          <a:solidFill>
                            <a:schemeClr val="dk1"/>
                          </a:solidFill>
                          <a:effectLst/>
                          <a:latin typeface="+mn-lt"/>
                          <a:ea typeface="+mn-ea"/>
                          <a:cs typeface="+mn-cs"/>
                        </a:rPr>
                        <a:t>2.5.2 Number of </a:t>
                      </a:r>
                      <a:r>
                        <a:rPr lang="en-US" sz="1750" b="1" kern="1200" dirty="0">
                          <a:solidFill>
                            <a:schemeClr val="dk1"/>
                          </a:solidFill>
                          <a:effectLst/>
                          <a:latin typeface="+mn-lt"/>
                          <a:ea typeface="+mn-ea"/>
                          <a:cs typeface="+mn-cs"/>
                        </a:rPr>
                        <a:t>advocacy campaigns </a:t>
                      </a:r>
                      <a:r>
                        <a:rPr lang="en-US" sz="1750" kern="1200" dirty="0">
                          <a:solidFill>
                            <a:schemeClr val="dk1"/>
                          </a:solidFill>
                          <a:effectLst/>
                          <a:latin typeface="+mn-lt"/>
                          <a:ea typeface="+mn-ea"/>
                          <a:cs typeface="+mn-cs"/>
                        </a:rPr>
                        <a:t>conducted on the Rural Education Framework in the</a:t>
                      </a:r>
                    </a:p>
                    <a:p>
                      <a:pPr marL="60960" marR="0">
                        <a:spcBef>
                          <a:spcPts val="0"/>
                        </a:spcBef>
                        <a:spcAft>
                          <a:spcPts val="0"/>
                        </a:spcAft>
                      </a:pPr>
                      <a:r>
                        <a:rPr lang="en-US" sz="1750" kern="1200" dirty="0">
                          <a:solidFill>
                            <a:schemeClr val="dk1"/>
                          </a:solidFill>
                          <a:effectLst/>
                          <a:latin typeface="+mn-lt"/>
                          <a:ea typeface="+mn-ea"/>
                          <a:cs typeface="+mn-cs"/>
                        </a:rPr>
                        <a:t>provinces</a:t>
                      </a:r>
                    </a:p>
                  </a:txBody>
                  <a:tcPr marL="0" marR="0" marT="0" marB="0"/>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250825" marR="252730" algn="ctr">
                        <a:spcBef>
                          <a:spcPts val="0"/>
                        </a:spcBef>
                        <a:spcAft>
                          <a:spcPts val="0"/>
                        </a:spcAft>
                      </a:pPr>
                      <a:r>
                        <a:rPr lang="en-US" sz="1800" kern="1200" dirty="0">
                          <a:solidFill>
                            <a:schemeClr val="dk1"/>
                          </a:solidFill>
                          <a:effectLst/>
                          <a:latin typeface="+mn-lt"/>
                          <a:ea typeface="+mn-ea"/>
                          <a:cs typeface="+mn-cs"/>
                        </a:rPr>
                        <a:t>9</a:t>
                      </a:r>
                    </a:p>
                  </a:txBody>
                  <a:tcPr marL="0" marR="0" marT="0" marB="0"/>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245110" marR="247015" algn="ctr">
                        <a:spcBef>
                          <a:spcPts val="0"/>
                        </a:spcBef>
                        <a:spcAft>
                          <a:spcPts val="0"/>
                        </a:spcAft>
                      </a:pPr>
                      <a:r>
                        <a:rPr lang="en-US" sz="1800" kern="1200" dirty="0">
                          <a:solidFill>
                            <a:schemeClr val="dk1"/>
                          </a:solidFill>
                          <a:effectLst/>
                          <a:latin typeface="+mn-lt"/>
                          <a:ea typeface="+mn-ea"/>
                          <a:cs typeface="+mn-cs"/>
                        </a:rPr>
                        <a:t>9</a:t>
                      </a:r>
                    </a:p>
                  </a:txBody>
                  <a:tcPr marL="0" marR="0" marT="0" marB="0"/>
                </a:tc>
                <a:tc>
                  <a:txBody>
                    <a:bodyPr/>
                    <a:lstStyle/>
                    <a:p>
                      <a:pPr marL="250825" marR="252730" algn="ctr">
                        <a:spcBef>
                          <a:spcPts val="0"/>
                        </a:spcBef>
                        <a:spcAft>
                          <a:spcPts val="0"/>
                        </a:spcAft>
                      </a:pPr>
                      <a:r>
                        <a:rPr lang="en-US" sz="1800" kern="1200" dirty="0">
                          <a:solidFill>
                            <a:schemeClr val="dk1"/>
                          </a:solidFill>
                          <a:effectLst/>
                          <a:latin typeface="+mn-lt"/>
                          <a:ea typeface="+mn-ea"/>
                          <a:cs typeface="+mn-cs"/>
                        </a:rPr>
                        <a:t>9</a:t>
                      </a:r>
                    </a:p>
                  </a:txBody>
                  <a:tcPr marL="0" marR="0" marT="0" marB="0"/>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41</a:t>
            </a:fld>
            <a:endParaRPr lang="en-ZA" dirty="0"/>
          </a:p>
        </p:txBody>
      </p:sp>
    </p:spTree>
    <p:extLst>
      <p:ext uri="{BB962C8B-B14F-4D97-AF65-F5344CB8AC3E}">
        <p14:creationId xmlns:p14="http://schemas.microsoft.com/office/powerpoint/2010/main" xmlns="" val="4134698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764704"/>
          </a:xfrm>
        </p:spPr>
        <p:txBody>
          <a:bodyPr>
            <a:normAutofit/>
          </a:bodyPr>
          <a:lstStyle/>
          <a:p>
            <a:r>
              <a:rPr lang="en-ZA" sz="2800" b="1" dirty="0">
                <a:solidFill>
                  <a:schemeClr val="accent2">
                    <a:lumMod val="75000"/>
                  </a:schemeClr>
                </a:solidFill>
              </a:rPr>
              <a:t>2019/20 APP : PROGRAMME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69474951"/>
              </p:ext>
            </p:extLst>
          </p:nvPr>
        </p:nvGraphicFramePr>
        <p:xfrm>
          <a:off x="0" y="534319"/>
          <a:ext cx="9144002" cy="6318572"/>
        </p:xfrm>
        <a:graphic>
          <a:graphicData uri="http://schemas.openxmlformats.org/drawingml/2006/table">
            <a:tbl>
              <a:tblPr firstRow="1" bandRow="1">
                <a:tableStyleId>{21E4AEA4-8DFA-4A89-87EB-49C32662AFE0}</a:tableStyleId>
              </a:tblPr>
              <a:tblGrid>
                <a:gridCol w="2019356">
                  <a:extLst>
                    <a:ext uri="{9D8B030D-6E8A-4147-A177-3AD203B41FA5}">
                      <a16:colId xmlns:a16="http://schemas.microsoft.com/office/drawing/2014/main" xmlns="" val="20000"/>
                    </a:ext>
                  </a:extLst>
                </a:gridCol>
                <a:gridCol w="4039746">
                  <a:extLst>
                    <a:ext uri="{9D8B030D-6E8A-4147-A177-3AD203B41FA5}">
                      <a16:colId xmlns:a16="http://schemas.microsoft.com/office/drawing/2014/main" xmlns="" val="20001"/>
                    </a:ext>
                  </a:extLst>
                </a:gridCol>
                <a:gridCol w="1028300">
                  <a:extLst>
                    <a:ext uri="{9D8B030D-6E8A-4147-A177-3AD203B41FA5}">
                      <a16:colId xmlns:a16="http://schemas.microsoft.com/office/drawing/2014/main" xmlns="" val="20002"/>
                    </a:ext>
                  </a:extLst>
                </a:gridCol>
                <a:gridCol w="1028300">
                  <a:extLst>
                    <a:ext uri="{9D8B030D-6E8A-4147-A177-3AD203B41FA5}">
                      <a16:colId xmlns:a16="http://schemas.microsoft.com/office/drawing/2014/main" xmlns="" val="20003"/>
                    </a:ext>
                  </a:extLst>
                </a:gridCol>
                <a:gridCol w="1028300">
                  <a:extLst>
                    <a:ext uri="{9D8B030D-6E8A-4147-A177-3AD203B41FA5}">
                      <a16:colId xmlns:a16="http://schemas.microsoft.com/office/drawing/2014/main" xmlns="" val="20004"/>
                    </a:ext>
                  </a:extLst>
                </a:gridCol>
              </a:tblGrid>
              <a:tr h="361337">
                <a:tc rowSpan="2">
                  <a:txBody>
                    <a:bodyPr/>
                    <a:lstStyle/>
                    <a:p>
                      <a:r>
                        <a:rPr lang="en-US" sz="1800" b="1" kern="1200" dirty="0">
                          <a:solidFill>
                            <a:schemeClr val="lt1"/>
                          </a:solidFill>
                          <a:effectLst/>
                          <a:latin typeface="+mn-lt"/>
                          <a:ea typeface="+mn-ea"/>
                          <a:cs typeface="+mn-cs"/>
                        </a:rPr>
                        <a:t>Strategic Objective</a:t>
                      </a:r>
                      <a:endParaRPr lang="en-ZA" dirty="0"/>
                    </a:p>
                  </a:txBody>
                  <a:tcPr/>
                </a:tc>
                <a:tc rowSpan="2">
                  <a:txBody>
                    <a:bodyPr/>
                    <a:lstStyle/>
                    <a:p>
                      <a:r>
                        <a:rPr lang="en-ZA" dirty="0"/>
                        <a:t>Programme Performance Indicator </a:t>
                      </a:r>
                    </a:p>
                  </a:txBody>
                  <a:tcPr/>
                </a:tc>
                <a:tc gridSpan="3">
                  <a:txBody>
                    <a:bodyPr/>
                    <a:lstStyle/>
                    <a:p>
                      <a:r>
                        <a:rPr lang="en-ZA" dirty="0"/>
                        <a:t>Medium-term targets</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57243">
                <a:tc vMerge="1">
                  <a:txBody>
                    <a:bodyPr/>
                    <a:lstStyle/>
                    <a:p>
                      <a:endParaRPr lang="en-ZA"/>
                    </a:p>
                  </a:txBody>
                  <a:tcPr/>
                </a:tc>
                <a:tc vMerge="1">
                  <a:txBody>
                    <a:bodyPr/>
                    <a:lstStyle/>
                    <a:p>
                      <a:endParaRPr lang="en-ZA"/>
                    </a:p>
                  </a:txBody>
                  <a:tcPr/>
                </a:tc>
                <a:tc>
                  <a:txBody>
                    <a:bodyPr/>
                    <a:lstStyle/>
                    <a:p>
                      <a:r>
                        <a:rPr lang="en-ZA" dirty="0"/>
                        <a:t>2019/20</a:t>
                      </a:r>
                    </a:p>
                  </a:txBody>
                  <a:tcPr/>
                </a:tc>
                <a:tc>
                  <a:txBody>
                    <a:bodyPr/>
                    <a:lstStyle/>
                    <a:p>
                      <a:r>
                        <a:rPr lang="en-ZA" dirty="0"/>
                        <a:t>2020/21</a:t>
                      </a:r>
                    </a:p>
                  </a:txBody>
                  <a:tcPr/>
                </a:tc>
                <a:tc>
                  <a:txBody>
                    <a:bodyPr/>
                    <a:lstStyle/>
                    <a:p>
                      <a:r>
                        <a:rPr lang="en-ZA" dirty="0"/>
                        <a:t>2021/22</a:t>
                      </a:r>
                    </a:p>
                  </a:txBody>
                  <a:tcPr/>
                </a:tc>
                <a:extLst>
                  <a:ext uri="{0D108BD9-81ED-4DB2-BD59-A6C34878D82A}">
                    <a16:rowId xmlns:a16="http://schemas.microsoft.com/office/drawing/2014/main" xmlns="" val="10001"/>
                  </a:ext>
                </a:extLst>
              </a:tr>
              <a:tr h="2551561">
                <a:tc>
                  <a:txBody>
                    <a:bodyPr/>
                    <a:lstStyle/>
                    <a:p>
                      <a:pPr marL="67945" marR="67310" algn="l">
                        <a:lnSpc>
                          <a:spcPct val="100000"/>
                        </a:lnSpc>
                        <a:spcBef>
                          <a:spcPts val="370"/>
                        </a:spcBef>
                        <a:spcAft>
                          <a:spcPts val="0"/>
                        </a:spcAft>
                      </a:pPr>
                      <a:r>
                        <a:rPr lang="en-US" sz="1800" kern="1200" dirty="0">
                          <a:solidFill>
                            <a:schemeClr val="dk1"/>
                          </a:solidFill>
                          <a:effectLst/>
                          <a:latin typeface="+mn-lt"/>
                          <a:ea typeface="+mn-ea"/>
                          <a:cs typeface="+mn-cs"/>
                        </a:rPr>
                        <a:t>2.6 Provide support to learners who have not achieved all the requirements of the NSC through the Second Chance Matric</a:t>
                      </a:r>
                      <a:endParaRPr lang="en-ZA" sz="1800" dirty="0">
                        <a:effectLst/>
                        <a:latin typeface="+mn-lt"/>
                        <a:ea typeface="Times New Roman"/>
                        <a:cs typeface="Times New Roman"/>
                      </a:endParaRPr>
                    </a:p>
                  </a:txBody>
                  <a:tcPr marL="71755" marR="71755" marT="71755" marB="71755" anchor="ctr"/>
                </a:tc>
                <a:tc>
                  <a:txBody>
                    <a:bodyPr/>
                    <a:lstStyle/>
                    <a:p>
                      <a:pPr marL="67945" marR="67310" algn="l">
                        <a:lnSpc>
                          <a:spcPct val="100000"/>
                        </a:lnSpc>
                        <a:spcBef>
                          <a:spcPts val="370"/>
                        </a:spcBef>
                        <a:spcAft>
                          <a:spcPts val="0"/>
                        </a:spcAft>
                      </a:pPr>
                      <a:r>
                        <a:rPr lang="en-ZA" sz="1800" dirty="0">
                          <a:effectLst/>
                          <a:latin typeface="+mn-lt"/>
                        </a:rPr>
                        <a:t>2.6.1. </a:t>
                      </a:r>
                      <a:r>
                        <a:rPr lang="en-US" sz="1800" kern="1200" dirty="0">
                          <a:solidFill>
                            <a:schemeClr val="dk1"/>
                          </a:solidFill>
                          <a:effectLst/>
                          <a:latin typeface="+mn-lt"/>
                          <a:ea typeface="+mn-ea"/>
                          <a:cs typeface="+mn-cs"/>
                        </a:rPr>
                        <a:t>Number  of  learners  obtaining  </a:t>
                      </a:r>
                      <a:r>
                        <a:rPr lang="en-US" sz="1800" b="1" kern="1200" dirty="0">
                          <a:solidFill>
                            <a:schemeClr val="dk1"/>
                          </a:solidFill>
                          <a:effectLst/>
                          <a:latin typeface="+mn-lt"/>
                          <a:ea typeface="+mn-ea"/>
                          <a:cs typeface="+mn-cs"/>
                        </a:rPr>
                        <a:t>subject  passes  </a:t>
                      </a:r>
                      <a:r>
                        <a:rPr lang="en-US" sz="1800" kern="1200" dirty="0">
                          <a:solidFill>
                            <a:schemeClr val="dk1"/>
                          </a:solidFill>
                          <a:effectLst/>
                          <a:latin typeface="+mn-lt"/>
                          <a:ea typeface="+mn-ea"/>
                          <a:cs typeface="+mn-cs"/>
                        </a:rPr>
                        <a:t>towards a National Senior Certificate (NSC) or extended Senior Certificate, including upgraded NSC per year</a:t>
                      </a:r>
                      <a:endParaRPr lang="en-ZA" sz="1800" dirty="0">
                        <a:effectLst/>
                        <a:latin typeface="+mn-lt"/>
                        <a:ea typeface="Times New Roman"/>
                        <a:cs typeface="Times New Roman"/>
                      </a:endParaRPr>
                    </a:p>
                  </a:txBody>
                  <a:tcPr marL="71755" marR="71755" marT="71755" marB="71755" anchor="ctr"/>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142240" marR="0">
                        <a:spcBef>
                          <a:spcPts val="0"/>
                        </a:spcBef>
                        <a:spcAft>
                          <a:spcPts val="0"/>
                        </a:spcAft>
                      </a:pPr>
                      <a:endParaRPr lang="en-US" sz="1800" kern="1200" dirty="0">
                        <a:solidFill>
                          <a:schemeClr val="dk1"/>
                        </a:solidFill>
                        <a:effectLst/>
                        <a:latin typeface="+mn-lt"/>
                        <a:ea typeface="+mn-ea"/>
                        <a:cs typeface="+mn-cs"/>
                      </a:endParaRPr>
                    </a:p>
                    <a:p>
                      <a:pPr marL="142240" marR="0">
                        <a:spcBef>
                          <a:spcPts val="0"/>
                        </a:spcBef>
                        <a:spcAft>
                          <a:spcPts val="0"/>
                        </a:spcAft>
                      </a:pPr>
                      <a:r>
                        <a:rPr lang="en-US" sz="1800" kern="1200" dirty="0">
                          <a:solidFill>
                            <a:schemeClr val="dk1"/>
                          </a:solidFill>
                          <a:effectLst/>
                          <a:latin typeface="+mn-lt"/>
                          <a:ea typeface="+mn-ea"/>
                          <a:cs typeface="+mn-cs"/>
                        </a:rPr>
                        <a:t>30 000</a:t>
                      </a:r>
                    </a:p>
                  </a:txBody>
                  <a:tcPr marL="0" marR="0" marT="0" marB="0"/>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142240" marR="0">
                        <a:spcBef>
                          <a:spcPts val="0"/>
                        </a:spcBef>
                        <a:spcAft>
                          <a:spcPts val="0"/>
                        </a:spcAft>
                      </a:pPr>
                      <a:endParaRPr lang="en-US" sz="1800" kern="1200" dirty="0">
                        <a:solidFill>
                          <a:schemeClr val="dk1"/>
                        </a:solidFill>
                        <a:effectLst/>
                        <a:latin typeface="+mn-lt"/>
                        <a:ea typeface="+mn-ea"/>
                        <a:cs typeface="+mn-cs"/>
                      </a:endParaRPr>
                    </a:p>
                    <a:p>
                      <a:pPr marL="142240" marR="0">
                        <a:spcBef>
                          <a:spcPts val="0"/>
                        </a:spcBef>
                        <a:spcAft>
                          <a:spcPts val="0"/>
                        </a:spcAft>
                      </a:pPr>
                      <a:r>
                        <a:rPr lang="en-US" sz="1800" kern="1200" dirty="0">
                          <a:solidFill>
                            <a:schemeClr val="dk1"/>
                          </a:solidFill>
                          <a:effectLst/>
                          <a:latin typeface="+mn-lt"/>
                          <a:ea typeface="+mn-ea"/>
                          <a:cs typeface="+mn-cs"/>
                        </a:rPr>
                        <a:t>35 000</a:t>
                      </a:r>
                    </a:p>
                  </a:txBody>
                  <a:tcPr marL="0" marR="0" marT="0" marB="0"/>
                </a:tc>
                <a:tc>
                  <a:txBody>
                    <a:bodyPr/>
                    <a:lstStyle/>
                    <a:p>
                      <a:pPr marL="0" marR="0" algn="ctr">
                        <a:spcBef>
                          <a:spcPts val="280"/>
                        </a:spcBef>
                        <a:spcAft>
                          <a:spcPts val="0"/>
                        </a:spcAft>
                      </a:pPr>
                      <a:endParaRPr lang="en-US" sz="1800" kern="1200" dirty="0">
                        <a:solidFill>
                          <a:schemeClr val="dk1"/>
                        </a:solidFill>
                        <a:effectLst/>
                        <a:latin typeface="+mn-lt"/>
                        <a:ea typeface="+mn-ea"/>
                        <a:cs typeface="+mn-cs"/>
                      </a:endParaRPr>
                    </a:p>
                    <a:p>
                      <a:pPr marL="0" marR="0" algn="ctr">
                        <a:spcBef>
                          <a:spcPts val="280"/>
                        </a:spcBef>
                        <a:spcAft>
                          <a:spcPts val="0"/>
                        </a:spcAft>
                      </a:pPr>
                      <a:r>
                        <a:rPr lang="en-US" sz="1800" kern="1200" dirty="0">
                          <a:solidFill>
                            <a:schemeClr val="dk1"/>
                          </a:solidFill>
                          <a:effectLst/>
                          <a:latin typeface="+mn-lt"/>
                          <a:ea typeface="+mn-ea"/>
                          <a:cs typeface="+mn-cs"/>
                        </a:rPr>
                        <a:t>40 000</a:t>
                      </a:r>
                    </a:p>
                  </a:txBody>
                  <a:tcPr marL="0" marR="0" marT="0" marB="0"/>
                </a:tc>
                <a:extLst>
                  <a:ext uri="{0D108BD9-81ED-4DB2-BD59-A6C34878D82A}">
                    <a16:rowId xmlns:a16="http://schemas.microsoft.com/office/drawing/2014/main" xmlns="" val="10002"/>
                  </a:ext>
                </a:extLst>
              </a:tr>
              <a:tr h="2974662">
                <a:tc>
                  <a:txBody>
                    <a:bodyPr/>
                    <a:lstStyle/>
                    <a:p>
                      <a:pPr marL="67945" algn="l">
                        <a:lnSpc>
                          <a:spcPct val="100000"/>
                        </a:lnSpc>
                        <a:spcBef>
                          <a:spcPts val="370"/>
                        </a:spcBef>
                        <a:spcAft>
                          <a:spcPts val="0"/>
                        </a:spcAft>
                        <a:tabLst>
                          <a:tab pos="1368425" algn="l"/>
                        </a:tabLst>
                      </a:pPr>
                      <a:r>
                        <a:rPr lang="en-US" sz="1800" kern="1200" dirty="0">
                          <a:solidFill>
                            <a:schemeClr val="dk1"/>
                          </a:solidFill>
                          <a:effectLst/>
                          <a:latin typeface="+mn-lt"/>
                          <a:ea typeface="+mn-ea"/>
                          <a:cs typeface="+mn-cs"/>
                        </a:rPr>
                        <a:t>2.7 To ensure that Learners with Severe to Profound Intellectual Disabilities access quality publicly funded education and support</a:t>
                      </a:r>
                      <a:endParaRPr lang="en-ZA" sz="1800" kern="1200" dirty="0">
                        <a:solidFill>
                          <a:schemeClr val="dk1"/>
                        </a:solidFill>
                        <a:effectLst/>
                        <a:latin typeface="+mn-lt"/>
                        <a:ea typeface="+mn-ea"/>
                        <a:cs typeface="+mn-cs"/>
                      </a:endParaRPr>
                    </a:p>
                  </a:txBody>
                  <a:tcPr marL="71755" marR="71755" marT="71755" marB="71755"/>
                </a:tc>
                <a:tc>
                  <a:txBody>
                    <a:bodyPr/>
                    <a:lstStyle/>
                    <a:p>
                      <a:pPr marL="67945" algn="l">
                        <a:lnSpc>
                          <a:spcPct val="100000"/>
                        </a:lnSpc>
                        <a:spcBef>
                          <a:spcPts val="370"/>
                        </a:spcBef>
                        <a:spcAft>
                          <a:spcPts val="0"/>
                        </a:spcAft>
                        <a:tabLst>
                          <a:tab pos="1368425" algn="l"/>
                        </a:tabLst>
                      </a:pPr>
                      <a:r>
                        <a:rPr lang="en-ZA" sz="1800" kern="1200" dirty="0">
                          <a:solidFill>
                            <a:schemeClr val="dk1"/>
                          </a:solidFill>
                          <a:effectLst/>
                          <a:latin typeface="+mn-lt"/>
                          <a:ea typeface="+mn-ea"/>
                          <a:cs typeface="+mn-cs"/>
                        </a:rPr>
                        <a:t>2.7.1. Number of Children/ Learners with Severe to Profound Intellectual Disability (C/LSPID) who utilise the </a:t>
                      </a:r>
                      <a:r>
                        <a:rPr lang="en-ZA" sz="1800" b="1" kern="1200" dirty="0">
                          <a:solidFill>
                            <a:schemeClr val="dk1"/>
                          </a:solidFill>
                          <a:effectLst/>
                          <a:latin typeface="+mn-lt"/>
                          <a:ea typeface="+mn-ea"/>
                          <a:cs typeface="+mn-cs"/>
                        </a:rPr>
                        <a:t>Learning Programme </a:t>
                      </a:r>
                      <a:r>
                        <a:rPr lang="en-ZA" sz="1800" kern="1200" dirty="0">
                          <a:solidFill>
                            <a:schemeClr val="dk1"/>
                          </a:solidFill>
                          <a:effectLst/>
                          <a:latin typeface="+mn-lt"/>
                          <a:ea typeface="+mn-ea"/>
                          <a:cs typeface="+mn-cs"/>
                        </a:rPr>
                        <a:t>for C/LSPID</a:t>
                      </a:r>
                    </a:p>
                  </a:txBody>
                  <a:tcPr marL="71755" marR="71755" marT="71755" marB="71755" anchor="ctr"/>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171450" marR="0">
                        <a:spcBef>
                          <a:spcPts val="0"/>
                        </a:spcBef>
                        <a:spcAft>
                          <a:spcPts val="0"/>
                        </a:spcAft>
                      </a:pPr>
                      <a:r>
                        <a:rPr lang="en-US" sz="1800" kern="1200" dirty="0">
                          <a:solidFill>
                            <a:schemeClr val="dk1"/>
                          </a:solidFill>
                          <a:effectLst/>
                          <a:latin typeface="+mn-lt"/>
                          <a:ea typeface="+mn-ea"/>
                          <a:cs typeface="+mn-cs"/>
                        </a:rPr>
                        <a:t>3 327</a:t>
                      </a:r>
                    </a:p>
                  </a:txBody>
                  <a:tcPr marL="0" marR="0" marT="0" marB="0" anchor="ctr"/>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171450" marR="0">
                        <a:spcBef>
                          <a:spcPts val="0"/>
                        </a:spcBef>
                        <a:spcAft>
                          <a:spcPts val="0"/>
                        </a:spcAft>
                      </a:pPr>
                      <a:r>
                        <a:rPr lang="en-US" sz="1800" kern="1200" dirty="0">
                          <a:solidFill>
                            <a:schemeClr val="dk1"/>
                          </a:solidFill>
                          <a:effectLst/>
                          <a:latin typeface="+mn-lt"/>
                          <a:ea typeface="+mn-ea"/>
                          <a:cs typeface="+mn-cs"/>
                        </a:rPr>
                        <a:t>3 527</a:t>
                      </a:r>
                    </a:p>
                  </a:txBody>
                  <a:tcPr marL="0" marR="0" marT="0" marB="0" anchor="ctr"/>
                </a:tc>
                <a:tc>
                  <a:txBody>
                    <a:bodyPr/>
                    <a:lstStyle/>
                    <a:p>
                      <a:pPr marL="0" marR="0">
                        <a:lnSpc>
                          <a:spcPts val="800"/>
                        </a:lnSpc>
                        <a:spcBef>
                          <a:spcPts val="5"/>
                        </a:spcBef>
                        <a:spcAft>
                          <a:spcPts val="0"/>
                        </a:spcAft>
                      </a:pPr>
                      <a:r>
                        <a:rPr lang="en-US" sz="1800" kern="1200" dirty="0">
                          <a:solidFill>
                            <a:schemeClr val="dk1"/>
                          </a:solidFill>
                          <a:effectLst/>
                          <a:latin typeface="+mn-lt"/>
                          <a:ea typeface="+mn-ea"/>
                          <a:cs typeface="+mn-cs"/>
                        </a:rPr>
                        <a:t> </a:t>
                      </a:r>
                    </a:p>
                    <a:p>
                      <a:pPr marL="186055" marR="0">
                        <a:spcBef>
                          <a:spcPts val="0"/>
                        </a:spcBef>
                        <a:spcAft>
                          <a:spcPts val="0"/>
                        </a:spcAft>
                      </a:pPr>
                      <a:r>
                        <a:rPr lang="en-US" sz="1800" kern="1200" dirty="0">
                          <a:solidFill>
                            <a:schemeClr val="dk1"/>
                          </a:solidFill>
                          <a:effectLst/>
                          <a:latin typeface="+mn-lt"/>
                          <a:ea typeface="+mn-ea"/>
                          <a:cs typeface="+mn-cs"/>
                        </a:rPr>
                        <a:t>3727</a:t>
                      </a:r>
                    </a:p>
                  </a:txBody>
                  <a:tcPr marL="0" marR="0" marT="0"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42</a:t>
            </a:fld>
            <a:endParaRPr lang="en-ZA" dirty="0"/>
          </a:p>
        </p:txBody>
      </p:sp>
    </p:spTree>
    <p:extLst>
      <p:ext uri="{BB962C8B-B14F-4D97-AF65-F5344CB8AC3E}">
        <p14:creationId xmlns:p14="http://schemas.microsoft.com/office/powerpoint/2010/main" xmlns="" val="1967283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en-ZA" sz="2800" b="1" dirty="0">
                <a:solidFill>
                  <a:schemeClr val="accent2">
                    <a:lumMod val="75000"/>
                  </a:schemeClr>
                </a:solidFill>
              </a:rPr>
              <a:t>2019/20 APP : PROGRAMME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60518411"/>
              </p:ext>
            </p:extLst>
          </p:nvPr>
        </p:nvGraphicFramePr>
        <p:xfrm>
          <a:off x="1" y="670560"/>
          <a:ext cx="9143999" cy="6187440"/>
        </p:xfrm>
        <a:graphic>
          <a:graphicData uri="http://schemas.openxmlformats.org/drawingml/2006/table">
            <a:tbl>
              <a:tblPr firstRow="1" bandRow="1">
                <a:tableStyleId>{21E4AEA4-8DFA-4A89-87EB-49C32662AFE0}</a:tableStyleId>
              </a:tblPr>
              <a:tblGrid>
                <a:gridCol w="2350397">
                  <a:extLst>
                    <a:ext uri="{9D8B030D-6E8A-4147-A177-3AD203B41FA5}">
                      <a16:colId xmlns:a16="http://schemas.microsoft.com/office/drawing/2014/main" xmlns="" val="20000"/>
                    </a:ext>
                  </a:extLst>
                </a:gridCol>
                <a:gridCol w="3305247">
                  <a:extLst>
                    <a:ext uri="{9D8B030D-6E8A-4147-A177-3AD203B41FA5}">
                      <a16:colId xmlns:a16="http://schemas.microsoft.com/office/drawing/2014/main" xmlns="" val="20001"/>
                    </a:ext>
                  </a:extLst>
                </a:gridCol>
                <a:gridCol w="1175199">
                  <a:extLst>
                    <a:ext uri="{9D8B030D-6E8A-4147-A177-3AD203B41FA5}">
                      <a16:colId xmlns:a16="http://schemas.microsoft.com/office/drawing/2014/main" xmlns="" val="20002"/>
                    </a:ext>
                  </a:extLst>
                </a:gridCol>
                <a:gridCol w="1175199">
                  <a:extLst>
                    <a:ext uri="{9D8B030D-6E8A-4147-A177-3AD203B41FA5}">
                      <a16:colId xmlns:a16="http://schemas.microsoft.com/office/drawing/2014/main" xmlns="" val="20003"/>
                    </a:ext>
                  </a:extLst>
                </a:gridCol>
                <a:gridCol w="1137957">
                  <a:extLst>
                    <a:ext uri="{9D8B030D-6E8A-4147-A177-3AD203B41FA5}">
                      <a16:colId xmlns:a16="http://schemas.microsoft.com/office/drawing/2014/main" xmlns="" val="20004"/>
                    </a:ext>
                  </a:extLst>
                </a:gridCol>
              </a:tblGrid>
              <a:tr h="356048">
                <a:tc rowSpan="2">
                  <a:txBody>
                    <a:bodyPr/>
                    <a:lstStyle/>
                    <a:p>
                      <a:r>
                        <a:rPr lang="en-US" sz="1800" b="1" kern="1200" dirty="0">
                          <a:solidFill>
                            <a:schemeClr val="lt1"/>
                          </a:solidFill>
                          <a:effectLst/>
                          <a:latin typeface="+mn-lt"/>
                          <a:ea typeface="+mn-ea"/>
                          <a:cs typeface="+mn-cs"/>
                        </a:rPr>
                        <a:t>Strategic Objective</a:t>
                      </a:r>
                      <a:endParaRPr lang="en-ZA" dirty="0"/>
                    </a:p>
                  </a:txBody>
                  <a:tcPr/>
                </a:tc>
                <a:tc rowSpan="2">
                  <a:txBody>
                    <a:bodyPr/>
                    <a:lstStyle/>
                    <a:p>
                      <a:r>
                        <a:rPr lang="en-ZA" dirty="0"/>
                        <a:t>Programme Performance Indicator </a:t>
                      </a:r>
                    </a:p>
                  </a:txBody>
                  <a:tcPr/>
                </a:tc>
                <a:tc gridSpan="3">
                  <a:txBody>
                    <a:bodyPr/>
                    <a:lstStyle/>
                    <a:p>
                      <a:r>
                        <a:rPr lang="en-ZA" dirty="0"/>
                        <a:t>Medium-term targets </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56048">
                <a:tc vMerge="1">
                  <a:txBody>
                    <a:bodyPr/>
                    <a:lstStyle/>
                    <a:p>
                      <a:endParaRPr lang="en-ZA"/>
                    </a:p>
                  </a:txBody>
                  <a:tcPr/>
                </a:tc>
                <a:tc vMerge="1">
                  <a:txBody>
                    <a:bodyPr/>
                    <a:lstStyle/>
                    <a:p>
                      <a:endParaRPr lang="en-ZA"/>
                    </a:p>
                  </a:txBody>
                  <a:tcPr/>
                </a:tc>
                <a:tc>
                  <a:txBody>
                    <a:bodyPr/>
                    <a:lstStyle/>
                    <a:p>
                      <a:r>
                        <a:rPr lang="en-ZA" dirty="0"/>
                        <a:t>2019/20</a:t>
                      </a:r>
                    </a:p>
                  </a:txBody>
                  <a:tcPr/>
                </a:tc>
                <a:tc>
                  <a:txBody>
                    <a:bodyPr/>
                    <a:lstStyle/>
                    <a:p>
                      <a:r>
                        <a:rPr lang="en-ZA" dirty="0"/>
                        <a:t>2020/21</a:t>
                      </a:r>
                    </a:p>
                  </a:txBody>
                  <a:tcPr/>
                </a:tc>
                <a:tc>
                  <a:txBody>
                    <a:bodyPr/>
                    <a:lstStyle/>
                    <a:p>
                      <a:r>
                        <a:rPr lang="en-ZA" dirty="0"/>
                        <a:t>2021/22</a:t>
                      </a:r>
                    </a:p>
                  </a:txBody>
                  <a:tcPr/>
                </a:tc>
                <a:extLst>
                  <a:ext uri="{0D108BD9-81ED-4DB2-BD59-A6C34878D82A}">
                    <a16:rowId xmlns:a16="http://schemas.microsoft.com/office/drawing/2014/main" xmlns="" val="10001"/>
                  </a:ext>
                </a:extLst>
              </a:tr>
              <a:tr h="1186825">
                <a:tc rowSpan="2">
                  <a:txBody>
                    <a:bodyPr/>
                    <a:lstStyle/>
                    <a:p>
                      <a:pPr algn="l"/>
                      <a:r>
                        <a:rPr lang="en-ZA" sz="1800" dirty="0">
                          <a:latin typeface="+mn-lt"/>
                        </a:rPr>
                        <a:t>3.1 Monitor the basic functionality of schools and School Governing Bodies (SGBs) on  an annual basis to improve school effectiveness and accountability</a:t>
                      </a:r>
                    </a:p>
                  </a:txBody>
                  <a:tcPr anchor="ctr"/>
                </a:tc>
                <a:tc>
                  <a:txBody>
                    <a:bodyPr/>
                    <a:lstStyle/>
                    <a:p>
                      <a:pPr algn="l"/>
                      <a:r>
                        <a:rPr lang="en-US" sz="1800" kern="1200" dirty="0">
                          <a:effectLst/>
                          <a:latin typeface="+mn-lt"/>
                        </a:rPr>
                        <a:t>3.1.1. Percentage of </a:t>
                      </a:r>
                      <a:r>
                        <a:rPr lang="en-US" sz="1800" b="1" kern="1200" dirty="0">
                          <a:effectLst/>
                          <a:latin typeface="+mn-lt"/>
                        </a:rPr>
                        <a:t>SGBs </a:t>
                      </a:r>
                      <a:r>
                        <a:rPr lang="en-US" sz="1800" kern="1200" dirty="0">
                          <a:effectLst/>
                          <a:latin typeface="+mn-lt"/>
                        </a:rPr>
                        <a:t>that meet minimum criteria in terms of effectiveness </a:t>
                      </a:r>
                      <a:endParaRPr lang="en-ZA" sz="1800" dirty="0">
                        <a:latin typeface="+mn-lt"/>
                      </a:endParaRPr>
                    </a:p>
                  </a:txBody>
                  <a:tcPr anchor="ctr"/>
                </a:tc>
                <a:tc>
                  <a:txBody>
                    <a:bodyPr/>
                    <a:lstStyle/>
                    <a:p>
                      <a:pPr marL="0" marR="0" algn="l" defTabSz="914400" rtl="0" eaLnBrk="1" latinLnBrk="0" hangingPunct="1">
                        <a:lnSpc>
                          <a:spcPct val="100000"/>
                        </a:lnSpc>
                        <a:spcBef>
                          <a:spcPts val="20"/>
                        </a:spcBef>
                        <a:spcAft>
                          <a:spcPts val="0"/>
                        </a:spcAft>
                      </a:pPr>
                      <a:r>
                        <a:rPr lang="en-US" sz="1600" kern="1200" dirty="0">
                          <a:solidFill>
                            <a:schemeClr val="dk1"/>
                          </a:solidFill>
                          <a:effectLst/>
                          <a:latin typeface="+mn-lt"/>
                          <a:ea typeface="+mn-ea"/>
                          <a:cs typeface="+mn-cs"/>
                        </a:rPr>
                        <a:t> </a:t>
                      </a:r>
                    </a:p>
                    <a:p>
                      <a:pPr marL="0" marR="0" algn="l" defTabSz="914400" rtl="0" eaLnBrk="1" latinLnBrk="0" hangingPunct="1">
                        <a:lnSpc>
                          <a:spcPct val="100000"/>
                        </a:lnSpc>
                        <a:spcBef>
                          <a:spcPts val="0"/>
                        </a:spcBef>
                        <a:spcAft>
                          <a:spcPts val="0"/>
                        </a:spcAft>
                      </a:pPr>
                      <a:r>
                        <a:rPr lang="en-US" sz="1600" kern="1200" dirty="0">
                          <a:solidFill>
                            <a:schemeClr val="dk1"/>
                          </a:solidFill>
                          <a:effectLst/>
                          <a:latin typeface="+mn-lt"/>
                          <a:ea typeface="+mn-ea"/>
                          <a:cs typeface="+mn-cs"/>
                        </a:rPr>
                        <a:t>80% of 2000 sampled SGBs</a:t>
                      </a:r>
                    </a:p>
                  </a:txBody>
                  <a:tcPr marL="0" marR="0" marT="0" marB="0"/>
                </a:tc>
                <a:tc>
                  <a:txBody>
                    <a:bodyPr/>
                    <a:lstStyle/>
                    <a:p>
                      <a:pPr marL="0" marR="0" algn="l" defTabSz="914400" rtl="0" eaLnBrk="1" latinLnBrk="0" hangingPunct="1">
                        <a:lnSpc>
                          <a:spcPct val="100000"/>
                        </a:lnSpc>
                        <a:spcBef>
                          <a:spcPts val="20"/>
                        </a:spcBef>
                        <a:spcAft>
                          <a:spcPts val="0"/>
                        </a:spcAft>
                      </a:pPr>
                      <a:r>
                        <a:rPr lang="en-US" sz="1600" kern="1200" dirty="0">
                          <a:solidFill>
                            <a:schemeClr val="dk1"/>
                          </a:solidFill>
                          <a:effectLst/>
                          <a:latin typeface="+mn-lt"/>
                          <a:ea typeface="+mn-ea"/>
                          <a:cs typeface="+mn-cs"/>
                        </a:rPr>
                        <a:t> </a:t>
                      </a:r>
                    </a:p>
                    <a:p>
                      <a:pPr marL="0" marR="0" algn="l" defTabSz="914400" rtl="0" eaLnBrk="1" latinLnBrk="0" hangingPunct="1">
                        <a:lnSpc>
                          <a:spcPct val="100000"/>
                        </a:lnSpc>
                        <a:spcBef>
                          <a:spcPts val="0"/>
                        </a:spcBef>
                        <a:spcAft>
                          <a:spcPts val="0"/>
                        </a:spcAft>
                      </a:pPr>
                      <a:r>
                        <a:rPr lang="en-US" sz="1600" kern="1200" dirty="0">
                          <a:solidFill>
                            <a:schemeClr val="dk1"/>
                          </a:solidFill>
                          <a:effectLst/>
                          <a:latin typeface="+mn-lt"/>
                          <a:ea typeface="+mn-ea"/>
                          <a:cs typeface="+mn-cs"/>
                        </a:rPr>
                        <a:t> 90 % of 2000  sampled SGBs</a:t>
                      </a:r>
                    </a:p>
                  </a:txBody>
                  <a:tcPr marL="0" marR="0" marT="0" marB="0"/>
                </a:tc>
                <a:tc>
                  <a:txBody>
                    <a:bodyPr/>
                    <a:lstStyle/>
                    <a:p>
                      <a:pPr marL="0" marR="0" algn="l" defTabSz="914400" rtl="0" eaLnBrk="1" latinLnBrk="0" hangingPunct="1">
                        <a:lnSpc>
                          <a:spcPct val="100000"/>
                        </a:lnSpc>
                        <a:spcBef>
                          <a:spcPts val="20"/>
                        </a:spcBef>
                        <a:spcAft>
                          <a:spcPts val="0"/>
                        </a:spcAft>
                      </a:pPr>
                      <a:r>
                        <a:rPr lang="en-US" sz="1600" kern="1200" dirty="0">
                          <a:solidFill>
                            <a:schemeClr val="dk1"/>
                          </a:solidFill>
                          <a:effectLst/>
                          <a:latin typeface="+mn-lt"/>
                          <a:ea typeface="+mn-ea"/>
                          <a:cs typeface="+mn-cs"/>
                        </a:rPr>
                        <a:t> </a:t>
                      </a:r>
                    </a:p>
                    <a:p>
                      <a:pPr marL="0" marR="0" algn="l" defTabSz="914400" rtl="0" eaLnBrk="1" latinLnBrk="0" hangingPunct="1">
                        <a:lnSpc>
                          <a:spcPct val="100000"/>
                        </a:lnSpc>
                        <a:spcBef>
                          <a:spcPts val="0"/>
                        </a:spcBef>
                        <a:spcAft>
                          <a:spcPts val="0"/>
                        </a:spcAft>
                      </a:pPr>
                      <a:r>
                        <a:rPr lang="en-US" sz="1600" kern="1200" dirty="0">
                          <a:solidFill>
                            <a:schemeClr val="dk1"/>
                          </a:solidFill>
                          <a:effectLst/>
                          <a:latin typeface="+mn-lt"/>
                          <a:ea typeface="+mn-ea"/>
                          <a:cs typeface="+mn-cs"/>
                        </a:rPr>
                        <a:t> 50 % of </a:t>
                      </a:r>
                    </a:p>
                    <a:p>
                      <a:pPr marL="0" marR="0" algn="l" defTabSz="914400" rtl="0" eaLnBrk="1" latinLnBrk="0" hangingPunct="1">
                        <a:lnSpc>
                          <a:spcPct val="100000"/>
                        </a:lnSpc>
                        <a:spcBef>
                          <a:spcPts val="0"/>
                        </a:spcBef>
                        <a:spcAft>
                          <a:spcPts val="0"/>
                        </a:spcAft>
                      </a:pPr>
                      <a:r>
                        <a:rPr lang="en-US" sz="1600" kern="1200" dirty="0">
                          <a:solidFill>
                            <a:schemeClr val="dk1"/>
                          </a:solidFill>
                          <a:effectLst/>
                          <a:latin typeface="+mn-lt"/>
                          <a:ea typeface="+mn-ea"/>
                          <a:cs typeface="+mn-cs"/>
                        </a:rPr>
                        <a:t>2 000 sampled SGBs</a:t>
                      </a:r>
                    </a:p>
                  </a:txBody>
                  <a:tcPr marL="0" marR="0" marT="0" marB="0"/>
                </a:tc>
                <a:extLst>
                  <a:ext uri="{0D108BD9-81ED-4DB2-BD59-A6C34878D82A}">
                    <a16:rowId xmlns:a16="http://schemas.microsoft.com/office/drawing/2014/main" xmlns="" val="10002"/>
                  </a:ext>
                </a:extLst>
              </a:tr>
              <a:tr h="1186825">
                <a:tc vMerge="1">
                  <a:txBody>
                    <a:bodyPr/>
                    <a:lstStyle/>
                    <a:p>
                      <a:endParaRPr lang="en-ZA" sz="1400" dirty="0"/>
                    </a:p>
                  </a:txBody>
                  <a:tcPr/>
                </a:tc>
                <a:tc>
                  <a:txBody>
                    <a:bodyPr/>
                    <a:lstStyle/>
                    <a:p>
                      <a:pPr algn="l"/>
                      <a:r>
                        <a:rPr lang="en-US" sz="1800" kern="1200" dirty="0">
                          <a:effectLst/>
                          <a:latin typeface="+mn-lt"/>
                        </a:rPr>
                        <a:t>3.1.2. Percentage of schools producing the </a:t>
                      </a:r>
                      <a:r>
                        <a:rPr lang="en-US" sz="1800" b="1" kern="1200" dirty="0">
                          <a:effectLst/>
                          <a:latin typeface="+mn-lt"/>
                        </a:rPr>
                        <a:t>minimum set of management documents</a:t>
                      </a:r>
                      <a:r>
                        <a:rPr lang="en-US" sz="1800" kern="1200" dirty="0">
                          <a:effectLst/>
                          <a:latin typeface="+mn-lt"/>
                        </a:rPr>
                        <a:t> at a required standard</a:t>
                      </a:r>
                      <a:endParaRPr lang="en-ZA" sz="1800" dirty="0">
                        <a:latin typeface="+mn-lt"/>
                      </a:endParaRPr>
                    </a:p>
                  </a:txBody>
                  <a:tcPr anchor="ctr"/>
                </a:tc>
                <a:tc>
                  <a:txBody>
                    <a:bodyPr/>
                    <a:lstStyle/>
                    <a:p>
                      <a:pPr marL="0" marR="0">
                        <a:lnSpc>
                          <a:spcPct val="100000"/>
                        </a:lnSpc>
                        <a:spcBef>
                          <a:spcPts val="35"/>
                        </a:spcBef>
                        <a:spcAft>
                          <a:spcPts val="0"/>
                        </a:spcAft>
                      </a:pPr>
                      <a:r>
                        <a:rPr lang="en-US" sz="1600" kern="1200" dirty="0">
                          <a:solidFill>
                            <a:schemeClr val="dk1"/>
                          </a:solidFill>
                          <a:effectLst/>
                          <a:latin typeface="+mn-lt"/>
                          <a:ea typeface="+mn-ea"/>
                          <a:cs typeface="+mn-cs"/>
                        </a:rPr>
                        <a:t> </a:t>
                      </a:r>
                    </a:p>
                    <a:p>
                      <a:pPr marL="0" marR="0">
                        <a:lnSpc>
                          <a:spcPct val="100000"/>
                        </a:lnSpc>
                        <a:spcBef>
                          <a:spcPts val="0"/>
                        </a:spcBef>
                        <a:spcAft>
                          <a:spcPts val="0"/>
                        </a:spcAft>
                      </a:pPr>
                      <a:r>
                        <a:rPr lang="en-US" sz="1600" kern="1200" dirty="0">
                          <a:solidFill>
                            <a:schemeClr val="dk1"/>
                          </a:solidFill>
                          <a:effectLst/>
                          <a:latin typeface="+mn-lt"/>
                          <a:ea typeface="+mn-ea"/>
                          <a:cs typeface="+mn-cs"/>
                        </a:rPr>
                        <a:t> 90% of the 2000 sampled schools</a:t>
                      </a:r>
                    </a:p>
                  </a:txBody>
                  <a:tcPr marL="0" marR="0" marT="0" marB="0" anchor="ctr"/>
                </a:tc>
                <a:tc>
                  <a:txBody>
                    <a:bodyPr/>
                    <a:lstStyle/>
                    <a:p>
                      <a:pPr marL="0" marR="0">
                        <a:lnSpc>
                          <a:spcPct val="100000"/>
                        </a:lnSpc>
                        <a:spcBef>
                          <a:spcPts val="35"/>
                        </a:spcBef>
                        <a:spcAft>
                          <a:spcPts val="0"/>
                        </a:spcAft>
                      </a:pPr>
                      <a:r>
                        <a:rPr lang="en-US" sz="1600" kern="1200" dirty="0">
                          <a:solidFill>
                            <a:schemeClr val="dk1"/>
                          </a:solidFill>
                          <a:effectLst/>
                          <a:latin typeface="+mn-lt"/>
                          <a:ea typeface="+mn-ea"/>
                          <a:cs typeface="+mn-cs"/>
                        </a:rPr>
                        <a:t> </a:t>
                      </a:r>
                    </a:p>
                    <a:p>
                      <a:pPr marL="0" marR="0">
                        <a:lnSpc>
                          <a:spcPct val="100000"/>
                        </a:lnSpc>
                        <a:spcBef>
                          <a:spcPts val="0"/>
                        </a:spcBef>
                        <a:spcAft>
                          <a:spcPts val="0"/>
                        </a:spcAft>
                      </a:pPr>
                      <a:r>
                        <a:rPr lang="en-US" sz="1600" kern="1200" dirty="0">
                          <a:solidFill>
                            <a:schemeClr val="dk1"/>
                          </a:solidFill>
                          <a:effectLst/>
                          <a:latin typeface="+mn-lt"/>
                          <a:ea typeface="+mn-ea"/>
                          <a:cs typeface="+mn-cs"/>
                        </a:rPr>
                        <a:t> 100% of the 2 000 sampled schools</a:t>
                      </a:r>
                    </a:p>
                  </a:txBody>
                  <a:tcPr marL="0" marR="0" marT="0" marB="0" anchor="ctr"/>
                </a:tc>
                <a:tc>
                  <a:txBody>
                    <a:bodyPr/>
                    <a:lstStyle/>
                    <a:p>
                      <a:pPr marL="0" marR="0">
                        <a:lnSpc>
                          <a:spcPct val="100000"/>
                        </a:lnSpc>
                        <a:spcBef>
                          <a:spcPts val="35"/>
                        </a:spcBef>
                        <a:spcAft>
                          <a:spcPts val="0"/>
                        </a:spcAft>
                      </a:pPr>
                      <a:r>
                        <a:rPr lang="en-US" sz="1600" kern="1200" dirty="0">
                          <a:solidFill>
                            <a:schemeClr val="dk1"/>
                          </a:solidFill>
                          <a:effectLst/>
                          <a:latin typeface="+mn-lt"/>
                          <a:ea typeface="+mn-ea"/>
                          <a:cs typeface="+mn-cs"/>
                        </a:rPr>
                        <a:t> </a:t>
                      </a:r>
                    </a:p>
                    <a:p>
                      <a:pPr marL="0" marR="0">
                        <a:lnSpc>
                          <a:spcPct val="100000"/>
                        </a:lnSpc>
                        <a:spcBef>
                          <a:spcPts val="0"/>
                        </a:spcBef>
                        <a:spcAft>
                          <a:spcPts val="0"/>
                        </a:spcAft>
                      </a:pPr>
                      <a:r>
                        <a:rPr lang="en-US" sz="1600" kern="1200" dirty="0">
                          <a:solidFill>
                            <a:schemeClr val="dk1"/>
                          </a:solidFill>
                          <a:effectLst/>
                          <a:latin typeface="+mn-lt"/>
                          <a:ea typeface="+mn-ea"/>
                          <a:cs typeface="+mn-cs"/>
                        </a:rPr>
                        <a:t> 100% of the    2 000 sampled schools</a:t>
                      </a:r>
                    </a:p>
                  </a:txBody>
                  <a:tcPr marL="0" marR="0" marT="0" marB="0" anchor="ctr"/>
                </a:tc>
                <a:extLst>
                  <a:ext uri="{0D108BD9-81ED-4DB2-BD59-A6C34878D82A}">
                    <a16:rowId xmlns:a16="http://schemas.microsoft.com/office/drawing/2014/main" xmlns="" val="10003"/>
                  </a:ext>
                </a:extLst>
              </a:tr>
              <a:tr h="2225298">
                <a:tc>
                  <a:txBody>
                    <a:bodyPr/>
                    <a:lstStyle/>
                    <a:p>
                      <a:pPr algn="l"/>
                      <a:r>
                        <a:rPr lang="en-ZA" sz="1800" dirty="0">
                          <a:latin typeface="+mn-lt"/>
                        </a:rPr>
                        <a:t>3.2.Identify and recruit the youth from all provinces for the Funza Lushaka Bursary annually in order to increase the supply of young teachers in the education system</a:t>
                      </a:r>
                    </a:p>
                  </a:txBody>
                  <a:tcPr anchor="ctr"/>
                </a:tc>
                <a:tc>
                  <a:txBody>
                    <a:bodyPr/>
                    <a:lstStyle/>
                    <a:p>
                      <a:pPr algn="l"/>
                      <a:r>
                        <a:rPr lang="en-US" sz="1800" kern="1200" dirty="0">
                          <a:effectLst/>
                          <a:latin typeface="+mn-lt"/>
                        </a:rPr>
                        <a:t>3.2.1. Number of </a:t>
                      </a:r>
                      <a:r>
                        <a:rPr lang="en-US" sz="1800" b="1" kern="1200" dirty="0">
                          <a:effectLst/>
                          <a:latin typeface="+mn-lt"/>
                        </a:rPr>
                        <a:t>Funza Lushaka bursaries </a:t>
                      </a:r>
                      <a:r>
                        <a:rPr lang="en-US" sz="1800" kern="1200" dirty="0">
                          <a:effectLst/>
                          <a:latin typeface="+mn-lt"/>
                        </a:rPr>
                        <a:t>awarded to students enrolled for initial teacher education.</a:t>
                      </a:r>
                      <a:endParaRPr lang="en-ZA" sz="1800" dirty="0">
                        <a:latin typeface="+mn-lt"/>
                      </a:endParaRPr>
                    </a:p>
                  </a:txBody>
                  <a:tcPr anchor="ctr"/>
                </a:tc>
                <a:tc>
                  <a:txBody>
                    <a:bodyPr/>
                    <a:lstStyle/>
                    <a:p>
                      <a:pPr marL="0" marR="0" algn="l" defTabSz="914400" rtl="0" eaLnBrk="1" latinLnBrk="0" hangingPunct="1">
                        <a:lnSpc>
                          <a:spcPct val="100000"/>
                        </a:lnSpc>
                        <a:spcBef>
                          <a:spcPts val="85"/>
                        </a:spcBef>
                        <a:spcAft>
                          <a:spcPts val="0"/>
                        </a:spcAft>
                      </a:pPr>
                      <a:r>
                        <a:rPr lang="en-US" sz="1600" kern="1200" dirty="0">
                          <a:solidFill>
                            <a:schemeClr val="dk1"/>
                          </a:solidFill>
                          <a:effectLst/>
                          <a:latin typeface="+mn-lt"/>
                          <a:ea typeface="+mn-ea"/>
                          <a:cs typeface="+mn-cs"/>
                        </a:rPr>
                        <a:t> </a:t>
                      </a:r>
                    </a:p>
                    <a:p>
                      <a:pPr marL="337820" marR="0" algn="l" defTabSz="914400" rtl="0" eaLnBrk="1" latinLnBrk="0" hangingPunct="1">
                        <a:lnSpc>
                          <a:spcPct val="100000"/>
                        </a:lnSpc>
                        <a:spcBef>
                          <a:spcPts val="0"/>
                        </a:spcBef>
                        <a:spcAft>
                          <a:spcPts val="0"/>
                        </a:spcAft>
                      </a:pPr>
                      <a:r>
                        <a:rPr lang="en-US" sz="1600" kern="1200" dirty="0">
                          <a:solidFill>
                            <a:schemeClr val="dk1"/>
                          </a:solidFill>
                          <a:effectLst/>
                          <a:latin typeface="+mn-lt"/>
                          <a:ea typeface="+mn-ea"/>
                          <a:cs typeface="+mn-cs"/>
                        </a:rPr>
                        <a:t>13 000</a:t>
                      </a:r>
                    </a:p>
                  </a:txBody>
                  <a:tcPr marL="0" marR="0" marT="0" marB="0"/>
                </a:tc>
                <a:tc>
                  <a:txBody>
                    <a:bodyPr/>
                    <a:lstStyle/>
                    <a:p>
                      <a:pPr marL="0" marR="0" algn="l" defTabSz="914400" rtl="0" eaLnBrk="1" latinLnBrk="0" hangingPunct="1">
                        <a:lnSpc>
                          <a:spcPct val="100000"/>
                        </a:lnSpc>
                        <a:spcBef>
                          <a:spcPts val="85"/>
                        </a:spcBef>
                        <a:spcAft>
                          <a:spcPts val="0"/>
                        </a:spcAft>
                      </a:pPr>
                      <a:r>
                        <a:rPr lang="en-US" sz="1600" kern="1200" dirty="0">
                          <a:solidFill>
                            <a:schemeClr val="dk1"/>
                          </a:solidFill>
                          <a:effectLst/>
                          <a:latin typeface="+mn-lt"/>
                          <a:ea typeface="+mn-ea"/>
                          <a:cs typeface="+mn-cs"/>
                        </a:rPr>
                        <a:t> </a:t>
                      </a:r>
                    </a:p>
                    <a:p>
                      <a:pPr marL="337820" marR="0" algn="l" defTabSz="914400" rtl="0" eaLnBrk="1" latinLnBrk="0" hangingPunct="1">
                        <a:lnSpc>
                          <a:spcPct val="100000"/>
                        </a:lnSpc>
                        <a:spcBef>
                          <a:spcPts val="0"/>
                        </a:spcBef>
                        <a:spcAft>
                          <a:spcPts val="0"/>
                        </a:spcAft>
                      </a:pPr>
                      <a:r>
                        <a:rPr lang="en-US" sz="1600" kern="1200" dirty="0">
                          <a:solidFill>
                            <a:schemeClr val="dk1"/>
                          </a:solidFill>
                          <a:effectLst/>
                          <a:latin typeface="+mn-lt"/>
                          <a:ea typeface="+mn-ea"/>
                          <a:cs typeface="+mn-cs"/>
                        </a:rPr>
                        <a:t>12 500</a:t>
                      </a:r>
                    </a:p>
                  </a:txBody>
                  <a:tcPr marL="0" marR="0" marT="0" marB="0"/>
                </a:tc>
                <a:tc>
                  <a:txBody>
                    <a:bodyPr/>
                    <a:lstStyle/>
                    <a:p>
                      <a:pPr marL="0" marR="0" algn="l" defTabSz="914400" rtl="0" eaLnBrk="1" latinLnBrk="0" hangingPunct="1">
                        <a:lnSpc>
                          <a:spcPct val="100000"/>
                        </a:lnSpc>
                        <a:spcBef>
                          <a:spcPts val="85"/>
                        </a:spcBef>
                        <a:spcAft>
                          <a:spcPts val="0"/>
                        </a:spcAft>
                      </a:pPr>
                      <a:r>
                        <a:rPr lang="en-US" sz="1600" kern="1200" dirty="0">
                          <a:solidFill>
                            <a:schemeClr val="dk1"/>
                          </a:solidFill>
                          <a:effectLst/>
                          <a:latin typeface="+mn-lt"/>
                          <a:ea typeface="+mn-ea"/>
                          <a:cs typeface="+mn-cs"/>
                        </a:rPr>
                        <a:t> </a:t>
                      </a:r>
                    </a:p>
                    <a:p>
                      <a:pPr marL="337185" marR="0" algn="l" defTabSz="914400" rtl="0" eaLnBrk="1" latinLnBrk="0" hangingPunct="1">
                        <a:lnSpc>
                          <a:spcPct val="100000"/>
                        </a:lnSpc>
                        <a:spcBef>
                          <a:spcPts val="0"/>
                        </a:spcBef>
                        <a:spcAft>
                          <a:spcPts val="0"/>
                        </a:spcAft>
                      </a:pPr>
                      <a:r>
                        <a:rPr lang="en-US" sz="1600" kern="1200" dirty="0">
                          <a:solidFill>
                            <a:schemeClr val="dk1"/>
                          </a:solidFill>
                          <a:effectLst/>
                          <a:latin typeface="+mn-lt"/>
                          <a:ea typeface="+mn-ea"/>
                          <a:cs typeface="+mn-cs"/>
                        </a:rPr>
                        <a:t>12 500</a:t>
                      </a:r>
                    </a:p>
                  </a:txBody>
                  <a:tcPr marL="0" marR="0" marT="0" marB="0"/>
                </a:tc>
                <a:extLst>
                  <a:ext uri="{0D108BD9-81ED-4DB2-BD59-A6C34878D82A}">
                    <a16:rowId xmlns:a16="http://schemas.microsoft.com/office/drawing/2014/main" xmlns="" val="10004"/>
                  </a:ext>
                </a:extLst>
              </a:tr>
              <a:tr h="712095">
                <a:tc gridSpan="5">
                  <a:txBody>
                    <a:bodyPr/>
                    <a:lstStyle/>
                    <a:p>
                      <a:pPr marL="342900" indent="-342900" algn="l">
                        <a:buAutoNum type="arabicPeriod"/>
                      </a:pPr>
                      <a:r>
                        <a:rPr lang="en-ZA" sz="1400" dirty="0">
                          <a:latin typeface="+mn-lt"/>
                        </a:rPr>
                        <a:t>SGB elections are</a:t>
                      </a:r>
                      <a:r>
                        <a:rPr lang="en-ZA" sz="1400" baseline="0" dirty="0">
                          <a:latin typeface="+mn-lt"/>
                        </a:rPr>
                        <a:t> conducted every 3 years. After every election, new members get elected to be trained and prepared for the unfamiliar role. Their effectiveness is lower at this stage and increases as the years go by. </a:t>
                      </a:r>
                    </a:p>
                    <a:p>
                      <a:pPr marL="342900" indent="-342900" algn="l">
                        <a:buAutoNum type="arabicPeriod"/>
                      </a:pPr>
                      <a:r>
                        <a:rPr lang="en-ZA" sz="1400" baseline="0" dirty="0">
                          <a:latin typeface="+mn-lt"/>
                        </a:rPr>
                        <a:t>The decline in the number of students supported is as a result of increased university fees over the medium-term.</a:t>
                      </a:r>
                      <a:endParaRPr lang="en-ZA" sz="1400" dirty="0">
                        <a:latin typeface="+mn-lt"/>
                      </a:endParaRPr>
                    </a:p>
                  </a:txBody>
                  <a:tcPr anchor="ctr"/>
                </a:tc>
                <a:tc hMerge="1">
                  <a:txBody>
                    <a:bodyPr/>
                    <a:lstStyle/>
                    <a:p>
                      <a:pPr algn="l"/>
                      <a:endParaRPr lang="en-ZA" sz="1800" dirty="0">
                        <a:latin typeface="+mn-lt"/>
                      </a:endParaRPr>
                    </a:p>
                  </a:txBody>
                  <a:tcPr anchor="ctr"/>
                </a:tc>
                <a:tc hMerge="1">
                  <a:txBody>
                    <a:bodyPr/>
                    <a:lstStyle/>
                    <a:p>
                      <a:pPr lvl="0" algn="l">
                        <a:lnSpc>
                          <a:spcPct val="115000"/>
                        </a:lnSpc>
                        <a:spcAft>
                          <a:spcPts val="0"/>
                        </a:spcAft>
                      </a:pPr>
                      <a:endParaRPr lang="en-ZA" sz="1800" dirty="0">
                        <a:effectLst/>
                        <a:latin typeface="+mn-lt"/>
                        <a:ea typeface="Times New Roman"/>
                        <a:cs typeface="Times New Roman"/>
                      </a:endParaRPr>
                    </a:p>
                  </a:txBody>
                  <a:tcPr marL="0" marR="0" marT="0" marB="0" anchor="ctr"/>
                </a:tc>
                <a:tc hMerge="1">
                  <a:txBody>
                    <a:bodyPr/>
                    <a:lstStyle/>
                    <a:p>
                      <a:pPr algn="l">
                        <a:lnSpc>
                          <a:spcPct val="115000"/>
                        </a:lnSpc>
                        <a:spcAft>
                          <a:spcPts val="0"/>
                        </a:spcAft>
                      </a:pPr>
                      <a:endParaRPr lang="en-ZA" sz="1800" dirty="0">
                        <a:effectLst/>
                        <a:latin typeface="+mn-lt"/>
                        <a:ea typeface="Times New Roman"/>
                        <a:cs typeface="Times New Roman"/>
                      </a:endParaRPr>
                    </a:p>
                  </a:txBody>
                  <a:tcPr marL="0" marR="0" marT="0" marB="0" anchor="ctr"/>
                </a:tc>
                <a:tc hMerge="1">
                  <a:txBody>
                    <a:bodyPr/>
                    <a:lstStyle/>
                    <a:p>
                      <a:pPr marL="235585" algn="l">
                        <a:lnSpc>
                          <a:spcPct val="115000"/>
                        </a:lnSpc>
                        <a:spcAft>
                          <a:spcPts val="0"/>
                        </a:spcAft>
                      </a:pPr>
                      <a:endParaRPr lang="en-ZA" sz="1800" dirty="0">
                        <a:effectLst/>
                        <a:latin typeface="+mn-lt"/>
                        <a:ea typeface="Times New Roman"/>
                        <a:cs typeface="Times New Roman"/>
                      </a:endParaRPr>
                    </a:p>
                  </a:txBody>
                  <a:tcPr marL="0" marR="0" marT="0" marB="0" anchor="ct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43</a:t>
            </a:fld>
            <a:endParaRPr lang="en-ZA" dirty="0"/>
          </a:p>
        </p:txBody>
      </p:sp>
      <p:sp>
        <p:nvSpPr>
          <p:cNvPr id="6" name="TextBox 5"/>
          <p:cNvSpPr txBox="1"/>
          <p:nvPr/>
        </p:nvSpPr>
        <p:spPr>
          <a:xfrm>
            <a:off x="8341186" y="2153761"/>
            <a:ext cx="144016" cy="246221"/>
          </a:xfrm>
          <a:prstGeom prst="rect">
            <a:avLst/>
          </a:prstGeom>
          <a:noFill/>
        </p:spPr>
        <p:txBody>
          <a:bodyPr wrap="square" rtlCol="0">
            <a:spAutoFit/>
          </a:bodyPr>
          <a:lstStyle/>
          <a:p>
            <a:r>
              <a:rPr lang="en-ZA" sz="1000" dirty="0"/>
              <a:t>1</a:t>
            </a:r>
          </a:p>
        </p:txBody>
      </p:sp>
      <p:sp>
        <p:nvSpPr>
          <p:cNvPr id="7" name="TextBox 6"/>
          <p:cNvSpPr txBox="1"/>
          <p:nvPr/>
        </p:nvSpPr>
        <p:spPr>
          <a:xfrm>
            <a:off x="8686800" y="3861048"/>
            <a:ext cx="133672" cy="246221"/>
          </a:xfrm>
          <a:prstGeom prst="rect">
            <a:avLst/>
          </a:prstGeom>
          <a:noFill/>
        </p:spPr>
        <p:txBody>
          <a:bodyPr wrap="square" rtlCol="0">
            <a:spAutoFit/>
          </a:bodyPr>
          <a:lstStyle/>
          <a:p>
            <a:r>
              <a:rPr lang="en-ZA" sz="1000" dirty="0"/>
              <a:t>2</a:t>
            </a:r>
          </a:p>
        </p:txBody>
      </p:sp>
    </p:spTree>
    <p:extLst>
      <p:ext uri="{BB962C8B-B14F-4D97-AF65-F5344CB8AC3E}">
        <p14:creationId xmlns:p14="http://schemas.microsoft.com/office/powerpoint/2010/main" xmlns="" val="1349153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4"/>
            <a:ext cx="8229600" cy="764704"/>
          </a:xfrm>
        </p:spPr>
        <p:txBody>
          <a:bodyPr>
            <a:noAutofit/>
          </a:bodyPr>
          <a:lstStyle/>
          <a:p>
            <a:r>
              <a:rPr lang="en-ZA" sz="4800" b="1" dirty="0">
                <a:solidFill>
                  <a:schemeClr val="accent2">
                    <a:lumMod val="75000"/>
                  </a:schemeClr>
                </a:solidFill>
              </a:rPr>
              <a:t>2019/20 APP : PROGRAMME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75763717"/>
              </p:ext>
            </p:extLst>
          </p:nvPr>
        </p:nvGraphicFramePr>
        <p:xfrm>
          <a:off x="62345" y="989816"/>
          <a:ext cx="8964489" cy="4959464"/>
        </p:xfrm>
        <a:graphic>
          <a:graphicData uri="http://schemas.openxmlformats.org/drawingml/2006/table">
            <a:tbl>
              <a:tblPr firstRow="1" bandRow="1">
                <a:tableStyleId>{21E4AEA4-8DFA-4A89-87EB-49C32662AFE0}</a:tableStyleId>
              </a:tblPr>
              <a:tblGrid>
                <a:gridCol w="2304256">
                  <a:extLst>
                    <a:ext uri="{9D8B030D-6E8A-4147-A177-3AD203B41FA5}">
                      <a16:colId xmlns:a16="http://schemas.microsoft.com/office/drawing/2014/main" xmlns="" val="20000"/>
                    </a:ext>
                  </a:extLst>
                </a:gridCol>
                <a:gridCol w="3240360">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115617">
                  <a:extLst>
                    <a:ext uri="{9D8B030D-6E8A-4147-A177-3AD203B41FA5}">
                      <a16:colId xmlns:a16="http://schemas.microsoft.com/office/drawing/2014/main" xmlns="" val="20004"/>
                    </a:ext>
                  </a:extLst>
                </a:gridCol>
              </a:tblGrid>
              <a:tr h="441596">
                <a:tc rowSpan="2">
                  <a:txBody>
                    <a:bodyPr/>
                    <a:lstStyle/>
                    <a:p>
                      <a:r>
                        <a:rPr lang="en-US" sz="2000" b="1" kern="1200" dirty="0">
                          <a:solidFill>
                            <a:schemeClr val="lt1"/>
                          </a:solidFill>
                          <a:effectLst/>
                          <a:latin typeface="+mn-lt"/>
                          <a:ea typeface="+mn-ea"/>
                          <a:cs typeface="+mn-cs"/>
                        </a:rPr>
                        <a:t>Strategic Objective</a:t>
                      </a:r>
                      <a:endParaRPr lang="en-ZA" sz="2000" dirty="0"/>
                    </a:p>
                  </a:txBody>
                  <a:tcPr/>
                </a:tc>
                <a:tc rowSpan="2">
                  <a:txBody>
                    <a:bodyPr/>
                    <a:lstStyle/>
                    <a:p>
                      <a:r>
                        <a:rPr lang="en-ZA" sz="2000" dirty="0"/>
                        <a:t>Programme Performance Indicator </a:t>
                      </a:r>
                    </a:p>
                  </a:txBody>
                  <a:tcPr/>
                </a:tc>
                <a:tc gridSpan="3">
                  <a:txBody>
                    <a:bodyPr/>
                    <a:lstStyle/>
                    <a:p>
                      <a:r>
                        <a:rPr lang="en-ZA" sz="2000" dirty="0"/>
                        <a:t>Medium-term targets </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441596">
                <a:tc vMerge="1">
                  <a:txBody>
                    <a:bodyPr/>
                    <a:lstStyle/>
                    <a:p>
                      <a:endParaRPr lang="en-ZA"/>
                    </a:p>
                  </a:txBody>
                  <a:tcPr/>
                </a:tc>
                <a:tc vMerge="1">
                  <a:txBody>
                    <a:bodyPr/>
                    <a:lstStyle/>
                    <a:p>
                      <a:endParaRPr lang="en-ZA"/>
                    </a:p>
                  </a:txBody>
                  <a:tcPr/>
                </a:tc>
                <a:tc>
                  <a:txBody>
                    <a:bodyPr/>
                    <a:lstStyle/>
                    <a:p>
                      <a:r>
                        <a:rPr lang="en-ZA" sz="2000" dirty="0"/>
                        <a:t>2019/20</a:t>
                      </a:r>
                    </a:p>
                  </a:txBody>
                  <a:tcPr/>
                </a:tc>
                <a:tc>
                  <a:txBody>
                    <a:bodyPr/>
                    <a:lstStyle/>
                    <a:p>
                      <a:r>
                        <a:rPr lang="en-ZA" sz="2000" dirty="0"/>
                        <a:t>202/21</a:t>
                      </a:r>
                    </a:p>
                  </a:txBody>
                  <a:tcPr/>
                </a:tc>
                <a:tc>
                  <a:txBody>
                    <a:bodyPr/>
                    <a:lstStyle/>
                    <a:p>
                      <a:r>
                        <a:rPr lang="en-ZA" sz="2000" dirty="0"/>
                        <a:t>2021/22</a:t>
                      </a:r>
                    </a:p>
                  </a:txBody>
                  <a:tcPr/>
                </a:tc>
                <a:extLst>
                  <a:ext uri="{0D108BD9-81ED-4DB2-BD59-A6C34878D82A}">
                    <a16:rowId xmlns:a16="http://schemas.microsoft.com/office/drawing/2014/main" xmlns="" val="10001"/>
                  </a:ext>
                </a:extLst>
              </a:tr>
              <a:tr h="1019068">
                <a:tc rowSpan="4">
                  <a:txBody>
                    <a:bodyPr/>
                    <a:lstStyle/>
                    <a:p>
                      <a:pPr marL="68580" marR="206375" algn="l">
                        <a:lnSpc>
                          <a:spcPct val="100000"/>
                        </a:lnSpc>
                        <a:spcBef>
                          <a:spcPts val="340"/>
                        </a:spcBef>
                        <a:spcAft>
                          <a:spcPts val="0"/>
                        </a:spcAft>
                      </a:pPr>
                      <a:r>
                        <a:rPr lang="en-US" sz="2000" kern="1200" dirty="0">
                          <a:solidFill>
                            <a:schemeClr val="dk1"/>
                          </a:solidFill>
                          <a:effectLst/>
                          <a:latin typeface="+mn-lt"/>
                          <a:ea typeface="+mn-ea"/>
                          <a:cs typeface="+mn-cs"/>
                        </a:rPr>
                        <a:t>3.3 To monitor the content knowledge of teachers in Mathematics, English First Additional Language, Physical Sciences and Accounting through Diagnostic Self- Assessments</a:t>
                      </a:r>
                      <a:endParaRPr lang="en-ZA" sz="2000" kern="1200" dirty="0">
                        <a:solidFill>
                          <a:schemeClr val="dk1"/>
                        </a:solidFill>
                        <a:effectLst/>
                        <a:latin typeface="+mn-lt"/>
                        <a:ea typeface="+mn-ea"/>
                        <a:cs typeface="+mn-cs"/>
                      </a:endParaRPr>
                    </a:p>
                  </a:txBody>
                  <a:tcPr marL="0" marR="0" marT="0" marB="0" anchor="ctr"/>
                </a:tc>
                <a:tc>
                  <a:txBody>
                    <a:bodyPr/>
                    <a:lstStyle/>
                    <a:p>
                      <a:pPr marL="69215" marR="0">
                        <a:spcBef>
                          <a:spcPts val="335"/>
                        </a:spcBef>
                        <a:spcAft>
                          <a:spcPts val="0"/>
                        </a:spcAft>
                      </a:pPr>
                      <a:r>
                        <a:rPr lang="en-US" sz="2000" kern="1200" dirty="0">
                          <a:solidFill>
                            <a:schemeClr val="dk1"/>
                          </a:solidFill>
                          <a:effectLst/>
                          <a:latin typeface="+mn-lt"/>
                          <a:ea typeface="+mn-ea"/>
                          <a:cs typeface="+mn-cs"/>
                        </a:rPr>
                        <a:t>3.3.1 Number of </a:t>
                      </a:r>
                      <a:r>
                        <a:rPr lang="en-US" sz="2000" b="1" kern="1200" dirty="0">
                          <a:solidFill>
                            <a:schemeClr val="dk1"/>
                          </a:solidFill>
                          <a:effectLst/>
                          <a:latin typeface="+mn-lt"/>
                          <a:ea typeface="+mn-ea"/>
                          <a:cs typeface="+mn-cs"/>
                        </a:rPr>
                        <a:t>EFAL</a:t>
                      </a:r>
                      <a:r>
                        <a:rPr lang="en-US" sz="2000" kern="1200" dirty="0">
                          <a:solidFill>
                            <a:schemeClr val="dk1"/>
                          </a:solidFill>
                          <a:effectLst/>
                          <a:latin typeface="+mn-lt"/>
                          <a:ea typeface="+mn-ea"/>
                          <a:cs typeface="+mn-cs"/>
                        </a:rPr>
                        <a:t> diagnostic analysis</a:t>
                      </a:r>
                    </a:p>
                    <a:p>
                      <a:pPr marL="69215" marR="0">
                        <a:spcBef>
                          <a:spcPts val="0"/>
                        </a:spcBef>
                        <a:spcAft>
                          <a:spcPts val="0"/>
                        </a:spcAft>
                      </a:pPr>
                      <a:r>
                        <a:rPr lang="en-US" sz="2000" kern="1200" dirty="0">
                          <a:solidFill>
                            <a:schemeClr val="dk1"/>
                          </a:solidFill>
                          <a:effectLst/>
                          <a:latin typeface="+mn-lt"/>
                          <a:ea typeface="+mn-ea"/>
                          <a:cs typeface="+mn-cs"/>
                        </a:rPr>
                        <a:t>reports produced</a:t>
                      </a:r>
                    </a:p>
                  </a:txBody>
                  <a:tcPr marL="0" marR="0" marT="0" marB="0"/>
                </a:tc>
                <a:tc>
                  <a:txBody>
                    <a:bodyPr/>
                    <a:lstStyle/>
                    <a:p>
                      <a:pPr marR="90170" lvl="0" algn="ctr">
                        <a:lnSpc>
                          <a:spcPct val="100000"/>
                        </a:lnSpc>
                        <a:spcAft>
                          <a:spcPts val="0"/>
                        </a:spcAft>
                      </a:pPr>
                      <a:r>
                        <a:rPr lang="en-ZA" sz="1800" dirty="0">
                          <a:effectLst/>
                          <a:latin typeface="+mn-lt"/>
                          <a:ea typeface="Times New Roman"/>
                          <a:cs typeface="Times New Roman"/>
                        </a:rPr>
                        <a:t> 4</a:t>
                      </a:r>
                    </a:p>
                  </a:txBody>
                  <a:tcPr marL="0" marR="0" marT="0" marB="0" anchor="ctr"/>
                </a:tc>
                <a:tc>
                  <a:txBody>
                    <a:bodyPr/>
                    <a:lstStyle/>
                    <a:p>
                      <a:pPr algn="ctr">
                        <a:lnSpc>
                          <a:spcPct val="115000"/>
                        </a:lnSpc>
                        <a:spcAft>
                          <a:spcPts val="0"/>
                        </a:spcAft>
                      </a:pPr>
                      <a:r>
                        <a:rPr lang="en-ZA" sz="1800" dirty="0">
                          <a:effectLst/>
                          <a:latin typeface="+mn-lt"/>
                          <a:ea typeface="Times New Roman"/>
                          <a:cs typeface="Times New Roman"/>
                        </a:rPr>
                        <a:t> 4</a:t>
                      </a:r>
                    </a:p>
                  </a:txBody>
                  <a:tcPr marL="0" marR="0" marT="0" marB="0" anchor="ctr"/>
                </a:tc>
                <a:tc>
                  <a:txBody>
                    <a:bodyPr/>
                    <a:lstStyle/>
                    <a:p>
                      <a:pPr algn="ctr">
                        <a:lnSpc>
                          <a:spcPct val="115000"/>
                        </a:lnSpc>
                        <a:spcAft>
                          <a:spcPts val="0"/>
                        </a:spcAft>
                      </a:pPr>
                      <a:r>
                        <a:rPr lang="en-ZA" sz="1800" dirty="0">
                          <a:effectLst/>
                          <a:latin typeface="+mn-lt"/>
                          <a:ea typeface="Times New Roman"/>
                          <a:cs typeface="Times New Roman"/>
                        </a:rPr>
                        <a:t> 4</a:t>
                      </a:r>
                    </a:p>
                  </a:txBody>
                  <a:tcPr marL="0" marR="0" marT="0" marB="0" anchor="ctr"/>
                </a:tc>
                <a:extLst>
                  <a:ext uri="{0D108BD9-81ED-4DB2-BD59-A6C34878D82A}">
                    <a16:rowId xmlns:a16="http://schemas.microsoft.com/office/drawing/2014/main" xmlns="" val="10002"/>
                  </a:ext>
                </a:extLst>
              </a:tr>
              <a:tr h="1019068">
                <a:tc vMerge="1">
                  <a:txBody>
                    <a:bodyPr/>
                    <a:lstStyle/>
                    <a:p>
                      <a:pPr marL="68580" marR="206375">
                        <a:lnSpc>
                          <a:spcPts val="1140"/>
                        </a:lnSpc>
                        <a:spcBef>
                          <a:spcPts val="340"/>
                        </a:spcBef>
                        <a:spcAft>
                          <a:spcPts val="0"/>
                        </a:spcAft>
                      </a:pPr>
                      <a:endParaRPr lang="en-ZA" sz="1400" dirty="0">
                        <a:effectLst/>
                        <a:latin typeface="Times New Roman"/>
                        <a:ea typeface="Times New Roman"/>
                        <a:cs typeface="Times New Roman"/>
                      </a:endParaRPr>
                    </a:p>
                  </a:txBody>
                  <a:tcPr marL="0" marR="0" marT="0" marB="0" anchor="ctr"/>
                </a:tc>
                <a:tc>
                  <a:txBody>
                    <a:bodyPr/>
                    <a:lstStyle/>
                    <a:p>
                      <a:pPr marL="68580" marR="254635">
                        <a:spcBef>
                          <a:spcPts val="335"/>
                        </a:spcBef>
                        <a:spcAft>
                          <a:spcPts val="0"/>
                        </a:spcAft>
                      </a:pPr>
                      <a:r>
                        <a:rPr lang="en-US" sz="2000" kern="1200" dirty="0">
                          <a:solidFill>
                            <a:schemeClr val="dk1"/>
                          </a:solidFill>
                          <a:effectLst/>
                          <a:latin typeface="+mn-lt"/>
                          <a:ea typeface="+mn-ea"/>
                          <a:cs typeface="+mn-cs"/>
                        </a:rPr>
                        <a:t>3.3.2 Number of </a:t>
                      </a:r>
                      <a:r>
                        <a:rPr lang="en-US" sz="2000" b="1" kern="1200" dirty="0">
                          <a:solidFill>
                            <a:schemeClr val="dk1"/>
                          </a:solidFill>
                          <a:effectLst/>
                          <a:latin typeface="+mn-lt"/>
                          <a:ea typeface="+mn-ea"/>
                          <a:cs typeface="+mn-cs"/>
                        </a:rPr>
                        <a:t>Physical Science </a:t>
                      </a:r>
                      <a:r>
                        <a:rPr lang="en-US" sz="2000" kern="1200" dirty="0">
                          <a:solidFill>
                            <a:schemeClr val="dk1"/>
                          </a:solidFill>
                          <a:effectLst/>
                          <a:latin typeface="+mn-lt"/>
                          <a:ea typeface="+mn-ea"/>
                          <a:cs typeface="+mn-cs"/>
                        </a:rPr>
                        <a:t>diagnostic analysis reports produced</a:t>
                      </a:r>
                    </a:p>
                  </a:txBody>
                  <a:tcPr marL="0" marR="0" marT="0" marB="0"/>
                </a:tc>
                <a:tc>
                  <a:txBody>
                    <a:bodyPr/>
                    <a:lstStyle/>
                    <a:p>
                      <a:pPr marR="90170" lvl="0" algn="ctr">
                        <a:lnSpc>
                          <a:spcPct val="100000"/>
                        </a:lnSpc>
                        <a:spcAft>
                          <a:spcPts val="0"/>
                        </a:spcAft>
                      </a:pPr>
                      <a:r>
                        <a:rPr lang="en-ZA" sz="1800" dirty="0">
                          <a:effectLst/>
                          <a:latin typeface="+mn-lt"/>
                          <a:ea typeface="Times New Roman"/>
                          <a:cs typeface="Times New Roman"/>
                        </a:rPr>
                        <a:t> 4</a:t>
                      </a:r>
                    </a:p>
                  </a:txBody>
                  <a:tcPr marL="0" marR="0" marT="0" marB="0" anchor="ctr"/>
                </a:tc>
                <a:tc>
                  <a:txBody>
                    <a:bodyPr/>
                    <a:lstStyle/>
                    <a:p>
                      <a:pPr algn="ctr">
                        <a:lnSpc>
                          <a:spcPct val="115000"/>
                        </a:lnSpc>
                        <a:spcAft>
                          <a:spcPts val="0"/>
                        </a:spcAft>
                      </a:pPr>
                      <a:r>
                        <a:rPr lang="en-ZA" sz="1800" dirty="0">
                          <a:effectLst/>
                          <a:latin typeface="+mn-lt"/>
                          <a:ea typeface="Times New Roman"/>
                          <a:cs typeface="Times New Roman"/>
                        </a:rPr>
                        <a:t> 4</a:t>
                      </a:r>
                    </a:p>
                  </a:txBody>
                  <a:tcPr marL="0" marR="0" marT="0" marB="0" anchor="ctr"/>
                </a:tc>
                <a:tc>
                  <a:txBody>
                    <a:bodyPr/>
                    <a:lstStyle/>
                    <a:p>
                      <a:pPr algn="ctr">
                        <a:lnSpc>
                          <a:spcPct val="115000"/>
                        </a:lnSpc>
                        <a:spcAft>
                          <a:spcPts val="0"/>
                        </a:spcAft>
                      </a:pPr>
                      <a:r>
                        <a:rPr lang="en-ZA" sz="1800" dirty="0">
                          <a:effectLst/>
                          <a:latin typeface="+mn-lt"/>
                          <a:ea typeface="Times New Roman"/>
                          <a:cs typeface="Times New Roman"/>
                        </a:rPr>
                        <a:t> 4</a:t>
                      </a:r>
                    </a:p>
                  </a:txBody>
                  <a:tcPr marL="0" marR="0" marT="0" marB="0" anchor="ctr"/>
                </a:tc>
                <a:extLst>
                  <a:ext uri="{0D108BD9-81ED-4DB2-BD59-A6C34878D82A}">
                    <a16:rowId xmlns:a16="http://schemas.microsoft.com/office/drawing/2014/main" xmlns="" val="10003"/>
                  </a:ext>
                </a:extLst>
              </a:tr>
              <a:tr h="1019068">
                <a:tc vMerge="1">
                  <a:txBody>
                    <a:bodyPr/>
                    <a:lstStyle/>
                    <a:p>
                      <a:pPr marL="68580" marR="206375">
                        <a:lnSpc>
                          <a:spcPts val="1140"/>
                        </a:lnSpc>
                        <a:spcBef>
                          <a:spcPts val="340"/>
                        </a:spcBef>
                        <a:spcAft>
                          <a:spcPts val="0"/>
                        </a:spcAft>
                      </a:pPr>
                      <a:endParaRPr lang="en-ZA" sz="1400" dirty="0">
                        <a:effectLst/>
                        <a:latin typeface="Times New Roman"/>
                        <a:ea typeface="Times New Roman"/>
                        <a:cs typeface="Times New Roman"/>
                      </a:endParaRPr>
                    </a:p>
                  </a:txBody>
                  <a:tcPr marL="0" marR="0" marT="0" marB="0" anchor="ctr"/>
                </a:tc>
                <a:tc>
                  <a:txBody>
                    <a:bodyPr/>
                    <a:lstStyle/>
                    <a:p>
                      <a:pPr marL="68580" marR="127635">
                        <a:spcBef>
                          <a:spcPts val="335"/>
                        </a:spcBef>
                        <a:spcAft>
                          <a:spcPts val="0"/>
                        </a:spcAft>
                      </a:pPr>
                      <a:r>
                        <a:rPr lang="en-US" sz="2000" kern="1200" dirty="0">
                          <a:solidFill>
                            <a:schemeClr val="dk1"/>
                          </a:solidFill>
                          <a:effectLst/>
                          <a:latin typeface="+mn-lt"/>
                          <a:ea typeface="+mn-ea"/>
                          <a:cs typeface="+mn-cs"/>
                        </a:rPr>
                        <a:t>3.3.3 Number of </a:t>
                      </a:r>
                      <a:r>
                        <a:rPr lang="en-US" sz="2000" b="1" kern="1200" dirty="0">
                          <a:solidFill>
                            <a:schemeClr val="dk1"/>
                          </a:solidFill>
                          <a:effectLst/>
                          <a:latin typeface="+mn-lt"/>
                          <a:ea typeface="+mn-ea"/>
                          <a:cs typeface="+mn-cs"/>
                        </a:rPr>
                        <a:t>Accounting </a:t>
                      </a:r>
                      <a:r>
                        <a:rPr lang="en-US" sz="2000" kern="1200" dirty="0">
                          <a:solidFill>
                            <a:schemeClr val="dk1"/>
                          </a:solidFill>
                          <a:effectLst/>
                          <a:latin typeface="+mn-lt"/>
                          <a:ea typeface="+mn-ea"/>
                          <a:cs typeface="+mn-cs"/>
                        </a:rPr>
                        <a:t>diagnostic analysis reports produced</a:t>
                      </a:r>
                    </a:p>
                  </a:txBody>
                  <a:tcPr marL="0" marR="0" marT="0" marB="0"/>
                </a:tc>
                <a:tc>
                  <a:txBody>
                    <a:bodyPr/>
                    <a:lstStyle/>
                    <a:p>
                      <a:pPr marR="90170" lvl="0" algn="ctr">
                        <a:lnSpc>
                          <a:spcPct val="100000"/>
                        </a:lnSpc>
                        <a:spcAft>
                          <a:spcPts val="0"/>
                        </a:spcAft>
                      </a:pPr>
                      <a:r>
                        <a:rPr lang="en-ZA" sz="1800" dirty="0">
                          <a:effectLst/>
                          <a:latin typeface="+mn-lt"/>
                          <a:ea typeface="Times New Roman"/>
                          <a:cs typeface="Times New Roman"/>
                        </a:rPr>
                        <a:t> 4</a:t>
                      </a:r>
                    </a:p>
                  </a:txBody>
                  <a:tcPr marL="0" marR="0" marT="0" marB="0" anchor="ctr"/>
                </a:tc>
                <a:tc>
                  <a:txBody>
                    <a:bodyPr/>
                    <a:lstStyle/>
                    <a:p>
                      <a:pPr algn="ctr">
                        <a:lnSpc>
                          <a:spcPct val="115000"/>
                        </a:lnSpc>
                        <a:spcAft>
                          <a:spcPts val="0"/>
                        </a:spcAft>
                      </a:pPr>
                      <a:r>
                        <a:rPr lang="en-ZA" sz="1800" dirty="0">
                          <a:effectLst/>
                          <a:latin typeface="+mn-lt"/>
                          <a:ea typeface="Times New Roman"/>
                          <a:cs typeface="Times New Roman"/>
                        </a:rPr>
                        <a:t> 4</a:t>
                      </a:r>
                    </a:p>
                  </a:txBody>
                  <a:tcPr marL="0" marR="0" marT="0" marB="0" anchor="ctr"/>
                </a:tc>
                <a:tc>
                  <a:txBody>
                    <a:bodyPr/>
                    <a:lstStyle/>
                    <a:p>
                      <a:pPr algn="ctr">
                        <a:lnSpc>
                          <a:spcPct val="115000"/>
                        </a:lnSpc>
                        <a:spcAft>
                          <a:spcPts val="0"/>
                        </a:spcAft>
                      </a:pPr>
                      <a:r>
                        <a:rPr lang="en-ZA" sz="1800" dirty="0">
                          <a:effectLst/>
                          <a:latin typeface="+mn-lt"/>
                          <a:ea typeface="Times New Roman"/>
                          <a:cs typeface="Times New Roman"/>
                        </a:rPr>
                        <a:t> 4</a:t>
                      </a:r>
                    </a:p>
                  </a:txBody>
                  <a:tcPr marL="0" marR="0" marT="0" marB="0" anchor="ctr"/>
                </a:tc>
                <a:extLst>
                  <a:ext uri="{0D108BD9-81ED-4DB2-BD59-A6C34878D82A}">
                    <a16:rowId xmlns:a16="http://schemas.microsoft.com/office/drawing/2014/main" xmlns="" val="10004"/>
                  </a:ext>
                </a:extLst>
              </a:tr>
              <a:tr h="1019068">
                <a:tc vMerge="1">
                  <a:txBody>
                    <a:bodyPr/>
                    <a:lstStyle/>
                    <a:p>
                      <a:pPr marL="68580" marR="206375">
                        <a:lnSpc>
                          <a:spcPts val="1140"/>
                        </a:lnSpc>
                        <a:spcBef>
                          <a:spcPts val="340"/>
                        </a:spcBef>
                        <a:spcAft>
                          <a:spcPts val="0"/>
                        </a:spcAft>
                      </a:pPr>
                      <a:endParaRPr lang="en-ZA" sz="1400" dirty="0">
                        <a:effectLst/>
                        <a:latin typeface="Times New Roman"/>
                        <a:ea typeface="Times New Roman"/>
                        <a:cs typeface="Times New Roman"/>
                      </a:endParaRPr>
                    </a:p>
                  </a:txBody>
                  <a:tcPr marL="0" marR="0" marT="0" marB="0" anchor="ctr"/>
                </a:tc>
                <a:tc>
                  <a:txBody>
                    <a:bodyPr/>
                    <a:lstStyle/>
                    <a:p>
                      <a:pPr marL="67945" marR="46990">
                        <a:spcBef>
                          <a:spcPts val="335"/>
                        </a:spcBef>
                        <a:spcAft>
                          <a:spcPts val="0"/>
                        </a:spcAft>
                      </a:pPr>
                      <a:r>
                        <a:rPr lang="en-US" sz="2000" kern="1200" dirty="0">
                          <a:solidFill>
                            <a:schemeClr val="dk1"/>
                          </a:solidFill>
                          <a:effectLst/>
                          <a:latin typeface="+mn-lt"/>
                          <a:ea typeface="+mn-ea"/>
                          <a:cs typeface="+mn-cs"/>
                        </a:rPr>
                        <a:t>3.3.4 Number of </a:t>
                      </a:r>
                      <a:r>
                        <a:rPr lang="en-US" sz="2000" b="1" kern="1200" dirty="0">
                          <a:solidFill>
                            <a:schemeClr val="dk1"/>
                          </a:solidFill>
                          <a:effectLst/>
                          <a:latin typeface="+mn-lt"/>
                          <a:ea typeface="+mn-ea"/>
                          <a:cs typeface="+mn-cs"/>
                        </a:rPr>
                        <a:t>Mathematics </a:t>
                      </a:r>
                      <a:r>
                        <a:rPr lang="en-US" sz="2000" kern="1200" dirty="0">
                          <a:solidFill>
                            <a:schemeClr val="dk1"/>
                          </a:solidFill>
                          <a:effectLst/>
                          <a:latin typeface="+mn-lt"/>
                          <a:ea typeface="+mn-ea"/>
                          <a:cs typeface="+mn-cs"/>
                        </a:rPr>
                        <a:t>diagnostic analysis reports produced</a:t>
                      </a:r>
                    </a:p>
                  </a:txBody>
                  <a:tcPr marL="0" marR="0" marT="0" marB="0"/>
                </a:tc>
                <a:tc>
                  <a:txBody>
                    <a:bodyPr/>
                    <a:lstStyle/>
                    <a:p>
                      <a:pPr marR="90170" lvl="0" algn="ctr">
                        <a:lnSpc>
                          <a:spcPct val="100000"/>
                        </a:lnSpc>
                        <a:spcAft>
                          <a:spcPts val="0"/>
                        </a:spcAft>
                      </a:pPr>
                      <a:r>
                        <a:rPr lang="en-ZA" sz="1800" dirty="0">
                          <a:effectLst/>
                          <a:latin typeface="+mn-lt"/>
                          <a:ea typeface="Times New Roman"/>
                          <a:cs typeface="Times New Roman"/>
                        </a:rPr>
                        <a:t> 4</a:t>
                      </a:r>
                    </a:p>
                  </a:txBody>
                  <a:tcPr marL="0" marR="0" marT="0" marB="0" anchor="ctr"/>
                </a:tc>
                <a:tc>
                  <a:txBody>
                    <a:bodyPr/>
                    <a:lstStyle/>
                    <a:p>
                      <a:pPr algn="ctr">
                        <a:lnSpc>
                          <a:spcPct val="115000"/>
                        </a:lnSpc>
                        <a:spcAft>
                          <a:spcPts val="0"/>
                        </a:spcAft>
                      </a:pPr>
                      <a:r>
                        <a:rPr lang="en-ZA" sz="1800" dirty="0">
                          <a:effectLst/>
                          <a:latin typeface="+mn-lt"/>
                          <a:ea typeface="Times New Roman"/>
                          <a:cs typeface="Times New Roman"/>
                        </a:rPr>
                        <a:t> 4</a:t>
                      </a:r>
                    </a:p>
                  </a:txBody>
                  <a:tcPr marL="0" marR="0" marT="0" marB="0" anchor="ctr"/>
                </a:tc>
                <a:tc>
                  <a:txBody>
                    <a:bodyPr/>
                    <a:lstStyle/>
                    <a:p>
                      <a:pPr algn="ctr">
                        <a:lnSpc>
                          <a:spcPct val="115000"/>
                        </a:lnSpc>
                        <a:spcAft>
                          <a:spcPts val="0"/>
                        </a:spcAft>
                      </a:pPr>
                      <a:r>
                        <a:rPr lang="en-ZA" sz="1800" dirty="0">
                          <a:effectLst/>
                          <a:latin typeface="+mn-lt"/>
                          <a:ea typeface="Times New Roman"/>
                          <a:cs typeface="Times New Roman"/>
                        </a:rPr>
                        <a:t> 4</a:t>
                      </a:r>
                    </a:p>
                  </a:txBody>
                  <a:tcPr marL="0" marR="0" marT="0" marB="0" anchor="ct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44</a:t>
            </a:fld>
            <a:endParaRPr lang="en-ZA" dirty="0"/>
          </a:p>
        </p:txBody>
      </p:sp>
      <p:pic>
        <p:nvPicPr>
          <p:cNvPr id="5" name="Picture 4"/>
          <p:cNvPicPr>
            <a:picLocks noChangeAspect="1"/>
          </p:cNvPicPr>
          <p:nvPr/>
        </p:nvPicPr>
        <p:blipFill>
          <a:blip r:embed="rId3" cstate="print"/>
          <a:stretch>
            <a:fillRect/>
          </a:stretch>
        </p:blipFill>
        <p:spPr>
          <a:xfrm>
            <a:off x="34237" y="6119982"/>
            <a:ext cx="1619672" cy="732898"/>
          </a:xfrm>
          <a:prstGeom prst="rect">
            <a:avLst/>
          </a:prstGeom>
        </p:spPr>
      </p:pic>
    </p:spTree>
    <p:extLst>
      <p:ext uri="{BB962C8B-B14F-4D97-AF65-F5344CB8AC3E}">
        <p14:creationId xmlns:p14="http://schemas.microsoft.com/office/powerpoint/2010/main" xmlns="" val="2021753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50"/>
            <a:ext cx="8229600" cy="764704"/>
          </a:xfrm>
        </p:spPr>
        <p:txBody>
          <a:bodyPr>
            <a:noAutofit/>
          </a:bodyPr>
          <a:lstStyle/>
          <a:p>
            <a:r>
              <a:rPr lang="en-ZA" sz="4800" b="1" dirty="0">
                <a:solidFill>
                  <a:schemeClr val="accent2">
                    <a:lumMod val="75000"/>
                  </a:schemeClr>
                </a:solidFill>
              </a:rPr>
              <a:t>2019/20 APP : PROGRAMME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24323444"/>
              </p:ext>
            </p:extLst>
          </p:nvPr>
        </p:nvGraphicFramePr>
        <p:xfrm>
          <a:off x="0" y="869454"/>
          <a:ext cx="9143996" cy="5988547"/>
        </p:xfrm>
        <a:graphic>
          <a:graphicData uri="http://schemas.openxmlformats.org/drawingml/2006/table">
            <a:tbl>
              <a:tblPr firstRow="1" bandRow="1">
                <a:tableStyleId>{21E4AEA4-8DFA-4A89-87EB-49C32662AFE0}</a:tableStyleId>
              </a:tblPr>
              <a:tblGrid>
                <a:gridCol w="2280083">
                  <a:extLst>
                    <a:ext uri="{9D8B030D-6E8A-4147-A177-3AD203B41FA5}">
                      <a16:colId xmlns:a16="http://schemas.microsoft.com/office/drawing/2014/main" xmlns="" val="20000"/>
                    </a:ext>
                  </a:extLst>
                </a:gridCol>
                <a:gridCol w="3198349">
                  <a:extLst>
                    <a:ext uri="{9D8B030D-6E8A-4147-A177-3AD203B41FA5}">
                      <a16:colId xmlns:a16="http://schemas.microsoft.com/office/drawing/2014/main" xmlns="" val="20001"/>
                    </a:ext>
                  </a:extLst>
                </a:gridCol>
                <a:gridCol w="1213458">
                  <a:extLst>
                    <a:ext uri="{9D8B030D-6E8A-4147-A177-3AD203B41FA5}">
                      <a16:colId xmlns:a16="http://schemas.microsoft.com/office/drawing/2014/main" xmlns="" val="20002"/>
                    </a:ext>
                  </a:extLst>
                </a:gridCol>
                <a:gridCol w="1226053">
                  <a:extLst>
                    <a:ext uri="{9D8B030D-6E8A-4147-A177-3AD203B41FA5}">
                      <a16:colId xmlns:a16="http://schemas.microsoft.com/office/drawing/2014/main" xmlns="" val="20003"/>
                    </a:ext>
                  </a:extLst>
                </a:gridCol>
                <a:gridCol w="1226053">
                  <a:extLst>
                    <a:ext uri="{9D8B030D-6E8A-4147-A177-3AD203B41FA5}">
                      <a16:colId xmlns:a16="http://schemas.microsoft.com/office/drawing/2014/main" xmlns="" val="20004"/>
                    </a:ext>
                  </a:extLst>
                </a:gridCol>
              </a:tblGrid>
              <a:tr h="429301">
                <a:tc rowSpan="2">
                  <a:txBody>
                    <a:bodyPr/>
                    <a:lstStyle/>
                    <a:p>
                      <a:r>
                        <a:rPr lang="en-US" sz="2000" b="1" kern="1200" dirty="0">
                          <a:solidFill>
                            <a:schemeClr val="lt1"/>
                          </a:solidFill>
                          <a:effectLst/>
                          <a:latin typeface="+mn-lt"/>
                          <a:ea typeface="+mn-ea"/>
                          <a:cs typeface="+mn-cs"/>
                        </a:rPr>
                        <a:t>Strategic Objective</a:t>
                      </a:r>
                      <a:endParaRPr lang="en-ZA" sz="2000" dirty="0"/>
                    </a:p>
                  </a:txBody>
                  <a:tcPr/>
                </a:tc>
                <a:tc rowSpan="2">
                  <a:txBody>
                    <a:bodyPr/>
                    <a:lstStyle/>
                    <a:p>
                      <a:r>
                        <a:rPr lang="en-ZA" sz="2000" dirty="0"/>
                        <a:t>Programme Performance Indicator </a:t>
                      </a:r>
                    </a:p>
                  </a:txBody>
                  <a:tcPr/>
                </a:tc>
                <a:tc gridSpan="3">
                  <a:txBody>
                    <a:bodyPr/>
                    <a:lstStyle/>
                    <a:p>
                      <a:r>
                        <a:rPr lang="en-ZA" sz="2000" dirty="0"/>
                        <a:t>Medium-term targets </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96278">
                <a:tc vMerge="1">
                  <a:txBody>
                    <a:bodyPr/>
                    <a:lstStyle/>
                    <a:p>
                      <a:endParaRPr lang="en-ZA"/>
                    </a:p>
                  </a:txBody>
                  <a:tcPr/>
                </a:tc>
                <a:tc vMerge="1">
                  <a:txBody>
                    <a:bodyPr/>
                    <a:lstStyle/>
                    <a:p>
                      <a:endParaRPr lang="en-ZA"/>
                    </a:p>
                  </a:txBody>
                  <a:tcPr/>
                </a:tc>
                <a:tc>
                  <a:txBody>
                    <a:bodyPr/>
                    <a:lstStyle/>
                    <a:p>
                      <a:r>
                        <a:rPr lang="en-ZA" b="1" dirty="0"/>
                        <a:t>2019/20</a:t>
                      </a:r>
                    </a:p>
                  </a:txBody>
                  <a:tcPr/>
                </a:tc>
                <a:tc>
                  <a:txBody>
                    <a:bodyPr/>
                    <a:lstStyle/>
                    <a:p>
                      <a:r>
                        <a:rPr lang="en-ZA" b="1" dirty="0"/>
                        <a:t>2020/21</a:t>
                      </a:r>
                    </a:p>
                  </a:txBody>
                  <a:tcPr/>
                </a:tc>
                <a:tc>
                  <a:txBody>
                    <a:bodyPr/>
                    <a:lstStyle/>
                    <a:p>
                      <a:r>
                        <a:rPr lang="en-ZA" b="1" dirty="0"/>
                        <a:t>2021/22</a:t>
                      </a:r>
                    </a:p>
                  </a:txBody>
                  <a:tcPr/>
                </a:tc>
                <a:extLst>
                  <a:ext uri="{0D108BD9-81ED-4DB2-BD59-A6C34878D82A}">
                    <a16:rowId xmlns:a16="http://schemas.microsoft.com/office/drawing/2014/main" xmlns="" val="10001"/>
                  </a:ext>
                </a:extLst>
              </a:tr>
              <a:tr h="1029114">
                <a:tc rowSpan="2">
                  <a:txBody>
                    <a:bodyPr/>
                    <a:lstStyle/>
                    <a:p>
                      <a:r>
                        <a:rPr lang="en-ZA" sz="1800" dirty="0"/>
                        <a:t>3.4 To monitor the implementation of performance management systems in PEDs annually in order to strengthen accountability of schools and office-based educators</a:t>
                      </a:r>
                    </a:p>
                  </a:txBody>
                  <a:tcPr anchor="ctr"/>
                </a:tc>
                <a:tc>
                  <a:txBody>
                    <a:bodyPr/>
                    <a:lstStyle/>
                    <a:p>
                      <a:pPr marL="0" marR="0">
                        <a:lnSpc>
                          <a:spcPts val="1400"/>
                        </a:lnSpc>
                        <a:spcBef>
                          <a:spcPts val="85"/>
                        </a:spcBef>
                        <a:spcAft>
                          <a:spcPts val="0"/>
                        </a:spcAft>
                      </a:pPr>
                      <a:r>
                        <a:rPr lang="en-US" sz="1800" kern="1200" dirty="0">
                          <a:solidFill>
                            <a:schemeClr val="dk1"/>
                          </a:solidFill>
                          <a:latin typeface="+mn-lt"/>
                          <a:ea typeface="+mn-ea"/>
                          <a:cs typeface="+mn-cs"/>
                        </a:rPr>
                        <a:t> </a:t>
                      </a:r>
                    </a:p>
                    <a:p>
                      <a:pPr marL="67945" marR="471805">
                        <a:spcBef>
                          <a:spcPts val="0"/>
                        </a:spcBef>
                        <a:spcAft>
                          <a:spcPts val="0"/>
                        </a:spcAft>
                      </a:pPr>
                      <a:r>
                        <a:rPr lang="en-US" sz="1800" kern="1200" dirty="0">
                          <a:solidFill>
                            <a:schemeClr val="dk1"/>
                          </a:solidFill>
                          <a:latin typeface="+mn-lt"/>
                          <a:ea typeface="+mn-ea"/>
                          <a:cs typeface="+mn-cs"/>
                        </a:rPr>
                        <a:t>3.4.1 Number of </a:t>
                      </a:r>
                      <a:r>
                        <a:rPr lang="en-US" sz="1800" b="0" kern="1200" dirty="0">
                          <a:solidFill>
                            <a:schemeClr val="dk1"/>
                          </a:solidFill>
                          <a:latin typeface="+mn-lt"/>
                          <a:ea typeface="+mn-ea"/>
                          <a:cs typeface="+mn-cs"/>
                        </a:rPr>
                        <a:t>PEDs monitored on the </a:t>
                      </a:r>
                      <a:r>
                        <a:rPr lang="en-US" sz="1800" kern="1200" dirty="0">
                          <a:solidFill>
                            <a:schemeClr val="dk1"/>
                          </a:solidFill>
                          <a:latin typeface="+mn-lt"/>
                          <a:ea typeface="+mn-ea"/>
                          <a:cs typeface="+mn-cs"/>
                        </a:rPr>
                        <a:t>implementation of </a:t>
                      </a:r>
                      <a:r>
                        <a:rPr lang="en-US" sz="1800" b="1" kern="1200" dirty="0">
                          <a:solidFill>
                            <a:schemeClr val="dk1"/>
                          </a:solidFill>
                          <a:latin typeface="+mn-lt"/>
                          <a:ea typeface="+mn-ea"/>
                          <a:cs typeface="+mn-cs"/>
                        </a:rPr>
                        <a:t>IQMS</a:t>
                      </a:r>
                    </a:p>
                  </a:txBody>
                  <a:tcPr marL="0" marR="0" marT="0" marB="0"/>
                </a:tc>
                <a:tc>
                  <a:txBody>
                    <a:bodyPr/>
                    <a:lstStyle/>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0" marR="0">
                        <a:lnSpc>
                          <a:spcPts val="1000"/>
                        </a:lnSpc>
                        <a:spcBef>
                          <a:spcPts val="60"/>
                        </a:spcBef>
                        <a:spcAft>
                          <a:spcPts val="0"/>
                        </a:spcAft>
                      </a:pPr>
                      <a:r>
                        <a:rPr lang="en-US" sz="1800" dirty="0">
                          <a:effectLst/>
                          <a:latin typeface="+mn-lt"/>
                          <a:ea typeface="Times New Roman" panose="02020603050405020304" pitchFamily="18" charset="0"/>
                        </a:rPr>
                        <a:t> </a:t>
                      </a:r>
                    </a:p>
                    <a:p>
                      <a:pPr marL="467995" marR="467360" algn="ctr">
                        <a:spcBef>
                          <a:spcPts val="0"/>
                        </a:spcBef>
                        <a:spcAft>
                          <a:spcPts val="0"/>
                        </a:spcAft>
                      </a:pPr>
                      <a:r>
                        <a:rPr lang="en-US" sz="1800" dirty="0">
                          <a:solidFill>
                            <a:srgbClr val="363435"/>
                          </a:solidFill>
                          <a:effectLst/>
                          <a:latin typeface="+mn-lt"/>
                          <a:ea typeface="Arial Narrow" panose="020B0606020202030204" pitchFamily="34" charset="0"/>
                          <a:cs typeface="Arial Narrow" panose="020B0606020202030204" pitchFamily="34" charset="0"/>
                        </a:rPr>
                        <a:t>6</a:t>
                      </a:r>
                      <a:endParaRPr lang="en-US" sz="1800" dirty="0">
                        <a:effectLst/>
                        <a:latin typeface="+mn-lt"/>
                        <a:ea typeface="Times New Roman" panose="02020603050405020304" pitchFamily="18" charset="0"/>
                      </a:endParaRPr>
                    </a:p>
                  </a:txBody>
                  <a:tcPr marL="0" marR="0" marT="0" marB="0"/>
                </a:tc>
                <a:tc>
                  <a:txBody>
                    <a:bodyPr/>
                    <a:lstStyle/>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0" marR="0">
                        <a:lnSpc>
                          <a:spcPts val="1000"/>
                        </a:lnSpc>
                        <a:spcBef>
                          <a:spcPts val="60"/>
                        </a:spcBef>
                        <a:spcAft>
                          <a:spcPts val="0"/>
                        </a:spcAft>
                      </a:pPr>
                      <a:r>
                        <a:rPr lang="en-US" sz="1800" dirty="0">
                          <a:effectLst/>
                          <a:latin typeface="+mn-lt"/>
                          <a:ea typeface="Times New Roman" panose="02020603050405020304" pitchFamily="18" charset="0"/>
                        </a:rPr>
                        <a:t> </a:t>
                      </a:r>
                    </a:p>
                    <a:p>
                      <a:pPr marL="467995" marR="467360" algn="ctr">
                        <a:spcBef>
                          <a:spcPts val="0"/>
                        </a:spcBef>
                        <a:spcAft>
                          <a:spcPts val="0"/>
                        </a:spcAft>
                      </a:pPr>
                      <a:r>
                        <a:rPr lang="en-US" sz="1800" dirty="0">
                          <a:solidFill>
                            <a:srgbClr val="363435"/>
                          </a:solidFill>
                          <a:effectLst/>
                          <a:latin typeface="+mn-lt"/>
                          <a:ea typeface="Arial Narrow" panose="020B0606020202030204" pitchFamily="34" charset="0"/>
                          <a:cs typeface="Arial Narrow" panose="020B0606020202030204" pitchFamily="34" charset="0"/>
                        </a:rPr>
                        <a:t>9</a:t>
                      </a:r>
                      <a:endParaRPr lang="en-US" sz="1800" dirty="0">
                        <a:effectLst/>
                        <a:latin typeface="+mn-lt"/>
                        <a:ea typeface="Times New Roman" panose="02020603050405020304" pitchFamily="18" charset="0"/>
                      </a:endParaRPr>
                    </a:p>
                  </a:txBody>
                  <a:tcPr marL="0" marR="0" marT="0" marB="0"/>
                </a:tc>
                <a:tc>
                  <a:txBody>
                    <a:bodyPr/>
                    <a:lstStyle/>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0" marR="0">
                        <a:lnSpc>
                          <a:spcPts val="1000"/>
                        </a:lnSpc>
                        <a:spcBef>
                          <a:spcPts val="60"/>
                        </a:spcBef>
                        <a:spcAft>
                          <a:spcPts val="0"/>
                        </a:spcAft>
                      </a:pPr>
                      <a:r>
                        <a:rPr lang="en-US" sz="1800" dirty="0">
                          <a:effectLst/>
                          <a:latin typeface="+mn-lt"/>
                          <a:ea typeface="Times New Roman" panose="02020603050405020304" pitchFamily="18" charset="0"/>
                        </a:rPr>
                        <a:t> </a:t>
                      </a:r>
                    </a:p>
                    <a:p>
                      <a:pPr marL="462280" marR="462280" algn="ctr">
                        <a:spcBef>
                          <a:spcPts val="0"/>
                        </a:spcBef>
                        <a:spcAft>
                          <a:spcPts val="0"/>
                        </a:spcAft>
                      </a:pPr>
                      <a:r>
                        <a:rPr lang="en-US" sz="1800" dirty="0">
                          <a:solidFill>
                            <a:srgbClr val="363435"/>
                          </a:solidFill>
                          <a:effectLst/>
                          <a:latin typeface="+mn-lt"/>
                          <a:ea typeface="Arial Narrow" panose="020B0606020202030204" pitchFamily="34" charset="0"/>
                          <a:cs typeface="Arial Narrow" panose="020B0606020202030204" pitchFamily="34" charset="0"/>
                        </a:rPr>
                        <a:t>9</a:t>
                      </a:r>
                      <a:endParaRPr lang="en-US" sz="1800" dirty="0">
                        <a:effectLst/>
                        <a:latin typeface="+mn-lt"/>
                        <a:ea typeface="Times New Roman" panose="02020603050405020304" pitchFamily="18" charset="0"/>
                      </a:endParaRPr>
                    </a:p>
                  </a:txBody>
                  <a:tcPr marL="0" marR="0" marT="0" marB="0"/>
                </a:tc>
                <a:extLst>
                  <a:ext uri="{0D108BD9-81ED-4DB2-BD59-A6C34878D82A}">
                    <a16:rowId xmlns:a16="http://schemas.microsoft.com/office/drawing/2014/main" xmlns="" val="10002"/>
                  </a:ext>
                </a:extLst>
              </a:tr>
              <a:tr h="1657115">
                <a:tc vMerge="1">
                  <a:txBody>
                    <a:bodyPr/>
                    <a:lstStyle/>
                    <a:p>
                      <a:endParaRPr lang="en-ZA" sz="1400" dirty="0"/>
                    </a:p>
                  </a:txBody>
                  <a:tcPr anchor="ctr"/>
                </a:tc>
                <a:tc>
                  <a:txBody>
                    <a:bodyPr/>
                    <a:lstStyle/>
                    <a:p>
                      <a:pPr marL="0" marR="0">
                        <a:lnSpc>
                          <a:spcPts val="900"/>
                        </a:lnSpc>
                        <a:spcBef>
                          <a:spcPts val="10"/>
                        </a:spcBef>
                        <a:spcAft>
                          <a:spcPts val="0"/>
                        </a:spcAft>
                      </a:pPr>
                      <a:r>
                        <a:rPr lang="en-US" sz="1800" kern="1200" dirty="0">
                          <a:solidFill>
                            <a:schemeClr val="dk1"/>
                          </a:solidFill>
                          <a:latin typeface="+mn-lt"/>
                          <a:ea typeface="+mn-ea"/>
                          <a:cs typeface="+mn-cs"/>
                        </a:rPr>
                        <a:t> </a:t>
                      </a:r>
                    </a:p>
                    <a:p>
                      <a:pPr marL="68580" marR="471170">
                        <a:spcBef>
                          <a:spcPts val="0"/>
                        </a:spcBef>
                        <a:spcAft>
                          <a:spcPts val="0"/>
                        </a:spcAft>
                      </a:pPr>
                      <a:r>
                        <a:rPr lang="en-US" sz="1800" kern="1200" dirty="0">
                          <a:solidFill>
                            <a:schemeClr val="dk1"/>
                          </a:solidFill>
                          <a:latin typeface="+mn-lt"/>
                          <a:ea typeface="+mn-ea"/>
                          <a:cs typeface="+mn-cs"/>
                        </a:rPr>
                        <a:t>3.4.2 Number of PEDs monitored on the implementation of </a:t>
                      </a:r>
                      <a:r>
                        <a:rPr lang="en-US" sz="1800" b="1" kern="1200" dirty="0">
                          <a:solidFill>
                            <a:schemeClr val="dk1"/>
                          </a:solidFill>
                          <a:latin typeface="+mn-lt"/>
                          <a:ea typeface="+mn-ea"/>
                          <a:cs typeface="+mn-cs"/>
                        </a:rPr>
                        <a:t>EMS</a:t>
                      </a:r>
                      <a:r>
                        <a:rPr lang="en-US" sz="1800" kern="1200" dirty="0">
                          <a:solidFill>
                            <a:schemeClr val="dk1"/>
                          </a:solidFill>
                          <a:latin typeface="+mn-lt"/>
                          <a:ea typeface="+mn-ea"/>
                          <a:cs typeface="+mn-cs"/>
                        </a:rPr>
                        <a:t>: PMDS</a:t>
                      </a:r>
                    </a:p>
                  </a:txBody>
                  <a:tcPr marL="0" marR="0" marT="0" marB="0"/>
                </a:tc>
                <a:tc>
                  <a:txBody>
                    <a:bodyPr/>
                    <a:lstStyle/>
                    <a:p>
                      <a:pPr marL="0" marR="0">
                        <a:lnSpc>
                          <a:spcPts val="500"/>
                        </a:lnSpc>
                        <a:spcBef>
                          <a:spcPts val="35"/>
                        </a:spcBef>
                        <a:spcAft>
                          <a:spcPts val="0"/>
                        </a:spcAft>
                      </a:pPr>
                      <a:r>
                        <a:rPr lang="en-US" sz="1800" dirty="0">
                          <a:effectLst/>
                          <a:latin typeface="+mn-lt"/>
                          <a:ea typeface="Times New Roman" panose="02020603050405020304" pitchFamily="18" charset="0"/>
                        </a:rPr>
                        <a:t> </a:t>
                      </a:r>
                    </a:p>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467995" marR="467360" algn="ctr">
                        <a:spcBef>
                          <a:spcPts val="0"/>
                        </a:spcBef>
                        <a:spcAft>
                          <a:spcPts val="0"/>
                        </a:spcAft>
                      </a:pPr>
                      <a:r>
                        <a:rPr lang="en-US" sz="1800" dirty="0">
                          <a:solidFill>
                            <a:srgbClr val="363435"/>
                          </a:solidFill>
                          <a:effectLst/>
                          <a:latin typeface="+mn-lt"/>
                          <a:ea typeface="Arial Narrow" panose="020B0606020202030204" pitchFamily="34" charset="0"/>
                          <a:cs typeface="Arial Narrow" panose="020B0606020202030204" pitchFamily="34" charset="0"/>
                        </a:rPr>
                        <a:t>6</a:t>
                      </a:r>
                      <a:endParaRPr lang="en-US" sz="1800" dirty="0">
                        <a:effectLst/>
                        <a:latin typeface="+mn-lt"/>
                        <a:ea typeface="Times New Roman" panose="02020603050405020304" pitchFamily="18" charset="0"/>
                      </a:endParaRPr>
                    </a:p>
                  </a:txBody>
                  <a:tcPr marL="0" marR="0" marT="0" marB="0"/>
                </a:tc>
                <a:tc>
                  <a:txBody>
                    <a:bodyPr/>
                    <a:lstStyle/>
                    <a:p>
                      <a:pPr marL="0" marR="0">
                        <a:lnSpc>
                          <a:spcPts val="500"/>
                        </a:lnSpc>
                        <a:spcBef>
                          <a:spcPts val="35"/>
                        </a:spcBef>
                        <a:spcAft>
                          <a:spcPts val="0"/>
                        </a:spcAft>
                      </a:pPr>
                      <a:r>
                        <a:rPr lang="en-US" sz="1800" dirty="0">
                          <a:effectLst/>
                          <a:latin typeface="+mn-lt"/>
                          <a:ea typeface="Times New Roman" panose="02020603050405020304" pitchFamily="18" charset="0"/>
                        </a:rPr>
                        <a:t> </a:t>
                      </a:r>
                    </a:p>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467995" marR="467360" algn="ctr">
                        <a:spcBef>
                          <a:spcPts val="0"/>
                        </a:spcBef>
                        <a:spcAft>
                          <a:spcPts val="0"/>
                        </a:spcAft>
                      </a:pPr>
                      <a:r>
                        <a:rPr lang="en-US" sz="1800" dirty="0">
                          <a:solidFill>
                            <a:srgbClr val="3E3B3B"/>
                          </a:solidFill>
                          <a:effectLst/>
                          <a:latin typeface="+mn-lt"/>
                          <a:ea typeface="Arial Narrow" panose="020B0606020202030204" pitchFamily="34" charset="0"/>
                          <a:cs typeface="Arial Narrow" panose="020B0606020202030204" pitchFamily="34" charset="0"/>
                        </a:rPr>
                        <a:t>9</a:t>
                      </a:r>
                      <a:endParaRPr lang="en-US" sz="1800" dirty="0">
                        <a:effectLst/>
                        <a:latin typeface="+mn-lt"/>
                        <a:ea typeface="Times New Roman" panose="02020603050405020304" pitchFamily="18" charset="0"/>
                      </a:endParaRPr>
                    </a:p>
                  </a:txBody>
                  <a:tcPr marL="0" marR="0" marT="0" marB="0"/>
                </a:tc>
                <a:tc>
                  <a:txBody>
                    <a:bodyPr/>
                    <a:lstStyle/>
                    <a:p>
                      <a:pPr marL="0" marR="0">
                        <a:lnSpc>
                          <a:spcPts val="500"/>
                        </a:lnSpc>
                        <a:spcBef>
                          <a:spcPts val="35"/>
                        </a:spcBef>
                        <a:spcAft>
                          <a:spcPts val="0"/>
                        </a:spcAft>
                      </a:pPr>
                      <a:r>
                        <a:rPr lang="en-US" sz="1800" dirty="0">
                          <a:effectLst/>
                          <a:latin typeface="+mn-lt"/>
                          <a:ea typeface="Times New Roman" panose="02020603050405020304" pitchFamily="18" charset="0"/>
                        </a:rPr>
                        <a:t> </a:t>
                      </a:r>
                    </a:p>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462280" marR="461645" algn="ctr">
                        <a:spcBef>
                          <a:spcPts val="0"/>
                        </a:spcBef>
                        <a:spcAft>
                          <a:spcPts val="0"/>
                        </a:spcAft>
                      </a:pPr>
                      <a:r>
                        <a:rPr lang="en-US" sz="1800" dirty="0">
                          <a:solidFill>
                            <a:srgbClr val="363435"/>
                          </a:solidFill>
                          <a:effectLst/>
                          <a:latin typeface="+mn-lt"/>
                          <a:ea typeface="Arial Narrow" panose="020B0606020202030204" pitchFamily="34" charset="0"/>
                          <a:cs typeface="Arial Narrow" panose="020B0606020202030204" pitchFamily="34" charset="0"/>
                        </a:rPr>
                        <a:t>9</a:t>
                      </a:r>
                      <a:endParaRPr lang="en-US" sz="1800" dirty="0">
                        <a:effectLst/>
                        <a:latin typeface="+mn-lt"/>
                        <a:ea typeface="Times New Roman" panose="02020603050405020304" pitchFamily="18" charset="0"/>
                      </a:endParaRPr>
                    </a:p>
                  </a:txBody>
                  <a:tcPr marL="0" marR="0" marT="0" marB="0"/>
                </a:tc>
                <a:extLst>
                  <a:ext uri="{0D108BD9-81ED-4DB2-BD59-A6C34878D82A}">
                    <a16:rowId xmlns:a16="http://schemas.microsoft.com/office/drawing/2014/main" xmlns="" val="10003"/>
                  </a:ext>
                </a:extLst>
              </a:tr>
              <a:tr h="2476739">
                <a:tc>
                  <a:txBody>
                    <a:bodyPr/>
                    <a:lstStyle/>
                    <a:p>
                      <a:r>
                        <a:rPr lang="en-ZA" sz="1800" dirty="0"/>
                        <a:t>3.5 Monitor the</a:t>
                      </a:r>
                    </a:p>
                    <a:p>
                      <a:r>
                        <a:rPr lang="en-ZA" sz="1800" dirty="0"/>
                        <a:t>implementation of the post provisioning annually per province to ensure that there is an equitable distribution of teachers</a:t>
                      </a:r>
                    </a:p>
                  </a:txBody>
                  <a:tcPr anchor="ctr"/>
                </a:tc>
                <a:tc>
                  <a:txBody>
                    <a:bodyPr/>
                    <a:lstStyle/>
                    <a:p>
                      <a:pPr marL="69215" marR="302895">
                        <a:spcBef>
                          <a:spcPts val="330"/>
                        </a:spcBef>
                        <a:spcAft>
                          <a:spcPts val="0"/>
                        </a:spcAft>
                      </a:pPr>
                      <a:r>
                        <a:rPr lang="en-US" sz="1800" kern="1200" dirty="0">
                          <a:solidFill>
                            <a:schemeClr val="dk1"/>
                          </a:solidFill>
                          <a:latin typeface="+mn-lt"/>
                          <a:ea typeface="+mn-ea"/>
                          <a:cs typeface="+mn-cs"/>
                        </a:rPr>
                        <a:t>3.5.1 Number of PEDs that had their </a:t>
                      </a:r>
                      <a:r>
                        <a:rPr lang="en-US" sz="1800" b="1" kern="1200" dirty="0">
                          <a:solidFill>
                            <a:schemeClr val="dk1"/>
                          </a:solidFill>
                          <a:latin typeface="+mn-lt"/>
                          <a:ea typeface="+mn-ea"/>
                          <a:cs typeface="+mn-cs"/>
                        </a:rPr>
                        <a:t>post- provisioning </a:t>
                      </a:r>
                      <a:r>
                        <a:rPr lang="en-US" sz="1800" kern="1200" dirty="0">
                          <a:solidFill>
                            <a:schemeClr val="dk1"/>
                          </a:solidFill>
                          <a:latin typeface="+mn-lt"/>
                          <a:ea typeface="+mn-ea"/>
                          <a:cs typeface="+mn-cs"/>
                        </a:rPr>
                        <a:t>process assessed for compliance with the post- provisioning Norms and Standards</a:t>
                      </a:r>
                    </a:p>
                  </a:txBody>
                  <a:tcPr marL="0" marR="0" marT="0" marB="0"/>
                </a:tc>
                <a:tc>
                  <a:txBody>
                    <a:bodyPr/>
                    <a:lstStyle/>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0" marR="0">
                        <a:lnSpc>
                          <a:spcPts val="1000"/>
                        </a:lnSpc>
                        <a:spcBef>
                          <a:spcPts val="60"/>
                        </a:spcBef>
                        <a:spcAft>
                          <a:spcPts val="0"/>
                        </a:spcAft>
                      </a:pPr>
                      <a:r>
                        <a:rPr lang="en-US" sz="1800" dirty="0">
                          <a:effectLst/>
                          <a:latin typeface="+mn-lt"/>
                          <a:ea typeface="Times New Roman" panose="02020603050405020304" pitchFamily="18" charset="0"/>
                        </a:rPr>
                        <a:t> </a:t>
                      </a:r>
                    </a:p>
                    <a:p>
                      <a:pPr marL="467995" marR="467360" algn="ctr">
                        <a:spcBef>
                          <a:spcPts val="0"/>
                        </a:spcBef>
                        <a:spcAft>
                          <a:spcPts val="0"/>
                        </a:spcAft>
                      </a:pPr>
                      <a:r>
                        <a:rPr lang="en-US" sz="1800" dirty="0">
                          <a:solidFill>
                            <a:srgbClr val="363435"/>
                          </a:solidFill>
                          <a:effectLst/>
                          <a:latin typeface="+mn-lt"/>
                          <a:ea typeface="Arial Narrow" panose="020B0606020202030204" pitchFamily="34" charset="0"/>
                          <a:cs typeface="Arial Narrow" panose="020B0606020202030204" pitchFamily="34" charset="0"/>
                        </a:rPr>
                        <a:t>9</a:t>
                      </a:r>
                      <a:endParaRPr lang="en-US" sz="1800" dirty="0">
                        <a:effectLst/>
                        <a:latin typeface="+mn-lt"/>
                        <a:ea typeface="Times New Roman" panose="02020603050405020304" pitchFamily="18" charset="0"/>
                      </a:endParaRPr>
                    </a:p>
                  </a:txBody>
                  <a:tcPr marL="0" marR="0" marT="0" marB="0"/>
                </a:tc>
                <a:tc>
                  <a:txBody>
                    <a:bodyPr/>
                    <a:lstStyle/>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0" marR="0">
                        <a:lnSpc>
                          <a:spcPts val="1000"/>
                        </a:lnSpc>
                        <a:spcBef>
                          <a:spcPts val="60"/>
                        </a:spcBef>
                        <a:spcAft>
                          <a:spcPts val="0"/>
                        </a:spcAft>
                      </a:pPr>
                      <a:r>
                        <a:rPr lang="en-US" sz="1800" dirty="0">
                          <a:effectLst/>
                          <a:latin typeface="+mn-lt"/>
                          <a:ea typeface="Times New Roman" panose="02020603050405020304" pitchFamily="18" charset="0"/>
                        </a:rPr>
                        <a:t> </a:t>
                      </a:r>
                    </a:p>
                    <a:p>
                      <a:pPr marL="467995" marR="467360" algn="ctr">
                        <a:spcBef>
                          <a:spcPts val="0"/>
                        </a:spcBef>
                        <a:spcAft>
                          <a:spcPts val="0"/>
                        </a:spcAft>
                      </a:pPr>
                      <a:r>
                        <a:rPr lang="en-US" sz="1800" dirty="0">
                          <a:solidFill>
                            <a:srgbClr val="3E3B3B"/>
                          </a:solidFill>
                          <a:effectLst/>
                          <a:latin typeface="+mn-lt"/>
                          <a:ea typeface="Arial Narrow" panose="020B0606020202030204" pitchFamily="34" charset="0"/>
                          <a:cs typeface="Arial Narrow" panose="020B0606020202030204" pitchFamily="34" charset="0"/>
                        </a:rPr>
                        <a:t>9</a:t>
                      </a:r>
                      <a:endParaRPr lang="en-US" sz="1800" dirty="0">
                        <a:effectLst/>
                        <a:latin typeface="+mn-lt"/>
                        <a:ea typeface="Times New Roman" panose="02020603050405020304" pitchFamily="18" charset="0"/>
                      </a:endParaRPr>
                    </a:p>
                  </a:txBody>
                  <a:tcPr marL="0" marR="0" marT="0" marB="0"/>
                </a:tc>
                <a:tc>
                  <a:txBody>
                    <a:bodyPr/>
                    <a:lstStyle/>
                    <a:p>
                      <a:pPr marL="0" marR="0">
                        <a:lnSpc>
                          <a:spcPts val="1000"/>
                        </a:lnSpc>
                        <a:spcBef>
                          <a:spcPts val="0"/>
                        </a:spcBef>
                        <a:spcAft>
                          <a:spcPts val="0"/>
                        </a:spcAft>
                      </a:pPr>
                      <a:r>
                        <a:rPr lang="en-US" sz="1800" dirty="0">
                          <a:effectLst/>
                          <a:latin typeface="+mn-lt"/>
                          <a:ea typeface="Times New Roman" panose="02020603050405020304" pitchFamily="18" charset="0"/>
                        </a:rPr>
                        <a:t> </a:t>
                      </a:r>
                    </a:p>
                    <a:p>
                      <a:pPr marL="0" marR="0">
                        <a:lnSpc>
                          <a:spcPts val="1000"/>
                        </a:lnSpc>
                        <a:spcBef>
                          <a:spcPts val="60"/>
                        </a:spcBef>
                        <a:spcAft>
                          <a:spcPts val="0"/>
                        </a:spcAft>
                      </a:pPr>
                      <a:r>
                        <a:rPr lang="en-US" sz="1800" dirty="0">
                          <a:effectLst/>
                          <a:latin typeface="+mn-lt"/>
                          <a:ea typeface="Times New Roman" panose="02020603050405020304" pitchFamily="18" charset="0"/>
                        </a:rPr>
                        <a:t> </a:t>
                      </a:r>
                    </a:p>
                    <a:p>
                      <a:pPr marL="467995" marR="467360" algn="ctr">
                        <a:spcBef>
                          <a:spcPts val="0"/>
                        </a:spcBef>
                        <a:spcAft>
                          <a:spcPts val="0"/>
                        </a:spcAft>
                      </a:pPr>
                      <a:r>
                        <a:rPr lang="en-US" sz="1800" dirty="0">
                          <a:solidFill>
                            <a:srgbClr val="363435"/>
                          </a:solidFill>
                          <a:effectLst/>
                          <a:latin typeface="+mn-lt"/>
                          <a:ea typeface="Arial Narrow" panose="020B0606020202030204" pitchFamily="34" charset="0"/>
                          <a:cs typeface="Arial Narrow" panose="020B0606020202030204" pitchFamily="34" charset="0"/>
                        </a:rPr>
                        <a:t>9</a:t>
                      </a:r>
                      <a:endParaRPr lang="en-US" sz="1800" dirty="0">
                        <a:effectLst/>
                        <a:latin typeface="+mn-lt"/>
                        <a:ea typeface="Times New Roman" panose="02020603050405020304" pitchFamily="18" charset="0"/>
                      </a:endParaRPr>
                    </a:p>
                  </a:txBody>
                  <a:tcPr marL="0" marR="0" marT="0" marB="0"/>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45</a:t>
            </a:fld>
            <a:endParaRPr lang="en-ZA" dirty="0"/>
          </a:p>
        </p:txBody>
      </p:sp>
    </p:spTree>
    <p:extLst>
      <p:ext uri="{BB962C8B-B14F-4D97-AF65-F5344CB8AC3E}">
        <p14:creationId xmlns:p14="http://schemas.microsoft.com/office/powerpoint/2010/main" xmlns="" val="127342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ZA" sz="2800" b="1" dirty="0">
                <a:solidFill>
                  <a:schemeClr val="accent2">
                    <a:lumMod val="75000"/>
                  </a:schemeClr>
                </a:solidFill>
              </a:rPr>
              <a:t>2019/20 APP : PROGRAMME 4</a:t>
            </a:r>
            <a:endParaRPr lang="en-ZA"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5620830"/>
              </p:ext>
            </p:extLst>
          </p:nvPr>
        </p:nvGraphicFramePr>
        <p:xfrm>
          <a:off x="0" y="548681"/>
          <a:ext cx="9143999" cy="6337413"/>
        </p:xfrm>
        <a:graphic>
          <a:graphicData uri="http://schemas.openxmlformats.org/drawingml/2006/table">
            <a:tbl>
              <a:tblPr firstRow="1" bandRow="1">
                <a:tableStyleId>{21E4AEA4-8DFA-4A89-87EB-49C32662AFE0}</a:tableStyleId>
              </a:tblPr>
              <a:tblGrid>
                <a:gridCol w="1913939">
                  <a:extLst>
                    <a:ext uri="{9D8B030D-6E8A-4147-A177-3AD203B41FA5}">
                      <a16:colId xmlns:a16="http://schemas.microsoft.com/office/drawing/2014/main" xmlns="" val="20000"/>
                    </a:ext>
                  </a:extLst>
                </a:gridCol>
                <a:gridCol w="2470748">
                  <a:extLst>
                    <a:ext uri="{9D8B030D-6E8A-4147-A177-3AD203B41FA5}">
                      <a16:colId xmlns:a16="http://schemas.microsoft.com/office/drawing/2014/main" xmlns="" val="20001"/>
                    </a:ext>
                  </a:extLst>
                </a:gridCol>
                <a:gridCol w="1671389">
                  <a:extLst>
                    <a:ext uri="{9D8B030D-6E8A-4147-A177-3AD203B41FA5}">
                      <a16:colId xmlns:a16="http://schemas.microsoft.com/office/drawing/2014/main" xmlns="" val="20002"/>
                    </a:ext>
                  </a:extLst>
                </a:gridCol>
                <a:gridCol w="1453381">
                  <a:extLst>
                    <a:ext uri="{9D8B030D-6E8A-4147-A177-3AD203B41FA5}">
                      <a16:colId xmlns:a16="http://schemas.microsoft.com/office/drawing/2014/main" xmlns="" val="20003"/>
                    </a:ext>
                  </a:extLst>
                </a:gridCol>
                <a:gridCol w="1634542">
                  <a:extLst>
                    <a:ext uri="{9D8B030D-6E8A-4147-A177-3AD203B41FA5}">
                      <a16:colId xmlns:a16="http://schemas.microsoft.com/office/drawing/2014/main" xmlns="" val="20004"/>
                    </a:ext>
                  </a:extLst>
                </a:gridCol>
              </a:tblGrid>
              <a:tr h="295876">
                <a:tc rowSpan="2">
                  <a:txBody>
                    <a:bodyPr/>
                    <a:lstStyle/>
                    <a:p>
                      <a:r>
                        <a:rPr lang="en-US" sz="1400" b="1" kern="1200" dirty="0">
                          <a:solidFill>
                            <a:schemeClr val="lt1"/>
                          </a:solidFill>
                          <a:effectLst/>
                          <a:latin typeface="+mn-lt"/>
                          <a:ea typeface="+mn-ea"/>
                          <a:cs typeface="+mn-cs"/>
                        </a:rPr>
                        <a:t>Strategic Objective</a:t>
                      </a:r>
                      <a:endParaRPr lang="en-ZA" sz="1400" dirty="0">
                        <a:latin typeface="+mn-lt"/>
                      </a:endParaRPr>
                    </a:p>
                  </a:txBody>
                  <a:tcPr/>
                </a:tc>
                <a:tc rowSpan="2">
                  <a:txBody>
                    <a:bodyPr/>
                    <a:lstStyle/>
                    <a:p>
                      <a:r>
                        <a:rPr lang="en-ZA" sz="1400" dirty="0">
                          <a:latin typeface="+mn-lt"/>
                        </a:rPr>
                        <a:t>Programme Performance Indicator </a:t>
                      </a:r>
                    </a:p>
                  </a:txBody>
                  <a:tcPr/>
                </a:tc>
                <a:tc gridSpan="3">
                  <a:txBody>
                    <a:bodyPr/>
                    <a:lstStyle/>
                    <a:p>
                      <a:r>
                        <a:rPr lang="en-ZA" sz="1400" dirty="0">
                          <a:latin typeface="+mn-lt"/>
                        </a:rPr>
                        <a:t>Medium-term targets </a:t>
                      </a:r>
                    </a:p>
                  </a:txBody>
                  <a:tcPr/>
                </a:tc>
                <a:tc hMerge="1">
                  <a:txBody>
                    <a:bodyPr/>
                    <a:lstStyle/>
                    <a:p>
                      <a:endParaRPr lang="en-ZA" dirty="0">
                        <a:latin typeface="+mn-lt"/>
                      </a:endParaRPr>
                    </a:p>
                  </a:txBody>
                  <a:tcPr/>
                </a:tc>
                <a:tc hMerge="1">
                  <a:txBody>
                    <a:bodyPr/>
                    <a:lstStyle/>
                    <a:p>
                      <a:endParaRPr lang="en-ZA" dirty="0">
                        <a:latin typeface="+mn-lt"/>
                      </a:endParaRPr>
                    </a:p>
                  </a:txBody>
                  <a:tcPr/>
                </a:tc>
                <a:extLst>
                  <a:ext uri="{0D108BD9-81ED-4DB2-BD59-A6C34878D82A}">
                    <a16:rowId xmlns:a16="http://schemas.microsoft.com/office/drawing/2014/main" xmlns="" val="10000"/>
                  </a:ext>
                </a:extLst>
              </a:tr>
              <a:tr h="295876">
                <a:tc vMerge="1">
                  <a:txBody>
                    <a:bodyPr/>
                    <a:lstStyle/>
                    <a:p>
                      <a:endParaRPr lang="en-ZA"/>
                    </a:p>
                  </a:txBody>
                  <a:tcPr/>
                </a:tc>
                <a:tc vMerge="1">
                  <a:txBody>
                    <a:bodyPr/>
                    <a:lstStyle/>
                    <a:p>
                      <a:endParaRPr lang="en-ZA"/>
                    </a:p>
                  </a:txBody>
                  <a:tcPr/>
                </a:tc>
                <a:tc>
                  <a:txBody>
                    <a:bodyPr/>
                    <a:lstStyle/>
                    <a:p>
                      <a:r>
                        <a:rPr lang="en-ZA" sz="1400" dirty="0">
                          <a:latin typeface="+mn-lt"/>
                        </a:rPr>
                        <a:t>2019/20</a:t>
                      </a:r>
                    </a:p>
                  </a:txBody>
                  <a:tcPr/>
                </a:tc>
                <a:tc>
                  <a:txBody>
                    <a:bodyPr/>
                    <a:lstStyle/>
                    <a:p>
                      <a:r>
                        <a:rPr lang="en-ZA" sz="1400" dirty="0">
                          <a:latin typeface="+mn-lt"/>
                        </a:rPr>
                        <a:t>2020/21</a:t>
                      </a:r>
                    </a:p>
                  </a:txBody>
                  <a:tcPr/>
                </a:tc>
                <a:tc>
                  <a:txBody>
                    <a:bodyPr/>
                    <a:lstStyle/>
                    <a:p>
                      <a:r>
                        <a:rPr lang="en-ZA" sz="1400" dirty="0">
                          <a:latin typeface="+mn-lt"/>
                        </a:rPr>
                        <a:t>2021/22</a:t>
                      </a:r>
                    </a:p>
                  </a:txBody>
                  <a:tcPr/>
                </a:tc>
                <a:extLst>
                  <a:ext uri="{0D108BD9-81ED-4DB2-BD59-A6C34878D82A}">
                    <a16:rowId xmlns:a16="http://schemas.microsoft.com/office/drawing/2014/main" xmlns="" val="10001"/>
                  </a:ext>
                </a:extLst>
              </a:tr>
              <a:tr h="1084877">
                <a:tc rowSpan="3">
                  <a:txBody>
                    <a:bodyPr/>
                    <a:lstStyle/>
                    <a:p>
                      <a:r>
                        <a:rPr lang="en-ZA" sz="1600" dirty="0">
                          <a:effectLst/>
                          <a:latin typeface="+mn-lt"/>
                          <a:ea typeface="Times New Roman"/>
                          <a:cs typeface="Times New Roman"/>
                        </a:rPr>
                        <a:t>4.1 </a:t>
                      </a:r>
                      <a:r>
                        <a:rPr lang="en-US" sz="1600" kern="1200" dirty="0">
                          <a:solidFill>
                            <a:schemeClr val="dk1"/>
                          </a:solidFill>
                          <a:effectLst/>
                          <a:latin typeface="+mn-lt"/>
                          <a:ea typeface="+mn-ea"/>
                          <a:cs typeface="+mn-cs"/>
                        </a:rPr>
                        <a:t>Provide data on learner performance through the setting</a:t>
                      </a:r>
                    </a:p>
                    <a:p>
                      <a:r>
                        <a:rPr lang="en-US" sz="1600" kern="1200" dirty="0">
                          <a:solidFill>
                            <a:schemeClr val="dk1"/>
                          </a:solidFill>
                          <a:effectLst/>
                          <a:latin typeface="+mn-lt"/>
                          <a:ea typeface="+mn-ea"/>
                          <a:cs typeface="+mn-cs"/>
                        </a:rPr>
                        <a:t>of question papers, administering the examinations and data analysis of the</a:t>
                      </a:r>
                    </a:p>
                    <a:p>
                      <a:r>
                        <a:rPr lang="en-US" sz="1600" kern="1200" dirty="0">
                          <a:solidFill>
                            <a:schemeClr val="dk1"/>
                          </a:solidFill>
                          <a:effectLst/>
                          <a:latin typeface="+mn-lt"/>
                          <a:ea typeface="+mn-ea"/>
                          <a:cs typeface="+mn-cs"/>
                        </a:rPr>
                        <a:t>National Examinations and Assessments conducted periodically</a:t>
                      </a:r>
                      <a:endParaRPr lang="en-ZA" sz="1600" dirty="0">
                        <a:effectLst/>
                        <a:latin typeface="+mn-lt"/>
                        <a:ea typeface="Times New Roman"/>
                        <a:cs typeface="Times New Roman"/>
                      </a:endParaRPr>
                    </a:p>
                  </a:txBody>
                  <a:tcPr marL="0" marR="0" marT="0" marB="0" anchor="ctr"/>
                </a:tc>
                <a:tc>
                  <a:txBody>
                    <a:bodyPr/>
                    <a:lstStyle/>
                    <a:p>
                      <a:pPr marL="47625" marR="0" algn="l" defTabSz="914400" rtl="0" eaLnBrk="1" latinLnBrk="0" hangingPunct="1">
                        <a:lnSpc>
                          <a:spcPct val="100000"/>
                        </a:lnSpc>
                        <a:spcBef>
                          <a:spcPts val="165"/>
                        </a:spcBef>
                        <a:spcAft>
                          <a:spcPts val="0"/>
                        </a:spcAft>
                      </a:pPr>
                      <a:r>
                        <a:rPr lang="en-ZA" sz="1400" kern="1200" dirty="0">
                          <a:solidFill>
                            <a:schemeClr val="dk1"/>
                          </a:solidFill>
                          <a:effectLst/>
                          <a:latin typeface="+mn-lt"/>
                          <a:ea typeface="+mn-ea"/>
                          <a:cs typeface="+mn-cs"/>
                        </a:rPr>
                        <a:t>4.1.1 Number of </a:t>
                      </a:r>
                      <a:r>
                        <a:rPr lang="en-ZA" sz="1400" b="1" kern="1200" dirty="0">
                          <a:solidFill>
                            <a:schemeClr val="dk1"/>
                          </a:solidFill>
                          <a:effectLst/>
                          <a:latin typeface="+mn-lt"/>
                          <a:ea typeface="+mn-ea"/>
                          <a:cs typeface="+mn-cs"/>
                        </a:rPr>
                        <a:t>General Education and Training </a:t>
                      </a:r>
                      <a:r>
                        <a:rPr lang="en-ZA" sz="1400" kern="1200" dirty="0">
                          <a:solidFill>
                            <a:schemeClr val="dk1"/>
                          </a:solidFill>
                          <a:effectLst/>
                          <a:latin typeface="+mn-lt"/>
                          <a:ea typeface="+mn-ea"/>
                          <a:cs typeface="+mn-cs"/>
                        </a:rPr>
                        <a:t>(GET) Test items in language and Mathematics for Grade 3,6 and 9 developed</a:t>
                      </a:r>
                    </a:p>
                  </a:txBody>
                  <a:tcPr marL="0" marR="0" marT="0" marB="0"/>
                </a:tc>
                <a:tc>
                  <a:txBody>
                    <a:bodyPr/>
                    <a:lstStyle/>
                    <a:p>
                      <a:pPr marL="47625" marR="0">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250 test items developed in Grades 3,6 and 9</a:t>
                      </a:r>
                      <a:endParaRPr lang="en-US" sz="1400" dirty="0">
                        <a:effectLst/>
                        <a:latin typeface="+mn-lt"/>
                        <a:ea typeface="Times New Roman" panose="02020603050405020304" pitchFamily="18" charset="0"/>
                      </a:endParaRPr>
                    </a:p>
                    <a:p>
                      <a:pPr marL="47625" marR="0">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Mathematics and</a:t>
                      </a:r>
                      <a:endParaRPr lang="en-US" sz="1400" dirty="0">
                        <a:effectLst/>
                        <a:latin typeface="+mn-lt"/>
                        <a:ea typeface="Times New Roman" panose="02020603050405020304" pitchFamily="18" charset="0"/>
                      </a:endParaRPr>
                    </a:p>
                    <a:p>
                      <a:pPr marL="47625" marR="0">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Languages</a:t>
                      </a:r>
                      <a:endParaRPr lang="en-US" sz="1400" dirty="0">
                        <a:effectLst/>
                        <a:latin typeface="+mn-lt"/>
                        <a:ea typeface="Times New Roman" panose="02020603050405020304" pitchFamily="18" charset="0"/>
                      </a:endParaRPr>
                    </a:p>
                  </a:txBody>
                  <a:tcPr marL="0" marR="0" marT="0" marB="0"/>
                </a:tc>
                <a:tc>
                  <a:txBody>
                    <a:bodyPr/>
                    <a:lstStyle/>
                    <a:p>
                      <a:pPr marL="47625" marR="0">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300 test items developed in Grades 3,6and 9</a:t>
                      </a:r>
                      <a:endParaRPr lang="en-US" sz="1400" dirty="0">
                        <a:effectLst/>
                        <a:latin typeface="+mn-lt"/>
                        <a:ea typeface="Times New Roman" panose="02020603050405020304" pitchFamily="18" charset="0"/>
                      </a:endParaRPr>
                    </a:p>
                    <a:p>
                      <a:pPr marL="47625" marR="0">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Mathematics and</a:t>
                      </a:r>
                      <a:endParaRPr lang="en-US" sz="1400" dirty="0">
                        <a:effectLst/>
                        <a:latin typeface="+mn-lt"/>
                        <a:ea typeface="Times New Roman" panose="02020603050405020304" pitchFamily="18" charset="0"/>
                      </a:endParaRPr>
                    </a:p>
                    <a:p>
                      <a:pPr marL="47625" marR="0">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Languages</a:t>
                      </a:r>
                      <a:endParaRPr lang="en-US" sz="1400" dirty="0">
                        <a:effectLst/>
                        <a:latin typeface="+mn-lt"/>
                        <a:ea typeface="Times New Roman" panose="02020603050405020304" pitchFamily="18" charset="0"/>
                      </a:endParaRPr>
                    </a:p>
                  </a:txBody>
                  <a:tcPr marL="0" marR="0" marT="0" marB="0"/>
                </a:tc>
                <a:tc>
                  <a:txBody>
                    <a:bodyPr/>
                    <a:lstStyle/>
                    <a:p>
                      <a:pPr marL="69850" marR="0" algn="ctr">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300 test items developed in Grades 3,6 and 9</a:t>
                      </a:r>
                      <a:endParaRPr lang="en-US" sz="1400" dirty="0">
                        <a:effectLst/>
                        <a:latin typeface="+mn-lt"/>
                        <a:ea typeface="Times New Roman" panose="02020603050405020304" pitchFamily="18" charset="0"/>
                      </a:endParaRPr>
                    </a:p>
                    <a:p>
                      <a:pPr marL="62865" marR="0" algn="ctr">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Mathematics and</a:t>
                      </a:r>
                      <a:endParaRPr lang="en-US" sz="1400" dirty="0">
                        <a:effectLst/>
                        <a:latin typeface="+mn-lt"/>
                        <a:ea typeface="Times New Roman" panose="02020603050405020304" pitchFamily="18" charset="0"/>
                      </a:endParaRPr>
                    </a:p>
                    <a:p>
                      <a:pPr marL="203200" marR="0" algn="ctr">
                        <a:spcBef>
                          <a:spcPts val="165"/>
                        </a:spcBef>
                        <a:spcAft>
                          <a:spcPts val="0"/>
                        </a:spcAft>
                      </a:pPr>
                      <a:r>
                        <a:rPr lang="en-US" sz="1400" dirty="0">
                          <a:solidFill>
                            <a:srgbClr val="363435"/>
                          </a:solidFill>
                          <a:effectLst/>
                          <a:latin typeface="+mn-lt"/>
                          <a:ea typeface="Arial Narrow" panose="020B0606020202030204" pitchFamily="34" charset="0"/>
                          <a:cs typeface="Arial Narrow" panose="020B0606020202030204" pitchFamily="34" charset="0"/>
                        </a:rPr>
                        <a:t>Languages</a:t>
                      </a:r>
                      <a:endParaRPr lang="en-US" sz="1400" dirty="0">
                        <a:effectLst/>
                        <a:latin typeface="+mn-lt"/>
                        <a:ea typeface="Times New Roman" panose="02020603050405020304" pitchFamily="18" charset="0"/>
                      </a:endParaRPr>
                    </a:p>
                  </a:txBody>
                  <a:tcPr marL="0" marR="0" marT="0" marB="0"/>
                </a:tc>
                <a:extLst>
                  <a:ext uri="{0D108BD9-81ED-4DB2-BD59-A6C34878D82A}">
                    <a16:rowId xmlns:a16="http://schemas.microsoft.com/office/drawing/2014/main" xmlns="" val="10002"/>
                  </a:ext>
                </a:extLst>
              </a:tr>
              <a:tr h="3121487">
                <a:tc vMerge="1">
                  <a:txBody>
                    <a:bodyPr/>
                    <a:lstStyle/>
                    <a:p>
                      <a:pPr marL="50800" marR="57150">
                        <a:lnSpc>
                          <a:spcPct val="100000"/>
                        </a:lnSpc>
                        <a:spcBef>
                          <a:spcPts val="315"/>
                        </a:spcBef>
                        <a:spcAft>
                          <a:spcPts val="0"/>
                        </a:spcAft>
                      </a:pPr>
                      <a:endParaRPr lang="en-ZA" sz="1200" dirty="0">
                        <a:effectLst/>
                        <a:latin typeface="+mn-lt"/>
                        <a:ea typeface="Times New Roman"/>
                        <a:cs typeface="Times New Roman"/>
                      </a:endParaRPr>
                    </a:p>
                  </a:txBody>
                  <a:tcPr marL="0" marR="0" marT="0" marB="0"/>
                </a:tc>
                <a:tc>
                  <a:txBody>
                    <a:bodyPr/>
                    <a:lstStyle/>
                    <a:p>
                      <a:pPr marL="47625" marR="0">
                        <a:spcBef>
                          <a:spcPts val="165"/>
                        </a:spcBef>
                        <a:spcAft>
                          <a:spcPts val="0"/>
                        </a:spcAft>
                      </a:pPr>
                      <a:endParaRPr lang="en-US" sz="1400" kern="1200" dirty="0">
                        <a:solidFill>
                          <a:schemeClr val="dk1"/>
                        </a:solidFill>
                        <a:effectLst/>
                        <a:latin typeface="+mn-lt"/>
                        <a:ea typeface="+mn-ea"/>
                        <a:cs typeface="+mn-cs"/>
                      </a:endParaRPr>
                    </a:p>
                    <a:p>
                      <a:pPr marL="47625" marR="0">
                        <a:spcBef>
                          <a:spcPts val="165"/>
                        </a:spcBef>
                        <a:spcAft>
                          <a:spcPts val="0"/>
                        </a:spcAft>
                      </a:pPr>
                      <a:r>
                        <a:rPr lang="en-US" sz="1400" kern="1200" dirty="0">
                          <a:solidFill>
                            <a:schemeClr val="dk1"/>
                          </a:solidFill>
                          <a:effectLst/>
                          <a:latin typeface="+mn-lt"/>
                          <a:ea typeface="+mn-ea"/>
                          <a:cs typeface="+mn-cs"/>
                        </a:rPr>
                        <a:t>4.1.2 Number of </a:t>
                      </a:r>
                      <a:r>
                        <a:rPr lang="en-US" sz="1400" b="1" kern="1200" dirty="0">
                          <a:solidFill>
                            <a:schemeClr val="dk1"/>
                          </a:solidFill>
                          <a:effectLst/>
                          <a:latin typeface="+mn-lt"/>
                          <a:ea typeface="+mn-ea"/>
                          <a:cs typeface="+mn-cs"/>
                        </a:rPr>
                        <a:t>NSC</a:t>
                      </a:r>
                      <a:r>
                        <a:rPr lang="en-US" sz="1400" kern="1200" dirty="0">
                          <a:solidFill>
                            <a:schemeClr val="dk1"/>
                          </a:solidFill>
                          <a:effectLst/>
                          <a:latin typeface="+mn-lt"/>
                          <a:ea typeface="+mn-ea"/>
                          <a:cs typeface="+mn-cs"/>
                        </a:rPr>
                        <a:t> reports produced</a:t>
                      </a:r>
                    </a:p>
                  </a:txBody>
                  <a:tcPr marL="0" marR="0" marT="0" marB="0"/>
                </a:tc>
                <a:tc>
                  <a:txBody>
                    <a:bodyPr/>
                    <a:lstStyle/>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dirty="0">
                          <a:solidFill>
                            <a:srgbClr val="363435"/>
                          </a:solidFill>
                          <a:effectLst/>
                          <a:latin typeface="+mn-lt"/>
                          <a:ea typeface="Arial Narrow" panose="020B0606020202030204" pitchFamily="34" charset="0"/>
                          <a:cs typeface="Arial Narrow" panose="020B0606020202030204" pitchFamily="34" charset="0"/>
                        </a:rPr>
                        <a:t>4 </a:t>
                      </a:r>
                      <a:r>
                        <a:rPr lang="en-US" sz="1400" b="0" kern="1200" dirty="0">
                          <a:solidFill>
                            <a:schemeClr val="tx1"/>
                          </a:solidFill>
                          <a:effectLst/>
                          <a:latin typeface="+mn-lt"/>
                          <a:ea typeface="Times New Roman"/>
                          <a:cs typeface="Times New Roman"/>
                        </a:rPr>
                        <a:t>Reports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Examination Report</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Schools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Statistics Report;</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Diagnostic Report in selected subjects;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Schools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Subject Report</a:t>
                      </a:r>
                    </a:p>
                  </a:txBody>
                  <a:tcPr marL="0" marR="0" marT="0" marB="0"/>
                </a:tc>
                <a:tc>
                  <a:txBody>
                    <a:bodyPr/>
                    <a:lstStyle/>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dirty="0">
                          <a:solidFill>
                            <a:srgbClr val="363435"/>
                          </a:solidFill>
                          <a:effectLst/>
                          <a:latin typeface="+mn-lt"/>
                          <a:ea typeface="Arial Narrow" panose="020B0606020202030204" pitchFamily="34" charset="0"/>
                          <a:cs typeface="Arial Narrow" panose="020B0606020202030204" pitchFamily="34" charset="0"/>
                        </a:rPr>
                        <a:t>4 </a:t>
                      </a:r>
                      <a:r>
                        <a:rPr lang="en-US" sz="1400" b="0" kern="1200" dirty="0">
                          <a:solidFill>
                            <a:schemeClr val="tx1"/>
                          </a:solidFill>
                          <a:effectLst/>
                          <a:latin typeface="+mn-lt"/>
                          <a:ea typeface="Times New Roman"/>
                          <a:cs typeface="Times New Roman"/>
                        </a:rPr>
                        <a:t>Reports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Examination Report</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Schools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Statistics Report;</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Diagnostic Report in selected subjects;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Schools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Subject Report</a:t>
                      </a:r>
                    </a:p>
                  </a:txBody>
                  <a:tcPr marL="0" marR="0" marT="0" marB="0"/>
                </a:tc>
                <a:tc>
                  <a:txBody>
                    <a:bodyPr/>
                    <a:lstStyle/>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4 Reports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Examination Report</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Schools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Statistics Report;</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Diagnostic Report in selected subjects;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 NSC Schools</a:t>
                      </a:r>
                    </a:p>
                    <a:p>
                      <a:pPr marL="50165" marR="193675" indent="0" algn="l" defTabSz="914400" rtl="0" eaLnBrk="1" fontAlgn="auto" latinLnBrk="0" hangingPunct="1">
                        <a:lnSpc>
                          <a:spcPct val="100000"/>
                        </a:lnSpc>
                        <a:spcBef>
                          <a:spcPts val="315"/>
                        </a:spcBef>
                        <a:spcAft>
                          <a:spcPts val="0"/>
                        </a:spcAft>
                        <a:buClrTx/>
                        <a:buSzTx/>
                        <a:buFontTx/>
                        <a:buNone/>
                        <a:tabLst/>
                        <a:defRPr/>
                      </a:pPr>
                      <a:r>
                        <a:rPr lang="en-US" sz="1400" b="0" kern="1200" dirty="0">
                          <a:solidFill>
                            <a:schemeClr val="tx1"/>
                          </a:solidFill>
                          <a:effectLst/>
                          <a:latin typeface="+mn-lt"/>
                          <a:ea typeface="Times New Roman"/>
                          <a:cs typeface="Times New Roman"/>
                        </a:rPr>
                        <a:t>Subject Report</a:t>
                      </a:r>
                    </a:p>
                  </a:txBody>
                  <a:tcPr marL="0" marR="0" marT="0" marB="0"/>
                </a:tc>
                <a:extLst>
                  <a:ext uri="{0D108BD9-81ED-4DB2-BD59-A6C34878D82A}">
                    <a16:rowId xmlns:a16="http://schemas.microsoft.com/office/drawing/2014/main" xmlns="" val="10003"/>
                  </a:ext>
                </a:extLst>
              </a:tr>
              <a:tr h="828452">
                <a:tc vMerge="1">
                  <a:txBody>
                    <a:bodyPr/>
                    <a:lstStyle/>
                    <a:p>
                      <a:endParaRPr lang="en-ZA" sz="1400" dirty="0">
                        <a:effectLst/>
                        <a:latin typeface="+mn-lt"/>
                        <a:ea typeface="Times New Roman"/>
                        <a:cs typeface="Times New Roman"/>
                      </a:endParaRPr>
                    </a:p>
                  </a:txBody>
                  <a:tcPr marL="0" marR="0" marT="0" marB="0" anchor="ctr"/>
                </a:tc>
                <a:tc>
                  <a:txBody>
                    <a:bodyPr/>
                    <a:lstStyle/>
                    <a:p>
                      <a:pPr marL="47625" marR="0" algn="l" defTabSz="914400" rtl="0" eaLnBrk="1" latinLnBrk="0" hangingPunct="1">
                        <a:lnSpc>
                          <a:spcPct val="100000"/>
                        </a:lnSpc>
                        <a:spcBef>
                          <a:spcPts val="165"/>
                        </a:spcBef>
                        <a:spcAft>
                          <a:spcPts val="0"/>
                        </a:spcAft>
                      </a:pPr>
                      <a:r>
                        <a:rPr lang="en-US" sz="1400" kern="1200" dirty="0">
                          <a:solidFill>
                            <a:schemeClr val="dk1"/>
                          </a:solidFill>
                          <a:effectLst/>
                          <a:latin typeface="+mn-lt"/>
                          <a:ea typeface="+mn-ea"/>
                          <a:cs typeface="+mn-cs"/>
                        </a:rPr>
                        <a:t>4.1.3 Number of question Papers set annually for NSC and SC</a:t>
                      </a:r>
                    </a:p>
                  </a:txBody>
                  <a:tcPr marL="0" marR="0" marT="0" marB="0"/>
                </a:tc>
                <a:tc>
                  <a:txBody>
                    <a:bodyPr/>
                    <a:lstStyle/>
                    <a:p>
                      <a:pPr marL="47625" marR="0">
                        <a:spcBef>
                          <a:spcPts val="165"/>
                        </a:spcBef>
                        <a:spcAft>
                          <a:spcPts val="0"/>
                        </a:spcAft>
                      </a:pPr>
                      <a:r>
                        <a:rPr lang="en-US" sz="1400" kern="1200" dirty="0">
                          <a:solidFill>
                            <a:schemeClr val="dk1"/>
                          </a:solidFill>
                          <a:effectLst/>
                          <a:latin typeface="+mn-lt"/>
                          <a:ea typeface="+mn-ea"/>
                          <a:cs typeface="+mn-cs"/>
                        </a:rPr>
                        <a:t>290 question papers set annually for NSC and SC</a:t>
                      </a:r>
                    </a:p>
                  </a:txBody>
                  <a:tcPr marL="0" marR="0" marT="0" marB="0"/>
                </a:tc>
                <a:tc>
                  <a:txBody>
                    <a:bodyPr/>
                    <a:lstStyle/>
                    <a:p>
                      <a:pPr marL="47625" marR="0">
                        <a:spcBef>
                          <a:spcPts val="165"/>
                        </a:spcBef>
                        <a:spcAft>
                          <a:spcPts val="0"/>
                        </a:spcAft>
                      </a:pPr>
                      <a:r>
                        <a:rPr lang="en-US" sz="1400" kern="1200" dirty="0">
                          <a:solidFill>
                            <a:schemeClr val="dk1"/>
                          </a:solidFill>
                          <a:effectLst/>
                          <a:latin typeface="+mn-lt"/>
                          <a:ea typeface="+mn-ea"/>
                          <a:cs typeface="+mn-cs"/>
                        </a:rPr>
                        <a:t>290 question papers set annually for NSC and SC</a:t>
                      </a:r>
                    </a:p>
                  </a:txBody>
                  <a:tcPr marL="0" marR="0" marT="0" marB="0"/>
                </a:tc>
                <a:tc>
                  <a:txBody>
                    <a:bodyPr/>
                    <a:lstStyle/>
                    <a:p>
                      <a:pPr marL="47625" marR="0">
                        <a:spcBef>
                          <a:spcPts val="165"/>
                        </a:spcBef>
                        <a:spcAft>
                          <a:spcPts val="0"/>
                        </a:spcAft>
                      </a:pPr>
                      <a:r>
                        <a:rPr lang="en-US" sz="1400" kern="1200" dirty="0">
                          <a:solidFill>
                            <a:schemeClr val="dk1"/>
                          </a:solidFill>
                          <a:effectLst/>
                          <a:latin typeface="+mn-lt"/>
                          <a:ea typeface="+mn-ea"/>
                          <a:cs typeface="+mn-cs"/>
                        </a:rPr>
                        <a:t>290 question papers set annually for NSC and SC</a:t>
                      </a:r>
                    </a:p>
                  </a:txBody>
                  <a:tcPr marL="0" marR="0" marT="0" marB="0"/>
                </a:tc>
                <a:extLst>
                  <a:ext uri="{0D108BD9-81ED-4DB2-BD59-A6C34878D82A}">
                    <a16:rowId xmlns:a16="http://schemas.microsoft.com/office/drawing/2014/main" xmlns="" val="10004"/>
                  </a:ext>
                </a:extLst>
              </a:tr>
              <a:tr h="566121">
                <a:tc gridSpan="5">
                  <a:txBody>
                    <a:bodyPr/>
                    <a:lstStyle/>
                    <a:p>
                      <a:pPr marL="50165" marR="193675" indent="0" algn="l" defTabSz="914400" rtl="0" eaLnBrk="1" fontAlgn="auto" latinLnBrk="0" hangingPunct="1">
                        <a:lnSpc>
                          <a:spcPct val="100000"/>
                        </a:lnSpc>
                        <a:spcBef>
                          <a:spcPts val="315"/>
                        </a:spcBef>
                        <a:spcAft>
                          <a:spcPts val="0"/>
                        </a:spcAft>
                        <a:buClrTx/>
                        <a:buSzTx/>
                        <a:buFontTx/>
                        <a:buNone/>
                        <a:tabLst/>
                        <a:defRPr/>
                      </a:pPr>
                      <a:r>
                        <a:rPr lang="en-ZA" sz="1400" b="0" dirty="0">
                          <a:solidFill>
                            <a:schemeClr val="tx1"/>
                          </a:solidFill>
                          <a:effectLst/>
                          <a:latin typeface="+mn-lt"/>
                          <a:ea typeface="Times New Roman"/>
                          <a:cs typeface="Times New Roman"/>
                        </a:rPr>
                        <a:t>3.</a:t>
                      </a:r>
                      <a:r>
                        <a:rPr lang="en-ZA" sz="1400" b="0" baseline="0" dirty="0">
                          <a:solidFill>
                            <a:schemeClr val="tx1"/>
                          </a:solidFill>
                          <a:effectLst/>
                          <a:latin typeface="+mn-lt"/>
                          <a:ea typeface="Times New Roman"/>
                          <a:cs typeface="Times New Roman"/>
                        </a:rPr>
                        <a:t> </a:t>
                      </a:r>
                      <a:r>
                        <a:rPr lang="en-ZA" sz="1400" b="0" dirty="0">
                          <a:solidFill>
                            <a:schemeClr val="tx1"/>
                          </a:solidFill>
                          <a:effectLst/>
                          <a:latin typeface="+mn-lt"/>
                          <a:ea typeface="Times New Roman"/>
                          <a:cs typeface="Times New Roman"/>
                        </a:rPr>
                        <a:t>The availability of NA reports</a:t>
                      </a:r>
                      <a:r>
                        <a:rPr lang="en-ZA" sz="1400" b="0" baseline="0" dirty="0">
                          <a:solidFill>
                            <a:schemeClr val="tx1"/>
                          </a:solidFill>
                          <a:effectLst/>
                          <a:latin typeface="+mn-lt"/>
                          <a:ea typeface="Times New Roman"/>
                          <a:cs typeface="Times New Roman"/>
                        </a:rPr>
                        <a:t> shifts from an annual target to a three year periodic cycle. Main study in 2019/2020 and a system report in 2020/2021.</a:t>
                      </a:r>
                      <a:endParaRPr lang="en-ZA" sz="1400" b="0" dirty="0">
                        <a:solidFill>
                          <a:schemeClr val="tx1"/>
                        </a:solidFill>
                        <a:effectLst/>
                        <a:latin typeface="+mn-lt"/>
                        <a:ea typeface="Times New Roman"/>
                        <a:cs typeface="Times New Roman"/>
                      </a:endParaRPr>
                    </a:p>
                  </a:txBody>
                  <a:tcPr marL="0" marR="0" marT="0" marB="0" anchor="ctr"/>
                </a:tc>
                <a:tc hMerge="1">
                  <a:txBody>
                    <a:bodyPr/>
                    <a:lstStyle/>
                    <a:p>
                      <a:pPr marL="50800" marR="135890" algn="l">
                        <a:lnSpc>
                          <a:spcPct val="100000"/>
                        </a:lnSpc>
                        <a:spcBef>
                          <a:spcPts val="345"/>
                        </a:spcBef>
                        <a:spcAft>
                          <a:spcPts val="0"/>
                        </a:spcAft>
                      </a:pPr>
                      <a:endParaRPr lang="en-ZA" sz="1300" dirty="0">
                        <a:effectLst/>
                        <a:latin typeface="+mn-lt"/>
                        <a:ea typeface="Times New Roman"/>
                        <a:cs typeface="Times New Roman"/>
                      </a:endParaRPr>
                    </a:p>
                  </a:txBody>
                  <a:tcPr marL="0" marR="0" marT="0" marB="0" anchor="ctr"/>
                </a:tc>
                <a:tc hMerge="1">
                  <a:txBody>
                    <a:bodyPr/>
                    <a:lstStyle/>
                    <a:p>
                      <a:pPr marL="50800" marR="116205" algn="l">
                        <a:lnSpc>
                          <a:spcPct val="100000"/>
                        </a:lnSpc>
                        <a:spcBef>
                          <a:spcPts val="350"/>
                        </a:spcBef>
                        <a:spcAft>
                          <a:spcPts val="0"/>
                        </a:spcAft>
                      </a:pPr>
                      <a:endParaRPr lang="en-ZA" sz="1300" dirty="0">
                        <a:effectLst/>
                        <a:latin typeface="+mn-lt"/>
                        <a:ea typeface="Times New Roman"/>
                        <a:cs typeface="Times New Roman"/>
                      </a:endParaRPr>
                    </a:p>
                  </a:txBody>
                  <a:tcPr marL="0" marR="0" marT="0" marB="0" anchor="ctr"/>
                </a:tc>
                <a:tc hMerge="1">
                  <a:txBody>
                    <a:bodyPr/>
                    <a:lstStyle/>
                    <a:p>
                      <a:pPr marL="50800" marR="177165" algn="l">
                        <a:lnSpc>
                          <a:spcPct val="100000"/>
                        </a:lnSpc>
                        <a:spcBef>
                          <a:spcPts val="350"/>
                        </a:spcBef>
                        <a:spcAft>
                          <a:spcPts val="0"/>
                        </a:spcAft>
                      </a:pPr>
                      <a:endParaRPr lang="en-ZA" sz="1300" dirty="0">
                        <a:effectLst/>
                        <a:latin typeface="+mn-lt"/>
                        <a:ea typeface="Times New Roman"/>
                        <a:cs typeface="Times New Roman"/>
                      </a:endParaRPr>
                    </a:p>
                  </a:txBody>
                  <a:tcPr marL="0" marR="0" marT="0" marB="0" anchor="ctr"/>
                </a:tc>
                <a:tc hMerge="1">
                  <a:txBody>
                    <a:bodyPr/>
                    <a:lstStyle/>
                    <a:p>
                      <a:pPr marL="50800" marR="177165" algn="l">
                        <a:lnSpc>
                          <a:spcPct val="100000"/>
                        </a:lnSpc>
                        <a:spcBef>
                          <a:spcPts val="350"/>
                        </a:spcBef>
                        <a:spcAft>
                          <a:spcPts val="0"/>
                        </a:spcAft>
                      </a:pPr>
                      <a:endParaRPr lang="en-ZA" sz="1300" dirty="0">
                        <a:effectLst/>
                        <a:latin typeface="+mn-lt"/>
                        <a:ea typeface="Times New Roman"/>
                        <a:cs typeface="Times New Roman"/>
                      </a:endParaRPr>
                    </a:p>
                  </a:txBody>
                  <a:tcPr marL="0" marR="0" marT="0" marB="0" anchor="ct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4"/>
          </p:nvPr>
        </p:nvSpPr>
        <p:spPr>
          <a:xfrm flipH="1">
            <a:off x="8686800" y="6381328"/>
            <a:ext cx="457198" cy="864095"/>
          </a:xfrm>
        </p:spPr>
        <p:txBody>
          <a:bodyPr/>
          <a:lstStyle/>
          <a:p>
            <a:fld id="{28A3B54F-4D6D-439C-9A2C-B6799378E1A1}" type="slidenum">
              <a:rPr lang="en-ZA" smtClean="0"/>
              <a:pPr/>
              <a:t>46</a:t>
            </a:fld>
            <a:endParaRPr lang="en-ZA" dirty="0"/>
          </a:p>
        </p:txBody>
      </p:sp>
      <p:sp>
        <p:nvSpPr>
          <p:cNvPr id="5" name="TextBox 4"/>
          <p:cNvSpPr txBox="1"/>
          <p:nvPr/>
        </p:nvSpPr>
        <p:spPr>
          <a:xfrm>
            <a:off x="5796136" y="1907705"/>
            <a:ext cx="216024" cy="246221"/>
          </a:xfrm>
          <a:prstGeom prst="rect">
            <a:avLst/>
          </a:prstGeom>
          <a:noFill/>
        </p:spPr>
        <p:txBody>
          <a:bodyPr wrap="square" rtlCol="0">
            <a:spAutoFit/>
          </a:bodyPr>
          <a:lstStyle/>
          <a:p>
            <a:r>
              <a:rPr lang="en-ZA" sz="1000" dirty="0"/>
              <a:t>3</a:t>
            </a:r>
          </a:p>
        </p:txBody>
      </p:sp>
    </p:spTree>
    <p:extLst>
      <p:ext uri="{BB962C8B-B14F-4D97-AF65-F5344CB8AC3E}">
        <p14:creationId xmlns:p14="http://schemas.microsoft.com/office/powerpoint/2010/main" xmlns="" val="3298015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normAutofit/>
          </a:bodyPr>
          <a:lstStyle/>
          <a:p>
            <a:r>
              <a:rPr lang="en-ZA" sz="4800" b="1" dirty="0">
                <a:solidFill>
                  <a:schemeClr val="accent2">
                    <a:lumMod val="75000"/>
                  </a:schemeClr>
                </a:solidFill>
              </a:rPr>
              <a:t>2019/20 APP : PROGRAMME 4</a:t>
            </a:r>
            <a:endParaRPr lang="en-ZA"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00405979"/>
              </p:ext>
            </p:extLst>
          </p:nvPr>
        </p:nvGraphicFramePr>
        <p:xfrm>
          <a:off x="-1" y="1061432"/>
          <a:ext cx="9144002" cy="5796568"/>
        </p:xfrm>
        <a:graphic>
          <a:graphicData uri="http://schemas.openxmlformats.org/drawingml/2006/table">
            <a:tbl>
              <a:tblPr firstRow="1" bandRow="1">
                <a:tableStyleId>{21E4AEA4-8DFA-4A89-87EB-49C32662AFE0}</a:tableStyleId>
              </a:tblPr>
              <a:tblGrid>
                <a:gridCol w="2555777">
                  <a:extLst>
                    <a:ext uri="{9D8B030D-6E8A-4147-A177-3AD203B41FA5}">
                      <a16:colId xmlns:a16="http://schemas.microsoft.com/office/drawing/2014/main" xmlns="" val="20000"/>
                    </a:ext>
                  </a:extLst>
                </a:gridCol>
                <a:gridCol w="3600400">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971601">
                  <a:extLst>
                    <a:ext uri="{9D8B030D-6E8A-4147-A177-3AD203B41FA5}">
                      <a16:colId xmlns:a16="http://schemas.microsoft.com/office/drawing/2014/main" xmlns="" val="20004"/>
                    </a:ext>
                  </a:extLst>
                </a:gridCol>
              </a:tblGrid>
              <a:tr h="402970">
                <a:tc rowSpan="2">
                  <a:txBody>
                    <a:bodyPr/>
                    <a:lstStyle/>
                    <a:p>
                      <a:r>
                        <a:rPr lang="en-US" sz="2000" b="1" kern="1200" dirty="0">
                          <a:solidFill>
                            <a:schemeClr val="lt1"/>
                          </a:solidFill>
                          <a:effectLst/>
                          <a:latin typeface="+mn-lt"/>
                          <a:ea typeface="+mn-ea"/>
                          <a:cs typeface="+mn-cs"/>
                        </a:rPr>
                        <a:t>Strategic Objective</a:t>
                      </a:r>
                      <a:endParaRPr lang="en-ZA" sz="2000" dirty="0">
                        <a:latin typeface="+mn-lt"/>
                      </a:endParaRPr>
                    </a:p>
                  </a:txBody>
                  <a:tcPr/>
                </a:tc>
                <a:tc rowSpan="2">
                  <a:txBody>
                    <a:bodyPr/>
                    <a:lstStyle/>
                    <a:p>
                      <a:r>
                        <a:rPr lang="en-ZA" sz="2000" dirty="0"/>
                        <a:t>Programme Performance Indicator </a:t>
                      </a:r>
                      <a:endParaRPr lang="en-ZA" sz="2000" dirty="0">
                        <a:latin typeface="+mn-lt"/>
                      </a:endParaRPr>
                    </a:p>
                  </a:txBody>
                  <a:tcPr/>
                </a:tc>
                <a:tc gridSpan="3">
                  <a:txBody>
                    <a:bodyPr/>
                    <a:lstStyle/>
                    <a:p>
                      <a:r>
                        <a:rPr lang="en-ZA" sz="2000" dirty="0"/>
                        <a:t>Medium-term targets </a:t>
                      </a:r>
                      <a:endParaRPr lang="en-ZA" sz="2000" dirty="0">
                        <a:latin typeface="+mn-lt"/>
                      </a:endParaRPr>
                    </a:p>
                  </a:txBody>
                  <a:tcPr/>
                </a:tc>
                <a:tc hMerge="1">
                  <a:txBody>
                    <a:bodyPr/>
                    <a:lstStyle/>
                    <a:p>
                      <a:endParaRPr lang="en-ZA" dirty="0">
                        <a:latin typeface="+mn-lt"/>
                      </a:endParaRPr>
                    </a:p>
                  </a:txBody>
                  <a:tcPr/>
                </a:tc>
                <a:tc hMerge="1">
                  <a:txBody>
                    <a:bodyPr/>
                    <a:lstStyle/>
                    <a:p>
                      <a:endParaRPr lang="en-ZA" dirty="0">
                        <a:latin typeface="+mn-lt"/>
                      </a:endParaRPr>
                    </a:p>
                  </a:txBody>
                  <a:tcPr/>
                </a:tc>
                <a:extLst>
                  <a:ext uri="{0D108BD9-81ED-4DB2-BD59-A6C34878D82A}">
                    <a16:rowId xmlns:a16="http://schemas.microsoft.com/office/drawing/2014/main" xmlns="" val="10000"/>
                  </a:ext>
                </a:extLst>
              </a:tr>
              <a:tr h="371972">
                <a:tc vMerge="1">
                  <a:txBody>
                    <a:bodyPr/>
                    <a:lstStyle/>
                    <a:p>
                      <a:endParaRPr lang="en-ZA"/>
                    </a:p>
                  </a:txBody>
                  <a:tcPr/>
                </a:tc>
                <a:tc vMerge="1">
                  <a:txBody>
                    <a:bodyPr/>
                    <a:lstStyle/>
                    <a:p>
                      <a:endParaRPr lang="en-ZA"/>
                    </a:p>
                  </a:txBody>
                  <a:tcPr/>
                </a:tc>
                <a:tc>
                  <a:txBody>
                    <a:bodyPr/>
                    <a:lstStyle/>
                    <a:p>
                      <a:r>
                        <a:rPr lang="en-ZA" sz="1800" dirty="0"/>
                        <a:t>2019/20</a:t>
                      </a:r>
                      <a:endParaRPr lang="en-ZA" sz="1800" dirty="0">
                        <a:latin typeface="+mn-lt"/>
                      </a:endParaRPr>
                    </a:p>
                  </a:txBody>
                  <a:tcPr/>
                </a:tc>
                <a:tc>
                  <a:txBody>
                    <a:bodyPr/>
                    <a:lstStyle/>
                    <a:p>
                      <a:r>
                        <a:rPr lang="en-ZA" sz="1800" dirty="0">
                          <a:latin typeface="+mn-lt"/>
                        </a:rPr>
                        <a:t>2020/21</a:t>
                      </a:r>
                    </a:p>
                  </a:txBody>
                  <a:tcPr/>
                </a:tc>
                <a:tc>
                  <a:txBody>
                    <a:bodyPr/>
                    <a:lstStyle/>
                    <a:p>
                      <a:r>
                        <a:rPr lang="en-ZA" sz="1800" dirty="0">
                          <a:latin typeface="+mn-lt"/>
                        </a:rPr>
                        <a:t>2021/22</a:t>
                      </a:r>
                    </a:p>
                  </a:txBody>
                  <a:tcPr/>
                </a:tc>
                <a:extLst>
                  <a:ext uri="{0D108BD9-81ED-4DB2-BD59-A6C34878D82A}">
                    <a16:rowId xmlns:a16="http://schemas.microsoft.com/office/drawing/2014/main" xmlns="" val="10001"/>
                  </a:ext>
                </a:extLst>
              </a:tr>
              <a:tr h="929931">
                <a:tc rowSpan="4">
                  <a:txBody>
                    <a:bodyPr/>
                    <a:lstStyle/>
                    <a:p>
                      <a:pPr marL="50165" marR="182245" algn="l">
                        <a:lnSpc>
                          <a:spcPct val="100000"/>
                        </a:lnSpc>
                        <a:spcBef>
                          <a:spcPts val="315"/>
                        </a:spcBef>
                        <a:spcAft>
                          <a:spcPts val="0"/>
                        </a:spcAft>
                      </a:pPr>
                      <a:r>
                        <a:rPr lang="en-ZA" sz="2000" dirty="0">
                          <a:effectLst/>
                          <a:latin typeface="+mn-lt"/>
                          <a:ea typeface="Times New Roman"/>
                        </a:rPr>
                        <a:t>4.2 Provide basic infrastructure services (water, sanitation, electricity) and replace schools built using inappropriate materials on an annual basis in order to improve the conditions under which learners are taught</a:t>
                      </a:r>
                    </a:p>
                  </a:txBody>
                  <a:tcPr marL="0" marR="0" marT="0" marB="0" anchor="ctr"/>
                </a:tc>
                <a:tc>
                  <a:txBody>
                    <a:bodyPr/>
                    <a:lstStyle/>
                    <a:p>
                      <a:pPr marL="47625" marR="0">
                        <a:spcBef>
                          <a:spcPts val="165"/>
                        </a:spcBef>
                        <a:spcAft>
                          <a:spcPts val="0"/>
                        </a:spcAft>
                      </a:pPr>
                      <a:r>
                        <a:rPr lang="en-US" sz="2000" dirty="0">
                          <a:solidFill>
                            <a:srgbClr val="363435"/>
                          </a:solidFill>
                          <a:effectLst/>
                          <a:latin typeface="+mn-lt"/>
                          <a:ea typeface="Arial Narrow" panose="020B0606020202030204" pitchFamily="34" charset="0"/>
                          <a:cs typeface="Arial Narrow" panose="020B0606020202030204" pitchFamily="34" charset="0"/>
                        </a:rPr>
                        <a:t>4.2.1 Number of </a:t>
                      </a:r>
                      <a:r>
                        <a:rPr lang="en-US" sz="2000" b="1" dirty="0">
                          <a:solidFill>
                            <a:srgbClr val="363435"/>
                          </a:solidFill>
                          <a:effectLst/>
                          <a:latin typeface="+mn-lt"/>
                          <a:ea typeface="Arial Narrow" panose="020B0606020202030204" pitchFamily="34" charset="0"/>
                          <a:cs typeface="Arial Narrow" panose="020B0606020202030204" pitchFamily="34" charset="0"/>
                        </a:rPr>
                        <a:t>new schools </a:t>
                      </a:r>
                      <a:r>
                        <a:rPr lang="en-US" sz="2000" dirty="0">
                          <a:solidFill>
                            <a:srgbClr val="363435"/>
                          </a:solidFill>
                          <a:effectLst/>
                          <a:latin typeface="+mn-lt"/>
                          <a:ea typeface="Arial Narrow" panose="020B0606020202030204" pitchFamily="34" charset="0"/>
                          <a:cs typeface="Arial Narrow" panose="020B0606020202030204" pitchFamily="34" charset="0"/>
                        </a:rPr>
                        <a:t>built and completed through ASIDI</a:t>
                      </a:r>
                      <a:endParaRPr lang="en-US" sz="2000" dirty="0">
                        <a:effectLst/>
                        <a:latin typeface="+mn-lt"/>
                        <a:ea typeface="Times New Roman" panose="02020603050405020304" pitchFamily="18" charset="0"/>
                      </a:endParaRP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40386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40</a:t>
                      </a: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40386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31</a:t>
                      </a: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39878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29</a:t>
                      </a:r>
                    </a:p>
                  </a:txBody>
                  <a:tcPr marL="0" marR="0" marT="0" marB="0"/>
                </a:tc>
                <a:extLst>
                  <a:ext uri="{0D108BD9-81ED-4DB2-BD59-A6C34878D82A}">
                    <a16:rowId xmlns:a16="http://schemas.microsoft.com/office/drawing/2014/main" xmlns="" val="10002"/>
                  </a:ext>
                </a:extLst>
              </a:tr>
              <a:tr h="929931">
                <a:tc vMerge="1">
                  <a:txBody>
                    <a:bodyPr/>
                    <a:lstStyle/>
                    <a:p>
                      <a:pPr marL="50800" marR="122555">
                        <a:lnSpc>
                          <a:spcPct val="100000"/>
                        </a:lnSpc>
                        <a:spcBef>
                          <a:spcPts val="310"/>
                        </a:spcBef>
                        <a:spcAft>
                          <a:spcPts val="0"/>
                        </a:spcAft>
                      </a:pPr>
                      <a:endParaRPr lang="en-ZA" sz="1200" dirty="0">
                        <a:effectLst/>
                        <a:latin typeface="+mn-lt"/>
                        <a:ea typeface="Times New Roman"/>
                      </a:endParaRPr>
                    </a:p>
                  </a:txBody>
                  <a:tcPr marL="0" marR="0" marT="0" marB="0"/>
                </a:tc>
                <a:tc>
                  <a:txBody>
                    <a:bodyPr/>
                    <a:lstStyle/>
                    <a:p>
                      <a:pPr marL="47625" marR="0">
                        <a:spcBef>
                          <a:spcPts val="165"/>
                        </a:spcBef>
                        <a:spcAft>
                          <a:spcPts val="0"/>
                        </a:spcAft>
                      </a:pPr>
                      <a:r>
                        <a:rPr lang="en-US" sz="2000" dirty="0">
                          <a:solidFill>
                            <a:srgbClr val="363435"/>
                          </a:solidFill>
                          <a:effectLst/>
                          <a:latin typeface="+mn-lt"/>
                          <a:ea typeface="Arial Narrow" panose="020B0606020202030204" pitchFamily="34" charset="0"/>
                          <a:cs typeface="Arial Narrow" panose="020B0606020202030204" pitchFamily="34" charset="0"/>
                        </a:rPr>
                        <a:t>4.2.2 Number of schools provided with </a:t>
                      </a:r>
                      <a:r>
                        <a:rPr lang="en-US" sz="2000" b="1" dirty="0">
                          <a:solidFill>
                            <a:srgbClr val="363435"/>
                          </a:solidFill>
                          <a:effectLst/>
                          <a:latin typeface="+mn-lt"/>
                          <a:ea typeface="Arial Narrow" panose="020B0606020202030204" pitchFamily="34" charset="0"/>
                          <a:cs typeface="Arial Narrow" panose="020B0606020202030204" pitchFamily="34" charset="0"/>
                        </a:rPr>
                        <a:t>sanitation</a:t>
                      </a:r>
                      <a:r>
                        <a:rPr lang="en-US" sz="2000" dirty="0">
                          <a:solidFill>
                            <a:srgbClr val="363435"/>
                          </a:solidFill>
                          <a:effectLst/>
                          <a:latin typeface="+mn-lt"/>
                          <a:ea typeface="Arial Narrow" panose="020B0606020202030204" pitchFamily="34" charset="0"/>
                          <a:cs typeface="Arial Narrow" panose="020B0606020202030204" pitchFamily="34" charset="0"/>
                        </a:rPr>
                        <a:t> facilities through ASIDI.</a:t>
                      </a:r>
                      <a:endParaRPr lang="en-US" sz="2000" dirty="0">
                        <a:effectLst/>
                        <a:latin typeface="+mn-lt"/>
                        <a:ea typeface="Times New Roman" panose="02020603050405020304" pitchFamily="18" charset="0"/>
                      </a:endParaRP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37465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717</a:t>
                      </a: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375285"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691</a:t>
                      </a: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370205"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995</a:t>
                      </a:r>
                    </a:p>
                  </a:txBody>
                  <a:tcPr marL="0" marR="0" marT="0" marB="0"/>
                </a:tc>
                <a:extLst>
                  <a:ext uri="{0D108BD9-81ED-4DB2-BD59-A6C34878D82A}">
                    <a16:rowId xmlns:a16="http://schemas.microsoft.com/office/drawing/2014/main" xmlns="" val="10003"/>
                  </a:ext>
                </a:extLst>
              </a:tr>
              <a:tr h="619954">
                <a:tc vMerge="1">
                  <a:txBody>
                    <a:bodyPr/>
                    <a:lstStyle/>
                    <a:p>
                      <a:pPr marL="50800" marR="122555">
                        <a:lnSpc>
                          <a:spcPct val="100000"/>
                        </a:lnSpc>
                        <a:spcBef>
                          <a:spcPts val="310"/>
                        </a:spcBef>
                        <a:spcAft>
                          <a:spcPts val="0"/>
                        </a:spcAft>
                      </a:pPr>
                      <a:endParaRPr lang="en-ZA" sz="1200" dirty="0">
                        <a:effectLst/>
                        <a:latin typeface="+mn-lt"/>
                        <a:ea typeface="Times New Roman"/>
                      </a:endParaRPr>
                    </a:p>
                  </a:txBody>
                  <a:tcPr marL="0" marR="0" marT="0" marB="0"/>
                </a:tc>
                <a:tc>
                  <a:txBody>
                    <a:bodyPr/>
                    <a:lstStyle/>
                    <a:p>
                      <a:pPr marL="47625" marR="0">
                        <a:spcBef>
                          <a:spcPts val="165"/>
                        </a:spcBef>
                        <a:spcAft>
                          <a:spcPts val="0"/>
                        </a:spcAft>
                      </a:pPr>
                      <a:r>
                        <a:rPr lang="en-US" sz="2000" dirty="0">
                          <a:solidFill>
                            <a:srgbClr val="363435"/>
                          </a:solidFill>
                          <a:effectLst/>
                          <a:latin typeface="+mn-lt"/>
                          <a:ea typeface="Arial Narrow" panose="020B0606020202030204" pitchFamily="34" charset="0"/>
                          <a:cs typeface="Arial Narrow" panose="020B0606020202030204" pitchFamily="34" charset="0"/>
                        </a:rPr>
                        <a:t>4.2.3 Number of schools provided with </a:t>
                      </a:r>
                      <a:r>
                        <a:rPr lang="en-US" sz="2000" b="1" dirty="0">
                          <a:solidFill>
                            <a:srgbClr val="363435"/>
                          </a:solidFill>
                          <a:effectLst/>
                          <a:latin typeface="+mn-lt"/>
                          <a:ea typeface="Arial Narrow" panose="020B0606020202030204" pitchFamily="34" charset="0"/>
                          <a:cs typeface="Arial Narrow" panose="020B0606020202030204" pitchFamily="34" charset="0"/>
                        </a:rPr>
                        <a:t>water</a:t>
                      </a:r>
                      <a:r>
                        <a:rPr lang="en-US" sz="2000" dirty="0">
                          <a:solidFill>
                            <a:srgbClr val="363435"/>
                          </a:solidFill>
                          <a:effectLst/>
                          <a:latin typeface="+mn-lt"/>
                          <a:ea typeface="Arial Narrow" panose="020B0606020202030204" pitchFamily="34" charset="0"/>
                          <a:cs typeface="Arial Narrow" panose="020B0606020202030204" pitchFamily="34" charset="0"/>
                        </a:rPr>
                        <a:t> through ASIDI.</a:t>
                      </a:r>
                      <a:endParaRPr lang="en-US" sz="2000" dirty="0">
                        <a:effectLst/>
                        <a:latin typeface="+mn-lt"/>
                        <a:ea typeface="Times New Roman" panose="02020603050405020304" pitchFamily="18" charset="0"/>
                      </a:endParaRP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375285"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225</a:t>
                      </a: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375285"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125</a:t>
                      </a:r>
                    </a:p>
                  </a:txBody>
                  <a:tcPr marL="0" marR="0" marT="0" marB="0"/>
                </a:tc>
                <a:tc>
                  <a:txBody>
                    <a:bodyPr/>
                    <a:lstStyle/>
                    <a:p>
                      <a:pPr marL="0" marR="0" algn="l" defTabSz="914400" rtl="0" eaLnBrk="1" latinLnBrk="0" hangingPunct="1">
                        <a:lnSpc>
                          <a:spcPct val="100000"/>
                        </a:lnSpc>
                        <a:spcBef>
                          <a:spcPts val="10"/>
                        </a:spcBef>
                        <a:spcAft>
                          <a:spcPts val="0"/>
                        </a:spcAft>
                      </a:pPr>
                      <a:r>
                        <a:rPr lang="en-US" sz="1800" kern="1200" dirty="0">
                          <a:solidFill>
                            <a:schemeClr val="dk1"/>
                          </a:solidFill>
                          <a:effectLst/>
                          <a:latin typeface="+mn-lt"/>
                          <a:ea typeface="+mn-ea"/>
                          <a:cs typeface="+mn-cs"/>
                        </a:rPr>
                        <a:t> </a:t>
                      </a:r>
                    </a:p>
                    <a:p>
                      <a:pPr marL="428625"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0</a:t>
                      </a:r>
                    </a:p>
                  </a:txBody>
                  <a:tcPr marL="0" marR="0" marT="0" marB="0"/>
                </a:tc>
                <a:extLst>
                  <a:ext uri="{0D108BD9-81ED-4DB2-BD59-A6C34878D82A}">
                    <a16:rowId xmlns:a16="http://schemas.microsoft.com/office/drawing/2014/main" xmlns="" val="10004"/>
                  </a:ext>
                </a:extLst>
              </a:tr>
              <a:tr h="1239907">
                <a:tc vMerge="1">
                  <a:txBody>
                    <a:bodyPr/>
                    <a:lstStyle/>
                    <a:p>
                      <a:pPr marL="50800" marR="122555">
                        <a:lnSpc>
                          <a:spcPct val="100000"/>
                        </a:lnSpc>
                        <a:spcBef>
                          <a:spcPts val="315"/>
                        </a:spcBef>
                        <a:spcAft>
                          <a:spcPts val="0"/>
                        </a:spcAft>
                      </a:pPr>
                      <a:endParaRPr lang="en-ZA" sz="1200" dirty="0">
                        <a:effectLst/>
                        <a:latin typeface="+mn-lt"/>
                        <a:ea typeface="Times New Roman"/>
                      </a:endParaRPr>
                    </a:p>
                  </a:txBody>
                  <a:tcPr marL="0" marR="0" marT="0" marB="0"/>
                </a:tc>
                <a:tc>
                  <a:txBody>
                    <a:bodyPr/>
                    <a:lstStyle/>
                    <a:p>
                      <a:pPr marL="47625" marR="0">
                        <a:spcBef>
                          <a:spcPts val="165"/>
                        </a:spcBef>
                        <a:spcAft>
                          <a:spcPts val="0"/>
                        </a:spcAft>
                      </a:pPr>
                      <a:r>
                        <a:rPr lang="en-US" sz="2000" dirty="0">
                          <a:solidFill>
                            <a:srgbClr val="363435"/>
                          </a:solidFill>
                          <a:effectLst/>
                          <a:latin typeface="+mn-lt"/>
                          <a:ea typeface="Arial Narrow" panose="020B0606020202030204" pitchFamily="34" charset="0"/>
                          <a:cs typeface="Arial Narrow" panose="020B0606020202030204" pitchFamily="34" charset="0"/>
                        </a:rPr>
                        <a:t>4.2.4 Number of schools provided with </a:t>
                      </a:r>
                      <a:r>
                        <a:rPr lang="en-US" sz="2000" b="1" dirty="0">
                          <a:solidFill>
                            <a:srgbClr val="363435"/>
                          </a:solidFill>
                          <a:effectLst/>
                          <a:latin typeface="+mn-lt"/>
                          <a:ea typeface="Arial Narrow" panose="020B0606020202030204" pitchFamily="34" charset="0"/>
                          <a:cs typeface="Arial Narrow" panose="020B0606020202030204" pitchFamily="34" charset="0"/>
                        </a:rPr>
                        <a:t>electricity</a:t>
                      </a:r>
                      <a:r>
                        <a:rPr lang="en-US" sz="2000" dirty="0">
                          <a:solidFill>
                            <a:srgbClr val="363435"/>
                          </a:solidFill>
                          <a:effectLst/>
                          <a:latin typeface="+mn-lt"/>
                          <a:ea typeface="Arial Narrow" panose="020B0606020202030204" pitchFamily="34" charset="0"/>
                          <a:cs typeface="Arial Narrow" panose="020B0606020202030204" pitchFamily="34" charset="0"/>
                        </a:rPr>
                        <a:t> through ASIDI.</a:t>
                      </a:r>
                      <a:endParaRPr lang="en-US" sz="2000" dirty="0">
                        <a:effectLst/>
                        <a:latin typeface="+mn-lt"/>
                        <a:ea typeface="Times New Roman" panose="02020603050405020304" pitchFamily="18" charset="0"/>
                      </a:endParaRPr>
                    </a:p>
                  </a:txBody>
                  <a:tcPr marL="0" marR="0" marT="0" marB="0"/>
                </a:tc>
                <a:tc>
                  <a:txBody>
                    <a:bodyPr/>
                    <a:lstStyle/>
                    <a:p>
                      <a:pPr marL="0" marR="0" algn="l" defTabSz="914400" rtl="0" eaLnBrk="1" latinLnBrk="0" hangingPunct="1">
                        <a:lnSpc>
                          <a:spcPct val="100000"/>
                        </a:lnSpc>
                        <a:spcBef>
                          <a:spcPts val="5"/>
                        </a:spcBef>
                        <a:spcAft>
                          <a:spcPts val="0"/>
                        </a:spcAft>
                      </a:pPr>
                      <a:r>
                        <a:rPr lang="en-US" sz="1800" kern="1200" dirty="0">
                          <a:solidFill>
                            <a:schemeClr val="dk1"/>
                          </a:solidFill>
                          <a:effectLst/>
                          <a:latin typeface="+mn-lt"/>
                          <a:ea typeface="+mn-ea"/>
                          <a:cs typeface="+mn-cs"/>
                        </a:rPr>
                        <a:t> </a:t>
                      </a:r>
                    </a:p>
                    <a:p>
                      <a:pPr marL="42799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a:t>
                      </a:r>
                    </a:p>
                  </a:txBody>
                  <a:tcPr marL="0" marR="0" marT="0" marB="0"/>
                </a:tc>
                <a:tc>
                  <a:txBody>
                    <a:bodyPr/>
                    <a:lstStyle/>
                    <a:p>
                      <a:pPr marL="0" marR="0" algn="l" defTabSz="914400" rtl="0" eaLnBrk="1" latinLnBrk="0" hangingPunct="1">
                        <a:lnSpc>
                          <a:spcPct val="100000"/>
                        </a:lnSpc>
                        <a:spcBef>
                          <a:spcPts val="5"/>
                        </a:spcBef>
                        <a:spcAft>
                          <a:spcPts val="0"/>
                        </a:spcAft>
                      </a:pPr>
                      <a:r>
                        <a:rPr lang="en-US" sz="1800" kern="1200" dirty="0">
                          <a:solidFill>
                            <a:schemeClr val="dk1"/>
                          </a:solidFill>
                          <a:effectLst/>
                          <a:latin typeface="+mn-lt"/>
                          <a:ea typeface="+mn-ea"/>
                          <a:cs typeface="+mn-cs"/>
                        </a:rPr>
                        <a:t> </a:t>
                      </a:r>
                    </a:p>
                    <a:p>
                      <a:pPr marL="426085"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a:t>
                      </a:r>
                    </a:p>
                  </a:txBody>
                  <a:tcPr marL="0" marR="0" marT="0" marB="0"/>
                </a:tc>
                <a:tc>
                  <a:txBody>
                    <a:bodyPr/>
                    <a:lstStyle/>
                    <a:p>
                      <a:pPr marL="0" marR="0" algn="l" defTabSz="914400" rtl="0" eaLnBrk="1" latinLnBrk="0" hangingPunct="1">
                        <a:lnSpc>
                          <a:spcPct val="100000"/>
                        </a:lnSpc>
                        <a:spcBef>
                          <a:spcPts val="5"/>
                        </a:spcBef>
                        <a:spcAft>
                          <a:spcPts val="0"/>
                        </a:spcAft>
                      </a:pPr>
                      <a:r>
                        <a:rPr lang="en-US" sz="1800" kern="1200" dirty="0">
                          <a:solidFill>
                            <a:schemeClr val="dk1"/>
                          </a:solidFill>
                          <a:effectLst/>
                          <a:latin typeface="+mn-lt"/>
                          <a:ea typeface="+mn-ea"/>
                          <a:cs typeface="+mn-cs"/>
                        </a:rPr>
                        <a:t> </a:t>
                      </a:r>
                    </a:p>
                    <a:p>
                      <a:pPr marL="464820" marR="0" algn="l" defTabSz="914400" rtl="0" eaLnBrk="1" latinLnBrk="0" hangingPunct="1">
                        <a:lnSpc>
                          <a:spcPct val="100000"/>
                        </a:lnSpc>
                        <a:spcBef>
                          <a:spcPts val="0"/>
                        </a:spcBef>
                        <a:spcAft>
                          <a:spcPts val="0"/>
                        </a:spcAft>
                      </a:pPr>
                      <a:r>
                        <a:rPr lang="en-US" sz="1800" kern="1200" dirty="0">
                          <a:solidFill>
                            <a:schemeClr val="dk1"/>
                          </a:solidFill>
                          <a:effectLst/>
                          <a:latin typeface="+mn-lt"/>
                          <a:ea typeface="+mn-ea"/>
                          <a:cs typeface="+mn-cs"/>
                        </a:rPr>
                        <a:t>-</a:t>
                      </a:r>
                    </a:p>
                    <a:p>
                      <a:pPr marL="426085" marR="0" algn="l" defTabSz="914400" rtl="0" eaLnBrk="1" latinLnBrk="0" hangingPunct="1">
                        <a:lnSpc>
                          <a:spcPct val="100000"/>
                        </a:lnSpc>
                        <a:spcBef>
                          <a:spcPts val="0"/>
                        </a:spcBef>
                        <a:spcAft>
                          <a:spcPts val="0"/>
                        </a:spcAft>
                      </a:pPr>
                      <a:endParaRPr lang="en-US" sz="1800" kern="1200" dirty="0">
                        <a:solidFill>
                          <a:schemeClr val="dk1"/>
                        </a:solidFill>
                        <a:effectLst/>
                        <a:latin typeface="+mn-lt"/>
                        <a:ea typeface="+mn-ea"/>
                        <a:cs typeface="+mn-cs"/>
                      </a:endParaRPr>
                    </a:p>
                  </a:txBody>
                  <a:tcPr marL="0" marR="0" marT="0" marB="0"/>
                </a:tc>
                <a:extLst>
                  <a:ext uri="{0D108BD9-81ED-4DB2-BD59-A6C34878D82A}">
                    <a16:rowId xmlns:a16="http://schemas.microsoft.com/office/drawing/2014/main" xmlns="" val="10005"/>
                  </a:ext>
                </a:extLst>
              </a:tr>
              <a:tr h="1301903">
                <a:tc gridSpan="5">
                  <a:txBody>
                    <a:bodyPr/>
                    <a:lstStyle/>
                    <a:p>
                      <a:r>
                        <a:rPr lang="en-US" sz="1600" kern="1200" dirty="0">
                          <a:solidFill>
                            <a:schemeClr val="dk1"/>
                          </a:solidFill>
                          <a:effectLst/>
                          <a:latin typeface="+mn-lt"/>
                          <a:ea typeface="+mn-ea"/>
                          <a:cs typeface="+mn-cs"/>
                        </a:rPr>
                        <a:t>8</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Times New Roman"/>
                          <a:cs typeface="+mn-cs"/>
                        </a:rPr>
                        <a:t>The scope of work that was allocated to be implemented through the ASIDI programme on the electricity sub-programme has been completed. Any outstanding schools that were not part of the programme are implemented through the programme by provinces</a:t>
                      </a:r>
                    </a:p>
                    <a:p>
                      <a:r>
                        <a:rPr lang="en-US" sz="2000" kern="1200" dirty="0">
                          <a:solidFill>
                            <a:schemeClr val="dk1"/>
                          </a:solidFill>
                          <a:effectLst/>
                          <a:latin typeface="+mn-lt"/>
                          <a:ea typeface="+mn-ea"/>
                          <a:cs typeface="+mn-cs"/>
                        </a:rPr>
                        <a:t/>
                      </a:r>
                      <a:br>
                        <a:rPr lang="en-US" sz="2000" kern="1200" dirty="0">
                          <a:solidFill>
                            <a:schemeClr val="dk1"/>
                          </a:solidFill>
                          <a:effectLst/>
                          <a:latin typeface="+mn-lt"/>
                          <a:ea typeface="+mn-ea"/>
                          <a:cs typeface="+mn-cs"/>
                        </a:rPr>
                      </a:br>
                      <a:endParaRPr lang="en-ZA" sz="1600" dirty="0">
                        <a:effectLst/>
                        <a:latin typeface="+mn-lt"/>
                        <a:ea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47</a:t>
            </a:fld>
            <a:endParaRPr lang="en-ZA" dirty="0"/>
          </a:p>
        </p:txBody>
      </p:sp>
    </p:spTree>
    <p:extLst>
      <p:ext uri="{BB962C8B-B14F-4D97-AF65-F5344CB8AC3E}">
        <p14:creationId xmlns:p14="http://schemas.microsoft.com/office/powerpoint/2010/main" xmlns="" val="2057817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03" y="-171400"/>
            <a:ext cx="8229600" cy="1143000"/>
          </a:xfrm>
        </p:spPr>
        <p:txBody>
          <a:bodyPr>
            <a:normAutofit/>
          </a:bodyPr>
          <a:lstStyle/>
          <a:p>
            <a:r>
              <a:rPr lang="en-ZA" sz="4800" b="1" dirty="0">
                <a:solidFill>
                  <a:schemeClr val="accent2">
                    <a:lumMod val="75000"/>
                  </a:schemeClr>
                </a:solidFill>
              </a:rPr>
              <a:t>2019/20 APP : PROGRAMME 4</a:t>
            </a:r>
            <a:endParaRPr lang="en-ZA"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61353694"/>
              </p:ext>
            </p:extLst>
          </p:nvPr>
        </p:nvGraphicFramePr>
        <p:xfrm>
          <a:off x="-2" y="692695"/>
          <a:ext cx="9276082" cy="6134825"/>
        </p:xfrm>
        <a:graphic>
          <a:graphicData uri="http://schemas.openxmlformats.org/drawingml/2006/table">
            <a:tbl>
              <a:tblPr firstRow="1" bandRow="1">
                <a:tableStyleId>{21E4AEA4-8DFA-4A89-87EB-49C32662AFE0}</a:tableStyleId>
              </a:tblPr>
              <a:tblGrid>
                <a:gridCol w="2519646">
                  <a:extLst>
                    <a:ext uri="{9D8B030D-6E8A-4147-A177-3AD203B41FA5}">
                      <a16:colId xmlns:a16="http://schemas.microsoft.com/office/drawing/2014/main" xmlns="" val="20000"/>
                    </a:ext>
                  </a:extLst>
                </a:gridCol>
                <a:gridCol w="3579357">
                  <a:extLst>
                    <a:ext uri="{9D8B030D-6E8A-4147-A177-3AD203B41FA5}">
                      <a16:colId xmlns:a16="http://schemas.microsoft.com/office/drawing/2014/main" xmlns="" val="20001"/>
                    </a:ext>
                  </a:extLst>
                </a:gridCol>
                <a:gridCol w="1168770">
                  <a:extLst>
                    <a:ext uri="{9D8B030D-6E8A-4147-A177-3AD203B41FA5}">
                      <a16:colId xmlns:a16="http://schemas.microsoft.com/office/drawing/2014/main" xmlns="" val="20002"/>
                    </a:ext>
                  </a:extLst>
                </a:gridCol>
                <a:gridCol w="1022674">
                  <a:extLst>
                    <a:ext uri="{9D8B030D-6E8A-4147-A177-3AD203B41FA5}">
                      <a16:colId xmlns:a16="http://schemas.microsoft.com/office/drawing/2014/main" xmlns="" val="20003"/>
                    </a:ext>
                  </a:extLst>
                </a:gridCol>
                <a:gridCol w="985635">
                  <a:extLst>
                    <a:ext uri="{9D8B030D-6E8A-4147-A177-3AD203B41FA5}">
                      <a16:colId xmlns:a16="http://schemas.microsoft.com/office/drawing/2014/main" xmlns="" val="20004"/>
                    </a:ext>
                  </a:extLst>
                </a:gridCol>
              </a:tblGrid>
              <a:tr h="335368">
                <a:tc rowSpan="2">
                  <a:txBody>
                    <a:bodyPr/>
                    <a:lstStyle/>
                    <a:p>
                      <a:r>
                        <a:rPr lang="en-US" sz="1600" b="1" kern="1200" dirty="0">
                          <a:solidFill>
                            <a:schemeClr val="lt1"/>
                          </a:solidFill>
                          <a:effectLst/>
                          <a:latin typeface="+mn-lt"/>
                          <a:ea typeface="+mn-ea"/>
                          <a:cs typeface="+mn-cs"/>
                        </a:rPr>
                        <a:t>Strategic Objective</a:t>
                      </a:r>
                      <a:endParaRPr lang="en-ZA" sz="1600" dirty="0">
                        <a:latin typeface="+mn-lt"/>
                      </a:endParaRPr>
                    </a:p>
                  </a:txBody>
                  <a:tcPr/>
                </a:tc>
                <a:tc rowSpan="2">
                  <a:txBody>
                    <a:bodyPr/>
                    <a:lstStyle/>
                    <a:p>
                      <a:r>
                        <a:rPr lang="en-ZA" sz="1600" dirty="0"/>
                        <a:t>Programme Performance Indicator </a:t>
                      </a:r>
                      <a:endParaRPr lang="en-ZA" sz="1600" dirty="0">
                        <a:latin typeface="+mn-lt"/>
                      </a:endParaRPr>
                    </a:p>
                  </a:txBody>
                  <a:tcPr/>
                </a:tc>
                <a:tc gridSpan="3">
                  <a:txBody>
                    <a:bodyPr/>
                    <a:lstStyle/>
                    <a:p>
                      <a:r>
                        <a:rPr lang="en-ZA" sz="1600" dirty="0"/>
                        <a:t>Medium-term targets </a:t>
                      </a:r>
                      <a:endParaRPr lang="en-ZA" sz="1600" dirty="0">
                        <a:latin typeface="+mn-lt"/>
                      </a:endParaRPr>
                    </a:p>
                  </a:txBody>
                  <a:tcPr/>
                </a:tc>
                <a:tc hMerge="1">
                  <a:txBody>
                    <a:bodyPr/>
                    <a:lstStyle/>
                    <a:p>
                      <a:endParaRPr lang="en-ZA" dirty="0">
                        <a:latin typeface="+mn-lt"/>
                      </a:endParaRPr>
                    </a:p>
                  </a:txBody>
                  <a:tcPr/>
                </a:tc>
                <a:tc hMerge="1">
                  <a:txBody>
                    <a:bodyPr/>
                    <a:lstStyle/>
                    <a:p>
                      <a:endParaRPr lang="en-ZA" dirty="0">
                        <a:latin typeface="+mn-lt"/>
                      </a:endParaRPr>
                    </a:p>
                  </a:txBody>
                  <a:tcPr/>
                </a:tc>
                <a:extLst>
                  <a:ext uri="{0D108BD9-81ED-4DB2-BD59-A6C34878D82A}">
                    <a16:rowId xmlns:a16="http://schemas.microsoft.com/office/drawing/2014/main" xmlns="" val="10000"/>
                  </a:ext>
                </a:extLst>
              </a:tr>
              <a:tr h="386630">
                <a:tc vMerge="1">
                  <a:txBody>
                    <a:bodyPr/>
                    <a:lstStyle/>
                    <a:p>
                      <a:endParaRPr lang="en-ZA"/>
                    </a:p>
                  </a:txBody>
                  <a:tcPr/>
                </a:tc>
                <a:tc vMerge="1">
                  <a:txBody>
                    <a:bodyPr/>
                    <a:lstStyle/>
                    <a:p>
                      <a:endParaRPr lang="en-ZA"/>
                    </a:p>
                  </a:txBody>
                  <a:tcPr/>
                </a:tc>
                <a:tc>
                  <a:txBody>
                    <a:bodyPr/>
                    <a:lstStyle/>
                    <a:p>
                      <a:r>
                        <a:rPr lang="en-ZA" sz="1600" b="1" dirty="0"/>
                        <a:t>2019/20</a:t>
                      </a:r>
                      <a:endParaRPr lang="en-ZA" sz="1600" b="1" dirty="0">
                        <a:latin typeface="+mn-lt"/>
                      </a:endParaRPr>
                    </a:p>
                  </a:txBody>
                  <a:tcPr/>
                </a:tc>
                <a:tc>
                  <a:txBody>
                    <a:bodyPr/>
                    <a:lstStyle/>
                    <a:p>
                      <a:r>
                        <a:rPr lang="en-ZA" sz="1600" b="1" dirty="0">
                          <a:latin typeface="+mn-lt"/>
                        </a:rPr>
                        <a:t>2020/21</a:t>
                      </a:r>
                    </a:p>
                  </a:txBody>
                  <a:tcPr/>
                </a:tc>
                <a:tc>
                  <a:txBody>
                    <a:bodyPr/>
                    <a:lstStyle/>
                    <a:p>
                      <a:r>
                        <a:rPr lang="en-ZA" sz="1600" b="1" dirty="0">
                          <a:latin typeface="+mn-lt"/>
                        </a:rPr>
                        <a:t>2021/22</a:t>
                      </a:r>
                    </a:p>
                  </a:txBody>
                  <a:tcPr/>
                </a:tc>
                <a:extLst>
                  <a:ext uri="{0D108BD9-81ED-4DB2-BD59-A6C34878D82A}">
                    <a16:rowId xmlns:a16="http://schemas.microsoft.com/office/drawing/2014/main" xmlns="" val="10001"/>
                  </a:ext>
                </a:extLst>
              </a:tr>
              <a:tr h="1184570">
                <a:tc rowSpan="2">
                  <a:txBody>
                    <a:bodyPr/>
                    <a:lstStyle/>
                    <a:p>
                      <a:pPr marL="90170" marR="108585" algn="l">
                        <a:lnSpc>
                          <a:spcPct val="100000"/>
                        </a:lnSpc>
                        <a:spcBef>
                          <a:spcPts val="320"/>
                        </a:spcBef>
                        <a:spcAft>
                          <a:spcPts val="0"/>
                        </a:spcAft>
                      </a:pPr>
                      <a:r>
                        <a:rPr lang="en-ZA" sz="1600" dirty="0">
                          <a:effectLst/>
                          <a:latin typeface="+mn-lt"/>
                          <a:ea typeface="Times New Roman"/>
                          <a:cs typeface="Times New Roman"/>
                        </a:rPr>
                        <a:t>4.3 To promote the functionality of schools through the institutionalising of a standardised school administration system, designed to assist with school management and reporting to a national information system on an ongoing basis.</a:t>
                      </a:r>
                    </a:p>
                  </a:txBody>
                  <a:tcPr marL="0" marR="0" marT="0" marB="0" anchor="ctr"/>
                </a:tc>
                <a:tc>
                  <a:txBody>
                    <a:bodyPr/>
                    <a:lstStyle/>
                    <a:p>
                      <a:pPr marL="90170" marR="108585" algn="l">
                        <a:lnSpc>
                          <a:spcPct val="100000"/>
                        </a:lnSpc>
                        <a:spcBef>
                          <a:spcPts val="320"/>
                        </a:spcBef>
                        <a:spcAft>
                          <a:spcPts val="0"/>
                        </a:spcAft>
                      </a:pPr>
                      <a:r>
                        <a:rPr lang="en-US" sz="1600" dirty="0">
                          <a:effectLst/>
                        </a:rPr>
                        <a:t>4.3.1 </a:t>
                      </a:r>
                      <a:r>
                        <a:rPr lang="en-US" sz="1600" kern="1200" dirty="0">
                          <a:solidFill>
                            <a:schemeClr val="dk1"/>
                          </a:solidFill>
                          <a:effectLst/>
                          <a:latin typeface="+mn-lt"/>
                          <a:ea typeface="+mn-ea"/>
                          <a:cs typeface="+mn-cs"/>
                        </a:rPr>
                        <a:t>Percentage of public schools using the standardised school administration system, </a:t>
                      </a:r>
                      <a:r>
                        <a:rPr lang="en-US" sz="1600" b="1" kern="1200" dirty="0">
                          <a:solidFill>
                            <a:schemeClr val="dk1"/>
                          </a:solidFill>
                          <a:effectLst/>
                          <a:latin typeface="+mn-lt"/>
                          <a:ea typeface="+mn-ea"/>
                          <a:cs typeface="+mn-cs"/>
                        </a:rPr>
                        <a:t>SA-SAMS</a:t>
                      </a:r>
                      <a:r>
                        <a:rPr lang="en-US" sz="1600" kern="1200" dirty="0">
                          <a:solidFill>
                            <a:schemeClr val="dk1"/>
                          </a:solidFill>
                          <a:effectLst/>
                          <a:latin typeface="+mn-lt"/>
                          <a:ea typeface="+mn-ea"/>
                          <a:cs typeface="+mn-cs"/>
                        </a:rPr>
                        <a:t> for reporting</a:t>
                      </a:r>
                      <a:endParaRPr lang="en-ZA" sz="1600" dirty="0">
                        <a:effectLst/>
                        <a:latin typeface="+mn-lt"/>
                        <a:ea typeface="Times New Roman"/>
                        <a:cs typeface="Times New Roman"/>
                      </a:endParaRPr>
                    </a:p>
                  </a:txBody>
                  <a:tcPr marL="0" marR="0" marT="0" marB="0" anchor="ctr"/>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98%</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98 %</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98% (including WC)</a:t>
                      </a:r>
                    </a:p>
                  </a:txBody>
                  <a:tcPr marL="0" marR="0" marT="0" marB="0"/>
                </a:tc>
                <a:extLst>
                  <a:ext uri="{0D108BD9-81ED-4DB2-BD59-A6C34878D82A}">
                    <a16:rowId xmlns:a16="http://schemas.microsoft.com/office/drawing/2014/main" xmlns="" val="10002"/>
                  </a:ext>
                </a:extLst>
              </a:tr>
              <a:tr h="2072997">
                <a:tc vMerge="1">
                  <a:txBody>
                    <a:bodyPr/>
                    <a:lstStyle/>
                    <a:p>
                      <a:pPr marL="41910" algn="l">
                        <a:lnSpc>
                          <a:spcPct val="100000"/>
                        </a:lnSpc>
                        <a:spcBef>
                          <a:spcPts val="320"/>
                        </a:spcBef>
                        <a:spcAft>
                          <a:spcPts val="0"/>
                        </a:spcAft>
                        <a:tabLst>
                          <a:tab pos="41910" algn="l"/>
                        </a:tabLst>
                      </a:pPr>
                      <a:endParaRPr lang="en-ZA" sz="1200" dirty="0">
                        <a:effectLst/>
                        <a:latin typeface="+mn-lt"/>
                        <a:ea typeface="Times New Roman"/>
                        <a:cs typeface="Times New Roman"/>
                      </a:endParaRPr>
                    </a:p>
                  </a:txBody>
                  <a:tcPr marL="0" marR="0" marT="0" marB="0"/>
                </a:tc>
                <a:tc>
                  <a:txBody>
                    <a:bodyPr/>
                    <a:lstStyle/>
                    <a:p>
                      <a:pPr marL="47625" marR="0">
                        <a:spcBef>
                          <a:spcPts val="165"/>
                        </a:spcBef>
                        <a:spcAft>
                          <a:spcPts val="0"/>
                        </a:spcAft>
                      </a:pPr>
                      <a:r>
                        <a:rPr lang="en-US" sz="1600" kern="1200" dirty="0">
                          <a:solidFill>
                            <a:schemeClr val="dk1"/>
                          </a:solidFill>
                          <a:effectLst/>
                          <a:latin typeface="+mn-lt"/>
                          <a:ea typeface="Times New Roman"/>
                          <a:cs typeface="Times New Roman"/>
                        </a:rPr>
                        <a:t>4.3.2 Number of provinces monitored by DBE officials for implementation of </a:t>
                      </a:r>
                      <a:r>
                        <a:rPr lang="en-US" sz="1600" b="1" kern="1200" dirty="0">
                          <a:solidFill>
                            <a:schemeClr val="dk1"/>
                          </a:solidFill>
                          <a:effectLst/>
                          <a:latin typeface="+mn-lt"/>
                          <a:ea typeface="Times New Roman"/>
                          <a:cs typeface="Times New Roman"/>
                        </a:rPr>
                        <a:t>LURITS</a:t>
                      </a:r>
                      <a:r>
                        <a:rPr lang="en-US" sz="1600" kern="1200" dirty="0">
                          <a:solidFill>
                            <a:schemeClr val="dk1"/>
                          </a:solidFill>
                          <a:effectLst/>
                          <a:latin typeface="+mn-lt"/>
                          <a:ea typeface="Times New Roman"/>
                          <a:cs typeface="Times New Roman"/>
                        </a:rPr>
                        <a:t> annually.</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9</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9</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9</a:t>
                      </a:r>
                    </a:p>
                  </a:txBody>
                  <a:tcPr marL="0" marR="0" marT="0" marB="0"/>
                </a:tc>
                <a:extLst>
                  <a:ext uri="{0D108BD9-81ED-4DB2-BD59-A6C34878D82A}">
                    <a16:rowId xmlns:a16="http://schemas.microsoft.com/office/drawing/2014/main" xmlns="" val="10003"/>
                  </a:ext>
                </a:extLst>
              </a:tr>
              <a:tr h="2155260">
                <a:tc>
                  <a:txBody>
                    <a:bodyPr/>
                    <a:lstStyle/>
                    <a:p>
                      <a:pPr marL="50165" algn="l">
                        <a:lnSpc>
                          <a:spcPct val="100000"/>
                        </a:lnSpc>
                        <a:spcBef>
                          <a:spcPts val="315"/>
                        </a:spcBef>
                        <a:spcAft>
                          <a:spcPts val="0"/>
                        </a:spcAft>
                      </a:pPr>
                      <a:r>
                        <a:rPr lang="en-ZA" sz="1600" dirty="0">
                          <a:effectLst/>
                          <a:latin typeface="+mn-lt"/>
                          <a:ea typeface="Times New Roman"/>
                          <a:cs typeface="Times New Roman"/>
                        </a:rPr>
                        <a:t>4.4 Mentor and assess the performance of districts</a:t>
                      </a:r>
                    </a:p>
                    <a:p>
                      <a:pPr marL="50165" algn="l">
                        <a:lnSpc>
                          <a:spcPct val="100000"/>
                        </a:lnSpc>
                        <a:spcBef>
                          <a:spcPts val="315"/>
                        </a:spcBef>
                        <a:spcAft>
                          <a:spcPts val="0"/>
                        </a:spcAft>
                      </a:pPr>
                      <a:r>
                        <a:rPr lang="en-ZA" sz="1600" dirty="0">
                          <a:effectLst/>
                          <a:latin typeface="+mn-lt"/>
                          <a:ea typeface="Times New Roman"/>
                          <a:cs typeface="Times New Roman"/>
                        </a:rPr>
                        <a:t>on an annual basis in order to strengthen the capacity of</a:t>
                      </a:r>
                    </a:p>
                    <a:p>
                      <a:pPr marL="50165" algn="l">
                        <a:lnSpc>
                          <a:spcPct val="100000"/>
                        </a:lnSpc>
                        <a:spcBef>
                          <a:spcPts val="315"/>
                        </a:spcBef>
                        <a:spcAft>
                          <a:spcPts val="0"/>
                        </a:spcAft>
                      </a:pPr>
                      <a:r>
                        <a:rPr lang="en-ZA" sz="1600" dirty="0">
                          <a:effectLst/>
                          <a:latin typeface="+mn-lt"/>
                          <a:ea typeface="Times New Roman"/>
                          <a:cs typeface="Times New Roman"/>
                        </a:rPr>
                        <a:t>districts to support schools.</a:t>
                      </a:r>
                    </a:p>
                  </a:txBody>
                  <a:tcPr marL="0" marR="0" marT="0" marB="0" anchor="ctr"/>
                </a:tc>
                <a:tc>
                  <a:txBody>
                    <a:bodyPr/>
                    <a:lstStyle/>
                    <a:p>
                      <a:pPr marL="47625" marR="0">
                        <a:spcBef>
                          <a:spcPts val="165"/>
                        </a:spcBef>
                        <a:spcAft>
                          <a:spcPts val="0"/>
                        </a:spcAft>
                      </a:pPr>
                      <a:r>
                        <a:rPr lang="en-US" sz="1600" kern="1200" dirty="0">
                          <a:solidFill>
                            <a:schemeClr val="dk1"/>
                          </a:solidFill>
                          <a:effectLst/>
                          <a:latin typeface="+mn-lt"/>
                          <a:ea typeface="Times New Roman"/>
                          <a:cs typeface="Times New Roman"/>
                        </a:rPr>
                        <a:t>4.4.1 Number of officials from districts that achieved </a:t>
                      </a:r>
                      <a:r>
                        <a:rPr lang="en-US" sz="1600" b="1" kern="1200" dirty="0">
                          <a:solidFill>
                            <a:schemeClr val="dk1"/>
                          </a:solidFill>
                          <a:effectLst/>
                          <a:latin typeface="+mn-lt"/>
                          <a:ea typeface="Times New Roman"/>
                          <a:cs typeface="Times New Roman"/>
                        </a:rPr>
                        <a:t>below the national benchmark </a:t>
                      </a:r>
                      <a:r>
                        <a:rPr lang="en-US" sz="1600" kern="1200" dirty="0">
                          <a:solidFill>
                            <a:schemeClr val="dk1"/>
                          </a:solidFill>
                          <a:effectLst/>
                          <a:latin typeface="+mn-lt"/>
                          <a:ea typeface="Times New Roman"/>
                          <a:cs typeface="Times New Roman"/>
                        </a:rPr>
                        <a:t>in the NSC participating in a mentoring programme.</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30</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35</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35</a:t>
                      </a:r>
                    </a:p>
                  </a:txBody>
                  <a:tcPr marL="0" marR="0" marT="0" marB="0"/>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48</a:t>
            </a:fld>
            <a:endParaRPr lang="en-ZA" dirty="0"/>
          </a:p>
        </p:txBody>
      </p:sp>
    </p:spTree>
    <p:extLst>
      <p:ext uri="{BB962C8B-B14F-4D97-AF65-F5344CB8AC3E}">
        <p14:creationId xmlns:p14="http://schemas.microsoft.com/office/powerpoint/2010/main" xmlns="" val="3556436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n-ZA" sz="4800" b="1" dirty="0">
                <a:solidFill>
                  <a:schemeClr val="accent2">
                    <a:lumMod val="75000"/>
                  </a:schemeClr>
                </a:solidFill>
              </a:rPr>
              <a:t>2019/20 APP : PROGRAMME 4</a:t>
            </a:r>
            <a:endParaRPr lang="en-ZA"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06476199"/>
              </p:ext>
            </p:extLst>
          </p:nvPr>
        </p:nvGraphicFramePr>
        <p:xfrm>
          <a:off x="0" y="1216908"/>
          <a:ext cx="9143998" cy="4849353"/>
        </p:xfrm>
        <a:graphic>
          <a:graphicData uri="http://schemas.openxmlformats.org/drawingml/2006/table">
            <a:tbl>
              <a:tblPr firstRow="1" bandRow="1">
                <a:tableStyleId>{21E4AEA4-8DFA-4A89-87EB-49C32662AFE0}</a:tableStyleId>
              </a:tblPr>
              <a:tblGrid>
                <a:gridCol w="2483769">
                  <a:extLst>
                    <a:ext uri="{9D8B030D-6E8A-4147-A177-3AD203B41FA5}">
                      <a16:colId xmlns:a16="http://schemas.microsoft.com/office/drawing/2014/main" xmlns="" val="20000"/>
                    </a:ext>
                  </a:extLst>
                </a:gridCol>
                <a:gridCol w="3268101">
                  <a:extLst>
                    <a:ext uri="{9D8B030D-6E8A-4147-A177-3AD203B41FA5}">
                      <a16:colId xmlns:a16="http://schemas.microsoft.com/office/drawing/2014/main" xmlns="" val="20001"/>
                    </a:ext>
                  </a:extLst>
                </a:gridCol>
                <a:gridCol w="1106129">
                  <a:extLst>
                    <a:ext uri="{9D8B030D-6E8A-4147-A177-3AD203B41FA5}">
                      <a16:colId xmlns:a16="http://schemas.microsoft.com/office/drawing/2014/main" xmlns="" val="20002"/>
                    </a:ext>
                  </a:extLst>
                </a:gridCol>
                <a:gridCol w="1179870">
                  <a:extLst>
                    <a:ext uri="{9D8B030D-6E8A-4147-A177-3AD203B41FA5}">
                      <a16:colId xmlns:a16="http://schemas.microsoft.com/office/drawing/2014/main" xmlns="" val="20003"/>
                    </a:ext>
                  </a:extLst>
                </a:gridCol>
                <a:gridCol w="1106129">
                  <a:extLst>
                    <a:ext uri="{9D8B030D-6E8A-4147-A177-3AD203B41FA5}">
                      <a16:colId xmlns:a16="http://schemas.microsoft.com/office/drawing/2014/main" xmlns="" val="20004"/>
                    </a:ext>
                  </a:extLst>
                </a:gridCol>
              </a:tblGrid>
              <a:tr h="384665">
                <a:tc rowSpan="2">
                  <a:txBody>
                    <a:bodyPr/>
                    <a:lstStyle/>
                    <a:p>
                      <a:r>
                        <a:rPr lang="en-US" sz="2000" b="1" kern="1200" dirty="0">
                          <a:solidFill>
                            <a:schemeClr val="lt1"/>
                          </a:solidFill>
                          <a:effectLst/>
                          <a:latin typeface="+mn-lt"/>
                          <a:ea typeface="+mn-ea"/>
                          <a:cs typeface="+mn-cs"/>
                        </a:rPr>
                        <a:t>Strategic Objective</a:t>
                      </a:r>
                      <a:endParaRPr lang="en-ZA" sz="2000" dirty="0">
                        <a:latin typeface="+mn-lt"/>
                      </a:endParaRPr>
                    </a:p>
                  </a:txBody>
                  <a:tcPr/>
                </a:tc>
                <a:tc rowSpan="2">
                  <a:txBody>
                    <a:bodyPr/>
                    <a:lstStyle/>
                    <a:p>
                      <a:r>
                        <a:rPr lang="en-ZA" sz="2000" dirty="0"/>
                        <a:t>Programme Performance Indicator </a:t>
                      </a:r>
                      <a:endParaRPr lang="en-ZA" sz="2000" dirty="0">
                        <a:latin typeface="+mn-lt"/>
                      </a:endParaRPr>
                    </a:p>
                  </a:txBody>
                  <a:tcPr/>
                </a:tc>
                <a:tc gridSpan="3">
                  <a:txBody>
                    <a:bodyPr/>
                    <a:lstStyle/>
                    <a:p>
                      <a:r>
                        <a:rPr lang="en-ZA" sz="2000" dirty="0"/>
                        <a:t>Medium-term targets </a:t>
                      </a:r>
                      <a:endParaRPr lang="en-ZA" sz="2000" dirty="0">
                        <a:latin typeface="+mn-lt"/>
                      </a:endParaRPr>
                    </a:p>
                  </a:txBody>
                  <a:tcPr/>
                </a:tc>
                <a:tc hMerge="1">
                  <a:txBody>
                    <a:bodyPr/>
                    <a:lstStyle/>
                    <a:p>
                      <a:endParaRPr lang="en-ZA" dirty="0">
                        <a:latin typeface="+mn-lt"/>
                      </a:endParaRPr>
                    </a:p>
                  </a:txBody>
                  <a:tcPr/>
                </a:tc>
                <a:tc hMerge="1">
                  <a:txBody>
                    <a:bodyPr/>
                    <a:lstStyle/>
                    <a:p>
                      <a:endParaRPr lang="en-ZA" dirty="0">
                        <a:latin typeface="+mn-lt"/>
                      </a:endParaRPr>
                    </a:p>
                  </a:txBody>
                  <a:tcPr/>
                </a:tc>
                <a:extLst>
                  <a:ext uri="{0D108BD9-81ED-4DB2-BD59-A6C34878D82A}">
                    <a16:rowId xmlns:a16="http://schemas.microsoft.com/office/drawing/2014/main" xmlns="" val="10000"/>
                  </a:ext>
                </a:extLst>
              </a:tr>
              <a:tr h="657137">
                <a:tc vMerge="1">
                  <a:txBody>
                    <a:bodyPr/>
                    <a:lstStyle/>
                    <a:p>
                      <a:endParaRPr lang="en-ZA"/>
                    </a:p>
                  </a:txBody>
                  <a:tcPr/>
                </a:tc>
                <a:tc vMerge="1">
                  <a:txBody>
                    <a:bodyPr/>
                    <a:lstStyle/>
                    <a:p>
                      <a:endParaRPr lang="en-ZA"/>
                    </a:p>
                  </a:txBody>
                  <a:tcPr/>
                </a:tc>
                <a:tc>
                  <a:txBody>
                    <a:bodyPr/>
                    <a:lstStyle/>
                    <a:p>
                      <a:r>
                        <a:rPr lang="en-ZA" sz="2000" b="1" dirty="0"/>
                        <a:t>2019/20</a:t>
                      </a:r>
                      <a:endParaRPr lang="en-ZA" sz="2000" b="1" dirty="0">
                        <a:latin typeface="+mn-lt"/>
                      </a:endParaRPr>
                    </a:p>
                  </a:txBody>
                  <a:tcPr/>
                </a:tc>
                <a:tc>
                  <a:txBody>
                    <a:bodyPr/>
                    <a:lstStyle/>
                    <a:p>
                      <a:r>
                        <a:rPr lang="en-ZA" sz="2000" b="1" dirty="0">
                          <a:latin typeface="+mn-lt"/>
                        </a:rPr>
                        <a:t>2020/21</a:t>
                      </a:r>
                    </a:p>
                  </a:txBody>
                  <a:tcPr/>
                </a:tc>
                <a:tc>
                  <a:txBody>
                    <a:bodyPr/>
                    <a:lstStyle/>
                    <a:p>
                      <a:r>
                        <a:rPr lang="en-ZA" sz="2000" b="1" dirty="0">
                          <a:latin typeface="+mn-lt"/>
                        </a:rPr>
                        <a:t>2021/22</a:t>
                      </a:r>
                    </a:p>
                  </a:txBody>
                  <a:tcPr/>
                </a:tc>
                <a:extLst>
                  <a:ext uri="{0D108BD9-81ED-4DB2-BD59-A6C34878D82A}">
                    <a16:rowId xmlns:a16="http://schemas.microsoft.com/office/drawing/2014/main" xmlns="" val="10001"/>
                  </a:ext>
                </a:extLst>
              </a:tr>
              <a:tr h="1327096">
                <a:tc rowSpan="3">
                  <a:txBody>
                    <a:bodyPr/>
                    <a:lstStyle/>
                    <a:p>
                      <a:pPr marL="50165" marR="0" lvl="0" indent="0" algn="l" defTabSz="914400" rtl="0" eaLnBrk="1" fontAlgn="auto" latinLnBrk="0" hangingPunct="1">
                        <a:lnSpc>
                          <a:spcPct val="100000"/>
                        </a:lnSpc>
                        <a:spcBef>
                          <a:spcPts val="315"/>
                        </a:spcBef>
                        <a:spcAft>
                          <a:spcPts val="0"/>
                        </a:spcAft>
                        <a:buClrTx/>
                        <a:buSzTx/>
                        <a:buFontTx/>
                        <a:buNone/>
                        <a:tabLst/>
                        <a:defRPr/>
                      </a:pPr>
                      <a:r>
                        <a:rPr lang="en-US" sz="1800" kern="1200" dirty="0">
                          <a:solidFill>
                            <a:schemeClr val="dk1"/>
                          </a:solidFill>
                          <a:effectLst/>
                          <a:latin typeface="+mn-lt"/>
                          <a:ea typeface="+mn-ea"/>
                          <a:cs typeface="+mn-cs"/>
                        </a:rPr>
                        <a:t>4.4 Mentor and assess the performance of districts on an annual basis in order to strengthen the capacity of districts to support schools.</a:t>
                      </a:r>
                      <a:endParaRPr kumimoji="0" lang="en-ZA" sz="18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0" marR="0" marT="0" marB="0" anchor="ctr"/>
                </a:tc>
                <a:tc>
                  <a:txBody>
                    <a:bodyPr/>
                    <a:lstStyle/>
                    <a:p>
                      <a:pPr marL="47625" marR="0">
                        <a:spcBef>
                          <a:spcPts val="165"/>
                        </a:spcBef>
                        <a:spcAft>
                          <a:spcPts val="0"/>
                        </a:spcAft>
                      </a:pPr>
                      <a:r>
                        <a:rPr lang="en-US" sz="1800" kern="1200" dirty="0">
                          <a:solidFill>
                            <a:schemeClr val="dk1"/>
                          </a:solidFill>
                          <a:effectLst/>
                          <a:latin typeface="+mn-lt"/>
                          <a:ea typeface="+mn-ea"/>
                          <a:cs typeface="+mn-cs"/>
                        </a:rPr>
                        <a:t>4.4.2 Percentage of school principals </a:t>
                      </a:r>
                      <a:r>
                        <a:rPr lang="en-US" sz="1800" b="1" kern="1200" dirty="0">
                          <a:solidFill>
                            <a:schemeClr val="dk1"/>
                          </a:solidFill>
                          <a:effectLst/>
                          <a:latin typeface="+mn-lt"/>
                          <a:ea typeface="+mn-ea"/>
                          <a:cs typeface="+mn-cs"/>
                        </a:rPr>
                        <a:t>rating the support </a:t>
                      </a:r>
                      <a:r>
                        <a:rPr lang="en-US" sz="1800" kern="1200" dirty="0">
                          <a:solidFill>
                            <a:schemeClr val="dk1"/>
                          </a:solidFill>
                          <a:effectLst/>
                          <a:latin typeface="+mn-lt"/>
                          <a:ea typeface="+mn-ea"/>
                          <a:cs typeface="+mn-cs"/>
                        </a:rPr>
                        <a:t>services of districts as being satisfactory</a:t>
                      </a:r>
                    </a:p>
                  </a:txBody>
                  <a:tcPr marL="0" marR="0" marT="0" marB="0"/>
                </a:tc>
                <a:tc>
                  <a:txBody>
                    <a:bodyPr/>
                    <a:lstStyle/>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90"/>
                        </a:spcBef>
                        <a:spcAft>
                          <a:spcPts val="0"/>
                        </a:spcAft>
                      </a:pPr>
                      <a:r>
                        <a:rPr lang="en-US" sz="1600" dirty="0">
                          <a:effectLst/>
                          <a:latin typeface="+mn-lt"/>
                          <a:ea typeface="Times New Roman" panose="02020603050405020304" pitchFamily="18" charset="0"/>
                        </a:rPr>
                        <a:t> </a:t>
                      </a:r>
                    </a:p>
                    <a:p>
                      <a:pPr marL="431800" marR="431165"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0</a:t>
                      </a:r>
                      <a:endParaRPr lang="en-US" sz="1600" dirty="0">
                        <a:effectLst/>
                        <a:latin typeface="+mn-lt"/>
                        <a:ea typeface="Times New Roman" panose="02020603050405020304" pitchFamily="18" charset="0"/>
                      </a:endParaRPr>
                    </a:p>
                  </a:txBody>
                  <a:tcPr marL="0" marR="0" marT="0" marB="0"/>
                </a:tc>
                <a:tc>
                  <a:txBody>
                    <a:bodyPr/>
                    <a:lstStyle/>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90"/>
                        </a:spcBef>
                        <a:spcAft>
                          <a:spcPts val="0"/>
                        </a:spcAft>
                      </a:pPr>
                      <a:r>
                        <a:rPr lang="en-US" sz="1600" dirty="0">
                          <a:effectLst/>
                          <a:latin typeface="+mn-lt"/>
                          <a:ea typeface="Times New Roman" panose="02020603050405020304" pitchFamily="18" charset="0"/>
                        </a:rPr>
                        <a:t> </a:t>
                      </a:r>
                    </a:p>
                    <a:p>
                      <a:pPr marL="356870" marR="356235"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75%</a:t>
                      </a:r>
                      <a:endParaRPr lang="en-US" sz="1600" dirty="0">
                        <a:effectLst/>
                        <a:latin typeface="+mn-lt"/>
                        <a:ea typeface="Times New Roman" panose="02020603050405020304" pitchFamily="18" charset="0"/>
                      </a:endParaRPr>
                    </a:p>
                  </a:txBody>
                  <a:tcPr marL="0" marR="0" marT="0" marB="0"/>
                </a:tc>
                <a:tc>
                  <a:txBody>
                    <a:bodyPr/>
                    <a:lstStyle/>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90"/>
                        </a:spcBef>
                        <a:spcAft>
                          <a:spcPts val="0"/>
                        </a:spcAft>
                      </a:pPr>
                      <a:r>
                        <a:rPr lang="en-US" sz="1600" dirty="0">
                          <a:effectLst/>
                          <a:latin typeface="+mn-lt"/>
                          <a:ea typeface="Times New Roman" panose="02020603050405020304" pitchFamily="18" charset="0"/>
                        </a:rPr>
                        <a:t> </a:t>
                      </a:r>
                    </a:p>
                    <a:p>
                      <a:pPr marL="422910" marR="422910"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0</a:t>
                      </a:r>
                      <a:endParaRPr lang="en-US" sz="1600" dirty="0">
                        <a:effectLst/>
                        <a:latin typeface="+mn-lt"/>
                        <a:ea typeface="Times New Roman" panose="02020603050405020304" pitchFamily="18" charset="0"/>
                      </a:endParaRPr>
                    </a:p>
                  </a:txBody>
                  <a:tcPr marL="0" marR="0" marT="0" marB="0"/>
                </a:tc>
                <a:extLst>
                  <a:ext uri="{0D108BD9-81ED-4DB2-BD59-A6C34878D82A}">
                    <a16:rowId xmlns:a16="http://schemas.microsoft.com/office/drawing/2014/main" xmlns="" val="10002"/>
                  </a:ext>
                </a:extLst>
              </a:tr>
              <a:tr h="995322">
                <a:tc vMerge="1">
                  <a:txBody>
                    <a:bodyPr/>
                    <a:lstStyle/>
                    <a:p>
                      <a:pPr marL="50165" algn="l">
                        <a:lnSpc>
                          <a:spcPct val="100000"/>
                        </a:lnSpc>
                        <a:spcBef>
                          <a:spcPts val="315"/>
                        </a:spcBef>
                        <a:spcAft>
                          <a:spcPts val="0"/>
                        </a:spcAft>
                      </a:pPr>
                      <a:endParaRPr lang="en-ZA" sz="1800" dirty="0">
                        <a:effectLst/>
                        <a:latin typeface="+mn-lt"/>
                        <a:ea typeface="Times New Roman"/>
                        <a:cs typeface="Times New Roman"/>
                      </a:endParaRPr>
                    </a:p>
                  </a:txBody>
                  <a:tcPr marL="0" marR="0" marT="0" marB="0" anchor="ctr"/>
                </a:tc>
                <a:tc>
                  <a:txBody>
                    <a:bodyPr/>
                    <a:lstStyle/>
                    <a:p>
                      <a:pPr marL="47625" marR="0">
                        <a:spcBef>
                          <a:spcPts val="165"/>
                        </a:spcBef>
                        <a:spcAft>
                          <a:spcPts val="0"/>
                        </a:spcAft>
                      </a:pPr>
                      <a:r>
                        <a:rPr lang="en-US" sz="1800" kern="1200" dirty="0">
                          <a:solidFill>
                            <a:schemeClr val="dk1"/>
                          </a:solidFill>
                          <a:effectLst/>
                          <a:latin typeface="+mn-lt"/>
                          <a:ea typeface="+mn-ea"/>
                          <a:cs typeface="+mn-cs"/>
                        </a:rPr>
                        <a:t>4.4.3 Percentage of District Directors that have undergone </a:t>
                      </a:r>
                      <a:r>
                        <a:rPr lang="en-US" sz="1800" b="1" kern="1200" dirty="0">
                          <a:solidFill>
                            <a:schemeClr val="dk1"/>
                          </a:solidFill>
                          <a:effectLst/>
                          <a:latin typeface="+mn-lt"/>
                          <a:ea typeface="+mn-ea"/>
                          <a:cs typeface="+mn-cs"/>
                        </a:rPr>
                        <a:t>competency assessment </a:t>
                      </a:r>
                      <a:r>
                        <a:rPr lang="en-US" sz="1800" kern="1200" dirty="0">
                          <a:solidFill>
                            <a:schemeClr val="dk1"/>
                          </a:solidFill>
                          <a:effectLst/>
                          <a:latin typeface="+mn-lt"/>
                          <a:ea typeface="+mn-ea"/>
                          <a:cs typeface="+mn-cs"/>
                        </a:rPr>
                        <a:t>prior to their appointment</a:t>
                      </a:r>
                    </a:p>
                  </a:txBody>
                  <a:tcPr marL="0" marR="0" marT="0" marB="0"/>
                </a:tc>
                <a:tc>
                  <a:txBody>
                    <a:bodyPr/>
                    <a:lstStyle/>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90"/>
                        </a:spcBef>
                        <a:spcAft>
                          <a:spcPts val="0"/>
                        </a:spcAft>
                      </a:pPr>
                      <a:r>
                        <a:rPr lang="en-US" sz="1600" dirty="0">
                          <a:effectLst/>
                          <a:latin typeface="+mn-lt"/>
                          <a:ea typeface="Times New Roman" panose="02020603050405020304" pitchFamily="18" charset="0"/>
                        </a:rPr>
                        <a:t> </a:t>
                      </a:r>
                    </a:p>
                    <a:p>
                      <a:pPr marL="356870" marR="356235"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90%</a:t>
                      </a:r>
                      <a:endParaRPr lang="en-US" sz="1600" dirty="0">
                        <a:effectLst/>
                        <a:latin typeface="+mn-lt"/>
                        <a:ea typeface="Times New Roman" panose="02020603050405020304" pitchFamily="18" charset="0"/>
                      </a:endParaRPr>
                    </a:p>
                  </a:txBody>
                  <a:tcPr marL="0" marR="0" marT="0" marB="0"/>
                </a:tc>
                <a:tc>
                  <a:txBody>
                    <a:bodyPr/>
                    <a:lstStyle/>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90"/>
                        </a:spcBef>
                        <a:spcAft>
                          <a:spcPts val="0"/>
                        </a:spcAft>
                      </a:pPr>
                      <a:r>
                        <a:rPr lang="en-US" sz="1600" dirty="0">
                          <a:effectLst/>
                          <a:latin typeface="+mn-lt"/>
                          <a:ea typeface="Times New Roman" panose="02020603050405020304" pitchFamily="18" charset="0"/>
                        </a:rPr>
                        <a:t> </a:t>
                      </a:r>
                    </a:p>
                    <a:p>
                      <a:pPr marL="356870" marR="356235"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95%</a:t>
                      </a:r>
                      <a:endParaRPr lang="en-US" sz="1600" dirty="0">
                        <a:effectLst/>
                        <a:latin typeface="+mn-lt"/>
                        <a:ea typeface="Times New Roman" panose="02020603050405020304" pitchFamily="18" charset="0"/>
                      </a:endParaRPr>
                    </a:p>
                  </a:txBody>
                  <a:tcPr marL="0" marR="0" marT="0" marB="0"/>
                </a:tc>
                <a:tc>
                  <a:txBody>
                    <a:bodyPr/>
                    <a:lstStyle/>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0" marR="0">
                        <a:lnSpc>
                          <a:spcPts val="1000"/>
                        </a:lnSpc>
                        <a:spcBef>
                          <a:spcPts val="90"/>
                        </a:spcBef>
                        <a:spcAft>
                          <a:spcPts val="0"/>
                        </a:spcAft>
                      </a:pPr>
                      <a:r>
                        <a:rPr lang="en-US" sz="1600" dirty="0">
                          <a:effectLst/>
                          <a:latin typeface="+mn-lt"/>
                          <a:ea typeface="Times New Roman" panose="02020603050405020304" pitchFamily="18" charset="0"/>
                        </a:rPr>
                        <a:t> </a:t>
                      </a:r>
                    </a:p>
                    <a:p>
                      <a:pPr marL="349885" marR="349250"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95%</a:t>
                      </a:r>
                      <a:endParaRPr lang="en-US" sz="1600" dirty="0">
                        <a:effectLst/>
                        <a:latin typeface="+mn-lt"/>
                        <a:ea typeface="Times New Roman" panose="02020603050405020304" pitchFamily="18" charset="0"/>
                      </a:endParaRPr>
                    </a:p>
                  </a:txBody>
                  <a:tcPr marL="0" marR="0" marT="0" marB="0"/>
                </a:tc>
                <a:extLst>
                  <a:ext uri="{0D108BD9-81ED-4DB2-BD59-A6C34878D82A}">
                    <a16:rowId xmlns:a16="http://schemas.microsoft.com/office/drawing/2014/main" xmlns="" val="10003"/>
                  </a:ext>
                </a:extLst>
              </a:tr>
              <a:tr h="995322">
                <a:tc vMerge="1">
                  <a:txBody>
                    <a:bodyPr/>
                    <a:lstStyle/>
                    <a:p>
                      <a:pPr marL="50165" marR="0" lvl="0" indent="0" algn="l" defTabSz="914400" rtl="0" eaLnBrk="1" fontAlgn="auto" latinLnBrk="0" hangingPunct="1">
                        <a:lnSpc>
                          <a:spcPct val="100000"/>
                        </a:lnSpc>
                        <a:spcBef>
                          <a:spcPts val="315"/>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0" marR="0" marT="0" marB="0" anchor="ctr"/>
                </a:tc>
                <a:tc>
                  <a:txBody>
                    <a:bodyPr/>
                    <a:lstStyle/>
                    <a:p>
                      <a:pPr marL="47625" marR="0">
                        <a:spcBef>
                          <a:spcPts val="165"/>
                        </a:spcBef>
                        <a:spcAft>
                          <a:spcPts val="0"/>
                        </a:spcAft>
                      </a:pPr>
                      <a:r>
                        <a:rPr lang="en-US" sz="1800" kern="1200" dirty="0">
                          <a:solidFill>
                            <a:schemeClr val="dk1"/>
                          </a:solidFill>
                          <a:effectLst/>
                          <a:latin typeface="+mn-lt"/>
                          <a:ea typeface="+mn-ea"/>
                          <a:cs typeface="+mn-cs"/>
                        </a:rPr>
                        <a:t>4.4.4 Percentage of underperforming schools visited at </a:t>
                      </a:r>
                      <a:r>
                        <a:rPr lang="en-US" sz="1800" b="1" kern="1200" dirty="0">
                          <a:solidFill>
                            <a:schemeClr val="dk1"/>
                          </a:solidFill>
                          <a:effectLst/>
                          <a:latin typeface="+mn-lt"/>
                          <a:ea typeface="+mn-ea"/>
                          <a:cs typeface="+mn-cs"/>
                        </a:rPr>
                        <a:t>least twice a year </a:t>
                      </a:r>
                      <a:r>
                        <a:rPr lang="en-US" sz="1800" kern="1200" dirty="0">
                          <a:solidFill>
                            <a:schemeClr val="dk1"/>
                          </a:solidFill>
                          <a:effectLst/>
                          <a:latin typeface="+mn-lt"/>
                          <a:ea typeface="+mn-ea"/>
                          <a:cs typeface="+mn-cs"/>
                        </a:rPr>
                        <a:t>by district officials for monitoring and support purposes</a:t>
                      </a:r>
                    </a:p>
                  </a:txBody>
                  <a:tcPr marL="0" marR="0" marT="0" marB="0"/>
                </a:tc>
                <a:tc>
                  <a:txBody>
                    <a:bodyPr/>
                    <a:lstStyle/>
                    <a:p>
                      <a:pPr marL="0" marR="0">
                        <a:lnSpc>
                          <a:spcPts val="600"/>
                        </a:lnSpc>
                        <a:spcBef>
                          <a:spcPts val="15"/>
                        </a:spcBef>
                        <a:spcAft>
                          <a:spcPts val="0"/>
                        </a:spcAft>
                      </a:pPr>
                      <a:r>
                        <a:rPr lang="en-US" sz="1600" dirty="0">
                          <a:effectLst/>
                          <a:latin typeface="+mn-lt"/>
                          <a:ea typeface="Times New Roman" panose="02020603050405020304" pitchFamily="18" charset="0"/>
                        </a:rPr>
                        <a:t> </a:t>
                      </a:r>
                    </a:p>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356870" marR="355600"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60%</a:t>
                      </a:r>
                      <a:endParaRPr lang="en-US" sz="1600" dirty="0">
                        <a:effectLst/>
                        <a:latin typeface="+mn-lt"/>
                        <a:ea typeface="Times New Roman" panose="02020603050405020304" pitchFamily="18" charset="0"/>
                      </a:endParaRPr>
                    </a:p>
                  </a:txBody>
                  <a:tcPr marL="0" marR="0" marT="0" marB="0"/>
                </a:tc>
                <a:tc>
                  <a:txBody>
                    <a:bodyPr/>
                    <a:lstStyle/>
                    <a:p>
                      <a:pPr marL="0" marR="0">
                        <a:lnSpc>
                          <a:spcPts val="600"/>
                        </a:lnSpc>
                        <a:spcBef>
                          <a:spcPts val="15"/>
                        </a:spcBef>
                        <a:spcAft>
                          <a:spcPts val="0"/>
                        </a:spcAft>
                      </a:pPr>
                      <a:r>
                        <a:rPr lang="en-US" sz="1600" dirty="0">
                          <a:effectLst/>
                          <a:latin typeface="+mn-lt"/>
                          <a:ea typeface="Times New Roman" panose="02020603050405020304" pitchFamily="18" charset="0"/>
                        </a:rPr>
                        <a:t> </a:t>
                      </a:r>
                    </a:p>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356870" marR="355600"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70%</a:t>
                      </a:r>
                      <a:endParaRPr lang="en-US" sz="1600" dirty="0">
                        <a:effectLst/>
                        <a:latin typeface="+mn-lt"/>
                        <a:ea typeface="Times New Roman" panose="02020603050405020304" pitchFamily="18" charset="0"/>
                      </a:endParaRPr>
                    </a:p>
                  </a:txBody>
                  <a:tcPr marL="0" marR="0" marT="0" marB="0"/>
                </a:tc>
                <a:tc>
                  <a:txBody>
                    <a:bodyPr/>
                    <a:lstStyle/>
                    <a:p>
                      <a:pPr marL="0" marR="0">
                        <a:lnSpc>
                          <a:spcPts val="600"/>
                        </a:lnSpc>
                        <a:spcBef>
                          <a:spcPts val="15"/>
                        </a:spcBef>
                        <a:spcAft>
                          <a:spcPts val="0"/>
                        </a:spcAft>
                      </a:pPr>
                      <a:r>
                        <a:rPr lang="en-US" sz="1600" dirty="0">
                          <a:effectLst/>
                          <a:latin typeface="+mn-lt"/>
                          <a:ea typeface="Times New Roman" panose="02020603050405020304" pitchFamily="18" charset="0"/>
                        </a:rPr>
                        <a:t> </a:t>
                      </a:r>
                    </a:p>
                    <a:p>
                      <a:pPr marL="0" marR="0">
                        <a:lnSpc>
                          <a:spcPts val="1000"/>
                        </a:lnSpc>
                        <a:spcBef>
                          <a:spcPts val="0"/>
                        </a:spcBef>
                        <a:spcAft>
                          <a:spcPts val="0"/>
                        </a:spcAft>
                      </a:pPr>
                      <a:r>
                        <a:rPr lang="en-US" sz="1600" dirty="0">
                          <a:effectLst/>
                          <a:latin typeface="+mn-lt"/>
                          <a:ea typeface="Times New Roman" panose="02020603050405020304" pitchFamily="18" charset="0"/>
                        </a:rPr>
                        <a:t> </a:t>
                      </a:r>
                    </a:p>
                    <a:p>
                      <a:pPr marL="352425" marR="351155" algn="ctr">
                        <a:spcBef>
                          <a:spcPts val="0"/>
                        </a:spcBef>
                        <a:spcAft>
                          <a:spcPts val="0"/>
                        </a:spcAft>
                      </a:pPr>
                      <a:r>
                        <a:rPr lang="en-US" sz="1600" dirty="0">
                          <a:solidFill>
                            <a:srgbClr val="363435"/>
                          </a:solidFill>
                          <a:effectLst/>
                          <a:latin typeface="+mn-lt"/>
                          <a:ea typeface="Arial Narrow" panose="020B0606020202030204" pitchFamily="34" charset="0"/>
                          <a:cs typeface="Arial Narrow" panose="020B0606020202030204" pitchFamily="34" charset="0"/>
                        </a:rPr>
                        <a:t>80%</a:t>
                      </a:r>
                      <a:endParaRPr lang="en-US" sz="1600" dirty="0">
                        <a:effectLst/>
                        <a:latin typeface="+mn-lt"/>
                        <a:ea typeface="Times New Roman" panose="02020603050405020304" pitchFamily="18" charset="0"/>
                      </a:endParaRPr>
                    </a:p>
                  </a:txBody>
                  <a:tcPr marL="0" marR="0" marT="0" marB="0"/>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49</a:t>
            </a:fld>
            <a:endParaRPr lang="en-ZA" dirty="0"/>
          </a:p>
        </p:txBody>
      </p:sp>
      <p:pic>
        <p:nvPicPr>
          <p:cNvPr id="5" name="Picture 4"/>
          <p:cNvPicPr>
            <a:picLocks noChangeAspect="1"/>
          </p:cNvPicPr>
          <p:nvPr/>
        </p:nvPicPr>
        <p:blipFill>
          <a:blip r:embed="rId2" cstate="print"/>
          <a:stretch>
            <a:fillRect/>
          </a:stretch>
        </p:blipFill>
        <p:spPr>
          <a:xfrm>
            <a:off x="0" y="6220439"/>
            <a:ext cx="1619672" cy="637560"/>
          </a:xfrm>
          <a:prstGeom prst="rect">
            <a:avLst/>
          </a:prstGeom>
        </p:spPr>
      </p:pic>
    </p:spTree>
    <p:extLst>
      <p:ext uri="{BB962C8B-B14F-4D97-AF65-F5344CB8AC3E}">
        <p14:creationId xmlns:p14="http://schemas.microsoft.com/office/powerpoint/2010/main" xmlns="" val="101776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2060848"/>
            <a:ext cx="8964487" cy="1752600"/>
          </a:xfrm>
        </p:spPr>
        <p:txBody>
          <a:bodyPr>
            <a:noAutofit/>
          </a:bodyPr>
          <a:lstStyle/>
          <a:p>
            <a:r>
              <a:rPr lang="en-ZA" sz="4800" b="1" dirty="0">
                <a:solidFill>
                  <a:schemeClr val="accent2">
                    <a:lumMod val="75000"/>
                  </a:schemeClr>
                </a:solidFill>
              </a:rPr>
              <a:t>SIZE &amp; SHAPE OF THE BASIC EDUCATION SECTOR</a:t>
            </a:r>
          </a:p>
          <a:p>
            <a:endParaRPr lang="en-ZA"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165304"/>
            <a:ext cx="1619671" cy="692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433209" y="116632"/>
            <a:ext cx="312906" cy="369332"/>
          </a:xfrm>
          <a:prstGeom prst="rect">
            <a:avLst/>
          </a:prstGeom>
        </p:spPr>
        <p:txBody>
          <a:bodyPr wrap="none">
            <a:spAutoFit/>
          </a:bodyPr>
          <a:lstStyle/>
          <a:p>
            <a:pPr fontAlgn="base">
              <a:spcBef>
                <a:spcPct val="0"/>
              </a:spcBef>
              <a:spcAft>
                <a:spcPct val="0"/>
              </a:spcAft>
              <a:defRPr/>
            </a:pPr>
            <a:r>
              <a:rPr lang="en-US" dirty="0">
                <a:solidFill>
                  <a:prstClr val="black"/>
                </a:solidFill>
                <a:latin typeface="Arial" pitchFamily="34" charset="0"/>
                <a:cs typeface="Arial" pitchFamily="34" charset="0"/>
              </a:rPr>
              <a:t>5</a:t>
            </a:r>
          </a:p>
        </p:txBody>
      </p:sp>
    </p:spTree>
    <p:extLst>
      <p:ext uri="{BB962C8B-B14F-4D97-AF65-F5344CB8AC3E}">
        <p14:creationId xmlns:p14="http://schemas.microsoft.com/office/powerpoint/2010/main" xmlns="" val="3014925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48"/>
            <a:ext cx="8229600" cy="764704"/>
          </a:xfrm>
        </p:spPr>
        <p:txBody>
          <a:bodyPr>
            <a:noAutofit/>
          </a:bodyPr>
          <a:lstStyle/>
          <a:p>
            <a:r>
              <a:rPr lang="en-ZA" sz="4800" b="1" dirty="0">
                <a:solidFill>
                  <a:schemeClr val="accent2">
                    <a:lumMod val="75000"/>
                  </a:schemeClr>
                </a:solidFill>
              </a:rPr>
              <a:t>2019/20 APP : Programme 5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60002226"/>
              </p:ext>
            </p:extLst>
          </p:nvPr>
        </p:nvGraphicFramePr>
        <p:xfrm>
          <a:off x="20041" y="569978"/>
          <a:ext cx="9143999" cy="6297334"/>
        </p:xfrm>
        <a:graphic>
          <a:graphicData uri="http://schemas.openxmlformats.org/drawingml/2006/table">
            <a:tbl>
              <a:tblPr firstRow="1" bandRow="1">
                <a:tableStyleId>{21E4AEA4-8DFA-4A89-87EB-49C32662AFE0}</a:tableStyleId>
              </a:tblPr>
              <a:tblGrid>
                <a:gridCol w="2498002">
                  <a:extLst>
                    <a:ext uri="{9D8B030D-6E8A-4147-A177-3AD203B41FA5}">
                      <a16:colId xmlns:a16="http://schemas.microsoft.com/office/drawing/2014/main" xmlns="" val="20000"/>
                    </a:ext>
                  </a:extLst>
                </a:gridCol>
                <a:gridCol w="2795673">
                  <a:extLst>
                    <a:ext uri="{9D8B030D-6E8A-4147-A177-3AD203B41FA5}">
                      <a16:colId xmlns:a16="http://schemas.microsoft.com/office/drawing/2014/main" xmlns="" val="20001"/>
                    </a:ext>
                  </a:extLst>
                </a:gridCol>
                <a:gridCol w="1406849">
                  <a:extLst>
                    <a:ext uri="{9D8B030D-6E8A-4147-A177-3AD203B41FA5}">
                      <a16:colId xmlns:a16="http://schemas.microsoft.com/office/drawing/2014/main" xmlns="" val="20002"/>
                    </a:ext>
                  </a:extLst>
                </a:gridCol>
                <a:gridCol w="1184715">
                  <a:extLst>
                    <a:ext uri="{9D8B030D-6E8A-4147-A177-3AD203B41FA5}">
                      <a16:colId xmlns:a16="http://schemas.microsoft.com/office/drawing/2014/main" xmlns="" val="20003"/>
                    </a:ext>
                  </a:extLst>
                </a:gridCol>
                <a:gridCol w="1258760">
                  <a:extLst>
                    <a:ext uri="{9D8B030D-6E8A-4147-A177-3AD203B41FA5}">
                      <a16:colId xmlns:a16="http://schemas.microsoft.com/office/drawing/2014/main" xmlns="" val="20004"/>
                    </a:ext>
                  </a:extLst>
                </a:gridCol>
              </a:tblGrid>
              <a:tr h="38577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Strategic Objective</a:t>
                      </a:r>
                      <a:endParaRPr lang="en-ZA" sz="1800" dirty="0">
                        <a:latin typeface="+mn-lt"/>
                      </a:endParaRPr>
                    </a:p>
                    <a:p>
                      <a:pPr algn="l"/>
                      <a:endParaRPr lang="en-ZA" sz="1800" dirty="0"/>
                    </a:p>
                  </a:txBody>
                  <a:tcPr/>
                </a:tc>
                <a:tc rowSpan="2">
                  <a:txBody>
                    <a:bodyPr/>
                    <a:lstStyle/>
                    <a:p>
                      <a:pPr algn="l"/>
                      <a:r>
                        <a:rPr lang="en-ZA" sz="1800" dirty="0"/>
                        <a:t>Programme Performance Indicator </a:t>
                      </a:r>
                    </a:p>
                  </a:txBody>
                  <a:tcPr/>
                </a:tc>
                <a:tc gridSpan="3">
                  <a:txBody>
                    <a:bodyPr/>
                    <a:lstStyle/>
                    <a:p>
                      <a:pPr algn="l"/>
                      <a:r>
                        <a:rPr lang="en-ZA" sz="1800" dirty="0"/>
                        <a:t>Medium-term Targets</a:t>
                      </a:r>
                    </a:p>
                  </a:txBody>
                  <a:tcPr/>
                </a:tc>
                <a:tc hMerge="1">
                  <a:txBody>
                    <a:bodyPr/>
                    <a:lstStyle/>
                    <a:p>
                      <a:pPr algn="l"/>
                      <a:endParaRPr lang="en-ZA" sz="1600" dirty="0"/>
                    </a:p>
                  </a:txBody>
                  <a:tcPr/>
                </a:tc>
                <a:tc hMerge="1">
                  <a:txBody>
                    <a:bodyPr/>
                    <a:lstStyle/>
                    <a:p>
                      <a:pPr algn="l"/>
                      <a:endParaRPr lang="en-ZA" sz="1600" dirty="0"/>
                    </a:p>
                  </a:txBody>
                  <a:tcPr/>
                </a:tc>
                <a:extLst>
                  <a:ext uri="{0D108BD9-81ED-4DB2-BD59-A6C34878D82A}">
                    <a16:rowId xmlns:a16="http://schemas.microsoft.com/office/drawing/2014/main" xmlns="" val="10000"/>
                  </a:ext>
                </a:extLst>
              </a:tr>
              <a:tr h="376987">
                <a:tc vMerge="1">
                  <a:txBody>
                    <a:bodyPr/>
                    <a:lstStyle/>
                    <a:p>
                      <a:endParaRPr lang="en-ZA"/>
                    </a:p>
                  </a:txBody>
                  <a:tcPr/>
                </a:tc>
                <a:tc vMerge="1">
                  <a:txBody>
                    <a:bodyPr/>
                    <a:lstStyle/>
                    <a:p>
                      <a:endParaRPr lang="en-ZA"/>
                    </a:p>
                  </a:txBody>
                  <a:tcPr/>
                </a:tc>
                <a:tc>
                  <a:txBody>
                    <a:bodyPr/>
                    <a:lstStyle/>
                    <a:p>
                      <a:pPr algn="l"/>
                      <a:r>
                        <a:rPr lang="en-ZA" sz="1800" b="1" dirty="0"/>
                        <a:t>2019/20 </a:t>
                      </a:r>
                    </a:p>
                  </a:txBody>
                  <a:tcPr/>
                </a:tc>
                <a:tc>
                  <a:txBody>
                    <a:bodyPr/>
                    <a:lstStyle/>
                    <a:p>
                      <a:pPr algn="l"/>
                      <a:r>
                        <a:rPr lang="en-ZA" sz="1800" b="1" dirty="0"/>
                        <a:t>2020/21</a:t>
                      </a:r>
                    </a:p>
                  </a:txBody>
                  <a:tcPr/>
                </a:tc>
                <a:tc>
                  <a:txBody>
                    <a:bodyPr/>
                    <a:lstStyle/>
                    <a:p>
                      <a:pPr algn="l"/>
                      <a:r>
                        <a:rPr lang="en-ZA" sz="1800" b="1" dirty="0"/>
                        <a:t>2021/22</a:t>
                      </a:r>
                    </a:p>
                  </a:txBody>
                  <a:tcPr/>
                </a:tc>
                <a:extLst>
                  <a:ext uri="{0D108BD9-81ED-4DB2-BD59-A6C34878D82A}">
                    <a16:rowId xmlns:a16="http://schemas.microsoft.com/office/drawing/2014/main" xmlns="" val="10001"/>
                  </a:ext>
                </a:extLst>
              </a:tr>
              <a:tr h="1973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50" b="0" dirty="0">
                          <a:effectLst/>
                        </a:rPr>
                        <a:t>5.1    To monitor the provision of nutritious meals served  in identified public schools  annually to enhance learning capacity and well- being of learners  </a:t>
                      </a:r>
                      <a:endParaRPr lang="en-ZA" sz="1750" b="0" dirty="0">
                        <a:solidFill>
                          <a:schemeClr val="tx1"/>
                        </a:solidFill>
                        <a:effectLst/>
                        <a:latin typeface="Times New Roman"/>
                        <a:ea typeface="Times New Roman"/>
                      </a:endParaRPr>
                    </a:p>
                  </a:txBody>
                  <a:tcPr/>
                </a:tc>
                <a:tc>
                  <a:txBody>
                    <a:bodyPr/>
                    <a:lstStyle/>
                    <a:p>
                      <a:pPr marL="47625" marR="0">
                        <a:spcBef>
                          <a:spcPts val="165"/>
                        </a:spcBef>
                        <a:spcAft>
                          <a:spcPts val="0"/>
                        </a:spcAft>
                      </a:pPr>
                      <a:r>
                        <a:rPr lang="en-US" sz="1750" b="0" kern="1200" dirty="0">
                          <a:solidFill>
                            <a:schemeClr val="dk1"/>
                          </a:solidFill>
                          <a:effectLst/>
                          <a:latin typeface="+mn-lt"/>
                          <a:ea typeface="+mn-ea"/>
                          <a:cs typeface="+mn-cs"/>
                        </a:rPr>
                        <a:t>5.1.1</a:t>
                      </a:r>
                      <a:r>
                        <a:rPr lang="en-US" sz="1750" b="0" kern="1200" baseline="0" dirty="0">
                          <a:solidFill>
                            <a:schemeClr val="dk1"/>
                          </a:solidFill>
                          <a:effectLst/>
                          <a:latin typeface="+mn-lt"/>
                          <a:ea typeface="+mn-ea"/>
                          <a:cs typeface="+mn-cs"/>
                        </a:rPr>
                        <a:t> </a:t>
                      </a:r>
                      <a:r>
                        <a:rPr lang="en-US" sz="1750" b="0" kern="1200" dirty="0">
                          <a:solidFill>
                            <a:schemeClr val="dk1"/>
                          </a:solidFill>
                          <a:effectLst/>
                          <a:latin typeface="+mn-lt"/>
                          <a:ea typeface="+mn-ea"/>
                          <a:cs typeface="+mn-cs"/>
                        </a:rPr>
                        <a:t>Number of schools monitored for the provision of </a:t>
                      </a:r>
                      <a:r>
                        <a:rPr lang="en-US" sz="1750" b="1" kern="1200" dirty="0">
                          <a:solidFill>
                            <a:schemeClr val="dk1"/>
                          </a:solidFill>
                          <a:effectLst/>
                          <a:latin typeface="+mn-lt"/>
                          <a:ea typeface="+mn-ea"/>
                          <a:cs typeface="+mn-cs"/>
                        </a:rPr>
                        <a:t>nutritious meals</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110</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115</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115</a:t>
                      </a:r>
                    </a:p>
                  </a:txBody>
                  <a:tcPr marL="0" marR="0" marT="0" marB="0"/>
                </a:tc>
                <a:extLst>
                  <a:ext uri="{0D108BD9-81ED-4DB2-BD59-A6C34878D82A}">
                    <a16:rowId xmlns:a16="http://schemas.microsoft.com/office/drawing/2014/main" xmlns="" val="10002"/>
                  </a:ext>
                </a:extLst>
              </a:tr>
              <a:tr h="89025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50" b="0" dirty="0">
                          <a:effectLst/>
                        </a:rPr>
                        <a:t>5.2    </a:t>
                      </a:r>
                      <a:r>
                        <a:rPr lang="en-US" sz="1750" b="0" dirty="0">
                          <a:effectLst/>
                        </a:rPr>
                        <a:t>Promote the participation of learners in enrichment and co-curricular activities in order to make a positive impact on learning</a:t>
                      </a:r>
                      <a:endParaRPr lang="en-ZA" sz="1750" b="0" dirty="0">
                        <a:effectLst/>
                      </a:endParaRPr>
                    </a:p>
                    <a:p>
                      <a:pPr algn="l"/>
                      <a:endParaRPr lang="en-ZA" sz="1750" b="0" dirty="0"/>
                    </a:p>
                  </a:txBody>
                  <a:tcPr/>
                </a:tc>
                <a:tc>
                  <a:txBody>
                    <a:bodyPr/>
                    <a:lstStyle/>
                    <a:p>
                      <a:pPr marL="47625" marR="0">
                        <a:spcBef>
                          <a:spcPts val="165"/>
                        </a:spcBef>
                        <a:spcAft>
                          <a:spcPts val="0"/>
                        </a:spcAft>
                      </a:pPr>
                      <a:r>
                        <a:rPr lang="en-US" sz="1750" b="0" kern="1200" dirty="0">
                          <a:solidFill>
                            <a:schemeClr val="dk1"/>
                          </a:solidFill>
                          <a:effectLst/>
                          <a:latin typeface="+mn-lt"/>
                          <a:ea typeface="+mn-ea"/>
                          <a:cs typeface="+mn-cs"/>
                        </a:rPr>
                        <a:t>5.1.2 Number of professionals trained in </a:t>
                      </a:r>
                      <a:r>
                        <a:rPr lang="en-US" sz="1750" b="1" kern="1200" dirty="0">
                          <a:solidFill>
                            <a:schemeClr val="dk1"/>
                          </a:solidFill>
                          <a:effectLst/>
                          <a:latin typeface="+mn-lt"/>
                          <a:ea typeface="+mn-ea"/>
                          <a:cs typeface="+mn-cs"/>
                        </a:rPr>
                        <a:t>SASCE</a:t>
                      </a:r>
                      <a:r>
                        <a:rPr lang="en-US" sz="1750" b="0" kern="1200" dirty="0">
                          <a:solidFill>
                            <a:schemeClr val="dk1"/>
                          </a:solidFill>
                          <a:effectLst/>
                          <a:latin typeface="+mn-lt"/>
                          <a:ea typeface="+mn-ea"/>
                          <a:cs typeface="+mn-cs"/>
                        </a:rPr>
                        <a:t> </a:t>
                      </a:r>
                    </a:p>
                    <a:p>
                      <a:pPr marL="47625" marR="0">
                        <a:spcBef>
                          <a:spcPts val="165"/>
                        </a:spcBef>
                        <a:spcAft>
                          <a:spcPts val="0"/>
                        </a:spcAft>
                      </a:pPr>
                      <a:r>
                        <a:rPr lang="en-US" sz="1750" b="0" kern="1200" dirty="0">
                          <a:solidFill>
                            <a:schemeClr val="dk1"/>
                          </a:solidFill>
                          <a:effectLst/>
                          <a:latin typeface="+mn-lt"/>
                          <a:ea typeface="+mn-ea"/>
                          <a:cs typeface="+mn-cs"/>
                        </a:rPr>
                        <a:t>programmes</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900</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900</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900</a:t>
                      </a:r>
                    </a:p>
                  </a:txBody>
                  <a:tcPr marL="0" marR="0" marT="0" marB="0"/>
                </a:tc>
                <a:extLst>
                  <a:ext uri="{0D108BD9-81ED-4DB2-BD59-A6C34878D82A}">
                    <a16:rowId xmlns:a16="http://schemas.microsoft.com/office/drawing/2014/main" xmlns="" val="10003"/>
                  </a:ext>
                </a:extLst>
              </a:tr>
              <a:tr h="1958566">
                <a:tc vMerge="1">
                  <a:txBody>
                    <a:bodyPr/>
                    <a:lstStyle/>
                    <a:p>
                      <a:pPr algn="l"/>
                      <a:endParaRPr lang="en-ZA" sz="1400" dirty="0"/>
                    </a:p>
                  </a:txBody>
                  <a:tcPr/>
                </a:tc>
                <a:tc>
                  <a:txBody>
                    <a:bodyPr/>
                    <a:lstStyle/>
                    <a:p>
                      <a:pPr marL="47625" marR="0">
                        <a:spcBef>
                          <a:spcPts val="165"/>
                        </a:spcBef>
                        <a:spcAft>
                          <a:spcPts val="0"/>
                        </a:spcAft>
                      </a:pPr>
                      <a:r>
                        <a:rPr lang="en-US" sz="1750" b="0" kern="1200" dirty="0">
                          <a:solidFill>
                            <a:schemeClr val="dk1"/>
                          </a:solidFill>
                          <a:effectLst/>
                          <a:latin typeface="+mn-lt"/>
                          <a:ea typeface="+mn-ea"/>
                          <a:cs typeface="+mn-cs"/>
                        </a:rPr>
                        <a:t>5.1.3 Number of learners, teachers, officials, SGBs, parents and community organisation members participating in </a:t>
                      </a:r>
                      <a:r>
                        <a:rPr lang="en-US" sz="1750" b="1" kern="1200" dirty="0">
                          <a:solidFill>
                            <a:schemeClr val="dk1"/>
                          </a:solidFill>
                          <a:effectLst/>
                          <a:latin typeface="+mn-lt"/>
                          <a:ea typeface="+mn-ea"/>
                          <a:cs typeface="+mn-cs"/>
                        </a:rPr>
                        <a:t>social cohesion</a:t>
                      </a:r>
                      <a:r>
                        <a:rPr lang="en-US" sz="1750" b="0" kern="1200" dirty="0">
                          <a:solidFill>
                            <a:schemeClr val="dk1"/>
                          </a:solidFill>
                          <a:effectLst/>
                          <a:latin typeface="+mn-lt"/>
                          <a:ea typeface="+mn-ea"/>
                          <a:cs typeface="+mn-cs"/>
                        </a:rPr>
                        <a:t> and gender equity programmes </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7500</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8 000</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1600" kern="1200" dirty="0">
                          <a:solidFill>
                            <a:schemeClr val="dk1"/>
                          </a:solidFill>
                          <a:effectLst/>
                          <a:latin typeface="+mn-lt"/>
                          <a:ea typeface="+mn-ea"/>
                          <a:cs typeface="+mn-cs"/>
                        </a:rPr>
                        <a:t>8500</a:t>
                      </a:r>
                    </a:p>
                  </a:txBody>
                  <a:tcPr marL="0" marR="0" marT="0" marB="0"/>
                </a:tc>
                <a:extLst>
                  <a:ext uri="{0D108BD9-81ED-4DB2-BD59-A6C34878D82A}">
                    <a16:rowId xmlns:a16="http://schemas.microsoft.com/office/drawing/2014/main" xmlns="" val="10004"/>
                  </a:ext>
                </a:extLst>
              </a:tr>
              <a:tr h="712206">
                <a:tc gridSpan="5">
                  <a:txBody>
                    <a:bodyPr/>
                    <a:lstStyle/>
                    <a:p>
                      <a:pPr algn="l"/>
                      <a:r>
                        <a:rPr lang="en-ZA" sz="1300" b="0" dirty="0"/>
                        <a:t>5. The target of 900 per year is informed by</a:t>
                      </a:r>
                      <a:r>
                        <a:rPr lang="en-ZA" sz="1300" b="0" baseline="0" dirty="0"/>
                        <a:t> the capacity  of each province to host these workshops, supported by the DBE. The pool of professional (adjudicators, conductors and data capturers) that are trained at professional level will then conduct similar trainings at a district level to increase the reach. </a:t>
                      </a:r>
                      <a:endParaRPr lang="en-ZA" sz="1300" b="0" dirty="0"/>
                    </a:p>
                  </a:txBody>
                  <a:tcPr/>
                </a:tc>
                <a:tc hMerge="1">
                  <a:txBody>
                    <a:bodyPr/>
                    <a:lstStyle/>
                    <a:p>
                      <a:pPr algn="l"/>
                      <a:endParaRPr lang="en-ZA" sz="1800" dirty="0"/>
                    </a:p>
                  </a:txBody>
                  <a:tcPr/>
                </a:tc>
                <a:tc hMerge="1">
                  <a:txBody>
                    <a:bodyPr/>
                    <a:lstStyle/>
                    <a:p>
                      <a:pPr algn="l">
                        <a:lnSpc>
                          <a:spcPct val="115000"/>
                        </a:lnSpc>
                        <a:spcAft>
                          <a:spcPts val="0"/>
                        </a:spcAft>
                      </a:pPr>
                      <a:endParaRPr lang="en-ZA" sz="1800" dirty="0">
                        <a:effectLst/>
                        <a:latin typeface="Times New Roman"/>
                        <a:ea typeface="Times New Roman"/>
                        <a:cs typeface="Times New Roman"/>
                      </a:endParaRPr>
                    </a:p>
                  </a:txBody>
                  <a:tcPr marL="0" marR="0" marT="0" marB="0" anchor="ctr"/>
                </a:tc>
                <a:tc hMerge="1">
                  <a:txBody>
                    <a:bodyPr/>
                    <a:lstStyle/>
                    <a:p>
                      <a:pPr marR="635" algn="l">
                        <a:lnSpc>
                          <a:spcPct val="115000"/>
                        </a:lnSpc>
                        <a:spcAft>
                          <a:spcPts val="0"/>
                        </a:spcAft>
                      </a:pPr>
                      <a:endParaRPr lang="en-ZA" sz="1800" kern="1200" dirty="0">
                        <a:solidFill>
                          <a:schemeClr val="dk1"/>
                        </a:solidFill>
                        <a:effectLst/>
                        <a:latin typeface="+mn-lt"/>
                        <a:ea typeface="+mn-ea"/>
                        <a:cs typeface="+mn-cs"/>
                      </a:endParaRPr>
                    </a:p>
                  </a:txBody>
                  <a:tcPr marL="0" marR="0" marT="0" marB="0" anchor="ctr"/>
                </a:tc>
                <a:tc hMerge="1">
                  <a:txBody>
                    <a:bodyPr/>
                    <a:lstStyle/>
                    <a:p>
                      <a:pPr algn="l">
                        <a:lnSpc>
                          <a:spcPct val="115000"/>
                        </a:lnSpc>
                        <a:spcAft>
                          <a:spcPts val="0"/>
                        </a:spcAft>
                      </a:pPr>
                      <a:endParaRPr lang="en-ZA" sz="18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4"/>
          </p:nvPr>
        </p:nvSpPr>
        <p:spPr>
          <a:xfrm>
            <a:off x="8244408" y="6525344"/>
            <a:ext cx="442392" cy="332656"/>
          </a:xfrm>
        </p:spPr>
        <p:txBody>
          <a:bodyPr/>
          <a:lstStyle/>
          <a:p>
            <a:fld id="{28A3B54F-4D6D-439C-9A2C-B6799378E1A1}" type="slidenum">
              <a:rPr lang="en-ZA" smtClean="0"/>
              <a:pPr/>
              <a:t>50</a:t>
            </a:fld>
            <a:endParaRPr lang="en-ZA" dirty="0"/>
          </a:p>
        </p:txBody>
      </p:sp>
      <p:sp>
        <p:nvSpPr>
          <p:cNvPr id="5" name="TextBox 4"/>
          <p:cNvSpPr txBox="1"/>
          <p:nvPr/>
        </p:nvSpPr>
        <p:spPr>
          <a:xfrm>
            <a:off x="8692345" y="3625339"/>
            <a:ext cx="504055" cy="246221"/>
          </a:xfrm>
          <a:prstGeom prst="rect">
            <a:avLst/>
          </a:prstGeom>
          <a:noFill/>
        </p:spPr>
        <p:txBody>
          <a:bodyPr wrap="square" rtlCol="0">
            <a:spAutoFit/>
          </a:bodyPr>
          <a:lstStyle/>
          <a:p>
            <a:r>
              <a:rPr lang="en-ZA" sz="1000" dirty="0"/>
              <a:t>5</a:t>
            </a:r>
          </a:p>
        </p:txBody>
      </p:sp>
    </p:spTree>
    <p:extLst>
      <p:ext uri="{BB962C8B-B14F-4D97-AF65-F5344CB8AC3E}">
        <p14:creationId xmlns:p14="http://schemas.microsoft.com/office/powerpoint/2010/main" xmlns="" val="2031917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08"/>
            <a:ext cx="8229600" cy="764704"/>
          </a:xfrm>
        </p:spPr>
        <p:txBody>
          <a:bodyPr>
            <a:noAutofit/>
          </a:bodyPr>
          <a:lstStyle/>
          <a:p>
            <a:r>
              <a:rPr lang="en-ZA" sz="4800" b="1" dirty="0">
                <a:solidFill>
                  <a:schemeClr val="accent2">
                    <a:lumMod val="75000"/>
                  </a:schemeClr>
                </a:solidFill>
              </a:rPr>
              <a:t>2019/20 APP : Programme 5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27779512"/>
              </p:ext>
            </p:extLst>
          </p:nvPr>
        </p:nvGraphicFramePr>
        <p:xfrm>
          <a:off x="0" y="897933"/>
          <a:ext cx="9144001" cy="5960068"/>
        </p:xfrm>
        <a:graphic>
          <a:graphicData uri="http://schemas.openxmlformats.org/drawingml/2006/table">
            <a:tbl>
              <a:tblPr firstRow="1" bandRow="1">
                <a:tableStyleId>{21E4AEA4-8DFA-4A89-87EB-49C32662AFE0}</a:tableStyleId>
              </a:tblPr>
              <a:tblGrid>
                <a:gridCol w="2998289">
                  <a:extLst>
                    <a:ext uri="{9D8B030D-6E8A-4147-A177-3AD203B41FA5}">
                      <a16:colId xmlns:a16="http://schemas.microsoft.com/office/drawing/2014/main" xmlns="" val="20000"/>
                    </a:ext>
                  </a:extLst>
                </a:gridCol>
                <a:gridCol w="2665609">
                  <a:extLst>
                    <a:ext uri="{9D8B030D-6E8A-4147-A177-3AD203B41FA5}">
                      <a16:colId xmlns:a16="http://schemas.microsoft.com/office/drawing/2014/main" xmlns="" val="20001"/>
                    </a:ext>
                  </a:extLst>
                </a:gridCol>
                <a:gridCol w="1184716">
                  <a:extLst>
                    <a:ext uri="{9D8B030D-6E8A-4147-A177-3AD203B41FA5}">
                      <a16:colId xmlns:a16="http://schemas.microsoft.com/office/drawing/2014/main" xmlns="" val="20002"/>
                    </a:ext>
                  </a:extLst>
                </a:gridCol>
                <a:gridCol w="1184716">
                  <a:extLst>
                    <a:ext uri="{9D8B030D-6E8A-4147-A177-3AD203B41FA5}">
                      <a16:colId xmlns:a16="http://schemas.microsoft.com/office/drawing/2014/main" xmlns="" val="20003"/>
                    </a:ext>
                  </a:extLst>
                </a:gridCol>
                <a:gridCol w="1110671">
                  <a:extLst>
                    <a:ext uri="{9D8B030D-6E8A-4147-A177-3AD203B41FA5}">
                      <a16:colId xmlns:a16="http://schemas.microsoft.com/office/drawing/2014/main" xmlns="" val="20004"/>
                    </a:ext>
                  </a:extLst>
                </a:gridCol>
              </a:tblGrid>
              <a:tr h="41865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Strategic Objective</a:t>
                      </a:r>
                      <a:endParaRPr lang="en-ZA" sz="2000" b="1" dirty="0">
                        <a:latin typeface="+mn-lt"/>
                      </a:endParaRPr>
                    </a:p>
                    <a:p>
                      <a:pPr algn="l"/>
                      <a:endParaRPr lang="en-ZA" sz="2000" b="1" dirty="0"/>
                    </a:p>
                  </a:txBody>
                  <a:tcPr/>
                </a:tc>
                <a:tc rowSpan="2">
                  <a:txBody>
                    <a:bodyPr/>
                    <a:lstStyle/>
                    <a:p>
                      <a:pPr algn="l"/>
                      <a:r>
                        <a:rPr lang="en-ZA" sz="2000" b="1" dirty="0"/>
                        <a:t>Programme Performance Indicator </a:t>
                      </a:r>
                    </a:p>
                  </a:txBody>
                  <a:tcPr/>
                </a:tc>
                <a:tc gridSpan="3">
                  <a:txBody>
                    <a:bodyPr/>
                    <a:lstStyle/>
                    <a:p>
                      <a:pPr algn="l"/>
                      <a:r>
                        <a:rPr lang="en-ZA" sz="2000" b="1" dirty="0"/>
                        <a:t>Medium-term Targets</a:t>
                      </a:r>
                    </a:p>
                  </a:txBody>
                  <a:tcPr/>
                </a:tc>
                <a:tc hMerge="1">
                  <a:txBody>
                    <a:bodyPr/>
                    <a:lstStyle/>
                    <a:p>
                      <a:pPr algn="l"/>
                      <a:endParaRPr lang="en-ZA" sz="1600" dirty="0"/>
                    </a:p>
                  </a:txBody>
                  <a:tcPr/>
                </a:tc>
                <a:tc hMerge="1">
                  <a:txBody>
                    <a:bodyPr/>
                    <a:lstStyle/>
                    <a:p>
                      <a:pPr algn="l"/>
                      <a:endParaRPr lang="en-ZA" sz="1600" dirty="0"/>
                    </a:p>
                  </a:txBody>
                  <a:tcPr/>
                </a:tc>
                <a:extLst>
                  <a:ext uri="{0D108BD9-81ED-4DB2-BD59-A6C34878D82A}">
                    <a16:rowId xmlns:a16="http://schemas.microsoft.com/office/drawing/2014/main" xmlns="" val="10000"/>
                  </a:ext>
                </a:extLst>
              </a:tr>
              <a:tr h="418654">
                <a:tc vMerge="1">
                  <a:txBody>
                    <a:bodyPr/>
                    <a:lstStyle/>
                    <a:p>
                      <a:endParaRPr lang="en-ZA"/>
                    </a:p>
                  </a:txBody>
                  <a:tcPr/>
                </a:tc>
                <a:tc vMerge="1">
                  <a:txBody>
                    <a:bodyPr/>
                    <a:lstStyle/>
                    <a:p>
                      <a:endParaRPr lang="en-ZA"/>
                    </a:p>
                  </a:txBody>
                  <a:tcPr/>
                </a:tc>
                <a:tc>
                  <a:txBody>
                    <a:bodyPr/>
                    <a:lstStyle/>
                    <a:p>
                      <a:pPr algn="l"/>
                      <a:r>
                        <a:rPr lang="en-ZA" sz="2000" b="1" dirty="0"/>
                        <a:t>2019/20 </a:t>
                      </a:r>
                    </a:p>
                  </a:txBody>
                  <a:tcPr/>
                </a:tc>
                <a:tc>
                  <a:txBody>
                    <a:bodyPr/>
                    <a:lstStyle/>
                    <a:p>
                      <a:pPr algn="l"/>
                      <a:r>
                        <a:rPr lang="en-ZA" sz="2000" b="1" dirty="0"/>
                        <a:t>2020/21</a:t>
                      </a:r>
                    </a:p>
                  </a:txBody>
                  <a:tcPr/>
                </a:tc>
                <a:tc>
                  <a:txBody>
                    <a:bodyPr/>
                    <a:lstStyle/>
                    <a:p>
                      <a:pPr algn="l"/>
                      <a:r>
                        <a:rPr lang="en-ZA" sz="2000" b="1" dirty="0"/>
                        <a:t>2021/22</a:t>
                      </a:r>
                    </a:p>
                  </a:txBody>
                  <a:tcPr/>
                </a:tc>
                <a:extLst>
                  <a:ext uri="{0D108BD9-81ED-4DB2-BD59-A6C34878D82A}">
                    <a16:rowId xmlns:a16="http://schemas.microsoft.com/office/drawing/2014/main" xmlns="" val="10001"/>
                  </a:ext>
                </a:extLst>
              </a:tr>
              <a:tr h="5122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b="0" dirty="0">
                          <a:effectLst/>
                        </a:rPr>
                        <a:t>5.3  Monitor the implementation of the NSSF in </a:t>
                      </a:r>
                      <a:r>
                        <a:rPr lang="en-ZA" sz="2800" b="1" dirty="0">
                          <a:effectLst/>
                        </a:rPr>
                        <a:t>185 Hot Spot Schools by 2019/20 </a:t>
                      </a:r>
                      <a:r>
                        <a:rPr lang="en-ZA" sz="2800" b="0" dirty="0">
                          <a:effectLst/>
                        </a:rPr>
                        <a:t>in order to attain  safe, caring and violence-free school environments</a:t>
                      </a:r>
                    </a:p>
                  </a:txBody>
                  <a:tcPr/>
                </a:tc>
                <a:tc>
                  <a:txBody>
                    <a:bodyPr/>
                    <a:lstStyle/>
                    <a:p>
                      <a:pPr marL="47625" marR="0">
                        <a:spcBef>
                          <a:spcPts val="165"/>
                        </a:spcBef>
                        <a:spcAft>
                          <a:spcPts val="0"/>
                        </a:spcAft>
                      </a:pPr>
                      <a:r>
                        <a:rPr lang="en-US" sz="2800" b="0" kern="1200" dirty="0">
                          <a:solidFill>
                            <a:schemeClr val="dk1"/>
                          </a:solidFill>
                          <a:effectLst/>
                          <a:latin typeface="+mn-lt"/>
                          <a:ea typeface="+mn-ea"/>
                          <a:cs typeface="+mn-cs"/>
                        </a:rPr>
                        <a:t>5.3.1 Number of Hot Spot Schools monitored towards </a:t>
                      </a:r>
                    </a:p>
                    <a:p>
                      <a:pPr marL="47625" marR="0">
                        <a:spcBef>
                          <a:spcPts val="165"/>
                        </a:spcBef>
                        <a:spcAft>
                          <a:spcPts val="0"/>
                        </a:spcAft>
                      </a:pPr>
                      <a:r>
                        <a:rPr lang="en-US" sz="2800" b="0" kern="1200" dirty="0">
                          <a:solidFill>
                            <a:schemeClr val="dk1"/>
                          </a:solidFill>
                          <a:effectLst/>
                          <a:latin typeface="+mn-lt"/>
                          <a:ea typeface="+mn-ea"/>
                          <a:cs typeface="+mn-cs"/>
                        </a:rPr>
                        <a:t>implementation of the </a:t>
                      </a:r>
                      <a:r>
                        <a:rPr lang="en-US" sz="2800" b="1" kern="1200" dirty="0">
                          <a:solidFill>
                            <a:schemeClr val="dk1"/>
                          </a:solidFill>
                          <a:effectLst/>
                          <a:latin typeface="+mn-lt"/>
                          <a:ea typeface="+mn-ea"/>
                          <a:cs typeface="+mn-cs"/>
                        </a:rPr>
                        <a:t>NSSF</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28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2800" kern="1200" dirty="0">
                          <a:solidFill>
                            <a:schemeClr val="dk1"/>
                          </a:solidFill>
                          <a:effectLst/>
                          <a:latin typeface="+mn-lt"/>
                          <a:ea typeface="+mn-ea"/>
                          <a:cs typeface="+mn-cs"/>
                        </a:rPr>
                        <a:t>48</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28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2800" kern="1200" dirty="0">
                          <a:solidFill>
                            <a:schemeClr val="dk1"/>
                          </a:solidFill>
                          <a:effectLst/>
                          <a:latin typeface="+mn-lt"/>
                          <a:ea typeface="+mn-ea"/>
                          <a:cs typeface="+mn-cs"/>
                        </a:rPr>
                        <a:t>48</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28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2800" kern="1200" dirty="0">
                          <a:solidFill>
                            <a:schemeClr val="dk1"/>
                          </a:solidFill>
                          <a:effectLst/>
                          <a:latin typeface="+mn-lt"/>
                          <a:ea typeface="+mn-ea"/>
                          <a:cs typeface="+mn-cs"/>
                        </a:rPr>
                        <a:t>39</a:t>
                      </a:r>
                    </a:p>
                  </a:txBody>
                  <a:tcPr marL="0" marR="0" marT="0" marB="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51</a:t>
            </a:fld>
            <a:endParaRPr lang="en-ZA" dirty="0"/>
          </a:p>
        </p:txBody>
      </p:sp>
    </p:spTree>
    <p:extLst>
      <p:ext uri="{BB962C8B-B14F-4D97-AF65-F5344CB8AC3E}">
        <p14:creationId xmlns:p14="http://schemas.microsoft.com/office/powerpoint/2010/main" xmlns="" val="1688242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08"/>
            <a:ext cx="8229600" cy="764704"/>
          </a:xfrm>
        </p:spPr>
        <p:txBody>
          <a:bodyPr>
            <a:noAutofit/>
          </a:bodyPr>
          <a:lstStyle/>
          <a:p>
            <a:r>
              <a:rPr lang="en-ZA" sz="4800" b="1" dirty="0">
                <a:solidFill>
                  <a:schemeClr val="accent2">
                    <a:lumMod val="75000"/>
                  </a:schemeClr>
                </a:solidFill>
              </a:rPr>
              <a:t>2019/20 APP : Programme 5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92716609"/>
              </p:ext>
            </p:extLst>
          </p:nvPr>
        </p:nvGraphicFramePr>
        <p:xfrm>
          <a:off x="0" y="909447"/>
          <a:ext cx="9144000" cy="5039833"/>
        </p:xfrm>
        <a:graphic>
          <a:graphicData uri="http://schemas.openxmlformats.org/drawingml/2006/table">
            <a:tbl>
              <a:tblPr firstRow="1" bandRow="1">
                <a:tableStyleId>{21E4AEA4-8DFA-4A89-87EB-49C32662AFE0}</a:tableStyleId>
              </a:tblPr>
              <a:tblGrid>
                <a:gridCol w="2998289">
                  <a:extLst>
                    <a:ext uri="{9D8B030D-6E8A-4147-A177-3AD203B41FA5}">
                      <a16:colId xmlns:a16="http://schemas.microsoft.com/office/drawing/2014/main" xmlns="" val="20000"/>
                    </a:ext>
                  </a:extLst>
                </a:gridCol>
                <a:gridCol w="2665610">
                  <a:extLst>
                    <a:ext uri="{9D8B030D-6E8A-4147-A177-3AD203B41FA5}">
                      <a16:colId xmlns:a16="http://schemas.microsoft.com/office/drawing/2014/main" xmlns="" val="20001"/>
                    </a:ext>
                  </a:extLst>
                </a:gridCol>
                <a:gridCol w="1184715">
                  <a:extLst>
                    <a:ext uri="{9D8B030D-6E8A-4147-A177-3AD203B41FA5}">
                      <a16:colId xmlns:a16="http://schemas.microsoft.com/office/drawing/2014/main" xmlns="" val="20002"/>
                    </a:ext>
                  </a:extLst>
                </a:gridCol>
                <a:gridCol w="1184715">
                  <a:extLst>
                    <a:ext uri="{9D8B030D-6E8A-4147-A177-3AD203B41FA5}">
                      <a16:colId xmlns:a16="http://schemas.microsoft.com/office/drawing/2014/main" xmlns="" val="20003"/>
                    </a:ext>
                  </a:extLst>
                </a:gridCol>
                <a:gridCol w="1110671">
                  <a:extLst>
                    <a:ext uri="{9D8B030D-6E8A-4147-A177-3AD203B41FA5}">
                      <a16:colId xmlns:a16="http://schemas.microsoft.com/office/drawing/2014/main" xmlns="" val="20004"/>
                    </a:ext>
                  </a:extLst>
                </a:gridCol>
              </a:tblGrid>
              <a:tr h="40694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Strategic Objective</a:t>
                      </a:r>
                      <a:endParaRPr lang="en-ZA" sz="2000" b="1" dirty="0">
                        <a:latin typeface="+mn-lt"/>
                      </a:endParaRPr>
                    </a:p>
                    <a:p>
                      <a:pPr algn="l"/>
                      <a:endParaRPr lang="en-ZA" sz="2000" b="1" dirty="0"/>
                    </a:p>
                  </a:txBody>
                  <a:tcPr/>
                </a:tc>
                <a:tc rowSpan="2">
                  <a:txBody>
                    <a:bodyPr/>
                    <a:lstStyle/>
                    <a:p>
                      <a:pPr algn="l"/>
                      <a:r>
                        <a:rPr lang="en-ZA" sz="2000" b="1" dirty="0"/>
                        <a:t>Programme Performance Indicator </a:t>
                      </a:r>
                    </a:p>
                  </a:txBody>
                  <a:tcPr/>
                </a:tc>
                <a:tc gridSpan="3">
                  <a:txBody>
                    <a:bodyPr/>
                    <a:lstStyle/>
                    <a:p>
                      <a:pPr algn="l"/>
                      <a:r>
                        <a:rPr lang="en-ZA" sz="2000" b="1" dirty="0"/>
                        <a:t>Medium-term Targets</a:t>
                      </a:r>
                    </a:p>
                  </a:txBody>
                  <a:tcPr/>
                </a:tc>
                <a:tc hMerge="1">
                  <a:txBody>
                    <a:bodyPr/>
                    <a:lstStyle/>
                    <a:p>
                      <a:pPr algn="l"/>
                      <a:endParaRPr lang="en-ZA" sz="1600" dirty="0"/>
                    </a:p>
                  </a:txBody>
                  <a:tcPr/>
                </a:tc>
                <a:tc hMerge="1">
                  <a:txBody>
                    <a:bodyPr/>
                    <a:lstStyle/>
                    <a:p>
                      <a:pPr algn="l"/>
                      <a:endParaRPr lang="en-ZA" sz="1600" dirty="0"/>
                    </a:p>
                  </a:txBody>
                  <a:tcPr/>
                </a:tc>
                <a:extLst>
                  <a:ext uri="{0D108BD9-81ED-4DB2-BD59-A6C34878D82A}">
                    <a16:rowId xmlns:a16="http://schemas.microsoft.com/office/drawing/2014/main" xmlns="" val="10000"/>
                  </a:ext>
                </a:extLst>
              </a:tr>
              <a:tr h="406943">
                <a:tc vMerge="1">
                  <a:txBody>
                    <a:bodyPr/>
                    <a:lstStyle/>
                    <a:p>
                      <a:endParaRPr lang="en-ZA"/>
                    </a:p>
                  </a:txBody>
                  <a:tcPr/>
                </a:tc>
                <a:tc vMerge="1">
                  <a:txBody>
                    <a:bodyPr/>
                    <a:lstStyle/>
                    <a:p>
                      <a:endParaRPr lang="en-ZA"/>
                    </a:p>
                  </a:txBody>
                  <a:tcPr/>
                </a:tc>
                <a:tc>
                  <a:txBody>
                    <a:bodyPr/>
                    <a:lstStyle/>
                    <a:p>
                      <a:pPr algn="l"/>
                      <a:r>
                        <a:rPr lang="en-ZA" sz="2000" b="1" dirty="0"/>
                        <a:t>2019/20 </a:t>
                      </a:r>
                    </a:p>
                  </a:txBody>
                  <a:tcPr/>
                </a:tc>
                <a:tc>
                  <a:txBody>
                    <a:bodyPr/>
                    <a:lstStyle/>
                    <a:p>
                      <a:pPr algn="l"/>
                      <a:r>
                        <a:rPr lang="en-ZA" sz="2000" b="1" dirty="0"/>
                        <a:t>2020/21</a:t>
                      </a:r>
                    </a:p>
                  </a:txBody>
                  <a:tcPr/>
                </a:tc>
                <a:tc>
                  <a:txBody>
                    <a:bodyPr/>
                    <a:lstStyle/>
                    <a:p>
                      <a:pPr algn="l"/>
                      <a:r>
                        <a:rPr lang="en-ZA" sz="2000" b="1" dirty="0"/>
                        <a:t>2021/22</a:t>
                      </a:r>
                    </a:p>
                  </a:txBody>
                  <a:tcPr/>
                </a:tc>
                <a:extLst>
                  <a:ext uri="{0D108BD9-81ED-4DB2-BD59-A6C34878D82A}">
                    <a16:rowId xmlns:a16="http://schemas.microsoft.com/office/drawing/2014/main" xmlns="" val="10001"/>
                  </a:ext>
                </a:extLst>
              </a:tr>
              <a:tr h="4225947">
                <a:tc>
                  <a:txBody>
                    <a:bodyPr/>
                    <a:lstStyle/>
                    <a:p>
                      <a:r>
                        <a:rPr lang="en-US" sz="2400" kern="1200" dirty="0">
                          <a:solidFill>
                            <a:schemeClr val="dk1"/>
                          </a:solidFill>
                          <a:effectLst/>
                          <a:latin typeface="+mn-lt"/>
                          <a:ea typeface="+mn-ea"/>
                          <a:cs typeface="+mn-cs"/>
                        </a:rPr>
                        <a:t>5.4 To contribute to the reduction of new infections and the impact</a:t>
                      </a:r>
                    </a:p>
                    <a:p>
                      <a:r>
                        <a:rPr lang="en-US" sz="2400" kern="1200" dirty="0">
                          <a:solidFill>
                            <a:schemeClr val="dk1"/>
                          </a:solidFill>
                          <a:effectLst/>
                          <a:latin typeface="+mn-lt"/>
                          <a:ea typeface="+mn-ea"/>
                          <a:cs typeface="+mn-cs"/>
                        </a:rPr>
                        <a:t>of HIV and TB by providing a caring, supportive and enabling environment for learners, educators and school support staff</a:t>
                      </a:r>
                      <a:endParaRPr lang="en-ZA" sz="2400" b="0" dirty="0">
                        <a:effectLst/>
                      </a:endParaRPr>
                    </a:p>
                  </a:txBody>
                  <a:tcPr/>
                </a:tc>
                <a:tc>
                  <a:txBody>
                    <a:bodyPr/>
                    <a:lstStyle/>
                    <a:p>
                      <a:pPr marL="47625" marR="0">
                        <a:spcBef>
                          <a:spcPts val="165"/>
                        </a:spcBef>
                        <a:spcAft>
                          <a:spcPts val="0"/>
                        </a:spcAft>
                      </a:pPr>
                      <a:r>
                        <a:rPr lang="en-US" sz="2400" b="0" kern="1200" dirty="0">
                          <a:solidFill>
                            <a:schemeClr val="dk1"/>
                          </a:solidFill>
                          <a:effectLst/>
                          <a:latin typeface="+mn-lt"/>
                          <a:ea typeface="+mn-ea"/>
                          <a:cs typeface="+mn-cs"/>
                        </a:rPr>
                        <a:t>5.4.1 Number of PEDs with approved </a:t>
                      </a:r>
                      <a:r>
                        <a:rPr lang="en-US" sz="2400" b="1" kern="1200" dirty="0">
                          <a:solidFill>
                            <a:schemeClr val="dk1"/>
                          </a:solidFill>
                          <a:effectLst/>
                          <a:latin typeface="+mn-lt"/>
                          <a:ea typeface="+mn-ea"/>
                          <a:cs typeface="+mn-cs"/>
                        </a:rPr>
                        <a:t>annual business plans </a:t>
                      </a:r>
                    </a:p>
                    <a:p>
                      <a:pPr marL="47625" marR="0">
                        <a:spcBef>
                          <a:spcPts val="165"/>
                        </a:spcBef>
                        <a:spcAft>
                          <a:spcPts val="0"/>
                        </a:spcAft>
                      </a:pPr>
                      <a:r>
                        <a:rPr lang="en-US" sz="2400" b="0" kern="1200" dirty="0">
                          <a:solidFill>
                            <a:schemeClr val="dk1"/>
                          </a:solidFill>
                          <a:effectLst/>
                          <a:latin typeface="+mn-lt"/>
                          <a:ea typeface="+mn-ea"/>
                          <a:cs typeface="+mn-cs"/>
                        </a:rPr>
                        <a:t>for the HIV/AIDS Life Skills Education Programme</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24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2400" kern="1200" dirty="0">
                          <a:solidFill>
                            <a:schemeClr val="dk1"/>
                          </a:solidFill>
                          <a:effectLst/>
                          <a:latin typeface="+mn-lt"/>
                          <a:ea typeface="+mn-ea"/>
                          <a:cs typeface="+mn-cs"/>
                        </a:rPr>
                        <a:t>9</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24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2400" kern="1200" dirty="0">
                          <a:solidFill>
                            <a:schemeClr val="dk1"/>
                          </a:solidFill>
                          <a:effectLst/>
                          <a:latin typeface="+mn-lt"/>
                          <a:ea typeface="+mn-ea"/>
                          <a:cs typeface="+mn-cs"/>
                        </a:rPr>
                        <a:t>9</a:t>
                      </a:r>
                    </a:p>
                  </a:txBody>
                  <a:tcPr marL="0" marR="0" marT="0" marB="0"/>
                </a:tc>
                <a:tc>
                  <a:txBody>
                    <a:bodyPr/>
                    <a:lstStyle/>
                    <a:p>
                      <a:pPr marL="47625" marR="0" algn="ctr" defTabSz="914400" rtl="0" eaLnBrk="1" latinLnBrk="0" hangingPunct="1">
                        <a:lnSpc>
                          <a:spcPct val="100000"/>
                        </a:lnSpc>
                        <a:spcBef>
                          <a:spcPts val="165"/>
                        </a:spcBef>
                        <a:spcAft>
                          <a:spcPts val="0"/>
                        </a:spcAft>
                      </a:pPr>
                      <a:r>
                        <a:rPr lang="en-US" sz="2400" kern="1200" dirty="0">
                          <a:solidFill>
                            <a:schemeClr val="dk1"/>
                          </a:solidFill>
                          <a:effectLst/>
                          <a:latin typeface="+mn-lt"/>
                          <a:ea typeface="+mn-ea"/>
                          <a:cs typeface="+mn-cs"/>
                        </a:rPr>
                        <a:t> </a:t>
                      </a:r>
                    </a:p>
                    <a:p>
                      <a:pPr marL="47625" marR="0" algn="ctr" defTabSz="914400" rtl="0" eaLnBrk="1" latinLnBrk="0" hangingPunct="1">
                        <a:lnSpc>
                          <a:spcPct val="100000"/>
                        </a:lnSpc>
                        <a:spcBef>
                          <a:spcPts val="165"/>
                        </a:spcBef>
                        <a:spcAft>
                          <a:spcPts val="0"/>
                        </a:spcAft>
                      </a:pPr>
                      <a:r>
                        <a:rPr lang="en-US" sz="2400" kern="1200" dirty="0">
                          <a:solidFill>
                            <a:schemeClr val="dk1"/>
                          </a:solidFill>
                          <a:effectLst/>
                          <a:latin typeface="+mn-lt"/>
                          <a:ea typeface="+mn-ea"/>
                          <a:cs typeface="+mn-cs"/>
                        </a:rPr>
                        <a:t>9</a:t>
                      </a:r>
                    </a:p>
                  </a:txBody>
                  <a:tcPr marL="0" marR="0" marT="0" marB="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28A3B54F-4D6D-439C-9A2C-B6799378E1A1}" type="slidenum">
              <a:rPr lang="en-ZA" smtClean="0"/>
              <a:pPr/>
              <a:t>52</a:t>
            </a:fld>
            <a:endParaRPr lang="en-ZA" dirty="0"/>
          </a:p>
        </p:txBody>
      </p:sp>
      <p:pic>
        <p:nvPicPr>
          <p:cNvPr id="5" name="Picture 4"/>
          <p:cNvPicPr>
            <a:picLocks noChangeAspect="1"/>
          </p:cNvPicPr>
          <p:nvPr/>
        </p:nvPicPr>
        <p:blipFill>
          <a:blip r:embed="rId2" cstate="print"/>
          <a:stretch>
            <a:fillRect/>
          </a:stretch>
        </p:blipFill>
        <p:spPr>
          <a:xfrm>
            <a:off x="0" y="6220440"/>
            <a:ext cx="1619672" cy="637560"/>
          </a:xfrm>
          <a:prstGeom prst="rect">
            <a:avLst/>
          </a:prstGeom>
        </p:spPr>
      </p:pic>
    </p:spTree>
    <p:extLst>
      <p:ext uri="{BB962C8B-B14F-4D97-AF65-F5344CB8AC3E}">
        <p14:creationId xmlns:p14="http://schemas.microsoft.com/office/powerpoint/2010/main" xmlns="" val="1777513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988840"/>
            <a:ext cx="7772400" cy="1470025"/>
          </a:xfrm>
        </p:spPr>
        <p:txBody>
          <a:bodyPr>
            <a:normAutofit/>
          </a:bodyPr>
          <a:lstStyle/>
          <a:p>
            <a:r>
              <a:rPr lang="en-ZA" sz="4800" b="1" dirty="0">
                <a:solidFill>
                  <a:schemeClr val="accent2">
                    <a:lumMod val="75000"/>
                  </a:schemeClr>
                </a:solidFill>
              </a:rPr>
              <a:t>MTEF 2019 BUDGET</a:t>
            </a:r>
          </a:p>
        </p:txBody>
      </p:sp>
      <p:pic>
        <p:nvPicPr>
          <p:cNvPr id="3" name="Picture 2"/>
          <p:cNvPicPr>
            <a:picLocks noChangeAspect="1"/>
          </p:cNvPicPr>
          <p:nvPr/>
        </p:nvPicPr>
        <p:blipFill>
          <a:blip r:embed="rId2" cstate="print"/>
          <a:stretch>
            <a:fillRect/>
          </a:stretch>
        </p:blipFill>
        <p:spPr>
          <a:xfrm>
            <a:off x="0" y="6163750"/>
            <a:ext cx="1547664" cy="694250"/>
          </a:xfrm>
          <a:prstGeom prst="rect">
            <a:avLst/>
          </a:prstGeom>
        </p:spPr>
      </p:pic>
    </p:spTree>
    <p:extLst>
      <p:ext uri="{BB962C8B-B14F-4D97-AF65-F5344CB8AC3E}">
        <p14:creationId xmlns:p14="http://schemas.microsoft.com/office/powerpoint/2010/main" xmlns="" val="2769939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491"/>
            <a:ext cx="8697144" cy="706089"/>
          </a:xfrm>
        </p:spPr>
        <p:txBody>
          <a:bodyPr>
            <a:noAutofit/>
          </a:bodyPr>
          <a:lstStyle/>
          <a:p>
            <a:r>
              <a:rPr lang="en-ZA" sz="4800" b="1" dirty="0">
                <a:solidFill>
                  <a:schemeClr val="accent2">
                    <a:lumMod val="75000"/>
                  </a:schemeClr>
                </a:solidFill>
              </a:rPr>
              <a:t>DEPARTMENTAL APPROPRIATION</a:t>
            </a:r>
          </a:p>
        </p:txBody>
      </p:sp>
      <p:sp>
        <p:nvSpPr>
          <p:cNvPr id="3" name="Content Placeholder 2"/>
          <p:cNvSpPr>
            <a:spLocks noGrp="1"/>
          </p:cNvSpPr>
          <p:nvPr>
            <p:ph idx="1"/>
          </p:nvPr>
        </p:nvSpPr>
        <p:spPr>
          <a:xfrm>
            <a:off x="179512" y="1340768"/>
            <a:ext cx="8856984" cy="4785396"/>
          </a:xfrm>
        </p:spPr>
        <p:txBody>
          <a:bodyPr>
            <a:normAutofit/>
          </a:bodyPr>
          <a:lstStyle/>
          <a:p>
            <a:pPr marL="0" lvl="0" indent="0" algn="just" fontAlgn="base">
              <a:spcBef>
                <a:spcPct val="0"/>
              </a:spcBef>
              <a:spcAft>
                <a:spcPct val="0"/>
              </a:spcAft>
              <a:buNone/>
              <a:defRPr/>
            </a:pPr>
            <a:r>
              <a:rPr lang="en-GB" sz="2000" dirty="0">
                <a:solidFill>
                  <a:srgbClr val="000000"/>
                </a:solidFill>
                <a:cs typeface="Arial" panose="020B0604020202020204" pitchFamily="34" charset="0"/>
              </a:rPr>
              <a:t>The Department has been allocated R24.5 billion in 2019/20, R26.0 billion in 2020/21 and R28.2 billion in 2021/22. Included in these allocation is Compensation of Employees amounting to R547 million, R588 million and R626 million over the MTEF</a:t>
            </a:r>
            <a:r>
              <a:rPr lang="en-GB" sz="1800" dirty="0">
                <a:solidFill>
                  <a:srgbClr val="000000"/>
                </a:solidFill>
              </a:rPr>
              <a:t>.</a:t>
            </a:r>
          </a:p>
          <a:p>
            <a:pPr marL="228600" lvl="0" indent="-228600" algn="just" fontAlgn="base">
              <a:spcBef>
                <a:spcPct val="0"/>
              </a:spcBef>
              <a:spcAft>
                <a:spcPct val="0"/>
              </a:spcAft>
              <a:buNone/>
              <a:defRPr/>
            </a:pPr>
            <a:endParaRPr lang="en-GB" sz="900" dirty="0">
              <a:solidFill>
                <a:srgbClr val="000000"/>
              </a:solidFill>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585963731"/>
              </p:ext>
            </p:extLst>
          </p:nvPr>
        </p:nvGraphicFramePr>
        <p:xfrm>
          <a:off x="179512" y="2325999"/>
          <a:ext cx="8856984" cy="3623280"/>
        </p:xfrm>
        <a:graphic>
          <a:graphicData uri="http://schemas.openxmlformats.org/drawingml/2006/table">
            <a:tbl>
              <a:tblPr firstRow="1" bandRow="1">
                <a:tableStyleId>{21E4AEA4-8DFA-4A89-87EB-49C32662AFE0}</a:tableStyleId>
              </a:tblPr>
              <a:tblGrid>
                <a:gridCol w="4025903">
                  <a:extLst>
                    <a:ext uri="{9D8B030D-6E8A-4147-A177-3AD203B41FA5}">
                      <a16:colId xmlns:a16="http://schemas.microsoft.com/office/drawing/2014/main" xmlns="" val="20000"/>
                    </a:ext>
                  </a:extLst>
                </a:gridCol>
                <a:gridCol w="1572381">
                  <a:extLst>
                    <a:ext uri="{9D8B030D-6E8A-4147-A177-3AD203B41FA5}">
                      <a16:colId xmlns:a16="http://schemas.microsoft.com/office/drawing/2014/main" xmlns="" val="20001"/>
                    </a:ext>
                  </a:extLst>
                </a:gridCol>
                <a:gridCol w="1587571">
                  <a:extLst>
                    <a:ext uri="{9D8B030D-6E8A-4147-A177-3AD203B41FA5}">
                      <a16:colId xmlns:a16="http://schemas.microsoft.com/office/drawing/2014/main" xmlns="" val="20002"/>
                    </a:ext>
                  </a:extLst>
                </a:gridCol>
                <a:gridCol w="1671129">
                  <a:extLst>
                    <a:ext uri="{9D8B030D-6E8A-4147-A177-3AD203B41FA5}">
                      <a16:colId xmlns:a16="http://schemas.microsoft.com/office/drawing/2014/main" xmlns="" val="20003"/>
                    </a:ext>
                  </a:extLst>
                </a:gridCol>
              </a:tblGrid>
              <a:tr h="691717">
                <a:tc>
                  <a:txBody>
                    <a:bodyPr/>
                    <a:lstStyle/>
                    <a:p>
                      <a:endParaRPr lang="en-ZA" dirty="0">
                        <a:solidFill>
                          <a:srgbClr val="FF0000"/>
                        </a:solidFill>
                      </a:endParaRPr>
                    </a:p>
                  </a:txBody>
                  <a:tcPr/>
                </a:tc>
                <a:tc>
                  <a:txBody>
                    <a:bodyPr/>
                    <a:lstStyle/>
                    <a:p>
                      <a:pPr algn="r"/>
                      <a:r>
                        <a:rPr lang="en-ZA" dirty="0"/>
                        <a:t>2019/20</a:t>
                      </a:r>
                    </a:p>
                    <a:p>
                      <a:pPr algn="r"/>
                      <a:r>
                        <a:rPr lang="en-ZA" dirty="0"/>
                        <a:t>R’000</a:t>
                      </a:r>
                      <a:endParaRPr lang="en-ZA" dirty="0">
                        <a:solidFill>
                          <a:schemeClr val="tx1"/>
                        </a:solidFill>
                        <a:latin typeface="+mn-lt"/>
                      </a:endParaRPr>
                    </a:p>
                  </a:txBody>
                  <a:tcPr/>
                </a:tc>
                <a:tc>
                  <a:txBody>
                    <a:bodyPr/>
                    <a:lstStyle/>
                    <a:p>
                      <a:pPr algn="r"/>
                      <a:r>
                        <a:rPr lang="en-ZA" dirty="0"/>
                        <a:t>2020/21</a:t>
                      </a:r>
                    </a:p>
                    <a:p>
                      <a:pPr algn="r"/>
                      <a:r>
                        <a:rPr lang="en-ZA" dirty="0"/>
                        <a:t>R’000</a:t>
                      </a:r>
                      <a:endParaRPr lang="en-ZA" dirty="0">
                        <a:solidFill>
                          <a:schemeClr val="tx1"/>
                        </a:solidFill>
                        <a:latin typeface="+mn-lt"/>
                      </a:endParaRPr>
                    </a:p>
                  </a:txBody>
                  <a:tcPr/>
                </a:tc>
                <a:tc>
                  <a:txBody>
                    <a:bodyPr/>
                    <a:lstStyle/>
                    <a:p>
                      <a:pPr algn="r"/>
                      <a:r>
                        <a:rPr lang="en-ZA" dirty="0"/>
                        <a:t>2021/22</a:t>
                      </a:r>
                    </a:p>
                    <a:p>
                      <a:pPr algn="r"/>
                      <a:r>
                        <a:rPr lang="en-ZA" dirty="0"/>
                        <a:t>R’000</a:t>
                      </a:r>
                      <a:endParaRPr lang="en-ZA" dirty="0">
                        <a:solidFill>
                          <a:schemeClr val="tx1"/>
                        </a:solidFill>
                        <a:latin typeface="+mn-lt"/>
                      </a:endParaRPr>
                    </a:p>
                  </a:txBody>
                  <a:tcPr/>
                </a:tc>
                <a:extLst>
                  <a:ext uri="{0D108BD9-81ED-4DB2-BD59-A6C34878D82A}">
                    <a16:rowId xmlns:a16="http://schemas.microsoft.com/office/drawing/2014/main" xmlns="" val="10000"/>
                  </a:ext>
                </a:extLst>
              </a:tr>
              <a:tr h="757595">
                <a:tc>
                  <a:txBody>
                    <a:bodyPr/>
                    <a:lstStyle/>
                    <a:p>
                      <a:r>
                        <a:rPr lang="en-ZA" sz="2000" dirty="0"/>
                        <a:t>Departmental Appropriation</a:t>
                      </a:r>
                      <a:r>
                        <a:rPr lang="en-ZA" sz="2000" baseline="0" dirty="0"/>
                        <a:t> </a:t>
                      </a:r>
                      <a:endParaRPr lang="en-ZA" sz="2000" dirty="0">
                        <a:solidFill>
                          <a:schemeClr val="tx1"/>
                        </a:solidFill>
                        <a:latin typeface="+mn-lt"/>
                        <a:cs typeface="Arial" panose="020B0604020202020204" pitchFamily="34" charset="0"/>
                      </a:endParaRPr>
                    </a:p>
                  </a:txBody>
                  <a:tcPr/>
                </a:tc>
                <a:tc>
                  <a:txBody>
                    <a:bodyPr/>
                    <a:lstStyle/>
                    <a:p>
                      <a:pPr algn="r"/>
                      <a:r>
                        <a:rPr lang="en-ZA" sz="2000" dirty="0"/>
                        <a:t> 24 504 531	</a:t>
                      </a:r>
                      <a:endParaRPr lang="en-ZA" sz="2000" dirty="0">
                        <a:solidFill>
                          <a:schemeClr val="tx1"/>
                        </a:solidFill>
                        <a:latin typeface="+mn-lt"/>
                        <a:cs typeface="Arial" panose="020B0604020202020204" pitchFamily="34" charset="0"/>
                      </a:endParaRPr>
                    </a:p>
                  </a:txBody>
                  <a:tcPr/>
                </a:tc>
                <a:tc>
                  <a:txBody>
                    <a:bodyPr/>
                    <a:lstStyle/>
                    <a:p>
                      <a:pPr algn="r"/>
                      <a:r>
                        <a:rPr lang="en-ZA" sz="2000" dirty="0"/>
                        <a:t>25 987 648	</a:t>
                      </a:r>
                      <a:endParaRPr lang="en-ZA" sz="2000" dirty="0">
                        <a:solidFill>
                          <a:schemeClr val="tx1"/>
                        </a:solidFill>
                        <a:latin typeface="+mn-lt"/>
                        <a:cs typeface="Arial" panose="020B0604020202020204" pitchFamily="34" charset="0"/>
                      </a:endParaRPr>
                    </a:p>
                  </a:txBody>
                  <a:tcPr/>
                </a:tc>
                <a:tc>
                  <a:txBody>
                    <a:bodyPr/>
                    <a:lstStyle/>
                    <a:p>
                      <a:pPr algn="r"/>
                      <a:r>
                        <a:rPr lang="en-ZA" sz="2000" dirty="0"/>
                        <a:t> 28 189 376	</a:t>
                      </a:r>
                      <a:endParaRPr lang="en-ZA" sz="20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1"/>
                  </a:ext>
                </a:extLst>
              </a:tr>
              <a:tr h="757595">
                <a:tc>
                  <a:txBody>
                    <a:bodyPr/>
                    <a:lstStyle/>
                    <a:p>
                      <a:r>
                        <a:rPr lang="en-ZA" sz="2000" dirty="0"/>
                        <a:t>Less:</a:t>
                      </a:r>
                      <a:r>
                        <a:rPr lang="en-ZA" sz="2000" baseline="0" dirty="0"/>
                        <a:t> Compensation of employees</a:t>
                      </a:r>
                      <a:endParaRPr lang="en-ZA" sz="2000" dirty="0">
                        <a:solidFill>
                          <a:schemeClr val="tx1"/>
                        </a:solidFill>
                        <a:latin typeface="+mn-lt"/>
                        <a:cs typeface="Arial" panose="020B0604020202020204" pitchFamily="34" charset="0"/>
                      </a:endParaRPr>
                    </a:p>
                  </a:txBody>
                  <a:tcPr/>
                </a:tc>
                <a:tc>
                  <a:txBody>
                    <a:bodyPr/>
                    <a:lstStyle/>
                    <a:p>
                      <a:pPr algn="r"/>
                      <a:r>
                        <a:rPr lang="en-ZA" sz="2000" dirty="0"/>
                        <a:t> (546 751) 	</a:t>
                      </a:r>
                      <a:endParaRPr lang="en-ZA" sz="2000" dirty="0">
                        <a:solidFill>
                          <a:schemeClr val="tx1"/>
                        </a:solidFill>
                        <a:latin typeface="+mn-lt"/>
                        <a:cs typeface="Arial" panose="020B0604020202020204" pitchFamily="34" charset="0"/>
                      </a:endParaRPr>
                    </a:p>
                  </a:txBody>
                  <a:tcPr/>
                </a:tc>
                <a:tc>
                  <a:txBody>
                    <a:bodyPr/>
                    <a:lstStyle/>
                    <a:p>
                      <a:pPr algn="r"/>
                      <a:r>
                        <a:rPr lang="en-ZA" sz="2000" dirty="0"/>
                        <a:t> (587 779) 	</a:t>
                      </a:r>
                      <a:endParaRPr lang="en-ZA" sz="2000" dirty="0">
                        <a:solidFill>
                          <a:schemeClr val="tx1"/>
                        </a:solidFill>
                        <a:latin typeface="+mn-lt"/>
                        <a:cs typeface="Arial" panose="020B0604020202020204" pitchFamily="34" charset="0"/>
                      </a:endParaRPr>
                    </a:p>
                  </a:txBody>
                  <a:tcPr/>
                </a:tc>
                <a:tc>
                  <a:txBody>
                    <a:bodyPr/>
                    <a:lstStyle/>
                    <a:p>
                      <a:pPr algn="r"/>
                      <a:r>
                        <a:rPr lang="en-ZA" sz="2000" dirty="0"/>
                        <a:t> (625</a:t>
                      </a:r>
                      <a:r>
                        <a:rPr lang="en-ZA" sz="2000" baseline="0" dirty="0"/>
                        <a:t> 922</a:t>
                      </a:r>
                      <a:r>
                        <a:rPr lang="en-ZA" sz="2000" dirty="0"/>
                        <a:t>) </a:t>
                      </a:r>
                      <a:endParaRPr lang="en-ZA" sz="20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2"/>
                  </a:ext>
                </a:extLst>
              </a:tr>
              <a:tr h="1416373">
                <a:tc>
                  <a:txBody>
                    <a:bodyPr/>
                    <a:lstStyle/>
                    <a:p>
                      <a:r>
                        <a:rPr lang="en-ZA" sz="2000" dirty="0"/>
                        <a:t>Departmental</a:t>
                      </a:r>
                      <a:r>
                        <a:rPr lang="en-ZA" sz="2000" baseline="0" dirty="0"/>
                        <a:t> Appropriation excluding compensation of employees</a:t>
                      </a:r>
                      <a:endParaRPr lang="en-ZA" sz="2000" dirty="0"/>
                    </a:p>
                  </a:txBody>
                  <a:tcPr/>
                </a:tc>
                <a:tc>
                  <a:txBody>
                    <a:bodyPr/>
                    <a:lstStyle/>
                    <a:p>
                      <a:pPr algn="r"/>
                      <a:r>
                        <a:rPr lang="en-ZA" sz="2000" dirty="0"/>
                        <a:t>23 957 780	</a:t>
                      </a:r>
                      <a:endParaRPr lang="en-ZA" sz="2000" b="1" dirty="0">
                        <a:solidFill>
                          <a:schemeClr val="tx1"/>
                        </a:solidFill>
                        <a:latin typeface="+mn-lt"/>
                        <a:cs typeface="Arial" panose="020B0604020202020204" pitchFamily="34" charset="0"/>
                      </a:endParaRPr>
                    </a:p>
                  </a:txBody>
                  <a:tcPr/>
                </a:tc>
                <a:tc>
                  <a:txBody>
                    <a:bodyPr/>
                    <a:lstStyle/>
                    <a:p>
                      <a:pPr algn="r"/>
                      <a:r>
                        <a:rPr lang="en-ZA" sz="2000" dirty="0"/>
                        <a:t> 25 399 869 	</a:t>
                      </a:r>
                      <a:endParaRPr lang="en-ZA" sz="2000" b="1" dirty="0">
                        <a:solidFill>
                          <a:schemeClr val="tx1"/>
                        </a:solidFill>
                        <a:latin typeface="+mn-lt"/>
                        <a:cs typeface="Arial" panose="020B0604020202020204" pitchFamily="34" charset="0"/>
                      </a:endParaRPr>
                    </a:p>
                  </a:txBody>
                  <a:tcPr/>
                </a:tc>
                <a:tc>
                  <a:txBody>
                    <a:bodyPr/>
                    <a:lstStyle/>
                    <a:p>
                      <a:pPr algn="r"/>
                      <a:r>
                        <a:rPr lang="en-ZA" sz="2000" dirty="0"/>
                        <a:t>27 563 454 </a:t>
                      </a:r>
                      <a:endParaRPr lang="en-ZA" sz="20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pic>
        <p:nvPicPr>
          <p:cNvPr id="6" name="Picture 5"/>
          <p:cNvPicPr>
            <a:picLocks noChangeAspect="1"/>
          </p:cNvPicPr>
          <p:nvPr/>
        </p:nvPicPr>
        <p:blipFill>
          <a:blip r:embed="rId2" cstate="print"/>
          <a:stretch>
            <a:fillRect/>
          </a:stretch>
        </p:blipFill>
        <p:spPr>
          <a:xfrm>
            <a:off x="0" y="6128133"/>
            <a:ext cx="1619672" cy="729866"/>
          </a:xfrm>
          <a:prstGeom prst="rect">
            <a:avLst/>
          </a:prstGeom>
        </p:spPr>
      </p:pic>
      <p:sp>
        <p:nvSpPr>
          <p:cNvPr id="4" name="TextBox 3"/>
          <p:cNvSpPr txBox="1"/>
          <p:nvPr/>
        </p:nvSpPr>
        <p:spPr>
          <a:xfrm>
            <a:off x="7308304" y="6597352"/>
            <a:ext cx="504056" cy="261610"/>
          </a:xfrm>
          <a:prstGeom prst="rect">
            <a:avLst/>
          </a:prstGeom>
          <a:noFill/>
        </p:spPr>
        <p:txBody>
          <a:bodyPr wrap="square" rtlCol="0">
            <a:spAutoFit/>
          </a:bodyPr>
          <a:lstStyle/>
          <a:p>
            <a:r>
              <a:rPr lang="en-US" sz="1100" dirty="0"/>
              <a:t>55</a:t>
            </a:r>
            <a:endParaRPr lang="en-ZA" sz="1100" dirty="0"/>
          </a:p>
        </p:txBody>
      </p:sp>
    </p:spTree>
    <p:extLst>
      <p:ext uri="{BB962C8B-B14F-4D97-AF65-F5344CB8AC3E}">
        <p14:creationId xmlns:p14="http://schemas.microsoft.com/office/powerpoint/2010/main" xmlns="" val="1891875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08912" cy="864096"/>
          </a:xfrm>
        </p:spPr>
        <p:txBody>
          <a:bodyPr>
            <a:noAutofit/>
          </a:bodyPr>
          <a:lstStyle/>
          <a:p>
            <a:r>
              <a:rPr lang="en-ZA" altLang="en-US" sz="3600" b="1" dirty="0">
                <a:solidFill>
                  <a:schemeClr val="accent2">
                    <a:lumMod val="75000"/>
                  </a:schemeClr>
                </a:solidFill>
              </a:rPr>
              <a:t>Programmes Allocations over the 2019 MTEF </a:t>
            </a:r>
            <a:endParaRPr lang="en-ZA" sz="36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6810844"/>
              </p:ext>
            </p:extLst>
          </p:nvPr>
        </p:nvGraphicFramePr>
        <p:xfrm>
          <a:off x="0" y="1090252"/>
          <a:ext cx="9143999" cy="5003043"/>
        </p:xfrm>
        <a:graphic>
          <a:graphicData uri="http://schemas.openxmlformats.org/drawingml/2006/table">
            <a:tbl>
              <a:tblPr firstRow="1" bandRow="1">
                <a:tableStyleId>{21E4AEA4-8DFA-4A89-87EB-49C32662AFE0}</a:tableStyleId>
              </a:tblPr>
              <a:tblGrid>
                <a:gridCol w="4690972">
                  <a:extLst>
                    <a:ext uri="{9D8B030D-6E8A-4147-A177-3AD203B41FA5}">
                      <a16:colId xmlns:a16="http://schemas.microsoft.com/office/drawing/2014/main" xmlns="" val="20000"/>
                    </a:ext>
                  </a:extLst>
                </a:gridCol>
                <a:gridCol w="1495589">
                  <a:extLst>
                    <a:ext uri="{9D8B030D-6E8A-4147-A177-3AD203B41FA5}">
                      <a16:colId xmlns:a16="http://schemas.microsoft.com/office/drawing/2014/main" xmlns="" val="20001"/>
                    </a:ext>
                  </a:extLst>
                </a:gridCol>
                <a:gridCol w="1439062">
                  <a:extLst>
                    <a:ext uri="{9D8B030D-6E8A-4147-A177-3AD203B41FA5}">
                      <a16:colId xmlns:a16="http://schemas.microsoft.com/office/drawing/2014/main" xmlns="" val="20002"/>
                    </a:ext>
                  </a:extLst>
                </a:gridCol>
                <a:gridCol w="1518376">
                  <a:extLst>
                    <a:ext uri="{9D8B030D-6E8A-4147-A177-3AD203B41FA5}">
                      <a16:colId xmlns:a16="http://schemas.microsoft.com/office/drawing/2014/main" xmlns="" val="20003"/>
                    </a:ext>
                  </a:extLst>
                </a:gridCol>
              </a:tblGrid>
              <a:tr h="623620">
                <a:tc>
                  <a:txBody>
                    <a:bodyPr/>
                    <a:lstStyle/>
                    <a:p>
                      <a:pPr algn="ctr" fontAlgn="b"/>
                      <a:r>
                        <a:rPr lang="en-ZA" sz="1800" b="1" i="0" u="none" strike="noStrike" dirty="0">
                          <a:solidFill>
                            <a:schemeClr val="bg1"/>
                          </a:solidFill>
                          <a:effectLst/>
                          <a:latin typeface="+mj-lt"/>
                          <a:cs typeface="Arial" panose="020B0604020202020204" pitchFamily="34" charset="0"/>
                        </a:rPr>
                        <a:t>PROGRAMMES</a:t>
                      </a:r>
                    </a:p>
                  </a:txBody>
                  <a:tcPr marL="3176" marR="3176" marT="3176" marB="0" anchor="b"/>
                </a:tc>
                <a:tc gridSpan="3">
                  <a:txBody>
                    <a:bodyPr/>
                    <a:lstStyle/>
                    <a:p>
                      <a:pPr marL="0" algn="ctr" defTabSz="914400" rtl="0" eaLnBrk="1" fontAlgn="b" latinLnBrk="0" hangingPunct="1"/>
                      <a:r>
                        <a:rPr lang="en-ZA" sz="1800" u="none" strike="noStrike" kern="1200" dirty="0">
                          <a:effectLst/>
                        </a:rPr>
                        <a:t>BUDGETS</a:t>
                      </a:r>
                      <a:endParaRPr lang="en-ZA" sz="1800" b="1" i="0" u="none" strike="noStrike" kern="1200" dirty="0">
                        <a:solidFill>
                          <a:srgbClr val="000000"/>
                        </a:solidFill>
                        <a:effectLst/>
                        <a:latin typeface="+mn-lt"/>
                        <a:ea typeface="+mn-ea"/>
                        <a:cs typeface="Arial" panose="020B0604020202020204" pitchFamily="34" charset="0"/>
                      </a:endParaRPr>
                    </a:p>
                  </a:txBody>
                  <a:tcPr marL="3176" marR="3176" marT="3176"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43587">
                <a:tc>
                  <a:txBody>
                    <a:bodyPr/>
                    <a:lstStyle/>
                    <a:p>
                      <a:pPr algn="ctr" fontAlgn="b"/>
                      <a:r>
                        <a:rPr lang="en-ZA" sz="1800" b="1" i="0" u="none" strike="noStrike" dirty="0">
                          <a:solidFill>
                            <a:schemeClr val="tx1"/>
                          </a:solidFill>
                          <a:effectLst/>
                          <a:latin typeface="+mn-lt"/>
                          <a:cs typeface="Arial" panose="020B0604020202020204" pitchFamily="34" charset="0"/>
                        </a:rPr>
                        <a:t>Financial years</a:t>
                      </a:r>
                    </a:p>
                  </a:txBody>
                  <a:tcPr marL="3176" marR="3176" marT="3176" marB="0" anchor="b"/>
                </a:tc>
                <a:tc>
                  <a:txBody>
                    <a:bodyPr/>
                    <a:lstStyle/>
                    <a:p>
                      <a:pPr algn="r"/>
                      <a:r>
                        <a:rPr lang="en-ZA" sz="1800" dirty="0"/>
                        <a:t>2019/20</a:t>
                      </a:r>
                    </a:p>
                    <a:p>
                      <a:pPr algn="r"/>
                      <a:r>
                        <a:rPr lang="en-ZA" sz="1800" dirty="0"/>
                        <a:t>R’000</a:t>
                      </a:r>
                      <a:endParaRPr lang="en-ZA" sz="1800" b="1" dirty="0">
                        <a:solidFill>
                          <a:schemeClr val="tx1"/>
                        </a:solidFill>
                        <a:latin typeface="+mn-lt"/>
                      </a:endParaRPr>
                    </a:p>
                  </a:txBody>
                  <a:tcPr/>
                </a:tc>
                <a:tc>
                  <a:txBody>
                    <a:bodyPr/>
                    <a:lstStyle/>
                    <a:p>
                      <a:pPr algn="r"/>
                      <a:r>
                        <a:rPr lang="en-ZA" sz="1800" dirty="0"/>
                        <a:t>2020/21</a:t>
                      </a:r>
                    </a:p>
                    <a:p>
                      <a:pPr algn="r"/>
                      <a:r>
                        <a:rPr lang="en-ZA" sz="1800" dirty="0"/>
                        <a:t>R’000</a:t>
                      </a:r>
                      <a:endParaRPr lang="en-ZA" sz="1800" b="1" dirty="0">
                        <a:solidFill>
                          <a:schemeClr val="tx1"/>
                        </a:solidFill>
                        <a:latin typeface="+mn-lt"/>
                      </a:endParaRPr>
                    </a:p>
                  </a:txBody>
                  <a:tcPr/>
                </a:tc>
                <a:tc>
                  <a:txBody>
                    <a:bodyPr/>
                    <a:lstStyle/>
                    <a:p>
                      <a:pPr algn="r"/>
                      <a:r>
                        <a:rPr lang="en-ZA" sz="1800" dirty="0"/>
                        <a:t>2021/22</a:t>
                      </a:r>
                    </a:p>
                    <a:p>
                      <a:pPr algn="r"/>
                      <a:r>
                        <a:rPr lang="en-ZA" sz="1800" dirty="0"/>
                        <a:t>R’000</a:t>
                      </a:r>
                      <a:endParaRPr lang="en-ZA" sz="1800" b="1" dirty="0">
                        <a:solidFill>
                          <a:schemeClr val="tx1"/>
                        </a:solidFill>
                        <a:latin typeface="+mn-lt"/>
                      </a:endParaRPr>
                    </a:p>
                  </a:txBody>
                  <a:tcPr/>
                </a:tc>
                <a:extLst>
                  <a:ext uri="{0D108BD9-81ED-4DB2-BD59-A6C34878D82A}">
                    <a16:rowId xmlns:a16="http://schemas.microsoft.com/office/drawing/2014/main" xmlns="" val="10001"/>
                  </a:ext>
                </a:extLst>
              </a:tr>
              <a:tr h="535916">
                <a:tc>
                  <a:txBody>
                    <a:bodyPr/>
                    <a:lstStyle/>
                    <a:p>
                      <a:r>
                        <a:rPr lang="en-ZA" dirty="0"/>
                        <a:t>Administration</a:t>
                      </a:r>
                      <a:r>
                        <a:rPr lang="en-ZA" baseline="0" dirty="0"/>
                        <a:t> </a:t>
                      </a:r>
                      <a:endParaRPr lang="en-ZA" dirty="0"/>
                    </a:p>
                  </a:txBody>
                  <a:tcPr/>
                </a:tc>
                <a:tc>
                  <a:txBody>
                    <a:bodyPr/>
                    <a:lstStyle/>
                    <a:p>
                      <a:pPr algn="r"/>
                      <a:r>
                        <a:rPr lang="en-ZA" dirty="0"/>
                        <a:t>496 253</a:t>
                      </a:r>
                    </a:p>
                  </a:txBody>
                  <a:tcPr/>
                </a:tc>
                <a:tc>
                  <a:txBody>
                    <a:bodyPr/>
                    <a:lstStyle/>
                    <a:p>
                      <a:pPr algn="r"/>
                      <a:r>
                        <a:rPr lang="en-ZA" dirty="0"/>
                        <a:t>527 200 </a:t>
                      </a:r>
                    </a:p>
                  </a:txBody>
                  <a:tcPr/>
                </a:tc>
                <a:tc>
                  <a:txBody>
                    <a:bodyPr/>
                    <a:lstStyle/>
                    <a:p>
                      <a:pPr algn="r"/>
                      <a:r>
                        <a:rPr lang="en-ZA" dirty="0"/>
                        <a:t>558 457</a:t>
                      </a:r>
                    </a:p>
                  </a:txBody>
                  <a:tcPr/>
                </a:tc>
                <a:extLst>
                  <a:ext uri="{0D108BD9-81ED-4DB2-BD59-A6C34878D82A}">
                    <a16:rowId xmlns:a16="http://schemas.microsoft.com/office/drawing/2014/main" xmlns="" val="10002"/>
                  </a:ext>
                </a:extLst>
              </a:tr>
              <a:tr h="506818">
                <a:tc>
                  <a:txBody>
                    <a:bodyPr/>
                    <a:lstStyle/>
                    <a:p>
                      <a:r>
                        <a:rPr lang="en-ZA" dirty="0"/>
                        <a:t>Curriculum Policy, Support and Monitoring</a:t>
                      </a:r>
                    </a:p>
                  </a:txBody>
                  <a:tcPr/>
                </a:tc>
                <a:tc>
                  <a:txBody>
                    <a:bodyPr/>
                    <a:lstStyle/>
                    <a:p>
                      <a:pPr algn="r"/>
                      <a:r>
                        <a:rPr lang="en-ZA" dirty="0"/>
                        <a:t>1 988 959</a:t>
                      </a:r>
                    </a:p>
                  </a:txBody>
                  <a:tcPr/>
                </a:tc>
                <a:tc>
                  <a:txBody>
                    <a:bodyPr/>
                    <a:lstStyle/>
                    <a:p>
                      <a:pPr algn="r"/>
                      <a:r>
                        <a:rPr lang="en-ZA" dirty="0"/>
                        <a:t>2</a:t>
                      </a:r>
                      <a:r>
                        <a:rPr lang="en-ZA" baseline="0" dirty="0"/>
                        <a:t> 103 324</a:t>
                      </a:r>
                      <a:endParaRPr lang="en-ZA" dirty="0"/>
                    </a:p>
                  </a:txBody>
                  <a:tcPr/>
                </a:tc>
                <a:tc>
                  <a:txBody>
                    <a:bodyPr/>
                    <a:lstStyle/>
                    <a:p>
                      <a:pPr algn="r"/>
                      <a:r>
                        <a:rPr lang="en-ZA" dirty="0"/>
                        <a:t>2 217 665</a:t>
                      </a:r>
                    </a:p>
                  </a:txBody>
                  <a:tcPr/>
                </a:tc>
                <a:extLst>
                  <a:ext uri="{0D108BD9-81ED-4DB2-BD59-A6C34878D82A}">
                    <a16:rowId xmlns:a16="http://schemas.microsoft.com/office/drawing/2014/main" xmlns="" val="10003"/>
                  </a:ext>
                </a:extLst>
              </a:tr>
              <a:tr h="722931">
                <a:tc>
                  <a:txBody>
                    <a:bodyPr/>
                    <a:lstStyle/>
                    <a:p>
                      <a:r>
                        <a:rPr lang="en-ZA" dirty="0"/>
                        <a:t>Teachers, Education Human Resources and Institutional Development</a:t>
                      </a:r>
                    </a:p>
                  </a:txBody>
                  <a:tcPr/>
                </a:tc>
                <a:tc>
                  <a:txBody>
                    <a:bodyPr/>
                    <a:lstStyle/>
                    <a:p>
                      <a:pPr algn="r"/>
                      <a:r>
                        <a:rPr lang="en-ZA" dirty="0"/>
                        <a:t>1 366 199</a:t>
                      </a:r>
                    </a:p>
                  </a:txBody>
                  <a:tcPr/>
                </a:tc>
                <a:tc>
                  <a:txBody>
                    <a:bodyPr/>
                    <a:lstStyle/>
                    <a:p>
                      <a:pPr algn="r"/>
                      <a:r>
                        <a:rPr lang="en-ZA" dirty="0"/>
                        <a:t>1 442 562</a:t>
                      </a:r>
                    </a:p>
                  </a:txBody>
                  <a:tcPr/>
                </a:tc>
                <a:tc>
                  <a:txBody>
                    <a:bodyPr/>
                    <a:lstStyle/>
                    <a:p>
                      <a:pPr algn="r"/>
                      <a:r>
                        <a:rPr lang="en-ZA" dirty="0"/>
                        <a:t>1 523 186</a:t>
                      </a:r>
                    </a:p>
                  </a:txBody>
                  <a:tcPr/>
                </a:tc>
                <a:extLst>
                  <a:ext uri="{0D108BD9-81ED-4DB2-BD59-A6C34878D82A}">
                    <a16:rowId xmlns:a16="http://schemas.microsoft.com/office/drawing/2014/main" xmlns="" val="10004"/>
                  </a:ext>
                </a:extLst>
              </a:tr>
              <a:tr h="722931">
                <a:tc>
                  <a:txBody>
                    <a:bodyPr/>
                    <a:lstStyle/>
                    <a:p>
                      <a:r>
                        <a:rPr lang="en-ZA" dirty="0"/>
                        <a:t>Planning, Information and Assessment</a:t>
                      </a:r>
                    </a:p>
                  </a:txBody>
                  <a:tcPr/>
                </a:tc>
                <a:tc>
                  <a:txBody>
                    <a:bodyPr/>
                    <a:lstStyle/>
                    <a:p>
                      <a:pPr algn="r"/>
                      <a:r>
                        <a:rPr lang="en-ZA" dirty="0"/>
                        <a:t>13 144 331</a:t>
                      </a:r>
                    </a:p>
                  </a:txBody>
                  <a:tcPr/>
                </a:tc>
                <a:tc>
                  <a:txBody>
                    <a:bodyPr/>
                    <a:lstStyle/>
                    <a:p>
                      <a:pPr algn="r"/>
                      <a:r>
                        <a:rPr lang="en-ZA" dirty="0"/>
                        <a:t>13 876 693</a:t>
                      </a:r>
                    </a:p>
                  </a:txBody>
                  <a:tcPr/>
                </a:tc>
                <a:tc>
                  <a:txBody>
                    <a:bodyPr/>
                    <a:lstStyle/>
                    <a:p>
                      <a:pPr algn="r"/>
                      <a:r>
                        <a:rPr lang="en-ZA" dirty="0"/>
                        <a:t>15 364 222</a:t>
                      </a:r>
                    </a:p>
                  </a:txBody>
                  <a:tcPr/>
                </a:tc>
                <a:extLst>
                  <a:ext uri="{0D108BD9-81ED-4DB2-BD59-A6C34878D82A}">
                    <a16:rowId xmlns:a16="http://schemas.microsoft.com/office/drawing/2014/main" xmlns="" val="10005"/>
                  </a:ext>
                </a:extLst>
              </a:tr>
              <a:tr h="623620">
                <a:tc>
                  <a:txBody>
                    <a:bodyPr/>
                    <a:lstStyle/>
                    <a:p>
                      <a:r>
                        <a:rPr lang="en-ZA" dirty="0"/>
                        <a:t>Educational Enrichment Services</a:t>
                      </a:r>
                    </a:p>
                  </a:txBody>
                  <a:tcPr/>
                </a:tc>
                <a:tc>
                  <a:txBody>
                    <a:bodyPr/>
                    <a:lstStyle/>
                    <a:p>
                      <a:pPr algn="r"/>
                      <a:r>
                        <a:rPr lang="en-ZA" dirty="0"/>
                        <a:t>7 508 789</a:t>
                      </a:r>
                    </a:p>
                  </a:txBody>
                  <a:tcPr/>
                </a:tc>
                <a:tc>
                  <a:txBody>
                    <a:bodyPr/>
                    <a:lstStyle/>
                    <a:p>
                      <a:pPr algn="r"/>
                      <a:r>
                        <a:rPr lang="en-ZA" dirty="0"/>
                        <a:t>8 037 869</a:t>
                      </a:r>
                    </a:p>
                  </a:txBody>
                  <a:tcPr/>
                </a:tc>
                <a:tc>
                  <a:txBody>
                    <a:bodyPr/>
                    <a:lstStyle/>
                    <a:p>
                      <a:pPr algn="r"/>
                      <a:r>
                        <a:rPr lang="en-ZA" dirty="0"/>
                        <a:t>8 525 846</a:t>
                      </a:r>
                    </a:p>
                  </a:txBody>
                  <a:tcPr/>
                </a:tc>
                <a:extLst>
                  <a:ext uri="{0D108BD9-81ED-4DB2-BD59-A6C34878D82A}">
                    <a16:rowId xmlns:a16="http://schemas.microsoft.com/office/drawing/2014/main" xmlns="" val="10006"/>
                  </a:ext>
                </a:extLst>
              </a:tr>
              <a:tr h="623620">
                <a:tc>
                  <a:txBody>
                    <a:bodyPr/>
                    <a:lstStyle/>
                    <a:p>
                      <a:r>
                        <a:rPr lang="en-ZA" dirty="0"/>
                        <a:t>Total Allocation</a:t>
                      </a:r>
                      <a:endParaRPr lang="en-ZA" b="1" dirty="0"/>
                    </a:p>
                  </a:txBody>
                  <a:tcPr/>
                </a:tc>
                <a:tc>
                  <a:txBody>
                    <a:bodyPr/>
                    <a:lstStyle/>
                    <a:p>
                      <a:pPr algn="r"/>
                      <a:r>
                        <a:rPr lang="en-ZA" dirty="0"/>
                        <a:t>24 504 531</a:t>
                      </a:r>
                      <a:endParaRPr lang="en-ZA" b="1" dirty="0"/>
                    </a:p>
                  </a:txBody>
                  <a:tcPr/>
                </a:tc>
                <a:tc>
                  <a:txBody>
                    <a:bodyPr/>
                    <a:lstStyle/>
                    <a:p>
                      <a:pPr algn="r"/>
                      <a:r>
                        <a:rPr lang="en-ZA" dirty="0"/>
                        <a:t>25 987 648</a:t>
                      </a:r>
                      <a:endParaRPr lang="en-ZA" b="1" dirty="0"/>
                    </a:p>
                  </a:txBody>
                  <a:tcPr/>
                </a:tc>
                <a:tc>
                  <a:txBody>
                    <a:bodyPr/>
                    <a:lstStyle/>
                    <a:p>
                      <a:pPr algn="r"/>
                      <a:r>
                        <a:rPr lang="en-ZA" dirty="0"/>
                        <a:t>28</a:t>
                      </a:r>
                      <a:r>
                        <a:rPr lang="en-ZA" baseline="0" dirty="0"/>
                        <a:t> 189 376</a:t>
                      </a:r>
                      <a:endParaRPr lang="en-ZA" b="1" dirty="0"/>
                    </a:p>
                  </a:txBody>
                  <a:tcPr/>
                </a:tc>
                <a:extLst>
                  <a:ext uri="{0D108BD9-81ED-4DB2-BD59-A6C34878D82A}">
                    <a16:rowId xmlns:a16="http://schemas.microsoft.com/office/drawing/2014/main" xmlns="" val="10007"/>
                  </a:ext>
                </a:extLst>
              </a:tr>
            </a:tbl>
          </a:graphicData>
        </a:graphic>
      </p:graphicFrame>
      <p:pic>
        <p:nvPicPr>
          <p:cNvPr id="4" name="Picture 3"/>
          <p:cNvPicPr>
            <a:picLocks noChangeAspect="1"/>
          </p:cNvPicPr>
          <p:nvPr/>
        </p:nvPicPr>
        <p:blipFill>
          <a:blip r:embed="rId2" cstate="print"/>
          <a:stretch>
            <a:fillRect/>
          </a:stretch>
        </p:blipFill>
        <p:spPr>
          <a:xfrm>
            <a:off x="0" y="6199364"/>
            <a:ext cx="1619672" cy="658635"/>
          </a:xfrm>
          <a:prstGeom prst="rect">
            <a:avLst/>
          </a:prstGeom>
        </p:spPr>
      </p:pic>
      <p:sp>
        <p:nvSpPr>
          <p:cNvPr id="3" name="TextBox 2"/>
          <p:cNvSpPr txBox="1"/>
          <p:nvPr/>
        </p:nvSpPr>
        <p:spPr>
          <a:xfrm>
            <a:off x="7380312" y="6528681"/>
            <a:ext cx="576064" cy="261610"/>
          </a:xfrm>
          <a:prstGeom prst="rect">
            <a:avLst/>
          </a:prstGeom>
          <a:noFill/>
        </p:spPr>
        <p:txBody>
          <a:bodyPr wrap="square" rtlCol="0">
            <a:spAutoFit/>
          </a:bodyPr>
          <a:lstStyle/>
          <a:p>
            <a:r>
              <a:rPr lang="en-US" sz="1100" dirty="0"/>
              <a:t>56</a:t>
            </a:r>
            <a:endParaRPr lang="en-ZA" sz="1100" dirty="0"/>
          </a:p>
        </p:txBody>
      </p:sp>
    </p:spTree>
    <p:extLst>
      <p:ext uri="{BB962C8B-B14F-4D97-AF65-F5344CB8AC3E}">
        <p14:creationId xmlns:p14="http://schemas.microsoft.com/office/powerpoint/2010/main" xmlns="" val="2826781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864096"/>
          </a:xfrm>
        </p:spPr>
        <p:txBody>
          <a:bodyPr>
            <a:noAutofit/>
          </a:bodyPr>
          <a:lstStyle/>
          <a:p>
            <a:r>
              <a:rPr lang="en-ZA" altLang="en-US" sz="3200" b="1" dirty="0">
                <a:solidFill>
                  <a:schemeClr val="accent2">
                    <a:lumMod val="75000"/>
                  </a:schemeClr>
                </a:solidFill>
              </a:rPr>
              <a:t>Comparison between Programmes Allocations from 2018 to 2019 MTEF </a:t>
            </a:r>
            <a:endParaRPr lang="en-ZA" sz="32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66502527"/>
              </p:ext>
            </p:extLst>
          </p:nvPr>
        </p:nvGraphicFramePr>
        <p:xfrm>
          <a:off x="0" y="1052736"/>
          <a:ext cx="9143999" cy="5000753"/>
        </p:xfrm>
        <a:graphic>
          <a:graphicData uri="http://schemas.openxmlformats.org/drawingml/2006/table">
            <a:tbl>
              <a:tblPr firstRow="1" bandRow="1">
                <a:tableStyleId>{21E4AEA4-8DFA-4A89-87EB-49C32662AFE0}</a:tableStyleId>
              </a:tblPr>
              <a:tblGrid>
                <a:gridCol w="4690973">
                  <a:extLst>
                    <a:ext uri="{9D8B030D-6E8A-4147-A177-3AD203B41FA5}">
                      <a16:colId xmlns:a16="http://schemas.microsoft.com/office/drawing/2014/main" xmlns="" val="20000"/>
                    </a:ext>
                  </a:extLst>
                </a:gridCol>
                <a:gridCol w="1495589">
                  <a:extLst>
                    <a:ext uri="{9D8B030D-6E8A-4147-A177-3AD203B41FA5}">
                      <a16:colId xmlns:a16="http://schemas.microsoft.com/office/drawing/2014/main" xmlns="" val="20001"/>
                    </a:ext>
                  </a:extLst>
                </a:gridCol>
                <a:gridCol w="1439061">
                  <a:extLst>
                    <a:ext uri="{9D8B030D-6E8A-4147-A177-3AD203B41FA5}">
                      <a16:colId xmlns:a16="http://schemas.microsoft.com/office/drawing/2014/main" xmlns="" val="20002"/>
                    </a:ext>
                  </a:extLst>
                </a:gridCol>
                <a:gridCol w="1518376">
                  <a:extLst>
                    <a:ext uri="{9D8B030D-6E8A-4147-A177-3AD203B41FA5}">
                      <a16:colId xmlns:a16="http://schemas.microsoft.com/office/drawing/2014/main" xmlns="" val="20003"/>
                    </a:ext>
                  </a:extLst>
                </a:gridCol>
              </a:tblGrid>
              <a:tr h="598252">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176" marR="3176" marT="3176" marB="0" anchor="b"/>
                </a:tc>
                <a:tc gridSpan="3">
                  <a:txBody>
                    <a:bodyPr/>
                    <a:lstStyle/>
                    <a:p>
                      <a:pPr marL="0" algn="ctr" defTabSz="914400" rtl="0" eaLnBrk="1" fontAlgn="b" latinLnBrk="0" hangingPunct="1"/>
                      <a:r>
                        <a:rPr lang="en-ZA" sz="1800" u="none" strike="noStrike" kern="1200" dirty="0">
                          <a:effectLst/>
                        </a:rPr>
                        <a:t>BUDGETS</a:t>
                      </a:r>
                      <a:endParaRPr lang="en-ZA" sz="1800" b="1" i="0" u="none" strike="noStrike" kern="1200" dirty="0">
                        <a:solidFill>
                          <a:srgbClr val="000000"/>
                        </a:solidFill>
                        <a:effectLst/>
                        <a:latin typeface="+mn-lt"/>
                        <a:ea typeface="+mn-ea"/>
                        <a:cs typeface="Arial" panose="020B0604020202020204" pitchFamily="34" charset="0"/>
                      </a:endParaRPr>
                    </a:p>
                  </a:txBody>
                  <a:tcPr marL="3176" marR="3176" marT="3176"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82197">
                <a:tc>
                  <a:txBody>
                    <a:bodyPr/>
                    <a:lstStyle/>
                    <a:p>
                      <a:pPr algn="l" fontAlgn="b"/>
                      <a:r>
                        <a:rPr lang="en-ZA" sz="1800" u="none" strike="noStrike" dirty="0">
                          <a:effectLst/>
                        </a:rPr>
                        <a:t>PROGRAMME</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a:r>
                        <a:rPr lang="en-ZA" sz="1800" dirty="0"/>
                        <a:t>2018/19</a:t>
                      </a:r>
                    </a:p>
                    <a:p>
                      <a:pPr algn="r"/>
                      <a:r>
                        <a:rPr lang="en-ZA" sz="1800" dirty="0"/>
                        <a:t>R’000</a:t>
                      </a:r>
                      <a:endParaRPr lang="en-ZA" sz="1800" b="1" dirty="0">
                        <a:solidFill>
                          <a:schemeClr val="tx1"/>
                        </a:solidFill>
                        <a:latin typeface="+mn-lt"/>
                      </a:endParaRPr>
                    </a:p>
                  </a:txBody>
                  <a:tcPr/>
                </a:tc>
                <a:tc>
                  <a:txBody>
                    <a:bodyPr/>
                    <a:lstStyle/>
                    <a:p>
                      <a:pPr algn="r"/>
                      <a:r>
                        <a:rPr lang="en-ZA" sz="1800" dirty="0"/>
                        <a:t>2019/20</a:t>
                      </a:r>
                    </a:p>
                    <a:p>
                      <a:pPr algn="r"/>
                      <a:r>
                        <a:rPr lang="en-ZA" sz="1800" dirty="0"/>
                        <a:t>R’000</a:t>
                      </a:r>
                      <a:endParaRPr lang="en-ZA" sz="1800" b="1" dirty="0">
                        <a:solidFill>
                          <a:schemeClr val="tx1"/>
                        </a:solidFill>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effectLst/>
                          <a:uLnTx/>
                          <a:uFillTx/>
                        </a:rPr>
                        <a:t>Percentage Increase/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effectLst/>
                          <a:uLnTx/>
                          <a:uFillTx/>
                        </a:rPr>
                        <a:t>Decrease</a:t>
                      </a:r>
                      <a:endParaRPr kumimoji="0" lang="en-ZA" sz="1800" b="1"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xmlns="" val="10001"/>
                  </a:ext>
                </a:extLst>
              </a:tr>
              <a:tr h="514114">
                <a:tc>
                  <a:txBody>
                    <a:bodyPr/>
                    <a:lstStyle/>
                    <a:p>
                      <a:r>
                        <a:rPr lang="en-ZA" dirty="0"/>
                        <a:t>Administration</a:t>
                      </a:r>
                      <a:r>
                        <a:rPr lang="en-ZA" baseline="0" dirty="0"/>
                        <a:t> </a:t>
                      </a:r>
                      <a:endParaRPr lang="en-ZA" dirty="0"/>
                    </a:p>
                  </a:txBody>
                  <a:tcPr/>
                </a:tc>
                <a:tc>
                  <a:txBody>
                    <a:bodyPr/>
                    <a:lstStyle/>
                    <a:p>
                      <a:pPr algn="r"/>
                      <a:r>
                        <a:rPr lang="en-ZA" dirty="0"/>
                        <a:t>450 476</a:t>
                      </a:r>
                    </a:p>
                  </a:txBody>
                  <a:tcPr/>
                </a:tc>
                <a:tc>
                  <a:txBody>
                    <a:bodyPr/>
                    <a:lstStyle/>
                    <a:p>
                      <a:pPr algn="r"/>
                      <a:r>
                        <a:rPr lang="en-ZA" dirty="0"/>
                        <a:t>496 253</a:t>
                      </a:r>
                    </a:p>
                  </a:txBody>
                  <a:tcPr/>
                </a:tc>
                <a:tc>
                  <a:txBody>
                    <a:bodyPr/>
                    <a:lstStyle/>
                    <a:p>
                      <a:pPr algn="r"/>
                      <a:r>
                        <a:rPr lang="en-ZA" dirty="0"/>
                        <a:t>10.2%</a:t>
                      </a:r>
                    </a:p>
                  </a:txBody>
                  <a:tcPr/>
                </a:tc>
                <a:extLst>
                  <a:ext uri="{0D108BD9-81ED-4DB2-BD59-A6C34878D82A}">
                    <a16:rowId xmlns:a16="http://schemas.microsoft.com/office/drawing/2014/main" xmlns="" val="10002"/>
                  </a:ext>
                </a:extLst>
              </a:tr>
              <a:tr h="486201">
                <a:tc>
                  <a:txBody>
                    <a:bodyPr/>
                    <a:lstStyle/>
                    <a:p>
                      <a:r>
                        <a:rPr lang="en-ZA" dirty="0"/>
                        <a:t>Curriculum Policy, Support and Monitoring</a:t>
                      </a:r>
                    </a:p>
                  </a:txBody>
                  <a:tcPr/>
                </a:tc>
                <a:tc>
                  <a:txBody>
                    <a:bodyPr/>
                    <a:lstStyle/>
                    <a:p>
                      <a:pPr algn="r"/>
                      <a:r>
                        <a:rPr lang="en-ZA" dirty="0"/>
                        <a:t>1 905</a:t>
                      </a:r>
                      <a:r>
                        <a:rPr lang="en-ZA" baseline="0" dirty="0"/>
                        <a:t> 011</a:t>
                      </a:r>
                      <a:endParaRPr lang="en-ZA" dirty="0"/>
                    </a:p>
                  </a:txBody>
                  <a:tcPr/>
                </a:tc>
                <a:tc>
                  <a:txBody>
                    <a:bodyPr/>
                    <a:lstStyle/>
                    <a:p>
                      <a:pPr algn="r"/>
                      <a:r>
                        <a:rPr lang="en-ZA" dirty="0"/>
                        <a:t>1</a:t>
                      </a:r>
                      <a:r>
                        <a:rPr lang="en-ZA" baseline="0" dirty="0"/>
                        <a:t> 988 959</a:t>
                      </a:r>
                      <a:endParaRPr lang="en-ZA" dirty="0"/>
                    </a:p>
                  </a:txBody>
                  <a:tcPr/>
                </a:tc>
                <a:tc>
                  <a:txBody>
                    <a:bodyPr/>
                    <a:lstStyle/>
                    <a:p>
                      <a:pPr algn="r"/>
                      <a:r>
                        <a:rPr lang="en-ZA" dirty="0"/>
                        <a:t>4.4%</a:t>
                      </a:r>
                    </a:p>
                  </a:txBody>
                  <a:tcPr/>
                </a:tc>
                <a:extLst>
                  <a:ext uri="{0D108BD9-81ED-4DB2-BD59-A6C34878D82A}">
                    <a16:rowId xmlns:a16="http://schemas.microsoft.com/office/drawing/2014/main" xmlns="" val="10003"/>
                  </a:ext>
                </a:extLst>
              </a:tr>
              <a:tr h="693522">
                <a:tc>
                  <a:txBody>
                    <a:bodyPr/>
                    <a:lstStyle/>
                    <a:p>
                      <a:r>
                        <a:rPr lang="en-ZA" dirty="0"/>
                        <a:t>Teachers, Education Human Resources and Institutional Development</a:t>
                      </a:r>
                    </a:p>
                  </a:txBody>
                  <a:tcPr/>
                </a:tc>
                <a:tc>
                  <a:txBody>
                    <a:bodyPr/>
                    <a:lstStyle/>
                    <a:p>
                      <a:pPr algn="r"/>
                      <a:r>
                        <a:rPr lang="en-ZA" dirty="0"/>
                        <a:t>1 290</a:t>
                      </a:r>
                      <a:r>
                        <a:rPr lang="en-ZA" baseline="0" dirty="0"/>
                        <a:t> 480</a:t>
                      </a:r>
                      <a:endParaRPr lang="en-ZA" dirty="0"/>
                    </a:p>
                  </a:txBody>
                  <a:tcPr/>
                </a:tc>
                <a:tc>
                  <a:txBody>
                    <a:bodyPr/>
                    <a:lstStyle/>
                    <a:p>
                      <a:pPr algn="r"/>
                      <a:r>
                        <a:rPr lang="en-ZA" dirty="0"/>
                        <a:t>1 366</a:t>
                      </a:r>
                      <a:r>
                        <a:rPr lang="en-ZA" baseline="0" dirty="0"/>
                        <a:t> 199</a:t>
                      </a:r>
                      <a:endParaRPr lang="en-ZA" dirty="0"/>
                    </a:p>
                  </a:txBody>
                  <a:tcPr/>
                </a:tc>
                <a:tc>
                  <a:txBody>
                    <a:bodyPr/>
                    <a:lstStyle/>
                    <a:p>
                      <a:pPr algn="r"/>
                      <a:r>
                        <a:rPr lang="en-ZA" dirty="0"/>
                        <a:t>5.9%</a:t>
                      </a:r>
                    </a:p>
                  </a:txBody>
                  <a:tcPr/>
                </a:tc>
                <a:extLst>
                  <a:ext uri="{0D108BD9-81ED-4DB2-BD59-A6C34878D82A}">
                    <a16:rowId xmlns:a16="http://schemas.microsoft.com/office/drawing/2014/main" xmlns="" val="10004"/>
                  </a:ext>
                </a:extLst>
              </a:tr>
              <a:tr h="693522">
                <a:tc>
                  <a:txBody>
                    <a:bodyPr/>
                    <a:lstStyle/>
                    <a:p>
                      <a:r>
                        <a:rPr lang="en-ZA" dirty="0"/>
                        <a:t>Planning, Information and Assessment</a:t>
                      </a:r>
                    </a:p>
                  </a:txBody>
                  <a:tcPr/>
                </a:tc>
                <a:tc>
                  <a:txBody>
                    <a:bodyPr/>
                    <a:lstStyle/>
                    <a:p>
                      <a:pPr algn="r"/>
                      <a:r>
                        <a:rPr lang="en-ZA" dirty="0"/>
                        <a:t>11</a:t>
                      </a:r>
                      <a:r>
                        <a:rPr lang="en-ZA" baseline="0" dirty="0"/>
                        <a:t> 971 342</a:t>
                      </a:r>
                      <a:endParaRPr lang="en-ZA" dirty="0"/>
                    </a:p>
                  </a:txBody>
                  <a:tcPr/>
                </a:tc>
                <a:tc>
                  <a:txBody>
                    <a:bodyPr/>
                    <a:lstStyle/>
                    <a:p>
                      <a:pPr algn="r"/>
                      <a:r>
                        <a:rPr lang="en-ZA" dirty="0"/>
                        <a:t>13 144</a:t>
                      </a:r>
                      <a:r>
                        <a:rPr lang="en-ZA" baseline="0" dirty="0"/>
                        <a:t> 331</a:t>
                      </a:r>
                      <a:endParaRPr lang="en-ZA" dirty="0"/>
                    </a:p>
                  </a:txBody>
                  <a:tcPr/>
                </a:tc>
                <a:tc>
                  <a:txBody>
                    <a:bodyPr/>
                    <a:lstStyle/>
                    <a:p>
                      <a:pPr algn="r"/>
                      <a:r>
                        <a:rPr lang="en-ZA" dirty="0"/>
                        <a:t>9.8%</a:t>
                      </a:r>
                    </a:p>
                  </a:txBody>
                  <a:tcPr/>
                </a:tc>
                <a:extLst>
                  <a:ext uri="{0D108BD9-81ED-4DB2-BD59-A6C34878D82A}">
                    <a16:rowId xmlns:a16="http://schemas.microsoft.com/office/drawing/2014/main" xmlns="" val="10005"/>
                  </a:ext>
                </a:extLst>
              </a:tr>
              <a:tr h="598252">
                <a:tc>
                  <a:txBody>
                    <a:bodyPr/>
                    <a:lstStyle/>
                    <a:p>
                      <a:r>
                        <a:rPr lang="en-ZA" dirty="0"/>
                        <a:t>Educational Enrichment Services</a:t>
                      </a:r>
                    </a:p>
                  </a:txBody>
                  <a:tcPr/>
                </a:tc>
                <a:tc>
                  <a:txBody>
                    <a:bodyPr/>
                    <a:lstStyle/>
                    <a:p>
                      <a:pPr algn="r"/>
                      <a:r>
                        <a:rPr lang="en-ZA" dirty="0"/>
                        <a:t>7 105</a:t>
                      </a:r>
                      <a:r>
                        <a:rPr lang="en-ZA" baseline="0" dirty="0"/>
                        <a:t> 128</a:t>
                      </a:r>
                      <a:endParaRPr lang="en-ZA" dirty="0"/>
                    </a:p>
                  </a:txBody>
                  <a:tcPr/>
                </a:tc>
                <a:tc>
                  <a:txBody>
                    <a:bodyPr/>
                    <a:lstStyle/>
                    <a:p>
                      <a:pPr algn="r"/>
                      <a:r>
                        <a:rPr lang="en-ZA" dirty="0"/>
                        <a:t>7</a:t>
                      </a:r>
                      <a:r>
                        <a:rPr lang="en-ZA" baseline="0" dirty="0"/>
                        <a:t> 508 789</a:t>
                      </a:r>
                      <a:endParaRPr lang="en-ZA" dirty="0"/>
                    </a:p>
                  </a:txBody>
                  <a:tcPr/>
                </a:tc>
                <a:tc>
                  <a:txBody>
                    <a:bodyPr/>
                    <a:lstStyle/>
                    <a:p>
                      <a:pPr algn="r"/>
                      <a:r>
                        <a:rPr lang="en-ZA" dirty="0"/>
                        <a:t>5.7%</a:t>
                      </a:r>
                    </a:p>
                  </a:txBody>
                  <a:tcPr/>
                </a:tc>
                <a:extLst>
                  <a:ext uri="{0D108BD9-81ED-4DB2-BD59-A6C34878D82A}">
                    <a16:rowId xmlns:a16="http://schemas.microsoft.com/office/drawing/2014/main" xmlns="" val="10006"/>
                  </a:ext>
                </a:extLst>
              </a:tr>
              <a:tr h="502490">
                <a:tc>
                  <a:txBody>
                    <a:bodyPr/>
                    <a:lstStyle/>
                    <a:p>
                      <a:r>
                        <a:rPr lang="en-ZA" dirty="0"/>
                        <a:t>Total Allocation</a:t>
                      </a:r>
                      <a:endParaRPr lang="en-ZA" b="1" dirty="0"/>
                    </a:p>
                  </a:txBody>
                  <a:tcPr/>
                </a:tc>
                <a:tc>
                  <a:txBody>
                    <a:bodyPr/>
                    <a:lstStyle/>
                    <a:p>
                      <a:pPr algn="r"/>
                      <a:r>
                        <a:rPr lang="en-ZA" dirty="0"/>
                        <a:t>22</a:t>
                      </a:r>
                      <a:r>
                        <a:rPr lang="en-ZA" baseline="0" dirty="0"/>
                        <a:t> 722 437</a:t>
                      </a:r>
                      <a:endParaRPr lang="en-ZA" b="1" dirty="0"/>
                    </a:p>
                  </a:txBody>
                  <a:tcPr/>
                </a:tc>
                <a:tc>
                  <a:txBody>
                    <a:bodyPr/>
                    <a:lstStyle/>
                    <a:p>
                      <a:pPr algn="r"/>
                      <a:r>
                        <a:rPr lang="en-ZA" dirty="0"/>
                        <a:t>24 504 531</a:t>
                      </a:r>
                      <a:endParaRPr lang="en-ZA" b="1" dirty="0"/>
                    </a:p>
                  </a:txBody>
                  <a:tcPr/>
                </a:tc>
                <a:tc>
                  <a:txBody>
                    <a:bodyPr/>
                    <a:lstStyle/>
                    <a:p>
                      <a:pPr algn="r"/>
                      <a:r>
                        <a:rPr lang="en-ZA" dirty="0"/>
                        <a:t>7.8%</a:t>
                      </a:r>
                      <a:endParaRPr lang="en-ZA" b="1" dirty="0"/>
                    </a:p>
                  </a:txBody>
                  <a:tcPr/>
                </a:tc>
                <a:extLst>
                  <a:ext uri="{0D108BD9-81ED-4DB2-BD59-A6C34878D82A}">
                    <a16:rowId xmlns:a16="http://schemas.microsoft.com/office/drawing/2014/main" xmlns="" val="10007"/>
                  </a:ext>
                </a:extLst>
              </a:tr>
            </a:tbl>
          </a:graphicData>
        </a:graphic>
      </p:graphicFrame>
      <p:pic>
        <p:nvPicPr>
          <p:cNvPr id="4" name="Picture 3"/>
          <p:cNvPicPr>
            <a:picLocks noChangeAspect="1"/>
          </p:cNvPicPr>
          <p:nvPr/>
        </p:nvPicPr>
        <p:blipFill>
          <a:blip r:embed="rId2" cstate="print"/>
          <a:stretch>
            <a:fillRect/>
          </a:stretch>
        </p:blipFill>
        <p:spPr>
          <a:xfrm>
            <a:off x="0" y="6128134"/>
            <a:ext cx="1619672" cy="729866"/>
          </a:xfrm>
          <a:prstGeom prst="rect">
            <a:avLst/>
          </a:prstGeom>
        </p:spPr>
      </p:pic>
      <p:sp>
        <p:nvSpPr>
          <p:cNvPr id="3" name="TextBox 2"/>
          <p:cNvSpPr txBox="1"/>
          <p:nvPr/>
        </p:nvSpPr>
        <p:spPr>
          <a:xfrm>
            <a:off x="6804248" y="6493067"/>
            <a:ext cx="648072" cy="261610"/>
          </a:xfrm>
          <a:prstGeom prst="rect">
            <a:avLst/>
          </a:prstGeom>
          <a:noFill/>
        </p:spPr>
        <p:txBody>
          <a:bodyPr wrap="square" rtlCol="0">
            <a:spAutoFit/>
          </a:bodyPr>
          <a:lstStyle/>
          <a:p>
            <a:r>
              <a:rPr lang="en-US" sz="1100" dirty="0"/>
              <a:t>57</a:t>
            </a:r>
            <a:endParaRPr lang="en-ZA" sz="1100" dirty="0"/>
          </a:p>
        </p:txBody>
      </p:sp>
    </p:spTree>
    <p:extLst>
      <p:ext uri="{BB962C8B-B14F-4D97-AF65-F5344CB8AC3E}">
        <p14:creationId xmlns:p14="http://schemas.microsoft.com/office/powerpoint/2010/main" xmlns="" val="441851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792088"/>
          </a:xfrm>
        </p:spPr>
        <p:txBody>
          <a:bodyPr>
            <a:noAutofit/>
          </a:bodyPr>
          <a:lstStyle/>
          <a:p>
            <a:r>
              <a:rPr lang="en-ZA" altLang="en-US" sz="3600" b="1" dirty="0">
                <a:solidFill>
                  <a:schemeClr val="accent2">
                    <a:lumMod val="75000"/>
                  </a:schemeClr>
                </a:solidFill>
              </a:rPr>
              <a:t>Economic Classifications Allocations for 2019 MTEF </a:t>
            </a:r>
            <a:endParaRPr lang="en-ZA" sz="36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93322782"/>
              </p:ext>
            </p:extLst>
          </p:nvPr>
        </p:nvGraphicFramePr>
        <p:xfrm>
          <a:off x="179512" y="1051959"/>
          <a:ext cx="8784976" cy="4968551"/>
        </p:xfrm>
        <a:graphic>
          <a:graphicData uri="http://schemas.openxmlformats.org/drawingml/2006/table">
            <a:tbl>
              <a:tblPr firstRow="1" bandRow="1">
                <a:tableStyleId>{21E4AEA4-8DFA-4A89-87EB-49C32662AFE0}</a:tableStyleId>
              </a:tblPr>
              <a:tblGrid>
                <a:gridCol w="4191040">
                  <a:extLst>
                    <a:ext uri="{9D8B030D-6E8A-4147-A177-3AD203B41FA5}">
                      <a16:colId xmlns:a16="http://schemas.microsoft.com/office/drawing/2014/main" xmlns="" val="20000"/>
                    </a:ext>
                  </a:extLst>
                </a:gridCol>
                <a:gridCol w="1611161">
                  <a:extLst>
                    <a:ext uri="{9D8B030D-6E8A-4147-A177-3AD203B41FA5}">
                      <a16:colId xmlns:a16="http://schemas.microsoft.com/office/drawing/2014/main" xmlns="" val="20001"/>
                    </a:ext>
                  </a:extLst>
                </a:gridCol>
                <a:gridCol w="1524015">
                  <a:extLst>
                    <a:ext uri="{9D8B030D-6E8A-4147-A177-3AD203B41FA5}">
                      <a16:colId xmlns:a16="http://schemas.microsoft.com/office/drawing/2014/main" xmlns="" val="20002"/>
                    </a:ext>
                  </a:extLst>
                </a:gridCol>
                <a:gridCol w="1458760">
                  <a:extLst>
                    <a:ext uri="{9D8B030D-6E8A-4147-A177-3AD203B41FA5}">
                      <a16:colId xmlns:a16="http://schemas.microsoft.com/office/drawing/2014/main" xmlns="" val="20003"/>
                    </a:ext>
                  </a:extLst>
                </a:gridCol>
              </a:tblGrid>
              <a:tr h="670414">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176" marR="3176" marT="3176" marB="0" anchor="b"/>
                </a:tc>
                <a:tc gridSpan="3">
                  <a:txBody>
                    <a:bodyPr/>
                    <a:lstStyle/>
                    <a:p>
                      <a:pPr marL="0" algn="ctr" defTabSz="914400" rtl="0" eaLnBrk="1" fontAlgn="b" latinLnBrk="0" hangingPunct="1"/>
                      <a:r>
                        <a:rPr lang="en-ZA" sz="1800" u="none" strike="noStrike" kern="1200" dirty="0">
                          <a:effectLst/>
                        </a:rPr>
                        <a:t>BUDGETS</a:t>
                      </a:r>
                      <a:endParaRPr lang="en-ZA" sz="1800" b="1" i="0" u="none" strike="noStrike" kern="1200" dirty="0">
                        <a:solidFill>
                          <a:srgbClr val="000000"/>
                        </a:solidFill>
                        <a:effectLst/>
                        <a:latin typeface="+mn-lt"/>
                        <a:ea typeface="+mn-ea"/>
                        <a:cs typeface="Arial" panose="020B0604020202020204" pitchFamily="34" charset="0"/>
                      </a:endParaRPr>
                    </a:p>
                  </a:txBody>
                  <a:tcPr marL="3176" marR="3176" marT="3176"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91879">
                <a:tc>
                  <a:txBody>
                    <a:bodyPr/>
                    <a:lstStyle/>
                    <a:p>
                      <a:pPr algn="l" fontAlgn="b"/>
                      <a:r>
                        <a:rPr lang="en-ZA" sz="1800" u="none" strike="noStrike" dirty="0">
                          <a:effectLst/>
                        </a:rPr>
                        <a:t>Economic</a:t>
                      </a:r>
                      <a:r>
                        <a:rPr lang="en-ZA" sz="1800" u="none" strike="noStrike" baseline="0" dirty="0">
                          <a:effectLst/>
                        </a:rPr>
                        <a:t> Classification</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a:r>
                        <a:rPr lang="en-ZA" sz="1800" dirty="0"/>
                        <a:t>2019/20</a:t>
                      </a:r>
                    </a:p>
                    <a:p>
                      <a:pPr algn="r"/>
                      <a:r>
                        <a:rPr lang="en-ZA" sz="1800" dirty="0"/>
                        <a:t>R’000</a:t>
                      </a:r>
                      <a:endParaRPr lang="en-ZA" sz="1800" b="1" dirty="0">
                        <a:solidFill>
                          <a:schemeClr val="tx1"/>
                        </a:solidFill>
                        <a:latin typeface="+mn-lt"/>
                      </a:endParaRPr>
                    </a:p>
                  </a:txBody>
                  <a:tcPr/>
                </a:tc>
                <a:tc>
                  <a:txBody>
                    <a:bodyPr/>
                    <a:lstStyle/>
                    <a:p>
                      <a:pPr algn="r"/>
                      <a:r>
                        <a:rPr lang="en-ZA" sz="1800" dirty="0"/>
                        <a:t>2020/21</a:t>
                      </a:r>
                    </a:p>
                    <a:p>
                      <a:pPr algn="r"/>
                      <a:r>
                        <a:rPr lang="en-ZA" sz="1800" dirty="0"/>
                        <a:t>R’000</a:t>
                      </a:r>
                      <a:endParaRPr lang="en-ZA" sz="1800" b="1" dirty="0">
                        <a:solidFill>
                          <a:schemeClr val="tx1"/>
                        </a:solidFill>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effectLst/>
                          <a:uLnTx/>
                          <a:uFillTx/>
                        </a:rPr>
                        <a:t>2021/22 R’000</a:t>
                      </a:r>
                      <a:endParaRPr kumimoji="0" lang="en-ZA" sz="1800" b="1"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xmlns="" val="10001"/>
                  </a:ext>
                </a:extLst>
              </a:tr>
              <a:tr h="576129">
                <a:tc>
                  <a:txBody>
                    <a:bodyPr/>
                    <a:lstStyle/>
                    <a:p>
                      <a:r>
                        <a:rPr lang="en-ZA" dirty="0"/>
                        <a:t>Compensation</a:t>
                      </a:r>
                      <a:r>
                        <a:rPr lang="en-ZA" baseline="0" dirty="0"/>
                        <a:t> of Employees</a:t>
                      </a:r>
                      <a:endParaRPr lang="en-ZA" dirty="0"/>
                    </a:p>
                  </a:txBody>
                  <a:tcPr/>
                </a:tc>
                <a:tc>
                  <a:txBody>
                    <a:bodyPr/>
                    <a:lstStyle/>
                    <a:p>
                      <a:pPr algn="r"/>
                      <a:r>
                        <a:rPr lang="en-ZA" dirty="0"/>
                        <a:t>546 751</a:t>
                      </a:r>
                    </a:p>
                  </a:txBody>
                  <a:tcPr/>
                </a:tc>
                <a:tc>
                  <a:txBody>
                    <a:bodyPr/>
                    <a:lstStyle/>
                    <a:p>
                      <a:pPr algn="r"/>
                      <a:r>
                        <a:rPr lang="en-ZA" dirty="0"/>
                        <a:t>587 779</a:t>
                      </a:r>
                    </a:p>
                  </a:txBody>
                  <a:tcPr/>
                </a:tc>
                <a:tc>
                  <a:txBody>
                    <a:bodyPr/>
                    <a:lstStyle/>
                    <a:p>
                      <a:pPr algn="r"/>
                      <a:r>
                        <a:rPr lang="en-ZA" dirty="0"/>
                        <a:t>625</a:t>
                      </a:r>
                      <a:r>
                        <a:rPr lang="en-ZA" baseline="0" dirty="0"/>
                        <a:t> 922</a:t>
                      </a:r>
                      <a:endParaRPr lang="en-ZA" dirty="0"/>
                    </a:p>
                  </a:txBody>
                  <a:tcPr/>
                </a:tc>
                <a:extLst>
                  <a:ext uri="{0D108BD9-81ED-4DB2-BD59-A6C34878D82A}">
                    <a16:rowId xmlns:a16="http://schemas.microsoft.com/office/drawing/2014/main" xmlns="" val="10002"/>
                  </a:ext>
                </a:extLst>
              </a:tr>
              <a:tr h="544848">
                <a:tc>
                  <a:txBody>
                    <a:bodyPr/>
                    <a:lstStyle/>
                    <a:p>
                      <a:r>
                        <a:rPr lang="en-ZA" dirty="0"/>
                        <a:t>Goods and Services</a:t>
                      </a:r>
                    </a:p>
                  </a:txBody>
                  <a:tcPr/>
                </a:tc>
                <a:tc>
                  <a:txBody>
                    <a:bodyPr/>
                    <a:lstStyle/>
                    <a:p>
                      <a:pPr algn="r"/>
                      <a:r>
                        <a:rPr lang="en-ZA" dirty="0"/>
                        <a:t>1 947</a:t>
                      </a:r>
                      <a:r>
                        <a:rPr lang="en-ZA" baseline="0" dirty="0"/>
                        <a:t> 291</a:t>
                      </a:r>
                      <a:endParaRPr lang="en-ZA" dirty="0"/>
                    </a:p>
                  </a:txBody>
                  <a:tcPr/>
                </a:tc>
                <a:tc>
                  <a:txBody>
                    <a:bodyPr/>
                    <a:lstStyle/>
                    <a:p>
                      <a:pPr algn="r"/>
                      <a:r>
                        <a:rPr lang="en-ZA" dirty="0"/>
                        <a:t>2</a:t>
                      </a:r>
                      <a:r>
                        <a:rPr lang="en-ZA" baseline="0" dirty="0"/>
                        <a:t> 026 814</a:t>
                      </a:r>
                      <a:endParaRPr lang="en-ZA" dirty="0"/>
                    </a:p>
                  </a:txBody>
                  <a:tcPr/>
                </a:tc>
                <a:tc>
                  <a:txBody>
                    <a:bodyPr/>
                    <a:lstStyle/>
                    <a:p>
                      <a:pPr algn="r"/>
                      <a:r>
                        <a:rPr lang="en-ZA" dirty="0"/>
                        <a:t>2 159</a:t>
                      </a:r>
                      <a:r>
                        <a:rPr lang="en-ZA" baseline="0" dirty="0"/>
                        <a:t> 425</a:t>
                      </a:r>
                      <a:endParaRPr lang="en-ZA" dirty="0"/>
                    </a:p>
                  </a:txBody>
                  <a:tcPr/>
                </a:tc>
                <a:extLst>
                  <a:ext uri="{0D108BD9-81ED-4DB2-BD59-A6C34878D82A}">
                    <a16:rowId xmlns:a16="http://schemas.microsoft.com/office/drawing/2014/main" xmlns="" val="10003"/>
                  </a:ext>
                </a:extLst>
              </a:tr>
              <a:tr h="654160">
                <a:tc>
                  <a:txBody>
                    <a:bodyPr/>
                    <a:lstStyle/>
                    <a:p>
                      <a:r>
                        <a:rPr lang="en-ZA" dirty="0"/>
                        <a:t>Interest</a:t>
                      </a:r>
                      <a:r>
                        <a:rPr lang="en-ZA" baseline="0" dirty="0"/>
                        <a:t>  and Rent on Land</a:t>
                      </a:r>
                      <a:endParaRPr lang="en-ZA" dirty="0"/>
                    </a:p>
                  </a:txBody>
                  <a:tcPr/>
                </a:tc>
                <a:tc>
                  <a:txBody>
                    <a:bodyPr/>
                    <a:lstStyle/>
                    <a:p>
                      <a:pPr algn="r"/>
                      <a:r>
                        <a:rPr lang="en-ZA" dirty="0"/>
                        <a:t>43</a:t>
                      </a:r>
                      <a:r>
                        <a:rPr lang="en-ZA" baseline="0" dirty="0"/>
                        <a:t> 557</a:t>
                      </a:r>
                      <a:endParaRPr lang="en-ZA" dirty="0"/>
                    </a:p>
                  </a:txBody>
                  <a:tcPr/>
                </a:tc>
                <a:tc>
                  <a:txBody>
                    <a:bodyPr/>
                    <a:lstStyle/>
                    <a:p>
                      <a:pPr algn="r"/>
                      <a:r>
                        <a:rPr lang="en-ZA" dirty="0"/>
                        <a:t>42</a:t>
                      </a:r>
                      <a:r>
                        <a:rPr lang="en-ZA" baseline="0" dirty="0"/>
                        <a:t> 418</a:t>
                      </a:r>
                      <a:endParaRPr lang="en-ZA" dirty="0"/>
                    </a:p>
                  </a:txBody>
                  <a:tcPr/>
                </a:tc>
                <a:tc>
                  <a:txBody>
                    <a:bodyPr/>
                    <a:lstStyle/>
                    <a:p>
                      <a:pPr algn="r"/>
                      <a:r>
                        <a:rPr lang="en-ZA" dirty="0"/>
                        <a:t>41</a:t>
                      </a:r>
                      <a:r>
                        <a:rPr lang="en-ZA" baseline="0" dirty="0"/>
                        <a:t> 148</a:t>
                      </a:r>
                      <a:endParaRPr lang="en-ZA" dirty="0"/>
                    </a:p>
                  </a:txBody>
                  <a:tcPr/>
                </a:tc>
                <a:extLst>
                  <a:ext uri="{0D108BD9-81ED-4DB2-BD59-A6C34878D82A}">
                    <a16:rowId xmlns:a16="http://schemas.microsoft.com/office/drawing/2014/main" xmlns="" val="10004"/>
                  </a:ext>
                </a:extLst>
              </a:tr>
              <a:tr h="672307">
                <a:tc>
                  <a:txBody>
                    <a:bodyPr/>
                    <a:lstStyle/>
                    <a:p>
                      <a:r>
                        <a:rPr lang="en-ZA" dirty="0"/>
                        <a:t>Transfers</a:t>
                      </a:r>
                      <a:r>
                        <a:rPr lang="en-ZA" baseline="0" dirty="0"/>
                        <a:t> and Subsidies</a:t>
                      </a:r>
                      <a:endParaRPr lang="en-ZA" dirty="0"/>
                    </a:p>
                  </a:txBody>
                  <a:tcPr/>
                </a:tc>
                <a:tc>
                  <a:txBody>
                    <a:bodyPr/>
                    <a:lstStyle/>
                    <a:p>
                      <a:pPr algn="r"/>
                      <a:r>
                        <a:rPr lang="en-ZA" dirty="0"/>
                        <a:t>20</a:t>
                      </a:r>
                      <a:r>
                        <a:rPr lang="en-ZA" baseline="0" dirty="0"/>
                        <a:t> 080 690</a:t>
                      </a:r>
                      <a:endParaRPr lang="en-ZA" dirty="0"/>
                    </a:p>
                  </a:txBody>
                  <a:tcPr/>
                </a:tc>
                <a:tc>
                  <a:txBody>
                    <a:bodyPr/>
                    <a:lstStyle/>
                    <a:p>
                      <a:pPr algn="r"/>
                      <a:r>
                        <a:rPr lang="en-ZA" dirty="0"/>
                        <a:t>21</a:t>
                      </a:r>
                      <a:r>
                        <a:rPr lang="en-ZA" baseline="0" dirty="0"/>
                        <a:t> 683 762</a:t>
                      </a:r>
                      <a:endParaRPr lang="en-ZA" dirty="0"/>
                    </a:p>
                  </a:txBody>
                  <a:tcPr/>
                </a:tc>
                <a:tc>
                  <a:txBody>
                    <a:bodyPr/>
                    <a:lstStyle/>
                    <a:p>
                      <a:pPr algn="r"/>
                      <a:r>
                        <a:rPr lang="en-ZA" dirty="0"/>
                        <a:t>23</a:t>
                      </a:r>
                      <a:r>
                        <a:rPr lang="en-ZA" baseline="0" dirty="0"/>
                        <a:t> 151 878</a:t>
                      </a:r>
                      <a:endParaRPr lang="en-ZA" dirty="0"/>
                    </a:p>
                  </a:txBody>
                  <a:tcPr/>
                </a:tc>
                <a:extLst>
                  <a:ext uri="{0D108BD9-81ED-4DB2-BD59-A6C34878D82A}">
                    <a16:rowId xmlns:a16="http://schemas.microsoft.com/office/drawing/2014/main" xmlns="" val="10005"/>
                  </a:ext>
                </a:extLst>
              </a:tr>
              <a:tr h="670414">
                <a:tc>
                  <a:txBody>
                    <a:bodyPr/>
                    <a:lstStyle/>
                    <a:p>
                      <a:r>
                        <a:rPr lang="en-ZA" dirty="0"/>
                        <a:t>Payments for Capital Assets</a:t>
                      </a:r>
                    </a:p>
                  </a:txBody>
                  <a:tcPr/>
                </a:tc>
                <a:tc>
                  <a:txBody>
                    <a:bodyPr/>
                    <a:lstStyle/>
                    <a:p>
                      <a:pPr algn="r"/>
                      <a:r>
                        <a:rPr lang="en-ZA" dirty="0"/>
                        <a:t>1</a:t>
                      </a:r>
                      <a:r>
                        <a:rPr lang="en-ZA" baseline="0" dirty="0"/>
                        <a:t> 886 242</a:t>
                      </a:r>
                      <a:endParaRPr lang="en-ZA" dirty="0"/>
                    </a:p>
                  </a:txBody>
                  <a:tcPr/>
                </a:tc>
                <a:tc>
                  <a:txBody>
                    <a:bodyPr/>
                    <a:lstStyle/>
                    <a:p>
                      <a:pPr algn="r"/>
                      <a:r>
                        <a:rPr lang="en-ZA" dirty="0"/>
                        <a:t>1</a:t>
                      </a:r>
                      <a:r>
                        <a:rPr lang="en-ZA" baseline="0" dirty="0"/>
                        <a:t> 646 875</a:t>
                      </a:r>
                      <a:endParaRPr lang="en-ZA" dirty="0"/>
                    </a:p>
                  </a:txBody>
                  <a:tcPr/>
                </a:tc>
                <a:tc>
                  <a:txBody>
                    <a:bodyPr/>
                    <a:lstStyle/>
                    <a:p>
                      <a:pPr algn="r"/>
                      <a:r>
                        <a:rPr lang="en-ZA" dirty="0"/>
                        <a:t>2</a:t>
                      </a:r>
                      <a:r>
                        <a:rPr lang="en-ZA" baseline="0" dirty="0"/>
                        <a:t> 211 003</a:t>
                      </a:r>
                      <a:endParaRPr lang="en-ZA" dirty="0"/>
                    </a:p>
                  </a:txBody>
                  <a:tcPr/>
                </a:tc>
                <a:extLst>
                  <a:ext uri="{0D108BD9-81ED-4DB2-BD59-A6C34878D82A}">
                    <a16:rowId xmlns:a16="http://schemas.microsoft.com/office/drawing/2014/main" xmlns="" val="10006"/>
                  </a:ext>
                </a:extLst>
              </a:tr>
              <a:tr h="488400">
                <a:tc>
                  <a:txBody>
                    <a:bodyPr/>
                    <a:lstStyle/>
                    <a:p>
                      <a:r>
                        <a:rPr lang="en-ZA" b="1" dirty="0"/>
                        <a:t>Total Allocation</a:t>
                      </a:r>
                    </a:p>
                  </a:txBody>
                  <a:tcPr/>
                </a:tc>
                <a:tc>
                  <a:txBody>
                    <a:bodyPr/>
                    <a:lstStyle/>
                    <a:p>
                      <a:pPr algn="r"/>
                      <a:r>
                        <a:rPr lang="en-ZA" b="1" dirty="0"/>
                        <a:t>24 504 531</a:t>
                      </a:r>
                    </a:p>
                  </a:txBody>
                  <a:tcPr/>
                </a:tc>
                <a:tc>
                  <a:txBody>
                    <a:bodyPr/>
                    <a:lstStyle/>
                    <a:p>
                      <a:pPr algn="r"/>
                      <a:r>
                        <a:rPr lang="en-ZA" b="1" dirty="0"/>
                        <a:t>25 987 648</a:t>
                      </a:r>
                    </a:p>
                  </a:txBody>
                  <a:tcPr/>
                </a:tc>
                <a:tc>
                  <a:txBody>
                    <a:bodyPr/>
                    <a:lstStyle/>
                    <a:p>
                      <a:pPr algn="r"/>
                      <a:r>
                        <a:rPr lang="en-ZA" b="1" dirty="0"/>
                        <a:t>28</a:t>
                      </a:r>
                      <a:r>
                        <a:rPr lang="en-ZA" b="1" baseline="0" dirty="0"/>
                        <a:t> 189 376</a:t>
                      </a:r>
                      <a:endParaRPr lang="en-ZA" b="1" dirty="0"/>
                    </a:p>
                  </a:txBody>
                  <a:tcPr/>
                </a:tc>
                <a:extLst>
                  <a:ext uri="{0D108BD9-81ED-4DB2-BD59-A6C34878D82A}">
                    <a16:rowId xmlns:a16="http://schemas.microsoft.com/office/drawing/2014/main" xmlns="" val="10007"/>
                  </a:ext>
                </a:extLst>
              </a:tr>
            </a:tbl>
          </a:graphicData>
        </a:graphic>
      </p:graphicFrame>
      <p:pic>
        <p:nvPicPr>
          <p:cNvPr id="4" name="Picture 3"/>
          <p:cNvPicPr>
            <a:picLocks noChangeAspect="1"/>
          </p:cNvPicPr>
          <p:nvPr/>
        </p:nvPicPr>
        <p:blipFill>
          <a:blip r:embed="rId2" cstate="print"/>
          <a:stretch>
            <a:fillRect/>
          </a:stretch>
        </p:blipFill>
        <p:spPr>
          <a:xfrm>
            <a:off x="0" y="6163750"/>
            <a:ext cx="1691680" cy="694250"/>
          </a:xfrm>
          <a:prstGeom prst="rect">
            <a:avLst/>
          </a:prstGeom>
        </p:spPr>
      </p:pic>
      <p:sp>
        <p:nvSpPr>
          <p:cNvPr id="3" name="TextBox 2"/>
          <p:cNvSpPr txBox="1"/>
          <p:nvPr/>
        </p:nvSpPr>
        <p:spPr>
          <a:xfrm>
            <a:off x="7236296" y="6381328"/>
            <a:ext cx="432048" cy="261610"/>
          </a:xfrm>
          <a:prstGeom prst="rect">
            <a:avLst/>
          </a:prstGeom>
          <a:noFill/>
        </p:spPr>
        <p:txBody>
          <a:bodyPr wrap="square" rtlCol="0">
            <a:spAutoFit/>
          </a:bodyPr>
          <a:lstStyle/>
          <a:p>
            <a:r>
              <a:rPr lang="en-US" sz="1100" dirty="0"/>
              <a:t>58</a:t>
            </a:r>
            <a:endParaRPr lang="en-ZA" sz="1100" dirty="0"/>
          </a:p>
        </p:txBody>
      </p:sp>
    </p:spTree>
    <p:extLst>
      <p:ext uri="{BB962C8B-B14F-4D97-AF65-F5344CB8AC3E}">
        <p14:creationId xmlns:p14="http://schemas.microsoft.com/office/powerpoint/2010/main" xmlns="" val="1304801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08912" cy="864096"/>
          </a:xfrm>
        </p:spPr>
        <p:txBody>
          <a:bodyPr>
            <a:noAutofit/>
          </a:bodyPr>
          <a:lstStyle/>
          <a:p>
            <a:r>
              <a:rPr lang="en-ZA" altLang="en-US" sz="3200" b="1" dirty="0">
                <a:solidFill>
                  <a:schemeClr val="accent2">
                    <a:lumMod val="75000"/>
                  </a:schemeClr>
                </a:solidFill>
              </a:rPr>
              <a:t>Comparison between Economic classifications  Allocations from 2018 to 2019 MTEF </a:t>
            </a:r>
            <a:endParaRPr lang="en-ZA" sz="32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72471196"/>
              </p:ext>
            </p:extLst>
          </p:nvPr>
        </p:nvGraphicFramePr>
        <p:xfrm>
          <a:off x="179512" y="908720"/>
          <a:ext cx="8784976" cy="5328592"/>
        </p:xfrm>
        <a:graphic>
          <a:graphicData uri="http://schemas.openxmlformats.org/drawingml/2006/table">
            <a:tbl>
              <a:tblPr firstRow="1" bandRow="1">
                <a:tableStyleId>{21E4AEA4-8DFA-4A89-87EB-49C32662AFE0}</a:tableStyleId>
              </a:tblPr>
              <a:tblGrid>
                <a:gridCol w="4506789">
                  <a:extLst>
                    <a:ext uri="{9D8B030D-6E8A-4147-A177-3AD203B41FA5}">
                      <a16:colId xmlns:a16="http://schemas.microsoft.com/office/drawing/2014/main" xmlns="" val="20000"/>
                    </a:ext>
                  </a:extLst>
                </a:gridCol>
                <a:gridCol w="1295412">
                  <a:extLst>
                    <a:ext uri="{9D8B030D-6E8A-4147-A177-3AD203B41FA5}">
                      <a16:colId xmlns:a16="http://schemas.microsoft.com/office/drawing/2014/main" xmlns="" val="20001"/>
                    </a:ext>
                  </a:extLst>
                </a:gridCol>
                <a:gridCol w="1524015">
                  <a:extLst>
                    <a:ext uri="{9D8B030D-6E8A-4147-A177-3AD203B41FA5}">
                      <a16:colId xmlns:a16="http://schemas.microsoft.com/office/drawing/2014/main" xmlns="" val="20002"/>
                    </a:ext>
                  </a:extLst>
                </a:gridCol>
                <a:gridCol w="1458760">
                  <a:extLst>
                    <a:ext uri="{9D8B030D-6E8A-4147-A177-3AD203B41FA5}">
                      <a16:colId xmlns:a16="http://schemas.microsoft.com/office/drawing/2014/main" xmlns="" val="20003"/>
                    </a:ext>
                  </a:extLst>
                </a:gridCol>
              </a:tblGrid>
              <a:tr h="646248">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176" marR="3176" marT="3176" marB="0" anchor="b"/>
                </a:tc>
                <a:tc gridSpan="3">
                  <a:txBody>
                    <a:bodyPr/>
                    <a:lstStyle/>
                    <a:p>
                      <a:pPr marL="0" algn="ctr" defTabSz="914400" rtl="0" eaLnBrk="1" fontAlgn="b" latinLnBrk="0" hangingPunct="1"/>
                      <a:r>
                        <a:rPr lang="en-ZA" sz="1800" u="none" strike="noStrike" kern="1200" dirty="0">
                          <a:effectLst/>
                        </a:rPr>
                        <a:t>BUDGETS</a:t>
                      </a:r>
                      <a:endParaRPr lang="en-ZA" sz="1800" b="1" i="0" u="none" strike="noStrike" kern="1200" dirty="0">
                        <a:solidFill>
                          <a:srgbClr val="000000"/>
                        </a:solidFill>
                        <a:effectLst/>
                        <a:latin typeface="+mn-lt"/>
                        <a:ea typeface="+mn-ea"/>
                        <a:cs typeface="Arial" panose="020B0604020202020204" pitchFamily="34" charset="0"/>
                      </a:endParaRPr>
                    </a:p>
                  </a:txBody>
                  <a:tcPr marL="3176" marR="3176" marT="3176"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66939">
                <a:tc>
                  <a:txBody>
                    <a:bodyPr/>
                    <a:lstStyle/>
                    <a:p>
                      <a:pPr algn="l" fontAlgn="b"/>
                      <a:r>
                        <a:rPr lang="en-ZA" sz="1800" u="none" strike="noStrike" dirty="0">
                          <a:effectLst/>
                        </a:rPr>
                        <a:t>Economic Classifications</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a:r>
                        <a:rPr lang="en-ZA" sz="1800" dirty="0"/>
                        <a:t>2018/19</a:t>
                      </a:r>
                    </a:p>
                    <a:p>
                      <a:pPr algn="r"/>
                      <a:r>
                        <a:rPr lang="en-ZA" sz="1800" dirty="0"/>
                        <a:t>R’000</a:t>
                      </a:r>
                      <a:endParaRPr lang="en-ZA" sz="1800" b="1" dirty="0">
                        <a:solidFill>
                          <a:schemeClr val="tx1"/>
                        </a:solidFill>
                        <a:latin typeface="+mn-lt"/>
                      </a:endParaRPr>
                    </a:p>
                  </a:txBody>
                  <a:tcPr/>
                </a:tc>
                <a:tc>
                  <a:txBody>
                    <a:bodyPr/>
                    <a:lstStyle/>
                    <a:p>
                      <a:pPr algn="r"/>
                      <a:r>
                        <a:rPr lang="en-ZA" sz="1800" dirty="0"/>
                        <a:t>2019/20</a:t>
                      </a:r>
                    </a:p>
                    <a:p>
                      <a:pPr algn="r"/>
                      <a:r>
                        <a:rPr lang="en-ZA" sz="1800" dirty="0"/>
                        <a:t>R’000</a:t>
                      </a:r>
                      <a:endParaRPr lang="en-ZA" sz="1800" b="1" dirty="0">
                        <a:solidFill>
                          <a:schemeClr val="tx1"/>
                        </a:solidFill>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effectLst/>
                          <a:uLnTx/>
                          <a:uFillTx/>
                        </a:rPr>
                        <a:t>Percentage Increase/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effectLst/>
                          <a:uLnTx/>
                          <a:uFillTx/>
                        </a:rPr>
                        <a:t>Decrease</a:t>
                      </a:r>
                      <a:endParaRPr kumimoji="0" lang="en-ZA" sz="1800" b="1"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xmlns="" val="10001"/>
                  </a:ext>
                </a:extLst>
              </a:tr>
              <a:tr h="555361">
                <a:tc>
                  <a:txBody>
                    <a:bodyPr/>
                    <a:lstStyle/>
                    <a:p>
                      <a:r>
                        <a:rPr lang="en-ZA" dirty="0"/>
                        <a:t>Compensation</a:t>
                      </a:r>
                      <a:r>
                        <a:rPr lang="en-ZA" baseline="0" dirty="0"/>
                        <a:t> of Employees</a:t>
                      </a:r>
                      <a:endParaRPr lang="en-ZA" dirty="0"/>
                    </a:p>
                  </a:txBody>
                  <a:tcPr/>
                </a:tc>
                <a:tc>
                  <a:txBody>
                    <a:bodyPr/>
                    <a:lstStyle/>
                    <a:p>
                      <a:pPr algn="r"/>
                      <a:r>
                        <a:rPr lang="en-ZA" dirty="0"/>
                        <a:t>504 590</a:t>
                      </a:r>
                    </a:p>
                  </a:txBody>
                  <a:tcPr/>
                </a:tc>
                <a:tc>
                  <a:txBody>
                    <a:bodyPr/>
                    <a:lstStyle/>
                    <a:p>
                      <a:pPr algn="r"/>
                      <a:r>
                        <a:rPr lang="en-ZA" dirty="0"/>
                        <a:t>546 751</a:t>
                      </a:r>
                    </a:p>
                  </a:txBody>
                  <a:tcPr/>
                </a:tc>
                <a:tc>
                  <a:txBody>
                    <a:bodyPr/>
                    <a:lstStyle/>
                    <a:p>
                      <a:pPr algn="r"/>
                      <a:r>
                        <a:rPr lang="en-ZA" dirty="0"/>
                        <a:t>8.4%</a:t>
                      </a:r>
                    </a:p>
                  </a:txBody>
                  <a:tcPr/>
                </a:tc>
                <a:extLst>
                  <a:ext uri="{0D108BD9-81ED-4DB2-BD59-A6C34878D82A}">
                    <a16:rowId xmlns:a16="http://schemas.microsoft.com/office/drawing/2014/main" xmlns="" val="10002"/>
                  </a:ext>
                </a:extLst>
              </a:tr>
              <a:tr h="525208">
                <a:tc>
                  <a:txBody>
                    <a:bodyPr/>
                    <a:lstStyle/>
                    <a:p>
                      <a:r>
                        <a:rPr lang="en-ZA" dirty="0"/>
                        <a:t>Goods and Services</a:t>
                      </a:r>
                    </a:p>
                  </a:txBody>
                  <a:tcPr/>
                </a:tc>
                <a:tc>
                  <a:txBody>
                    <a:bodyPr/>
                    <a:lstStyle/>
                    <a:p>
                      <a:pPr algn="r"/>
                      <a:r>
                        <a:rPr lang="en-ZA" dirty="0"/>
                        <a:t>1 875 117</a:t>
                      </a:r>
                    </a:p>
                  </a:txBody>
                  <a:tcPr/>
                </a:tc>
                <a:tc>
                  <a:txBody>
                    <a:bodyPr/>
                    <a:lstStyle/>
                    <a:p>
                      <a:pPr algn="r"/>
                      <a:r>
                        <a:rPr lang="en-ZA" dirty="0"/>
                        <a:t>1 947</a:t>
                      </a:r>
                      <a:r>
                        <a:rPr lang="en-ZA" baseline="0" dirty="0"/>
                        <a:t> 291</a:t>
                      </a:r>
                      <a:endParaRPr lang="en-ZA" dirty="0"/>
                    </a:p>
                  </a:txBody>
                  <a:tcPr/>
                </a:tc>
                <a:tc>
                  <a:txBody>
                    <a:bodyPr/>
                    <a:lstStyle/>
                    <a:p>
                      <a:pPr algn="r"/>
                      <a:r>
                        <a:rPr lang="en-ZA" dirty="0"/>
                        <a:t>3.9%</a:t>
                      </a:r>
                    </a:p>
                  </a:txBody>
                  <a:tcPr/>
                </a:tc>
                <a:extLst>
                  <a:ext uri="{0D108BD9-81ED-4DB2-BD59-A6C34878D82A}">
                    <a16:rowId xmlns:a16="http://schemas.microsoft.com/office/drawing/2014/main" xmlns="" val="10003"/>
                  </a:ext>
                </a:extLst>
              </a:tr>
              <a:tr h="749162">
                <a:tc>
                  <a:txBody>
                    <a:bodyPr/>
                    <a:lstStyle/>
                    <a:p>
                      <a:r>
                        <a:rPr lang="en-ZA" dirty="0"/>
                        <a:t>Interest</a:t>
                      </a:r>
                      <a:r>
                        <a:rPr lang="en-ZA" baseline="0" dirty="0"/>
                        <a:t>  and Rent on Land</a:t>
                      </a:r>
                      <a:endParaRPr lang="en-ZA" dirty="0"/>
                    </a:p>
                  </a:txBody>
                  <a:tcPr/>
                </a:tc>
                <a:tc>
                  <a:txBody>
                    <a:bodyPr/>
                    <a:lstStyle/>
                    <a:p>
                      <a:pPr algn="r"/>
                      <a:r>
                        <a:rPr lang="en-ZA" dirty="0"/>
                        <a:t>51 458</a:t>
                      </a:r>
                    </a:p>
                  </a:txBody>
                  <a:tcPr/>
                </a:tc>
                <a:tc>
                  <a:txBody>
                    <a:bodyPr/>
                    <a:lstStyle/>
                    <a:p>
                      <a:pPr algn="r"/>
                      <a:r>
                        <a:rPr lang="en-ZA" dirty="0"/>
                        <a:t>43</a:t>
                      </a:r>
                      <a:r>
                        <a:rPr lang="en-ZA" baseline="0" dirty="0"/>
                        <a:t> 557</a:t>
                      </a:r>
                      <a:endParaRPr lang="en-ZA" dirty="0"/>
                    </a:p>
                  </a:txBody>
                  <a:tcPr/>
                </a:tc>
                <a:tc>
                  <a:txBody>
                    <a:bodyPr/>
                    <a:lstStyle/>
                    <a:p>
                      <a:pPr algn="r"/>
                      <a:r>
                        <a:rPr lang="en-ZA" dirty="0"/>
                        <a:t>(15.4%)</a:t>
                      </a:r>
                    </a:p>
                  </a:txBody>
                  <a:tcPr/>
                </a:tc>
                <a:extLst>
                  <a:ext uri="{0D108BD9-81ED-4DB2-BD59-A6C34878D82A}">
                    <a16:rowId xmlns:a16="http://schemas.microsoft.com/office/drawing/2014/main" xmlns="" val="10004"/>
                  </a:ext>
                </a:extLst>
              </a:tr>
              <a:tr h="749162">
                <a:tc>
                  <a:txBody>
                    <a:bodyPr/>
                    <a:lstStyle/>
                    <a:p>
                      <a:r>
                        <a:rPr lang="en-ZA" dirty="0"/>
                        <a:t>Transfers</a:t>
                      </a:r>
                      <a:r>
                        <a:rPr lang="en-ZA" baseline="0" dirty="0"/>
                        <a:t> and Subsidies</a:t>
                      </a:r>
                      <a:endParaRPr lang="en-ZA" dirty="0"/>
                    </a:p>
                  </a:txBody>
                  <a:tcPr/>
                </a:tc>
                <a:tc>
                  <a:txBody>
                    <a:bodyPr/>
                    <a:lstStyle/>
                    <a:p>
                      <a:pPr algn="r"/>
                      <a:r>
                        <a:rPr lang="en-ZA" dirty="0"/>
                        <a:t>18 953 411</a:t>
                      </a:r>
                    </a:p>
                  </a:txBody>
                  <a:tcPr/>
                </a:tc>
                <a:tc>
                  <a:txBody>
                    <a:bodyPr/>
                    <a:lstStyle/>
                    <a:p>
                      <a:pPr algn="r"/>
                      <a:r>
                        <a:rPr lang="en-ZA" dirty="0"/>
                        <a:t>20</a:t>
                      </a:r>
                      <a:r>
                        <a:rPr lang="en-ZA" baseline="0" dirty="0"/>
                        <a:t> 080 690</a:t>
                      </a:r>
                      <a:endParaRPr lang="en-ZA" dirty="0"/>
                    </a:p>
                  </a:txBody>
                  <a:tcPr/>
                </a:tc>
                <a:tc>
                  <a:txBody>
                    <a:bodyPr/>
                    <a:lstStyle/>
                    <a:p>
                      <a:pPr algn="r"/>
                      <a:r>
                        <a:rPr lang="en-ZA" dirty="0"/>
                        <a:t>6.0%</a:t>
                      </a:r>
                    </a:p>
                  </a:txBody>
                  <a:tcPr/>
                </a:tc>
                <a:extLst>
                  <a:ext uri="{0D108BD9-81ED-4DB2-BD59-A6C34878D82A}">
                    <a16:rowId xmlns:a16="http://schemas.microsoft.com/office/drawing/2014/main" xmlns="" val="10005"/>
                  </a:ext>
                </a:extLst>
              </a:tr>
              <a:tr h="646248">
                <a:tc>
                  <a:txBody>
                    <a:bodyPr/>
                    <a:lstStyle/>
                    <a:p>
                      <a:r>
                        <a:rPr lang="en-ZA" dirty="0"/>
                        <a:t>Payments for Capital Assets</a:t>
                      </a:r>
                    </a:p>
                  </a:txBody>
                  <a:tcPr/>
                </a:tc>
                <a:tc>
                  <a:txBody>
                    <a:bodyPr/>
                    <a:lstStyle/>
                    <a:p>
                      <a:pPr algn="r"/>
                      <a:r>
                        <a:rPr lang="en-ZA" dirty="0"/>
                        <a:t>1 337 861</a:t>
                      </a:r>
                    </a:p>
                  </a:txBody>
                  <a:tcPr/>
                </a:tc>
                <a:tc>
                  <a:txBody>
                    <a:bodyPr/>
                    <a:lstStyle/>
                    <a:p>
                      <a:pPr algn="r"/>
                      <a:r>
                        <a:rPr lang="en-ZA" dirty="0"/>
                        <a:t>1</a:t>
                      </a:r>
                      <a:r>
                        <a:rPr lang="en-ZA" baseline="0" dirty="0"/>
                        <a:t> 886 242</a:t>
                      </a:r>
                      <a:endParaRPr lang="en-ZA" dirty="0"/>
                    </a:p>
                  </a:txBody>
                  <a:tcPr/>
                </a:tc>
                <a:tc>
                  <a:txBody>
                    <a:bodyPr/>
                    <a:lstStyle/>
                    <a:p>
                      <a:pPr algn="r"/>
                      <a:r>
                        <a:rPr lang="en-ZA" dirty="0"/>
                        <a:t>41.0%</a:t>
                      </a:r>
                    </a:p>
                  </a:txBody>
                  <a:tcPr/>
                </a:tc>
                <a:extLst>
                  <a:ext uri="{0D108BD9-81ED-4DB2-BD59-A6C34878D82A}">
                    <a16:rowId xmlns:a16="http://schemas.microsoft.com/office/drawing/2014/main" xmlns="" val="10006"/>
                  </a:ext>
                </a:extLst>
              </a:tr>
              <a:tr h="542803">
                <a:tc>
                  <a:txBody>
                    <a:bodyPr/>
                    <a:lstStyle/>
                    <a:p>
                      <a:r>
                        <a:rPr lang="en-ZA" b="1" dirty="0"/>
                        <a:t>Total Allocation</a:t>
                      </a:r>
                    </a:p>
                  </a:txBody>
                  <a:tcPr/>
                </a:tc>
                <a:tc>
                  <a:txBody>
                    <a:bodyPr/>
                    <a:lstStyle/>
                    <a:p>
                      <a:pPr algn="r"/>
                      <a:r>
                        <a:rPr lang="en-ZA" b="1" dirty="0"/>
                        <a:t>22 722 437</a:t>
                      </a:r>
                    </a:p>
                  </a:txBody>
                  <a:tcPr/>
                </a:tc>
                <a:tc>
                  <a:txBody>
                    <a:bodyPr/>
                    <a:lstStyle/>
                    <a:p>
                      <a:pPr algn="r"/>
                      <a:r>
                        <a:rPr lang="en-ZA" b="1" dirty="0"/>
                        <a:t>24 504 531</a:t>
                      </a:r>
                    </a:p>
                  </a:txBody>
                  <a:tcPr/>
                </a:tc>
                <a:tc>
                  <a:txBody>
                    <a:bodyPr/>
                    <a:lstStyle/>
                    <a:p>
                      <a:pPr algn="r"/>
                      <a:r>
                        <a:rPr lang="en-ZA" b="1" dirty="0"/>
                        <a:t>7.8%</a:t>
                      </a:r>
                    </a:p>
                  </a:txBody>
                  <a:tcPr/>
                </a:tc>
                <a:extLst>
                  <a:ext uri="{0D108BD9-81ED-4DB2-BD59-A6C34878D82A}">
                    <a16:rowId xmlns:a16="http://schemas.microsoft.com/office/drawing/2014/main" xmlns="" val="10007"/>
                  </a:ext>
                </a:extLst>
              </a:tr>
            </a:tbl>
          </a:graphicData>
        </a:graphic>
      </p:graphicFrame>
      <p:pic>
        <p:nvPicPr>
          <p:cNvPr id="4" name="Picture 3"/>
          <p:cNvPicPr>
            <a:picLocks noChangeAspect="1"/>
          </p:cNvPicPr>
          <p:nvPr/>
        </p:nvPicPr>
        <p:blipFill>
          <a:blip r:embed="rId2" cstate="print"/>
          <a:stretch>
            <a:fillRect/>
          </a:stretch>
        </p:blipFill>
        <p:spPr>
          <a:xfrm>
            <a:off x="0" y="6237312"/>
            <a:ext cx="1691680" cy="620688"/>
          </a:xfrm>
          <a:prstGeom prst="rect">
            <a:avLst/>
          </a:prstGeom>
        </p:spPr>
      </p:pic>
      <p:sp>
        <p:nvSpPr>
          <p:cNvPr id="3" name="TextBox 2"/>
          <p:cNvSpPr txBox="1"/>
          <p:nvPr/>
        </p:nvSpPr>
        <p:spPr>
          <a:xfrm>
            <a:off x="7380312" y="6547656"/>
            <a:ext cx="432048" cy="261610"/>
          </a:xfrm>
          <a:prstGeom prst="rect">
            <a:avLst/>
          </a:prstGeom>
          <a:noFill/>
        </p:spPr>
        <p:txBody>
          <a:bodyPr wrap="square" rtlCol="0">
            <a:spAutoFit/>
          </a:bodyPr>
          <a:lstStyle/>
          <a:p>
            <a:r>
              <a:rPr lang="en-US" sz="1100" dirty="0"/>
              <a:t>59</a:t>
            </a:r>
            <a:endParaRPr lang="en-ZA" sz="1100" dirty="0"/>
          </a:p>
        </p:txBody>
      </p:sp>
    </p:spTree>
    <p:extLst>
      <p:ext uri="{BB962C8B-B14F-4D97-AF65-F5344CB8AC3E}">
        <p14:creationId xmlns:p14="http://schemas.microsoft.com/office/powerpoint/2010/main" xmlns="" val="1944434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b="1" dirty="0">
                <a:solidFill>
                  <a:schemeClr val="accent2">
                    <a:lumMod val="75000"/>
                  </a:schemeClr>
                </a:solidFill>
              </a:rPr>
              <a:t>Details of Earmarked Allocations (R’000) over the 2019 MTEF</a:t>
            </a:r>
            <a:endParaRPr lang="en-ZA" sz="40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76976039"/>
              </p:ext>
            </p:extLst>
          </p:nvPr>
        </p:nvGraphicFramePr>
        <p:xfrm>
          <a:off x="215516" y="1450435"/>
          <a:ext cx="8712968" cy="4680518"/>
        </p:xfrm>
        <a:graphic>
          <a:graphicData uri="http://schemas.openxmlformats.org/drawingml/2006/table">
            <a:tbl>
              <a:tblPr firstRow="1" bandRow="1">
                <a:tableStyleId>{21E4AEA4-8DFA-4A89-87EB-49C32662AFE0}</a:tableStyleId>
              </a:tblPr>
              <a:tblGrid>
                <a:gridCol w="4421770">
                  <a:extLst>
                    <a:ext uri="{9D8B030D-6E8A-4147-A177-3AD203B41FA5}">
                      <a16:colId xmlns:a16="http://schemas.microsoft.com/office/drawing/2014/main" xmlns="" val="20000"/>
                    </a:ext>
                  </a:extLst>
                </a:gridCol>
                <a:gridCol w="1448511">
                  <a:extLst>
                    <a:ext uri="{9D8B030D-6E8A-4147-A177-3AD203B41FA5}">
                      <a16:colId xmlns:a16="http://schemas.microsoft.com/office/drawing/2014/main" xmlns="" val="20001"/>
                    </a:ext>
                  </a:extLst>
                </a:gridCol>
                <a:gridCol w="1448511">
                  <a:extLst>
                    <a:ext uri="{9D8B030D-6E8A-4147-A177-3AD203B41FA5}">
                      <a16:colId xmlns:a16="http://schemas.microsoft.com/office/drawing/2014/main" xmlns="" val="20002"/>
                    </a:ext>
                  </a:extLst>
                </a:gridCol>
                <a:gridCol w="1394176">
                  <a:extLst>
                    <a:ext uri="{9D8B030D-6E8A-4147-A177-3AD203B41FA5}">
                      <a16:colId xmlns:a16="http://schemas.microsoft.com/office/drawing/2014/main" xmlns="" val="20003"/>
                    </a:ext>
                  </a:extLst>
                </a:gridCol>
              </a:tblGrid>
              <a:tr h="854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t>Earmarked Funds</a:t>
                      </a:r>
                      <a:endParaRPr kumimoji="0" lang="en-US" sz="1800" b="1" i="0" u="none" strike="noStrike" cap="none" normalizeH="0" baseline="0" dirty="0">
                        <a:ln>
                          <a:noFill/>
                        </a:ln>
                        <a:solidFill>
                          <a:schemeClr val="tx1"/>
                        </a:solidFill>
                        <a:effectLst/>
                        <a:latin typeface="+mn-lt"/>
                      </a:endParaRPr>
                    </a:p>
                  </a:txBody>
                  <a:tcPr/>
                </a:tc>
                <a:tc>
                  <a:txBody>
                    <a:bodyPr/>
                    <a:lstStyle/>
                    <a:p>
                      <a:pPr algn="r"/>
                      <a:r>
                        <a:rPr lang="en-ZA" dirty="0"/>
                        <a:t>2019/20</a:t>
                      </a:r>
                    </a:p>
                    <a:p>
                      <a:pPr algn="r"/>
                      <a:r>
                        <a:rPr lang="en-ZA" dirty="0"/>
                        <a:t>R’000</a:t>
                      </a:r>
                      <a:endParaRPr lang="en-ZA" dirty="0">
                        <a:solidFill>
                          <a:schemeClr val="tx1"/>
                        </a:solidFill>
                        <a:latin typeface="+mn-lt"/>
                      </a:endParaRPr>
                    </a:p>
                  </a:txBody>
                  <a:tcPr/>
                </a:tc>
                <a:tc>
                  <a:txBody>
                    <a:bodyPr/>
                    <a:lstStyle/>
                    <a:p>
                      <a:pPr algn="r"/>
                      <a:r>
                        <a:rPr lang="en-ZA" dirty="0"/>
                        <a:t>2020/21</a:t>
                      </a:r>
                    </a:p>
                    <a:p>
                      <a:pPr algn="r"/>
                      <a:r>
                        <a:rPr lang="en-ZA" dirty="0"/>
                        <a:t>R’000</a:t>
                      </a:r>
                      <a:endParaRPr lang="en-ZA" dirty="0">
                        <a:solidFill>
                          <a:schemeClr val="tx1"/>
                        </a:solidFill>
                        <a:latin typeface="+mn-lt"/>
                      </a:endParaRPr>
                    </a:p>
                  </a:txBody>
                  <a:tcPr/>
                </a:tc>
                <a:tc>
                  <a:txBody>
                    <a:bodyPr/>
                    <a:lstStyle/>
                    <a:p>
                      <a:pPr algn="r"/>
                      <a:r>
                        <a:rPr lang="en-ZA" dirty="0"/>
                        <a:t>2021/22</a:t>
                      </a:r>
                    </a:p>
                    <a:p>
                      <a:pPr algn="r"/>
                      <a:r>
                        <a:rPr lang="en-ZA" dirty="0"/>
                        <a:t>R’000</a:t>
                      </a:r>
                      <a:endParaRPr lang="en-ZA" dirty="0">
                        <a:solidFill>
                          <a:schemeClr val="tx1"/>
                        </a:solidFill>
                        <a:latin typeface="+mn-lt"/>
                      </a:endParaRPr>
                    </a:p>
                  </a:txBody>
                  <a:tcPr/>
                </a:tc>
                <a:extLst>
                  <a:ext uri="{0D108BD9-81ED-4DB2-BD59-A6C34878D82A}">
                    <a16:rowId xmlns:a16="http://schemas.microsoft.com/office/drawing/2014/main" xmlns="" val="10000"/>
                  </a:ext>
                </a:extLst>
              </a:tr>
              <a:tr h="495185">
                <a:tc>
                  <a:txBody>
                    <a:bodyPr/>
                    <a:lstStyle/>
                    <a:p>
                      <a:pPr algn="l" fontAlgn="b"/>
                      <a:r>
                        <a:rPr lang="en-US" sz="1800" u="none" strike="noStrike" dirty="0"/>
                        <a:t>Workbooks</a:t>
                      </a:r>
                      <a:endParaRPr lang="en-US" sz="1800" b="0" i="0" u="none" strike="noStrike" dirty="0">
                        <a:latin typeface="+mn-lt"/>
                        <a:cs typeface="Arial" panose="020B0604020202020204" pitchFamily="34" charset="0"/>
                      </a:endParaRPr>
                    </a:p>
                  </a:txBody>
                  <a:tcPr marL="89647" marR="7471" marT="7471" marB="0" anchor="ctr"/>
                </a:tc>
                <a:tc>
                  <a:txBody>
                    <a:bodyPr/>
                    <a:lstStyle/>
                    <a:p>
                      <a:pPr algn="r"/>
                      <a:r>
                        <a:rPr lang="en-ZA" sz="1800" dirty="0"/>
                        <a:t>1 151 141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1 214 073</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1 279 530</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1"/>
                  </a:ext>
                </a:extLst>
              </a:tr>
              <a:tr h="495185">
                <a:tc>
                  <a:txBody>
                    <a:bodyPr/>
                    <a:lstStyle/>
                    <a:p>
                      <a:pPr algn="l" fontAlgn="b"/>
                      <a:r>
                        <a:rPr lang="en-US" sz="1800" u="none" strike="noStrike" dirty="0"/>
                        <a:t>Examiners and</a:t>
                      </a:r>
                      <a:r>
                        <a:rPr lang="en-US" sz="1800" u="none" strike="noStrike" baseline="0" dirty="0"/>
                        <a:t> Moderators</a:t>
                      </a:r>
                      <a:endParaRPr lang="en-US" sz="1800" b="0" i="0" u="none" strike="noStrike" dirty="0">
                        <a:latin typeface="+mn-lt"/>
                        <a:cs typeface="Arial" panose="020B0604020202020204" pitchFamily="34" charset="0"/>
                      </a:endParaRPr>
                    </a:p>
                  </a:txBody>
                  <a:tcPr marL="89647" marR="7471" marT="7471" marB="0" anchor="ctr"/>
                </a:tc>
                <a:tc>
                  <a:txBody>
                    <a:bodyPr/>
                    <a:lstStyle/>
                    <a:p>
                      <a:pPr algn="r"/>
                      <a:r>
                        <a:rPr lang="en-ZA" sz="1800" dirty="0"/>
                        <a:t>32 086</a:t>
                      </a:r>
                      <a:endParaRPr lang="en-ZA" sz="1800" dirty="0">
                        <a:solidFill>
                          <a:schemeClr val="tx1"/>
                        </a:solidFill>
                        <a:latin typeface="+mn-lt"/>
                        <a:cs typeface="Arial" panose="020B0604020202020204" pitchFamily="34" charset="0"/>
                      </a:endParaRPr>
                    </a:p>
                  </a:txBody>
                  <a:tcPr/>
                </a:tc>
                <a:tc>
                  <a:txBody>
                    <a:bodyPr/>
                    <a:lstStyle/>
                    <a:p>
                      <a:pPr algn="r"/>
                      <a:r>
                        <a:rPr lang="en-ZA" sz="1800" dirty="0"/>
                        <a:t>33 253</a:t>
                      </a:r>
                      <a:endParaRPr lang="en-ZA" sz="1800" dirty="0">
                        <a:solidFill>
                          <a:schemeClr val="tx1"/>
                        </a:solidFill>
                        <a:latin typeface="+mn-lt"/>
                        <a:cs typeface="Arial" panose="020B0604020202020204" pitchFamily="34" charset="0"/>
                      </a:endParaRPr>
                    </a:p>
                  </a:txBody>
                  <a:tcPr/>
                </a:tc>
                <a:tc>
                  <a:txBody>
                    <a:bodyPr/>
                    <a:lstStyle/>
                    <a:p>
                      <a:pPr algn="r"/>
                      <a:r>
                        <a:rPr lang="en-ZA" sz="1800" dirty="0"/>
                        <a:t>34 420</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2"/>
                  </a:ext>
                </a:extLst>
              </a:tr>
              <a:tr h="495185">
                <a:tc>
                  <a:txBody>
                    <a:bodyPr/>
                    <a:lstStyle/>
                    <a:p>
                      <a:pPr algn="l" fontAlgn="b"/>
                      <a:r>
                        <a:rPr lang="en-US" sz="1800" u="none" strike="noStrike" dirty="0"/>
                        <a:t>National School Nutrition Programme</a:t>
                      </a:r>
                      <a:endParaRPr lang="en-US" sz="1800" b="0" i="0" u="none" strike="noStrike" dirty="0">
                        <a:latin typeface="+mn-lt"/>
                        <a:cs typeface="Arial" panose="020B0604020202020204" pitchFamily="34" charset="0"/>
                      </a:endParaRPr>
                    </a:p>
                  </a:txBody>
                  <a:tcPr marL="89647" marR="7471" marT="7471" marB="0" anchor="ctr"/>
                </a:tc>
                <a:tc>
                  <a:txBody>
                    <a:bodyPr/>
                    <a:lstStyle/>
                    <a:p>
                      <a:pPr algn="r"/>
                      <a:r>
                        <a:rPr lang="en-ZA" sz="1800" dirty="0"/>
                        <a:t>5 357</a:t>
                      </a:r>
                      <a:endParaRPr lang="en-ZA" sz="1800" dirty="0">
                        <a:solidFill>
                          <a:schemeClr val="tx1"/>
                        </a:solidFill>
                        <a:latin typeface="+mn-lt"/>
                        <a:cs typeface="Arial" panose="020B0604020202020204" pitchFamily="34" charset="0"/>
                      </a:endParaRPr>
                    </a:p>
                  </a:txBody>
                  <a:tcPr/>
                </a:tc>
                <a:tc>
                  <a:txBody>
                    <a:bodyPr/>
                    <a:lstStyle/>
                    <a:p>
                      <a:pPr algn="r"/>
                      <a:r>
                        <a:rPr lang="en-ZA" sz="1800" dirty="0"/>
                        <a:t>6 326</a:t>
                      </a:r>
                      <a:endParaRPr lang="en-ZA" sz="1800" dirty="0">
                        <a:solidFill>
                          <a:schemeClr val="tx1"/>
                        </a:solidFill>
                        <a:latin typeface="+mn-lt"/>
                        <a:cs typeface="Arial" panose="020B0604020202020204" pitchFamily="34" charset="0"/>
                      </a:endParaRPr>
                    </a:p>
                  </a:txBody>
                  <a:tcPr/>
                </a:tc>
                <a:tc>
                  <a:txBody>
                    <a:bodyPr/>
                    <a:lstStyle/>
                    <a:p>
                      <a:pPr algn="r"/>
                      <a:r>
                        <a:rPr lang="en-ZA" sz="1800" dirty="0"/>
                        <a:t>6 525</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3"/>
                  </a:ext>
                </a:extLst>
              </a:tr>
              <a:tr h="495185">
                <a:tc>
                  <a:txBody>
                    <a:bodyPr/>
                    <a:lstStyle/>
                    <a:p>
                      <a:r>
                        <a:rPr lang="en-ZA" sz="1800" dirty="0"/>
                        <a:t>Oversight-Maths, Science</a:t>
                      </a:r>
                      <a:r>
                        <a:rPr lang="en-ZA" sz="1800" baseline="0" dirty="0"/>
                        <a:t> and Technology</a:t>
                      </a:r>
                      <a:endParaRPr lang="en-ZA" sz="1800" dirty="0">
                        <a:latin typeface="+mn-lt"/>
                        <a:cs typeface="Arial" panose="020B0604020202020204" pitchFamily="34" charset="0"/>
                      </a:endParaRPr>
                    </a:p>
                  </a:txBody>
                  <a:tcPr/>
                </a:tc>
                <a:tc>
                  <a:txBody>
                    <a:bodyPr/>
                    <a:lstStyle/>
                    <a:p>
                      <a:pPr algn="r"/>
                      <a:r>
                        <a:rPr lang="en-ZA" sz="1800" dirty="0"/>
                        <a:t>2 068</a:t>
                      </a:r>
                      <a:endParaRPr lang="en-ZA" sz="1800" dirty="0">
                        <a:solidFill>
                          <a:schemeClr val="tx1"/>
                        </a:solidFill>
                        <a:latin typeface="+mn-lt"/>
                        <a:cs typeface="Arial" panose="020B0604020202020204" pitchFamily="34" charset="0"/>
                      </a:endParaRPr>
                    </a:p>
                  </a:txBody>
                  <a:tcPr/>
                </a:tc>
                <a:tc>
                  <a:txBody>
                    <a:bodyPr/>
                    <a:lstStyle/>
                    <a:p>
                      <a:pPr algn="r"/>
                      <a:r>
                        <a:rPr lang="en-ZA" sz="1800" dirty="0"/>
                        <a:t>2 099</a:t>
                      </a:r>
                      <a:endParaRPr lang="en-ZA" sz="1800" dirty="0">
                        <a:solidFill>
                          <a:schemeClr val="tx1"/>
                        </a:solidFill>
                        <a:latin typeface="+mn-lt"/>
                        <a:cs typeface="Arial" panose="020B0604020202020204" pitchFamily="34" charset="0"/>
                      </a:endParaRPr>
                    </a:p>
                  </a:txBody>
                  <a:tcPr/>
                </a:tc>
                <a:tc>
                  <a:txBody>
                    <a:bodyPr/>
                    <a:lstStyle/>
                    <a:p>
                      <a:pPr algn="r"/>
                      <a:r>
                        <a:rPr lang="en-ZA" sz="1800" dirty="0"/>
                        <a:t>2 170</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4"/>
                  </a:ext>
                </a:extLst>
              </a:tr>
              <a:tr h="495185">
                <a:tc>
                  <a:txBody>
                    <a:bodyPr/>
                    <a:lstStyle/>
                    <a:p>
                      <a:r>
                        <a:rPr lang="en-ZA" sz="1800" dirty="0"/>
                        <a:t>Matric Second Chance Programme</a:t>
                      </a:r>
                      <a:endParaRPr lang="en-ZA" sz="1800" dirty="0">
                        <a:latin typeface="+mn-lt"/>
                        <a:cs typeface="Arial" panose="020B0604020202020204" pitchFamily="34" charset="0"/>
                      </a:endParaRPr>
                    </a:p>
                  </a:txBody>
                  <a:tcPr/>
                </a:tc>
                <a:tc>
                  <a:txBody>
                    <a:bodyPr/>
                    <a:lstStyle/>
                    <a:p>
                      <a:pPr algn="r"/>
                      <a:r>
                        <a:rPr lang="en-ZA" sz="1800" dirty="0"/>
                        <a:t>85 261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85 150</a:t>
                      </a:r>
                      <a:endParaRPr lang="en-ZA" sz="1800" dirty="0">
                        <a:solidFill>
                          <a:schemeClr val="tx1"/>
                        </a:solidFill>
                        <a:latin typeface="+mn-lt"/>
                        <a:cs typeface="Arial" panose="020B0604020202020204" pitchFamily="34" charset="0"/>
                      </a:endParaRPr>
                    </a:p>
                  </a:txBody>
                  <a:tcPr/>
                </a:tc>
                <a:tc>
                  <a:txBody>
                    <a:bodyPr/>
                    <a:lstStyle/>
                    <a:p>
                      <a:pPr algn="r"/>
                      <a:r>
                        <a:rPr lang="en-ZA" sz="1800" dirty="0"/>
                        <a:t>89 833</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5"/>
                  </a:ext>
                </a:extLst>
              </a:tr>
              <a:tr h="85470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t>Learners</a:t>
                      </a:r>
                      <a:r>
                        <a:rPr lang="en-US" sz="1800" u="none" strike="noStrike" baseline="0" dirty="0"/>
                        <a:t> with Profound Intellectual Disabilities Conditional Grant</a:t>
                      </a:r>
                      <a:endParaRPr lang="en-US" sz="1800" b="1" i="0" u="none" strike="noStrike" dirty="0">
                        <a:latin typeface="+mn-lt"/>
                        <a:cs typeface="Arial" pitchFamily="34" charset="0"/>
                      </a:endParaRPr>
                    </a:p>
                  </a:txBody>
                  <a:tcPr/>
                </a:tc>
                <a:tc>
                  <a:txBody>
                    <a:bodyPr/>
                    <a:lstStyle/>
                    <a:p>
                      <a:pPr marL="0" algn="r" defTabSz="914400" rtl="0" eaLnBrk="1" latinLnBrk="0" hangingPunct="1"/>
                      <a:endParaRPr lang="en-ZA" sz="1800" kern="1200" dirty="0"/>
                    </a:p>
                    <a:p>
                      <a:pPr marL="0" algn="r" defTabSz="914400" rtl="0" eaLnBrk="1" latinLnBrk="0" hangingPunct="1"/>
                      <a:r>
                        <a:rPr lang="en-ZA" sz="1800" kern="1200" dirty="0"/>
                        <a:t>1 313</a:t>
                      </a:r>
                      <a:endParaRPr lang="en-ZA" sz="1800" kern="1200" dirty="0">
                        <a:solidFill>
                          <a:schemeClr val="tx1"/>
                        </a:solidFill>
                        <a:latin typeface="+mn-lt"/>
                        <a:ea typeface="+mn-ea"/>
                        <a:cs typeface="Arial" panose="020B0604020202020204" pitchFamily="34" charset="0"/>
                      </a:endParaRPr>
                    </a:p>
                  </a:txBody>
                  <a:tcPr/>
                </a:tc>
                <a:tc>
                  <a:txBody>
                    <a:bodyPr/>
                    <a:lstStyle/>
                    <a:p>
                      <a:pPr marL="0" algn="r" defTabSz="914400" rtl="0" eaLnBrk="1" latinLnBrk="0" hangingPunct="1"/>
                      <a:endParaRPr lang="en-ZA" sz="1800" kern="1200" dirty="0"/>
                    </a:p>
                    <a:p>
                      <a:pPr marL="0" algn="r" defTabSz="914400" rtl="0" eaLnBrk="1" latinLnBrk="0" hangingPunct="1"/>
                      <a:r>
                        <a:rPr lang="en-ZA" sz="1800" kern="1200" dirty="0"/>
                        <a:t>1 351</a:t>
                      </a:r>
                      <a:endParaRPr lang="en-ZA" sz="1800" kern="1200" dirty="0">
                        <a:solidFill>
                          <a:schemeClr val="tx1"/>
                        </a:solidFill>
                        <a:latin typeface="+mn-lt"/>
                        <a:ea typeface="+mn-ea"/>
                        <a:cs typeface="Arial" panose="020B0604020202020204" pitchFamily="34" charset="0"/>
                      </a:endParaRPr>
                    </a:p>
                  </a:txBody>
                  <a:tcPr/>
                </a:tc>
                <a:tc>
                  <a:txBody>
                    <a:bodyPr/>
                    <a:lstStyle/>
                    <a:p>
                      <a:pPr marL="0" algn="r" defTabSz="914400" rtl="0" eaLnBrk="1" latinLnBrk="0" hangingPunct="1"/>
                      <a:endParaRPr lang="en-ZA" sz="1800" kern="1200" dirty="0"/>
                    </a:p>
                    <a:p>
                      <a:pPr marL="0" algn="r" defTabSz="914400" rtl="0" eaLnBrk="1" latinLnBrk="0" hangingPunct="1"/>
                      <a:r>
                        <a:rPr lang="en-ZA" sz="1800" kern="1200" dirty="0"/>
                        <a:t>1 389</a:t>
                      </a:r>
                      <a:endParaRPr lang="en-ZA" sz="1800" kern="120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xmlns="" val="10006"/>
                  </a:ext>
                </a:extLst>
              </a:tr>
              <a:tr h="495185">
                <a:tc>
                  <a:txBody>
                    <a:bodyPr/>
                    <a:lstStyle/>
                    <a:p>
                      <a:pPr algn="l" fontAlgn="b"/>
                      <a:r>
                        <a:rPr lang="en-US" sz="1800" u="none" strike="noStrike" dirty="0"/>
                        <a:t> TOTAL: EARMARKED FUNDS</a:t>
                      </a:r>
                      <a:endParaRPr lang="en-US" sz="1800" b="1" i="0" u="none" strike="noStrike" dirty="0">
                        <a:latin typeface="+mn-lt"/>
                        <a:cs typeface="Arial" pitchFamily="34" charset="0"/>
                      </a:endParaRPr>
                    </a:p>
                  </a:txBody>
                  <a:tcPr/>
                </a:tc>
                <a:tc>
                  <a:txBody>
                    <a:bodyPr/>
                    <a:lstStyle/>
                    <a:p>
                      <a:pPr algn="r"/>
                      <a:r>
                        <a:rPr lang="en-ZA" sz="1800" dirty="0"/>
                        <a:t>1 277 226</a:t>
                      </a:r>
                      <a:endParaRPr lang="en-ZA" sz="1800" b="1" dirty="0">
                        <a:solidFill>
                          <a:schemeClr val="tx1"/>
                        </a:solidFill>
                        <a:latin typeface="+mn-lt"/>
                        <a:cs typeface="Arial" pitchFamily="34" charset="0"/>
                      </a:endParaRPr>
                    </a:p>
                  </a:txBody>
                  <a:tcPr/>
                </a:tc>
                <a:tc>
                  <a:txBody>
                    <a:bodyPr/>
                    <a:lstStyle/>
                    <a:p>
                      <a:pPr algn="r"/>
                      <a:r>
                        <a:rPr lang="en-ZA" sz="1800" dirty="0"/>
                        <a:t>1 342 252</a:t>
                      </a:r>
                      <a:endParaRPr lang="en-ZA" sz="1800" b="1" dirty="0">
                        <a:solidFill>
                          <a:schemeClr val="tx1"/>
                        </a:solidFill>
                        <a:latin typeface="+mn-lt"/>
                        <a:cs typeface="Arial" pitchFamily="34" charset="0"/>
                      </a:endParaRPr>
                    </a:p>
                  </a:txBody>
                  <a:tcPr/>
                </a:tc>
                <a:tc>
                  <a:txBody>
                    <a:bodyPr/>
                    <a:lstStyle/>
                    <a:p>
                      <a:pPr algn="r"/>
                      <a:r>
                        <a:rPr lang="en-ZA" sz="1800" dirty="0"/>
                        <a:t>1 413 867</a:t>
                      </a:r>
                      <a:endParaRPr lang="en-ZA" sz="1800" b="1" dirty="0">
                        <a:solidFill>
                          <a:schemeClr val="tx1"/>
                        </a:solidFill>
                        <a:latin typeface="+mn-lt"/>
                        <a:cs typeface="Arial" pitchFamily="34" charset="0"/>
                      </a:endParaRPr>
                    </a:p>
                  </a:txBody>
                  <a:tcPr/>
                </a:tc>
                <a:extLst>
                  <a:ext uri="{0D108BD9-81ED-4DB2-BD59-A6C34878D82A}">
                    <a16:rowId xmlns:a16="http://schemas.microsoft.com/office/drawing/2014/main" xmlns="" val="10007"/>
                  </a:ext>
                </a:extLst>
              </a:tr>
            </a:tbl>
          </a:graphicData>
        </a:graphic>
      </p:graphicFrame>
      <p:pic>
        <p:nvPicPr>
          <p:cNvPr id="5" name="Picture 4"/>
          <p:cNvPicPr>
            <a:picLocks noChangeAspect="1"/>
          </p:cNvPicPr>
          <p:nvPr/>
        </p:nvPicPr>
        <p:blipFill>
          <a:blip r:embed="rId2" cstate="print"/>
          <a:stretch>
            <a:fillRect/>
          </a:stretch>
        </p:blipFill>
        <p:spPr>
          <a:xfrm>
            <a:off x="0" y="6163750"/>
            <a:ext cx="1619672" cy="694250"/>
          </a:xfrm>
          <a:prstGeom prst="rect">
            <a:avLst/>
          </a:prstGeom>
        </p:spPr>
      </p:pic>
      <p:sp>
        <p:nvSpPr>
          <p:cNvPr id="3" name="TextBox 2"/>
          <p:cNvSpPr txBox="1"/>
          <p:nvPr/>
        </p:nvSpPr>
        <p:spPr>
          <a:xfrm>
            <a:off x="7380312" y="6510875"/>
            <a:ext cx="432048" cy="261610"/>
          </a:xfrm>
          <a:prstGeom prst="rect">
            <a:avLst/>
          </a:prstGeom>
          <a:noFill/>
        </p:spPr>
        <p:txBody>
          <a:bodyPr wrap="square" rtlCol="0">
            <a:spAutoFit/>
          </a:bodyPr>
          <a:lstStyle/>
          <a:p>
            <a:r>
              <a:rPr lang="en-US" sz="1100" dirty="0"/>
              <a:t>60</a:t>
            </a:r>
            <a:endParaRPr lang="en-ZA" sz="1100" dirty="0"/>
          </a:p>
        </p:txBody>
      </p:sp>
    </p:spTree>
    <p:extLst>
      <p:ext uri="{BB962C8B-B14F-4D97-AF65-F5344CB8AC3E}">
        <p14:creationId xmlns:p14="http://schemas.microsoft.com/office/powerpoint/2010/main" xmlns="" val="299600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Canvas 5"/>
          <p:cNvGrpSpPr/>
          <p:nvPr/>
        </p:nvGrpSpPr>
        <p:grpSpPr>
          <a:xfrm>
            <a:off x="224918" y="735747"/>
            <a:ext cx="8568951" cy="5374010"/>
            <a:chOff x="0" y="0"/>
            <a:chExt cx="5504547" cy="5734050"/>
          </a:xfrm>
        </p:grpSpPr>
        <p:sp>
          <p:nvSpPr>
            <p:cNvPr id="47" name="Rectangle 46"/>
            <p:cNvSpPr/>
            <p:nvPr/>
          </p:nvSpPr>
          <p:spPr>
            <a:xfrm>
              <a:off x="0" y="0"/>
              <a:ext cx="5504547" cy="5734050"/>
            </a:xfrm>
            <a:prstGeom prst="rect">
              <a:avLst/>
            </a:prstGeom>
            <a:ln>
              <a:solidFill>
                <a:schemeClr val="tx1"/>
              </a:solidFill>
            </a:ln>
          </p:spPr>
        </p:sp>
        <p:sp>
          <p:nvSpPr>
            <p:cNvPr id="48" name="Rounded Rectangle 47"/>
            <p:cNvSpPr/>
            <p:nvPr/>
          </p:nvSpPr>
          <p:spPr>
            <a:xfrm>
              <a:off x="1636073" y="933977"/>
              <a:ext cx="1719713" cy="52387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Provincial Education Departments </a:t>
              </a:r>
              <a:r>
                <a:rPr lang="en-ZA" sz="1400" b="1" dirty="0">
                  <a:solidFill>
                    <a:srgbClr val="FF0000"/>
                  </a:solidFill>
                  <a:latin typeface="Arial" panose="020B0604020202020204" pitchFamily="34" charset="0"/>
                  <a:ea typeface="Calibri"/>
                  <a:cs typeface="Arial" panose="020B0604020202020204" pitchFamily="34" charset="0"/>
                </a:rPr>
                <a:t>(9)</a:t>
              </a:r>
            </a:p>
          </p:txBody>
        </p:sp>
        <p:sp>
          <p:nvSpPr>
            <p:cNvPr id="49" name="Rounded Rectangle 48"/>
            <p:cNvSpPr/>
            <p:nvPr/>
          </p:nvSpPr>
          <p:spPr>
            <a:xfrm>
              <a:off x="1451046" y="1666875"/>
              <a:ext cx="1847591" cy="51435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Education Districts </a:t>
              </a:r>
              <a:r>
                <a:rPr lang="en-ZA" sz="1400" b="1" dirty="0">
                  <a:solidFill>
                    <a:srgbClr val="FF0000"/>
                  </a:solidFill>
                  <a:latin typeface="Arial" panose="020B0604020202020204" pitchFamily="34" charset="0"/>
                  <a:ea typeface="Calibri"/>
                  <a:cs typeface="Arial" panose="020B0604020202020204" pitchFamily="34" charset="0"/>
                </a:rPr>
                <a:t>(75)</a:t>
              </a:r>
              <a:endParaRPr lang="en-ZA" sz="1100" b="1" dirty="0">
                <a:solidFill>
                  <a:srgbClr val="FF0000"/>
                </a:solidFill>
                <a:latin typeface="Arial" panose="020B0604020202020204" pitchFamily="34" charset="0"/>
                <a:ea typeface="Calibri"/>
                <a:cs typeface="Arial" panose="020B0604020202020204" pitchFamily="34" charset="0"/>
              </a:endParaRPr>
            </a:p>
          </p:txBody>
        </p:sp>
        <p:sp>
          <p:nvSpPr>
            <p:cNvPr id="50" name="Rounded Rectangle 49"/>
            <p:cNvSpPr/>
            <p:nvPr/>
          </p:nvSpPr>
          <p:spPr>
            <a:xfrm>
              <a:off x="3669786" y="1857274"/>
              <a:ext cx="1250513" cy="3810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Circuit Offices </a:t>
              </a:r>
              <a:r>
                <a:rPr lang="en-ZA" sz="1400" b="1" dirty="0">
                  <a:solidFill>
                    <a:srgbClr val="FF0000"/>
                  </a:solidFill>
                  <a:latin typeface="Arial" panose="020B0604020202020204" pitchFamily="34" charset="0"/>
                  <a:ea typeface="Calibri"/>
                  <a:cs typeface="Arial" panose="020B0604020202020204" pitchFamily="34" charset="0"/>
                </a:rPr>
                <a:t>(889)</a:t>
              </a:r>
              <a:endParaRPr lang="en-ZA" sz="1100" b="1" dirty="0">
                <a:solidFill>
                  <a:srgbClr val="FF0000"/>
                </a:solidFill>
                <a:latin typeface="Arial" panose="020B0604020202020204" pitchFamily="34" charset="0"/>
                <a:ea typeface="Calibri"/>
                <a:cs typeface="Arial" panose="020B0604020202020204" pitchFamily="34" charset="0"/>
              </a:endParaRPr>
            </a:p>
          </p:txBody>
        </p:sp>
        <p:sp>
          <p:nvSpPr>
            <p:cNvPr id="51" name="Rounded Rectangle 50"/>
            <p:cNvSpPr/>
            <p:nvPr/>
          </p:nvSpPr>
          <p:spPr>
            <a:xfrm>
              <a:off x="1736537" y="2450565"/>
              <a:ext cx="1619250" cy="3810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Schools </a:t>
              </a:r>
              <a:r>
                <a:rPr lang="en-ZA" sz="1400" b="1" dirty="0">
                  <a:solidFill>
                    <a:srgbClr val="FF0000"/>
                  </a:solidFill>
                  <a:latin typeface="Arial" panose="020B0604020202020204" pitchFamily="34" charset="0"/>
                  <a:ea typeface="Calibri"/>
                  <a:cs typeface="Arial" panose="020B0604020202020204" pitchFamily="34" charset="0"/>
                </a:rPr>
                <a:t>(25 154)</a:t>
              </a:r>
              <a:endParaRPr lang="en-ZA" sz="1100" b="1" dirty="0">
                <a:solidFill>
                  <a:srgbClr val="FF0000"/>
                </a:solidFill>
                <a:latin typeface="Arial" panose="020B0604020202020204" pitchFamily="34" charset="0"/>
                <a:ea typeface="Calibri"/>
                <a:cs typeface="Arial" panose="020B0604020202020204" pitchFamily="34" charset="0"/>
              </a:endParaRPr>
            </a:p>
          </p:txBody>
        </p:sp>
        <p:sp>
          <p:nvSpPr>
            <p:cNvPr id="52" name="Rounded Rectangle 51"/>
            <p:cNvSpPr/>
            <p:nvPr/>
          </p:nvSpPr>
          <p:spPr>
            <a:xfrm>
              <a:off x="333374" y="3352800"/>
              <a:ext cx="1457326" cy="4191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Public schools </a:t>
              </a:r>
              <a:r>
                <a:rPr lang="en-ZA" sz="1400" b="1" dirty="0">
                  <a:solidFill>
                    <a:srgbClr val="FF0000"/>
                  </a:solidFill>
                  <a:latin typeface="Arial" panose="020B0604020202020204" pitchFamily="34" charset="0"/>
                  <a:ea typeface="Calibri"/>
                  <a:cs typeface="Arial" panose="020B0604020202020204" pitchFamily="34" charset="0"/>
                </a:rPr>
                <a:t>(23 289)</a:t>
              </a:r>
              <a:endParaRPr lang="en-ZA" sz="1400" b="1" dirty="0">
                <a:solidFill>
                  <a:prstClr val="black"/>
                </a:solidFill>
                <a:latin typeface="Arial" panose="020B0604020202020204" pitchFamily="34" charset="0"/>
                <a:ea typeface="Calibri"/>
                <a:cs typeface="Arial" panose="020B0604020202020204" pitchFamily="34" charset="0"/>
              </a:endParaRPr>
            </a:p>
          </p:txBody>
        </p:sp>
        <p:sp>
          <p:nvSpPr>
            <p:cNvPr id="53" name="Rounded Rectangle 52"/>
            <p:cNvSpPr/>
            <p:nvPr/>
          </p:nvSpPr>
          <p:spPr>
            <a:xfrm>
              <a:off x="3221391" y="3304888"/>
              <a:ext cx="1543050" cy="51435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Independent (Private) schools </a:t>
              </a:r>
              <a:r>
                <a:rPr lang="en-ZA" sz="1400" b="1" dirty="0">
                  <a:solidFill>
                    <a:srgbClr val="FF0000"/>
                  </a:solidFill>
                  <a:latin typeface="Arial" panose="020B0604020202020204" pitchFamily="34" charset="0"/>
                  <a:ea typeface="Calibri"/>
                  <a:cs typeface="Arial" panose="020B0604020202020204" pitchFamily="34" charset="0"/>
                </a:rPr>
                <a:t>(1 865)</a:t>
              </a:r>
              <a:endParaRPr lang="en-ZA" sz="1400" b="1" dirty="0">
                <a:solidFill>
                  <a:prstClr val="black"/>
                </a:solidFill>
                <a:latin typeface="Arial" panose="020B0604020202020204" pitchFamily="34" charset="0"/>
                <a:ea typeface="Calibri"/>
                <a:cs typeface="Arial" panose="020B0604020202020204" pitchFamily="34" charset="0"/>
              </a:endParaRPr>
            </a:p>
          </p:txBody>
        </p:sp>
        <p:sp>
          <p:nvSpPr>
            <p:cNvPr id="54" name="Rounded Rectangle 53"/>
            <p:cNvSpPr/>
            <p:nvPr/>
          </p:nvSpPr>
          <p:spPr>
            <a:xfrm>
              <a:off x="17089" y="4076702"/>
              <a:ext cx="971390" cy="63817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Section 20 Public schools</a:t>
              </a:r>
            </a:p>
          </p:txBody>
        </p:sp>
        <p:sp>
          <p:nvSpPr>
            <p:cNvPr id="55" name="Rounded Rectangle 54"/>
            <p:cNvSpPr/>
            <p:nvPr/>
          </p:nvSpPr>
          <p:spPr>
            <a:xfrm>
              <a:off x="1062037" y="4067178"/>
              <a:ext cx="1484126" cy="647697"/>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Section 21 Public Schools (former Model C)</a:t>
              </a:r>
            </a:p>
          </p:txBody>
        </p:sp>
        <p:sp>
          <p:nvSpPr>
            <p:cNvPr id="56" name="Rounded Rectangle 55"/>
            <p:cNvSpPr/>
            <p:nvPr/>
          </p:nvSpPr>
          <p:spPr>
            <a:xfrm>
              <a:off x="2633663" y="4076702"/>
              <a:ext cx="1228724" cy="485776"/>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ZA" sz="1400" dirty="0">
                  <a:solidFill>
                    <a:prstClr val="black"/>
                  </a:solidFill>
                  <a:latin typeface="Arial" panose="020B0604020202020204" pitchFamily="34" charset="0"/>
                  <a:ea typeface="Calibri"/>
                  <a:cs typeface="Arial" panose="020B0604020202020204" pitchFamily="34" charset="0"/>
                </a:rPr>
                <a:t>Registered independent schools</a:t>
              </a:r>
            </a:p>
          </p:txBody>
        </p:sp>
        <p:sp>
          <p:nvSpPr>
            <p:cNvPr id="57" name="Rounded Rectangle 56"/>
            <p:cNvSpPr/>
            <p:nvPr/>
          </p:nvSpPr>
          <p:spPr>
            <a:xfrm>
              <a:off x="3902652" y="4076701"/>
              <a:ext cx="1529889" cy="56197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Unregistered independent schools (illegal)</a:t>
              </a:r>
            </a:p>
          </p:txBody>
        </p:sp>
        <p:sp>
          <p:nvSpPr>
            <p:cNvPr id="58" name="Rounded Rectangle 57"/>
            <p:cNvSpPr/>
            <p:nvPr/>
          </p:nvSpPr>
          <p:spPr>
            <a:xfrm>
              <a:off x="2098640" y="4886322"/>
              <a:ext cx="1208947" cy="714376"/>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Non-subsidised independent schools</a:t>
              </a:r>
            </a:p>
          </p:txBody>
        </p:sp>
        <p:sp>
          <p:nvSpPr>
            <p:cNvPr id="59" name="Rounded Rectangle 58"/>
            <p:cNvSpPr/>
            <p:nvPr/>
          </p:nvSpPr>
          <p:spPr>
            <a:xfrm>
              <a:off x="3494410" y="4929026"/>
              <a:ext cx="1240863" cy="647702"/>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Subsidised independent schools</a:t>
              </a:r>
            </a:p>
          </p:txBody>
        </p:sp>
        <p:sp>
          <p:nvSpPr>
            <p:cNvPr id="60" name="Line Callout 1 59"/>
            <p:cNvSpPr/>
            <p:nvPr/>
          </p:nvSpPr>
          <p:spPr>
            <a:xfrm>
              <a:off x="76199" y="4981571"/>
              <a:ext cx="1666875" cy="427586"/>
            </a:xfrm>
            <a:prstGeom prst="borderCallout1">
              <a:avLst>
                <a:gd name="adj1" fmla="val -60733"/>
                <a:gd name="adj2" fmla="val 104540"/>
                <a:gd name="adj3" fmla="val 1949"/>
                <a:gd name="adj4" fmla="val 6783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dirty="0">
                  <a:solidFill>
                    <a:prstClr val="black"/>
                  </a:solidFill>
                  <a:latin typeface="Arial" panose="020B0604020202020204" pitchFamily="34" charset="0"/>
                  <a:ea typeface="Calibri"/>
                  <a:cs typeface="Arial" panose="020B0604020202020204" pitchFamily="34" charset="0"/>
                </a:rPr>
                <a:t>Greater financial autonomy</a:t>
              </a:r>
            </a:p>
          </p:txBody>
        </p:sp>
        <p:cxnSp>
          <p:nvCxnSpPr>
            <p:cNvPr id="61" name="Straight Connector 60"/>
            <p:cNvCxnSpPr/>
            <p:nvPr/>
          </p:nvCxnSpPr>
          <p:spPr>
            <a:xfrm>
              <a:off x="2546162" y="1457852"/>
              <a:ext cx="0" cy="228600"/>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a:xfrm>
              <a:off x="2527231" y="2202915"/>
              <a:ext cx="0" cy="247650"/>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a:off x="1085850" y="3124200"/>
              <a:ext cx="2882763" cy="0"/>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a:off x="1073555" y="3124200"/>
              <a:ext cx="0" cy="22860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a:off x="3968613" y="3124200"/>
              <a:ext cx="0" cy="180975"/>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a:off x="2544443" y="2837144"/>
              <a:ext cx="0" cy="314325"/>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a:stCxn id="49" idx="3"/>
              <a:endCxn id="50" idx="1"/>
            </p:cNvCxnSpPr>
            <p:nvPr/>
          </p:nvCxnSpPr>
          <p:spPr>
            <a:xfrm>
              <a:off x="3298637" y="1924050"/>
              <a:ext cx="371149" cy="123725"/>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flipH="1">
              <a:off x="3136386" y="2054267"/>
              <a:ext cx="533400" cy="395389"/>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a:off x="3248025" y="3943350"/>
              <a:ext cx="1592319" cy="0"/>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a:off x="3248025" y="3943350"/>
              <a:ext cx="0" cy="133352"/>
            </a:xfrm>
            <a:prstGeom prst="line">
              <a:avLst/>
            </a:prstGeom>
          </p:spPr>
          <p:style>
            <a:lnRef idx="3">
              <a:schemeClr val="dk1"/>
            </a:lnRef>
            <a:fillRef idx="0">
              <a:schemeClr val="dk1"/>
            </a:fillRef>
            <a:effectRef idx="2">
              <a:schemeClr val="dk1"/>
            </a:effectRef>
            <a:fontRef idx="minor">
              <a:schemeClr val="tx1"/>
            </a:fontRef>
          </p:style>
        </p:cxnSp>
        <p:cxnSp>
          <p:nvCxnSpPr>
            <p:cNvPr id="72" name="Straight Connector 71"/>
            <p:cNvCxnSpPr>
              <a:stCxn id="53" idx="2"/>
            </p:cNvCxnSpPr>
            <p:nvPr/>
          </p:nvCxnSpPr>
          <p:spPr>
            <a:xfrm>
              <a:off x="3992915" y="3819238"/>
              <a:ext cx="0" cy="114300"/>
            </a:xfrm>
            <a:prstGeom prst="line">
              <a:avLst/>
            </a:prstGeom>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a:xfrm>
              <a:off x="2824161" y="4724396"/>
              <a:ext cx="1240631" cy="0"/>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a:stCxn id="56" idx="2"/>
            </p:cNvCxnSpPr>
            <p:nvPr/>
          </p:nvCxnSpPr>
          <p:spPr>
            <a:xfrm>
              <a:off x="3248025" y="4562478"/>
              <a:ext cx="0" cy="152397"/>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p:cNvCxnSpPr/>
            <p:nvPr/>
          </p:nvCxnSpPr>
          <p:spPr>
            <a:xfrm>
              <a:off x="555253" y="3943350"/>
              <a:ext cx="1387847" cy="0"/>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p:cNvCxnSpPr/>
            <p:nvPr/>
          </p:nvCxnSpPr>
          <p:spPr>
            <a:xfrm>
              <a:off x="1952625" y="3952875"/>
              <a:ext cx="0" cy="114303"/>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flipH="1">
              <a:off x="1073555" y="3771900"/>
              <a:ext cx="2770" cy="171450"/>
            </a:xfrm>
            <a:prstGeom prst="line">
              <a:avLst/>
            </a:prstGeom>
          </p:spPr>
          <p:style>
            <a:lnRef idx="3">
              <a:schemeClr val="dk1"/>
            </a:lnRef>
            <a:fillRef idx="0">
              <a:schemeClr val="dk1"/>
            </a:fillRef>
            <a:effectRef idx="2">
              <a:schemeClr val="dk1"/>
            </a:effectRef>
            <a:fontRef idx="minor">
              <a:schemeClr val="tx1"/>
            </a:fontRef>
          </p:style>
        </p:cxnSp>
      </p:grpSp>
      <p:sp>
        <p:nvSpPr>
          <p:cNvPr id="81" name="Rounded Rectangle 80"/>
          <p:cNvSpPr/>
          <p:nvPr/>
        </p:nvSpPr>
        <p:spPr>
          <a:xfrm>
            <a:off x="2938368" y="920325"/>
            <a:ext cx="2209696"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400" dirty="0">
                <a:solidFill>
                  <a:prstClr val="black"/>
                </a:solidFill>
                <a:latin typeface="Arial" panose="020B0604020202020204" pitchFamily="34" charset="0"/>
                <a:cs typeface="Arial" panose="020B0604020202020204" pitchFamily="34" charset="0"/>
              </a:rPr>
              <a:t>Department of Basic Education (national)</a:t>
            </a:r>
          </a:p>
        </p:txBody>
      </p:sp>
      <p:cxnSp>
        <p:nvCxnSpPr>
          <p:cNvPr id="83" name="Straight Connector 82"/>
          <p:cNvCxnSpPr/>
          <p:nvPr/>
        </p:nvCxnSpPr>
        <p:spPr>
          <a:xfrm>
            <a:off x="4067944" y="1424381"/>
            <a:ext cx="0" cy="186699"/>
          </a:xfrm>
          <a:prstGeom prst="line">
            <a:avLst/>
          </a:prstGeom>
        </p:spPr>
        <p:style>
          <a:lnRef idx="3">
            <a:schemeClr val="dk1"/>
          </a:lnRef>
          <a:fillRef idx="0">
            <a:schemeClr val="dk1"/>
          </a:fillRef>
          <a:effectRef idx="2">
            <a:schemeClr val="dk1"/>
          </a:effectRef>
          <a:fontRef idx="minor">
            <a:schemeClr val="tx1"/>
          </a:fontRef>
        </p:style>
      </p:cxnSp>
      <p:sp>
        <p:nvSpPr>
          <p:cNvPr id="99" name="Title 98"/>
          <p:cNvSpPr>
            <a:spLocks noGrp="1"/>
          </p:cNvSpPr>
          <p:nvPr>
            <p:ph type="title"/>
          </p:nvPr>
        </p:nvSpPr>
        <p:spPr>
          <a:xfrm>
            <a:off x="224918" y="116632"/>
            <a:ext cx="8811578" cy="576064"/>
          </a:xfrm>
        </p:spPr>
        <p:txBody>
          <a:bodyPr>
            <a:noAutofit/>
          </a:bodyPr>
          <a:lstStyle/>
          <a:p>
            <a:r>
              <a:rPr lang="en-ZA" sz="4800" b="1" dirty="0">
                <a:solidFill>
                  <a:schemeClr val="accent2">
                    <a:lumMod val="75000"/>
                  </a:schemeClr>
                </a:solidFill>
                <a:cs typeface="Arial" panose="020B0604020202020204" pitchFamily="34" charset="0"/>
              </a:rPr>
              <a:t>BASIC EDUCATION SECTOR</a:t>
            </a:r>
          </a:p>
        </p:txBody>
      </p:sp>
      <p:sp>
        <p:nvSpPr>
          <p:cNvPr id="40" name="Rectangle 39"/>
          <p:cNvSpPr/>
          <p:nvPr/>
        </p:nvSpPr>
        <p:spPr>
          <a:xfrm>
            <a:off x="8232483" y="6349803"/>
            <a:ext cx="490150" cy="369332"/>
          </a:xfrm>
          <a:prstGeom prst="rect">
            <a:avLst/>
          </a:prstGeom>
        </p:spPr>
        <p:txBody>
          <a:bodyPr wrap="square">
            <a:spAutoFit/>
          </a:bodyPr>
          <a:lstStyle/>
          <a:p>
            <a:pPr fontAlgn="base">
              <a:spcBef>
                <a:spcPct val="0"/>
              </a:spcBef>
              <a:spcAft>
                <a:spcPct val="0"/>
              </a:spcAft>
              <a:defRPr/>
            </a:pPr>
            <a:r>
              <a:rPr lang="en-US" dirty="0">
                <a:solidFill>
                  <a:prstClr val="black"/>
                </a:solidFill>
                <a:latin typeface="Arial" pitchFamily="34" charset="0"/>
                <a:cs typeface="Arial" pitchFamily="34" charset="0"/>
              </a:rPr>
              <a:t>7</a:t>
            </a:r>
          </a:p>
        </p:txBody>
      </p:sp>
      <p:pic>
        <p:nvPicPr>
          <p:cNvPr id="42" name="Picture 4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6270442"/>
            <a:ext cx="1691680" cy="587558"/>
          </a:xfrm>
          <a:prstGeom prst="rect">
            <a:avLst/>
          </a:prstGeom>
        </p:spPr>
      </p:pic>
      <p:sp>
        <p:nvSpPr>
          <p:cNvPr id="43" name="Rectangle 42"/>
          <p:cNvSpPr/>
          <p:nvPr/>
        </p:nvSpPr>
        <p:spPr>
          <a:xfrm>
            <a:off x="251521" y="188640"/>
            <a:ext cx="312906" cy="369332"/>
          </a:xfrm>
          <a:prstGeom prst="rect">
            <a:avLst/>
          </a:prstGeom>
        </p:spPr>
        <p:txBody>
          <a:bodyPr wrap="none">
            <a:spAutoFit/>
          </a:bodyPr>
          <a:lstStyle/>
          <a:p>
            <a:pPr fontAlgn="base">
              <a:spcBef>
                <a:spcPct val="0"/>
              </a:spcBef>
              <a:spcAft>
                <a:spcPct val="0"/>
              </a:spcAft>
              <a:defRPr/>
            </a:pPr>
            <a:r>
              <a:rPr lang="en-US" dirty="0">
                <a:solidFill>
                  <a:prstClr val="black"/>
                </a:solidFill>
                <a:latin typeface="Arial" pitchFamily="34" charset="0"/>
                <a:cs typeface="Arial" pitchFamily="34" charset="0"/>
              </a:rPr>
              <a:t>6</a:t>
            </a:r>
          </a:p>
        </p:txBody>
      </p:sp>
      <p:cxnSp>
        <p:nvCxnSpPr>
          <p:cNvPr id="82" name="Straight Connector 81"/>
          <p:cNvCxnSpPr/>
          <p:nvPr/>
        </p:nvCxnSpPr>
        <p:spPr>
          <a:xfrm flipH="1">
            <a:off x="4644008" y="5141256"/>
            <a:ext cx="7416" cy="196243"/>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p:cNvCxnSpPr/>
          <p:nvPr/>
        </p:nvCxnSpPr>
        <p:spPr>
          <a:xfrm>
            <a:off x="7763290" y="4440422"/>
            <a:ext cx="0" cy="124979"/>
          </a:xfrm>
          <a:prstGeom prst="line">
            <a:avLst/>
          </a:prstGeom>
        </p:spPr>
        <p:style>
          <a:lnRef idx="3">
            <a:schemeClr val="dk1"/>
          </a:lnRef>
          <a:fillRef idx="0">
            <a:schemeClr val="dk1"/>
          </a:fillRef>
          <a:effectRef idx="2">
            <a:schemeClr val="dk1"/>
          </a:effectRef>
          <a:fontRef idx="minor">
            <a:schemeClr val="tx1"/>
          </a:fontRef>
        </p:style>
      </p:cxnSp>
      <p:cxnSp>
        <p:nvCxnSpPr>
          <p:cNvPr id="119" name="Straight Connector 118"/>
          <p:cNvCxnSpPr/>
          <p:nvPr/>
        </p:nvCxnSpPr>
        <p:spPr>
          <a:xfrm>
            <a:off x="1107742" y="4447533"/>
            <a:ext cx="0" cy="107126"/>
          </a:xfrm>
          <a:prstGeom prst="line">
            <a:avLst/>
          </a:prstGeom>
        </p:spPr>
        <p:style>
          <a:lnRef idx="3">
            <a:schemeClr val="dk1"/>
          </a:lnRef>
          <a:fillRef idx="0">
            <a:schemeClr val="dk1"/>
          </a:fillRef>
          <a:effectRef idx="2">
            <a:schemeClr val="dk1"/>
          </a:effectRef>
          <a:fontRef idx="minor">
            <a:schemeClr val="tx1"/>
          </a:fontRef>
        </p:style>
      </p:cxnSp>
      <p:cxnSp>
        <p:nvCxnSpPr>
          <p:cNvPr id="120" name="Straight Connector 119"/>
          <p:cNvCxnSpPr/>
          <p:nvPr/>
        </p:nvCxnSpPr>
        <p:spPr>
          <a:xfrm flipH="1">
            <a:off x="6508800" y="5157457"/>
            <a:ext cx="7416" cy="196243"/>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992374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9"/>
            <a:ext cx="8784974" cy="1143000"/>
          </a:xfrm>
        </p:spPr>
        <p:txBody>
          <a:bodyPr/>
          <a:lstStyle/>
          <a:p>
            <a:r>
              <a:rPr lang="en-US" altLang="en-US" sz="2800" b="1" dirty="0"/>
              <a:t> </a:t>
            </a:r>
            <a:r>
              <a:rPr lang="en-US" altLang="en-US" sz="3200" b="1" dirty="0">
                <a:solidFill>
                  <a:schemeClr val="accent2">
                    <a:lumMod val="75000"/>
                  </a:schemeClr>
                </a:solidFill>
              </a:rPr>
              <a:t>Comparison on Details of Earmarked Allocations (R’000) over the 2019 MTEF</a:t>
            </a:r>
            <a:endParaRPr lang="en-ZA" sz="32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31414053"/>
              </p:ext>
            </p:extLst>
          </p:nvPr>
        </p:nvGraphicFramePr>
        <p:xfrm>
          <a:off x="251521" y="1417639"/>
          <a:ext cx="8784974" cy="4527633"/>
        </p:xfrm>
        <a:graphic>
          <a:graphicData uri="http://schemas.openxmlformats.org/drawingml/2006/table">
            <a:tbl>
              <a:tblPr firstRow="1" bandRow="1">
                <a:tableStyleId>{21E4AEA4-8DFA-4A89-87EB-49C32662AFE0}</a:tableStyleId>
              </a:tblPr>
              <a:tblGrid>
                <a:gridCol w="4458314">
                  <a:extLst>
                    <a:ext uri="{9D8B030D-6E8A-4147-A177-3AD203B41FA5}">
                      <a16:colId xmlns:a16="http://schemas.microsoft.com/office/drawing/2014/main" xmlns="" val="20000"/>
                    </a:ext>
                  </a:extLst>
                </a:gridCol>
                <a:gridCol w="1460481">
                  <a:extLst>
                    <a:ext uri="{9D8B030D-6E8A-4147-A177-3AD203B41FA5}">
                      <a16:colId xmlns:a16="http://schemas.microsoft.com/office/drawing/2014/main" xmlns="" val="20001"/>
                    </a:ext>
                  </a:extLst>
                </a:gridCol>
                <a:gridCol w="1460481">
                  <a:extLst>
                    <a:ext uri="{9D8B030D-6E8A-4147-A177-3AD203B41FA5}">
                      <a16:colId xmlns:a16="http://schemas.microsoft.com/office/drawing/2014/main" xmlns="" val="20002"/>
                    </a:ext>
                  </a:extLst>
                </a:gridCol>
                <a:gridCol w="1405698">
                  <a:extLst>
                    <a:ext uri="{9D8B030D-6E8A-4147-A177-3AD203B41FA5}">
                      <a16:colId xmlns:a16="http://schemas.microsoft.com/office/drawing/2014/main" xmlns="" val="20003"/>
                    </a:ext>
                  </a:extLst>
                </a:gridCol>
              </a:tblGrid>
              <a:tr h="854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t>Earmarked Funds</a:t>
                      </a:r>
                      <a:endParaRPr kumimoji="0" lang="en-US" sz="1800" b="1" i="0" u="none" strike="noStrike" cap="none" normalizeH="0" baseline="0" dirty="0">
                        <a:ln>
                          <a:noFill/>
                        </a:ln>
                        <a:solidFill>
                          <a:schemeClr val="tx1"/>
                        </a:solidFill>
                        <a:effectLst/>
                        <a:latin typeface="+mn-lt"/>
                      </a:endParaRPr>
                    </a:p>
                  </a:txBody>
                  <a:tcPr/>
                </a:tc>
                <a:tc>
                  <a:txBody>
                    <a:bodyPr/>
                    <a:lstStyle/>
                    <a:p>
                      <a:pPr algn="r"/>
                      <a:r>
                        <a:rPr lang="en-ZA" dirty="0"/>
                        <a:t>2018/19</a:t>
                      </a:r>
                    </a:p>
                    <a:p>
                      <a:pPr algn="r"/>
                      <a:r>
                        <a:rPr lang="en-ZA" dirty="0"/>
                        <a:t>R’000</a:t>
                      </a:r>
                      <a:endParaRPr lang="en-ZA" dirty="0">
                        <a:solidFill>
                          <a:schemeClr val="tx1"/>
                        </a:solidFill>
                        <a:latin typeface="+mn-lt"/>
                      </a:endParaRPr>
                    </a:p>
                  </a:txBody>
                  <a:tcPr/>
                </a:tc>
                <a:tc>
                  <a:txBody>
                    <a:bodyPr/>
                    <a:lstStyle/>
                    <a:p>
                      <a:pPr algn="r"/>
                      <a:r>
                        <a:rPr lang="en-ZA" dirty="0"/>
                        <a:t>2019/20</a:t>
                      </a:r>
                    </a:p>
                    <a:p>
                      <a:pPr algn="r"/>
                      <a:r>
                        <a:rPr lang="en-ZA" dirty="0"/>
                        <a:t>R’000</a:t>
                      </a:r>
                      <a:endParaRPr lang="en-ZA" dirty="0">
                        <a:solidFill>
                          <a:schemeClr val="tx1"/>
                        </a:solidFill>
                        <a:latin typeface="+mn-lt"/>
                      </a:endParaRPr>
                    </a:p>
                  </a:txBody>
                  <a:tcPr/>
                </a:tc>
                <a:tc>
                  <a:txBody>
                    <a:bodyPr/>
                    <a:lstStyle/>
                    <a:p>
                      <a:pPr algn="r"/>
                      <a:r>
                        <a:rPr lang="en-ZA" dirty="0"/>
                        <a:t>Percentage Increase/</a:t>
                      </a:r>
                    </a:p>
                    <a:p>
                      <a:pPr algn="r"/>
                      <a:r>
                        <a:rPr lang="en-ZA" dirty="0"/>
                        <a:t>Decrease</a:t>
                      </a:r>
                      <a:endParaRPr lang="en-ZA" dirty="0">
                        <a:solidFill>
                          <a:schemeClr val="tx1"/>
                        </a:solidFill>
                        <a:latin typeface="+mn-lt"/>
                      </a:endParaRPr>
                    </a:p>
                  </a:txBody>
                  <a:tcPr/>
                </a:tc>
                <a:extLst>
                  <a:ext uri="{0D108BD9-81ED-4DB2-BD59-A6C34878D82A}">
                    <a16:rowId xmlns:a16="http://schemas.microsoft.com/office/drawing/2014/main" xmlns="" val="10000"/>
                  </a:ext>
                </a:extLst>
              </a:tr>
              <a:tr h="495185">
                <a:tc>
                  <a:txBody>
                    <a:bodyPr/>
                    <a:lstStyle/>
                    <a:p>
                      <a:pPr algn="l" fontAlgn="b"/>
                      <a:r>
                        <a:rPr lang="en-US" sz="1800" u="none" strike="noStrike" dirty="0"/>
                        <a:t>Workbooks</a:t>
                      </a:r>
                      <a:endParaRPr lang="en-US" sz="1800" b="0" i="0" u="none" strike="noStrike" dirty="0">
                        <a:latin typeface="+mn-lt"/>
                        <a:cs typeface="Arial" panose="020B0604020202020204" pitchFamily="34" charset="0"/>
                      </a:endParaRPr>
                    </a:p>
                  </a:txBody>
                  <a:tcPr marL="89647" marR="7471" marT="7471" marB="0" anchor="ctr"/>
                </a:tc>
                <a:tc>
                  <a:txBody>
                    <a:bodyPr/>
                    <a:lstStyle/>
                    <a:p>
                      <a:pPr algn="r"/>
                      <a:r>
                        <a:rPr lang="en-ZA" sz="1800" dirty="0"/>
                        <a:t>1 109 075</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1 151 141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3.8%</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1"/>
                  </a:ext>
                </a:extLst>
              </a:tr>
              <a:tr h="495185">
                <a:tc>
                  <a:txBody>
                    <a:bodyPr/>
                    <a:lstStyle/>
                    <a:p>
                      <a:pPr algn="l" fontAlgn="b"/>
                      <a:r>
                        <a:rPr lang="en-US" sz="1800" u="none" strike="noStrike" dirty="0"/>
                        <a:t>Examiners and</a:t>
                      </a:r>
                      <a:r>
                        <a:rPr lang="en-US" sz="1800" u="none" strike="noStrike" baseline="0" dirty="0"/>
                        <a:t> Moderators</a:t>
                      </a:r>
                      <a:endParaRPr lang="en-US" sz="1800" b="0" i="0" u="none" strike="noStrike" dirty="0">
                        <a:latin typeface="+mn-lt"/>
                        <a:cs typeface="Arial" panose="020B0604020202020204" pitchFamily="34" charset="0"/>
                      </a:endParaRPr>
                    </a:p>
                  </a:txBody>
                  <a:tcPr marL="89647" marR="7471" marT="7471" marB="0" anchor="ctr"/>
                </a:tc>
                <a:tc>
                  <a:txBody>
                    <a:bodyPr/>
                    <a:lstStyle/>
                    <a:p>
                      <a:pPr algn="r"/>
                      <a:r>
                        <a:rPr lang="en-ZA" sz="1800" dirty="0"/>
                        <a:t>30</a:t>
                      </a:r>
                      <a:r>
                        <a:rPr lang="en-ZA" sz="1800" baseline="0" dirty="0"/>
                        <a:t> 327</a:t>
                      </a:r>
                      <a:endParaRPr lang="en-ZA" sz="1800" dirty="0">
                        <a:solidFill>
                          <a:schemeClr val="tx1"/>
                        </a:solidFill>
                        <a:latin typeface="+mn-lt"/>
                        <a:cs typeface="Arial" panose="020B0604020202020204" pitchFamily="34" charset="0"/>
                      </a:endParaRPr>
                    </a:p>
                  </a:txBody>
                  <a:tcPr/>
                </a:tc>
                <a:tc>
                  <a:txBody>
                    <a:bodyPr/>
                    <a:lstStyle/>
                    <a:p>
                      <a:pPr algn="r"/>
                      <a:r>
                        <a:rPr lang="en-ZA" sz="1800" dirty="0"/>
                        <a:t>32 086</a:t>
                      </a:r>
                      <a:endParaRPr lang="en-ZA" sz="1800" dirty="0">
                        <a:solidFill>
                          <a:schemeClr val="tx1"/>
                        </a:solidFill>
                        <a:latin typeface="+mn-lt"/>
                        <a:cs typeface="Arial" panose="020B0604020202020204" pitchFamily="34" charset="0"/>
                      </a:endParaRPr>
                    </a:p>
                  </a:txBody>
                  <a:tcPr/>
                </a:tc>
                <a:tc>
                  <a:txBody>
                    <a:bodyPr/>
                    <a:lstStyle/>
                    <a:p>
                      <a:pPr algn="r"/>
                      <a:r>
                        <a:rPr lang="en-ZA" sz="1800" dirty="0"/>
                        <a:t>5.8%</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2"/>
                  </a:ext>
                </a:extLst>
              </a:tr>
              <a:tr h="495185">
                <a:tc>
                  <a:txBody>
                    <a:bodyPr/>
                    <a:lstStyle/>
                    <a:p>
                      <a:pPr algn="l" fontAlgn="b"/>
                      <a:r>
                        <a:rPr lang="en-US" sz="1800" u="none" strike="noStrike" dirty="0"/>
                        <a:t>National School Nutrition Programme</a:t>
                      </a:r>
                      <a:endParaRPr lang="en-US" sz="1800" b="0" i="0" u="none" strike="noStrike" dirty="0">
                        <a:latin typeface="+mn-lt"/>
                        <a:cs typeface="Arial" panose="020B0604020202020204" pitchFamily="34" charset="0"/>
                      </a:endParaRPr>
                    </a:p>
                  </a:txBody>
                  <a:tcPr marL="89647" marR="7471" marT="7471" marB="0" anchor="ctr"/>
                </a:tc>
                <a:tc>
                  <a:txBody>
                    <a:bodyPr/>
                    <a:lstStyle/>
                    <a:p>
                      <a:pPr algn="r"/>
                      <a:r>
                        <a:rPr lang="en-ZA" sz="1800" dirty="0"/>
                        <a:t>5 621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5 357</a:t>
                      </a:r>
                      <a:endParaRPr lang="en-ZA" sz="1800" dirty="0">
                        <a:solidFill>
                          <a:schemeClr val="tx1"/>
                        </a:solidFill>
                        <a:latin typeface="+mn-lt"/>
                        <a:cs typeface="Arial" panose="020B0604020202020204" pitchFamily="34" charset="0"/>
                      </a:endParaRPr>
                    </a:p>
                  </a:txBody>
                  <a:tcPr/>
                </a:tc>
                <a:tc>
                  <a:txBody>
                    <a:bodyPr/>
                    <a:lstStyle/>
                    <a:p>
                      <a:pPr algn="r"/>
                      <a:r>
                        <a:rPr lang="en-ZA" sz="1800" dirty="0"/>
                        <a:t>(4.7%)</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3"/>
                  </a:ext>
                </a:extLst>
              </a:tr>
              <a:tr h="495185">
                <a:tc>
                  <a:txBody>
                    <a:bodyPr/>
                    <a:lstStyle/>
                    <a:p>
                      <a:r>
                        <a:rPr lang="en-ZA" sz="1800" dirty="0"/>
                        <a:t>Oversight-Maths, Science</a:t>
                      </a:r>
                      <a:r>
                        <a:rPr lang="en-ZA" sz="1800" baseline="0" dirty="0"/>
                        <a:t> and Technology</a:t>
                      </a:r>
                      <a:endParaRPr lang="en-ZA" sz="1800" dirty="0">
                        <a:latin typeface="+mn-lt"/>
                        <a:cs typeface="Arial" panose="020B0604020202020204" pitchFamily="34" charset="0"/>
                      </a:endParaRPr>
                    </a:p>
                  </a:txBody>
                  <a:tcPr/>
                </a:tc>
                <a:tc>
                  <a:txBody>
                    <a:bodyPr/>
                    <a:lstStyle/>
                    <a:p>
                      <a:pPr algn="r"/>
                      <a:r>
                        <a:rPr lang="en-ZA" sz="1800" dirty="0"/>
                        <a:t>1</a:t>
                      </a:r>
                      <a:r>
                        <a:rPr lang="en-ZA" sz="1800" baseline="0" dirty="0"/>
                        <a:t> 871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2 068</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10.5%</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4"/>
                  </a:ext>
                </a:extLst>
              </a:tr>
              <a:tr h="495185">
                <a:tc>
                  <a:txBody>
                    <a:bodyPr/>
                    <a:lstStyle/>
                    <a:p>
                      <a:r>
                        <a:rPr lang="en-ZA" sz="1800" dirty="0"/>
                        <a:t>Matric Second Chance Programme</a:t>
                      </a:r>
                      <a:endParaRPr lang="en-ZA" sz="1800" dirty="0">
                        <a:latin typeface="+mn-lt"/>
                        <a:cs typeface="Arial" panose="020B0604020202020204" pitchFamily="34" charset="0"/>
                      </a:endParaRPr>
                    </a:p>
                  </a:txBody>
                  <a:tcPr/>
                </a:tc>
                <a:tc>
                  <a:txBody>
                    <a:bodyPr/>
                    <a:lstStyle/>
                    <a:p>
                      <a:pPr algn="r"/>
                      <a:r>
                        <a:rPr lang="en-ZA" sz="1800" dirty="0"/>
                        <a:t>65</a:t>
                      </a:r>
                      <a:r>
                        <a:rPr lang="en-ZA" sz="1800" baseline="0" dirty="0"/>
                        <a:t> 705</a:t>
                      </a:r>
                      <a:endParaRPr lang="en-ZA" sz="1800" dirty="0">
                        <a:solidFill>
                          <a:schemeClr val="tx1"/>
                        </a:solidFill>
                        <a:latin typeface="+mn-lt"/>
                        <a:cs typeface="Arial" panose="020B0604020202020204" pitchFamily="34" charset="0"/>
                      </a:endParaRPr>
                    </a:p>
                  </a:txBody>
                  <a:tcPr/>
                </a:tc>
                <a:tc>
                  <a:txBody>
                    <a:bodyPr/>
                    <a:lstStyle/>
                    <a:p>
                      <a:pPr algn="r"/>
                      <a:r>
                        <a:rPr lang="en-ZA" sz="1800" dirty="0"/>
                        <a:t>85 261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29.8%</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5"/>
                  </a:ext>
                </a:extLst>
              </a:tr>
              <a:tr h="6421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t>Learners</a:t>
                      </a:r>
                      <a:r>
                        <a:rPr lang="en-US" sz="1800" u="none" strike="noStrike" baseline="0" dirty="0"/>
                        <a:t> with Profound Intellectual Disabilities Conditional Grant</a:t>
                      </a:r>
                      <a:endParaRPr lang="en-US" sz="1800" b="1" i="0" u="none" strike="noStrike" dirty="0">
                        <a:latin typeface="+mn-lt"/>
                        <a:cs typeface="Arial" pitchFamily="34" charset="0"/>
                      </a:endParaRPr>
                    </a:p>
                  </a:txBody>
                  <a:tcPr/>
                </a:tc>
                <a:tc>
                  <a:txBody>
                    <a:bodyPr/>
                    <a:lstStyle/>
                    <a:p>
                      <a:pPr marL="0" algn="r" defTabSz="914400" rtl="0" eaLnBrk="1" latinLnBrk="0" hangingPunct="1"/>
                      <a:r>
                        <a:rPr lang="en-ZA" sz="1800" kern="1200" dirty="0"/>
                        <a:t>3</a:t>
                      </a:r>
                      <a:r>
                        <a:rPr lang="en-ZA" sz="1800" kern="1200" baseline="0" dirty="0"/>
                        <a:t> 418</a:t>
                      </a:r>
                      <a:endParaRPr lang="en-ZA" sz="1800" kern="1200" dirty="0">
                        <a:solidFill>
                          <a:schemeClr val="tx1"/>
                        </a:solidFill>
                        <a:latin typeface="+mn-lt"/>
                        <a:ea typeface="+mn-ea"/>
                        <a:cs typeface="Arial" panose="020B0604020202020204" pitchFamily="34" charset="0"/>
                      </a:endParaRPr>
                    </a:p>
                  </a:txBody>
                  <a:tcPr/>
                </a:tc>
                <a:tc>
                  <a:txBody>
                    <a:bodyPr/>
                    <a:lstStyle/>
                    <a:p>
                      <a:pPr marL="0" algn="r" defTabSz="914400" rtl="0" eaLnBrk="1" latinLnBrk="0" hangingPunct="1"/>
                      <a:r>
                        <a:rPr lang="en-ZA" sz="1800" kern="1200" dirty="0"/>
                        <a:t>1 313</a:t>
                      </a:r>
                      <a:endParaRPr lang="en-ZA" sz="1800" kern="1200" dirty="0">
                        <a:solidFill>
                          <a:schemeClr val="tx1"/>
                        </a:solidFill>
                        <a:latin typeface="+mn-lt"/>
                        <a:ea typeface="+mn-ea"/>
                        <a:cs typeface="Arial" panose="020B0604020202020204" pitchFamily="34" charset="0"/>
                      </a:endParaRPr>
                    </a:p>
                  </a:txBody>
                  <a:tcPr/>
                </a:tc>
                <a:tc>
                  <a:txBody>
                    <a:bodyPr/>
                    <a:lstStyle/>
                    <a:p>
                      <a:pPr marL="0" algn="r" defTabSz="914400" rtl="0" eaLnBrk="1" latinLnBrk="0" hangingPunct="1"/>
                      <a:r>
                        <a:rPr lang="en-ZA" sz="1800" kern="1200" dirty="0"/>
                        <a:t>(61.6%)</a:t>
                      </a:r>
                      <a:endParaRPr lang="en-ZA" sz="1800" kern="120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xmlns="" val="10006"/>
                  </a:ext>
                </a:extLst>
              </a:tr>
              <a:tr h="495185">
                <a:tc>
                  <a:txBody>
                    <a:bodyPr/>
                    <a:lstStyle/>
                    <a:p>
                      <a:pPr algn="l" fontAlgn="b"/>
                      <a:r>
                        <a:rPr lang="en-US" sz="1800" b="1" u="none" strike="noStrike" dirty="0"/>
                        <a:t> TOTAL: EARMARKED FUNDS</a:t>
                      </a:r>
                      <a:endParaRPr lang="en-US" sz="1800" b="1" i="0" u="none" strike="noStrike" dirty="0">
                        <a:latin typeface="+mn-lt"/>
                        <a:cs typeface="Arial" pitchFamily="34" charset="0"/>
                      </a:endParaRPr>
                    </a:p>
                  </a:txBody>
                  <a:tcPr/>
                </a:tc>
                <a:tc>
                  <a:txBody>
                    <a:bodyPr/>
                    <a:lstStyle/>
                    <a:p>
                      <a:pPr algn="r"/>
                      <a:r>
                        <a:rPr lang="en-ZA" sz="1800" b="1" dirty="0"/>
                        <a:t>1 216</a:t>
                      </a:r>
                      <a:r>
                        <a:rPr lang="en-ZA" sz="1800" b="1" baseline="0" dirty="0"/>
                        <a:t> 017</a:t>
                      </a:r>
                      <a:endParaRPr lang="en-ZA" sz="1800" b="1" dirty="0">
                        <a:solidFill>
                          <a:schemeClr val="tx1"/>
                        </a:solidFill>
                        <a:latin typeface="+mn-lt"/>
                        <a:cs typeface="Arial" pitchFamily="34" charset="0"/>
                      </a:endParaRPr>
                    </a:p>
                  </a:txBody>
                  <a:tcPr/>
                </a:tc>
                <a:tc>
                  <a:txBody>
                    <a:bodyPr/>
                    <a:lstStyle/>
                    <a:p>
                      <a:pPr algn="r"/>
                      <a:r>
                        <a:rPr lang="en-ZA" sz="1800" b="1" dirty="0"/>
                        <a:t>1 277 226</a:t>
                      </a:r>
                      <a:endParaRPr lang="en-ZA" sz="1800" b="1" dirty="0">
                        <a:solidFill>
                          <a:schemeClr val="tx1"/>
                        </a:solidFill>
                        <a:latin typeface="+mn-lt"/>
                        <a:cs typeface="Arial" pitchFamily="34" charset="0"/>
                      </a:endParaRPr>
                    </a:p>
                  </a:txBody>
                  <a:tcPr/>
                </a:tc>
                <a:tc>
                  <a:txBody>
                    <a:bodyPr/>
                    <a:lstStyle/>
                    <a:p>
                      <a:pPr algn="r"/>
                      <a:r>
                        <a:rPr lang="en-ZA" sz="1800" b="1" dirty="0"/>
                        <a:t>5.0%</a:t>
                      </a:r>
                      <a:endParaRPr lang="en-ZA" sz="1800" b="1" dirty="0">
                        <a:solidFill>
                          <a:schemeClr val="tx1"/>
                        </a:solidFill>
                        <a:latin typeface="+mn-lt"/>
                        <a:cs typeface="Arial" pitchFamily="34" charset="0"/>
                      </a:endParaRPr>
                    </a:p>
                  </a:txBody>
                  <a:tcPr/>
                </a:tc>
                <a:extLst>
                  <a:ext uri="{0D108BD9-81ED-4DB2-BD59-A6C34878D82A}">
                    <a16:rowId xmlns:a16="http://schemas.microsoft.com/office/drawing/2014/main" xmlns="" val="10007"/>
                  </a:ext>
                </a:extLst>
              </a:tr>
            </a:tbl>
          </a:graphicData>
        </a:graphic>
      </p:graphicFrame>
      <p:pic>
        <p:nvPicPr>
          <p:cNvPr id="5" name="Picture 4"/>
          <p:cNvPicPr>
            <a:picLocks noChangeAspect="1"/>
          </p:cNvPicPr>
          <p:nvPr/>
        </p:nvPicPr>
        <p:blipFill>
          <a:blip r:embed="rId2" cstate="print"/>
          <a:stretch>
            <a:fillRect/>
          </a:stretch>
        </p:blipFill>
        <p:spPr>
          <a:xfrm>
            <a:off x="0" y="6163749"/>
            <a:ext cx="1619672" cy="694250"/>
          </a:xfrm>
          <a:prstGeom prst="rect">
            <a:avLst/>
          </a:prstGeom>
        </p:spPr>
      </p:pic>
      <p:sp>
        <p:nvSpPr>
          <p:cNvPr id="3" name="TextBox 2"/>
          <p:cNvSpPr txBox="1"/>
          <p:nvPr/>
        </p:nvSpPr>
        <p:spPr>
          <a:xfrm>
            <a:off x="7308304" y="6510874"/>
            <a:ext cx="504056" cy="261610"/>
          </a:xfrm>
          <a:prstGeom prst="rect">
            <a:avLst/>
          </a:prstGeom>
          <a:noFill/>
        </p:spPr>
        <p:txBody>
          <a:bodyPr wrap="square" rtlCol="0">
            <a:spAutoFit/>
          </a:bodyPr>
          <a:lstStyle/>
          <a:p>
            <a:r>
              <a:rPr lang="en-US" sz="1100" dirty="0"/>
              <a:t>61</a:t>
            </a:r>
            <a:endParaRPr lang="en-ZA" sz="1100" dirty="0"/>
          </a:p>
        </p:txBody>
      </p:sp>
    </p:spTree>
    <p:extLst>
      <p:ext uri="{BB962C8B-B14F-4D97-AF65-F5344CB8AC3E}">
        <p14:creationId xmlns:p14="http://schemas.microsoft.com/office/powerpoint/2010/main" xmlns="" val="3952099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9848"/>
            <a:ext cx="8784976" cy="1143000"/>
          </a:xfrm>
        </p:spPr>
        <p:txBody>
          <a:bodyPr>
            <a:normAutofit/>
          </a:bodyPr>
          <a:lstStyle/>
          <a:p>
            <a:r>
              <a:rPr lang="en-US" altLang="en-US" sz="2800" b="1" dirty="0">
                <a:solidFill>
                  <a:schemeClr val="accent2">
                    <a:lumMod val="75000"/>
                  </a:schemeClr>
                </a:solidFill>
              </a:rPr>
              <a:t>Details of Conditional Grants Allocations/Transfers (R’000) over the 2019 MTEF</a:t>
            </a:r>
            <a:endParaRPr lang="en-ZA" sz="28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07530033"/>
              </p:ext>
            </p:extLst>
          </p:nvPr>
        </p:nvGraphicFramePr>
        <p:xfrm>
          <a:off x="179512" y="1136656"/>
          <a:ext cx="8784976" cy="4828375"/>
        </p:xfrm>
        <a:graphic>
          <a:graphicData uri="http://schemas.openxmlformats.org/drawingml/2006/table">
            <a:tbl>
              <a:tblPr firstRow="1" bandRow="1">
                <a:tableStyleId>{21E4AEA4-8DFA-4A89-87EB-49C32662AFE0}</a:tableStyleId>
              </a:tblPr>
              <a:tblGrid>
                <a:gridCol w="3931284">
                  <a:extLst>
                    <a:ext uri="{9D8B030D-6E8A-4147-A177-3AD203B41FA5}">
                      <a16:colId xmlns:a16="http://schemas.microsoft.com/office/drawing/2014/main" xmlns="" val="20000"/>
                    </a:ext>
                  </a:extLst>
                </a:gridCol>
                <a:gridCol w="1691084">
                  <a:extLst>
                    <a:ext uri="{9D8B030D-6E8A-4147-A177-3AD203B41FA5}">
                      <a16:colId xmlns:a16="http://schemas.microsoft.com/office/drawing/2014/main" xmlns="" val="20001"/>
                    </a:ext>
                  </a:extLst>
                </a:gridCol>
                <a:gridCol w="1537350">
                  <a:extLst>
                    <a:ext uri="{9D8B030D-6E8A-4147-A177-3AD203B41FA5}">
                      <a16:colId xmlns:a16="http://schemas.microsoft.com/office/drawing/2014/main" xmlns="" val="20002"/>
                    </a:ext>
                  </a:extLst>
                </a:gridCol>
                <a:gridCol w="1625258">
                  <a:extLst>
                    <a:ext uri="{9D8B030D-6E8A-4147-A177-3AD203B41FA5}">
                      <a16:colId xmlns:a16="http://schemas.microsoft.com/office/drawing/2014/main" xmlns="" val="20003"/>
                    </a:ext>
                  </a:extLst>
                </a:gridCol>
              </a:tblGrid>
              <a:tr h="772982">
                <a:tc>
                  <a:txBody>
                    <a:bodyPr/>
                    <a:lstStyle/>
                    <a:p>
                      <a:pPr algn="l" fontAlgn="b"/>
                      <a:r>
                        <a:rPr lang="en-US" sz="1800" u="none" strike="noStrike" dirty="0"/>
                        <a:t> Conditional Grants</a:t>
                      </a:r>
                      <a:endParaRPr lang="en-US" sz="1800" b="1" i="0" u="none" strike="noStrike" dirty="0">
                        <a:solidFill>
                          <a:schemeClr val="tx1"/>
                        </a:solidFill>
                        <a:latin typeface="+mn-lt"/>
                        <a:cs typeface="Arial" panose="020B0604020202020204" pitchFamily="34" charset="0"/>
                      </a:endParaRPr>
                    </a:p>
                  </a:txBody>
                  <a:tcPr/>
                </a:tc>
                <a:tc>
                  <a:txBody>
                    <a:bodyPr/>
                    <a:lstStyle/>
                    <a:p>
                      <a:pPr algn="r"/>
                      <a:r>
                        <a:rPr lang="en-ZA" dirty="0"/>
                        <a:t>2019/20</a:t>
                      </a:r>
                    </a:p>
                    <a:p>
                      <a:pPr algn="r"/>
                      <a:r>
                        <a:rPr lang="en-ZA" dirty="0"/>
                        <a:t>R’000</a:t>
                      </a:r>
                      <a:endParaRPr lang="en-ZA" dirty="0">
                        <a:solidFill>
                          <a:schemeClr val="tx1"/>
                        </a:solidFill>
                        <a:latin typeface="+mn-lt"/>
                      </a:endParaRPr>
                    </a:p>
                  </a:txBody>
                  <a:tcPr/>
                </a:tc>
                <a:tc>
                  <a:txBody>
                    <a:bodyPr/>
                    <a:lstStyle/>
                    <a:p>
                      <a:pPr algn="r"/>
                      <a:r>
                        <a:rPr lang="en-ZA" dirty="0"/>
                        <a:t>2020/21</a:t>
                      </a:r>
                    </a:p>
                    <a:p>
                      <a:pPr algn="r"/>
                      <a:r>
                        <a:rPr lang="en-ZA" dirty="0"/>
                        <a:t>R’000</a:t>
                      </a:r>
                      <a:endParaRPr lang="en-ZA" dirty="0">
                        <a:solidFill>
                          <a:schemeClr val="tx1"/>
                        </a:solidFill>
                        <a:latin typeface="+mn-lt"/>
                      </a:endParaRPr>
                    </a:p>
                  </a:txBody>
                  <a:tcPr/>
                </a:tc>
                <a:tc>
                  <a:txBody>
                    <a:bodyPr/>
                    <a:lstStyle/>
                    <a:p>
                      <a:pPr algn="r"/>
                      <a:r>
                        <a:rPr lang="en-ZA" dirty="0"/>
                        <a:t>2021/22</a:t>
                      </a:r>
                    </a:p>
                    <a:p>
                      <a:pPr algn="r"/>
                      <a:r>
                        <a:rPr lang="en-ZA" dirty="0"/>
                        <a:t>R’000</a:t>
                      </a:r>
                      <a:endParaRPr lang="en-ZA" dirty="0">
                        <a:solidFill>
                          <a:schemeClr val="tx1"/>
                        </a:solidFill>
                        <a:latin typeface="+mn-lt"/>
                      </a:endParaRPr>
                    </a:p>
                  </a:txBody>
                  <a:tcPr/>
                </a:tc>
                <a:extLst>
                  <a:ext uri="{0D108BD9-81ED-4DB2-BD59-A6C34878D82A}">
                    <a16:rowId xmlns:a16="http://schemas.microsoft.com/office/drawing/2014/main" xmlns="" val="10000"/>
                  </a:ext>
                </a:extLst>
              </a:tr>
              <a:tr h="739864">
                <a:tc>
                  <a:txBody>
                    <a:bodyPr/>
                    <a:lstStyle/>
                    <a:p>
                      <a:pPr algn="l" fontAlgn="b"/>
                      <a:r>
                        <a:rPr lang="en-US" sz="1800" u="none" strike="noStrike" dirty="0"/>
                        <a:t>Education Infrastructure Conditional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10 514 478</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11 466 632</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12 326 629</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1"/>
                  </a:ext>
                </a:extLst>
              </a:tr>
              <a:tr h="695674">
                <a:tc>
                  <a:txBody>
                    <a:bodyPr/>
                    <a:lstStyle/>
                    <a:p>
                      <a:pPr algn="l" fontAlgn="b"/>
                      <a:r>
                        <a:rPr lang="en-US" sz="1800" u="none" strike="noStrike" dirty="0"/>
                        <a:t>HIV and Aids Conditional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256 951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270 644</a:t>
                      </a:r>
                      <a:endParaRPr lang="en-ZA" sz="1800" dirty="0">
                        <a:solidFill>
                          <a:schemeClr val="tx1"/>
                        </a:solidFill>
                        <a:latin typeface="+mn-lt"/>
                        <a:cs typeface="Arial" panose="020B0604020202020204" pitchFamily="34" charset="0"/>
                      </a:endParaRPr>
                    </a:p>
                  </a:txBody>
                  <a:tcPr/>
                </a:tc>
                <a:tc>
                  <a:txBody>
                    <a:bodyPr/>
                    <a:lstStyle/>
                    <a:p>
                      <a:pPr algn="r"/>
                      <a:r>
                        <a:rPr lang="en-ZA" sz="1800" dirty="0"/>
                        <a:t>285 529</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2"/>
                  </a:ext>
                </a:extLst>
              </a:tr>
              <a:tr h="671578">
                <a:tc>
                  <a:txBody>
                    <a:bodyPr/>
                    <a:lstStyle/>
                    <a:p>
                      <a:pPr algn="l" fontAlgn="b"/>
                      <a:r>
                        <a:rPr lang="en-US" sz="1800" u="none" strike="noStrike" dirty="0"/>
                        <a:t>Learners</a:t>
                      </a:r>
                      <a:r>
                        <a:rPr lang="en-US" sz="1800" u="none" strike="noStrike" baseline="0" dirty="0"/>
                        <a:t> with Profound Intellectual Disabilities Conditional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220 785</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242 864</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256 222</a:t>
                      </a:r>
                      <a:endParaRPr lang="en-ZA" sz="18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3"/>
                  </a:ext>
                </a:extLst>
              </a:tr>
              <a:tr h="671578">
                <a:tc>
                  <a:txBody>
                    <a:bodyPr/>
                    <a:lstStyle/>
                    <a:p>
                      <a:pPr algn="l" fontAlgn="b"/>
                      <a:r>
                        <a:rPr lang="en-US" sz="1800" u="none" strike="noStrike" dirty="0"/>
                        <a:t>National School Nutrition</a:t>
                      </a:r>
                      <a:r>
                        <a:rPr lang="en-US" sz="1800" u="none" strike="noStrike" baseline="0" dirty="0"/>
                        <a:t> </a:t>
                      </a:r>
                      <a:r>
                        <a:rPr lang="en-US" sz="1800" u="none" strike="noStrike" dirty="0"/>
                        <a:t>Programme Conditional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7 185 715</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7 695 901</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8 165 351</a:t>
                      </a:r>
                      <a:endParaRPr lang="en-ZA" sz="18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4"/>
                  </a:ext>
                </a:extLst>
              </a:tr>
              <a:tr h="726207">
                <a:tc>
                  <a:txBody>
                    <a:bodyPr/>
                    <a:lstStyle/>
                    <a:p>
                      <a:pPr marL="0" algn="l" defTabSz="914400" rtl="0" eaLnBrk="1" fontAlgn="b" latinLnBrk="0" hangingPunct="1"/>
                      <a:r>
                        <a:rPr lang="en-US" sz="1800" u="none" strike="noStrike" kern="1200" dirty="0"/>
                        <a:t>Maths, Science and Technology Conditional Grant</a:t>
                      </a:r>
                      <a:endParaRPr lang="en-US" sz="1800" b="0" i="0" u="none" strike="noStrike" kern="1200" dirty="0">
                        <a:solidFill>
                          <a:schemeClr val="tx1"/>
                        </a:solidFill>
                        <a:latin typeface="+mn-lt"/>
                        <a:ea typeface="+mn-ea"/>
                        <a:cs typeface="Arial" panose="020B0604020202020204" pitchFamily="34" charset="0"/>
                      </a:endParaRPr>
                    </a:p>
                  </a:txBody>
                  <a:tcPr marL="0" marR="7471" marT="7471" marB="0" anchor="ctr"/>
                </a:tc>
                <a:tc>
                  <a:txBody>
                    <a:bodyPr/>
                    <a:lstStyle/>
                    <a:p>
                      <a:pPr algn="r"/>
                      <a:r>
                        <a:rPr lang="en-ZA" sz="1800" dirty="0"/>
                        <a:t>391 302</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413 259</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435 988</a:t>
                      </a:r>
                      <a:endParaRPr lang="en-ZA" sz="18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5"/>
                  </a:ext>
                </a:extLst>
              </a:tr>
              <a:tr h="550492">
                <a:tc>
                  <a:txBody>
                    <a:bodyPr/>
                    <a:lstStyle/>
                    <a:p>
                      <a:r>
                        <a:rPr lang="en-ZA" sz="1800" b="1" dirty="0"/>
                        <a:t>TOTAL</a:t>
                      </a:r>
                      <a:r>
                        <a:rPr lang="en-ZA" sz="1800" b="1" baseline="0" dirty="0"/>
                        <a:t> CONDITIONAL  GRANTS</a:t>
                      </a:r>
                      <a:endParaRPr lang="en-ZA" sz="1800" b="1" dirty="0">
                        <a:solidFill>
                          <a:schemeClr val="tx1"/>
                        </a:solidFill>
                        <a:latin typeface="+mn-lt"/>
                        <a:cs typeface="Arial" panose="020B0604020202020204" pitchFamily="34" charset="0"/>
                      </a:endParaRPr>
                    </a:p>
                  </a:txBody>
                  <a:tcPr/>
                </a:tc>
                <a:tc>
                  <a:txBody>
                    <a:bodyPr/>
                    <a:lstStyle/>
                    <a:p>
                      <a:pPr algn="r"/>
                      <a:r>
                        <a:rPr lang="en-ZA" sz="1800" b="1" dirty="0"/>
                        <a:t>18 569 231</a:t>
                      </a:r>
                      <a:endParaRPr lang="en-ZA" sz="1800" b="1" dirty="0">
                        <a:solidFill>
                          <a:schemeClr val="tx1"/>
                        </a:solidFill>
                        <a:latin typeface="+mn-lt"/>
                        <a:cs typeface="Arial" panose="020B0604020202020204" pitchFamily="34" charset="0"/>
                      </a:endParaRPr>
                    </a:p>
                  </a:txBody>
                  <a:tcPr/>
                </a:tc>
                <a:tc>
                  <a:txBody>
                    <a:bodyPr/>
                    <a:lstStyle/>
                    <a:p>
                      <a:pPr algn="r"/>
                      <a:r>
                        <a:rPr lang="en-ZA" sz="1800" b="1" dirty="0"/>
                        <a:t>20 089 300</a:t>
                      </a:r>
                      <a:endParaRPr lang="en-ZA" sz="1800" b="1" dirty="0">
                        <a:solidFill>
                          <a:schemeClr val="tx1"/>
                        </a:solidFill>
                        <a:latin typeface="+mn-lt"/>
                        <a:cs typeface="Arial" panose="020B0604020202020204" pitchFamily="34" charset="0"/>
                      </a:endParaRPr>
                    </a:p>
                  </a:txBody>
                  <a:tcPr/>
                </a:tc>
                <a:tc>
                  <a:txBody>
                    <a:bodyPr/>
                    <a:lstStyle/>
                    <a:p>
                      <a:pPr algn="r"/>
                      <a:r>
                        <a:rPr lang="en-ZA" sz="1800" b="1" dirty="0"/>
                        <a:t>21 469 719</a:t>
                      </a:r>
                      <a:endParaRPr lang="en-ZA" sz="18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p:pic>
        <p:nvPicPr>
          <p:cNvPr id="5" name="Picture 4"/>
          <p:cNvPicPr>
            <a:picLocks noChangeAspect="1"/>
          </p:cNvPicPr>
          <p:nvPr/>
        </p:nvPicPr>
        <p:blipFill>
          <a:blip r:embed="rId2" cstate="print"/>
          <a:stretch>
            <a:fillRect/>
          </a:stretch>
        </p:blipFill>
        <p:spPr>
          <a:xfrm>
            <a:off x="0" y="6163750"/>
            <a:ext cx="1691680" cy="694250"/>
          </a:xfrm>
          <a:prstGeom prst="rect">
            <a:avLst/>
          </a:prstGeom>
        </p:spPr>
      </p:pic>
      <p:sp>
        <p:nvSpPr>
          <p:cNvPr id="3" name="TextBox 2"/>
          <p:cNvSpPr txBox="1"/>
          <p:nvPr/>
        </p:nvSpPr>
        <p:spPr>
          <a:xfrm>
            <a:off x="7236296" y="6510875"/>
            <a:ext cx="432048" cy="261610"/>
          </a:xfrm>
          <a:prstGeom prst="rect">
            <a:avLst/>
          </a:prstGeom>
          <a:noFill/>
        </p:spPr>
        <p:txBody>
          <a:bodyPr wrap="square" rtlCol="0">
            <a:spAutoFit/>
          </a:bodyPr>
          <a:lstStyle/>
          <a:p>
            <a:r>
              <a:rPr lang="en-US" sz="1100" dirty="0"/>
              <a:t>62</a:t>
            </a:r>
            <a:endParaRPr lang="en-ZA" sz="1100" dirty="0"/>
          </a:p>
        </p:txBody>
      </p:sp>
    </p:spTree>
    <p:extLst>
      <p:ext uri="{BB962C8B-B14F-4D97-AF65-F5344CB8AC3E}">
        <p14:creationId xmlns:p14="http://schemas.microsoft.com/office/powerpoint/2010/main" xmlns="" val="1098857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9"/>
            <a:ext cx="8784976" cy="1143000"/>
          </a:xfrm>
        </p:spPr>
        <p:txBody>
          <a:bodyPr>
            <a:noAutofit/>
          </a:bodyPr>
          <a:lstStyle/>
          <a:p>
            <a:r>
              <a:rPr lang="en-US" altLang="en-US" sz="3200" b="1" dirty="0">
                <a:solidFill>
                  <a:srgbClr val="000000"/>
                </a:solidFill>
              </a:rPr>
              <a:t> </a:t>
            </a:r>
            <a:r>
              <a:rPr lang="en-US" altLang="en-US" sz="3200" b="1" dirty="0">
                <a:solidFill>
                  <a:schemeClr val="accent2">
                    <a:lumMod val="75000"/>
                  </a:schemeClr>
                </a:solidFill>
              </a:rPr>
              <a:t>Comparison on Details of Conditional Grants Allocations/Transfers (R’000) over the 2019 MTEF</a:t>
            </a:r>
            <a:endParaRPr lang="en-ZA" sz="32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53007423"/>
              </p:ext>
            </p:extLst>
          </p:nvPr>
        </p:nvGraphicFramePr>
        <p:xfrm>
          <a:off x="457200" y="1417639"/>
          <a:ext cx="8229600" cy="4483695"/>
        </p:xfrm>
        <a:graphic>
          <a:graphicData uri="http://schemas.openxmlformats.org/drawingml/2006/table">
            <a:tbl>
              <a:tblPr firstRow="1" bandRow="1">
                <a:tableStyleId>{21E4AEA4-8DFA-4A89-87EB-49C32662AFE0}</a:tableStyleId>
              </a:tblPr>
              <a:tblGrid>
                <a:gridCol w="368275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522512">
                  <a:extLst>
                    <a:ext uri="{9D8B030D-6E8A-4147-A177-3AD203B41FA5}">
                      <a16:colId xmlns:a16="http://schemas.microsoft.com/office/drawing/2014/main" xmlns="" val="20003"/>
                    </a:ext>
                  </a:extLst>
                </a:gridCol>
              </a:tblGrid>
              <a:tr h="707779">
                <a:tc>
                  <a:txBody>
                    <a:bodyPr/>
                    <a:lstStyle/>
                    <a:p>
                      <a:pPr algn="l" fontAlgn="b"/>
                      <a:r>
                        <a:rPr lang="en-US" sz="1800" u="none" strike="noStrike" dirty="0"/>
                        <a:t> Conditional Grants</a:t>
                      </a:r>
                      <a:endParaRPr lang="en-US" sz="1800" b="1" i="0" u="none" strike="noStrike" dirty="0">
                        <a:solidFill>
                          <a:schemeClr val="tx1"/>
                        </a:solidFill>
                        <a:latin typeface="+mn-lt"/>
                        <a:cs typeface="Arial" panose="020B0604020202020204" pitchFamily="34" charset="0"/>
                      </a:endParaRPr>
                    </a:p>
                  </a:txBody>
                  <a:tcPr/>
                </a:tc>
                <a:tc>
                  <a:txBody>
                    <a:bodyPr/>
                    <a:lstStyle/>
                    <a:p>
                      <a:pPr algn="r"/>
                      <a:r>
                        <a:rPr lang="en-ZA" dirty="0"/>
                        <a:t>2018/19</a:t>
                      </a:r>
                    </a:p>
                    <a:p>
                      <a:pPr algn="r"/>
                      <a:r>
                        <a:rPr lang="en-ZA" dirty="0"/>
                        <a:t>R’000</a:t>
                      </a:r>
                      <a:endParaRPr lang="en-ZA" dirty="0">
                        <a:solidFill>
                          <a:schemeClr val="tx1"/>
                        </a:solidFill>
                        <a:latin typeface="+mn-lt"/>
                      </a:endParaRPr>
                    </a:p>
                  </a:txBody>
                  <a:tcPr/>
                </a:tc>
                <a:tc>
                  <a:txBody>
                    <a:bodyPr/>
                    <a:lstStyle/>
                    <a:p>
                      <a:pPr algn="r"/>
                      <a:r>
                        <a:rPr lang="en-ZA" dirty="0"/>
                        <a:t>2019/20</a:t>
                      </a:r>
                    </a:p>
                    <a:p>
                      <a:pPr algn="r"/>
                      <a:r>
                        <a:rPr lang="en-ZA" dirty="0"/>
                        <a:t>R’000</a:t>
                      </a:r>
                      <a:endParaRPr lang="en-ZA" dirty="0">
                        <a:solidFill>
                          <a:schemeClr val="tx1"/>
                        </a:solidFill>
                        <a:latin typeface="+mn-lt"/>
                      </a:endParaRPr>
                    </a:p>
                  </a:txBody>
                  <a:tcPr/>
                </a:tc>
                <a:tc>
                  <a:txBody>
                    <a:bodyPr/>
                    <a:lstStyle/>
                    <a:p>
                      <a:pPr algn="r"/>
                      <a:r>
                        <a:rPr lang="en-ZA" dirty="0"/>
                        <a:t>Percentage Increase/</a:t>
                      </a:r>
                    </a:p>
                    <a:p>
                      <a:pPr algn="r"/>
                      <a:r>
                        <a:rPr lang="en-ZA" dirty="0"/>
                        <a:t>Decrease</a:t>
                      </a:r>
                      <a:endParaRPr lang="en-ZA" dirty="0">
                        <a:solidFill>
                          <a:schemeClr val="tx1"/>
                        </a:solidFill>
                        <a:latin typeface="+mn-lt"/>
                      </a:endParaRPr>
                    </a:p>
                  </a:txBody>
                  <a:tcPr/>
                </a:tc>
                <a:extLst>
                  <a:ext uri="{0D108BD9-81ED-4DB2-BD59-A6C34878D82A}">
                    <a16:rowId xmlns:a16="http://schemas.microsoft.com/office/drawing/2014/main" xmlns="" val="10000"/>
                  </a:ext>
                </a:extLst>
              </a:tr>
              <a:tr h="677454">
                <a:tc>
                  <a:txBody>
                    <a:bodyPr/>
                    <a:lstStyle/>
                    <a:p>
                      <a:pPr algn="l" fontAlgn="b"/>
                      <a:r>
                        <a:rPr lang="en-US" sz="1800" u="none" strike="noStrike" dirty="0"/>
                        <a:t>Education Infrastructure Conditional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9 917 734</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10 514 478</a:t>
                      </a:r>
                      <a:endParaRPr lang="en-ZA" sz="1800" dirty="0">
                        <a:solidFill>
                          <a:schemeClr val="tx1"/>
                        </a:solidFill>
                        <a:latin typeface="+mn-lt"/>
                        <a:cs typeface="Arial" panose="020B0604020202020204" pitchFamily="34" charset="0"/>
                      </a:endParaRPr>
                    </a:p>
                  </a:txBody>
                  <a:tcPr/>
                </a:tc>
                <a:tc>
                  <a:txBody>
                    <a:bodyPr/>
                    <a:lstStyle/>
                    <a:p>
                      <a:pPr algn="r"/>
                      <a:r>
                        <a:rPr lang="en-ZA" sz="1800" dirty="0"/>
                        <a:t>6.0%</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1"/>
                  </a:ext>
                </a:extLst>
              </a:tr>
              <a:tr h="636992">
                <a:tc>
                  <a:txBody>
                    <a:bodyPr/>
                    <a:lstStyle/>
                    <a:p>
                      <a:pPr algn="l" fontAlgn="b"/>
                      <a:r>
                        <a:rPr lang="en-US" sz="1800" u="none" strike="noStrike" dirty="0"/>
                        <a:t>HIV and Aids Conditional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243</a:t>
                      </a:r>
                      <a:r>
                        <a:rPr lang="en-ZA" sz="1800" baseline="0" dirty="0"/>
                        <a:t> 235</a:t>
                      </a:r>
                      <a:endParaRPr lang="en-ZA" sz="1800" dirty="0">
                        <a:solidFill>
                          <a:schemeClr val="tx1"/>
                        </a:solidFill>
                        <a:latin typeface="+mn-lt"/>
                        <a:cs typeface="Arial" panose="020B0604020202020204" pitchFamily="34" charset="0"/>
                      </a:endParaRPr>
                    </a:p>
                  </a:txBody>
                  <a:tcPr/>
                </a:tc>
                <a:tc>
                  <a:txBody>
                    <a:bodyPr/>
                    <a:lstStyle/>
                    <a:p>
                      <a:pPr algn="r"/>
                      <a:r>
                        <a:rPr lang="en-ZA" sz="1800" dirty="0"/>
                        <a:t>256 951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5.6%</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2"/>
                  </a:ext>
                </a:extLst>
              </a:tr>
              <a:tr h="614929">
                <a:tc>
                  <a:txBody>
                    <a:bodyPr/>
                    <a:lstStyle/>
                    <a:p>
                      <a:pPr algn="l" fontAlgn="b"/>
                      <a:r>
                        <a:rPr lang="en-US" sz="1800" u="none" strike="noStrike" dirty="0"/>
                        <a:t>Learners</a:t>
                      </a:r>
                      <a:r>
                        <a:rPr lang="en-US" sz="1800" u="none" strike="noStrike" baseline="0" dirty="0"/>
                        <a:t> with Profound Intellectual Disabilities Conditional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185</a:t>
                      </a:r>
                      <a:r>
                        <a:rPr lang="en-ZA" sz="1800" baseline="0" dirty="0"/>
                        <a:t> 471</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220 785</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19.0%</a:t>
                      </a:r>
                      <a:endParaRPr lang="en-ZA" sz="18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3"/>
                  </a:ext>
                </a:extLst>
              </a:tr>
              <a:tr h="614929">
                <a:tc>
                  <a:txBody>
                    <a:bodyPr/>
                    <a:lstStyle/>
                    <a:p>
                      <a:pPr algn="l" fontAlgn="b"/>
                      <a:r>
                        <a:rPr lang="en-US" sz="1800" u="none" strike="noStrike" dirty="0"/>
                        <a:t>National School Nutrition</a:t>
                      </a:r>
                      <a:r>
                        <a:rPr lang="en-US" sz="1800" u="none" strike="noStrike" baseline="0" dirty="0"/>
                        <a:t> </a:t>
                      </a:r>
                      <a:r>
                        <a:rPr lang="en-US" sz="1800" u="none" strike="noStrike" dirty="0"/>
                        <a:t>Programme Conditional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6</a:t>
                      </a:r>
                      <a:r>
                        <a:rPr lang="en-ZA" sz="1800" baseline="0" dirty="0"/>
                        <a:t> 802 079</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7 185 715</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5.6%</a:t>
                      </a:r>
                      <a:endParaRPr lang="en-ZA" sz="18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4"/>
                  </a:ext>
                </a:extLst>
              </a:tr>
              <a:tr h="614929">
                <a:tc>
                  <a:txBody>
                    <a:bodyPr/>
                    <a:lstStyle/>
                    <a:p>
                      <a:pPr marL="0" algn="l" defTabSz="914400" rtl="0" eaLnBrk="1" fontAlgn="b" latinLnBrk="0" hangingPunct="1"/>
                      <a:r>
                        <a:rPr lang="en-US" sz="1800" u="none" strike="noStrike" kern="1200" dirty="0"/>
                        <a:t>Maths, Science and Technology Conditional Grant</a:t>
                      </a:r>
                      <a:endParaRPr lang="en-US" sz="1800" b="0" i="0" u="none" strike="noStrike" kern="1200" dirty="0">
                        <a:solidFill>
                          <a:schemeClr val="tx1"/>
                        </a:solidFill>
                        <a:latin typeface="+mn-lt"/>
                        <a:ea typeface="+mn-ea"/>
                        <a:cs typeface="Arial" panose="020B0604020202020204" pitchFamily="34" charset="0"/>
                      </a:endParaRPr>
                    </a:p>
                  </a:txBody>
                  <a:tcPr marL="0" marR="7471" marT="7471" marB="0" anchor="ctr"/>
                </a:tc>
                <a:tc>
                  <a:txBody>
                    <a:bodyPr/>
                    <a:lstStyle/>
                    <a:p>
                      <a:pPr algn="r"/>
                      <a:r>
                        <a:rPr lang="en-ZA" sz="1800" dirty="0"/>
                        <a:t>370</a:t>
                      </a:r>
                      <a:r>
                        <a:rPr lang="en-ZA" sz="1800" baseline="0" dirty="0"/>
                        <a:t> 483</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391 302</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5.6%</a:t>
                      </a:r>
                      <a:endParaRPr lang="en-ZA" sz="18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5"/>
                  </a:ext>
                </a:extLst>
              </a:tr>
              <a:tr h="410062">
                <a:tc>
                  <a:txBody>
                    <a:bodyPr/>
                    <a:lstStyle/>
                    <a:p>
                      <a:r>
                        <a:rPr lang="en-ZA" sz="1800" b="1" dirty="0"/>
                        <a:t>TOTAL</a:t>
                      </a:r>
                      <a:r>
                        <a:rPr lang="en-ZA" sz="1800" b="1" baseline="0" dirty="0"/>
                        <a:t> CONDITIONAL  GRANTS</a:t>
                      </a:r>
                      <a:endParaRPr lang="en-ZA" sz="1800" b="1" dirty="0">
                        <a:solidFill>
                          <a:schemeClr val="tx1"/>
                        </a:solidFill>
                        <a:latin typeface="+mn-lt"/>
                        <a:cs typeface="Arial" panose="020B0604020202020204" pitchFamily="34" charset="0"/>
                      </a:endParaRPr>
                    </a:p>
                  </a:txBody>
                  <a:tcPr/>
                </a:tc>
                <a:tc>
                  <a:txBody>
                    <a:bodyPr/>
                    <a:lstStyle/>
                    <a:p>
                      <a:pPr algn="r"/>
                      <a:r>
                        <a:rPr lang="en-ZA" sz="1800" b="1" dirty="0"/>
                        <a:t>17</a:t>
                      </a:r>
                      <a:r>
                        <a:rPr lang="en-ZA" sz="1800" b="1" baseline="0" dirty="0"/>
                        <a:t> 519 002</a:t>
                      </a:r>
                      <a:endParaRPr lang="en-ZA" sz="1800" b="1" dirty="0">
                        <a:solidFill>
                          <a:schemeClr val="tx1"/>
                        </a:solidFill>
                        <a:latin typeface="+mn-lt"/>
                        <a:cs typeface="Arial" panose="020B0604020202020204" pitchFamily="34" charset="0"/>
                      </a:endParaRPr>
                    </a:p>
                  </a:txBody>
                  <a:tcPr/>
                </a:tc>
                <a:tc>
                  <a:txBody>
                    <a:bodyPr/>
                    <a:lstStyle/>
                    <a:p>
                      <a:pPr algn="r"/>
                      <a:r>
                        <a:rPr lang="en-ZA" sz="1800" b="1" dirty="0"/>
                        <a:t>18 569 231</a:t>
                      </a:r>
                      <a:endParaRPr lang="en-ZA" sz="1800" b="1" dirty="0">
                        <a:solidFill>
                          <a:schemeClr val="tx1"/>
                        </a:solidFill>
                        <a:latin typeface="+mn-lt"/>
                        <a:cs typeface="Arial" panose="020B0604020202020204" pitchFamily="34" charset="0"/>
                      </a:endParaRPr>
                    </a:p>
                  </a:txBody>
                  <a:tcPr/>
                </a:tc>
                <a:tc>
                  <a:txBody>
                    <a:bodyPr/>
                    <a:lstStyle/>
                    <a:p>
                      <a:pPr algn="r"/>
                      <a:r>
                        <a:rPr lang="en-ZA" sz="1800" b="1" dirty="0"/>
                        <a:t>6.0%</a:t>
                      </a:r>
                      <a:endParaRPr lang="en-ZA" sz="18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p:pic>
        <p:nvPicPr>
          <p:cNvPr id="5" name="Picture 4"/>
          <p:cNvPicPr>
            <a:picLocks noChangeAspect="1"/>
          </p:cNvPicPr>
          <p:nvPr/>
        </p:nvPicPr>
        <p:blipFill>
          <a:blip r:embed="rId2" cstate="print"/>
          <a:stretch>
            <a:fillRect/>
          </a:stretch>
        </p:blipFill>
        <p:spPr>
          <a:xfrm>
            <a:off x="0" y="6163750"/>
            <a:ext cx="1619672" cy="694250"/>
          </a:xfrm>
          <a:prstGeom prst="rect">
            <a:avLst/>
          </a:prstGeom>
        </p:spPr>
      </p:pic>
      <p:sp>
        <p:nvSpPr>
          <p:cNvPr id="3" name="TextBox 2"/>
          <p:cNvSpPr txBox="1"/>
          <p:nvPr/>
        </p:nvSpPr>
        <p:spPr>
          <a:xfrm>
            <a:off x="7236296" y="6597352"/>
            <a:ext cx="576064" cy="261610"/>
          </a:xfrm>
          <a:prstGeom prst="rect">
            <a:avLst/>
          </a:prstGeom>
          <a:noFill/>
        </p:spPr>
        <p:txBody>
          <a:bodyPr wrap="square" rtlCol="0">
            <a:spAutoFit/>
          </a:bodyPr>
          <a:lstStyle/>
          <a:p>
            <a:r>
              <a:rPr lang="en-US" sz="1100" dirty="0"/>
              <a:t>63</a:t>
            </a:r>
            <a:endParaRPr lang="en-ZA" sz="1100" dirty="0"/>
          </a:p>
        </p:txBody>
      </p:sp>
    </p:spTree>
    <p:extLst>
      <p:ext uri="{BB962C8B-B14F-4D97-AF65-F5344CB8AC3E}">
        <p14:creationId xmlns:p14="http://schemas.microsoft.com/office/powerpoint/2010/main" xmlns="" val="146573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0" y="202631"/>
            <a:ext cx="8075240" cy="706089"/>
          </a:xfrm>
        </p:spPr>
        <p:txBody>
          <a:bodyPr>
            <a:normAutofit/>
          </a:bodyPr>
          <a:lstStyle/>
          <a:p>
            <a:r>
              <a:rPr lang="en-US" altLang="en-US" sz="2800" b="1" dirty="0">
                <a:solidFill>
                  <a:schemeClr val="accent2">
                    <a:lumMod val="75000"/>
                  </a:schemeClr>
                </a:solidFill>
              </a:rPr>
              <a:t>Details of transfers (R’000) over the 2019 MTEF</a:t>
            </a:r>
            <a:endParaRPr lang="en-ZA" sz="28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15970822"/>
              </p:ext>
            </p:extLst>
          </p:nvPr>
        </p:nvGraphicFramePr>
        <p:xfrm>
          <a:off x="0" y="908720"/>
          <a:ext cx="9144000" cy="5949277"/>
        </p:xfrm>
        <a:graphic>
          <a:graphicData uri="http://schemas.openxmlformats.org/drawingml/2006/table">
            <a:tbl>
              <a:tblPr firstRow="1" bandRow="1">
                <a:tableStyleId>{21E4AEA4-8DFA-4A89-87EB-49C32662AFE0}</a:tableStyleId>
              </a:tblPr>
              <a:tblGrid>
                <a:gridCol w="4657865">
                  <a:extLst>
                    <a:ext uri="{9D8B030D-6E8A-4147-A177-3AD203B41FA5}">
                      <a16:colId xmlns:a16="http://schemas.microsoft.com/office/drawing/2014/main" xmlns="" val="20000"/>
                    </a:ext>
                  </a:extLst>
                </a:gridCol>
                <a:gridCol w="1441971">
                  <a:extLst>
                    <a:ext uri="{9D8B030D-6E8A-4147-A177-3AD203B41FA5}">
                      <a16:colId xmlns:a16="http://schemas.microsoft.com/office/drawing/2014/main" xmlns="" val="20001"/>
                    </a:ext>
                  </a:extLst>
                </a:gridCol>
                <a:gridCol w="1602193">
                  <a:extLst>
                    <a:ext uri="{9D8B030D-6E8A-4147-A177-3AD203B41FA5}">
                      <a16:colId xmlns:a16="http://schemas.microsoft.com/office/drawing/2014/main" xmlns="" val="20002"/>
                    </a:ext>
                  </a:extLst>
                </a:gridCol>
                <a:gridCol w="1441971">
                  <a:extLst>
                    <a:ext uri="{9D8B030D-6E8A-4147-A177-3AD203B41FA5}">
                      <a16:colId xmlns:a16="http://schemas.microsoft.com/office/drawing/2014/main" xmlns="" val="20003"/>
                    </a:ext>
                  </a:extLst>
                </a:gridCol>
              </a:tblGrid>
              <a:tr h="703144">
                <a:tc>
                  <a:txBody>
                    <a:bodyPr/>
                    <a:lstStyle/>
                    <a:p>
                      <a:pPr algn="l" fontAlgn="b"/>
                      <a:r>
                        <a:rPr lang="en-US" sz="1800" u="none" strike="noStrike" dirty="0"/>
                        <a:t> Other Transfers</a:t>
                      </a:r>
                      <a:endParaRPr lang="en-US" sz="1800" b="1" i="0" u="none" strike="noStrike" dirty="0">
                        <a:solidFill>
                          <a:schemeClr val="tx1"/>
                        </a:solidFill>
                        <a:latin typeface="+mn-lt"/>
                        <a:cs typeface="Arial" panose="020B0604020202020204" pitchFamily="34" charset="0"/>
                      </a:endParaRPr>
                    </a:p>
                  </a:txBody>
                  <a:tcPr marL="7471" marR="7471" marT="7471" marB="0" anchor="ctr"/>
                </a:tc>
                <a:tc>
                  <a:txBody>
                    <a:bodyPr/>
                    <a:lstStyle/>
                    <a:p>
                      <a:pPr algn="r"/>
                      <a:r>
                        <a:rPr lang="en-ZA" dirty="0"/>
                        <a:t>2019/20</a:t>
                      </a:r>
                    </a:p>
                    <a:p>
                      <a:pPr algn="r"/>
                      <a:r>
                        <a:rPr lang="en-ZA" dirty="0"/>
                        <a:t>R’000</a:t>
                      </a:r>
                      <a:endParaRPr lang="en-ZA" dirty="0">
                        <a:solidFill>
                          <a:schemeClr val="tx1"/>
                        </a:solidFill>
                        <a:latin typeface="+mn-lt"/>
                      </a:endParaRPr>
                    </a:p>
                  </a:txBody>
                  <a:tcPr/>
                </a:tc>
                <a:tc>
                  <a:txBody>
                    <a:bodyPr/>
                    <a:lstStyle/>
                    <a:p>
                      <a:pPr algn="r"/>
                      <a:r>
                        <a:rPr lang="en-ZA" dirty="0"/>
                        <a:t>2020/21</a:t>
                      </a:r>
                    </a:p>
                    <a:p>
                      <a:pPr algn="r"/>
                      <a:r>
                        <a:rPr lang="en-ZA" dirty="0"/>
                        <a:t>R’000</a:t>
                      </a:r>
                      <a:endParaRPr lang="en-ZA" dirty="0">
                        <a:solidFill>
                          <a:schemeClr val="tx1"/>
                        </a:solidFill>
                        <a:latin typeface="+mn-lt"/>
                      </a:endParaRPr>
                    </a:p>
                  </a:txBody>
                  <a:tcPr/>
                </a:tc>
                <a:tc>
                  <a:txBody>
                    <a:bodyPr/>
                    <a:lstStyle/>
                    <a:p>
                      <a:pPr algn="r"/>
                      <a:r>
                        <a:rPr lang="en-ZA" dirty="0"/>
                        <a:t>2021/22</a:t>
                      </a:r>
                    </a:p>
                    <a:p>
                      <a:pPr algn="r"/>
                      <a:r>
                        <a:rPr lang="en-ZA" dirty="0"/>
                        <a:t>R’000</a:t>
                      </a:r>
                      <a:endParaRPr lang="en-ZA" dirty="0">
                        <a:solidFill>
                          <a:schemeClr val="tx1"/>
                        </a:solidFill>
                        <a:latin typeface="+mn-lt"/>
                      </a:endParaRPr>
                    </a:p>
                  </a:txBody>
                  <a:tcPr/>
                </a:tc>
                <a:extLst>
                  <a:ext uri="{0D108BD9-81ED-4DB2-BD59-A6C34878D82A}">
                    <a16:rowId xmlns:a16="http://schemas.microsoft.com/office/drawing/2014/main" xmlns="" val="10000"/>
                  </a:ext>
                </a:extLst>
              </a:tr>
              <a:tr h="401796">
                <a:tc>
                  <a:txBody>
                    <a:bodyPr/>
                    <a:lstStyle/>
                    <a:p>
                      <a:pPr algn="l" fontAlgn="b"/>
                      <a:r>
                        <a:rPr lang="en-US" sz="1800" u="none" strike="noStrike" dirty="0"/>
                        <a:t>Unesco Membership Fees</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15 431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16 295</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17 191</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1"/>
                  </a:ext>
                </a:extLst>
              </a:tr>
              <a:tr h="401796">
                <a:tc>
                  <a:txBody>
                    <a:bodyPr/>
                    <a:lstStyle/>
                    <a:p>
                      <a:pPr algn="l" fontAlgn="b"/>
                      <a:r>
                        <a:rPr lang="en-US" sz="1800" u="none" strike="noStrike" dirty="0"/>
                        <a:t>ADEA</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150</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158</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167</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2"/>
                  </a:ext>
                </a:extLst>
              </a:tr>
              <a:tr h="610902">
                <a:tc>
                  <a:txBody>
                    <a:bodyPr/>
                    <a:lstStyle/>
                    <a:p>
                      <a:pPr algn="l" fontAlgn="b"/>
                      <a:r>
                        <a:rPr lang="en-US" sz="1800" u="none" strike="noStrike" dirty="0"/>
                        <a:t>Guidance Counselling and Youth Development Centre: Malawi</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186</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196</a:t>
                      </a:r>
                      <a:endParaRPr lang="en-ZA" sz="1800" dirty="0">
                        <a:solidFill>
                          <a:schemeClr val="tx1"/>
                        </a:solidFill>
                        <a:latin typeface="+mn-lt"/>
                        <a:cs typeface="Arial" panose="020B0604020202020204" pitchFamily="34" charset="0"/>
                      </a:endParaRPr>
                    </a:p>
                  </a:txBody>
                  <a:tcPr/>
                </a:tc>
                <a:tc>
                  <a:txBody>
                    <a:bodyPr/>
                    <a:lstStyle/>
                    <a:p>
                      <a:pPr algn="r"/>
                      <a:r>
                        <a:rPr lang="en-ZA" sz="1800" dirty="0"/>
                        <a:t>207</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3"/>
                  </a:ext>
                </a:extLst>
              </a:tr>
              <a:tr h="401796">
                <a:tc>
                  <a:txBody>
                    <a:bodyPr/>
                    <a:lstStyle/>
                    <a:p>
                      <a:pPr algn="l" fontAlgn="b"/>
                      <a:r>
                        <a:rPr lang="en-US" sz="1800" u="none" strike="noStrike" dirty="0"/>
                        <a:t>Childine South Africa</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69</a:t>
                      </a:r>
                      <a:endParaRPr lang="en-ZA" sz="1800" dirty="0">
                        <a:solidFill>
                          <a:schemeClr val="tx1"/>
                        </a:solidFill>
                        <a:latin typeface="+mn-lt"/>
                        <a:cs typeface="Arial" panose="020B0604020202020204" pitchFamily="34" charset="0"/>
                      </a:endParaRPr>
                    </a:p>
                  </a:txBody>
                  <a:tcPr/>
                </a:tc>
                <a:tc>
                  <a:txBody>
                    <a:bodyPr/>
                    <a:lstStyle/>
                    <a:p>
                      <a:pPr algn="r"/>
                      <a:r>
                        <a:rPr lang="en-ZA" sz="1800" dirty="0"/>
                        <a:t>73</a:t>
                      </a:r>
                      <a:endParaRPr lang="en-ZA" sz="1800" dirty="0">
                        <a:solidFill>
                          <a:schemeClr val="tx1"/>
                        </a:solidFill>
                        <a:latin typeface="+mn-lt"/>
                        <a:cs typeface="Arial" panose="020B0604020202020204" pitchFamily="34" charset="0"/>
                      </a:endParaRPr>
                    </a:p>
                  </a:txBody>
                  <a:tcPr/>
                </a:tc>
                <a:tc>
                  <a:txBody>
                    <a:bodyPr/>
                    <a:lstStyle/>
                    <a:p>
                      <a:pPr algn="r"/>
                      <a:r>
                        <a:rPr lang="en-ZA" sz="1800" dirty="0"/>
                        <a:t>78</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4"/>
                  </a:ext>
                </a:extLst>
              </a:tr>
              <a:tr h="408165">
                <a:tc>
                  <a:txBody>
                    <a:bodyPr/>
                    <a:lstStyle/>
                    <a:p>
                      <a:pPr algn="l" fontAlgn="b"/>
                      <a:r>
                        <a:rPr lang="en-US" sz="1800" u="none" strike="noStrike" dirty="0"/>
                        <a:t>National Education</a:t>
                      </a:r>
                      <a:r>
                        <a:rPr lang="en-US" sz="1800" u="none" strike="noStrike" baseline="0" dirty="0"/>
                        <a:t> Collaboration Trust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111 945</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118 102</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124 598</a:t>
                      </a:r>
                      <a:endParaRPr lang="en-ZA" sz="18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5"/>
                  </a:ext>
                </a:extLst>
              </a:tr>
              <a:tr h="610902">
                <a:tc>
                  <a:txBody>
                    <a:bodyPr/>
                    <a:lstStyle/>
                    <a:p>
                      <a:pPr marL="0" algn="l" defTabSz="914400" rtl="0" eaLnBrk="1" fontAlgn="b" latinLnBrk="0" hangingPunct="1"/>
                      <a:r>
                        <a:rPr lang="en-ZA" sz="1800" u="none" strike="noStrike" kern="1200" dirty="0"/>
                        <a:t>Southern and Eastern Africa Consortium for Monitoring Educational Quality</a:t>
                      </a:r>
                      <a:endParaRPr lang="en-US" sz="1800" b="0" i="0" u="none" strike="noStrike" kern="1200" dirty="0">
                        <a:solidFill>
                          <a:schemeClr val="tx1"/>
                        </a:solidFill>
                        <a:latin typeface="+mn-lt"/>
                        <a:ea typeface="+mn-ea"/>
                        <a:cs typeface="Arial" panose="020B0604020202020204" pitchFamily="34" charset="0"/>
                      </a:endParaRPr>
                    </a:p>
                  </a:txBody>
                  <a:tcPr marL="89647" marR="7471" marT="7471" marB="0" anchor="ctr"/>
                </a:tc>
                <a:tc>
                  <a:txBody>
                    <a:bodyPr/>
                    <a:lstStyle/>
                    <a:p>
                      <a:pPr marL="0" algn="r" defTabSz="914400" rtl="0" eaLnBrk="1" latinLnBrk="0" hangingPunct="1"/>
                      <a:r>
                        <a:rPr lang="en-ZA" sz="1800" kern="1200" dirty="0"/>
                        <a:t>3 480</a:t>
                      </a:r>
                      <a:endParaRPr lang="en-ZA" sz="1800" b="0" kern="1200" dirty="0">
                        <a:solidFill>
                          <a:schemeClr val="tx1"/>
                        </a:solidFill>
                        <a:latin typeface="+mn-lt"/>
                        <a:ea typeface="+mn-ea"/>
                        <a:cs typeface="Arial" panose="020B0604020202020204" pitchFamily="34" charset="0"/>
                      </a:endParaRPr>
                    </a:p>
                  </a:txBody>
                  <a:tcPr/>
                </a:tc>
                <a:tc>
                  <a:txBody>
                    <a:bodyPr/>
                    <a:lstStyle/>
                    <a:p>
                      <a:pPr marL="0" algn="r" defTabSz="914400" rtl="0" eaLnBrk="1" latinLnBrk="0" hangingPunct="1"/>
                      <a:r>
                        <a:rPr lang="en-ZA" sz="1800" kern="1200" dirty="0"/>
                        <a:t>3 671</a:t>
                      </a:r>
                      <a:endParaRPr lang="en-ZA" sz="1800" b="0" kern="1200" dirty="0">
                        <a:solidFill>
                          <a:schemeClr val="tx1"/>
                        </a:solidFill>
                        <a:latin typeface="+mn-lt"/>
                        <a:ea typeface="+mn-ea"/>
                        <a:cs typeface="Arial" panose="020B0604020202020204" pitchFamily="34" charset="0"/>
                      </a:endParaRPr>
                    </a:p>
                  </a:txBody>
                  <a:tcPr/>
                </a:tc>
                <a:tc>
                  <a:txBody>
                    <a:bodyPr/>
                    <a:lstStyle/>
                    <a:p>
                      <a:pPr marL="0" algn="r" defTabSz="914400" rtl="0" eaLnBrk="1" latinLnBrk="0" hangingPunct="1"/>
                      <a:r>
                        <a:rPr lang="en-ZA" sz="1800" kern="1200" dirty="0"/>
                        <a:t>3 873</a:t>
                      </a:r>
                      <a:endParaRPr lang="en-ZA" sz="1800" b="0" kern="120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xmlns="" val="10006"/>
                  </a:ext>
                </a:extLst>
              </a:tr>
              <a:tr h="401796">
                <a:tc>
                  <a:txBody>
                    <a:bodyPr/>
                    <a:lstStyle/>
                    <a:p>
                      <a:pPr algn="l" fontAlgn="b"/>
                      <a:r>
                        <a:rPr lang="en-US" sz="1800" u="none" strike="noStrike" dirty="0"/>
                        <a:t>NSFAS: Funza Lushaka Bursaries</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1</a:t>
                      </a:r>
                      <a:r>
                        <a:rPr lang="en-ZA" sz="1800" baseline="0" dirty="0"/>
                        <a:t> 224 271</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1 291</a:t>
                      </a:r>
                      <a:r>
                        <a:rPr lang="en-ZA" sz="1800" baseline="0" dirty="0"/>
                        <a:t> 606</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1 362</a:t>
                      </a:r>
                      <a:r>
                        <a:rPr lang="en-ZA" sz="1800" baseline="0" dirty="0"/>
                        <a:t> 644</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7"/>
                  </a:ext>
                </a:extLst>
              </a:tr>
              <a:tr h="401796">
                <a:tc>
                  <a:txBody>
                    <a:bodyPr/>
                    <a:lstStyle/>
                    <a:p>
                      <a:pPr algn="l" fontAlgn="b"/>
                      <a:r>
                        <a:rPr lang="en-US" sz="1800" u="none" strike="noStrike" dirty="0"/>
                        <a:t>Transfers to Public Entities</a:t>
                      </a:r>
                      <a:endParaRPr lang="en-US" sz="1800" b="1"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endParaRPr lang="en-ZA" sz="1800" dirty="0">
                        <a:solidFill>
                          <a:schemeClr val="tx1"/>
                        </a:solidFill>
                        <a:latin typeface="+mn-lt"/>
                        <a:cs typeface="Arial" panose="020B0604020202020204" pitchFamily="34" charset="0"/>
                      </a:endParaRPr>
                    </a:p>
                  </a:txBody>
                  <a:tcPr/>
                </a:tc>
                <a:tc>
                  <a:txBody>
                    <a:bodyPr/>
                    <a:lstStyle/>
                    <a:p>
                      <a:pPr algn="r"/>
                      <a:endParaRPr lang="en-ZA" sz="1800" dirty="0">
                        <a:solidFill>
                          <a:schemeClr val="tx1"/>
                        </a:solidFill>
                        <a:latin typeface="+mn-lt"/>
                        <a:cs typeface="Arial" panose="020B0604020202020204" pitchFamily="34" charset="0"/>
                      </a:endParaRPr>
                    </a:p>
                  </a:txBody>
                  <a:tcPr/>
                </a:tc>
                <a:tc>
                  <a:txBody>
                    <a:bodyPr/>
                    <a:lstStyle/>
                    <a:p>
                      <a:pPr algn="r"/>
                      <a:endParaRPr lang="en-ZA" sz="1800" dirty="0">
                        <a:solidFill>
                          <a:srgbClr val="C00000"/>
                        </a:solidFill>
                        <a:latin typeface="+mn-lt"/>
                        <a:cs typeface="Arial" panose="020B0604020202020204" pitchFamily="34" charset="0"/>
                      </a:endParaRPr>
                    </a:p>
                  </a:txBody>
                  <a:tcPr/>
                </a:tc>
                <a:extLst>
                  <a:ext uri="{0D108BD9-81ED-4DB2-BD59-A6C34878D82A}">
                    <a16:rowId xmlns:a16="http://schemas.microsoft.com/office/drawing/2014/main" xmlns="" val="10008"/>
                  </a:ext>
                </a:extLst>
              </a:tr>
              <a:tr h="401796">
                <a:tc>
                  <a:txBody>
                    <a:bodyPr/>
                    <a:lstStyle/>
                    <a:p>
                      <a:pPr algn="l" fontAlgn="b"/>
                      <a:r>
                        <a:rPr lang="en-US" sz="1800" u="none" strike="noStrike" dirty="0"/>
                        <a:t>Umalusi</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134 634</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142 012</a:t>
                      </a:r>
                      <a:endParaRPr lang="en-ZA" sz="1800" dirty="0">
                        <a:solidFill>
                          <a:schemeClr val="tx1"/>
                        </a:solidFill>
                        <a:latin typeface="+mn-lt"/>
                        <a:cs typeface="Arial" panose="020B0604020202020204" pitchFamily="34" charset="0"/>
                      </a:endParaRPr>
                    </a:p>
                  </a:txBody>
                  <a:tcPr/>
                </a:tc>
                <a:tc>
                  <a:txBody>
                    <a:bodyPr/>
                    <a:lstStyle/>
                    <a:p>
                      <a:pPr algn="r"/>
                      <a:r>
                        <a:rPr lang="en-ZA" sz="1800" dirty="0"/>
                        <a:t>149 822</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9"/>
                  </a:ext>
                </a:extLst>
              </a:tr>
              <a:tr h="401796">
                <a:tc>
                  <a:txBody>
                    <a:bodyPr/>
                    <a:lstStyle/>
                    <a:p>
                      <a:pPr algn="l" fontAlgn="b"/>
                      <a:r>
                        <a:rPr lang="en-US" sz="1800" u="none" strike="noStrike" dirty="0"/>
                        <a:t>ETDP SETA</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dirty="0"/>
                        <a:t>429</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453</a:t>
                      </a:r>
                      <a:endParaRPr lang="en-ZA" sz="1800" b="0" dirty="0">
                        <a:solidFill>
                          <a:schemeClr val="tx1"/>
                        </a:solidFill>
                        <a:latin typeface="+mn-lt"/>
                        <a:cs typeface="Arial" panose="020B0604020202020204" pitchFamily="34" charset="0"/>
                      </a:endParaRPr>
                    </a:p>
                  </a:txBody>
                  <a:tcPr/>
                </a:tc>
                <a:tc>
                  <a:txBody>
                    <a:bodyPr/>
                    <a:lstStyle/>
                    <a:p>
                      <a:pPr algn="r"/>
                      <a:r>
                        <a:rPr lang="en-ZA" sz="1800" dirty="0"/>
                        <a:t>478</a:t>
                      </a:r>
                      <a:endParaRPr lang="en-ZA" sz="18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10"/>
                  </a:ext>
                </a:extLst>
              </a:tr>
              <a:tr h="401796">
                <a:tc>
                  <a:txBody>
                    <a:bodyPr/>
                    <a:lstStyle/>
                    <a:p>
                      <a:pPr marL="0" algn="l" defTabSz="914400" rtl="0" eaLnBrk="1" fontAlgn="b" latinLnBrk="0" hangingPunct="1"/>
                      <a:r>
                        <a:rPr lang="en-US" sz="1800" u="none" strike="noStrike" kern="1200" dirty="0"/>
                        <a:t>South African Council for Educators</a:t>
                      </a:r>
                      <a:endParaRPr lang="en-US" sz="1800" b="0" i="0" u="none" strike="noStrike" kern="1200" dirty="0">
                        <a:solidFill>
                          <a:schemeClr val="tx1"/>
                        </a:solidFill>
                        <a:latin typeface="+mn-lt"/>
                        <a:ea typeface="+mn-ea"/>
                        <a:cs typeface="Arial" panose="020B0604020202020204" pitchFamily="34" charset="0"/>
                      </a:endParaRPr>
                    </a:p>
                  </a:txBody>
                  <a:tcPr marL="89647" marR="7471" marT="7471" marB="0" anchor="ctr"/>
                </a:tc>
                <a:tc>
                  <a:txBody>
                    <a:bodyPr/>
                    <a:lstStyle/>
                    <a:p>
                      <a:pPr marL="0" algn="r" defTabSz="914400" rtl="0" eaLnBrk="1" latinLnBrk="0" hangingPunct="1"/>
                      <a:r>
                        <a:rPr lang="en-ZA" sz="1800" kern="1200" dirty="0"/>
                        <a:t>20 000</a:t>
                      </a:r>
                      <a:endParaRPr lang="en-ZA" sz="1800" b="0" kern="1200" dirty="0">
                        <a:solidFill>
                          <a:schemeClr val="tx1"/>
                        </a:solidFill>
                        <a:latin typeface="+mn-lt"/>
                        <a:ea typeface="+mn-ea"/>
                        <a:cs typeface="Arial" panose="020B0604020202020204" pitchFamily="34" charset="0"/>
                      </a:endParaRPr>
                    </a:p>
                  </a:txBody>
                  <a:tcPr/>
                </a:tc>
                <a:tc>
                  <a:txBody>
                    <a:bodyPr/>
                    <a:lstStyle/>
                    <a:p>
                      <a:pPr marL="0" algn="r" defTabSz="914400" rtl="0" eaLnBrk="1" latinLnBrk="0" hangingPunct="1"/>
                      <a:r>
                        <a:rPr lang="en-ZA" sz="1800" kern="1200" dirty="0"/>
                        <a:t>21 100</a:t>
                      </a:r>
                      <a:endParaRPr lang="en-ZA" sz="1800" b="0" kern="1200" dirty="0">
                        <a:solidFill>
                          <a:schemeClr val="tx1"/>
                        </a:solidFill>
                        <a:latin typeface="+mn-lt"/>
                        <a:ea typeface="+mn-ea"/>
                        <a:cs typeface="Arial" panose="020B0604020202020204" pitchFamily="34" charset="0"/>
                      </a:endParaRPr>
                    </a:p>
                  </a:txBody>
                  <a:tcPr/>
                </a:tc>
                <a:tc>
                  <a:txBody>
                    <a:bodyPr/>
                    <a:lstStyle/>
                    <a:p>
                      <a:pPr marL="0" algn="r" defTabSz="914400" rtl="0" eaLnBrk="1" latinLnBrk="0" hangingPunct="1"/>
                      <a:r>
                        <a:rPr lang="en-ZA" sz="1800" kern="1200" dirty="0"/>
                        <a:t>22 261</a:t>
                      </a:r>
                      <a:endParaRPr lang="en-ZA" sz="1800" b="0" kern="120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xmlns="" val="10011"/>
                  </a:ext>
                </a:extLst>
              </a:tr>
              <a:tr h="401796">
                <a:tc>
                  <a:txBody>
                    <a:bodyPr/>
                    <a:lstStyle/>
                    <a:p>
                      <a:pPr algn="l" fontAlgn="b"/>
                      <a:r>
                        <a:rPr lang="en-US" sz="1800" b="1" u="none" strike="noStrike" dirty="0"/>
                        <a:t>TOTAL TRANSFERS</a:t>
                      </a:r>
                      <a:endParaRPr lang="en-US" sz="1800" b="1"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a:r>
                        <a:rPr lang="en-ZA" sz="1800" b="1" dirty="0"/>
                        <a:t>1 510 595</a:t>
                      </a:r>
                      <a:endParaRPr lang="en-ZA" sz="1800" b="1" dirty="0">
                        <a:solidFill>
                          <a:schemeClr val="tx1"/>
                        </a:solidFill>
                        <a:latin typeface="+mn-lt"/>
                        <a:cs typeface="Arial" panose="020B0604020202020204" pitchFamily="34" charset="0"/>
                      </a:endParaRPr>
                    </a:p>
                  </a:txBody>
                  <a:tcPr/>
                </a:tc>
                <a:tc>
                  <a:txBody>
                    <a:bodyPr/>
                    <a:lstStyle/>
                    <a:p>
                      <a:pPr algn="r"/>
                      <a:r>
                        <a:rPr lang="en-ZA" sz="1800" b="1" dirty="0"/>
                        <a:t>1 593 666</a:t>
                      </a:r>
                      <a:endParaRPr lang="en-ZA" sz="1800" b="1" dirty="0">
                        <a:solidFill>
                          <a:schemeClr val="tx1"/>
                        </a:solidFill>
                        <a:latin typeface="+mn-lt"/>
                        <a:cs typeface="Arial" panose="020B0604020202020204" pitchFamily="34" charset="0"/>
                      </a:endParaRPr>
                    </a:p>
                  </a:txBody>
                  <a:tcPr/>
                </a:tc>
                <a:tc>
                  <a:txBody>
                    <a:bodyPr/>
                    <a:lstStyle/>
                    <a:p>
                      <a:pPr algn="r"/>
                      <a:r>
                        <a:rPr lang="en-ZA" sz="1800" b="1" dirty="0"/>
                        <a:t>1 681 319</a:t>
                      </a:r>
                      <a:endParaRPr lang="en-ZA" sz="18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12"/>
                  </a:ext>
                </a:extLst>
              </a:tr>
            </a:tbl>
          </a:graphicData>
        </a:graphic>
      </p:graphicFrame>
      <p:sp>
        <p:nvSpPr>
          <p:cNvPr id="3" name="TextBox 2"/>
          <p:cNvSpPr txBox="1"/>
          <p:nvPr/>
        </p:nvSpPr>
        <p:spPr>
          <a:xfrm>
            <a:off x="7164288" y="6546490"/>
            <a:ext cx="432048" cy="261610"/>
          </a:xfrm>
          <a:prstGeom prst="rect">
            <a:avLst/>
          </a:prstGeom>
          <a:noFill/>
        </p:spPr>
        <p:txBody>
          <a:bodyPr wrap="square" rtlCol="0">
            <a:spAutoFit/>
          </a:bodyPr>
          <a:lstStyle/>
          <a:p>
            <a:r>
              <a:rPr lang="en-US" sz="1100" dirty="0"/>
              <a:t>64</a:t>
            </a:r>
            <a:endParaRPr lang="en-ZA" sz="1100" dirty="0"/>
          </a:p>
        </p:txBody>
      </p:sp>
    </p:spTree>
    <p:extLst>
      <p:ext uri="{BB962C8B-B14F-4D97-AF65-F5344CB8AC3E}">
        <p14:creationId xmlns:p14="http://schemas.microsoft.com/office/powerpoint/2010/main" xmlns="" val="640362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496944" cy="864096"/>
          </a:xfrm>
        </p:spPr>
        <p:txBody>
          <a:bodyPr>
            <a:noAutofit/>
          </a:bodyPr>
          <a:lstStyle/>
          <a:p>
            <a:r>
              <a:rPr lang="en-ZA" altLang="en-US" sz="3200" b="1" dirty="0">
                <a:solidFill>
                  <a:schemeClr val="accent2">
                    <a:lumMod val="75000"/>
                  </a:schemeClr>
                </a:solidFill>
              </a:rPr>
              <a:t>Detailed Breakdown of the budget over 2018 MTEF </a:t>
            </a:r>
            <a:endParaRPr lang="en-ZA" sz="32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77994774"/>
              </p:ext>
            </p:extLst>
          </p:nvPr>
        </p:nvGraphicFramePr>
        <p:xfrm>
          <a:off x="179512" y="908720"/>
          <a:ext cx="8784976" cy="4968553"/>
        </p:xfrm>
        <a:graphic>
          <a:graphicData uri="http://schemas.openxmlformats.org/drawingml/2006/table">
            <a:tbl>
              <a:tblPr firstRow="1" bandRow="1">
                <a:tableStyleId>{21E4AEA4-8DFA-4A89-87EB-49C32662AFE0}</a:tableStyleId>
              </a:tblPr>
              <a:tblGrid>
                <a:gridCol w="4227711">
                  <a:extLst>
                    <a:ext uri="{9D8B030D-6E8A-4147-A177-3AD203B41FA5}">
                      <a16:colId xmlns:a16="http://schemas.microsoft.com/office/drawing/2014/main" xmlns="" val="20000"/>
                    </a:ext>
                  </a:extLst>
                </a:gridCol>
                <a:gridCol w="1548391">
                  <a:extLst>
                    <a:ext uri="{9D8B030D-6E8A-4147-A177-3AD203B41FA5}">
                      <a16:colId xmlns:a16="http://schemas.microsoft.com/office/drawing/2014/main" xmlns="" val="20001"/>
                    </a:ext>
                  </a:extLst>
                </a:gridCol>
                <a:gridCol w="1537350">
                  <a:extLst>
                    <a:ext uri="{9D8B030D-6E8A-4147-A177-3AD203B41FA5}">
                      <a16:colId xmlns:a16="http://schemas.microsoft.com/office/drawing/2014/main" xmlns="" val="20002"/>
                    </a:ext>
                  </a:extLst>
                </a:gridCol>
                <a:gridCol w="1471524">
                  <a:extLst>
                    <a:ext uri="{9D8B030D-6E8A-4147-A177-3AD203B41FA5}">
                      <a16:colId xmlns:a16="http://schemas.microsoft.com/office/drawing/2014/main" xmlns="" val="20003"/>
                    </a:ext>
                  </a:extLst>
                </a:gridCol>
              </a:tblGrid>
              <a:tr h="747284">
                <a:tc>
                  <a:txBody>
                    <a:bodyPr/>
                    <a:lstStyle/>
                    <a:p>
                      <a:pPr algn="l" fontAlgn="b"/>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a:r>
                        <a:rPr lang="en-ZA" dirty="0"/>
                        <a:t>2019/20</a:t>
                      </a:r>
                    </a:p>
                    <a:p>
                      <a:pPr algn="r"/>
                      <a:r>
                        <a:rPr lang="en-ZA" dirty="0"/>
                        <a:t>R’000</a:t>
                      </a:r>
                      <a:endParaRPr lang="en-ZA" b="1" dirty="0">
                        <a:solidFill>
                          <a:schemeClr val="tx1"/>
                        </a:solidFill>
                        <a:latin typeface="+mn-lt"/>
                      </a:endParaRPr>
                    </a:p>
                  </a:txBody>
                  <a:tcPr/>
                </a:tc>
                <a:tc>
                  <a:txBody>
                    <a:bodyPr/>
                    <a:lstStyle/>
                    <a:p>
                      <a:pPr algn="r"/>
                      <a:r>
                        <a:rPr lang="en-ZA" dirty="0"/>
                        <a:t>2020/21</a:t>
                      </a:r>
                    </a:p>
                    <a:p>
                      <a:pPr algn="r"/>
                      <a:r>
                        <a:rPr lang="en-ZA" dirty="0"/>
                        <a:t>R’000</a:t>
                      </a:r>
                      <a:endParaRPr lang="en-ZA" b="1" dirty="0">
                        <a:solidFill>
                          <a:schemeClr val="tx1"/>
                        </a:solidFill>
                        <a:latin typeface="+mn-lt"/>
                      </a:endParaRPr>
                    </a:p>
                  </a:txBody>
                  <a:tcPr/>
                </a:tc>
                <a:tc>
                  <a:txBody>
                    <a:bodyPr/>
                    <a:lstStyle/>
                    <a:p>
                      <a:pPr algn="r"/>
                      <a:r>
                        <a:rPr lang="en-ZA" dirty="0"/>
                        <a:t>2021/22</a:t>
                      </a:r>
                    </a:p>
                    <a:p>
                      <a:pPr algn="r"/>
                      <a:r>
                        <a:rPr lang="en-ZA" dirty="0"/>
                        <a:t>R’000</a:t>
                      </a:r>
                      <a:endParaRPr lang="en-ZA" b="1" dirty="0">
                        <a:solidFill>
                          <a:schemeClr val="tx1"/>
                        </a:solidFill>
                        <a:latin typeface="+mn-lt"/>
                      </a:endParaRPr>
                    </a:p>
                  </a:txBody>
                  <a:tcPr/>
                </a:tc>
                <a:extLst>
                  <a:ext uri="{0D108BD9-81ED-4DB2-BD59-A6C34878D82A}">
                    <a16:rowId xmlns:a16="http://schemas.microsoft.com/office/drawing/2014/main" xmlns="" val="10000"/>
                  </a:ext>
                </a:extLst>
              </a:tr>
              <a:tr h="500878">
                <a:tc>
                  <a:txBody>
                    <a:bodyPr/>
                    <a:lstStyle/>
                    <a:p>
                      <a:pPr algn="l" fontAlgn="b"/>
                      <a:r>
                        <a:rPr lang="en-ZA" sz="1800" u="none" strike="noStrike" dirty="0">
                          <a:effectLst/>
                        </a:rPr>
                        <a:t>Compensation of Employees</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500 478</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538 698</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573 716</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1"/>
                  </a:ext>
                </a:extLst>
              </a:tr>
              <a:tr h="440528">
                <a:tc>
                  <a:txBody>
                    <a:bodyPr/>
                    <a:lstStyle/>
                    <a:p>
                      <a:pPr algn="l" fontAlgn="b"/>
                      <a:r>
                        <a:rPr lang="en-ZA" sz="1800" u="none" strike="noStrike" dirty="0">
                          <a:effectLst/>
                        </a:rPr>
                        <a:t>Operational</a:t>
                      </a:r>
                      <a:r>
                        <a:rPr lang="en-ZA" sz="1800" u="none" strike="noStrike" baseline="0" dirty="0">
                          <a:effectLst/>
                        </a:rPr>
                        <a:t> budget </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141 000</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153 985</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166 970</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2"/>
                  </a:ext>
                </a:extLst>
              </a:tr>
              <a:tr h="440528">
                <a:tc>
                  <a:txBody>
                    <a:bodyPr/>
                    <a:lstStyle/>
                    <a:p>
                      <a:pPr algn="l" fontAlgn="b"/>
                      <a:r>
                        <a:rPr lang="en-ZA" sz="1800" u="none" strike="noStrike" dirty="0">
                          <a:effectLst/>
                        </a:rPr>
                        <a:t>School</a:t>
                      </a:r>
                      <a:r>
                        <a:rPr lang="en-ZA" sz="1800" u="none" strike="noStrike" baseline="0" dirty="0">
                          <a:effectLst/>
                        </a:rPr>
                        <a:t> Infrastructure Backlog</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1 327 048</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969 036</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1 038 937</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3"/>
                  </a:ext>
                </a:extLst>
              </a:tr>
              <a:tr h="440528">
                <a:tc>
                  <a:txBody>
                    <a:bodyPr/>
                    <a:lstStyle/>
                    <a:p>
                      <a:pPr algn="l" fontAlgn="b"/>
                      <a:r>
                        <a:rPr lang="en-ZA" sz="1800" u="none" strike="noStrike" dirty="0">
                          <a:effectLst/>
                        </a:rPr>
                        <a:t>SAFE</a:t>
                      </a:r>
                      <a:r>
                        <a:rPr lang="en-ZA" sz="1800" u="none" strike="noStrike" baseline="0" dirty="0">
                          <a:effectLst/>
                        </a:rPr>
                        <a:t>  project</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700 000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800 000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1300 000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4"/>
                  </a:ext>
                </a:extLst>
              </a:tr>
              <a:tr h="440528">
                <a:tc>
                  <a:txBody>
                    <a:bodyPr/>
                    <a:lstStyle/>
                    <a:p>
                      <a:pPr algn="l" fontAlgn="b"/>
                      <a:r>
                        <a:rPr lang="en-ZA" sz="1800" u="none" strike="noStrike" dirty="0">
                          <a:effectLst/>
                        </a:rPr>
                        <a:t>Office Accommodation</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209 187</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220 713</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233 757</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5"/>
                  </a:ext>
                </a:extLst>
              </a:tr>
              <a:tr h="367106">
                <a:tc>
                  <a:txBody>
                    <a:bodyPr/>
                    <a:lstStyle/>
                    <a:p>
                      <a:pPr algn="l" fontAlgn="b"/>
                      <a:r>
                        <a:rPr lang="en-ZA" sz="1800" u="none" strike="noStrike" dirty="0">
                          <a:effectLst/>
                        </a:rPr>
                        <a:t>Departmental Projects</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262 222</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271 618</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marL="0" algn="r" defTabSz="914400" rtl="0" eaLnBrk="1" fontAlgn="b" latinLnBrk="0" hangingPunct="1"/>
                      <a:r>
                        <a:rPr lang="en-ZA" sz="1800" u="none" strike="noStrike" kern="1200" dirty="0">
                          <a:effectLst/>
                        </a:rPr>
                        <a:t>301 154</a:t>
                      </a:r>
                      <a:endParaRPr lang="en-ZA" sz="1800" b="1" i="0" u="none" strike="noStrike" kern="1200" dirty="0">
                        <a:solidFill>
                          <a:schemeClr val="tx1"/>
                        </a:solidFill>
                        <a:effectLst/>
                        <a:latin typeface="+mn-lt"/>
                        <a:ea typeface="+mn-ea"/>
                        <a:cs typeface="Arial" panose="020B0604020202020204" pitchFamily="34" charset="0"/>
                      </a:endParaRPr>
                    </a:p>
                  </a:txBody>
                  <a:tcPr marL="9525" marR="9525" marT="9525" marB="0" anchor="b"/>
                </a:tc>
                <a:extLst>
                  <a:ext uri="{0D108BD9-81ED-4DB2-BD59-A6C34878D82A}">
                    <a16:rowId xmlns:a16="http://schemas.microsoft.com/office/drawing/2014/main" xmlns="" val="10006"/>
                  </a:ext>
                </a:extLst>
              </a:tr>
              <a:tr h="428844">
                <a:tc>
                  <a:txBody>
                    <a:bodyPr/>
                    <a:lstStyle/>
                    <a:p>
                      <a:pPr algn="l" fontAlgn="b"/>
                      <a:r>
                        <a:rPr lang="en-ZA" sz="1800" u="none" strike="noStrike" dirty="0">
                          <a:effectLst/>
                        </a:rPr>
                        <a:t>Earmarked</a:t>
                      </a:r>
                      <a:r>
                        <a:rPr lang="en-ZA" sz="1800" u="none" strike="noStrike" baseline="0" dirty="0">
                          <a:effectLst/>
                        </a:rPr>
                        <a:t> funds (including CoE)</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marL="0" algn="r" defTabSz="914400" rtl="0" eaLnBrk="1" fontAlgn="b" latinLnBrk="0" hangingPunct="1"/>
                      <a:r>
                        <a:rPr lang="en-ZA" sz="1800" u="none" strike="noStrike" kern="1200" dirty="0">
                          <a:effectLst/>
                        </a:rPr>
                        <a:t>     1 284</a:t>
                      </a:r>
                      <a:r>
                        <a:rPr lang="en-ZA" sz="1800" u="none" strike="noStrike" kern="1200" baseline="0" dirty="0">
                          <a:effectLst/>
                        </a:rPr>
                        <a:t> 770</a:t>
                      </a:r>
                      <a:r>
                        <a:rPr lang="en-ZA" sz="1800" u="none" strike="noStrike" kern="1200" dirty="0">
                          <a:effectLst/>
                        </a:rPr>
                        <a:t> </a:t>
                      </a:r>
                      <a:endParaRPr lang="en-ZA" sz="1800" b="0" i="0" u="none" strike="noStrike" kern="1200" dirty="0">
                        <a:solidFill>
                          <a:schemeClr val="tx1"/>
                        </a:solidFill>
                        <a:effectLst/>
                        <a:latin typeface="+mn-lt"/>
                        <a:ea typeface="+mn-ea"/>
                        <a:cs typeface="Arial" panose="020B0604020202020204" pitchFamily="34" charset="0"/>
                      </a:endParaRPr>
                    </a:p>
                  </a:txBody>
                  <a:tcPr marL="9525" marR="9525" marT="9525" marB="0" anchor="b"/>
                </a:tc>
                <a:tc>
                  <a:txBody>
                    <a:bodyPr/>
                    <a:lstStyle/>
                    <a:p>
                      <a:pPr marL="0" algn="r" defTabSz="914400" rtl="0" eaLnBrk="1" fontAlgn="b" latinLnBrk="0" hangingPunct="1"/>
                      <a:r>
                        <a:rPr lang="en-ZA" sz="1800" u="none" strike="noStrike" kern="1200" dirty="0">
                          <a:effectLst/>
                        </a:rPr>
                        <a:t>1 350 632</a:t>
                      </a:r>
                      <a:endParaRPr lang="en-ZA" sz="1800" b="0" i="0" u="none" strike="noStrike" kern="1200" dirty="0">
                        <a:solidFill>
                          <a:schemeClr val="tx1"/>
                        </a:solidFill>
                        <a:effectLst/>
                        <a:latin typeface="+mn-lt"/>
                        <a:ea typeface="+mn-ea"/>
                        <a:cs typeface="Arial" panose="020B0604020202020204" pitchFamily="34" charset="0"/>
                      </a:endParaRPr>
                    </a:p>
                  </a:txBody>
                  <a:tcPr marL="9525" marR="9525" marT="9525" marB="0" anchor="b"/>
                </a:tc>
                <a:tc>
                  <a:txBody>
                    <a:bodyPr/>
                    <a:lstStyle/>
                    <a:p>
                      <a:pPr marL="0" algn="r" defTabSz="914400" rtl="0" eaLnBrk="1" fontAlgn="b" latinLnBrk="0" hangingPunct="1"/>
                      <a:r>
                        <a:rPr lang="en-ZA" sz="1800" u="none" strike="noStrike" kern="1200" dirty="0">
                          <a:effectLst/>
                        </a:rPr>
                        <a:t>1 423 804</a:t>
                      </a:r>
                      <a:endParaRPr lang="en-ZA" sz="1800" b="0" i="0" u="none" strike="noStrike" kern="1200" dirty="0">
                        <a:solidFill>
                          <a:schemeClr val="tx1"/>
                        </a:solidFill>
                        <a:effectLst/>
                        <a:latin typeface="+mn-lt"/>
                        <a:ea typeface="+mn-ea"/>
                        <a:cs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r h="305369">
                <a:tc>
                  <a:txBody>
                    <a:bodyPr/>
                    <a:lstStyle/>
                    <a:p>
                      <a:pPr algn="l" fontAlgn="b"/>
                      <a:r>
                        <a:rPr lang="en-ZA" sz="1800" u="none" strike="noStrike" dirty="0">
                          <a:effectLst/>
                        </a:rPr>
                        <a:t>Transfers</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1 510 595 </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1 593 666 </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1 681 319 </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8"/>
                  </a:ext>
                </a:extLst>
              </a:tr>
              <a:tr h="428844">
                <a:tc>
                  <a:txBody>
                    <a:bodyPr/>
                    <a:lstStyle/>
                    <a:p>
                      <a:pPr algn="l" fontAlgn="b"/>
                      <a:r>
                        <a:rPr lang="en-ZA" sz="1800" u="none" strike="noStrike" baseline="0" dirty="0">
                          <a:effectLst/>
                        </a:rPr>
                        <a:t>Conditional grants</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 18 569 231</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20 089 300 </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21 469 719 </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9"/>
                  </a:ext>
                </a:extLst>
              </a:tr>
              <a:tr h="428116">
                <a:tc>
                  <a:txBody>
                    <a:bodyPr/>
                    <a:lstStyle/>
                    <a:p>
                      <a:pPr algn="l" fontAlgn="b"/>
                      <a:r>
                        <a:rPr lang="en-ZA" sz="1800" b="1" u="none" strike="noStrike" dirty="0">
                          <a:effectLst/>
                        </a:rPr>
                        <a:t>Total</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marL="0" algn="r" defTabSz="914400" rtl="0" eaLnBrk="1" fontAlgn="b" latinLnBrk="0" hangingPunct="1"/>
                      <a:r>
                        <a:rPr lang="en-ZA" sz="1800" b="1" kern="1200" dirty="0"/>
                        <a:t> 24 504 531</a:t>
                      </a:r>
                      <a:endParaRPr lang="en-ZA" sz="1800" b="1" kern="1200" dirty="0">
                        <a:solidFill>
                          <a:schemeClr val="tx1"/>
                        </a:solidFill>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800" b="1" kern="1200" dirty="0"/>
                        <a:t>25 987 648 </a:t>
                      </a:r>
                      <a:endParaRPr lang="en-ZA" sz="1800" b="1" kern="1200" dirty="0">
                        <a:solidFill>
                          <a:schemeClr val="tx1"/>
                        </a:solidFill>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800" b="1" kern="1200" dirty="0"/>
                        <a:t> 28 189 376</a:t>
                      </a:r>
                      <a:endParaRPr lang="en-ZA" sz="1800" b="1" kern="1200" dirty="0">
                        <a:solidFill>
                          <a:schemeClr val="tx1"/>
                        </a:solidFill>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0"/>
                  </a:ext>
                </a:extLst>
              </a:tr>
            </a:tbl>
          </a:graphicData>
        </a:graphic>
      </p:graphicFrame>
      <p:pic>
        <p:nvPicPr>
          <p:cNvPr id="4" name="Picture 3"/>
          <p:cNvPicPr>
            <a:picLocks noChangeAspect="1"/>
          </p:cNvPicPr>
          <p:nvPr/>
        </p:nvPicPr>
        <p:blipFill>
          <a:blip r:embed="rId2" cstate="print"/>
          <a:stretch>
            <a:fillRect/>
          </a:stretch>
        </p:blipFill>
        <p:spPr>
          <a:xfrm>
            <a:off x="0" y="6128134"/>
            <a:ext cx="1619672" cy="729866"/>
          </a:xfrm>
          <a:prstGeom prst="rect">
            <a:avLst/>
          </a:prstGeom>
        </p:spPr>
      </p:pic>
      <p:sp>
        <p:nvSpPr>
          <p:cNvPr id="3" name="TextBox 2"/>
          <p:cNvSpPr txBox="1"/>
          <p:nvPr/>
        </p:nvSpPr>
        <p:spPr>
          <a:xfrm>
            <a:off x="7380312" y="6493067"/>
            <a:ext cx="648072" cy="261610"/>
          </a:xfrm>
          <a:prstGeom prst="rect">
            <a:avLst/>
          </a:prstGeom>
          <a:noFill/>
        </p:spPr>
        <p:txBody>
          <a:bodyPr wrap="square" rtlCol="0">
            <a:spAutoFit/>
          </a:bodyPr>
          <a:lstStyle/>
          <a:p>
            <a:r>
              <a:rPr lang="en-US" sz="1100" dirty="0"/>
              <a:t>65</a:t>
            </a:r>
            <a:endParaRPr lang="en-ZA" sz="1100" dirty="0"/>
          </a:p>
        </p:txBody>
      </p:sp>
    </p:spTree>
    <p:extLst>
      <p:ext uri="{BB962C8B-B14F-4D97-AF65-F5344CB8AC3E}">
        <p14:creationId xmlns:p14="http://schemas.microsoft.com/office/powerpoint/2010/main" xmlns="" val="1075128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9"/>
            <a:ext cx="8496944" cy="562073"/>
          </a:xfrm>
        </p:spPr>
        <p:txBody>
          <a:bodyPr>
            <a:noAutofit/>
          </a:bodyPr>
          <a:lstStyle/>
          <a:p>
            <a:r>
              <a:rPr lang="en-ZA" altLang="en-US" sz="3200" b="1" dirty="0">
                <a:solidFill>
                  <a:schemeClr val="accent2">
                    <a:lumMod val="75000"/>
                  </a:schemeClr>
                </a:solidFill>
              </a:rPr>
              <a:t>Reprioritisation and Budget Approved Cuts</a:t>
            </a:r>
            <a:endParaRPr lang="en-ZA" sz="32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80830733"/>
              </p:ext>
            </p:extLst>
          </p:nvPr>
        </p:nvGraphicFramePr>
        <p:xfrm>
          <a:off x="0" y="836712"/>
          <a:ext cx="9144000" cy="6021288"/>
        </p:xfrm>
        <a:graphic>
          <a:graphicData uri="http://schemas.openxmlformats.org/drawingml/2006/table">
            <a:tbl>
              <a:tblPr firstRow="1" bandRow="1">
                <a:tableStyleId>{21E4AEA4-8DFA-4A89-87EB-49C32662AFE0}</a:tableStyleId>
              </a:tblPr>
              <a:tblGrid>
                <a:gridCol w="4881966">
                  <a:extLst>
                    <a:ext uri="{9D8B030D-6E8A-4147-A177-3AD203B41FA5}">
                      <a16:colId xmlns:a16="http://schemas.microsoft.com/office/drawing/2014/main" xmlns="" val="20000"/>
                    </a:ext>
                  </a:extLst>
                </a:gridCol>
                <a:gridCol w="1549831">
                  <a:extLst>
                    <a:ext uri="{9D8B030D-6E8A-4147-A177-3AD203B41FA5}">
                      <a16:colId xmlns:a16="http://schemas.microsoft.com/office/drawing/2014/main" xmlns="" val="20001"/>
                    </a:ext>
                  </a:extLst>
                </a:gridCol>
                <a:gridCol w="1394847">
                  <a:extLst>
                    <a:ext uri="{9D8B030D-6E8A-4147-A177-3AD203B41FA5}">
                      <a16:colId xmlns:a16="http://schemas.microsoft.com/office/drawing/2014/main" xmlns="" val="20002"/>
                    </a:ext>
                  </a:extLst>
                </a:gridCol>
                <a:gridCol w="1317356">
                  <a:extLst>
                    <a:ext uri="{9D8B030D-6E8A-4147-A177-3AD203B41FA5}">
                      <a16:colId xmlns:a16="http://schemas.microsoft.com/office/drawing/2014/main" xmlns="" val="20003"/>
                    </a:ext>
                  </a:extLst>
                </a:gridCol>
              </a:tblGrid>
              <a:tr h="712441">
                <a:tc>
                  <a:txBody>
                    <a:bodyPr/>
                    <a:lstStyle/>
                    <a:p>
                      <a:pPr algn="ctr" fontAlgn="b"/>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a:r>
                        <a:rPr lang="en-ZA" sz="1800" dirty="0"/>
                        <a:t>2019/20</a:t>
                      </a:r>
                    </a:p>
                    <a:p>
                      <a:pPr algn="r"/>
                      <a:r>
                        <a:rPr lang="en-ZA" sz="1800" dirty="0"/>
                        <a:t>R’000</a:t>
                      </a:r>
                      <a:endParaRPr lang="en-ZA" sz="1800" dirty="0">
                        <a:solidFill>
                          <a:schemeClr val="tx1"/>
                        </a:solidFill>
                        <a:latin typeface="+mn-lt"/>
                      </a:endParaRPr>
                    </a:p>
                  </a:txBody>
                  <a:tcPr/>
                </a:tc>
                <a:tc>
                  <a:txBody>
                    <a:bodyPr/>
                    <a:lstStyle/>
                    <a:p>
                      <a:pPr algn="r"/>
                      <a:r>
                        <a:rPr lang="en-ZA" sz="1800" dirty="0"/>
                        <a:t>2020/21</a:t>
                      </a:r>
                    </a:p>
                    <a:p>
                      <a:pPr algn="r"/>
                      <a:r>
                        <a:rPr lang="en-ZA" sz="1800" dirty="0"/>
                        <a:t>R’000</a:t>
                      </a:r>
                      <a:endParaRPr lang="en-ZA" sz="1800" dirty="0">
                        <a:solidFill>
                          <a:schemeClr val="tx1"/>
                        </a:solidFill>
                        <a:latin typeface="+mn-lt"/>
                      </a:endParaRPr>
                    </a:p>
                  </a:txBody>
                  <a:tcPr/>
                </a:tc>
                <a:tc>
                  <a:txBody>
                    <a:bodyPr/>
                    <a:lstStyle/>
                    <a:p>
                      <a:pPr algn="r"/>
                      <a:r>
                        <a:rPr lang="en-ZA" sz="1800" dirty="0"/>
                        <a:t>2021/22</a:t>
                      </a:r>
                    </a:p>
                    <a:p>
                      <a:pPr algn="r"/>
                      <a:r>
                        <a:rPr lang="en-ZA" sz="1800" dirty="0"/>
                        <a:t>R’000</a:t>
                      </a:r>
                      <a:endParaRPr lang="en-ZA" sz="1800" dirty="0">
                        <a:solidFill>
                          <a:schemeClr val="tx1"/>
                        </a:solidFill>
                        <a:latin typeface="+mn-lt"/>
                      </a:endParaRPr>
                    </a:p>
                  </a:txBody>
                  <a:tcPr/>
                </a:tc>
                <a:extLst>
                  <a:ext uri="{0D108BD9-81ED-4DB2-BD59-A6C34878D82A}">
                    <a16:rowId xmlns:a16="http://schemas.microsoft.com/office/drawing/2014/main" xmlns="" val="10000"/>
                  </a:ext>
                </a:extLst>
              </a:tr>
              <a:tr h="343180">
                <a:tc>
                  <a:txBody>
                    <a:bodyPr/>
                    <a:lstStyle/>
                    <a:p>
                      <a:pPr marL="84138" marR="0" lvl="0" indent="-84138" algn="l" defTabSz="914400" rtl="0" eaLnBrk="1" fontAlgn="b" latinLnBrk="0" hangingPunct="1">
                        <a:lnSpc>
                          <a:spcPct val="100000"/>
                        </a:lnSpc>
                        <a:spcBef>
                          <a:spcPts val="0"/>
                        </a:spcBef>
                        <a:spcAft>
                          <a:spcPts val="0"/>
                        </a:spcAft>
                        <a:buClrTx/>
                        <a:buSzTx/>
                        <a:buFontTx/>
                        <a:buNone/>
                        <a:tabLst/>
                        <a:defRPr/>
                      </a:pPr>
                      <a:r>
                        <a:rPr lang="en-ZA" sz="1800" u="none" strike="noStrike" kern="1200" dirty="0"/>
                        <a:t>Add: Baseline Increase</a:t>
                      </a:r>
                      <a:endParaRPr lang="en-ZA" sz="1800" b="0" i="0" u="none" strike="noStrike" kern="1200" dirty="0">
                        <a:solidFill>
                          <a:schemeClr val="tx1"/>
                        </a:solidFill>
                        <a:latin typeface="+mn-lt"/>
                        <a:ea typeface="+mn-ea"/>
                        <a:cs typeface="Arial" panose="020B0604020202020204" pitchFamily="34" charset="0"/>
                      </a:endParaRPr>
                    </a:p>
                  </a:txBody>
                  <a:tcPr marL="3176" marR="3176" marT="3176" marB="0" anchor="b"/>
                </a:tc>
                <a:tc>
                  <a:txBody>
                    <a:bodyPr/>
                    <a:lstStyle/>
                    <a:p>
                      <a:pPr algn="r" fontAlgn="b"/>
                      <a:r>
                        <a:rPr lang="en-ZA" sz="1800" u="none" strike="noStrike" dirty="0">
                          <a:effectLst/>
                        </a:rPr>
                        <a:t>703 </a:t>
                      </a:r>
                      <a:r>
                        <a:rPr lang="en-ZA" sz="1800" u="none" strike="noStrike" baseline="0" dirty="0">
                          <a:effectLst/>
                        </a:rPr>
                        <a:t> 700</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a:r>
                        <a:rPr lang="en-ZA" sz="1800" dirty="0"/>
                        <a:t>804 000</a:t>
                      </a:r>
                      <a:endParaRPr lang="en-ZA" sz="1800" b="1" dirty="0">
                        <a:solidFill>
                          <a:schemeClr val="tx1"/>
                        </a:solidFill>
                      </a:endParaRPr>
                    </a:p>
                  </a:txBody>
                  <a:tcPr marL="3176" marR="3176" marT="3176" marB="0" anchor="b"/>
                </a:tc>
                <a:tc>
                  <a:txBody>
                    <a:bodyPr/>
                    <a:lstStyle/>
                    <a:p>
                      <a:pPr algn="r"/>
                      <a:r>
                        <a:rPr lang="en-ZA" sz="1800" dirty="0"/>
                        <a:t>1</a:t>
                      </a:r>
                      <a:r>
                        <a:rPr lang="en-ZA" sz="1800" baseline="0" dirty="0"/>
                        <a:t> 304 200</a:t>
                      </a:r>
                      <a:endParaRPr lang="en-ZA" sz="1800" b="1" dirty="0">
                        <a:solidFill>
                          <a:schemeClr val="tx1"/>
                        </a:solidFill>
                      </a:endParaRPr>
                    </a:p>
                  </a:txBody>
                  <a:tcPr marL="3176" marR="3176" marT="3176" marB="0" anchor="b"/>
                </a:tc>
                <a:extLst>
                  <a:ext uri="{0D108BD9-81ED-4DB2-BD59-A6C34878D82A}">
                    <a16:rowId xmlns:a16="http://schemas.microsoft.com/office/drawing/2014/main" xmlns="" val="10001"/>
                  </a:ext>
                </a:extLst>
              </a:tr>
              <a:tr h="635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800" u="none" strike="noStrike" kern="1200" dirty="0"/>
                        <a:t>Schools Infrastructure: Indirect</a:t>
                      </a:r>
                      <a:r>
                        <a:rPr lang="en-ZA" sz="1800" u="none" strike="noStrike" kern="1200" baseline="0" dirty="0"/>
                        <a:t> grant: Compensation of employees</a:t>
                      </a:r>
                      <a:endParaRPr lang="en-US" sz="1800" b="0" i="0" u="none" strike="noStrike" kern="1200" dirty="0">
                        <a:solidFill>
                          <a:schemeClr val="tx1"/>
                        </a:solidFill>
                        <a:latin typeface="+mn-lt"/>
                        <a:ea typeface="+mn-ea"/>
                        <a:cs typeface="Arial" panose="020B0604020202020204" pitchFamily="34" charset="0"/>
                      </a:endParaRPr>
                    </a:p>
                  </a:txBody>
                  <a:tcPr marL="89647" marR="7471" marT="7471" marB="0" anchor="ctr"/>
                </a:tc>
                <a:tc>
                  <a:txBody>
                    <a:bodyPr/>
                    <a:lstStyle/>
                    <a:p>
                      <a:pPr algn="r" fontAlgn="b"/>
                      <a:r>
                        <a:rPr lang="en-ZA" sz="1800" u="none" strike="noStrike" dirty="0">
                          <a:effectLst/>
                        </a:rPr>
                        <a:t>3 700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4 000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4</a:t>
                      </a:r>
                      <a:r>
                        <a:rPr lang="en-ZA" sz="1800" u="none" strike="noStrike" baseline="0" dirty="0">
                          <a:effectLst/>
                        </a:rPr>
                        <a:t> 200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2"/>
                  </a:ext>
                </a:extLst>
              </a:tr>
              <a:tr h="338201">
                <a:tc>
                  <a:txBody>
                    <a:bodyPr/>
                    <a:lstStyle/>
                    <a:p>
                      <a:pPr algn="l" fontAlgn="b"/>
                      <a:r>
                        <a:rPr lang="en-US" sz="1800" u="none" strike="noStrike" dirty="0"/>
                        <a:t>SAFE project </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fontAlgn="b"/>
                      <a:r>
                        <a:rPr lang="en-ZA" sz="1800" u="none" strike="noStrike" dirty="0">
                          <a:effectLst/>
                        </a:rPr>
                        <a:t>700 000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800 000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1 300 000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3"/>
                  </a:ext>
                </a:extLst>
              </a:tr>
              <a:tr h="451342">
                <a:tc>
                  <a:txBody>
                    <a:bodyPr/>
                    <a:lstStyle/>
                    <a:p>
                      <a:pPr algn="l" fontAlgn="b"/>
                      <a:r>
                        <a:rPr lang="en-US" sz="1800" u="none" strike="noStrike" dirty="0"/>
                        <a:t>Baseline</a:t>
                      </a:r>
                      <a:r>
                        <a:rPr lang="en-US" sz="1800" u="none" strike="noStrike" baseline="0" dirty="0"/>
                        <a:t> reduction</a:t>
                      </a:r>
                      <a:r>
                        <a:rPr lang="en-US" sz="1800" u="none" strike="noStrike" dirty="0"/>
                        <a:t>:</a:t>
                      </a:r>
                      <a:endParaRPr lang="en-US" sz="1800" b="1"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fontAlgn="b"/>
                      <a:r>
                        <a:rPr lang="en-ZA" sz="1800" u="none" strike="noStrike" dirty="0">
                          <a:effectLst/>
                        </a:rPr>
                        <a:t>(14 807)</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(20 195)</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(5 461)</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4"/>
                  </a:ext>
                </a:extLst>
              </a:tr>
              <a:tr h="416370">
                <a:tc>
                  <a:txBody>
                    <a:bodyPr/>
                    <a:lstStyle/>
                    <a:p>
                      <a:pPr algn="l" fontAlgn="b"/>
                      <a:r>
                        <a:rPr lang="en-ZA" sz="1800" u="none" strike="noStrike" kern="1200" dirty="0"/>
                        <a:t>Matric Second chance: Goods and services</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fontAlgn="b"/>
                      <a:r>
                        <a:rPr lang="en-ZA" sz="1800" u="none" strike="noStrike" dirty="0">
                          <a:effectLst/>
                        </a:rPr>
                        <a:t>(10</a:t>
                      </a:r>
                      <a:r>
                        <a:rPr lang="en-ZA" sz="1800" u="none" strike="noStrike" baseline="0" dirty="0">
                          <a:effectLst/>
                        </a:rPr>
                        <a:t> 000</a:t>
                      </a:r>
                      <a:r>
                        <a:rPr lang="en-ZA" sz="1800" u="none" strike="noStrike" dirty="0">
                          <a:effectLst/>
                        </a:rPr>
                        <a:t>)</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( 15 000)</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u="none" strike="noStrike" dirty="0">
                          <a:effectLst/>
                        </a:rPr>
                        <a:t>-</a:t>
                      </a:r>
                      <a:endParaRPr lang="en-ZA" sz="18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5"/>
                  </a:ext>
                </a:extLst>
              </a:tr>
              <a:tr h="618979">
                <a:tc>
                  <a:txBody>
                    <a:bodyPr/>
                    <a:lstStyle/>
                    <a:p>
                      <a:pPr algn="l" fontAlgn="b"/>
                      <a:r>
                        <a:rPr lang="en-ZA" sz="1800" u="none" strike="noStrike" dirty="0"/>
                        <a:t>Schools Infrastructure: Indirect grant: Goods and services</a:t>
                      </a:r>
                      <a:endParaRPr lang="en-ZA"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marL="0" algn="r" defTabSz="914400" rtl="0" eaLnBrk="1" fontAlgn="b" latinLnBrk="0" hangingPunct="1"/>
                      <a:r>
                        <a:rPr lang="en-ZA" sz="1800" kern="1200" dirty="0"/>
                        <a:t>(3</a:t>
                      </a:r>
                      <a:r>
                        <a:rPr lang="en-ZA" sz="1800" kern="1200" baseline="0" dirty="0"/>
                        <a:t> 700</a:t>
                      </a:r>
                      <a:r>
                        <a:rPr lang="en-ZA" sz="1800" kern="1200" dirty="0"/>
                        <a:t>)</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(4 000)</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(4 200)</a:t>
                      </a:r>
                      <a:endParaRPr lang="en-ZA" sz="1800" b="0" kern="1200" dirty="0">
                        <a:solidFill>
                          <a:schemeClr val="tx1"/>
                        </a:solidFill>
                        <a:latin typeface="+mn-lt"/>
                        <a:ea typeface="+mn-ea"/>
                        <a:cs typeface="+mn-cs"/>
                      </a:endParaRPr>
                    </a:p>
                  </a:txBody>
                  <a:tcPr marL="3176" marR="3176" marT="3176" marB="0" anchor="b"/>
                </a:tc>
                <a:extLst>
                  <a:ext uri="{0D108BD9-81ED-4DB2-BD59-A6C34878D82A}">
                    <a16:rowId xmlns:a16="http://schemas.microsoft.com/office/drawing/2014/main" xmlns="" val="10006"/>
                  </a:ext>
                </a:extLst>
              </a:tr>
              <a:tr h="404131">
                <a:tc>
                  <a:txBody>
                    <a:bodyPr/>
                    <a:lstStyle/>
                    <a:p>
                      <a:pPr algn="l" fontAlgn="b"/>
                      <a:r>
                        <a:rPr lang="en-US" sz="1800" u="none" strike="noStrike" dirty="0"/>
                        <a:t>Umalusi council for Quality</a:t>
                      </a:r>
                      <a:r>
                        <a:rPr lang="en-US" sz="1800" u="none" strike="noStrike" baseline="0" dirty="0"/>
                        <a:t> Assurance </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marL="0" algn="r" defTabSz="914400" rtl="0" eaLnBrk="1" fontAlgn="b" latinLnBrk="0" hangingPunct="1"/>
                      <a:r>
                        <a:rPr lang="en-ZA" sz="1800" kern="1200" dirty="0"/>
                        <a:t>(1 107</a:t>
                      </a:r>
                      <a:r>
                        <a:rPr lang="en-ZA" sz="1800" kern="1200" baseline="0" dirty="0"/>
                        <a:t>)</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(1 195)</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(1 261)</a:t>
                      </a:r>
                      <a:endParaRPr lang="en-ZA" sz="1800" b="0" kern="1200" dirty="0">
                        <a:solidFill>
                          <a:schemeClr val="tx1"/>
                        </a:solidFill>
                        <a:latin typeface="+mn-lt"/>
                        <a:ea typeface="+mn-ea"/>
                        <a:cs typeface="+mn-cs"/>
                      </a:endParaRPr>
                    </a:p>
                  </a:txBody>
                  <a:tcPr marL="3176" marR="3176" marT="3176" marB="0" anchor="b"/>
                </a:tc>
                <a:extLst>
                  <a:ext uri="{0D108BD9-81ED-4DB2-BD59-A6C34878D82A}">
                    <a16:rowId xmlns:a16="http://schemas.microsoft.com/office/drawing/2014/main" xmlns="" val="10007"/>
                  </a:ext>
                </a:extLst>
              </a:tr>
              <a:tr h="427768">
                <a:tc>
                  <a:txBody>
                    <a:bodyPr/>
                    <a:lstStyle/>
                    <a:p>
                      <a:pPr algn="l" fontAlgn="b"/>
                      <a:r>
                        <a:rPr lang="en-US" sz="1800" u="none" strike="noStrike" dirty="0"/>
                        <a:t>Adjustment to conditional grants</a:t>
                      </a:r>
                      <a:endParaRPr lang="en-US" sz="1800" b="1" i="0" u="none" strike="noStrike" dirty="0">
                        <a:solidFill>
                          <a:schemeClr val="tx1"/>
                        </a:solidFill>
                        <a:latin typeface="+mn-lt"/>
                        <a:cs typeface="Arial" panose="020B0604020202020204" pitchFamily="34" charset="0"/>
                      </a:endParaRPr>
                    </a:p>
                  </a:txBody>
                  <a:tcPr marL="89647" marR="7471" marT="7471" marB="0" anchor="ctr"/>
                </a:tc>
                <a:tc>
                  <a:txBody>
                    <a:bodyPr/>
                    <a:lstStyle/>
                    <a:p>
                      <a:pPr marL="0" algn="r" defTabSz="914400" rtl="0" eaLnBrk="1" fontAlgn="b" latinLnBrk="0" hangingPunct="1"/>
                      <a:r>
                        <a:rPr lang="en-ZA" sz="1800" kern="1200" dirty="0"/>
                        <a:t>200 </a:t>
                      </a:r>
                      <a:r>
                        <a:rPr lang="en-ZA" sz="1800" kern="1200" baseline="0" dirty="0"/>
                        <a:t> 319</a:t>
                      </a:r>
                      <a:endParaRPr lang="en-ZA" sz="1800" b="1"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a:t>
                      </a:r>
                      <a:endParaRPr lang="en-ZA" sz="1800" b="1"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a:t>
                      </a:r>
                      <a:endParaRPr lang="en-ZA" sz="1800" b="1" kern="1200" dirty="0">
                        <a:solidFill>
                          <a:schemeClr val="tx1"/>
                        </a:solidFill>
                        <a:latin typeface="+mn-lt"/>
                        <a:ea typeface="+mn-ea"/>
                        <a:cs typeface="+mn-cs"/>
                      </a:endParaRPr>
                    </a:p>
                  </a:txBody>
                  <a:tcPr marL="3176" marR="3176" marT="3176" marB="0" anchor="b"/>
                </a:tc>
                <a:extLst>
                  <a:ext uri="{0D108BD9-81ED-4DB2-BD59-A6C34878D82A}">
                    <a16:rowId xmlns:a16="http://schemas.microsoft.com/office/drawing/2014/main" xmlns="" val="10008"/>
                  </a:ext>
                </a:extLst>
              </a:tr>
              <a:tr h="322088">
                <a:tc>
                  <a:txBody>
                    <a:bodyPr/>
                    <a:lstStyle/>
                    <a:p>
                      <a:pPr algn="l" fontAlgn="b"/>
                      <a:r>
                        <a:rPr lang="en-US" sz="1800" u="none" strike="noStrike" dirty="0"/>
                        <a:t>Education</a:t>
                      </a:r>
                      <a:r>
                        <a:rPr lang="en-US" sz="1800" u="none" strike="noStrike" baseline="0" dirty="0"/>
                        <a:t> Infrastructure Grant</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marL="0" algn="r" defTabSz="914400" rtl="0" eaLnBrk="1" fontAlgn="b" latinLnBrk="0" hangingPunct="1"/>
                      <a:r>
                        <a:rPr lang="en-ZA" sz="1800" kern="1200" dirty="0"/>
                        <a:t>(1 000 000)</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(1 100 000)</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(1 300 000)</a:t>
                      </a:r>
                      <a:endParaRPr lang="en-ZA" sz="1800" b="0" kern="1200" dirty="0">
                        <a:solidFill>
                          <a:schemeClr val="tx1"/>
                        </a:solidFill>
                        <a:latin typeface="+mn-lt"/>
                        <a:ea typeface="+mn-ea"/>
                        <a:cs typeface="+mn-cs"/>
                      </a:endParaRPr>
                    </a:p>
                  </a:txBody>
                  <a:tcPr marL="3176" marR="3176" marT="3176" marB="0" anchor="b"/>
                </a:tc>
                <a:extLst>
                  <a:ext uri="{0D108BD9-81ED-4DB2-BD59-A6C34878D82A}">
                    <a16:rowId xmlns:a16="http://schemas.microsoft.com/office/drawing/2014/main" xmlns="" val="10009"/>
                  </a:ext>
                </a:extLst>
              </a:tr>
              <a:tr h="618979">
                <a:tc>
                  <a:txBody>
                    <a:bodyPr/>
                    <a:lstStyle/>
                    <a:p>
                      <a:pPr algn="l" fontAlgn="b"/>
                      <a:r>
                        <a:rPr lang="en-US" sz="1800" u="none" strike="noStrike" dirty="0"/>
                        <a:t>Education Infrastructure Grant: School infrastructure, repairs</a:t>
                      </a:r>
                      <a:r>
                        <a:rPr lang="en-US" sz="1800" u="none" strike="noStrike" baseline="0" dirty="0"/>
                        <a:t> and maintenance</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marL="0" algn="r" defTabSz="914400" rtl="0" eaLnBrk="1" fontAlgn="b" latinLnBrk="0" hangingPunct="1"/>
                      <a:r>
                        <a:rPr lang="en-ZA" sz="1800" kern="1200" dirty="0"/>
                        <a:t>1 000 000</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1 100 000</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1 300 000</a:t>
                      </a:r>
                      <a:endParaRPr lang="en-ZA" sz="1800" b="0" kern="1200" dirty="0">
                        <a:solidFill>
                          <a:schemeClr val="tx1"/>
                        </a:solidFill>
                        <a:latin typeface="+mn-lt"/>
                        <a:ea typeface="+mn-ea"/>
                        <a:cs typeface="+mn-cs"/>
                      </a:endParaRPr>
                    </a:p>
                  </a:txBody>
                  <a:tcPr marL="3176" marR="3176" marT="3176" marB="0" anchor="b"/>
                </a:tc>
                <a:extLst>
                  <a:ext uri="{0D108BD9-81ED-4DB2-BD59-A6C34878D82A}">
                    <a16:rowId xmlns:a16="http://schemas.microsoft.com/office/drawing/2014/main" xmlns="" val="10010"/>
                  </a:ext>
                </a:extLst>
              </a:tr>
              <a:tr h="322088">
                <a:tc>
                  <a:txBody>
                    <a:bodyPr/>
                    <a:lstStyle/>
                    <a:p>
                      <a:pPr algn="l" fontAlgn="b"/>
                      <a:r>
                        <a:rPr lang="en-US" sz="1800" u="none" strike="noStrike" dirty="0"/>
                        <a:t>Education Infrastructure Grant :Disaster</a:t>
                      </a:r>
                      <a:r>
                        <a:rPr lang="en-US" sz="1800" u="none" strike="noStrike" baseline="0" dirty="0"/>
                        <a:t> relief</a:t>
                      </a:r>
                      <a:endParaRPr lang="en-US" sz="18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marL="0" algn="r" defTabSz="914400" rtl="0" eaLnBrk="1" fontAlgn="b" latinLnBrk="0" hangingPunct="1"/>
                      <a:r>
                        <a:rPr lang="en-ZA" sz="1800" kern="1200" dirty="0"/>
                        <a:t>200 319</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a:t>
                      </a:r>
                      <a:endParaRPr lang="en-ZA" sz="1800" b="0" kern="1200" dirty="0">
                        <a:solidFill>
                          <a:schemeClr val="tx1"/>
                        </a:solidFill>
                        <a:latin typeface="+mn-lt"/>
                        <a:ea typeface="+mn-ea"/>
                        <a:cs typeface="+mn-cs"/>
                      </a:endParaRPr>
                    </a:p>
                  </a:txBody>
                  <a:tcPr marL="3176" marR="3176" marT="3176" marB="0" anchor="b"/>
                </a:tc>
                <a:tc>
                  <a:txBody>
                    <a:bodyPr/>
                    <a:lstStyle/>
                    <a:p>
                      <a:pPr marL="0" algn="r" defTabSz="914400" rtl="0" eaLnBrk="1" fontAlgn="b" latinLnBrk="0" hangingPunct="1"/>
                      <a:r>
                        <a:rPr lang="en-ZA" sz="1800" kern="1200" dirty="0"/>
                        <a:t>-</a:t>
                      </a:r>
                      <a:endParaRPr lang="en-ZA" sz="1800" b="0" kern="1200" dirty="0">
                        <a:solidFill>
                          <a:schemeClr val="tx1"/>
                        </a:solidFill>
                        <a:latin typeface="+mn-lt"/>
                        <a:ea typeface="+mn-ea"/>
                        <a:cs typeface="+mn-cs"/>
                      </a:endParaRPr>
                    </a:p>
                  </a:txBody>
                  <a:tcPr marL="3176" marR="3176" marT="3176" marB="0" anchor="b"/>
                </a:tc>
                <a:extLst>
                  <a:ext uri="{0D108BD9-81ED-4DB2-BD59-A6C34878D82A}">
                    <a16:rowId xmlns:a16="http://schemas.microsoft.com/office/drawing/2014/main" xmlns="" val="10011"/>
                  </a:ext>
                </a:extLst>
              </a:tr>
              <a:tr h="410085">
                <a:tc>
                  <a:txBody>
                    <a:bodyPr/>
                    <a:lstStyle/>
                    <a:p>
                      <a:pPr marL="0" algn="l" defTabSz="914400" rtl="0" eaLnBrk="1" fontAlgn="b" latinLnBrk="0" hangingPunct="1"/>
                      <a:r>
                        <a:rPr lang="en-ZA" sz="1800" b="1" u="none" strike="noStrike" kern="1200" dirty="0"/>
                        <a:t>Total Budget</a:t>
                      </a:r>
                      <a:r>
                        <a:rPr lang="en-ZA" sz="1800" b="1" u="none" strike="noStrike" kern="1200" baseline="0" dirty="0"/>
                        <a:t> Increase</a:t>
                      </a:r>
                      <a:endParaRPr lang="en-ZA" sz="1800" b="1" i="0" u="none" strike="noStrike" kern="1200" dirty="0">
                        <a:solidFill>
                          <a:schemeClr val="tx1"/>
                        </a:solidFill>
                        <a:latin typeface="+mn-lt"/>
                        <a:ea typeface="+mn-ea"/>
                        <a:cs typeface="Arial" panose="020B0604020202020204" pitchFamily="34" charset="0"/>
                      </a:endParaRPr>
                    </a:p>
                  </a:txBody>
                  <a:tcPr marL="3176" marR="3176" marT="3176" marB="0" anchor="b"/>
                </a:tc>
                <a:tc>
                  <a:txBody>
                    <a:bodyPr/>
                    <a:lstStyle/>
                    <a:p>
                      <a:pPr algn="r" fontAlgn="b"/>
                      <a:r>
                        <a:rPr lang="en-ZA" sz="1800" b="1" u="none" strike="noStrike" dirty="0">
                          <a:effectLst/>
                        </a:rPr>
                        <a:t>889 212</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b="1" u="none" strike="noStrike" dirty="0">
                          <a:effectLst/>
                        </a:rPr>
                        <a:t>783 805</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1800" b="1" u="none" strike="noStrike" dirty="0">
                          <a:effectLst/>
                        </a:rPr>
                        <a:t>1 298 739</a:t>
                      </a:r>
                      <a:endParaRPr lang="en-ZA" sz="1800" b="1"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12"/>
                  </a:ext>
                </a:extLst>
              </a:tr>
            </a:tbl>
          </a:graphicData>
        </a:graphic>
      </p:graphicFrame>
      <p:sp>
        <p:nvSpPr>
          <p:cNvPr id="3" name="TextBox 2"/>
          <p:cNvSpPr txBox="1"/>
          <p:nvPr/>
        </p:nvSpPr>
        <p:spPr>
          <a:xfrm>
            <a:off x="7092280" y="6564298"/>
            <a:ext cx="504056" cy="261610"/>
          </a:xfrm>
          <a:prstGeom prst="rect">
            <a:avLst/>
          </a:prstGeom>
          <a:noFill/>
        </p:spPr>
        <p:txBody>
          <a:bodyPr wrap="square" rtlCol="0">
            <a:spAutoFit/>
          </a:bodyPr>
          <a:lstStyle/>
          <a:p>
            <a:r>
              <a:rPr lang="en-US" sz="1100" dirty="0"/>
              <a:t>66</a:t>
            </a:r>
            <a:endParaRPr lang="en-ZA" sz="1100" dirty="0"/>
          </a:p>
        </p:txBody>
      </p:sp>
    </p:spTree>
    <p:extLst>
      <p:ext uri="{BB962C8B-B14F-4D97-AF65-F5344CB8AC3E}">
        <p14:creationId xmlns:p14="http://schemas.microsoft.com/office/powerpoint/2010/main" xmlns="" val="2854881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9"/>
            <a:ext cx="8784976" cy="1143000"/>
          </a:xfrm>
        </p:spPr>
        <p:txBody>
          <a:bodyPr>
            <a:noAutofit/>
          </a:bodyPr>
          <a:lstStyle/>
          <a:p>
            <a:r>
              <a:rPr lang="en-ZA" altLang="en-US" sz="3600" b="1" dirty="0">
                <a:solidFill>
                  <a:schemeClr val="accent2">
                    <a:lumMod val="75000"/>
                  </a:schemeClr>
                </a:solidFill>
              </a:rPr>
              <a:t>General Budget Support to the Department for 2019 MTEF</a:t>
            </a:r>
            <a:endParaRPr lang="en-ZA" sz="36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65691774"/>
              </p:ext>
            </p:extLst>
          </p:nvPr>
        </p:nvGraphicFramePr>
        <p:xfrm>
          <a:off x="179512" y="1389257"/>
          <a:ext cx="8784976" cy="4215492"/>
        </p:xfrm>
        <a:graphic>
          <a:graphicData uri="http://schemas.openxmlformats.org/drawingml/2006/table">
            <a:tbl>
              <a:tblPr firstRow="1" bandRow="1">
                <a:tableStyleId>{21E4AEA4-8DFA-4A89-87EB-49C32662AFE0}</a:tableStyleId>
              </a:tblPr>
              <a:tblGrid>
                <a:gridCol w="4297975">
                  <a:extLst>
                    <a:ext uri="{9D8B030D-6E8A-4147-A177-3AD203B41FA5}">
                      <a16:colId xmlns:a16="http://schemas.microsoft.com/office/drawing/2014/main" xmlns="" val="20000"/>
                    </a:ext>
                  </a:extLst>
                </a:gridCol>
                <a:gridCol w="1495667">
                  <a:extLst>
                    <a:ext uri="{9D8B030D-6E8A-4147-A177-3AD203B41FA5}">
                      <a16:colId xmlns:a16="http://schemas.microsoft.com/office/drawing/2014/main" xmlns="" val="20001"/>
                    </a:ext>
                  </a:extLst>
                </a:gridCol>
                <a:gridCol w="1513488">
                  <a:extLst>
                    <a:ext uri="{9D8B030D-6E8A-4147-A177-3AD203B41FA5}">
                      <a16:colId xmlns:a16="http://schemas.microsoft.com/office/drawing/2014/main" xmlns="" val="20002"/>
                    </a:ext>
                  </a:extLst>
                </a:gridCol>
                <a:gridCol w="1477846">
                  <a:extLst>
                    <a:ext uri="{9D8B030D-6E8A-4147-A177-3AD203B41FA5}">
                      <a16:colId xmlns:a16="http://schemas.microsoft.com/office/drawing/2014/main" xmlns="" val="20003"/>
                    </a:ext>
                  </a:extLst>
                </a:gridCol>
              </a:tblGrid>
              <a:tr h="8360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2400" u="none" strike="noStrike" kern="1200" dirty="0"/>
                        <a:t>General Budget Support  </a:t>
                      </a:r>
                    </a:p>
                    <a:p>
                      <a:pPr algn="ctr" fontAlgn="b"/>
                      <a:endParaRPr lang="en-ZA" sz="2400" b="1"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a:r>
                        <a:rPr lang="en-ZA" sz="2400" dirty="0"/>
                        <a:t>2019/20</a:t>
                      </a:r>
                    </a:p>
                    <a:p>
                      <a:pPr algn="r"/>
                      <a:r>
                        <a:rPr lang="en-ZA" sz="2400" dirty="0"/>
                        <a:t>R’000</a:t>
                      </a:r>
                      <a:endParaRPr lang="en-ZA" sz="2400" dirty="0">
                        <a:solidFill>
                          <a:schemeClr val="tx1"/>
                        </a:solidFill>
                        <a:latin typeface="+mn-lt"/>
                      </a:endParaRPr>
                    </a:p>
                  </a:txBody>
                  <a:tcPr/>
                </a:tc>
                <a:tc>
                  <a:txBody>
                    <a:bodyPr/>
                    <a:lstStyle/>
                    <a:p>
                      <a:pPr algn="r"/>
                      <a:r>
                        <a:rPr lang="en-ZA" sz="2400" dirty="0"/>
                        <a:t>2020/21</a:t>
                      </a:r>
                    </a:p>
                    <a:p>
                      <a:pPr algn="r"/>
                      <a:r>
                        <a:rPr lang="en-ZA" sz="2400" dirty="0"/>
                        <a:t>R’000</a:t>
                      </a:r>
                      <a:endParaRPr lang="en-ZA" sz="2400" dirty="0">
                        <a:solidFill>
                          <a:schemeClr val="tx1"/>
                        </a:solidFill>
                        <a:latin typeface="+mn-lt"/>
                      </a:endParaRPr>
                    </a:p>
                  </a:txBody>
                  <a:tcPr/>
                </a:tc>
                <a:tc>
                  <a:txBody>
                    <a:bodyPr/>
                    <a:lstStyle/>
                    <a:p>
                      <a:pPr algn="r"/>
                      <a:r>
                        <a:rPr lang="en-ZA" sz="2400" dirty="0"/>
                        <a:t>2021/22</a:t>
                      </a:r>
                    </a:p>
                    <a:p>
                      <a:pPr algn="r"/>
                      <a:r>
                        <a:rPr lang="en-ZA" sz="2400" dirty="0"/>
                        <a:t>R’000</a:t>
                      </a:r>
                      <a:endParaRPr lang="en-ZA" sz="2400" dirty="0">
                        <a:solidFill>
                          <a:schemeClr val="tx1"/>
                        </a:solidFill>
                        <a:latin typeface="+mn-lt"/>
                      </a:endParaRPr>
                    </a:p>
                  </a:txBody>
                  <a:tcPr/>
                </a:tc>
                <a:extLst>
                  <a:ext uri="{0D108BD9-81ED-4DB2-BD59-A6C34878D82A}">
                    <a16:rowId xmlns:a16="http://schemas.microsoft.com/office/drawing/2014/main" xmlns="" val="10000"/>
                  </a:ext>
                </a:extLst>
              </a:tr>
              <a:tr h="987637">
                <a:tc>
                  <a:txBody>
                    <a:bodyPr/>
                    <a:lstStyle/>
                    <a:p>
                      <a:pPr marL="0" indent="0" algn="l" fontAlgn="b">
                        <a:buFont typeface="Arial" panose="020B0604020202020204" pitchFamily="34" charset="0"/>
                        <a:buNone/>
                      </a:pPr>
                      <a:endParaRPr lang="en-US" sz="2400" u="none" strike="noStrike" dirty="0"/>
                    </a:p>
                    <a:p>
                      <a:pPr marL="285750" indent="-285750" algn="l" fontAlgn="b">
                        <a:buFont typeface="Arial" panose="020B0604020202020204" pitchFamily="34" charset="0"/>
                        <a:buChar char="•"/>
                      </a:pPr>
                      <a:r>
                        <a:rPr lang="en-US" sz="2400" u="none" strike="noStrike" dirty="0"/>
                        <a:t>Rural Education Assistance</a:t>
                      </a:r>
                      <a:r>
                        <a:rPr lang="en-US" sz="2400" u="none" strike="noStrike" baseline="0" dirty="0"/>
                        <a:t> Project</a:t>
                      </a:r>
                    </a:p>
                  </a:txBody>
                  <a:tcPr marL="89647" marR="7471" marT="7471" marB="0" anchor="ctr"/>
                </a:tc>
                <a:tc>
                  <a:txBody>
                    <a:bodyPr/>
                    <a:lstStyle/>
                    <a:p>
                      <a:pPr algn="r" fontAlgn="b"/>
                      <a:r>
                        <a:rPr lang="en-ZA" sz="2400" u="none" strike="noStrike" dirty="0">
                          <a:effectLst/>
                        </a:rPr>
                        <a:t>29</a:t>
                      </a:r>
                      <a:r>
                        <a:rPr lang="en-ZA" sz="2400" u="none" strike="noStrike" baseline="0" dirty="0">
                          <a:effectLst/>
                        </a:rPr>
                        <a:t> 164</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2400" u="none" strike="noStrike" dirty="0">
                          <a:effectLst/>
                        </a:rPr>
                        <a:t>29 164</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2400" u="none" strike="noStrike" dirty="0">
                          <a:effectLst/>
                        </a:rPr>
                        <a:t>-</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1"/>
                  </a:ext>
                </a:extLst>
              </a:tr>
              <a:tr h="1535668">
                <a:tc>
                  <a:txBody>
                    <a:bodyPr/>
                    <a:lstStyle/>
                    <a:p>
                      <a:pPr marL="285750" indent="-285750" algn="l" fontAlgn="b">
                        <a:buFont typeface="Arial" panose="020B0604020202020204" pitchFamily="34" charset="0"/>
                        <a:buChar char="•"/>
                      </a:pPr>
                      <a:r>
                        <a:rPr lang="en-US" sz="2400" u="none" strike="noStrike" dirty="0"/>
                        <a:t>Systemic Improvement of Language and Numeracy in Foundation Phase </a:t>
                      </a:r>
                      <a:endParaRPr lang="en-US" sz="24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fontAlgn="b"/>
                      <a:r>
                        <a:rPr lang="en-ZA" sz="2400" u="none" strike="noStrike" dirty="0">
                          <a:effectLst/>
                        </a:rPr>
                        <a:t>26 779</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2400" u="none" strike="noStrike" dirty="0">
                          <a:effectLst/>
                        </a:rPr>
                        <a:t>16</a:t>
                      </a:r>
                      <a:r>
                        <a:rPr lang="en-ZA" sz="2400" u="none" strike="noStrike" baseline="0" dirty="0">
                          <a:effectLst/>
                        </a:rPr>
                        <a:t> 529</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2400" u="none" strike="noStrike" dirty="0">
                          <a:effectLst/>
                        </a:rPr>
                        <a:t>16 201</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2"/>
                  </a:ext>
                </a:extLst>
              </a:tr>
              <a:tr h="724613">
                <a:tc>
                  <a:txBody>
                    <a:bodyPr/>
                    <a:lstStyle/>
                    <a:p>
                      <a:pPr marL="285750" indent="-285750" algn="l" fontAlgn="b">
                        <a:buFont typeface="Arial" panose="020B0604020202020204" pitchFamily="34" charset="0"/>
                        <a:buChar char="•"/>
                      </a:pPr>
                      <a:r>
                        <a:rPr lang="en-US" sz="2400" u="none" strike="noStrike" dirty="0"/>
                        <a:t>Technology Grade 7-9</a:t>
                      </a:r>
                    </a:p>
                    <a:p>
                      <a:pPr marL="0" indent="0" algn="l" fontAlgn="b">
                        <a:buFont typeface="Arial" panose="020B0604020202020204" pitchFamily="34" charset="0"/>
                        <a:buNone/>
                      </a:pPr>
                      <a:endParaRPr lang="en-US" sz="2400" b="0" i="0" u="none" strike="noStrike" dirty="0">
                        <a:solidFill>
                          <a:schemeClr val="tx1"/>
                        </a:solidFill>
                        <a:latin typeface="+mn-lt"/>
                        <a:cs typeface="Arial" panose="020B0604020202020204" pitchFamily="34" charset="0"/>
                      </a:endParaRPr>
                    </a:p>
                  </a:txBody>
                  <a:tcPr marL="89647" marR="7471" marT="7471" marB="0" anchor="ctr"/>
                </a:tc>
                <a:tc>
                  <a:txBody>
                    <a:bodyPr/>
                    <a:lstStyle/>
                    <a:p>
                      <a:pPr algn="r" fontAlgn="b"/>
                      <a:r>
                        <a:rPr lang="en-ZA" sz="2400" u="none" strike="noStrike" dirty="0">
                          <a:effectLst/>
                        </a:rPr>
                        <a:t>20 480</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2400" u="none" strike="noStrike" dirty="0">
                          <a:effectLst/>
                        </a:rPr>
                        <a:t>19 564</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tc>
                  <a:txBody>
                    <a:bodyPr/>
                    <a:lstStyle/>
                    <a:p>
                      <a:pPr algn="r" fontAlgn="b"/>
                      <a:r>
                        <a:rPr lang="en-ZA" sz="2400" u="none" strike="noStrike" dirty="0">
                          <a:effectLst/>
                        </a:rPr>
                        <a:t>19 955</a:t>
                      </a:r>
                      <a:endParaRPr lang="en-ZA" sz="2400" b="0" i="0" u="none" strike="noStrike" dirty="0">
                        <a:solidFill>
                          <a:schemeClr val="tx1"/>
                        </a:solidFill>
                        <a:effectLst/>
                        <a:latin typeface="+mn-lt"/>
                        <a:cs typeface="Arial" panose="020B0604020202020204" pitchFamily="34" charset="0"/>
                      </a:endParaRPr>
                    </a:p>
                  </a:txBody>
                  <a:tcPr marL="3176" marR="3176" marT="3176" marB="0" anchor="b"/>
                </a:tc>
                <a:extLst>
                  <a:ext uri="{0D108BD9-81ED-4DB2-BD59-A6C34878D82A}">
                    <a16:rowId xmlns:a16="http://schemas.microsoft.com/office/drawing/2014/main" xmlns="" val="10003"/>
                  </a:ext>
                </a:extLst>
              </a:tr>
            </a:tbl>
          </a:graphicData>
        </a:graphic>
      </p:graphicFrame>
      <p:pic>
        <p:nvPicPr>
          <p:cNvPr id="4" name="Picture 3"/>
          <p:cNvPicPr>
            <a:picLocks noChangeAspect="1"/>
          </p:cNvPicPr>
          <p:nvPr/>
        </p:nvPicPr>
        <p:blipFill>
          <a:blip r:embed="rId2" cstate="print"/>
          <a:stretch>
            <a:fillRect/>
          </a:stretch>
        </p:blipFill>
        <p:spPr>
          <a:xfrm>
            <a:off x="0" y="6228646"/>
            <a:ext cx="1619672" cy="629353"/>
          </a:xfrm>
          <a:prstGeom prst="rect">
            <a:avLst/>
          </a:prstGeom>
        </p:spPr>
      </p:pic>
      <p:sp>
        <p:nvSpPr>
          <p:cNvPr id="3" name="TextBox 2"/>
          <p:cNvSpPr txBox="1"/>
          <p:nvPr/>
        </p:nvSpPr>
        <p:spPr>
          <a:xfrm>
            <a:off x="6876256" y="6228646"/>
            <a:ext cx="576064" cy="261610"/>
          </a:xfrm>
          <a:prstGeom prst="rect">
            <a:avLst/>
          </a:prstGeom>
          <a:noFill/>
        </p:spPr>
        <p:txBody>
          <a:bodyPr wrap="square" rtlCol="0">
            <a:spAutoFit/>
          </a:bodyPr>
          <a:lstStyle/>
          <a:p>
            <a:r>
              <a:rPr lang="en-US" sz="1100" dirty="0"/>
              <a:t>67</a:t>
            </a:r>
            <a:endParaRPr lang="en-ZA" sz="1100" dirty="0"/>
          </a:p>
        </p:txBody>
      </p:sp>
    </p:spTree>
    <p:extLst>
      <p:ext uri="{BB962C8B-B14F-4D97-AF65-F5344CB8AC3E}">
        <p14:creationId xmlns:p14="http://schemas.microsoft.com/office/powerpoint/2010/main" xmlns="" val="2446796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5406"/>
            <a:ext cx="8856984" cy="1143000"/>
          </a:xfrm>
        </p:spPr>
        <p:txBody>
          <a:bodyPr>
            <a:noAutofit/>
          </a:bodyPr>
          <a:lstStyle/>
          <a:p>
            <a:r>
              <a:rPr lang="en-US" sz="3200" b="1" dirty="0">
                <a:solidFill>
                  <a:schemeClr val="accent2">
                    <a:lumMod val="75000"/>
                  </a:schemeClr>
                </a:solidFill>
              </a:rPr>
              <a:t>FUNCTIONAL AREAS OF CONCURRENT NATIONAL AND PROVINCIAL LEGISLATIVE COMPETENCE</a:t>
            </a:r>
            <a:endParaRPr lang="en-US" sz="3200" dirty="0">
              <a:solidFill>
                <a:schemeClr val="accent2">
                  <a:lumMod val="75000"/>
                </a:schemeClr>
              </a:solidFill>
            </a:endParaRPr>
          </a:p>
        </p:txBody>
      </p:sp>
      <p:sp>
        <p:nvSpPr>
          <p:cNvPr id="3" name="Content Placeholder 2"/>
          <p:cNvSpPr>
            <a:spLocks noGrp="1"/>
          </p:cNvSpPr>
          <p:nvPr>
            <p:ph idx="1"/>
          </p:nvPr>
        </p:nvSpPr>
        <p:spPr>
          <a:xfrm>
            <a:off x="251520" y="980728"/>
            <a:ext cx="8229600" cy="4525963"/>
          </a:xfrm>
        </p:spPr>
        <p:txBody>
          <a:bodyPr>
            <a:noAutofit/>
          </a:bodyPr>
          <a:lstStyle/>
          <a:p>
            <a:pPr algn="just"/>
            <a:r>
              <a:rPr lang="en-US" sz="1600" b="1" dirty="0">
                <a:cs typeface="Arial" panose="020B0604020202020204" pitchFamily="34" charset="0"/>
              </a:rPr>
              <a:t>Administration of indigenous forests</a:t>
            </a:r>
          </a:p>
          <a:p>
            <a:pPr algn="just"/>
            <a:r>
              <a:rPr lang="en-US" sz="1600" b="1" dirty="0">
                <a:cs typeface="Arial" panose="020B0604020202020204" pitchFamily="34" charset="0"/>
              </a:rPr>
              <a:t>Agriculture</a:t>
            </a:r>
          </a:p>
          <a:p>
            <a:pPr algn="just"/>
            <a:r>
              <a:rPr lang="en-US" sz="1600" b="1" dirty="0">
                <a:cs typeface="Arial" panose="020B0604020202020204" pitchFamily="34" charset="0"/>
              </a:rPr>
              <a:t>Airports other than international and national airports</a:t>
            </a:r>
          </a:p>
          <a:p>
            <a:pPr algn="just"/>
            <a:r>
              <a:rPr lang="en-US" sz="1600" b="1" dirty="0">
                <a:cs typeface="Arial" panose="020B0604020202020204" pitchFamily="34" charset="0"/>
              </a:rPr>
              <a:t>Animal control and diseases</a:t>
            </a:r>
          </a:p>
          <a:p>
            <a:pPr algn="just"/>
            <a:r>
              <a:rPr lang="en-US" sz="1600" b="1" dirty="0">
                <a:cs typeface="Arial" panose="020B0604020202020204" pitchFamily="34" charset="0"/>
              </a:rPr>
              <a:t>Casinos, racing, gambling and wagering, excluding lotteries and</a:t>
            </a:r>
          </a:p>
          <a:p>
            <a:pPr algn="just"/>
            <a:r>
              <a:rPr lang="en-US" sz="1600" b="1" dirty="0">
                <a:cs typeface="Arial" panose="020B0604020202020204" pitchFamily="34" charset="0"/>
              </a:rPr>
              <a:t>sports pools</a:t>
            </a:r>
          </a:p>
          <a:p>
            <a:pPr algn="just"/>
            <a:r>
              <a:rPr lang="en-US" sz="1600" b="1" dirty="0">
                <a:cs typeface="Arial" panose="020B0604020202020204" pitchFamily="34" charset="0"/>
              </a:rPr>
              <a:t>Consumer protection</a:t>
            </a:r>
          </a:p>
          <a:p>
            <a:pPr algn="just"/>
            <a:r>
              <a:rPr lang="en-US" sz="1600" b="1" dirty="0">
                <a:cs typeface="Arial" panose="020B0604020202020204" pitchFamily="34" charset="0"/>
              </a:rPr>
              <a:t>Cultural matters</a:t>
            </a:r>
          </a:p>
          <a:p>
            <a:pPr algn="just"/>
            <a:r>
              <a:rPr lang="en-US" sz="1600" b="1" dirty="0">
                <a:cs typeface="Arial" panose="020B0604020202020204" pitchFamily="34" charset="0"/>
              </a:rPr>
              <a:t>Disaster management</a:t>
            </a:r>
          </a:p>
          <a:p>
            <a:pPr algn="just"/>
            <a:r>
              <a:rPr lang="en-US" sz="1600" b="1" dirty="0">
                <a:solidFill>
                  <a:srgbClr val="FF0000"/>
                </a:solidFill>
                <a:cs typeface="Arial" panose="020B0604020202020204" pitchFamily="34" charset="0"/>
              </a:rPr>
              <a:t>Education at all levels, excluding tertiary education</a:t>
            </a:r>
          </a:p>
          <a:p>
            <a:pPr algn="just"/>
            <a:r>
              <a:rPr lang="en-US" sz="1600" b="1" dirty="0">
                <a:cs typeface="Arial" panose="020B0604020202020204" pitchFamily="34" charset="0"/>
              </a:rPr>
              <a:t>Environment</a:t>
            </a:r>
          </a:p>
          <a:p>
            <a:pPr algn="just"/>
            <a:r>
              <a:rPr lang="en-US" sz="1600" b="1" dirty="0">
                <a:cs typeface="Arial" panose="020B0604020202020204" pitchFamily="34" charset="0"/>
              </a:rPr>
              <a:t>Health services</a:t>
            </a:r>
          </a:p>
          <a:p>
            <a:pPr algn="just"/>
            <a:r>
              <a:rPr lang="en-US" sz="1600" b="1" dirty="0">
                <a:cs typeface="Arial" panose="020B0604020202020204" pitchFamily="34" charset="0"/>
              </a:rPr>
              <a:t>Housing</a:t>
            </a:r>
          </a:p>
          <a:p>
            <a:pPr algn="just"/>
            <a:r>
              <a:rPr lang="en-US" sz="1600" b="1" dirty="0">
                <a:cs typeface="Arial" panose="020B0604020202020204" pitchFamily="34" charset="0"/>
              </a:rPr>
              <a:t>Indigenous law and customary law, subject to Chapter 12 of the</a:t>
            </a:r>
          </a:p>
          <a:p>
            <a:pPr algn="just"/>
            <a:r>
              <a:rPr lang="en-US" sz="1600" b="1" dirty="0">
                <a:cs typeface="Arial" panose="020B0604020202020204" pitchFamily="34" charset="0"/>
              </a:rPr>
              <a:t>Constitution</a:t>
            </a:r>
          </a:p>
          <a:p>
            <a:pPr algn="just"/>
            <a:r>
              <a:rPr lang="en-US" sz="1600" b="1" dirty="0">
                <a:cs typeface="Arial" panose="020B0604020202020204" pitchFamily="34" charset="0"/>
              </a:rPr>
              <a:t>Industrial promotion</a:t>
            </a:r>
          </a:p>
          <a:p>
            <a:pPr algn="just"/>
            <a:r>
              <a:rPr lang="en-US" sz="1600" b="1" dirty="0">
                <a:cs typeface="Arial" panose="020B0604020202020204" pitchFamily="34" charset="0"/>
              </a:rPr>
              <a:t>Language policy and the regulation of official languages </a:t>
            </a:r>
          </a:p>
          <a:p>
            <a:endParaRPr lang="en-US" sz="16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67</a:t>
            </a:fld>
            <a:endParaRPr lang="en-ZA" dirty="0"/>
          </a:p>
        </p:txBody>
      </p:sp>
      <p:pic>
        <p:nvPicPr>
          <p:cNvPr id="5" name="Picture 4">
            <a:extLst>
              <a:ext uri="{FF2B5EF4-FFF2-40B4-BE49-F238E27FC236}">
                <a16:creationId xmlns:a16="http://schemas.microsoft.com/office/drawing/2014/main" xmlns="" id="{9A24D475-8EEF-4EB7-8AF4-52F38E640D84}"/>
              </a:ext>
            </a:extLst>
          </p:cNvPr>
          <p:cNvPicPr>
            <a:picLocks noChangeAspect="1"/>
          </p:cNvPicPr>
          <p:nvPr/>
        </p:nvPicPr>
        <p:blipFill>
          <a:blip r:embed="rId2" cstate="print"/>
          <a:stretch>
            <a:fillRect/>
          </a:stretch>
        </p:blipFill>
        <p:spPr>
          <a:xfrm>
            <a:off x="174184" y="6165304"/>
            <a:ext cx="1670833" cy="646976"/>
          </a:xfrm>
          <a:prstGeom prst="rect">
            <a:avLst/>
          </a:prstGeom>
        </p:spPr>
      </p:pic>
    </p:spTree>
    <p:extLst>
      <p:ext uri="{BB962C8B-B14F-4D97-AF65-F5344CB8AC3E}">
        <p14:creationId xmlns:p14="http://schemas.microsoft.com/office/powerpoint/2010/main" xmlns="" val="860927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568952" cy="792088"/>
          </a:xfrm>
        </p:spPr>
        <p:txBody>
          <a:bodyPr>
            <a:noAutofit/>
          </a:bodyPr>
          <a:lstStyle/>
          <a:p>
            <a:r>
              <a:rPr lang="en-ZA" sz="4800" b="1" dirty="0">
                <a:solidFill>
                  <a:schemeClr val="accent2">
                    <a:lumMod val="75000"/>
                  </a:schemeClr>
                </a:solidFill>
              </a:rPr>
              <a:t>CONCLUSION </a:t>
            </a:r>
          </a:p>
        </p:txBody>
      </p:sp>
      <p:sp>
        <p:nvSpPr>
          <p:cNvPr id="3" name="Content Placeholder 2"/>
          <p:cNvSpPr>
            <a:spLocks noGrp="1"/>
          </p:cNvSpPr>
          <p:nvPr>
            <p:ph idx="1"/>
          </p:nvPr>
        </p:nvSpPr>
        <p:spPr>
          <a:xfrm>
            <a:off x="395536" y="1178302"/>
            <a:ext cx="8291264" cy="4554954"/>
          </a:xfrm>
        </p:spPr>
        <p:txBody>
          <a:bodyPr>
            <a:noAutofit/>
          </a:bodyPr>
          <a:lstStyle/>
          <a:p>
            <a:pPr marL="0" indent="0" algn="just">
              <a:buNone/>
            </a:pPr>
            <a:r>
              <a:rPr lang="en-ZA" sz="4400" dirty="0"/>
              <a:t>The DBE will </a:t>
            </a:r>
            <a:r>
              <a:rPr lang="en-ZA" sz="4400" b="1" dirty="0"/>
              <a:t>double </a:t>
            </a:r>
            <a:r>
              <a:rPr lang="en-ZA" sz="4400" dirty="0"/>
              <a:t>its efforts to </a:t>
            </a:r>
            <a:r>
              <a:rPr lang="en-ZA" sz="4400" b="1" dirty="0"/>
              <a:t>achieve</a:t>
            </a:r>
            <a:r>
              <a:rPr lang="en-ZA" sz="4400" dirty="0"/>
              <a:t> both </a:t>
            </a:r>
            <a:r>
              <a:rPr lang="en-ZA" sz="4400" b="1" dirty="0"/>
              <a:t>short</a:t>
            </a:r>
            <a:r>
              <a:rPr lang="en-ZA" sz="4400" dirty="0"/>
              <a:t> and </a:t>
            </a:r>
            <a:r>
              <a:rPr lang="en-ZA" sz="4400" b="1" dirty="0"/>
              <a:t>long term goals</a:t>
            </a:r>
            <a:r>
              <a:rPr lang="en-ZA" sz="4400" dirty="0"/>
              <a:t> of the education sector in collaboration with PEDs and partners.  </a:t>
            </a:r>
          </a:p>
          <a:p>
            <a:pPr marL="0" indent="0" algn="just">
              <a:buNone/>
            </a:pPr>
            <a:endParaRPr lang="en-ZA" sz="44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68</a:t>
            </a:fld>
            <a:endParaRPr lang="en-ZA" dirty="0"/>
          </a:p>
        </p:txBody>
      </p:sp>
      <p:pic>
        <p:nvPicPr>
          <p:cNvPr id="5" name="Picture 4"/>
          <p:cNvPicPr>
            <a:picLocks noChangeAspect="1"/>
          </p:cNvPicPr>
          <p:nvPr/>
        </p:nvPicPr>
        <p:blipFill>
          <a:blip r:embed="rId2" cstate="print"/>
          <a:stretch>
            <a:fillRect/>
          </a:stretch>
        </p:blipFill>
        <p:spPr>
          <a:xfrm>
            <a:off x="0" y="6163750"/>
            <a:ext cx="1619672" cy="694250"/>
          </a:xfrm>
          <a:prstGeom prst="rect">
            <a:avLst/>
          </a:prstGeom>
        </p:spPr>
      </p:pic>
    </p:spTree>
    <p:extLst>
      <p:ext uri="{BB962C8B-B14F-4D97-AF65-F5344CB8AC3E}">
        <p14:creationId xmlns:p14="http://schemas.microsoft.com/office/powerpoint/2010/main" xmlns="" val="38769852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a:solidFill>
                  <a:schemeClr val="accent2">
                    <a:lumMod val="75000"/>
                  </a:schemeClr>
                </a:solidFill>
              </a:rPr>
              <a:t>RECOMMENDATIONS </a:t>
            </a:r>
          </a:p>
        </p:txBody>
      </p:sp>
      <p:sp>
        <p:nvSpPr>
          <p:cNvPr id="3" name="Content Placeholder 2"/>
          <p:cNvSpPr>
            <a:spLocks noGrp="1"/>
          </p:cNvSpPr>
          <p:nvPr>
            <p:ph idx="1"/>
          </p:nvPr>
        </p:nvSpPr>
        <p:spPr>
          <a:xfrm>
            <a:off x="251520" y="1791693"/>
            <a:ext cx="8640960" cy="3274613"/>
          </a:xfrm>
        </p:spPr>
        <p:txBody>
          <a:bodyPr>
            <a:normAutofit/>
          </a:bodyPr>
          <a:lstStyle/>
          <a:p>
            <a:pPr marL="0" indent="0" algn="just">
              <a:buNone/>
            </a:pPr>
            <a:r>
              <a:rPr lang="en-ZA" sz="4400" dirty="0"/>
              <a:t>It is recommended that the </a:t>
            </a:r>
            <a:r>
              <a:rPr lang="en-ZA" sz="4400" b="1" dirty="0">
                <a:solidFill>
                  <a:prstClr val="black"/>
                </a:solidFill>
              </a:rPr>
              <a:t>Portfolio Committee</a:t>
            </a:r>
            <a:r>
              <a:rPr lang="en-ZA" sz="4400" dirty="0"/>
              <a:t> </a:t>
            </a:r>
            <a:r>
              <a:rPr lang="en-ZA" sz="4400" b="1" dirty="0"/>
              <a:t>notes</a:t>
            </a:r>
            <a:r>
              <a:rPr lang="en-ZA" sz="4400" dirty="0"/>
              <a:t> and </a:t>
            </a:r>
            <a:r>
              <a:rPr lang="en-ZA" sz="4400" b="1" dirty="0"/>
              <a:t>discusses</a:t>
            </a:r>
            <a:r>
              <a:rPr lang="en-ZA" sz="4400" dirty="0"/>
              <a:t> the presentation of the DBE 2019/20 Annual Performance Plan.</a:t>
            </a:r>
          </a:p>
        </p:txBody>
      </p:sp>
      <p:sp>
        <p:nvSpPr>
          <p:cNvPr id="4" name="Slide Number Placeholder 3"/>
          <p:cNvSpPr>
            <a:spLocks noGrp="1"/>
          </p:cNvSpPr>
          <p:nvPr>
            <p:ph type="sldNum" sz="quarter" idx="4"/>
          </p:nvPr>
        </p:nvSpPr>
        <p:spPr/>
        <p:txBody>
          <a:bodyPr/>
          <a:lstStyle/>
          <a:p>
            <a:fld id="{28A3B54F-4D6D-439C-9A2C-B6799378E1A1}" type="slidenum">
              <a:rPr lang="en-ZA" smtClean="0"/>
              <a:pPr/>
              <a:t>69</a:t>
            </a:fld>
            <a:endParaRPr lang="en-ZA" dirty="0"/>
          </a:p>
        </p:txBody>
      </p:sp>
      <p:pic>
        <p:nvPicPr>
          <p:cNvPr id="5" name="Picture 4"/>
          <p:cNvPicPr>
            <a:picLocks noChangeAspect="1"/>
          </p:cNvPicPr>
          <p:nvPr/>
        </p:nvPicPr>
        <p:blipFill>
          <a:blip r:embed="rId2" cstate="print"/>
          <a:stretch>
            <a:fillRect/>
          </a:stretch>
        </p:blipFill>
        <p:spPr>
          <a:xfrm>
            <a:off x="0" y="6128134"/>
            <a:ext cx="1691680" cy="729866"/>
          </a:xfrm>
          <a:prstGeom prst="rect">
            <a:avLst/>
          </a:prstGeom>
        </p:spPr>
      </p:pic>
    </p:spTree>
    <p:extLst>
      <p:ext uri="{BB962C8B-B14F-4D97-AF65-F5344CB8AC3E}">
        <p14:creationId xmlns:p14="http://schemas.microsoft.com/office/powerpoint/2010/main" xmlns="" val="128260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16632"/>
            <a:ext cx="8942428" cy="792088"/>
          </a:xfrm>
        </p:spPr>
        <p:txBody>
          <a:bodyPr>
            <a:noAutofit/>
          </a:bodyPr>
          <a:lstStyle/>
          <a:p>
            <a:pPr algn="ctr"/>
            <a:r>
              <a:rPr lang="en-US" sz="2800" b="1" dirty="0">
                <a:solidFill>
                  <a:schemeClr val="accent2">
                    <a:lumMod val="75000"/>
                  </a:schemeClr>
                </a:solidFill>
                <a:cs typeface="Arial" panose="020B0604020202020204" pitchFamily="34" charset="0"/>
              </a:rPr>
              <a:t>NUMBER OF LEARNERS, EDUCATORS AND SCHOOLS IN THE ORDINARY SCHOOL SECTOR BY PROVINCE IN 2018</a:t>
            </a:r>
          </a:p>
        </p:txBody>
      </p:sp>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6270442"/>
            <a:ext cx="1691680" cy="587558"/>
          </a:xfrm>
          <a:prstGeom prst="rect">
            <a:avLst/>
          </a:prstGeom>
        </p:spPr>
      </p:pic>
      <p:sp>
        <p:nvSpPr>
          <p:cNvPr id="6" name="Rectangle 5"/>
          <p:cNvSpPr/>
          <p:nvPr/>
        </p:nvSpPr>
        <p:spPr>
          <a:xfrm>
            <a:off x="6084168" y="6488668"/>
            <a:ext cx="312906" cy="369332"/>
          </a:xfrm>
          <a:prstGeom prst="rect">
            <a:avLst/>
          </a:prstGeom>
        </p:spPr>
        <p:txBody>
          <a:bodyPr wrap="none">
            <a:spAutoFit/>
          </a:bodyPr>
          <a:lstStyle/>
          <a:p>
            <a:pPr fontAlgn="base">
              <a:spcBef>
                <a:spcPct val="0"/>
              </a:spcBef>
              <a:spcAft>
                <a:spcPct val="0"/>
              </a:spcAft>
              <a:defRPr/>
            </a:pPr>
            <a:r>
              <a:rPr lang="en-US" dirty="0">
                <a:solidFill>
                  <a:prstClr val="black"/>
                </a:solidFill>
                <a:latin typeface="Arial" pitchFamily="34" charset="0"/>
                <a:cs typeface="Arial" pitchFamily="34" charset="0"/>
              </a:rPr>
              <a:t>7</a:t>
            </a:r>
          </a:p>
        </p:txBody>
      </p:sp>
      <p:pic>
        <p:nvPicPr>
          <p:cNvPr id="9" name="Content Placeholder 8"/>
          <p:cNvPicPr>
            <a:picLocks noGrp="1" noChangeAspect="1"/>
          </p:cNvPicPr>
          <p:nvPr>
            <p:ph idx="1"/>
          </p:nvPr>
        </p:nvPicPr>
        <p:blipFill>
          <a:blip r:embed="rId3" cstate="print"/>
          <a:stretch>
            <a:fillRect/>
          </a:stretch>
        </p:blipFill>
        <p:spPr>
          <a:xfrm>
            <a:off x="0" y="1219671"/>
            <a:ext cx="9144000" cy="5675004"/>
          </a:xfrm>
          <a:prstGeom prst="rect">
            <a:avLst/>
          </a:prstGeom>
        </p:spPr>
      </p:pic>
    </p:spTree>
    <p:extLst>
      <p:ext uri="{BB962C8B-B14F-4D97-AF65-F5344CB8AC3E}">
        <p14:creationId xmlns:p14="http://schemas.microsoft.com/office/powerpoint/2010/main" xmlns="" val="2763006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8A3B54F-4D6D-439C-9A2C-B6799378E1A1}" type="slidenum">
              <a:rPr lang="en-ZA" smtClean="0"/>
              <a:pPr/>
              <a:t>70</a:t>
            </a:fld>
            <a:endParaRPr lang="en-ZA" dirty="0"/>
          </a:p>
        </p:txBody>
      </p:sp>
      <p:pic>
        <p:nvPicPr>
          <p:cNvPr id="3" name="Picture 2"/>
          <p:cNvPicPr>
            <a:picLocks noChangeAspect="1"/>
          </p:cNvPicPr>
          <p:nvPr/>
        </p:nvPicPr>
        <p:blipFill>
          <a:blip r:embed="rId2" cstate="print"/>
          <a:stretch>
            <a:fillRect/>
          </a:stretch>
        </p:blipFill>
        <p:spPr>
          <a:xfrm>
            <a:off x="0" y="6128133"/>
            <a:ext cx="1619672" cy="729866"/>
          </a:xfrm>
          <a:prstGeom prst="rect">
            <a:avLst/>
          </a:prstGeom>
        </p:spPr>
      </p:pic>
    </p:spTree>
    <p:extLst>
      <p:ext uri="{BB962C8B-B14F-4D97-AF65-F5344CB8AC3E}">
        <p14:creationId xmlns:p14="http://schemas.microsoft.com/office/powerpoint/2010/main" xmlns="" val="188672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79399" y="188913"/>
            <a:ext cx="8785225" cy="647700"/>
          </a:xfrm>
        </p:spPr>
        <p:txBody>
          <a:bodyPr>
            <a:noAutofit/>
          </a:bodyPr>
          <a:lstStyle/>
          <a:p>
            <a:r>
              <a:rPr lang="en-ZA" sz="3600" b="1" dirty="0">
                <a:solidFill>
                  <a:schemeClr val="accent2">
                    <a:lumMod val="75000"/>
                  </a:schemeClr>
                </a:solidFill>
                <a:cs typeface="Arial" panose="020B0604020202020204" pitchFamily="34" charset="0"/>
              </a:rPr>
              <a:t>EDUCATION STATISTICS AT A GLANCE, 2018</a:t>
            </a:r>
            <a:endParaRPr lang="en-ZA" sz="3600" dirty="0">
              <a:solidFill>
                <a:schemeClr val="accent2">
                  <a:lumMod val="75000"/>
                </a:schemeClr>
              </a:solidFill>
              <a:cs typeface="Arial" panose="020B0604020202020204" pitchFamily="34" charset="0"/>
            </a:endParaRPr>
          </a:p>
        </p:txBody>
      </p:sp>
      <p:sp>
        <p:nvSpPr>
          <p:cNvPr id="55299" name="Content Placeholder 3"/>
          <p:cNvSpPr>
            <a:spLocks noGrp="1"/>
          </p:cNvSpPr>
          <p:nvPr>
            <p:ph sz="half" idx="2"/>
          </p:nvPr>
        </p:nvSpPr>
        <p:spPr>
          <a:xfrm>
            <a:off x="179400" y="1052737"/>
            <a:ext cx="2958980" cy="4752528"/>
          </a:xfrm>
          <a:ln>
            <a:solidFill>
              <a:schemeClr val="tx1"/>
            </a:solidFill>
          </a:ln>
        </p:spPr>
        <p:txBody>
          <a:bodyPr>
            <a:normAutofit fontScale="92500" lnSpcReduction="20000"/>
          </a:bodyPr>
          <a:lstStyle/>
          <a:p>
            <a:pPr marL="0" indent="0">
              <a:buFont typeface="Arial" pitchFamily="34" charset="0"/>
              <a:buNone/>
            </a:pPr>
            <a:r>
              <a:rPr lang="en-ZA" b="1" dirty="0">
                <a:latin typeface="+mj-lt"/>
                <a:cs typeface="Arial" panose="020B0604020202020204" pitchFamily="34" charset="0"/>
              </a:rPr>
              <a:t>Size of the Schooling System:</a:t>
            </a:r>
          </a:p>
          <a:p>
            <a:pPr marL="0" indent="0">
              <a:buFont typeface="Arial" pitchFamily="34" charset="0"/>
              <a:buNone/>
            </a:pPr>
            <a:endParaRPr lang="en-ZA" dirty="0">
              <a:latin typeface="+mj-lt"/>
              <a:cs typeface="Arial" panose="020B0604020202020204" pitchFamily="34" charset="0"/>
            </a:endParaRPr>
          </a:p>
          <a:p>
            <a:pPr marL="0" indent="0">
              <a:buNone/>
            </a:pPr>
            <a:r>
              <a:rPr lang="en-ZA" dirty="0">
                <a:latin typeface="+mj-lt"/>
                <a:cs typeface="Arial" panose="020B0604020202020204" pitchFamily="34" charset="0"/>
              </a:rPr>
              <a:t>Learners: </a:t>
            </a:r>
            <a:r>
              <a:rPr lang="en-US" b="1" dirty="0">
                <a:latin typeface="+mj-lt"/>
                <a:cs typeface="Arial" panose="020B0604020202020204" pitchFamily="34" charset="0"/>
              </a:rPr>
              <a:t>12 230 194</a:t>
            </a:r>
            <a:endParaRPr lang="en-ZA" b="1" dirty="0">
              <a:latin typeface="+mj-lt"/>
              <a:cs typeface="Arial" panose="020B0604020202020204" pitchFamily="34" charset="0"/>
            </a:endParaRPr>
          </a:p>
          <a:p>
            <a:pPr marL="0" indent="0">
              <a:buNone/>
            </a:pPr>
            <a:r>
              <a:rPr lang="en-ZA" dirty="0">
                <a:latin typeface="+mj-lt"/>
                <a:cs typeface="Arial" panose="020B0604020202020204" pitchFamily="34" charset="0"/>
              </a:rPr>
              <a:t>Educators:</a:t>
            </a:r>
            <a:r>
              <a:rPr lang="en-US" b="1" dirty="0">
                <a:latin typeface="+mj-lt"/>
                <a:cs typeface="Arial" panose="020B0604020202020204" pitchFamily="34" charset="0"/>
              </a:rPr>
              <a:t>398 789</a:t>
            </a:r>
          </a:p>
          <a:p>
            <a:pPr marL="0" indent="0">
              <a:buNone/>
            </a:pPr>
            <a:r>
              <a:rPr lang="en-ZA" dirty="0">
                <a:latin typeface="+mj-lt"/>
                <a:cs typeface="Arial" panose="020B0604020202020204" pitchFamily="34" charset="0"/>
              </a:rPr>
              <a:t>Schools: </a:t>
            </a:r>
            <a:r>
              <a:rPr lang="en-US" b="1" dirty="0">
                <a:latin typeface="+mj-lt"/>
                <a:cs typeface="Arial" panose="020B0604020202020204" pitchFamily="34" charset="0"/>
              </a:rPr>
              <a:t>23 289</a:t>
            </a:r>
          </a:p>
          <a:p>
            <a:pPr marL="0" indent="0">
              <a:buNone/>
            </a:pPr>
            <a:endParaRPr lang="en-ZA" dirty="0">
              <a:latin typeface="+mj-lt"/>
              <a:cs typeface="Arial" panose="020B0604020202020204" pitchFamily="34" charset="0"/>
            </a:endParaRPr>
          </a:p>
          <a:p>
            <a:pPr marL="0" indent="0">
              <a:buFont typeface="Arial" pitchFamily="34" charset="0"/>
              <a:buNone/>
            </a:pPr>
            <a:r>
              <a:rPr lang="en-ZA" b="1" dirty="0">
                <a:latin typeface="+mj-lt"/>
                <a:cs typeface="Arial" panose="020B0604020202020204" pitchFamily="34" charset="0"/>
              </a:rPr>
              <a:t>Official languages</a:t>
            </a:r>
          </a:p>
          <a:p>
            <a:pPr marL="0" indent="0">
              <a:buFont typeface="Arial" pitchFamily="34" charset="0"/>
              <a:buNone/>
            </a:pPr>
            <a:endParaRPr lang="en-ZA" b="1" dirty="0">
              <a:latin typeface="+mj-lt"/>
              <a:cs typeface="Arial" panose="020B0604020202020204" pitchFamily="34" charset="0"/>
            </a:endParaRPr>
          </a:p>
          <a:p>
            <a:pPr marL="0" indent="0" algn="ctr">
              <a:buFont typeface="Arial" pitchFamily="34" charset="0"/>
              <a:buNone/>
            </a:pPr>
            <a:r>
              <a:rPr lang="en-ZA" dirty="0">
                <a:latin typeface="+mj-lt"/>
                <a:cs typeface="Arial" panose="020B0604020202020204" pitchFamily="34" charset="0"/>
              </a:rPr>
              <a:t>English, isiZulu, isiXhosa, isiNdebele, Afrikaans, siSwati, Sepedi, Sesotho, Setswana, Tshivenda, Xitsonga</a:t>
            </a:r>
          </a:p>
          <a:p>
            <a:pPr marL="0" indent="0">
              <a:buFont typeface="Arial" pitchFamily="34" charset="0"/>
              <a:buNone/>
            </a:pPr>
            <a:endParaRPr lang="en-ZA" sz="1600" dirty="0">
              <a:latin typeface="Calibri"/>
              <a:cs typeface="Calibri"/>
            </a:endParaRP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xmlns="" val="3383736428"/>
              </p:ext>
            </p:extLst>
          </p:nvPr>
        </p:nvGraphicFramePr>
        <p:xfrm>
          <a:off x="3138379" y="1196752"/>
          <a:ext cx="5682092" cy="2049758"/>
        </p:xfrm>
        <a:graphic>
          <a:graphicData uri="http://schemas.openxmlformats.org/drawingml/2006/table">
            <a:tbl>
              <a:tblPr firstRow="1" bandRow="1">
                <a:tableStyleId>{21E4AEA4-8DFA-4A89-87EB-49C32662AFE0}</a:tableStyleId>
              </a:tblPr>
              <a:tblGrid>
                <a:gridCol w="1577637">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24135">
                  <a:extLst>
                    <a:ext uri="{9D8B030D-6E8A-4147-A177-3AD203B41FA5}">
                      <a16:colId xmlns:a16="http://schemas.microsoft.com/office/drawing/2014/main" xmlns="" val="20003"/>
                    </a:ext>
                  </a:extLst>
                </a:gridCol>
              </a:tblGrid>
              <a:tr h="556827">
                <a:tc>
                  <a:txBody>
                    <a:bodyPr/>
                    <a:lstStyle/>
                    <a:p>
                      <a:pPr algn="ctr"/>
                      <a:r>
                        <a:rPr lang="en-ZA" sz="1800" dirty="0">
                          <a:latin typeface="+mj-lt"/>
                          <a:cs typeface="Arial" panose="020B0604020202020204" pitchFamily="34" charset="0"/>
                        </a:rPr>
                        <a:t>Sector </a:t>
                      </a:r>
                      <a:endParaRPr lang="en-ZA" sz="1800" dirty="0">
                        <a:solidFill>
                          <a:schemeClr val="tx1"/>
                        </a:solidFill>
                        <a:latin typeface="+mj-lt"/>
                        <a:cs typeface="Arial" panose="020B0604020202020204" pitchFamily="34" charset="0"/>
                      </a:endParaRPr>
                    </a:p>
                  </a:txBody>
                  <a:tcPr/>
                </a:tc>
                <a:tc>
                  <a:txBody>
                    <a:bodyPr/>
                    <a:lstStyle/>
                    <a:p>
                      <a:pPr algn="ctr"/>
                      <a:r>
                        <a:rPr lang="en-ZA" sz="1800" dirty="0">
                          <a:latin typeface="+mj-lt"/>
                          <a:cs typeface="Arial" panose="020B0604020202020204" pitchFamily="34" charset="0"/>
                        </a:rPr>
                        <a:t>Learners</a:t>
                      </a:r>
                      <a:endParaRPr lang="en-ZA" sz="1800" dirty="0">
                        <a:solidFill>
                          <a:schemeClr val="tx1"/>
                        </a:solidFill>
                        <a:latin typeface="+mj-lt"/>
                        <a:cs typeface="Arial" panose="020B0604020202020204" pitchFamily="34" charset="0"/>
                      </a:endParaRPr>
                    </a:p>
                  </a:txBody>
                  <a:tcPr/>
                </a:tc>
                <a:tc>
                  <a:txBody>
                    <a:bodyPr/>
                    <a:lstStyle/>
                    <a:p>
                      <a:pPr algn="ctr"/>
                      <a:r>
                        <a:rPr lang="en-ZA" sz="1800" dirty="0">
                          <a:latin typeface="+mj-lt"/>
                          <a:cs typeface="Arial" panose="020B0604020202020204" pitchFamily="34" charset="0"/>
                        </a:rPr>
                        <a:t>Educators </a:t>
                      </a:r>
                      <a:endParaRPr lang="en-ZA" sz="1800" dirty="0">
                        <a:solidFill>
                          <a:schemeClr val="tx1"/>
                        </a:solidFill>
                        <a:latin typeface="+mj-lt"/>
                        <a:cs typeface="Arial" panose="020B0604020202020204" pitchFamily="34" charset="0"/>
                      </a:endParaRPr>
                    </a:p>
                  </a:txBody>
                  <a:tcPr/>
                </a:tc>
                <a:tc>
                  <a:txBody>
                    <a:bodyPr/>
                    <a:lstStyle/>
                    <a:p>
                      <a:pPr algn="ctr"/>
                      <a:r>
                        <a:rPr lang="en-ZA" sz="1800" dirty="0">
                          <a:latin typeface="+mj-lt"/>
                          <a:cs typeface="Arial" panose="020B0604020202020204" pitchFamily="34" charset="0"/>
                        </a:rPr>
                        <a:t>Schools </a:t>
                      </a:r>
                      <a:endParaRPr lang="en-ZA" sz="1800" dirty="0">
                        <a:solidFill>
                          <a:schemeClr val="tx1"/>
                        </a:solidFill>
                        <a:latin typeface="+mj-lt"/>
                        <a:cs typeface="Arial" panose="020B0604020202020204" pitchFamily="34" charset="0"/>
                      </a:endParaRPr>
                    </a:p>
                  </a:txBody>
                  <a:tcPr/>
                </a:tc>
                <a:extLst>
                  <a:ext uri="{0D108BD9-81ED-4DB2-BD59-A6C34878D82A}">
                    <a16:rowId xmlns:a16="http://schemas.microsoft.com/office/drawing/2014/main" xmlns="" val="10000"/>
                  </a:ext>
                </a:extLst>
              </a:tr>
              <a:tr h="379277">
                <a:tc>
                  <a:txBody>
                    <a:bodyPr/>
                    <a:lstStyle/>
                    <a:p>
                      <a:r>
                        <a:rPr lang="en-ZA" sz="1800" dirty="0">
                          <a:latin typeface="+mj-lt"/>
                          <a:cs typeface="Arial" panose="020B0604020202020204" pitchFamily="34" charset="0"/>
                        </a:rPr>
                        <a:t>Public</a:t>
                      </a:r>
                      <a:endParaRPr lang="en-ZA" sz="1800" b="0" dirty="0">
                        <a:latin typeface="+mj-lt"/>
                        <a:cs typeface="Arial" panose="020B0604020202020204" pitchFamily="34" charset="0"/>
                      </a:endParaRPr>
                    </a:p>
                  </a:txBody>
                  <a:tcPr anchor="ctr"/>
                </a:tc>
                <a:tc>
                  <a:txBody>
                    <a:bodyPr/>
                    <a:lstStyle/>
                    <a:p>
                      <a:pPr algn="ctr" fontAlgn="b"/>
                      <a:r>
                        <a:rPr lang="en-US" sz="1800" b="1" dirty="0">
                          <a:latin typeface="+mj-lt"/>
                          <a:cs typeface="Arial" panose="020B0604020202020204" pitchFamily="34" charset="0"/>
                        </a:rPr>
                        <a:t>12 230 194</a:t>
                      </a:r>
                      <a:endParaRPr lang="en-ZA" sz="1800" b="0" i="0" u="none" strike="noStrike" dirty="0">
                        <a:solidFill>
                          <a:srgbClr val="000000"/>
                        </a:solidFill>
                        <a:effectLst/>
                        <a:latin typeface="+mj-lt"/>
                        <a:cs typeface="Arial" panose="020B0604020202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j-lt"/>
                          <a:cs typeface="Arial" panose="020B0604020202020204" pitchFamily="34" charset="0"/>
                        </a:rPr>
                        <a:t>398 789</a:t>
                      </a:r>
                      <a:endParaRPr lang="en-ZA" sz="1800" dirty="0">
                        <a:latin typeface="+mj-lt"/>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23 289</a:t>
                      </a:r>
                      <a:endParaRPr lang="en-ZA" sz="1800" b="0" i="0" u="none" strike="noStrike" dirty="0">
                        <a:solidFill>
                          <a:srgbClr val="000000"/>
                        </a:solidFill>
                        <a:effectLst/>
                        <a:latin typeface="+mj-lt"/>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556827">
                <a:tc>
                  <a:txBody>
                    <a:bodyPr/>
                    <a:lstStyle/>
                    <a:p>
                      <a:r>
                        <a:rPr lang="en-ZA" sz="1800" dirty="0">
                          <a:latin typeface="+mj-lt"/>
                          <a:cs typeface="Arial" panose="020B0604020202020204" pitchFamily="34" charset="0"/>
                        </a:rPr>
                        <a:t>Independent  </a:t>
                      </a:r>
                      <a:endParaRPr lang="en-ZA" sz="1800" b="0" dirty="0">
                        <a:latin typeface="+mj-lt"/>
                        <a:cs typeface="Arial" panose="020B0604020202020204" pitchFamily="34" charset="0"/>
                      </a:endParaRPr>
                    </a:p>
                  </a:txBody>
                  <a:tcPr anchor="ctr"/>
                </a:tc>
                <a:tc>
                  <a:txBody>
                    <a:bodyPr/>
                    <a:lstStyle/>
                    <a:p>
                      <a:pPr algn="ctr"/>
                      <a:r>
                        <a:rPr lang="en-US" sz="1800" b="1" i="0" u="none" strike="noStrike" kern="1200" baseline="0" dirty="0">
                          <a:solidFill>
                            <a:schemeClr val="dk1"/>
                          </a:solidFill>
                          <a:latin typeface="+mj-lt"/>
                          <a:ea typeface="+mn-ea"/>
                          <a:cs typeface="Arial" panose="020B0604020202020204" pitchFamily="34" charset="0"/>
                        </a:rPr>
                        <a:t>589 348</a:t>
                      </a:r>
                      <a:endParaRPr lang="en-ZA" sz="1800" dirty="0">
                        <a:latin typeface="+mj-lt"/>
                        <a:cs typeface="Arial" panose="020B0604020202020204" pitchFamily="34" charset="0"/>
                      </a:endParaRPr>
                    </a:p>
                  </a:txBody>
                  <a:tcPr anchor="ctr"/>
                </a:tc>
                <a:tc>
                  <a:txBody>
                    <a:bodyPr/>
                    <a:lstStyle/>
                    <a:p>
                      <a:pPr algn="ctr"/>
                      <a:r>
                        <a:rPr lang="en-US" sz="1800" b="1" i="0" u="none" strike="noStrike" kern="1200" baseline="0" dirty="0">
                          <a:solidFill>
                            <a:schemeClr val="dk1"/>
                          </a:solidFill>
                          <a:latin typeface="+mj-lt"/>
                          <a:ea typeface="+mn-ea"/>
                          <a:cs typeface="Arial" panose="020B0604020202020204" pitchFamily="34" charset="0"/>
                        </a:rPr>
                        <a:t>38 660</a:t>
                      </a:r>
                      <a:endParaRPr lang="en-ZA" sz="1800" dirty="0">
                        <a:latin typeface="+mj-lt"/>
                        <a:cs typeface="Arial" panose="020B0604020202020204" pitchFamily="34" charset="0"/>
                      </a:endParaRPr>
                    </a:p>
                  </a:txBody>
                  <a:tcPr anchor="ctr"/>
                </a:tc>
                <a:tc>
                  <a:txBody>
                    <a:bodyPr/>
                    <a:lstStyle/>
                    <a:p>
                      <a:pPr algn="ctr"/>
                      <a:r>
                        <a:rPr lang="en-US" sz="1800" b="1" i="0" u="none" strike="noStrike" kern="1200" baseline="0" dirty="0">
                          <a:solidFill>
                            <a:schemeClr val="dk1"/>
                          </a:solidFill>
                          <a:latin typeface="+mj-lt"/>
                          <a:ea typeface="+mn-ea"/>
                          <a:cs typeface="Arial" panose="020B0604020202020204" pitchFamily="34" charset="0"/>
                        </a:rPr>
                        <a:t>1 865</a:t>
                      </a:r>
                      <a:endParaRPr lang="en-ZA" sz="1800" dirty="0">
                        <a:latin typeface="+mj-lt"/>
                        <a:cs typeface="Arial" panose="020B0604020202020204" pitchFamily="34" charset="0"/>
                      </a:endParaRPr>
                    </a:p>
                  </a:txBody>
                  <a:tcPr anchor="ctr"/>
                </a:tc>
                <a:extLst>
                  <a:ext uri="{0D108BD9-81ED-4DB2-BD59-A6C34878D82A}">
                    <a16:rowId xmlns:a16="http://schemas.microsoft.com/office/drawing/2014/main" xmlns="" val="10002"/>
                  </a:ext>
                </a:extLst>
              </a:tr>
              <a:tr h="556827">
                <a:tc>
                  <a:txBody>
                    <a:bodyPr/>
                    <a:lstStyle/>
                    <a:p>
                      <a:r>
                        <a:rPr lang="en-ZA" sz="1800" dirty="0">
                          <a:latin typeface="+mj-lt"/>
                          <a:cs typeface="Arial" panose="020B0604020202020204" pitchFamily="34" charset="0"/>
                        </a:rPr>
                        <a:t>Total</a:t>
                      </a:r>
                      <a:endParaRPr lang="en-ZA" sz="1800" b="1" dirty="0">
                        <a:latin typeface="+mj-lt"/>
                        <a:cs typeface="Arial" panose="020B0604020202020204" pitchFamily="34" charset="0"/>
                      </a:endParaRPr>
                    </a:p>
                  </a:txBody>
                  <a:tcPr anchor="ctr"/>
                </a:tc>
                <a:tc>
                  <a:txBody>
                    <a:bodyPr/>
                    <a:lstStyle/>
                    <a:p>
                      <a:pPr algn="ctr"/>
                      <a:r>
                        <a:rPr lang="en-US" sz="1800" b="1" i="0" u="none" strike="noStrike" kern="1200" baseline="0" dirty="0">
                          <a:solidFill>
                            <a:schemeClr val="dk1"/>
                          </a:solidFill>
                          <a:latin typeface="+mj-lt"/>
                          <a:ea typeface="+mn-ea"/>
                          <a:cs typeface="Arial" panose="020B0604020202020204" pitchFamily="34" charset="0"/>
                        </a:rPr>
                        <a:t>12 819 542</a:t>
                      </a:r>
                      <a:endParaRPr lang="en-ZA" sz="1800" b="1" dirty="0">
                        <a:latin typeface="+mj-lt"/>
                        <a:cs typeface="Arial" panose="020B0604020202020204" pitchFamily="34" charset="0"/>
                      </a:endParaRPr>
                    </a:p>
                  </a:txBody>
                  <a:tcPr anchor="ctr"/>
                </a:tc>
                <a:tc>
                  <a:txBody>
                    <a:bodyPr/>
                    <a:lstStyle/>
                    <a:p>
                      <a:pPr algn="ctr"/>
                      <a:r>
                        <a:rPr lang="en-US" sz="1800" b="1" i="0" u="none" strike="noStrike" kern="1200" baseline="0" dirty="0">
                          <a:solidFill>
                            <a:schemeClr val="dk1"/>
                          </a:solidFill>
                          <a:latin typeface="+mj-lt"/>
                          <a:ea typeface="+mn-ea"/>
                          <a:cs typeface="Arial" panose="020B0604020202020204" pitchFamily="34" charset="0"/>
                        </a:rPr>
                        <a:t>437 449</a:t>
                      </a:r>
                      <a:endParaRPr lang="en-ZA" sz="1800" b="1" dirty="0">
                        <a:latin typeface="+mj-lt"/>
                        <a:cs typeface="Arial" panose="020B0604020202020204" pitchFamily="34" charset="0"/>
                      </a:endParaRPr>
                    </a:p>
                  </a:txBody>
                  <a:tcPr anchor="ctr"/>
                </a:tc>
                <a:tc>
                  <a:txBody>
                    <a:bodyPr/>
                    <a:lstStyle/>
                    <a:p>
                      <a:pPr algn="ctr"/>
                      <a:r>
                        <a:rPr lang="en-US" sz="1800" b="1" i="0" u="none" strike="noStrike" kern="1200" baseline="0" dirty="0">
                          <a:solidFill>
                            <a:schemeClr val="dk1"/>
                          </a:solidFill>
                          <a:latin typeface="+mj-lt"/>
                          <a:ea typeface="+mn-ea"/>
                          <a:cs typeface="Arial" panose="020B0604020202020204" pitchFamily="34" charset="0"/>
                        </a:rPr>
                        <a:t>25 154</a:t>
                      </a:r>
                      <a:endParaRPr lang="en-ZA" sz="1800" b="1" dirty="0">
                        <a:latin typeface="+mj-lt"/>
                        <a:cs typeface="Arial" panose="020B0604020202020204" pitchFamily="34" charset="0"/>
                      </a:endParaRPr>
                    </a:p>
                  </a:txBody>
                  <a:tcPr anchor="ctr"/>
                </a:tc>
                <a:extLst>
                  <a:ext uri="{0D108BD9-81ED-4DB2-BD59-A6C34878D82A}">
                    <a16:rowId xmlns:a16="http://schemas.microsoft.com/office/drawing/2014/main" xmlns="" val="10003"/>
                  </a:ext>
                </a:extLst>
              </a:tr>
            </a:tbl>
          </a:graphicData>
        </a:graphic>
      </p:graphicFrame>
      <p:sp>
        <p:nvSpPr>
          <p:cNvPr id="6" name="Rectangle 5"/>
          <p:cNvSpPr/>
          <p:nvPr/>
        </p:nvSpPr>
        <p:spPr>
          <a:xfrm>
            <a:off x="3216861" y="37162"/>
            <a:ext cx="184731" cy="276999"/>
          </a:xfrm>
          <a:prstGeom prst="rect">
            <a:avLst/>
          </a:prstGeom>
        </p:spPr>
        <p:txBody>
          <a:bodyPr wrap="none">
            <a:spAutoFit/>
          </a:bodyPr>
          <a:lstStyle/>
          <a:p>
            <a:pPr algn="r"/>
            <a:endParaRPr lang="en-ZA" sz="1200" dirty="0">
              <a:solidFill>
                <a:srgbClr val="898989"/>
              </a:solidFill>
            </a:endParaRPr>
          </a:p>
        </p:txBody>
      </p:sp>
      <p:pic>
        <p:nvPicPr>
          <p:cNvPr id="8" name="Picture 7"/>
          <p:cNvPicPr>
            <a:picLocks noChangeAspect="1"/>
          </p:cNvPicPr>
          <p:nvPr/>
        </p:nvPicPr>
        <p:blipFill>
          <a:blip r:embed="rId3" cstate="print"/>
          <a:stretch>
            <a:fillRect/>
          </a:stretch>
        </p:blipFill>
        <p:spPr>
          <a:xfrm>
            <a:off x="0" y="6237312"/>
            <a:ext cx="1691680" cy="620688"/>
          </a:xfrm>
          <a:prstGeom prst="rect">
            <a:avLst/>
          </a:prstGeom>
        </p:spPr>
      </p:pic>
      <p:sp>
        <p:nvSpPr>
          <p:cNvPr id="9" name="Rectangle 8"/>
          <p:cNvSpPr/>
          <p:nvPr/>
        </p:nvSpPr>
        <p:spPr>
          <a:xfrm>
            <a:off x="107504" y="175661"/>
            <a:ext cx="184731" cy="369332"/>
          </a:xfrm>
          <a:prstGeom prst="rect">
            <a:avLst/>
          </a:prstGeom>
        </p:spPr>
        <p:txBody>
          <a:bodyPr wrap="none">
            <a:spAutoFit/>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graphicFrame>
        <p:nvGraphicFramePr>
          <p:cNvPr id="10" name="Chart 9"/>
          <p:cNvGraphicFramePr>
            <a:graphicFrameLocks/>
          </p:cNvGraphicFramePr>
          <p:nvPr>
            <p:extLst/>
          </p:nvPr>
        </p:nvGraphicFramePr>
        <p:xfrm>
          <a:off x="3147586" y="3501008"/>
          <a:ext cx="1856462" cy="1728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nvPr>
        </p:nvGraphicFramePr>
        <p:xfrm>
          <a:off x="5148064" y="3501008"/>
          <a:ext cx="1800200" cy="17281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nvPr>
        </p:nvGraphicFramePr>
        <p:xfrm>
          <a:off x="7092280" y="3501008"/>
          <a:ext cx="1800200" cy="1728192"/>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a:xfrm>
            <a:off x="4164803" y="6334993"/>
            <a:ext cx="312906" cy="369332"/>
          </a:xfrm>
          <a:prstGeom prst="rect">
            <a:avLst/>
          </a:prstGeom>
        </p:spPr>
        <p:txBody>
          <a:bodyPr wrap="none">
            <a:spAutoFit/>
          </a:bodyPr>
          <a:lstStyle/>
          <a:p>
            <a:pPr fontAlgn="base">
              <a:spcBef>
                <a:spcPct val="0"/>
              </a:spcBef>
              <a:spcAft>
                <a:spcPct val="0"/>
              </a:spcAft>
              <a:defRPr/>
            </a:pPr>
            <a:r>
              <a:rPr lang="en-US" dirty="0">
                <a:solidFill>
                  <a:prstClr val="black"/>
                </a:solidFill>
                <a:latin typeface="Arial" pitchFamily="34" charset="0"/>
                <a:cs typeface="Arial" pitchFamily="34" charset="0"/>
              </a:rPr>
              <a:t>8</a:t>
            </a:r>
          </a:p>
        </p:txBody>
      </p:sp>
    </p:spTree>
    <p:extLst>
      <p:ext uri="{BB962C8B-B14F-4D97-AF65-F5344CB8AC3E}">
        <p14:creationId xmlns:p14="http://schemas.microsoft.com/office/powerpoint/2010/main" xmlns="" val="245522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a:solidFill>
                  <a:schemeClr val="accent2">
                    <a:lumMod val="75000"/>
                  </a:schemeClr>
                </a:solidFill>
              </a:rPr>
              <a:t>RATIONALE</a:t>
            </a:r>
          </a:p>
        </p:txBody>
      </p:sp>
      <p:sp>
        <p:nvSpPr>
          <p:cNvPr id="3" name="Content Placeholder 2"/>
          <p:cNvSpPr>
            <a:spLocks noGrp="1"/>
          </p:cNvSpPr>
          <p:nvPr>
            <p:ph idx="1"/>
          </p:nvPr>
        </p:nvSpPr>
        <p:spPr>
          <a:xfrm>
            <a:off x="485211" y="1536397"/>
            <a:ext cx="8229600" cy="4929413"/>
          </a:xfrm>
        </p:spPr>
        <p:txBody>
          <a:bodyPr>
            <a:normAutofit lnSpcReduction="10000"/>
          </a:bodyPr>
          <a:lstStyle/>
          <a:p>
            <a:pPr algn="just"/>
            <a:r>
              <a:rPr lang="en-ZA" sz="2800" dirty="0"/>
              <a:t>The presentation </a:t>
            </a:r>
            <a:r>
              <a:rPr lang="en-ZA" sz="2800" b="1" dirty="0"/>
              <a:t>outlines</a:t>
            </a:r>
            <a:r>
              <a:rPr lang="en-ZA" sz="2800" dirty="0"/>
              <a:t> the Government wide as well as the Education sector </a:t>
            </a:r>
            <a:r>
              <a:rPr lang="en-ZA" sz="2800" b="1" dirty="0"/>
              <a:t>priorities</a:t>
            </a:r>
            <a:r>
              <a:rPr lang="en-ZA" sz="2800" dirty="0"/>
              <a:t> based on the NDP 2030, SONA and Action Plan to 2024. </a:t>
            </a:r>
            <a:endParaRPr lang="en-ZA" sz="2800" b="1" dirty="0"/>
          </a:p>
          <a:p>
            <a:pPr algn="just"/>
            <a:r>
              <a:rPr lang="en-ZA" sz="2800" dirty="0"/>
              <a:t>The </a:t>
            </a:r>
            <a:r>
              <a:rPr lang="en-ZA" sz="2800" b="1" dirty="0"/>
              <a:t>2018</a:t>
            </a:r>
            <a:r>
              <a:rPr lang="en-ZA" sz="2800" dirty="0"/>
              <a:t> National Senior Certificate Examination results</a:t>
            </a:r>
          </a:p>
          <a:p>
            <a:pPr algn="just"/>
            <a:r>
              <a:rPr lang="en-ZA" sz="2800" dirty="0"/>
              <a:t> Key activities in the sector to </a:t>
            </a:r>
            <a:r>
              <a:rPr lang="en-ZA" sz="2800" b="1" dirty="0"/>
              <a:t>align</a:t>
            </a:r>
            <a:r>
              <a:rPr lang="en-ZA" sz="2800" dirty="0"/>
              <a:t> with </a:t>
            </a:r>
            <a:r>
              <a:rPr lang="en-ZA" sz="2800" b="1" dirty="0"/>
              <a:t>medium</a:t>
            </a:r>
            <a:r>
              <a:rPr lang="en-ZA" sz="2800" dirty="0"/>
              <a:t> and </a:t>
            </a:r>
            <a:r>
              <a:rPr lang="en-ZA" sz="2800" b="1" dirty="0"/>
              <a:t>long- term </a:t>
            </a:r>
            <a:r>
              <a:rPr lang="en-ZA" sz="2800" dirty="0"/>
              <a:t>goals</a:t>
            </a:r>
          </a:p>
          <a:p>
            <a:pPr algn="just"/>
            <a:r>
              <a:rPr lang="en-ZA" sz="2800" dirty="0"/>
              <a:t>The </a:t>
            </a:r>
            <a:r>
              <a:rPr lang="en-ZA" sz="2800" b="1" dirty="0"/>
              <a:t>2019/20 </a:t>
            </a:r>
            <a:r>
              <a:rPr lang="en-ZA" sz="2800" dirty="0"/>
              <a:t>APP programme performance indicators and medium term targets</a:t>
            </a:r>
          </a:p>
          <a:p>
            <a:pPr algn="just"/>
            <a:r>
              <a:rPr lang="en-ZA" sz="2800" b="1" dirty="0"/>
              <a:t>Key issues </a:t>
            </a:r>
            <a:r>
              <a:rPr lang="en-ZA" sz="2800" dirty="0"/>
              <a:t>identified on the 2019/20 APP and actions taken to </a:t>
            </a:r>
            <a:r>
              <a:rPr lang="en-ZA" sz="2800" b="1" dirty="0"/>
              <a:t>address</a:t>
            </a:r>
            <a:r>
              <a:rPr lang="en-ZA" sz="2800" dirty="0"/>
              <a:t> the issues</a:t>
            </a:r>
          </a:p>
          <a:p>
            <a:pPr algn="just"/>
            <a:endParaRPr lang="en-ZA" sz="2800" dirty="0"/>
          </a:p>
          <a:p>
            <a:pPr algn="just"/>
            <a:endParaRPr lang="en-ZA" sz="2800" dirty="0"/>
          </a:p>
        </p:txBody>
      </p:sp>
      <p:sp>
        <p:nvSpPr>
          <p:cNvPr id="4" name="Slide Number Placeholder 3"/>
          <p:cNvSpPr>
            <a:spLocks noGrp="1"/>
          </p:cNvSpPr>
          <p:nvPr>
            <p:ph type="sldNum" sz="quarter" idx="4"/>
          </p:nvPr>
        </p:nvSpPr>
        <p:spPr/>
        <p:txBody>
          <a:bodyPr/>
          <a:lstStyle/>
          <a:p>
            <a:fld id="{28A3B54F-4D6D-439C-9A2C-B6799378E1A1}" type="slidenum">
              <a:rPr lang="en-ZA" smtClean="0"/>
              <a:pPr/>
              <a:t>9</a:t>
            </a:fld>
            <a:endParaRPr lang="en-ZA" dirty="0"/>
          </a:p>
        </p:txBody>
      </p:sp>
      <p:pic>
        <p:nvPicPr>
          <p:cNvPr id="5" name="Picture 4"/>
          <p:cNvPicPr>
            <a:picLocks noChangeAspect="1"/>
          </p:cNvPicPr>
          <p:nvPr/>
        </p:nvPicPr>
        <p:blipFill>
          <a:blip r:embed="rId2" cstate="print"/>
          <a:stretch>
            <a:fillRect/>
          </a:stretch>
        </p:blipFill>
        <p:spPr>
          <a:xfrm>
            <a:off x="0" y="6128134"/>
            <a:ext cx="1619672" cy="729866"/>
          </a:xfrm>
          <a:prstGeom prst="rect">
            <a:avLst/>
          </a:prstGeom>
        </p:spPr>
      </p:pic>
    </p:spTree>
    <p:extLst>
      <p:ext uri="{BB962C8B-B14F-4D97-AF65-F5344CB8AC3E}">
        <p14:creationId xmlns:p14="http://schemas.microsoft.com/office/powerpoint/2010/main" xmlns="" val="3043097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heme/theme1.xml><?xml version="1.0" encoding="utf-8"?>
<a:theme xmlns:a="http://schemas.openxmlformats.org/drawingml/2006/main" name="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4885</TotalTime>
  <Words>6647</Words>
  <Application>Microsoft Office PowerPoint</Application>
  <PresentationFormat>On-screen Show (4:3)</PresentationFormat>
  <Paragraphs>1472</Paragraphs>
  <Slides>70</Slides>
  <Notes>9</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Theme1</vt:lpstr>
      <vt:lpstr>BASIC EDUCATION 2019/20 ANNUAL PERFORMANCE PLAN </vt:lpstr>
      <vt:lpstr>PRESENTATION OUTLINE</vt:lpstr>
      <vt:lpstr>PURPOSE</vt:lpstr>
      <vt:lpstr>INTRODUCTION</vt:lpstr>
      <vt:lpstr>Slide 5</vt:lpstr>
      <vt:lpstr>BASIC EDUCATION SECTOR</vt:lpstr>
      <vt:lpstr>NUMBER OF LEARNERS, EDUCATORS AND SCHOOLS IN THE ORDINARY SCHOOL SECTOR BY PROVINCE IN 2018</vt:lpstr>
      <vt:lpstr>EDUCATION STATISTICS AT A GLANCE, 2018</vt:lpstr>
      <vt:lpstr>RATIONALE</vt:lpstr>
      <vt:lpstr>BACKGROUND</vt:lpstr>
      <vt:lpstr>PERFORMANCE OF THE CLASS OF 2018</vt:lpstr>
      <vt:lpstr>NSC PERFORMANCE 2012 - 2018 </vt:lpstr>
      <vt:lpstr>KEY GOVERNMENT PRIORITIES</vt:lpstr>
      <vt:lpstr>SONA</vt:lpstr>
      <vt:lpstr>SONA …</vt:lpstr>
      <vt:lpstr>SONA …</vt:lpstr>
      <vt:lpstr>Slide 17</vt:lpstr>
      <vt:lpstr>KEY MTSF 2014-2019 PRIORITIES</vt:lpstr>
      <vt:lpstr>ACTION PLAN</vt:lpstr>
      <vt:lpstr>ACTION PLAN TO 2019:  TOWARDS THE REALISATION OF SCHOOLING 2030 </vt:lpstr>
      <vt:lpstr>Slide 21</vt:lpstr>
      <vt:lpstr>Slide 22</vt:lpstr>
      <vt:lpstr>DBE STRATEGIC OUTCOME ORIENTED GOALS …</vt:lpstr>
      <vt:lpstr>DBE STRATEGIC OUTCOME ORIENTED GOALS</vt:lpstr>
      <vt:lpstr>EDUCATION SECTOR PRIORITIES</vt:lpstr>
      <vt:lpstr>PRIORITIES FOR 2019/20</vt:lpstr>
      <vt:lpstr>PRIORITIES FOR 2019/20</vt:lpstr>
      <vt:lpstr>PRIORITIES FOR 2019/20</vt:lpstr>
      <vt:lpstr>PRIORITIES FOR 2019/20</vt:lpstr>
      <vt:lpstr>KEY IMPROVEMENT PLANS OF THE DEPARTMENT TOWARDS THE MTSF AND NDP</vt:lpstr>
      <vt:lpstr>UPDATES TO THE DBE STRATEGIC PLAN…</vt:lpstr>
      <vt:lpstr>2019/20 DBE APP DEVELOPMENT PROCESS</vt:lpstr>
      <vt:lpstr>2019/20 DBE APP DEVELOPMENT PROCESS</vt:lpstr>
      <vt:lpstr>DPME ANALYSIS OF THE APP 2019/20</vt:lpstr>
      <vt:lpstr>DPME COMMENTS 2019/20 APP</vt:lpstr>
      <vt:lpstr>PROGRAMMES OF THE DBE</vt:lpstr>
      <vt:lpstr>2019/20  PROGRAMME PERFORMANCE INDICATORS</vt:lpstr>
      <vt:lpstr>2019/20 APP: PROGRAMME 1</vt:lpstr>
      <vt:lpstr>2019/20 APP: PROGRAMME 2 </vt:lpstr>
      <vt:lpstr>2019/20 APP : PROGRAMME 2 </vt:lpstr>
      <vt:lpstr>2019/20 APP : PROGRAMME 2</vt:lpstr>
      <vt:lpstr>2019/20 APP : PROGRAMME 2</vt:lpstr>
      <vt:lpstr>2019/20 APP : PROGRAMME 3</vt:lpstr>
      <vt:lpstr>2019/20 APP : PROGRAMME 3</vt:lpstr>
      <vt:lpstr>2019/20 APP : PROGRAMME 3</vt:lpstr>
      <vt:lpstr>2019/20 APP : PROGRAMME 4</vt:lpstr>
      <vt:lpstr>2019/20 APP : PROGRAMME 4</vt:lpstr>
      <vt:lpstr>2019/20 APP : PROGRAMME 4</vt:lpstr>
      <vt:lpstr>2019/20 APP : PROGRAMME 4</vt:lpstr>
      <vt:lpstr>2019/20 APP : Programme 5 </vt:lpstr>
      <vt:lpstr>2019/20 APP : Programme 5 </vt:lpstr>
      <vt:lpstr>2019/20 APP : Programme 5 </vt:lpstr>
      <vt:lpstr>MTEF 2019 BUDGET</vt:lpstr>
      <vt:lpstr>DEPARTMENTAL APPROPRIATION</vt:lpstr>
      <vt:lpstr>Programmes Allocations over the 2019 MTEF </vt:lpstr>
      <vt:lpstr>Comparison between Programmes Allocations from 2018 to 2019 MTEF </vt:lpstr>
      <vt:lpstr>Economic Classifications Allocations for 2019 MTEF </vt:lpstr>
      <vt:lpstr>Comparison between Economic classifications  Allocations from 2018 to 2019 MTEF </vt:lpstr>
      <vt:lpstr>Details of Earmarked Allocations (R’000) over the 2019 MTEF</vt:lpstr>
      <vt:lpstr> Comparison on Details of Earmarked Allocations (R’000) over the 2019 MTEF</vt:lpstr>
      <vt:lpstr>Details of Conditional Grants Allocations/Transfers (R’000) over the 2019 MTEF</vt:lpstr>
      <vt:lpstr> Comparison on Details of Conditional Grants Allocations/Transfers (R’000) over the 2019 MTEF</vt:lpstr>
      <vt:lpstr>Details of transfers (R’000) over the 2019 MTEF</vt:lpstr>
      <vt:lpstr>Detailed Breakdown of the budget over 2018 MTEF </vt:lpstr>
      <vt:lpstr>Reprioritisation and Budget Approved Cuts</vt:lpstr>
      <vt:lpstr>General Budget Support to the Department for 2019 MTEF</vt:lpstr>
      <vt:lpstr>FUNCTIONAL AREAS OF CONCURRENT NATIONAL AND PROVINCIAL LEGISLATIVE COMPETENCE</vt:lpstr>
      <vt:lpstr>CONCLUSION </vt:lpstr>
      <vt:lpstr>RECOMMENDATIONS </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DNC edit</dc:creator>
  <cp:lastModifiedBy>PUMZA</cp:lastModifiedBy>
  <cp:revision>381</cp:revision>
  <cp:lastPrinted>2018-03-14T09:15:14Z</cp:lastPrinted>
  <dcterms:created xsi:type="dcterms:W3CDTF">2018-01-17T14:12:08Z</dcterms:created>
  <dcterms:modified xsi:type="dcterms:W3CDTF">2019-07-10T09:52:07Z</dcterms:modified>
</cp:coreProperties>
</file>