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446" r:id="rId3"/>
    <p:sldId id="355" r:id="rId4"/>
    <p:sldId id="426" r:id="rId5"/>
    <p:sldId id="447" r:id="rId6"/>
    <p:sldId id="449" r:id="rId7"/>
    <p:sldId id="484" r:id="rId8"/>
    <p:sldId id="454" r:id="rId9"/>
    <p:sldId id="487" r:id="rId10"/>
    <p:sldId id="488" r:id="rId11"/>
    <p:sldId id="485" r:id="rId12"/>
    <p:sldId id="491" r:id="rId13"/>
    <p:sldId id="455" r:id="rId14"/>
    <p:sldId id="460" r:id="rId15"/>
    <p:sldId id="457" r:id="rId16"/>
    <p:sldId id="478" r:id="rId17"/>
    <p:sldId id="466" r:id="rId18"/>
    <p:sldId id="467" r:id="rId19"/>
    <p:sldId id="468" r:id="rId20"/>
    <p:sldId id="469" r:id="rId21"/>
    <p:sldId id="483" r:id="rId2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BD47"/>
    <a:srgbClr val="E05206"/>
    <a:srgbClr val="0000FF"/>
    <a:srgbClr val="B3995D"/>
    <a:srgbClr val="5B8F22"/>
    <a:srgbClr val="EE9900"/>
    <a:srgbClr val="FFA100"/>
    <a:srgbClr val="F3CF45"/>
    <a:srgbClr val="2759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096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30" y="48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D17340E-5343-4E91-816D-6262E758F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3846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C65DCB1-1DD6-4774-A75B-AE8897D3A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589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E5A8317-6ED3-4E7A-86C0-0FF7F73C1717}" type="slidenum">
              <a:rPr lang="en-US"/>
              <a:pPr>
                <a:spcBef>
                  <a:spcPct val="0"/>
                </a:spcBef>
              </a:pPr>
              <a:t>1</a:t>
            </a:fld>
            <a:endParaRPr 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392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4EE931F-65CA-4C16-94B3-AEC54D6B766C}" type="slidenum">
              <a:rPr lang="en-US"/>
              <a:pPr>
                <a:spcBef>
                  <a:spcPct val="0"/>
                </a:spcBef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2577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FB14F7-3B40-4489-A442-E67362BA0E33}" type="slidenum">
              <a:rPr lang="en-US"/>
              <a:pPr>
                <a:spcBef>
                  <a:spcPct val="0"/>
                </a:spcBef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21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6DA2310-2FFD-4F8E-95E7-74B144D811DE}" type="slidenum">
              <a:rPr lang="en-US"/>
              <a:pPr>
                <a:spcBef>
                  <a:spcPct val="0"/>
                </a:spcBef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240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EE931F-65CA-4C16-94B3-AEC54D6B766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94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9E0E1-EB6A-4159-8B8E-A358DE70C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70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E9939-35C6-4FC9-A913-624112868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349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0D00A-5E72-454A-9967-EA3305630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606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569A-4D13-4ECE-B75D-9679A8BBF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563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577CE-A8A3-41E9-AFBB-EE1A525F8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31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2855F-64E8-4072-B1AE-5BF92F22E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42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61766-E3DA-4FFF-8561-72DA8598C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112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80A5D-38A4-4C59-B404-8F74BCFD6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436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DAACE-4E2E-4382-887C-191BB0430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51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D52AC-91C4-455D-A6B6-E0F9A8E55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63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C7C26-73E6-41EF-9D70-D1FB317CA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785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C86ABCC-C21C-45CB-9126-557152563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transition sli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00" y="-11113"/>
            <a:ext cx="9296400" cy="694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6324600" y="260350"/>
            <a:ext cx="28194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sz="2000" b="1" dirty="0"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sz="1600" b="1" dirty="0"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sz="1600" b="1" dirty="0">
              <a:cs typeface="Arial" panose="020B0604020202020204" pitchFamily="34" charset="0"/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304800" y="17526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52400" y="12954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sz="1800" dirty="0">
              <a:cs typeface="Arial" panose="020B0604020202020204" pitchFamily="34" charset="0"/>
            </a:endParaRPr>
          </a:p>
        </p:txBody>
      </p:sp>
      <p:sp>
        <p:nvSpPr>
          <p:cNvPr id="4102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 smtClean="0"/>
          </a:p>
        </p:txBody>
      </p:sp>
      <p:sp>
        <p:nvSpPr>
          <p:cNvPr id="4103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</p:txBody>
      </p:sp>
      <p:sp>
        <p:nvSpPr>
          <p:cNvPr id="41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E5E12-1ACF-4095-9B90-7DC3C15C4388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sz="1400" dirty="0"/>
          </a:p>
        </p:txBody>
      </p:sp>
      <p:pic>
        <p:nvPicPr>
          <p:cNvPr id="4105" name="Picture 4" descr="transition sli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57188" y="0"/>
            <a:ext cx="9867901" cy="708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6629401" y="1124744"/>
            <a:ext cx="259079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1" dirty="0" smtClean="0">
                <a:cs typeface="Arial" panose="020B0604020202020204" pitchFamily="34" charset="0"/>
              </a:rPr>
              <a:t>RULES OF THE NATIONAL ASSEMBLY (9</a:t>
            </a:r>
            <a:r>
              <a:rPr lang="en-US" sz="1800" b="1" baseline="30000" dirty="0" smtClean="0">
                <a:cs typeface="Arial" panose="020B0604020202020204" pitchFamily="34" charset="0"/>
              </a:rPr>
              <a:t>th</a:t>
            </a:r>
            <a:r>
              <a:rPr lang="en-US" sz="1800" b="1" dirty="0" smtClean="0">
                <a:cs typeface="Arial" panose="020B0604020202020204" pitchFamily="34" charset="0"/>
              </a:rPr>
              <a:t> Edition)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1" dirty="0" smtClean="0">
                <a:cs typeface="Arial" panose="020B0604020202020204" pitchFamily="34" charset="0"/>
              </a:rPr>
              <a:t>COMMITTEE SYSTEM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1" i="1" dirty="0" smtClean="0">
                <a:cs typeface="Arial" panose="020B0604020202020204" pitchFamily="34" charset="0"/>
              </a:rPr>
              <a:t>Overview of rules applicable to Committees generally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1" i="1" dirty="0" smtClean="0">
                <a:cs typeface="Arial" panose="020B0604020202020204" pitchFamily="34" charset="0"/>
              </a:rPr>
              <a:t>Darrin Arends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1" i="1" dirty="0" smtClean="0">
                <a:cs typeface="Arial" panose="020B0604020202020204" pitchFamily="34" charset="0"/>
              </a:rPr>
              <a:t>4 July 2019</a:t>
            </a:r>
          </a:p>
          <a:p>
            <a:pPr algn="just">
              <a:spcBef>
                <a:spcPct val="50000"/>
              </a:spcBef>
              <a:buFontTx/>
              <a:buNone/>
            </a:pPr>
            <a:endParaRPr lang="en-US" sz="1600" b="1" dirty="0"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sz="16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008112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/>
              <a:t>General powers of NA Committees cont.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907632"/>
          </a:xfrm>
          <a:solidFill>
            <a:srgbClr val="EFBD47"/>
          </a:solidFill>
        </p:spPr>
        <p:txBody>
          <a:bodyPr/>
          <a:lstStyle/>
          <a:p>
            <a:pPr marL="0" lvl="0" indent="0">
              <a:buNone/>
            </a:pPr>
            <a:endParaRPr lang="en-ZA" sz="18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(g)   meet at a venue determined by it, which may be a venue beyond the   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       seat of Parliament;</a:t>
            </a:r>
          </a:p>
          <a:p>
            <a:pPr marL="0" lvl="0" indent="0">
              <a:buNone/>
            </a:pPr>
            <a:endParaRPr lang="en-ZA" sz="1800" dirty="0">
              <a:solidFill>
                <a:srgbClr val="000000"/>
              </a:solidFill>
            </a:endParaRPr>
          </a:p>
          <a:p>
            <a:pPr>
              <a:buFontTx/>
              <a:buAutoNum type="alphaLcParenBoth" startAt="8"/>
            </a:pPr>
            <a:r>
              <a:rPr lang="en-US" sz="1800" dirty="0">
                <a:solidFill>
                  <a:srgbClr val="000000"/>
                </a:solidFill>
              </a:rPr>
              <a:t>meet on any day and at any time, including </a:t>
            </a:r>
            <a:r>
              <a:rPr lang="en-US" sz="1800" dirty="0" smtClean="0">
                <a:solidFill>
                  <a:srgbClr val="000000"/>
                </a:solidFill>
              </a:rPr>
              <a:t>—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dirty="0" err="1">
                <a:solidFill>
                  <a:srgbClr val="000000"/>
                </a:solidFill>
              </a:rPr>
              <a:t>i</a:t>
            </a:r>
            <a:r>
              <a:rPr lang="en-US" sz="1800" dirty="0">
                <a:solidFill>
                  <a:srgbClr val="000000"/>
                </a:solidFill>
              </a:rPr>
              <a:t>) on a day which is not a working day,</a:t>
            </a:r>
            <a:endParaRPr lang="en-ZA" sz="18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      (ii) on a day on which the Assembly is not sitting,</a:t>
            </a:r>
            <a:endParaRPr lang="en-ZA" sz="18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      (iii) at a time when the Assembly is sitting, or</a:t>
            </a:r>
            <a:endParaRPr lang="en-ZA" sz="18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ZA" sz="1800" dirty="0">
                <a:solidFill>
                  <a:srgbClr val="000000"/>
                </a:solidFill>
              </a:rPr>
              <a:t>      </a:t>
            </a:r>
            <a:r>
              <a:rPr lang="en-US" sz="1800" dirty="0">
                <a:solidFill>
                  <a:srgbClr val="000000"/>
                </a:solidFill>
              </a:rPr>
              <a:t>(iv) during a recess; and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447675" indent="-447675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)	exercise </a:t>
            </a:r>
            <a:r>
              <a:rPr lang="en-US" sz="1800" dirty="0">
                <a:solidFill>
                  <a:srgbClr val="000000"/>
                </a:solidFill>
              </a:rPr>
              <a:t>any other powers assigned to it by the Constitution, legislation, the other provisions of these rules or resolutions of the Assembly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en-ZA" sz="1800" dirty="0">
              <a:solidFill>
                <a:srgbClr val="000000"/>
              </a:solidFill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9888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348" y="116633"/>
            <a:ext cx="7772400" cy="1008112"/>
          </a:xfrm>
          <a:solidFill>
            <a:srgbClr val="EFBD47"/>
          </a:solidFill>
        </p:spPr>
        <p:txBody>
          <a:bodyPr/>
          <a:lstStyle/>
          <a:p>
            <a:pPr>
              <a:defRPr/>
            </a:pPr>
            <a:r>
              <a:rPr lang="en-GB" sz="3600" b="1" dirty="0" smtClean="0">
                <a:latin typeface="+mn-lt"/>
              </a:rPr>
              <a:t>ELECTION OF CHAIRPERSON/ ACTING CHAIRPERSON</a:t>
            </a:r>
            <a:endParaRPr lang="en-GB" sz="3600" b="1" dirty="0">
              <a:latin typeface="+mn-lt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09348" y="1340768"/>
            <a:ext cx="7748852" cy="4907632"/>
          </a:xfrm>
          <a:solidFill>
            <a:srgbClr val="EFBD47"/>
          </a:solidFill>
        </p:spPr>
        <p:txBody>
          <a:bodyPr/>
          <a:lstStyle/>
          <a:p>
            <a:pPr marL="0" indent="0" defTabSz="625475">
              <a:lnSpc>
                <a:spcPct val="80000"/>
              </a:lnSpc>
              <a:buNone/>
            </a:pPr>
            <a:endParaRPr lang="en-ZA" sz="1800" b="1" dirty="0">
              <a:solidFill>
                <a:srgbClr val="000000"/>
              </a:solidFill>
            </a:endParaRPr>
          </a:p>
          <a:p>
            <a:pPr marL="0" indent="0" algn="just" defTabSz="625475">
              <a:lnSpc>
                <a:spcPct val="80000"/>
              </a:lnSpc>
              <a:buNone/>
            </a:pPr>
            <a:r>
              <a:rPr lang="en-ZA" sz="1800" dirty="0" smtClean="0">
                <a:solidFill>
                  <a:srgbClr val="000000"/>
                </a:solidFill>
              </a:rPr>
              <a:t>In terms of</a:t>
            </a:r>
            <a:r>
              <a:rPr lang="en-ZA" sz="1800" b="1" dirty="0" smtClean="0">
                <a:solidFill>
                  <a:srgbClr val="000000"/>
                </a:solidFill>
              </a:rPr>
              <a:t> NA Rule 158, </a:t>
            </a:r>
            <a:r>
              <a:rPr lang="en-ZA" sz="1800" dirty="0" smtClean="0">
                <a:solidFill>
                  <a:srgbClr val="000000"/>
                </a:solidFill>
              </a:rPr>
              <a:t>the</a:t>
            </a:r>
            <a:r>
              <a:rPr lang="en-ZA" sz="1800" b="1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/>
              <a:t>committee would already have elected </a:t>
            </a:r>
            <a:r>
              <a:rPr lang="en-US" sz="1800" dirty="0"/>
              <a:t>one of its members as the chairperson of the </a:t>
            </a:r>
            <a:r>
              <a:rPr lang="en-US" sz="1800" dirty="0" smtClean="0"/>
              <a:t>committee. This meeting would have been called by the Secretary in terms of </a:t>
            </a:r>
            <a:r>
              <a:rPr lang="en-US" sz="1800" b="1" dirty="0">
                <a:solidFill>
                  <a:srgbClr val="000000"/>
                </a:solidFill>
              </a:rPr>
              <a:t>NA Rule </a:t>
            </a:r>
            <a:r>
              <a:rPr lang="en-US" sz="1800" b="1" dirty="0" smtClean="0">
                <a:solidFill>
                  <a:srgbClr val="000000"/>
                </a:solidFill>
              </a:rPr>
              <a:t>160 or </a:t>
            </a:r>
            <a:r>
              <a:rPr lang="en-US" sz="1800" b="1" dirty="0">
                <a:solidFill>
                  <a:srgbClr val="000000"/>
                </a:solidFill>
              </a:rPr>
              <a:t>NCOP Rule </a:t>
            </a:r>
            <a:r>
              <a:rPr lang="en-US" sz="1800" b="1" dirty="0" smtClean="0">
                <a:solidFill>
                  <a:srgbClr val="000000"/>
                </a:solidFill>
              </a:rPr>
              <a:t>93.</a:t>
            </a:r>
            <a:endParaRPr lang="en-US" sz="1800" dirty="0" smtClean="0"/>
          </a:p>
          <a:p>
            <a:pPr marL="0" indent="0" algn="just" defTabSz="625475">
              <a:lnSpc>
                <a:spcPct val="80000"/>
              </a:lnSpc>
              <a:buNone/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 marL="0" indent="0" algn="just" defTabSz="625475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NA Rule 159 </a:t>
            </a:r>
            <a:r>
              <a:rPr lang="en-US" sz="1800" dirty="0" smtClean="0">
                <a:solidFill>
                  <a:srgbClr val="000000"/>
                </a:solidFill>
              </a:rPr>
              <a:t>further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makes provision of the election of an acting chairperson if the Chairperson is absent or unable to perform his functions. </a:t>
            </a:r>
          </a:p>
          <a:p>
            <a:pPr marL="0" indent="0" algn="just">
              <a:buNone/>
            </a:pPr>
            <a:endParaRPr lang="en-ZA" sz="1800" dirty="0" smtClean="0"/>
          </a:p>
          <a:p>
            <a:pPr marL="0" indent="0" algn="just">
              <a:buNone/>
            </a:pPr>
            <a:r>
              <a:rPr lang="en-ZA" sz="1800" b="1" dirty="0" smtClean="0"/>
              <a:t>NA Rule 158(2)</a:t>
            </a:r>
            <a:r>
              <a:rPr lang="en-ZA" sz="1800" dirty="0" smtClean="0"/>
              <a:t> deal with the powers of the chairperson. </a:t>
            </a:r>
            <a:endParaRPr lang="en-ZA" sz="1800" dirty="0"/>
          </a:p>
          <a:p>
            <a:pPr lvl="1" algn="just">
              <a:defRPr/>
            </a:pPr>
            <a:endParaRPr lang="en-ZA" sz="180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A4925D-F127-4569-B9DE-128412943B0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4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936104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>
                <a:solidFill>
                  <a:srgbClr val="000000"/>
                </a:solidFill>
              </a:rPr>
              <a:t>Attendance of Members </a:t>
            </a:r>
            <a:r>
              <a:rPr lang="en-ZA" sz="3600" b="1" dirty="0">
                <a:solidFill>
                  <a:schemeClr val="tx1"/>
                </a:solidFill>
              </a:rPr>
              <a:t>in Committees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96544"/>
          </a:xfrm>
          <a:solidFill>
            <a:srgbClr val="EFBD47"/>
          </a:solidFill>
        </p:spPr>
        <p:txBody>
          <a:bodyPr/>
          <a:lstStyle/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NA </a:t>
            </a:r>
            <a:r>
              <a:rPr lang="en-US" sz="1800" b="1" dirty="0">
                <a:solidFill>
                  <a:srgbClr val="000000"/>
                </a:solidFill>
              </a:rPr>
              <a:t>Rule 185 - Presence of other Assembly members</a:t>
            </a:r>
          </a:p>
          <a:p>
            <a:pPr lvl="0" algn="just">
              <a:lnSpc>
                <a:spcPct val="80000"/>
              </a:lnSpc>
              <a:buFontTx/>
              <a:buAutoNum type="arabicParenBoth"/>
            </a:pPr>
            <a:r>
              <a:rPr lang="en-US" sz="1800" dirty="0" smtClean="0">
                <a:solidFill>
                  <a:srgbClr val="000000"/>
                </a:solidFill>
              </a:rPr>
              <a:t>A </a:t>
            </a:r>
            <a:r>
              <a:rPr lang="en-US" sz="1800" dirty="0">
                <a:solidFill>
                  <a:srgbClr val="000000"/>
                </a:solidFill>
              </a:rPr>
              <a:t>member of the Assembly who is not a member of the </a:t>
            </a:r>
            <a:r>
              <a:rPr lang="en-US" sz="1800" dirty="0" smtClean="0">
                <a:solidFill>
                  <a:srgbClr val="000000"/>
                </a:solidFill>
              </a:rPr>
              <a:t>committee </a:t>
            </a:r>
            <a:r>
              <a:rPr lang="en-US" sz="1800" dirty="0">
                <a:solidFill>
                  <a:srgbClr val="000000"/>
                </a:solidFill>
              </a:rPr>
              <a:t>may be present at a meeting of the </a:t>
            </a:r>
            <a:r>
              <a:rPr lang="en-US" sz="1800" dirty="0" smtClean="0">
                <a:solidFill>
                  <a:srgbClr val="000000"/>
                </a:solidFill>
              </a:rPr>
              <a:t>committee. 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(2)  A member mentioned in Subrule (1) who is present at a meeting of a </a:t>
            </a:r>
            <a:r>
              <a:rPr lang="en-US" sz="1800" dirty="0" smtClean="0">
                <a:solidFill>
                  <a:srgbClr val="000000"/>
                </a:solidFill>
              </a:rPr>
              <a:t>committee </a:t>
            </a:r>
            <a:r>
              <a:rPr lang="en-US" sz="1800" dirty="0">
                <a:solidFill>
                  <a:srgbClr val="000000"/>
                </a:solidFill>
              </a:rPr>
              <a:t>—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      (a) may speak on a matter before the committee or subcommittee subject to any reasonable restrictions the chairperson may impose; and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      (b) may not vote except when the vote is cast as an alternate in terms of Rule 156.</a:t>
            </a:r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sz="1800" b="1" dirty="0"/>
              <a:t>NA Rule 38 - Absence from meetings of committee </a:t>
            </a:r>
          </a:p>
          <a:p>
            <a:pPr marL="1260475" lvl="0" indent="-1260475">
              <a:buNone/>
            </a:pPr>
            <a:r>
              <a:rPr lang="en-US" sz="1800" b="1" dirty="0"/>
              <a:t>NA Rule 39 - Sanctions for extended unauthorised absence from meetings of committee </a:t>
            </a:r>
          </a:p>
          <a:p>
            <a:pPr marL="1260475" lvl="0" indent="-1260475">
              <a:buNone/>
            </a:pPr>
            <a:r>
              <a:rPr lang="en-US" sz="1800" b="1" dirty="0"/>
              <a:t>NA Rule 40 - Appeal against application of sanctions </a:t>
            </a:r>
          </a:p>
          <a:p>
            <a:pPr marL="609600" lvl="0" indent="-609600">
              <a:lnSpc>
                <a:spcPct val="80000"/>
              </a:lnSpc>
              <a:buNone/>
            </a:pPr>
            <a:endParaRPr lang="en-US" sz="1600" b="1" dirty="0">
              <a:solidFill>
                <a:srgbClr val="000000"/>
              </a:solidFill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659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576064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>
                <a:solidFill>
                  <a:schemeClr val="tx1"/>
                </a:solidFill>
              </a:rPr>
              <a:t>Quorums and </a:t>
            </a:r>
            <a:r>
              <a:rPr lang="en-ZA" sz="3600" b="1" dirty="0" smtClean="0">
                <a:solidFill>
                  <a:schemeClr val="tx1"/>
                </a:solidFill>
              </a:rPr>
              <a:t>decisions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267672"/>
          </a:xfrm>
          <a:solidFill>
            <a:srgbClr val="EFBD47"/>
          </a:solidFill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en-ZA" sz="1800" b="1" dirty="0" smtClean="0">
                <a:solidFill>
                  <a:srgbClr val="000000"/>
                </a:solidFill>
              </a:rPr>
              <a:t>NA </a:t>
            </a:r>
            <a:r>
              <a:rPr lang="en-ZA" sz="1800" b="1" dirty="0">
                <a:solidFill>
                  <a:srgbClr val="000000"/>
                </a:solidFill>
              </a:rPr>
              <a:t>Rule </a:t>
            </a:r>
            <a:r>
              <a:rPr lang="en-ZA" sz="1800" b="1" dirty="0" smtClean="0">
                <a:solidFill>
                  <a:srgbClr val="000000"/>
                </a:solidFill>
              </a:rPr>
              <a:t>162 - </a:t>
            </a:r>
            <a:r>
              <a:rPr lang="en-US" sz="1800" b="1" dirty="0" smtClean="0">
                <a:solidFill>
                  <a:srgbClr val="000000"/>
                </a:solidFill>
              </a:rPr>
              <a:t>Quorum requirements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AutoNum type="arabicParenBoth"/>
            </a:pPr>
            <a:r>
              <a:rPr lang="en-US" sz="1800" dirty="0" smtClean="0">
                <a:solidFill>
                  <a:srgbClr val="000000"/>
                </a:solidFill>
              </a:rPr>
              <a:t>A </a:t>
            </a:r>
            <a:r>
              <a:rPr lang="en-US" sz="1800" dirty="0">
                <a:solidFill>
                  <a:srgbClr val="000000"/>
                </a:solidFill>
              </a:rPr>
              <a:t>committee </a:t>
            </a:r>
            <a:r>
              <a:rPr lang="en-US" sz="1800" b="1" u="sng" dirty="0">
                <a:solidFill>
                  <a:srgbClr val="000000"/>
                </a:solidFill>
              </a:rPr>
              <a:t>at all times </a:t>
            </a:r>
            <a:r>
              <a:rPr lang="en-US" sz="1800" dirty="0">
                <a:solidFill>
                  <a:srgbClr val="000000"/>
                </a:solidFill>
              </a:rPr>
              <a:t>requires at least one third of its members </a:t>
            </a:r>
            <a:r>
              <a:rPr lang="en-US" sz="1800" dirty="0" smtClean="0">
                <a:solidFill>
                  <a:srgbClr val="000000"/>
                </a:solidFill>
              </a:rPr>
              <a:t>to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    be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present </a:t>
            </a:r>
            <a:r>
              <a:rPr lang="en-US" sz="1800" dirty="0">
                <a:solidFill>
                  <a:srgbClr val="000000"/>
                </a:solidFill>
              </a:rPr>
              <a:t>for it to conduct any business</a:t>
            </a:r>
            <a:r>
              <a:rPr lang="en-US" sz="1800" dirty="0" smtClean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361950" indent="-36195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(2) A majority of the members of a committee must be present for it </a:t>
            </a:r>
            <a:r>
              <a:rPr lang="en-US" sz="1800" dirty="0" smtClean="0">
                <a:solidFill>
                  <a:srgbClr val="000000"/>
                </a:solidFill>
              </a:rPr>
              <a:t>to      decide any question. </a:t>
            </a:r>
            <a:r>
              <a:rPr lang="en-US" sz="1800" dirty="0">
                <a:solidFill>
                  <a:srgbClr val="000000"/>
                </a:solidFill>
              </a:rPr>
              <a:t>[An </a:t>
            </a:r>
            <a:r>
              <a:rPr lang="en-US" sz="1800" dirty="0" smtClean="0">
                <a:solidFill>
                  <a:srgbClr val="000000"/>
                </a:solidFill>
              </a:rPr>
              <a:t>Alternate </a:t>
            </a:r>
            <a:r>
              <a:rPr lang="en-US" sz="1800" dirty="0">
                <a:solidFill>
                  <a:srgbClr val="000000"/>
                </a:solidFill>
              </a:rPr>
              <a:t>M</a:t>
            </a:r>
            <a:r>
              <a:rPr lang="en-US" sz="1800" dirty="0" smtClean="0">
                <a:solidFill>
                  <a:srgbClr val="000000"/>
                </a:solidFill>
              </a:rPr>
              <a:t>ember may </a:t>
            </a:r>
            <a:r>
              <a:rPr lang="en-US" sz="1800" dirty="0">
                <a:solidFill>
                  <a:srgbClr val="000000"/>
                </a:solidFill>
              </a:rPr>
              <a:t>vote if the permanent  Member is absent. If both are present only the vote of the permanent Member is counted.]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361950" indent="-361950" algn="just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(3) When a committee has to decide a question and a quorum in </a:t>
            </a:r>
            <a:r>
              <a:rPr lang="en-US" sz="1800" dirty="0" smtClean="0">
                <a:solidFill>
                  <a:srgbClr val="000000"/>
                </a:solidFill>
              </a:rPr>
              <a:t>terms of      Subrule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(2</a:t>
            </a:r>
            <a:r>
              <a:rPr lang="en-US" sz="1800" dirty="0">
                <a:solidFill>
                  <a:srgbClr val="000000"/>
                </a:solidFill>
              </a:rPr>
              <a:t>) is not present, the chairperson may </a:t>
            </a:r>
            <a:r>
              <a:rPr lang="en-US" sz="1800" dirty="0" smtClean="0">
                <a:solidFill>
                  <a:srgbClr val="000000"/>
                </a:solidFill>
              </a:rPr>
              <a:t>either suspend      business until </a:t>
            </a:r>
            <a:r>
              <a:rPr lang="en-US" sz="1800" dirty="0">
                <a:solidFill>
                  <a:srgbClr val="000000"/>
                </a:solidFill>
              </a:rPr>
              <a:t>a quorum is present, or adjourn the meeting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r>
              <a:rPr lang="en-ZA" sz="1800" dirty="0"/>
              <a:t> </a:t>
            </a:r>
            <a:r>
              <a:rPr lang="en-ZA" sz="1800" dirty="0">
                <a:solidFill>
                  <a:srgbClr val="000000"/>
                </a:solidFill>
              </a:rPr>
              <a:t>[The Chairperson may co-opt any other Assembly member from the same party to act as a member of the committee until a committee member or the alternate member is no longer absent]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52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864096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 smtClean="0"/>
              <a:t>Alternates and co-option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123656"/>
          </a:xfrm>
          <a:solidFill>
            <a:srgbClr val="EFBD47"/>
          </a:solidFill>
        </p:spPr>
        <p:txBody>
          <a:bodyPr/>
          <a:lstStyle/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800" b="1" dirty="0">
                <a:solidFill>
                  <a:srgbClr val="000000"/>
                </a:solidFill>
              </a:rPr>
              <a:t>NA Rule 156</a:t>
            </a:r>
          </a:p>
          <a:p>
            <a:pPr marL="609600" lvl="0" indent="-609600" algn="just">
              <a:lnSpc>
                <a:spcPct val="80000"/>
              </a:lnSpc>
              <a:buAutoNum type="arabicParenBoth"/>
            </a:pPr>
            <a:r>
              <a:rPr lang="en-US" sz="1800" dirty="0" smtClean="0">
                <a:solidFill>
                  <a:srgbClr val="000000"/>
                </a:solidFill>
              </a:rPr>
              <a:t>Alternates </a:t>
            </a:r>
            <a:r>
              <a:rPr lang="en-US" sz="1800" dirty="0">
                <a:solidFill>
                  <a:srgbClr val="000000"/>
                </a:solidFill>
              </a:rPr>
              <a:t>may be appointed for one or more specific members of </a:t>
            </a:r>
            <a:r>
              <a:rPr lang="en-US" sz="1800" dirty="0" smtClean="0">
                <a:solidFill>
                  <a:srgbClr val="000000"/>
                </a:solidFill>
              </a:rPr>
              <a:t>a committee.</a:t>
            </a:r>
          </a:p>
          <a:p>
            <a:pPr marL="609600" lvl="0" indent="-609600" algn="just">
              <a:lnSpc>
                <a:spcPct val="80000"/>
              </a:lnSpc>
              <a:buAutoNum type="arabicParenBoth"/>
            </a:pPr>
            <a:r>
              <a:rPr lang="en-US" sz="1800" dirty="0" smtClean="0">
                <a:solidFill>
                  <a:srgbClr val="000000"/>
                </a:solidFill>
              </a:rPr>
              <a:t>An </a:t>
            </a:r>
            <a:r>
              <a:rPr lang="en-US" sz="1800" dirty="0">
                <a:solidFill>
                  <a:srgbClr val="000000"/>
                </a:solidFill>
              </a:rPr>
              <a:t>alternate acts as a member when the member for which the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alternate </a:t>
            </a:r>
            <a:r>
              <a:rPr lang="en-US" sz="1800" dirty="0">
                <a:solidFill>
                  <a:srgbClr val="000000"/>
                </a:solidFill>
              </a:rPr>
              <a:t>was appointed —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(</a:t>
            </a:r>
            <a:r>
              <a:rPr lang="en-US" sz="1800" dirty="0">
                <a:solidFill>
                  <a:srgbClr val="000000"/>
                </a:solidFill>
              </a:rPr>
              <a:t>a) is absent; or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(</a:t>
            </a:r>
            <a:r>
              <a:rPr lang="en-US" sz="1800" dirty="0">
                <a:solidFill>
                  <a:srgbClr val="000000"/>
                </a:solidFill>
              </a:rPr>
              <a:t>b) has vacated office, until the vacancy is filled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0" lvl="0" indent="0" algn="just">
              <a:lnSpc>
                <a:spcPct val="80000"/>
              </a:lnSpc>
              <a:buNone/>
            </a:pPr>
            <a:r>
              <a:rPr lang="en-US" sz="1800" b="1" dirty="0">
                <a:solidFill>
                  <a:srgbClr val="000000"/>
                </a:solidFill>
              </a:rPr>
              <a:t>NA Rule 163 - Co-option when members and alternates are not available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0" lvl="0" indent="0" algn="just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If a member of a committee and that member’s alternate are both absent from a meeting of the committee, the chairperson may co-opt any other Assembly member from the same party to act as a member of the committee until that committee member or the alternate member is no longer absent.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609600" lvl="0" indent="-609600" algn="just">
              <a:lnSpc>
                <a:spcPct val="80000"/>
              </a:lnSpc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701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792088"/>
          </a:xfrm>
          <a:solidFill>
            <a:srgbClr val="EFBD47"/>
          </a:solidFill>
        </p:spPr>
        <p:txBody>
          <a:bodyPr/>
          <a:lstStyle/>
          <a:p>
            <a:r>
              <a:rPr lang="en-US" sz="3600" b="1" dirty="0"/>
              <a:t>Public </a:t>
            </a:r>
            <a:r>
              <a:rPr lang="en-US" sz="3600" b="1" dirty="0" smtClean="0"/>
              <a:t>involvement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616624"/>
          </a:xfrm>
          <a:solidFill>
            <a:srgbClr val="EFBD47"/>
          </a:solidFill>
        </p:spPr>
        <p:txBody>
          <a:bodyPr/>
          <a:lstStyle/>
          <a:p>
            <a:pPr marL="609600" lvl="0" indent="-609600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Section 59 of the Constitution and NA </a:t>
            </a:r>
            <a:r>
              <a:rPr lang="en-US" sz="1800" b="1" dirty="0">
                <a:solidFill>
                  <a:srgbClr val="000000"/>
                </a:solidFill>
              </a:rPr>
              <a:t>Rule 170 </a:t>
            </a:r>
            <a:endParaRPr lang="en-US" sz="1800" b="1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170</a:t>
            </a:r>
            <a:r>
              <a:rPr lang="en-US" sz="1800" b="1" dirty="0">
                <a:solidFill>
                  <a:srgbClr val="000000"/>
                </a:solidFill>
              </a:rPr>
              <a:t>. Public involvement</a:t>
            </a:r>
          </a:p>
          <a:p>
            <a:pPr marL="0" lvl="0" indent="0" algn="just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Committees </a:t>
            </a:r>
            <a:r>
              <a:rPr lang="en-US" sz="1800" dirty="0">
                <a:solidFill>
                  <a:srgbClr val="000000"/>
                </a:solidFill>
              </a:rPr>
              <a:t>must ensure public involvement in accordance with </a:t>
            </a:r>
            <a:r>
              <a:rPr lang="en-US" sz="1800" dirty="0" smtClean="0">
                <a:solidFill>
                  <a:srgbClr val="000000"/>
                </a:solidFill>
              </a:rPr>
              <a:t>the provisions of the </a:t>
            </a:r>
            <a:r>
              <a:rPr lang="en-US" sz="1800" dirty="0">
                <a:solidFill>
                  <a:srgbClr val="000000"/>
                </a:solidFill>
              </a:rPr>
              <a:t>Constitution and these </a:t>
            </a:r>
            <a:r>
              <a:rPr lang="en-US" sz="1800" dirty="0" smtClean="0">
                <a:solidFill>
                  <a:srgbClr val="000000"/>
                </a:solidFill>
              </a:rPr>
              <a:t>Rules.</a:t>
            </a:r>
          </a:p>
          <a:p>
            <a:pPr marL="0" lvl="0" indent="0" algn="just">
              <a:lnSpc>
                <a:spcPct val="800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b="1" dirty="0">
                <a:solidFill>
                  <a:srgbClr val="000000"/>
                </a:solidFill>
              </a:rPr>
              <a:t>Closed </a:t>
            </a:r>
            <a:r>
              <a:rPr lang="en-US" sz="1800" b="1" dirty="0" smtClean="0">
                <a:solidFill>
                  <a:srgbClr val="000000"/>
                </a:solidFill>
              </a:rPr>
              <a:t>Meetings</a:t>
            </a:r>
            <a:endParaRPr lang="en-US" sz="1800" b="1" dirty="0">
              <a:solidFill>
                <a:srgbClr val="E05206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NA Rule 184, 185, 186, 187 and 188 details the process to regulate closed meetings. Section 184 (1) provides that the Chairperson may close a meeting if the Committee is considering a matter which is:</a:t>
            </a:r>
          </a:p>
          <a:p>
            <a:pPr marL="0" lvl="0" indent="0">
              <a:lnSpc>
                <a:spcPct val="800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</a:rPr>
              <a:t>Of a private nature that is prejudicial to a particular person;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</a:rPr>
              <a:t>Protected under parliamentary privilege, or for any other reason privileged in terms of law; or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</a:rPr>
              <a:t>Is confidential in terms of legislation.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A decision in terms of the above, to exclude the public must be taken, after due consideration by the Committee. However the Chairperson may before the start of s meeting rule that the meeting must take place in a closed session.  </a:t>
            </a:r>
            <a:r>
              <a:rPr lang="en-US" sz="1800" b="1" dirty="0">
                <a:solidFill>
                  <a:srgbClr val="000000"/>
                </a:solidFill>
              </a:rPr>
              <a:t>(This is a matter for further discussion with the Legal Services Unit.)</a:t>
            </a:r>
            <a:endParaRPr lang="en-ZA" sz="3600" b="1" dirty="0"/>
          </a:p>
          <a:p>
            <a:pPr marL="0" lvl="0" indent="0" algn="just">
              <a:lnSpc>
                <a:spcPct val="800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838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576064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 smtClean="0"/>
              <a:t>Legislation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5483696"/>
          </a:xfrm>
          <a:solidFill>
            <a:srgbClr val="EFBD47"/>
          </a:solidFill>
        </p:spPr>
        <p:txBody>
          <a:bodyPr/>
          <a:lstStyle/>
          <a:p>
            <a:pPr marL="609600" lvl="0" indent="-609600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Bills </a:t>
            </a:r>
            <a:r>
              <a:rPr lang="en-US" sz="1800" b="1" dirty="0">
                <a:solidFill>
                  <a:srgbClr val="000000"/>
                </a:solidFill>
              </a:rPr>
              <a:t>can be tagged as S74, </a:t>
            </a:r>
            <a:r>
              <a:rPr lang="en-US" sz="1800" b="1" dirty="0" smtClean="0">
                <a:solidFill>
                  <a:srgbClr val="000000"/>
                </a:solidFill>
              </a:rPr>
              <a:t>S75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b="1" dirty="0" smtClean="0">
                <a:solidFill>
                  <a:srgbClr val="000000"/>
                </a:solidFill>
              </a:rPr>
              <a:t>S76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b="1" dirty="0" smtClean="0">
                <a:solidFill>
                  <a:srgbClr val="000000"/>
                </a:solidFill>
              </a:rPr>
              <a:t>or S77 (e.g. Appropriation Bill)</a:t>
            </a:r>
            <a:endParaRPr lang="en-US" sz="1800" b="1" dirty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en-US" sz="1800" b="1" dirty="0">
                <a:solidFill>
                  <a:srgbClr val="000000"/>
                </a:solidFill>
              </a:rPr>
              <a:t>NA Rule 286 (entire Rule 286 deals with committee procedure but in summary…)</a:t>
            </a:r>
          </a:p>
          <a:p>
            <a:pPr marL="361950" lvl="0" indent="-36195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>
                <a:solidFill>
                  <a:srgbClr val="000000"/>
                </a:solidFill>
              </a:rPr>
              <a:t>6) In the process of inquiring into a Bill, the committee must, </a:t>
            </a:r>
            <a:r>
              <a:rPr lang="en-US" sz="1800" dirty="0" smtClean="0">
                <a:solidFill>
                  <a:srgbClr val="000000"/>
                </a:solidFill>
              </a:rPr>
              <a:t>where </a:t>
            </a:r>
          </a:p>
          <a:p>
            <a:pPr marL="361950" lvl="0" indent="-36195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    applicable</a:t>
            </a:r>
            <a:r>
              <a:rPr lang="en-US" sz="1800" dirty="0">
                <a:solidFill>
                  <a:srgbClr val="000000"/>
                </a:solidFill>
              </a:rPr>
              <a:t>, as far as possible apply the following separate </a:t>
            </a:r>
            <a:r>
              <a:rPr lang="en-US" sz="1800" dirty="0" smtClean="0">
                <a:solidFill>
                  <a:srgbClr val="000000"/>
                </a:solidFill>
              </a:rPr>
              <a:t>formal   stages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     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>
                <a:solidFill>
                  <a:srgbClr val="000000"/>
                </a:solidFill>
              </a:rPr>
              <a:t>a) Informal discussion on the principles and subject of the </a:t>
            </a:r>
            <a:r>
              <a:rPr lang="en-US" sz="1800" dirty="0" smtClean="0">
                <a:solidFill>
                  <a:srgbClr val="000000"/>
                </a:solidFill>
              </a:rPr>
              <a:t>Bill, including </a:t>
            </a:r>
            <a:r>
              <a:rPr lang="en-US" sz="1800" dirty="0">
                <a:solidFill>
                  <a:srgbClr val="000000"/>
                </a:solidFill>
              </a:rPr>
              <a:t>—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          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 err="1">
                <a:solidFill>
                  <a:srgbClr val="000000"/>
                </a:solidFill>
              </a:rPr>
              <a:t>i</a:t>
            </a:r>
            <a:r>
              <a:rPr lang="en-US" sz="1800" dirty="0">
                <a:solidFill>
                  <a:srgbClr val="000000"/>
                </a:solidFill>
              </a:rPr>
              <a:t>) a briefing by the department concerned and, in </a:t>
            </a:r>
            <a:r>
              <a:rPr lang="en-US" sz="1800" dirty="0" smtClean="0">
                <a:solidFill>
                  <a:srgbClr val="000000"/>
                </a:solidFill>
              </a:rPr>
              <a:t>the case </a:t>
            </a:r>
            <a:r>
              <a:rPr lang="en-US" sz="1800" dirty="0">
                <a:solidFill>
                  <a:srgbClr val="000000"/>
                </a:solidFill>
              </a:rPr>
              <a:t>of </a:t>
            </a:r>
            <a:r>
              <a:rPr lang="en-US" sz="1800" dirty="0" smtClean="0">
                <a:solidFill>
                  <a:srgbClr val="000000"/>
                </a:solidFill>
              </a:rPr>
              <a:t>a  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             member’s </a:t>
            </a:r>
            <a:r>
              <a:rPr lang="en-US" sz="1800" dirty="0">
                <a:solidFill>
                  <a:srgbClr val="000000"/>
                </a:solidFill>
              </a:rPr>
              <a:t>Bill, by the member concerned, and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         (</a:t>
            </a:r>
            <a:r>
              <a:rPr lang="en-US" sz="1800" dirty="0">
                <a:solidFill>
                  <a:srgbClr val="000000"/>
                </a:solidFill>
              </a:rPr>
              <a:t>ii) consideration of public comments that have </a:t>
            </a:r>
            <a:r>
              <a:rPr lang="en-US" sz="1800" dirty="0" smtClean="0">
                <a:solidFill>
                  <a:srgbClr val="000000"/>
                </a:solidFill>
              </a:rPr>
              <a:t>been received;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    (</a:t>
            </a:r>
            <a:r>
              <a:rPr lang="en-US" sz="1800" dirty="0">
                <a:solidFill>
                  <a:srgbClr val="000000"/>
                </a:solidFill>
              </a:rPr>
              <a:t>b) adoption of a motion of </a:t>
            </a:r>
            <a:r>
              <a:rPr lang="en-US" sz="1800" dirty="0" smtClean="0">
                <a:solidFill>
                  <a:srgbClr val="000000"/>
                </a:solidFill>
              </a:rPr>
              <a:t>desirability (MOD), </a:t>
            </a:r>
            <a:r>
              <a:rPr lang="en-US" sz="1800" dirty="0">
                <a:solidFill>
                  <a:srgbClr val="000000"/>
                </a:solidFill>
              </a:rPr>
              <a:t>relating to whether </a:t>
            </a:r>
            <a:r>
              <a:rPr lang="en-US" sz="1800" dirty="0" smtClean="0">
                <a:solidFill>
                  <a:srgbClr val="000000"/>
                </a:solidFill>
              </a:rPr>
              <a:t>the principles </a:t>
            </a:r>
            <a:r>
              <a:rPr lang="en-US" sz="1800" dirty="0">
                <a:solidFill>
                  <a:srgbClr val="000000"/>
                </a:solidFill>
              </a:rPr>
              <a:t>of the Bill and the need for the Bill are accepted</a:t>
            </a:r>
            <a:r>
              <a:rPr lang="en-US" sz="1800" dirty="0" smtClean="0">
                <a:solidFill>
                  <a:srgbClr val="000000"/>
                </a:solidFill>
              </a:rPr>
              <a:t>;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    (c) invitation for further public comment and submissions on the substance of the Bill, followed by the hearing and examination of such or other oral submissions if deemed necessary;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srgbClr val="000000"/>
                </a:solidFill>
              </a:rPr>
              <a:t>NA Rule 288(2) – The Committee may report to the NA only after the Joint Tagging mechanism (JTM) has classified the Bill and has made its findings on the Bill.</a:t>
            </a:r>
          </a:p>
          <a:p>
            <a:pPr marL="0" indent="0">
              <a:buNone/>
            </a:pPr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1042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576064"/>
          </a:xfrm>
          <a:solidFill>
            <a:srgbClr val="EFBD47"/>
          </a:solidFill>
        </p:spPr>
        <p:txBody>
          <a:bodyPr/>
          <a:lstStyle/>
          <a:p>
            <a:r>
              <a:rPr lang="en-ZA" sz="3200" b="1" dirty="0"/>
              <a:t>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11263"/>
            <a:ext cx="7772400" cy="5688632"/>
          </a:xfrm>
          <a:solidFill>
            <a:srgbClr val="EFBD47"/>
          </a:solidFill>
        </p:spPr>
        <p:txBody>
          <a:bodyPr/>
          <a:lstStyle/>
          <a:p>
            <a:pPr marL="0" indent="0">
              <a:buNone/>
            </a:pPr>
            <a:r>
              <a:rPr lang="en-US" sz="1700" b="1" dirty="0"/>
              <a:t>NA Rule </a:t>
            </a:r>
            <a:r>
              <a:rPr lang="en-US" sz="1700" b="1" dirty="0" smtClean="0"/>
              <a:t>166</a:t>
            </a:r>
            <a:r>
              <a:rPr lang="en-ZA" sz="1700" b="1" dirty="0"/>
              <a:t> </a:t>
            </a:r>
            <a:r>
              <a:rPr lang="en-ZA" sz="1700" b="1" dirty="0" smtClean="0"/>
              <a:t>– </a:t>
            </a:r>
            <a:r>
              <a:rPr lang="en-US" sz="1700" b="1" dirty="0" smtClean="0"/>
              <a:t>Reporting – General application</a:t>
            </a:r>
          </a:p>
          <a:p>
            <a:pPr marL="0" indent="0">
              <a:buNone/>
            </a:pPr>
            <a:r>
              <a:rPr lang="en-US" sz="1700" dirty="0" smtClean="0"/>
              <a:t>(</a:t>
            </a:r>
            <a:r>
              <a:rPr lang="en-US" sz="1700" dirty="0"/>
              <a:t>1) A committee must report to the Assembly on a matter referred to the committee —</a:t>
            </a:r>
            <a:endParaRPr lang="en-ZA" sz="1700" dirty="0"/>
          </a:p>
          <a:p>
            <a:pPr marL="628650" lvl="2" indent="-361950">
              <a:buAutoNum type="alphaLcParenBoth"/>
            </a:pPr>
            <a:r>
              <a:rPr lang="en-US" sz="1700" dirty="0" smtClean="0"/>
              <a:t>when </a:t>
            </a:r>
            <a:r>
              <a:rPr lang="en-US" sz="1700" dirty="0"/>
              <a:t>the Assembly is to decide the matter in terms of these rules, the Joint Rules, a resolution of the Assembly or legislation</a:t>
            </a:r>
            <a:r>
              <a:rPr lang="en-US" sz="1700" dirty="0" smtClean="0"/>
              <a:t>;</a:t>
            </a:r>
            <a:endParaRPr lang="en-ZA" sz="1700" dirty="0"/>
          </a:p>
          <a:p>
            <a:pPr marL="628650" lvl="2" indent="-361950">
              <a:buAutoNum type="alphaLcParenBoth"/>
            </a:pPr>
            <a:r>
              <a:rPr lang="en-US" sz="1700" dirty="0" smtClean="0"/>
              <a:t>if </a:t>
            </a:r>
            <a:r>
              <a:rPr lang="en-US" sz="1700" dirty="0"/>
              <a:t>the committee has taken a decision on the matter, whether or not the Assembly is to decide the matter as contemplated in Paragraph (a); </a:t>
            </a:r>
            <a:r>
              <a:rPr lang="en-US" sz="1700" dirty="0" smtClean="0"/>
              <a:t>or</a:t>
            </a:r>
            <a:endParaRPr lang="en-ZA" sz="1700" dirty="0"/>
          </a:p>
          <a:p>
            <a:pPr marL="628650" lvl="2" indent="-361950">
              <a:buAutoNum type="alphaLcParenBoth"/>
            </a:pPr>
            <a:r>
              <a:rPr lang="en-US" sz="1700" dirty="0" smtClean="0"/>
              <a:t>if </a:t>
            </a:r>
            <a:r>
              <a:rPr lang="en-US" sz="1700" dirty="0"/>
              <a:t>the committee is unable to decide a matter referred to it for report.</a:t>
            </a:r>
            <a:endParaRPr lang="en-ZA" sz="1700" dirty="0"/>
          </a:p>
          <a:p>
            <a:pPr marL="0" indent="0">
              <a:buNone/>
            </a:pPr>
            <a:r>
              <a:rPr lang="en-US" sz="1700" dirty="0" smtClean="0"/>
              <a:t>(</a:t>
            </a:r>
            <a:r>
              <a:rPr lang="en-US" sz="1700" dirty="0"/>
              <a:t>2) A committee must report to the Assembly on —</a:t>
            </a:r>
            <a:endParaRPr lang="en-ZA" sz="1700" dirty="0"/>
          </a:p>
          <a:p>
            <a:pPr marL="628650" lvl="2" indent="-361950">
              <a:buAutoNum type="alphaLcParenBoth"/>
            </a:pPr>
            <a:r>
              <a:rPr lang="en-US" sz="1700" dirty="0" smtClean="0"/>
              <a:t>all </a:t>
            </a:r>
            <a:r>
              <a:rPr lang="en-US" sz="1700" dirty="0"/>
              <a:t>other decisions taken by it, except those decisions concerning </a:t>
            </a:r>
            <a:r>
              <a:rPr lang="en-US" sz="1700" dirty="0" smtClean="0"/>
              <a:t>its</a:t>
            </a:r>
          </a:p>
          <a:p>
            <a:pPr marL="628650" lvl="2" indent="-361950">
              <a:buNone/>
            </a:pPr>
            <a:r>
              <a:rPr lang="en-US" sz="1700" dirty="0"/>
              <a:t> </a:t>
            </a:r>
            <a:r>
              <a:rPr lang="en-US" sz="1700" dirty="0" smtClean="0"/>
              <a:t>    internal </a:t>
            </a:r>
            <a:r>
              <a:rPr lang="en-US" sz="1700" dirty="0"/>
              <a:t>business; </a:t>
            </a:r>
            <a:r>
              <a:rPr lang="en-US" sz="1700" dirty="0" smtClean="0"/>
              <a:t>and</a:t>
            </a:r>
            <a:endParaRPr lang="en-ZA" sz="1700" dirty="0"/>
          </a:p>
          <a:p>
            <a:pPr marL="628650" lvl="2" indent="-361950">
              <a:buNone/>
            </a:pPr>
            <a:r>
              <a:rPr lang="en-ZA" sz="1700" dirty="0" smtClean="0"/>
              <a:t>(b) </a:t>
            </a:r>
            <a:r>
              <a:rPr lang="en-US" sz="1700" dirty="0" smtClean="0"/>
              <a:t>its </a:t>
            </a:r>
            <a:r>
              <a:rPr lang="en-US" sz="1700" dirty="0"/>
              <a:t>activities at least once per year.</a:t>
            </a:r>
            <a:endParaRPr lang="en-ZA" sz="1700" dirty="0"/>
          </a:p>
          <a:p>
            <a:pPr marL="0" indent="0">
              <a:buNone/>
            </a:pPr>
            <a:r>
              <a:rPr lang="en-US" sz="1700" dirty="0"/>
              <a:t>(3) A report of a committee </a:t>
            </a:r>
            <a:r>
              <a:rPr lang="en-US" sz="1700" dirty="0" smtClean="0"/>
              <a:t>—</a:t>
            </a:r>
            <a:endParaRPr lang="en-ZA" sz="1700" dirty="0"/>
          </a:p>
          <a:p>
            <a:pPr marL="628650" lvl="2" indent="-361950">
              <a:buAutoNum type="alphaLcParenBoth"/>
            </a:pPr>
            <a:r>
              <a:rPr lang="en-US" sz="1700" dirty="0" smtClean="0"/>
              <a:t>must </a:t>
            </a:r>
            <a:r>
              <a:rPr lang="en-US" sz="1700" dirty="0"/>
              <a:t>be formally adopted by the </a:t>
            </a:r>
            <a:r>
              <a:rPr lang="en-US" sz="1700" dirty="0" smtClean="0"/>
              <a:t>committee;</a:t>
            </a:r>
            <a:endParaRPr lang="en-ZA" sz="1700" dirty="0"/>
          </a:p>
          <a:p>
            <a:pPr marL="628650" lvl="2" indent="-361950">
              <a:buAutoNum type="alphaLcParenBoth"/>
            </a:pPr>
            <a:r>
              <a:rPr lang="en-US" sz="1700" dirty="0" smtClean="0"/>
              <a:t>must </a:t>
            </a:r>
            <a:r>
              <a:rPr lang="en-US" sz="1700" dirty="0"/>
              <a:t>be submitted to the Assembly by the chairperson or another member of the committee designated by the committee; </a:t>
            </a:r>
            <a:r>
              <a:rPr lang="en-US" sz="1700" dirty="0" smtClean="0"/>
              <a:t>and</a:t>
            </a:r>
            <a:endParaRPr lang="en-ZA" sz="1700" dirty="0"/>
          </a:p>
          <a:p>
            <a:pPr marL="628650" lvl="2" indent="-361950">
              <a:buAutoNum type="alphaLcParenBoth"/>
            </a:pPr>
            <a:r>
              <a:rPr lang="en-US" sz="1700" dirty="0" smtClean="0"/>
              <a:t>may </a:t>
            </a:r>
            <a:r>
              <a:rPr lang="en-US" sz="1700" dirty="0"/>
              <a:t>request that the chairperson or another member of the committee designated by the committee introduces or explains the report in the Assembly.</a:t>
            </a:r>
            <a:endParaRPr lang="en-ZA" sz="1700" dirty="0"/>
          </a:p>
          <a:p>
            <a:endParaRPr lang="en-Z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457200"/>
          </a:xfrm>
        </p:spPr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56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504056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 smtClean="0"/>
              <a:t>Reporting cont.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5544616"/>
          </a:xfrm>
          <a:solidFill>
            <a:srgbClr val="EFBD47"/>
          </a:solidFill>
        </p:spPr>
        <p:txBody>
          <a:bodyPr/>
          <a:lstStyle/>
          <a:p>
            <a:pPr marL="0" indent="0">
              <a:buNone/>
            </a:pPr>
            <a:r>
              <a:rPr lang="en-US" sz="1700" dirty="0"/>
              <a:t>(</a:t>
            </a:r>
            <a:r>
              <a:rPr lang="en-US" sz="1700" dirty="0" smtClean="0"/>
              <a:t>4</a:t>
            </a:r>
            <a:r>
              <a:rPr lang="en-US" sz="1700" dirty="0"/>
              <a:t>) (a) </a:t>
            </a:r>
            <a:r>
              <a:rPr lang="en-US" sz="1700" b="1" dirty="0"/>
              <a:t>A committee may not submit a minority report</a:t>
            </a:r>
            <a:r>
              <a:rPr lang="en-US" sz="1700" b="1" dirty="0" smtClean="0"/>
              <a:t>.</a:t>
            </a:r>
            <a:endParaRPr lang="en-ZA" sz="1700" b="1" dirty="0"/>
          </a:p>
          <a:p>
            <a:pPr marL="0" indent="0">
              <a:buNone/>
            </a:pPr>
            <a:r>
              <a:rPr lang="en-ZA" sz="1700" b="1" dirty="0"/>
              <a:t> </a:t>
            </a:r>
            <a:r>
              <a:rPr lang="en-ZA" sz="1700" b="1" dirty="0" smtClean="0"/>
              <a:t>    </a:t>
            </a:r>
            <a:r>
              <a:rPr lang="en-US" sz="1700" dirty="0" smtClean="0"/>
              <a:t>(</a:t>
            </a:r>
            <a:r>
              <a:rPr lang="en-US" sz="1700" dirty="0"/>
              <a:t>b) If a report is not a unanimous report, it must </a:t>
            </a:r>
            <a:r>
              <a:rPr lang="en-US" sz="1700" dirty="0" smtClean="0"/>
              <a:t>—</a:t>
            </a:r>
            <a:endParaRPr lang="en-ZA" sz="1700" dirty="0"/>
          </a:p>
          <a:p>
            <a:pPr marL="1085850" lvl="2" indent="-285750">
              <a:buAutoNum type="romanLcParenBoth"/>
            </a:pPr>
            <a:r>
              <a:rPr lang="en-US" sz="1700" dirty="0" smtClean="0"/>
              <a:t>specify </a:t>
            </a:r>
            <a:r>
              <a:rPr lang="en-US" sz="1700" dirty="0"/>
              <a:t>in which respects there was not consensus, </a:t>
            </a:r>
            <a:r>
              <a:rPr lang="en-US" sz="1700" dirty="0" smtClean="0"/>
              <a:t>and</a:t>
            </a:r>
            <a:endParaRPr lang="en-ZA" sz="1700" dirty="0"/>
          </a:p>
          <a:p>
            <a:pPr marL="1085850" lvl="2" indent="-285750">
              <a:buAutoNum type="romanLcParenBoth"/>
            </a:pPr>
            <a:r>
              <a:rPr lang="en-US" sz="1700" dirty="0" smtClean="0"/>
              <a:t>in </a:t>
            </a:r>
            <a:r>
              <a:rPr lang="en-US" sz="1700" dirty="0"/>
              <a:t>addition to the views representative of the majority in the committee, express any views of a minority in the committee</a:t>
            </a:r>
            <a:r>
              <a:rPr lang="en-US" sz="1700" dirty="0" smtClean="0"/>
              <a:t>.</a:t>
            </a:r>
          </a:p>
          <a:p>
            <a:pPr marL="0" indent="0">
              <a:buNone/>
            </a:pPr>
            <a:r>
              <a:rPr lang="en-US" sz="1700" dirty="0" smtClean="0"/>
              <a:t>(</a:t>
            </a:r>
            <a:r>
              <a:rPr lang="en-US" sz="1700" dirty="0"/>
              <a:t>5) If a committee reports on a matter other than a matter mentioned in Subrule (</a:t>
            </a:r>
            <a:r>
              <a:rPr lang="en-US" sz="1700" dirty="0" smtClean="0"/>
              <a:t>1)(a</a:t>
            </a:r>
            <a:r>
              <a:rPr lang="en-US" sz="1700" dirty="0"/>
              <a:t>) and is of the </a:t>
            </a:r>
            <a:r>
              <a:rPr lang="en-US" sz="1700" dirty="0" smtClean="0"/>
              <a:t>view that </a:t>
            </a:r>
            <a:r>
              <a:rPr lang="en-US" sz="1700" dirty="0"/>
              <a:t>its report, or a specific matter mentioned in the report, </a:t>
            </a:r>
            <a:r>
              <a:rPr lang="en-US" sz="1700" dirty="0" smtClean="0"/>
              <a:t>should </a:t>
            </a:r>
            <a:r>
              <a:rPr lang="en-US" sz="1700" dirty="0"/>
              <a:t>be considered by the Assembly, </a:t>
            </a:r>
            <a:r>
              <a:rPr lang="en-US" sz="1700" dirty="0" smtClean="0"/>
              <a:t>it may </a:t>
            </a:r>
            <a:r>
              <a:rPr lang="en-US" sz="1700" dirty="0"/>
              <a:t>make a request to that effect in </a:t>
            </a:r>
            <a:r>
              <a:rPr lang="en-US" sz="1700" dirty="0" smtClean="0"/>
              <a:t>the </a:t>
            </a:r>
            <a:r>
              <a:rPr lang="en-US" sz="1700" dirty="0"/>
              <a:t>report</a:t>
            </a:r>
            <a:r>
              <a:rPr lang="en-US" sz="1700" dirty="0" smtClean="0"/>
              <a:t>.</a:t>
            </a:r>
            <a:endParaRPr lang="en-ZA" sz="1700" dirty="0"/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ZA" sz="1700" b="1" dirty="0" smtClean="0"/>
              <a:t>NA Rule 288 – Committee report dealing with legislation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700" dirty="0" smtClean="0"/>
              <a:t>288(1</a:t>
            </a:r>
            <a:r>
              <a:rPr lang="en-US" sz="1700" dirty="0"/>
              <a:t>) The Assembly committee to which a Bill is referred must table in </a:t>
            </a:r>
            <a:r>
              <a:rPr lang="en-US" sz="1700" dirty="0" smtClean="0"/>
              <a:t>the Assembly </a:t>
            </a:r>
            <a:r>
              <a:rPr lang="en-US" sz="1700" dirty="0"/>
              <a:t>—</a:t>
            </a:r>
          </a:p>
          <a:p>
            <a:pPr marL="1076325" indent="-447675">
              <a:lnSpc>
                <a:spcPct val="80000"/>
              </a:lnSpc>
              <a:buNone/>
            </a:pPr>
            <a:r>
              <a:rPr lang="en-US" sz="1700" dirty="0" smtClean="0"/>
              <a:t>(a)	its </a:t>
            </a:r>
            <a:r>
              <a:rPr lang="en-US" sz="1700" dirty="0"/>
              <a:t>report</a:t>
            </a:r>
            <a:r>
              <a:rPr lang="en-US" sz="1700" dirty="0" smtClean="0"/>
              <a:t>;</a:t>
            </a:r>
          </a:p>
          <a:p>
            <a:pPr marL="1076325" indent="-447675">
              <a:lnSpc>
                <a:spcPct val="80000"/>
              </a:lnSpc>
              <a:buNone/>
            </a:pPr>
            <a:r>
              <a:rPr lang="en-US" sz="1700" dirty="0" smtClean="0"/>
              <a:t>(b)	the </a:t>
            </a:r>
            <a:r>
              <a:rPr lang="en-US" sz="1700" dirty="0"/>
              <a:t>Bill that has been agreed on by it, in its final amended </a:t>
            </a:r>
            <a:r>
              <a:rPr lang="en-US" sz="1700" dirty="0" smtClean="0"/>
              <a:t>or redrafted form </a:t>
            </a:r>
            <a:r>
              <a:rPr lang="en-US" sz="1700" dirty="0"/>
              <a:t>as adopted by the committee where </a:t>
            </a:r>
            <a:r>
              <a:rPr lang="en-US" sz="1700" dirty="0" smtClean="0"/>
              <a:t>applicable, or</a:t>
            </a:r>
            <a:r>
              <a:rPr lang="en-US" sz="1700" dirty="0"/>
              <a:t>, if it has not </a:t>
            </a:r>
            <a:r>
              <a:rPr lang="en-US" sz="1700" dirty="0" smtClean="0"/>
              <a:t>agreed </a:t>
            </a:r>
            <a:r>
              <a:rPr lang="en-US" sz="1700" dirty="0"/>
              <a:t>on a Bill, the Bill as referred to it;</a:t>
            </a:r>
          </a:p>
          <a:p>
            <a:pPr marL="0" indent="0">
              <a:buNone/>
            </a:pPr>
            <a:endParaRPr lang="en-ZA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3852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648072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/>
              <a:t>Reporting </a:t>
            </a:r>
            <a:r>
              <a:rPr lang="en-ZA" sz="3600" b="1" dirty="0" smtClean="0"/>
              <a:t>cont.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411688"/>
          </a:xfrm>
          <a:solidFill>
            <a:srgbClr val="EFBD47"/>
          </a:solidFill>
        </p:spPr>
        <p:txBody>
          <a:bodyPr/>
          <a:lstStyle/>
          <a:p>
            <a:pPr marL="1009650" lvl="1" indent="-609600" algn="just">
              <a:lnSpc>
                <a:spcPct val="80000"/>
              </a:lnSpc>
              <a:buNone/>
            </a:pPr>
            <a:r>
              <a:rPr lang="en-US" sz="1600" dirty="0"/>
              <a:t>(c) the supporting memorandum which was introduced </a:t>
            </a:r>
            <a:r>
              <a:rPr lang="en-US" sz="1600" dirty="0" smtClean="0"/>
              <a:t>with the </a:t>
            </a:r>
            <a:r>
              <a:rPr lang="en-US" sz="1600" dirty="0"/>
              <a:t>Bill or, if the </a:t>
            </a:r>
            <a:endParaRPr lang="en-US" sz="1600" dirty="0" smtClean="0"/>
          </a:p>
          <a:p>
            <a:pPr marL="1009650" lvl="1" indent="-609600" algn="just">
              <a:lnSpc>
                <a:spcPct val="8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memorandum has been </a:t>
            </a:r>
            <a:r>
              <a:rPr lang="en-US" sz="1600" dirty="0"/>
              <a:t>amended by </a:t>
            </a:r>
            <a:r>
              <a:rPr lang="en-US" sz="1600" dirty="0" smtClean="0"/>
              <a:t>the committee</a:t>
            </a:r>
            <a:r>
              <a:rPr lang="en-US" sz="1600" dirty="0"/>
              <a:t>, the amended </a:t>
            </a:r>
            <a:endParaRPr lang="en-US" sz="1600" dirty="0" smtClean="0"/>
          </a:p>
          <a:p>
            <a:pPr marL="1009650" lvl="1" indent="-609600" algn="just">
              <a:lnSpc>
                <a:spcPct val="8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memorandum</a:t>
            </a:r>
            <a:r>
              <a:rPr lang="en-US" sz="1600" dirty="0"/>
              <a:t>; and</a:t>
            </a:r>
          </a:p>
          <a:p>
            <a:pPr marL="1009650" lvl="1" indent="-609600" algn="just">
              <a:lnSpc>
                <a:spcPct val="80000"/>
              </a:lnSpc>
              <a:buNone/>
            </a:pPr>
            <a:r>
              <a:rPr lang="en-US" sz="1600" dirty="0"/>
              <a:t>(d) if the Bill was introduced by a member in his or her </a:t>
            </a:r>
            <a:r>
              <a:rPr lang="en-US" sz="1600" dirty="0" smtClean="0"/>
              <a:t>individual capacity</a:t>
            </a:r>
            <a:r>
              <a:rPr lang="en-US" sz="1600" dirty="0"/>
              <a:t>, the </a:t>
            </a:r>
            <a:endParaRPr lang="en-US" sz="1600" dirty="0" smtClean="0"/>
          </a:p>
          <a:p>
            <a:pPr marL="1009650" lvl="1" indent="-609600" algn="just">
              <a:lnSpc>
                <a:spcPct val="8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views</a:t>
            </a:r>
            <a:r>
              <a:rPr lang="en-US" sz="1600" dirty="0"/>
              <a:t>, if any, </a:t>
            </a:r>
            <a:r>
              <a:rPr lang="en-US" sz="1600" dirty="0" smtClean="0"/>
              <a:t>expressed </a:t>
            </a:r>
            <a:r>
              <a:rPr lang="en-US" sz="1600" dirty="0"/>
              <a:t>on the Bill by the </a:t>
            </a:r>
            <a:r>
              <a:rPr lang="en-US" sz="1600" dirty="0" smtClean="0"/>
              <a:t>relevant department </a:t>
            </a:r>
            <a:r>
              <a:rPr lang="en-US" sz="1600" dirty="0"/>
              <a:t>in the national </a:t>
            </a:r>
            <a:endParaRPr lang="en-US" sz="1600" dirty="0" smtClean="0"/>
          </a:p>
          <a:p>
            <a:pPr marL="1009650" lvl="1" indent="-609600" algn="just">
              <a:lnSpc>
                <a:spcPct val="8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executive authority </a:t>
            </a:r>
            <a:r>
              <a:rPr lang="en-US" sz="1600" dirty="0"/>
              <a:t>or </a:t>
            </a:r>
            <a:r>
              <a:rPr lang="en-US" sz="1600" dirty="0" smtClean="0"/>
              <a:t>executive organ </a:t>
            </a:r>
            <a:r>
              <a:rPr lang="en-US" sz="1600" dirty="0"/>
              <a:t>of state in the national sphere of </a:t>
            </a:r>
            <a:endParaRPr lang="en-US" sz="1600" dirty="0" smtClean="0"/>
          </a:p>
          <a:p>
            <a:pPr marL="1009650" lvl="1" indent="-609600" algn="just">
              <a:lnSpc>
                <a:spcPct val="8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government.</a:t>
            </a:r>
            <a:endParaRPr lang="en-US" sz="16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/>
              <a:t>(2) The committee may report to the Assembly only after the JTM </a:t>
            </a:r>
            <a:r>
              <a:rPr lang="en-US" sz="1600" dirty="0" smtClean="0"/>
              <a:t>has classified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 smtClean="0"/>
              <a:t>     the </a:t>
            </a:r>
            <a:r>
              <a:rPr lang="en-US" sz="1600" dirty="0"/>
              <a:t>Bill and has made its findings on the Bill</a:t>
            </a:r>
            <a:r>
              <a:rPr lang="en-US" sz="1600" dirty="0" smtClean="0"/>
              <a:t>.</a:t>
            </a:r>
            <a:endParaRPr lang="en-US" sz="2000" dirty="0"/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/>
              <a:t>(3) In its report the committee —</a:t>
            </a:r>
          </a:p>
          <a:p>
            <a:pPr marL="1009650" lvl="1" indent="-609600">
              <a:lnSpc>
                <a:spcPct val="80000"/>
              </a:lnSpc>
              <a:buNone/>
            </a:pPr>
            <a:r>
              <a:rPr lang="en-US" sz="1600" dirty="0"/>
              <a:t>(a) must state the JTM’s classification of and findings on the Bill;</a:t>
            </a:r>
          </a:p>
          <a:p>
            <a:pPr marL="1009650" lvl="1" indent="-609600">
              <a:lnSpc>
                <a:spcPct val="80000"/>
              </a:lnSpc>
              <a:buNone/>
            </a:pPr>
            <a:r>
              <a:rPr lang="en-US" sz="1600" dirty="0"/>
              <a:t>(b) must state whether it recommends approval of the Bill with </a:t>
            </a:r>
            <a:r>
              <a:rPr lang="en-US" sz="1600" dirty="0" smtClean="0"/>
              <a:t>or without</a:t>
            </a:r>
          </a:p>
          <a:p>
            <a:pPr marL="1009650" lvl="1" indent="-609600">
              <a:lnSpc>
                <a:spcPct val="8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amendments</a:t>
            </a:r>
            <a:r>
              <a:rPr lang="en-US" sz="1600" dirty="0"/>
              <a:t>, a </a:t>
            </a:r>
            <a:r>
              <a:rPr lang="en-US" sz="1600" dirty="0" smtClean="0"/>
              <a:t>redraft of </a:t>
            </a:r>
            <a:r>
              <a:rPr lang="en-US" sz="1600" dirty="0"/>
              <a:t>the Bill, or rejection of </a:t>
            </a:r>
            <a:r>
              <a:rPr lang="en-US" sz="1600" dirty="0" smtClean="0"/>
              <a:t>the Bill</a:t>
            </a:r>
            <a:r>
              <a:rPr lang="en-US" sz="1600" dirty="0"/>
              <a:t>;</a:t>
            </a:r>
          </a:p>
          <a:p>
            <a:pPr marL="1009650" lvl="1" indent="-609600">
              <a:lnSpc>
                <a:spcPct val="80000"/>
              </a:lnSpc>
              <a:buNone/>
            </a:pPr>
            <a:r>
              <a:rPr lang="en-US" sz="1600" dirty="0"/>
              <a:t>(c) in the case of a Bill introduced by a member in his or </a:t>
            </a:r>
            <a:r>
              <a:rPr lang="en-US" sz="1600" dirty="0" smtClean="0"/>
              <a:t>her individual capacity,</a:t>
            </a:r>
          </a:p>
          <a:p>
            <a:pPr marL="714375" lvl="1" indent="-314325">
              <a:lnSpc>
                <a:spcPct val="8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must </a:t>
            </a:r>
            <a:r>
              <a:rPr lang="en-US" sz="1600" dirty="0"/>
              <a:t>state </a:t>
            </a:r>
            <a:r>
              <a:rPr lang="en-US" sz="1600" dirty="0" smtClean="0"/>
              <a:t>the views </a:t>
            </a:r>
            <a:r>
              <a:rPr lang="en-US" sz="1600" dirty="0"/>
              <a:t>on the Bill </a:t>
            </a:r>
            <a:r>
              <a:rPr lang="en-US" sz="1600" dirty="0" smtClean="0"/>
              <a:t>submitted by </a:t>
            </a:r>
            <a:r>
              <a:rPr lang="en-US" sz="1600" dirty="0"/>
              <a:t>the relevant </a:t>
            </a:r>
            <a:r>
              <a:rPr lang="en-US" sz="1600" dirty="0" smtClean="0"/>
              <a:t>executive authority</a:t>
            </a:r>
            <a:r>
              <a:rPr lang="en-US" sz="1600" dirty="0"/>
              <a:t>;</a:t>
            </a:r>
          </a:p>
          <a:p>
            <a:pPr marL="1009650" lvl="1" indent="-609600">
              <a:lnSpc>
                <a:spcPct val="80000"/>
              </a:lnSpc>
              <a:buNone/>
            </a:pPr>
            <a:r>
              <a:rPr lang="en-US" sz="1600" dirty="0"/>
              <a:t>(d) must specify each amendment if an amended Bill (other </a:t>
            </a:r>
            <a:r>
              <a:rPr lang="en-US" sz="1600" dirty="0" smtClean="0"/>
              <a:t>than a </a:t>
            </a:r>
            <a:r>
              <a:rPr lang="en-US" sz="1600" dirty="0"/>
              <a:t>redraft of the </a:t>
            </a:r>
            <a:endParaRPr lang="en-US" sz="1600" dirty="0" smtClean="0"/>
          </a:p>
          <a:p>
            <a:pPr marL="1009650" lvl="1" indent="-609600">
              <a:lnSpc>
                <a:spcPct val="8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Bill</a:t>
            </a:r>
            <a:r>
              <a:rPr lang="en-US" sz="1600" dirty="0"/>
              <a:t>) was </a:t>
            </a:r>
            <a:r>
              <a:rPr lang="en-US" sz="1600" dirty="0" smtClean="0"/>
              <a:t>agreed on </a:t>
            </a:r>
            <a:r>
              <a:rPr lang="en-US" sz="1600" dirty="0"/>
              <a:t>by it, and each </a:t>
            </a:r>
            <a:r>
              <a:rPr lang="en-US" sz="1600" dirty="0" smtClean="0"/>
              <a:t>amendment that </a:t>
            </a:r>
            <a:r>
              <a:rPr lang="en-US" sz="1600" dirty="0"/>
              <a:t>was considered and, for </a:t>
            </a:r>
            <a:endParaRPr lang="en-US" sz="1600" dirty="0" smtClean="0"/>
          </a:p>
          <a:p>
            <a:pPr marL="1009650" lvl="1" indent="-609600">
              <a:lnSpc>
                <a:spcPct val="8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a </a:t>
            </a:r>
            <a:r>
              <a:rPr lang="en-US" sz="1600" dirty="0"/>
              <a:t>reason </a:t>
            </a:r>
            <a:r>
              <a:rPr lang="en-US" sz="1600" dirty="0" smtClean="0"/>
              <a:t>other than </a:t>
            </a:r>
            <a:r>
              <a:rPr lang="en-US" sz="1600" dirty="0"/>
              <a:t>its being </a:t>
            </a:r>
            <a:r>
              <a:rPr lang="en-US" sz="1600" dirty="0" smtClean="0"/>
              <a:t>out of </a:t>
            </a:r>
            <a:r>
              <a:rPr lang="en-US" sz="1600" dirty="0"/>
              <a:t>order, was rejected by it</a:t>
            </a:r>
            <a:r>
              <a:rPr lang="en-US" sz="1600" dirty="0" smtClean="0"/>
              <a:t>;</a:t>
            </a:r>
          </a:p>
          <a:p>
            <a:pPr marL="714375" lvl="1" indent="-314325">
              <a:lnSpc>
                <a:spcPct val="80000"/>
              </a:lnSpc>
              <a:buNone/>
            </a:pPr>
            <a:r>
              <a:rPr lang="en-US" sz="1600" dirty="0" smtClean="0"/>
              <a:t>(e</a:t>
            </a:r>
            <a:r>
              <a:rPr lang="en-US" sz="1600" dirty="0"/>
              <a:t>) must specify each amendment rejected by the committee if a redrafted </a:t>
            </a:r>
            <a:r>
              <a:rPr lang="en-US" sz="1600" dirty="0" smtClean="0"/>
              <a:t>Bill was </a:t>
            </a:r>
            <a:r>
              <a:rPr lang="en-US" sz="1600" dirty="0"/>
              <a:t>agreed on by it;</a:t>
            </a:r>
          </a:p>
          <a:p>
            <a:pPr marL="609600" lvl="0" indent="-609600">
              <a:lnSpc>
                <a:spcPct val="80000"/>
              </a:lnSpc>
              <a:buNone/>
            </a:pPr>
            <a:endParaRPr lang="en-Z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518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"/>
            <a:ext cx="7772400" cy="620687"/>
          </a:xfrm>
          <a:solidFill>
            <a:srgbClr val="EFBD47"/>
          </a:solidFill>
        </p:spPr>
        <p:txBody>
          <a:bodyPr/>
          <a:lstStyle/>
          <a:p>
            <a:pPr>
              <a:defRPr/>
            </a:pPr>
            <a:r>
              <a:rPr lang="en-GB" sz="3600" b="1" dirty="0" smtClean="0">
                <a:latin typeface="+mn-lt"/>
              </a:rPr>
              <a:t>Purpose of Presentation</a:t>
            </a:r>
            <a:endParaRPr lang="en-GB" sz="3600" b="1" dirty="0">
              <a:latin typeface="+mn-lt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5483696"/>
          </a:xfrm>
          <a:solidFill>
            <a:srgbClr val="EFBD47"/>
          </a:solidFill>
        </p:spPr>
        <p:txBody>
          <a:bodyPr/>
          <a:lstStyle/>
          <a:p>
            <a:pPr algn="just">
              <a:defRPr/>
            </a:pPr>
            <a:r>
              <a:rPr lang="en-ZA" sz="1800" dirty="0" smtClean="0"/>
              <a:t>To provide a brief outline of the role and functioning of Committees in the National Assembly (NA). </a:t>
            </a:r>
          </a:p>
          <a:p>
            <a:pPr algn="just">
              <a:defRPr/>
            </a:pPr>
            <a:endParaRPr lang="en-ZA" sz="1800" dirty="0" smtClean="0"/>
          </a:p>
          <a:p>
            <a:pPr algn="just">
              <a:defRPr/>
            </a:pPr>
            <a:r>
              <a:rPr lang="en-ZA" sz="1800" dirty="0" smtClean="0"/>
              <a:t>To highlight the sections in the Constitution and general rules in the NA underpinning the following: </a:t>
            </a:r>
          </a:p>
          <a:p>
            <a:pPr algn="just">
              <a:defRPr/>
            </a:pPr>
            <a:endParaRPr lang="en-ZA" sz="1800" dirty="0" smtClean="0"/>
          </a:p>
          <a:p>
            <a:pPr lvl="1" algn="just">
              <a:defRPr/>
            </a:pPr>
            <a:endParaRPr lang="en-ZA" sz="1400" dirty="0" smtClean="0"/>
          </a:p>
          <a:p>
            <a:pPr marL="0" indent="0" algn="just">
              <a:buFontTx/>
              <a:buNone/>
              <a:defRPr/>
            </a:pPr>
            <a:endParaRPr lang="en-ZA" sz="1800" dirty="0" smtClean="0"/>
          </a:p>
          <a:p>
            <a:pPr lvl="1" algn="just">
              <a:defRPr/>
            </a:pPr>
            <a:endParaRPr lang="en-ZA" sz="180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A4925D-F127-4569-B9DE-128412943B00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0923545"/>
              </p:ext>
            </p:extLst>
          </p:nvPr>
        </p:nvGraphicFramePr>
        <p:xfrm>
          <a:off x="971600" y="2919244"/>
          <a:ext cx="734481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1400561576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508148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lvl="0" indent="-285750" algn="just">
                        <a:buFontTx/>
                        <a:buChar char="-"/>
                        <a:tabLst>
                          <a:tab pos="3228975" algn="l"/>
                          <a:tab pos="3314700" algn="l"/>
                        </a:tabLst>
                        <a:defRPr/>
                      </a:pPr>
                      <a:r>
                        <a:rPr lang="en-ZA" sz="1800" b="0" dirty="0" smtClean="0">
                          <a:solidFill>
                            <a:schemeClr val="tx1"/>
                          </a:solidFill>
                        </a:rPr>
                        <a:t>Composition of Parliament </a:t>
                      </a:r>
                    </a:p>
                    <a:p>
                      <a:pPr marL="285750" lvl="0" indent="-285750" algn="just" defTabSz="914400" rtl="0" eaLnBrk="1" latinLnBrk="0" hangingPunct="1">
                        <a:buFontTx/>
                        <a:buChar char="-"/>
                        <a:tabLst>
                          <a:tab pos="3228975" algn="l"/>
                          <a:tab pos="3314700" algn="l"/>
                        </a:tabLst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National Legislative Authority</a:t>
                      </a:r>
                    </a:p>
                    <a:p>
                      <a:pPr marL="285750" lvl="0" indent="-285750" algn="just" defTabSz="914400" rtl="0" eaLnBrk="1" latinLnBrk="0" hangingPunct="1">
                        <a:buFontTx/>
                        <a:buChar char="-"/>
                        <a:tabLst>
                          <a:tab pos="3228975" algn="l"/>
                          <a:tab pos="3314700" algn="l"/>
                        </a:tabLst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Powers of the NA</a:t>
                      </a:r>
                    </a:p>
                    <a:p>
                      <a:pPr marL="285750" lvl="0" indent="-285750" algn="just" defTabSz="914400" rtl="0" eaLnBrk="1" latinLnBrk="0" hangingPunct="1">
                        <a:buFontTx/>
                        <a:buChar char="-"/>
                        <a:tabLst>
                          <a:tab pos="3228975" algn="l"/>
                          <a:tab pos="3314700" algn="l"/>
                        </a:tabLst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Establishing committees </a:t>
                      </a:r>
                    </a:p>
                    <a:p>
                      <a:pPr marL="285750" lvl="0" indent="-285750" algn="just" defTabSz="914400" rtl="0" eaLnBrk="1" latinLnBrk="0" hangingPunct="1">
                        <a:buFontTx/>
                        <a:buChar char="-"/>
                        <a:tabLst>
                          <a:tab pos="3228975" algn="l"/>
                          <a:tab pos="3314700" algn="l"/>
                        </a:tabLst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Composition of committees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3228975" algn="l"/>
                          <a:tab pos="3314700" algn="l"/>
                        </a:tabLst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 powers of committees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3228975" algn="l"/>
                          <a:tab pos="3314700" algn="l"/>
                        </a:tabLst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Election of Chairperson/Acting Chairperson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28650" lvl="0" indent="-361950" algn="just" defTabSz="914400" rtl="0" eaLnBrk="1" latinLnBrk="0" hangingPunct="1">
                        <a:buFontTx/>
                        <a:buChar char="-"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Attendance of Members of Committees </a:t>
                      </a:r>
                    </a:p>
                    <a:p>
                      <a:pPr marL="628650" lvl="0" indent="-361950" algn="just" defTabSz="914400" rtl="0" eaLnBrk="1" latinLnBrk="0" hangingPunct="1">
                        <a:buFontTx/>
                        <a:buChar char="-"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Quorums and decisions</a:t>
                      </a:r>
                    </a:p>
                    <a:p>
                      <a:pPr marL="628650" lvl="0" indent="-361950" algn="just" defTabSz="914400" rtl="0" eaLnBrk="1" latinLnBrk="0" hangingPunct="1">
                        <a:buFontTx/>
                        <a:buChar char="-"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Alternates and co-option </a:t>
                      </a:r>
                    </a:p>
                    <a:p>
                      <a:pPr marL="628650" lvl="0" indent="-361950" algn="just" defTabSz="914400" rtl="0" eaLnBrk="1" latinLnBrk="0" hangingPunct="1">
                        <a:buFontTx/>
                        <a:buChar char="-"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involvement </a:t>
                      </a:r>
                    </a:p>
                    <a:p>
                      <a:pPr marL="628650" lvl="0" indent="-361950" algn="just" defTabSz="914400" rtl="0" eaLnBrk="1" latinLnBrk="0" hangingPunct="1">
                        <a:buFontTx/>
                        <a:buChar char="-"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Legislative process </a:t>
                      </a:r>
                    </a:p>
                    <a:p>
                      <a:pPr marL="628650" lvl="0" indent="-361950" algn="just" defTabSz="914400" rtl="0" eaLnBrk="1" latinLnBrk="0" hangingPunct="1">
                        <a:buFontTx/>
                        <a:buChar char="-"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Reporting</a:t>
                      </a:r>
                    </a:p>
                    <a:p>
                      <a:pPr marL="628650" lvl="0" indent="-361950" algn="just" defTabSz="914400" rtl="0" eaLnBrk="1" latinLnBrk="0" hangingPunct="1">
                        <a:buFontTx/>
                        <a:buChar char="-"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 matters </a:t>
                      </a:r>
                    </a:p>
                    <a:p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1770596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32048"/>
          </a:xfrm>
          <a:solidFill>
            <a:srgbClr val="EFBD47"/>
          </a:solidFill>
        </p:spPr>
        <p:txBody>
          <a:bodyPr/>
          <a:lstStyle/>
          <a:p>
            <a:r>
              <a:rPr lang="en-ZA" sz="3200" b="1" dirty="0"/>
              <a:t>Reporting </a:t>
            </a:r>
            <a:r>
              <a:rPr lang="en-ZA" sz="3200" b="1" dirty="0" smtClean="0"/>
              <a:t>cont.</a:t>
            </a: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20688"/>
            <a:ext cx="7772400" cy="5627712"/>
          </a:xfrm>
          <a:solidFill>
            <a:srgbClr val="EFBD47"/>
          </a:solidFill>
        </p:spPr>
        <p:txBody>
          <a:bodyPr/>
          <a:lstStyle/>
          <a:p>
            <a:pPr marL="1009650" lvl="1" indent="-609600" algn="just">
              <a:lnSpc>
                <a:spcPct val="80000"/>
              </a:lnSpc>
              <a:buNone/>
            </a:pPr>
            <a:r>
              <a:rPr lang="en-US" sz="1600" dirty="0" smtClean="0"/>
              <a:t>(</a:t>
            </a:r>
            <a:r>
              <a:rPr lang="en-US" sz="1600" dirty="0"/>
              <a:t>f) must, if it is not a unanimous report—</a:t>
            </a:r>
          </a:p>
          <a:p>
            <a:pPr marL="1409700" lvl="2" indent="-609600" algn="just">
              <a:lnSpc>
                <a:spcPct val="80000"/>
              </a:lnSpc>
              <a:buNone/>
            </a:pPr>
            <a:r>
              <a:rPr lang="en-US" sz="1600" dirty="0"/>
              <a:t>(</a:t>
            </a:r>
            <a:r>
              <a:rPr lang="en-US" sz="1600" dirty="0" err="1"/>
              <a:t>i</a:t>
            </a:r>
            <a:r>
              <a:rPr lang="en-US" sz="1600" dirty="0"/>
              <a:t>) specify in which respects and why there was </a:t>
            </a:r>
            <a:r>
              <a:rPr lang="en-US" sz="1600" dirty="0" smtClean="0"/>
              <a:t>not consensus</a:t>
            </a:r>
            <a:r>
              <a:rPr lang="en-US" sz="1600" dirty="0"/>
              <a:t>, and</a:t>
            </a:r>
          </a:p>
          <a:p>
            <a:pPr marL="1409700" lvl="2" indent="-609600" algn="just">
              <a:lnSpc>
                <a:spcPct val="80000"/>
              </a:lnSpc>
              <a:buNone/>
            </a:pPr>
            <a:r>
              <a:rPr lang="en-US" sz="1600" dirty="0"/>
              <a:t>(ii) in addition to the views representative of the </a:t>
            </a:r>
            <a:r>
              <a:rPr lang="en-US" sz="1600" dirty="0" smtClean="0"/>
              <a:t>majority in </a:t>
            </a:r>
            <a:r>
              <a:rPr lang="en-US" sz="1600" dirty="0"/>
              <a:t>the committee, </a:t>
            </a:r>
            <a:endParaRPr lang="en-US" sz="1600" dirty="0" smtClean="0"/>
          </a:p>
          <a:p>
            <a:pPr marL="1409700" lvl="2" indent="-609600" algn="just">
              <a:lnSpc>
                <a:spcPct val="8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convey </a:t>
            </a:r>
            <a:r>
              <a:rPr lang="en-US" sz="1600" dirty="0"/>
              <a:t>any views of a minority in </a:t>
            </a:r>
            <a:r>
              <a:rPr lang="en-US" sz="1600" dirty="0" smtClean="0"/>
              <a:t>the committee </a:t>
            </a:r>
            <a:r>
              <a:rPr lang="en-US" sz="1600" dirty="0"/>
              <a:t>in order to facilitate </a:t>
            </a:r>
            <a:endParaRPr lang="en-US" sz="1600" dirty="0" smtClean="0"/>
          </a:p>
          <a:p>
            <a:pPr marL="1409700" lvl="2" indent="-609600" algn="just">
              <a:lnSpc>
                <a:spcPct val="8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debate </a:t>
            </a:r>
            <a:r>
              <a:rPr lang="en-US" sz="1600" dirty="0"/>
              <a:t>when the </a:t>
            </a:r>
            <a:r>
              <a:rPr lang="en-US" sz="1600" dirty="0" smtClean="0"/>
              <a:t>report comes </a:t>
            </a:r>
            <a:r>
              <a:rPr lang="en-US" sz="1600" dirty="0"/>
              <a:t>before the House;</a:t>
            </a:r>
          </a:p>
          <a:p>
            <a:pPr marL="714375" lvl="1" indent="-314325" algn="just">
              <a:lnSpc>
                <a:spcPct val="80000"/>
              </a:lnSpc>
              <a:buNone/>
            </a:pPr>
            <a:r>
              <a:rPr lang="en-US" sz="1600" dirty="0"/>
              <a:t>(g)</a:t>
            </a:r>
            <a:r>
              <a:rPr lang="en-US" sz="1200" dirty="0"/>
              <a:t> </a:t>
            </a:r>
            <a:r>
              <a:rPr lang="en-US" sz="1600" dirty="0"/>
              <a:t>may specify such details or information about its inquiry </a:t>
            </a:r>
            <a:r>
              <a:rPr lang="en-US" sz="1600" dirty="0" smtClean="0"/>
              <a:t>and any     representations </a:t>
            </a:r>
            <a:r>
              <a:rPr lang="en-US" sz="1600" dirty="0"/>
              <a:t>or evidence </a:t>
            </a:r>
            <a:r>
              <a:rPr lang="en-US" sz="1600" dirty="0" smtClean="0"/>
              <a:t>received </a:t>
            </a:r>
            <a:r>
              <a:rPr lang="en-US" sz="1600" dirty="0"/>
              <a:t>or taken by it as </a:t>
            </a:r>
            <a:r>
              <a:rPr lang="en-US" sz="1600" dirty="0" smtClean="0"/>
              <a:t>it may </a:t>
            </a:r>
            <a:r>
              <a:rPr lang="en-US" sz="1600" dirty="0"/>
              <a:t>consider </a:t>
            </a:r>
            <a:r>
              <a:rPr lang="en-US" sz="1600" dirty="0" smtClean="0"/>
              <a:t>    necessary </a:t>
            </a:r>
            <a:r>
              <a:rPr lang="en-US" sz="1600" dirty="0"/>
              <a:t>for the purposes of the </a:t>
            </a:r>
            <a:r>
              <a:rPr lang="en-US" sz="1600" dirty="0" smtClean="0"/>
              <a:t>debate </a:t>
            </a:r>
            <a:r>
              <a:rPr lang="en-US" sz="1600" dirty="0"/>
              <a:t>on </a:t>
            </a:r>
            <a:r>
              <a:rPr lang="en-US" sz="1600" dirty="0" smtClean="0"/>
              <a:t>the Bill</a:t>
            </a:r>
            <a:r>
              <a:rPr lang="en-US" sz="1600" dirty="0"/>
              <a:t>;</a:t>
            </a:r>
          </a:p>
          <a:p>
            <a:pPr marL="714375" lvl="1" indent="-314325" algn="just">
              <a:lnSpc>
                <a:spcPct val="80000"/>
              </a:lnSpc>
              <a:buNone/>
            </a:pPr>
            <a:r>
              <a:rPr lang="en-US" sz="1600" dirty="0"/>
              <a:t>(h) may report on any matter arising from its deliberations on </a:t>
            </a:r>
            <a:r>
              <a:rPr lang="en-US" sz="1600" dirty="0" smtClean="0"/>
              <a:t>the Bill </a:t>
            </a:r>
            <a:r>
              <a:rPr lang="en-US" sz="1600" dirty="0"/>
              <a:t>but which </a:t>
            </a:r>
            <a:endParaRPr lang="en-US" sz="1600" dirty="0" smtClean="0"/>
          </a:p>
          <a:p>
            <a:pPr marL="714375" lvl="1" indent="-314325" algn="just">
              <a:lnSpc>
                <a:spcPct val="8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is </a:t>
            </a:r>
            <a:r>
              <a:rPr lang="en-US" sz="1600" dirty="0"/>
              <a:t>not necessarily </a:t>
            </a:r>
            <a:r>
              <a:rPr lang="en-US" sz="1600" dirty="0" smtClean="0"/>
              <a:t>related </a:t>
            </a:r>
            <a:r>
              <a:rPr lang="en-US" sz="1600" dirty="0"/>
              <a:t>to the Bill; </a:t>
            </a:r>
            <a:r>
              <a:rPr lang="en-US" sz="1600" dirty="0" smtClean="0"/>
              <a:t>and</a:t>
            </a:r>
          </a:p>
          <a:p>
            <a:pPr marL="714375" lvl="1" indent="-314325">
              <a:lnSpc>
                <a:spcPct val="80000"/>
              </a:lnSpc>
              <a:buNone/>
            </a:pP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may </a:t>
            </a:r>
            <a:r>
              <a:rPr lang="en-US" sz="1600" dirty="0"/>
              <a:t>recommend to the Assembly that any matter </a:t>
            </a:r>
            <a:r>
              <a:rPr lang="en-US" sz="1600" dirty="0" smtClean="0"/>
              <a:t>contained in </a:t>
            </a:r>
            <a:r>
              <a:rPr lang="en-US" sz="1600" dirty="0"/>
              <a:t>the report be </a:t>
            </a:r>
            <a:endParaRPr lang="en-US" sz="1600" dirty="0" smtClean="0"/>
          </a:p>
          <a:p>
            <a:pPr marL="714375" lvl="1" indent="-314325">
              <a:lnSpc>
                <a:spcPct val="80000"/>
              </a:lnSpc>
              <a:buNone/>
            </a:pPr>
            <a:r>
              <a:rPr lang="en-US" sz="1600" dirty="0" smtClean="0"/>
              <a:t>    placed </a:t>
            </a:r>
            <a:r>
              <a:rPr lang="en-US" sz="1600" dirty="0"/>
              <a:t>on the Order Paper for </a:t>
            </a:r>
            <a:r>
              <a:rPr lang="en-US" sz="1600" dirty="0" smtClean="0"/>
              <a:t>separate consideration </a:t>
            </a:r>
            <a:r>
              <a:rPr lang="en-US" sz="1600" dirty="0"/>
              <a:t>either before or </a:t>
            </a:r>
            <a:r>
              <a:rPr lang="en-US" sz="1600" dirty="0" smtClean="0"/>
              <a:t>after</a:t>
            </a:r>
          </a:p>
          <a:p>
            <a:pPr marL="714375" lvl="1" indent="-314325">
              <a:lnSpc>
                <a:spcPct val="8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the </a:t>
            </a:r>
            <a:r>
              <a:rPr lang="en-US" sz="1600" dirty="0"/>
              <a:t>Assembly considers </a:t>
            </a:r>
            <a:r>
              <a:rPr lang="en-US" sz="1600" dirty="0" smtClean="0"/>
              <a:t>the Bill.</a:t>
            </a:r>
            <a:endParaRPr lang="en-ZA" sz="1600" dirty="0"/>
          </a:p>
          <a:p>
            <a:pPr marL="609600" indent="-609600">
              <a:lnSpc>
                <a:spcPct val="80000"/>
              </a:lnSpc>
              <a:buNone/>
            </a:pPr>
            <a:endParaRPr lang="en-ZA" sz="2000" dirty="0"/>
          </a:p>
          <a:p>
            <a:pPr marL="609600" lvl="0" indent="-609600">
              <a:lnSpc>
                <a:spcPct val="80000"/>
              </a:lnSpc>
              <a:buNone/>
            </a:pPr>
            <a:endParaRPr lang="en-US" sz="2000" b="1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3722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720080"/>
          </a:xfrm>
          <a:solidFill>
            <a:srgbClr val="EFBD47"/>
          </a:solidFill>
        </p:spPr>
        <p:txBody>
          <a:bodyPr/>
          <a:lstStyle/>
          <a:p>
            <a:r>
              <a:rPr lang="en-US" sz="3600" b="1" dirty="0"/>
              <a:t>Other matters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267672"/>
          </a:xfrm>
          <a:solidFill>
            <a:srgbClr val="EFBD47"/>
          </a:solidFill>
        </p:spPr>
        <p:txBody>
          <a:bodyPr/>
          <a:lstStyle/>
          <a:p>
            <a:pPr marL="609600" lvl="0" indent="-609600">
              <a:lnSpc>
                <a:spcPct val="80000"/>
              </a:lnSpc>
              <a:buNone/>
            </a:pPr>
            <a:endParaRPr lang="en-US" sz="1600" b="1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rgbClr val="000000"/>
                </a:solidFill>
              </a:rPr>
              <a:t>NA </a:t>
            </a:r>
            <a:r>
              <a:rPr lang="en-US" sz="1800" b="1" dirty="0">
                <a:solidFill>
                  <a:srgbClr val="000000"/>
                </a:solidFill>
              </a:rPr>
              <a:t>Rule </a:t>
            </a:r>
            <a:r>
              <a:rPr lang="en-US" sz="1800" b="1" dirty="0" smtClean="0">
                <a:solidFill>
                  <a:srgbClr val="000000"/>
                </a:solidFill>
              </a:rPr>
              <a:t>342 – International agreements [Not applicable to the Committee]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000000"/>
                </a:solidFill>
              </a:rPr>
              <a:t>NA Rule 344 – 350 </a:t>
            </a:r>
            <a:r>
              <a:rPr lang="en-US" sz="1800" b="1" dirty="0" smtClean="0">
                <a:solidFill>
                  <a:srgbClr val="000000"/>
                </a:solidFill>
              </a:rPr>
              <a:t>– Petitions [Not applicable to the Committee]</a:t>
            </a:r>
            <a:endParaRPr lang="en-US" sz="1800" b="1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rgbClr val="000000"/>
                </a:solidFill>
              </a:rPr>
              <a:t>Institutions as per prescripts of the Constitution [FFC recommendations on the Division of Revenue tabled before the end of May every year.] </a:t>
            </a:r>
            <a:r>
              <a:rPr lang="en-US" sz="1800" dirty="0" smtClean="0">
                <a:solidFill>
                  <a:srgbClr val="000000"/>
                </a:solidFill>
              </a:rPr>
              <a:t>This is referred for the consideration of the Committee. Committee does not have to report on the recommendations. This will be done by the Select Committee on Appropriations. </a:t>
            </a:r>
            <a:r>
              <a:rPr lang="en-US" sz="1800" b="1" dirty="0" smtClean="0">
                <a:solidFill>
                  <a:srgbClr val="000000"/>
                </a:solidFill>
              </a:rPr>
              <a:t>Public Service Commission </a:t>
            </a:r>
            <a:r>
              <a:rPr lang="en-US" sz="1800" dirty="0" smtClean="0">
                <a:solidFill>
                  <a:srgbClr val="000000"/>
                </a:solidFill>
              </a:rPr>
              <a:t>as well as </a:t>
            </a:r>
            <a:r>
              <a:rPr lang="en-US" sz="1800" b="1" dirty="0" smtClean="0">
                <a:solidFill>
                  <a:srgbClr val="000000"/>
                </a:solidFill>
              </a:rPr>
              <a:t>Auditor-General South Africa </a:t>
            </a:r>
            <a:r>
              <a:rPr lang="en-US" sz="1800" dirty="0" smtClean="0">
                <a:solidFill>
                  <a:srgbClr val="000000"/>
                </a:solidFill>
              </a:rPr>
              <a:t>are also key stakeholders of the Committee during the processing of the </a:t>
            </a:r>
            <a:r>
              <a:rPr lang="en-US" sz="1800" smtClean="0">
                <a:solidFill>
                  <a:srgbClr val="000000"/>
                </a:solidFill>
              </a:rPr>
              <a:t>budget instruments.</a:t>
            </a:r>
            <a:endParaRPr lang="en-US" sz="1800" b="1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rgbClr val="000000"/>
                </a:solidFill>
              </a:rPr>
              <a:t>Statutory appointments done in terms of relevant legislation [Appointment of the Director of the PBO – </a:t>
            </a:r>
            <a:r>
              <a:rPr lang="en-US" sz="1800" dirty="0" smtClean="0">
                <a:solidFill>
                  <a:srgbClr val="000000"/>
                </a:solidFill>
              </a:rPr>
              <a:t>position vacant and the Standing and Selects Committees on Appropriations and Finance need to confer on the matter and report separately to each House</a:t>
            </a:r>
            <a:r>
              <a:rPr lang="en-US" sz="1800" b="1" dirty="0" smtClean="0">
                <a:solidFill>
                  <a:srgbClr val="000000"/>
                </a:solidFill>
              </a:rPr>
              <a:t>]</a:t>
            </a:r>
            <a:endParaRPr lang="en-ZA" sz="1600" dirty="0" smtClean="0"/>
          </a:p>
          <a:p>
            <a:pPr marL="0" indent="0">
              <a:lnSpc>
                <a:spcPct val="80000"/>
              </a:lnSpc>
              <a:buNone/>
            </a:pPr>
            <a:endParaRPr lang="en-ZA" sz="1600" b="1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15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88641"/>
            <a:ext cx="7772400" cy="792087"/>
          </a:xfrm>
          <a:solidFill>
            <a:srgbClr val="EFBD47"/>
          </a:solidFill>
        </p:spPr>
        <p:txBody>
          <a:bodyPr/>
          <a:lstStyle/>
          <a:p>
            <a:pPr>
              <a:defRPr/>
            </a:pPr>
            <a:r>
              <a:rPr lang="en-ZA" sz="3600" b="1" dirty="0" smtClean="0">
                <a:solidFill>
                  <a:schemeClr val="tx1"/>
                </a:solidFill>
              </a:rPr>
              <a:t>Composition </a:t>
            </a:r>
            <a:r>
              <a:rPr lang="en-ZA" sz="3600" b="1" dirty="0">
                <a:solidFill>
                  <a:schemeClr val="tx1"/>
                </a:solidFill>
              </a:rPr>
              <a:t>of Parliament</a:t>
            </a:r>
            <a:endParaRPr lang="en-GB" sz="3600" b="1" dirty="0">
              <a:latin typeface="+mn-lt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14375" y="1196753"/>
            <a:ext cx="7772400" cy="5051648"/>
          </a:xfrm>
          <a:solidFill>
            <a:srgbClr val="EFBD47"/>
          </a:solidFill>
        </p:spPr>
        <p:txBody>
          <a:bodyPr/>
          <a:lstStyle/>
          <a:p>
            <a:pPr marL="457200" lvl="1" indent="-457200" algn="just"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7200" lvl="1" indent="-457200" algn="just"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The Constitution of the Republic of South Africa (RSA), 1996 – </a:t>
            </a:r>
          </a:p>
          <a:p>
            <a:pPr marL="457200" lvl="1" indent="-457200" algn="just"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  <a:p>
            <a:pPr marL="457200" lvl="1" indent="-457200" algn="just">
              <a:buNone/>
              <a:defRPr/>
            </a:pPr>
            <a:r>
              <a:rPr lang="en-ZA" sz="1800" dirty="0" smtClean="0">
                <a:solidFill>
                  <a:srgbClr val="000000"/>
                </a:solidFill>
              </a:rPr>
              <a:t>Section </a:t>
            </a:r>
            <a:r>
              <a:rPr lang="en-ZA" sz="1800" dirty="0">
                <a:solidFill>
                  <a:srgbClr val="000000"/>
                </a:solidFill>
              </a:rPr>
              <a:t>42(1)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of the Constitution speaks to the composition of Parliament. </a:t>
            </a:r>
          </a:p>
          <a:p>
            <a:pPr marL="457200" lvl="1" indent="-457200" algn="just"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“Parliament </a:t>
            </a:r>
            <a:r>
              <a:rPr lang="en-US" sz="1800" dirty="0">
                <a:solidFill>
                  <a:srgbClr val="000000"/>
                </a:solidFill>
              </a:rPr>
              <a:t>consists </a:t>
            </a:r>
            <a:r>
              <a:rPr lang="en-US" sz="1800" dirty="0" smtClean="0">
                <a:solidFill>
                  <a:srgbClr val="000000"/>
                </a:solidFill>
              </a:rPr>
              <a:t>of-</a:t>
            </a:r>
          </a:p>
          <a:p>
            <a:pPr marL="800100" lvl="1" indent="-342900" algn="just">
              <a:buAutoNum type="alphaLcParenBoth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the </a:t>
            </a:r>
            <a:r>
              <a:rPr lang="en-US" sz="1800" dirty="0">
                <a:solidFill>
                  <a:srgbClr val="000000"/>
                </a:solidFill>
              </a:rPr>
              <a:t>National Assembly; </a:t>
            </a:r>
            <a:r>
              <a:rPr lang="en-US" sz="1800" dirty="0" smtClean="0">
                <a:solidFill>
                  <a:srgbClr val="000000"/>
                </a:solidFill>
              </a:rPr>
              <a:t>and</a:t>
            </a:r>
          </a:p>
          <a:p>
            <a:pPr marL="457200" lvl="1" indent="0" algn="just"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(b) </a:t>
            </a:r>
            <a:r>
              <a:rPr lang="en-US" sz="1800" dirty="0">
                <a:solidFill>
                  <a:srgbClr val="000000"/>
                </a:solidFill>
              </a:rPr>
              <a:t>the National Council of Provinces</a:t>
            </a:r>
            <a:r>
              <a:rPr lang="en-US" sz="1800" dirty="0" smtClean="0">
                <a:solidFill>
                  <a:srgbClr val="000000"/>
                </a:solidFill>
              </a:rPr>
              <a:t>.”</a:t>
            </a:r>
            <a:endParaRPr lang="en-ZA" sz="18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sz="1800" dirty="0" smtClean="0"/>
              <a:t>Section 42(3) of the Constitution speaks to the role and function of the NA.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sz="1800" dirty="0" smtClean="0"/>
              <a:t>Section </a:t>
            </a:r>
            <a:r>
              <a:rPr lang="en-US" sz="1800" dirty="0"/>
              <a:t>42(4</a:t>
            </a:r>
            <a:r>
              <a:rPr lang="en-US" sz="1800" dirty="0" smtClean="0"/>
              <a:t>)</a:t>
            </a:r>
            <a:r>
              <a:rPr lang="en-US" sz="1800" dirty="0"/>
              <a:t> of the Constitution speaks to the role and function of the </a:t>
            </a:r>
            <a:r>
              <a:rPr lang="en-US" sz="1800" dirty="0" smtClean="0"/>
              <a:t>NCOP.</a:t>
            </a:r>
            <a:endParaRPr lang="en-US" sz="1800" dirty="0"/>
          </a:p>
          <a:p>
            <a:pPr marL="0" indent="0">
              <a:lnSpc>
                <a:spcPct val="80000"/>
              </a:lnSpc>
              <a:buNone/>
            </a:pPr>
            <a:endParaRPr lang="en-US" sz="1800" b="1" dirty="0"/>
          </a:p>
          <a:p>
            <a:pPr marL="0" indent="0">
              <a:lnSpc>
                <a:spcPct val="80000"/>
              </a:lnSpc>
              <a:buNone/>
            </a:pPr>
            <a:endParaRPr lang="en-US" sz="1800" b="1" dirty="0"/>
          </a:p>
          <a:p>
            <a:pPr algn="just">
              <a:buFontTx/>
              <a:buNone/>
            </a:pPr>
            <a:endParaRPr lang="en-ZA" sz="36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DBC912-8213-4D0E-A0EF-834616B060B0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864095"/>
          </a:xfrm>
          <a:solidFill>
            <a:srgbClr val="EFBD47"/>
          </a:solidFill>
        </p:spPr>
        <p:txBody>
          <a:bodyPr/>
          <a:lstStyle/>
          <a:p>
            <a:pPr>
              <a:defRPr/>
            </a:pPr>
            <a:r>
              <a:rPr lang="en-ZA" sz="3600" b="1" dirty="0" smtClean="0">
                <a:solidFill>
                  <a:schemeClr val="tx1"/>
                </a:solidFill>
              </a:rPr>
              <a:t>National Legislative Authority</a:t>
            </a:r>
            <a:endParaRPr lang="en-GB" sz="3600" b="1" dirty="0">
              <a:latin typeface="+mn-lt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14375" y="1268760"/>
            <a:ext cx="7772400" cy="4979640"/>
          </a:xfrm>
          <a:solidFill>
            <a:srgbClr val="EFBD47"/>
          </a:solidFill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1800" b="1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sz="1800" dirty="0" smtClean="0"/>
              <a:t>Section </a:t>
            </a:r>
            <a:r>
              <a:rPr lang="en-US" sz="1800" dirty="0"/>
              <a:t>44 </a:t>
            </a:r>
            <a:r>
              <a:rPr lang="en-US" sz="1800" dirty="0" smtClean="0"/>
              <a:t>of the Constitution vests the National Legislative Authority in Parliament.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sz="1800" dirty="0" smtClean="0"/>
              <a:t>Section 44(1</a:t>
            </a:r>
            <a:r>
              <a:rPr lang="en-US" sz="1800" dirty="0"/>
              <a:t>)(a) </a:t>
            </a:r>
            <a:r>
              <a:rPr lang="en-US" sz="1800" dirty="0" smtClean="0"/>
              <a:t>confers specific powers on the NA.</a:t>
            </a:r>
            <a:endParaRPr lang="en-US" sz="1800" dirty="0"/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sz="1800" dirty="0" smtClean="0"/>
              <a:t>Section </a:t>
            </a:r>
            <a:r>
              <a:rPr lang="en-US" sz="1800" dirty="0"/>
              <a:t>44 (1)(b) </a:t>
            </a:r>
            <a:r>
              <a:rPr lang="en-US" sz="1800" dirty="0" smtClean="0"/>
              <a:t>confers specific powers on the NCOP.</a:t>
            </a:r>
            <a:endParaRPr lang="en-US" sz="1800" dirty="0"/>
          </a:p>
          <a:p>
            <a:pPr marL="0" indent="0" algn="just">
              <a:lnSpc>
                <a:spcPct val="80000"/>
              </a:lnSpc>
              <a:buNone/>
            </a:pPr>
            <a:endParaRPr lang="en-US" sz="1800" b="1" dirty="0"/>
          </a:p>
          <a:p>
            <a:pPr algn="just"/>
            <a:endParaRPr lang="en-ZA" sz="1800" dirty="0" smtClean="0"/>
          </a:p>
          <a:p>
            <a:pPr algn="just">
              <a:buFontTx/>
              <a:buNone/>
            </a:pPr>
            <a:endParaRPr lang="en-ZA" sz="3600" dirty="0" smtClean="0"/>
          </a:p>
          <a:p>
            <a:pPr algn="just"/>
            <a:endParaRPr lang="en-ZA" sz="3600" dirty="0" smtClean="0"/>
          </a:p>
          <a:p>
            <a:pPr algn="just"/>
            <a:endParaRPr lang="en-ZA" sz="3600" dirty="0" smtClean="0"/>
          </a:p>
          <a:p>
            <a:pPr algn="just">
              <a:buFontTx/>
              <a:buNone/>
            </a:pPr>
            <a:r>
              <a:rPr lang="en-ZA" sz="3600" dirty="0" smtClean="0"/>
              <a:t>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BE288F-780E-4E95-9C04-0CF1D5854CCF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20080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 smtClean="0">
                <a:solidFill>
                  <a:schemeClr val="tx1"/>
                </a:solidFill>
              </a:rPr>
              <a:t>Powers </a:t>
            </a:r>
            <a:r>
              <a:rPr lang="en-ZA" sz="3600" b="1" dirty="0">
                <a:solidFill>
                  <a:schemeClr val="tx1"/>
                </a:solidFill>
              </a:rPr>
              <a:t>of </a:t>
            </a:r>
            <a:r>
              <a:rPr lang="en-ZA" sz="3600" b="1" dirty="0" smtClean="0">
                <a:solidFill>
                  <a:schemeClr val="tx1"/>
                </a:solidFill>
              </a:rPr>
              <a:t>the NA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35832"/>
            <a:ext cx="7772400" cy="5112568"/>
          </a:xfrm>
          <a:solidFill>
            <a:srgbClr val="EFBD47"/>
          </a:solidFill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20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 smtClean="0"/>
              <a:t>Section </a:t>
            </a:r>
            <a:r>
              <a:rPr lang="en-US" sz="1800" b="1" dirty="0"/>
              <a:t>55 - Powers of the National Assembly 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(1) In exercising its legislative power, the </a:t>
            </a:r>
            <a:r>
              <a:rPr lang="en-US" sz="1800" b="1" u="sng" dirty="0" smtClean="0"/>
              <a:t>National Assembly </a:t>
            </a:r>
            <a:r>
              <a:rPr lang="en-US" sz="1800" dirty="0" smtClean="0"/>
              <a:t>may-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 </a:t>
            </a:r>
          </a:p>
          <a:p>
            <a:pPr marL="714375" lvl="1" indent="-371475">
              <a:lnSpc>
                <a:spcPct val="80000"/>
              </a:lnSpc>
              <a:buAutoNum type="alphaLcParenBoth"/>
            </a:pPr>
            <a:r>
              <a:rPr lang="en-US" sz="1800" dirty="0"/>
              <a:t>consider, pass, amend or reject any legislation before the Assembly; and </a:t>
            </a:r>
          </a:p>
          <a:p>
            <a:pPr marL="714375" lvl="1" indent="-371475">
              <a:lnSpc>
                <a:spcPct val="80000"/>
              </a:lnSpc>
              <a:buAutoNum type="alphaLcParenBoth"/>
            </a:pPr>
            <a:r>
              <a:rPr lang="en-US" sz="1800" dirty="0" smtClean="0"/>
              <a:t>initiate </a:t>
            </a:r>
            <a:r>
              <a:rPr lang="en-US" sz="1800" dirty="0"/>
              <a:t>or prepare legislation, except money Bills.</a:t>
            </a:r>
          </a:p>
          <a:p>
            <a:pPr marL="800100" lvl="2" indent="0">
              <a:lnSpc>
                <a:spcPct val="80000"/>
              </a:lnSpc>
              <a:buNone/>
            </a:pPr>
            <a:endParaRPr lang="en-US" sz="1800" strike="dblStrike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(</a:t>
            </a:r>
            <a:r>
              <a:rPr lang="en-US" sz="1800" dirty="0"/>
              <a:t>2) The </a:t>
            </a:r>
            <a:r>
              <a:rPr lang="en-US" sz="1800" b="1" u="sng" dirty="0"/>
              <a:t>National Assembly </a:t>
            </a:r>
            <a:r>
              <a:rPr lang="en-US" sz="1800" dirty="0"/>
              <a:t>must provide for mechanisms-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 marL="714375" lvl="1" indent="-371475">
              <a:lnSpc>
                <a:spcPct val="80000"/>
              </a:lnSpc>
              <a:buAutoNum type="alphaLcParenBoth"/>
            </a:pPr>
            <a:r>
              <a:rPr lang="en-US" sz="1800" dirty="0" smtClean="0"/>
              <a:t>to </a:t>
            </a:r>
            <a:r>
              <a:rPr lang="en-US" sz="1800" dirty="0"/>
              <a:t>ensure that all executive organs of state in the national sphere of government are accountable to it; and </a:t>
            </a:r>
          </a:p>
          <a:p>
            <a:pPr marL="714375" lvl="1" indent="-371475">
              <a:lnSpc>
                <a:spcPct val="80000"/>
              </a:lnSpc>
              <a:buAutoNum type="alphaLcParenBoth"/>
            </a:pPr>
            <a:r>
              <a:rPr lang="en-US" sz="1800" dirty="0" smtClean="0"/>
              <a:t>to </a:t>
            </a:r>
            <a:r>
              <a:rPr lang="en-US" sz="1800" dirty="0"/>
              <a:t>maintain oversight of- </a:t>
            </a:r>
          </a:p>
          <a:p>
            <a:pPr marL="1162050" lvl="3" indent="-352425">
              <a:lnSpc>
                <a:spcPct val="80000"/>
              </a:lnSpc>
              <a:buAutoNum type="romanLcParenBoth"/>
            </a:pPr>
            <a:r>
              <a:rPr lang="en-US" sz="1800" dirty="0"/>
              <a:t>the exercise of national executive authority, including the implementation of legislation; and</a:t>
            </a:r>
          </a:p>
          <a:p>
            <a:pPr marL="1162050" lvl="3" indent="-352425">
              <a:lnSpc>
                <a:spcPct val="80000"/>
              </a:lnSpc>
              <a:buAutoNum type="romanLcParenBoth"/>
            </a:pPr>
            <a:r>
              <a:rPr lang="en-US" sz="1800" dirty="0"/>
              <a:t>any organ of state</a:t>
            </a:r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644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570"/>
            <a:ext cx="7772400" cy="755848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>
                <a:solidFill>
                  <a:schemeClr val="tx1"/>
                </a:solidFill>
              </a:rPr>
              <a:t>Establishing </a:t>
            </a:r>
            <a:r>
              <a:rPr lang="en-ZA" sz="3600" b="1" dirty="0" smtClean="0">
                <a:solidFill>
                  <a:schemeClr val="tx1"/>
                </a:solidFill>
              </a:rPr>
              <a:t>Committees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267672"/>
          </a:xfrm>
          <a:solidFill>
            <a:srgbClr val="EFBD47"/>
          </a:solidFill>
        </p:spPr>
        <p:txBody>
          <a:bodyPr/>
          <a:lstStyle/>
          <a:p>
            <a:pPr marL="0" indent="0">
              <a:lnSpc>
                <a:spcPts val="2400"/>
              </a:lnSpc>
              <a:buNone/>
            </a:pPr>
            <a:endParaRPr lang="en-US" sz="1800" b="1" dirty="0" smtClean="0"/>
          </a:p>
          <a:p>
            <a:pPr marL="0" indent="0" algn="just">
              <a:lnSpc>
                <a:spcPts val="2400"/>
              </a:lnSpc>
              <a:buNone/>
            </a:pPr>
            <a:r>
              <a:rPr lang="en-US" sz="1800" dirty="0" smtClean="0"/>
              <a:t>Section 57 (NA) of the Constitution speaks to the right of each House of Parliament to determine its own internal </a:t>
            </a:r>
            <a:r>
              <a:rPr lang="en-US" sz="1800" dirty="0"/>
              <a:t>arrangements, proceedings and </a:t>
            </a:r>
            <a:r>
              <a:rPr lang="en-US" sz="1800" dirty="0" smtClean="0"/>
              <a:t>procedures.</a:t>
            </a:r>
            <a:endParaRPr lang="en-US" sz="1800" dirty="0"/>
          </a:p>
          <a:p>
            <a:pPr marL="0" indent="0">
              <a:lnSpc>
                <a:spcPts val="2400"/>
              </a:lnSpc>
              <a:buNone/>
            </a:pPr>
            <a:endParaRPr lang="en-US" sz="1800" b="1" dirty="0"/>
          </a:p>
          <a:p>
            <a:pPr marL="0" lvl="1" indent="0" algn="just">
              <a:lnSpc>
                <a:spcPts val="2400"/>
              </a:lnSpc>
              <a:buNone/>
            </a:pPr>
            <a:r>
              <a:rPr lang="en-US" sz="1800" dirty="0" smtClean="0"/>
              <a:t>The NA and the NCOP may make </a:t>
            </a:r>
            <a:r>
              <a:rPr lang="en-US" sz="1800" dirty="0"/>
              <a:t>rules and orders concerning its </a:t>
            </a:r>
            <a:r>
              <a:rPr lang="en-US" sz="1800" dirty="0" smtClean="0"/>
              <a:t>business and provide for </a:t>
            </a:r>
            <a:r>
              <a:rPr lang="en-US" sz="1800" dirty="0"/>
              <a:t>the establishment, composition, powers, functions, procedures and duration of its </a:t>
            </a:r>
            <a:r>
              <a:rPr lang="en-US" sz="1800" dirty="0" smtClean="0"/>
              <a:t>committees.</a:t>
            </a:r>
          </a:p>
          <a:p>
            <a:pPr marL="285750" lvl="1" algn="just">
              <a:lnSpc>
                <a:spcPts val="2400"/>
              </a:lnSpc>
            </a:pPr>
            <a:r>
              <a:rPr lang="en-US" sz="1800" dirty="0" smtClean="0"/>
              <a:t>ATC dated 11 June 2019 – The Rules Committee </a:t>
            </a:r>
            <a:r>
              <a:rPr lang="en-US" sz="1800" dirty="0" err="1" smtClean="0"/>
              <a:t>i.t.o</a:t>
            </a:r>
            <a:r>
              <a:rPr lang="en-US" sz="1800" dirty="0" smtClean="0"/>
              <a:t> NA Rule 237 determined the composition of the SCOA as follows (ANC – 6; DA – 2; EFF – 1; and other parties 2)</a:t>
            </a:r>
          </a:p>
          <a:p>
            <a:pPr marL="0" lvl="1" indent="0" algn="just">
              <a:lnSpc>
                <a:spcPts val="2400"/>
              </a:lnSpc>
              <a:buNone/>
            </a:pPr>
            <a:endParaRPr lang="en-US" sz="1800" dirty="0"/>
          </a:p>
          <a:p>
            <a:pPr marL="0" lvl="1" indent="0" algn="just">
              <a:buNone/>
            </a:pPr>
            <a:r>
              <a:rPr lang="en-ZA" sz="1800" dirty="0"/>
              <a:t>Rule 150(1)</a:t>
            </a:r>
            <a:r>
              <a:rPr lang="en-US" sz="1800" dirty="0"/>
              <a:t>(b) </a:t>
            </a:r>
            <a:r>
              <a:rPr lang="en-US" sz="1800" dirty="0" smtClean="0"/>
              <a:t>– Lists the specific </a:t>
            </a:r>
            <a:r>
              <a:rPr lang="en-US" sz="1800" dirty="0"/>
              <a:t>committees </a:t>
            </a:r>
            <a:r>
              <a:rPr lang="en-US" sz="1800" dirty="0" smtClean="0"/>
              <a:t>that are </a:t>
            </a:r>
            <a:r>
              <a:rPr lang="en-US" sz="1800" dirty="0"/>
              <a:t>established by specific rules in terms of </a:t>
            </a:r>
            <a:r>
              <a:rPr lang="en-US" sz="1800" dirty="0" smtClean="0"/>
              <a:t>legislation.</a:t>
            </a:r>
            <a:r>
              <a:rPr lang="en-ZA" sz="1800" dirty="0" smtClean="0"/>
              <a:t> </a:t>
            </a:r>
            <a:r>
              <a:rPr lang="en-ZA" sz="1800" b="1" dirty="0" smtClean="0"/>
              <a:t>Standing </a:t>
            </a:r>
            <a:r>
              <a:rPr lang="en-ZA" sz="1800" b="1" dirty="0"/>
              <a:t>Committee on Appropriations established by Rule </a:t>
            </a:r>
            <a:r>
              <a:rPr lang="en-ZA" sz="1800" b="1" dirty="0" smtClean="0"/>
              <a:t>236</a:t>
            </a:r>
            <a:endParaRPr lang="en-ZA" dirty="0"/>
          </a:p>
          <a:p>
            <a:pPr marL="0" lvl="1" indent="0" algn="just">
              <a:lnSpc>
                <a:spcPts val="2400"/>
              </a:lnSpc>
              <a:buNone/>
            </a:pPr>
            <a:endParaRPr lang="en-US" sz="18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1800" strike="dblStrike" dirty="0" smtClean="0"/>
          </a:p>
          <a:p>
            <a:pPr marL="0" indent="0">
              <a:lnSpc>
                <a:spcPct val="80000"/>
              </a:lnSpc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48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1"/>
            <a:ext cx="7772400" cy="864096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/>
              <a:t>Establishing Committees </a:t>
            </a:r>
            <a:r>
              <a:rPr lang="en-ZA" sz="3600" b="1" dirty="0">
                <a:solidFill>
                  <a:schemeClr val="tx1"/>
                </a:solidFill>
              </a:rPr>
              <a:t>cont.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  <a:solidFill>
            <a:srgbClr val="EFBD47"/>
          </a:solidFill>
        </p:spPr>
        <p:txBody>
          <a:bodyPr/>
          <a:lstStyle/>
          <a:p>
            <a:pPr marL="0" indent="0" algn="just">
              <a:buNone/>
            </a:pPr>
            <a:r>
              <a:rPr lang="en-US" sz="1800" b="1" dirty="0" smtClean="0"/>
              <a:t>NA Rules 171 - 180 are the Rules applicable to subcommittees generally. </a:t>
            </a:r>
          </a:p>
          <a:p>
            <a:pPr marL="0" indent="0" algn="just">
              <a:buNone/>
            </a:pPr>
            <a:endParaRPr lang="en-US" sz="1800" b="1" dirty="0" smtClean="0"/>
          </a:p>
          <a:p>
            <a:pPr marL="0" indent="0" algn="just">
              <a:buNone/>
            </a:pPr>
            <a:r>
              <a:rPr lang="en-US" sz="1800" b="1" dirty="0" smtClean="0"/>
              <a:t>Rule 225 of the NA </a:t>
            </a:r>
            <a:r>
              <a:rPr lang="en-US" sz="1800" dirty="0" smtClean="0"/>
              <a:t>deals with the establishment of portfolio committees</a:t>
            </a:r>
            <a:endParaRPr lang="en-US" sz="1800" dirty="0"/>
          </a:p>
          <a:p>
            <a:pPr algn="just"/>
            <a:endParaRPr lang="en-US" sz="1800" dirty="0"/>
          </a:p>
          <a:p>
            <a:pPr marL="0" indent="0" algn="just">
              <a:buNone/>
            </a:pPr>
            <a:r>
              <a:rPr lang="en-US" sz="1800" dirty="0" smtClean="0"/>
              <a:t>The </a:t>
            </a:r>
            <a:r>
              <a:rPr lang="en-US" sz="1800" dirty="0"/>
              <a:t>Speaker acting with the concurrence of the Rules Committee must </a:t>
            </a:r>
          </a:p>
          <a:p>
            <a:pPr algn="just">
              <a:buAutoNum type="alphaLcParenBoth"/>
            </a:pPr>
            <a:r>
              <a:rPr lang="en-US" sz="1800" dirty="0" smtClean="0"/>
              <a:t>establish </a:t>
            </a:r>
            <a:r>
              <a:rPr lang="en-US" sz="1800" dirty="0"/>
              <a:t>a range of portfolio committees; </a:t>
            </a:r>
          </a:p>
          <a:p>
            <a:pPr algn="just">
              <a:buAutoNum type="alphaLcParenBoth"/>
            </a:pPr>
            <a:r>
              <a:rPr lang="en-US" sz="1800" dirty="0" smtClean="0"/>
              <a:t>assign </a:t>
            </a:r>
            <a:r>
              <a:rPr lang="en-US" sz="1800" dirty="0"/>
              <a:t>a portfolio of government affairs to each committee; </a:t>
            </a:r>
            <a:r>
              <a:rPr lang="en-US" sz="1800" dirty="0" smtClean="0"/>
              <a:t>and</a:t>
            </a:r>
            <a:endParaRPr lang="en-US" sz="1800" dirty="0"/>
          </a:p>
          <a:p>
            <a:pPr algn="just">
              <a:buAutoNum type="alphaLcParenBoth"/>
            </a:pPr>
            <a:r>
              <a:rPr lang="en-US" sz="1800" dirty="0" smtClean="0"/>
              <a:t>determine </a:t>
            </a:r>
            <a:r>
              <a:rPr lang="en-US" sz="1800" dirty="0"/>
              <a:t>a name for each committee. </a:t>
            </a:r>
          </a:p>
          <a:p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9944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504056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>
                <a:solidFill>
                  <a:schemeClr val="tx1"/>
                </a:solidFill>
              </a:rPr>
              <a:t>Composition of Committees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5544616"/>
          </a:xfrm>
          <a:solidFill>
            <a:srgbClr val="EFBD47"/>
          </a:solidFill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ZA" sz="1800" b="1" dirty="0" smtClean="0"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ZA" sz="1800" b="1" dirty="0" smtClean="0">
                <a:ea typeface="Times New Roman" panose="02020603050405020304" pitchFamily="18" charset="0"/>
              </a:rPr>
              <a:t>NA </a:t>
            </a:r>
            <a:r>
              <a:rPr lang="en-ZA" sz="1800" b="1" dirty="0">
                <a:ea typeface="Times New Roman" panose="02020603050405020304" pitchFamily="18" charset="0"/>
              </a:rPr>
              <a:t>Rule 154 </a:t>
            </a:r>
            <a:r>
              <a:rPr lang="en-ZA" sz="1800" b="1" dirty="0" smtClean="0">
                <a:ea typeface="Times New Roman" panose="02020603050405020304" pitchFamily="18" charset="0"/>
              </a:rPr>
              <a:t>and Rule </a:t>
            </a:r>
            <a:r>
              <a:rPr lang="en-ZA" sz="1800" b="1" dirty="0">
                <a:ea typeface="Times New Roman" panose="02020603050405020304" pitchFamily="18" charset="0"/>
              </a:rPr>
              <a:t>226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ZA" sz="1800" dirty="0" smtClean="0">
                <a:ea typeface="Times New Roman" panose="02020603050405020304" pitchFamily="18" charset="0"/>
              </a:rPr>
              <a:t>154 (1) </a:t>
            </a:r>
            <a:r>
              <a:rPr lang="en-US" sz="1800" dirty="0" smtClean="0">
                <a:ea typeface="Times New Roman" panose="02020603050405020304" pitchFamily="18" charset="0"/>
              </a:rPr>
              <a:t>Parties are entitled to be represented in committees in substantially the same proportion as the proportion in which they are represented in the Assembly, except where —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>
              <a:ea typeface="Times New Roman" panose="02020603050405020304" pitchFamily="18" charset="0"/>
            </a:endParaRPr>
          </a:p>
          <a:p>
            <a:pPr marL="809625" lvl="1" indent="-409575" algn="just">
              <a:lnSpc>
                <a:spcPct val="80000"/>
              </a:lnSpc>
              <a:buNone/>
            </a:pPr>
            <a:r>
              <a:rPr lang="en-US" sz="1800" dirty="0" smtClean="0">
                <a:ea typeface="Times New Roman" panose="02020603050405020304" pitchFamily="18" charset="0"/>
              </a:rPr>
              <a:t>(a)	these rules prescribe the composition of the committee; or</a:t>
            </a:r>
          </a:p>
          <a:p>
            <a:pPr marL="809625" lvl="1" indent="-409575" algn="just">
              <a:lnSpc>
                <a:spcPct val="80000"/>
              </a:lnSpc>
              <a:buNone/>
            </a:pPr>
            <a:r>
              <a:rPr lang="en-US" sz="1800" dirty="0" smtClean="0">
                <a:ea typeface="Times New Roman" panose="02020603050405020304" pitchFamily="18" charset="0"/>
              </a:rPr>
              <a:t>(b)	the number of members in the committee does not allow for all parties to be represented.</a:t>
            </a:r>
            <a:endParaRPr lang="en-ZA" sz="1800" dirty="0" smtClean="0"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ZA" sz="1800" b="1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17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936104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/>
              <a:t>General powers of NA Committees 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979640"/>
          </a:xfrm>
          <a:solidFill>
            <a:srgbClr val="EFBD47"/>
          </a:solidFill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NA Rule 167</a:t>
            </a:r>
            <a:r>
              <a:rPr lang="en-US" sz="1800" dirty="0"/>
              <a:t>. </a:t>
            </a:r>
            <a:r>
              <a:rPr lang="en-US" sz="1800" b="1" dirty="0"/>
              <a:t>General powers – National Assembly </a:t>
            </a:r>
            <a:r>
              <a:rPr lang="en-US" sz="1800" b="1" dirty="0" smtClean="0"/>
              <a:t>Committees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 algn="just">
              <a:buNone/>
            </a:pPr>
            <a:r>
              <a:rPr lang="en-US" sz="1800" dirty="0" smtClean="0"/>
              <a:t>For </a:t>
            </a:r>
            <a:r>
              <a:rPr lang="en-US" sz="1800" dirty="0"/>
              <a:t>the purposes of performing its functions a committee may, subject to the Constitution, legislation, the other provisions of these </a:t>
            </a:r>
            <a:r>
              <a:rPr lang="en-US" sz="1800" dirty="0" smtClean="0"/>
              <a:t>Rules </a:t>
            </a:r>
            <a:r>
              <a:rPr lang="en-US" sz="1800" dirty="0"/>
              <a:t>and resolutions of the Assembly —</a:t>
            </a:r>
          </a:p>
          <a:p>
            <a:pPr marL="0" indent="0" algn="just">
              <a:buNone/>
            </a:pPr>
            <a:endParaRPr lang="en-ZA" sz="1800" dirty="0"/>
          </a:p>
          <a:p>
            <a:pPr algn="just">
              <a:buAutoNum type="alphaLcParenBoth"/>
            </a:pPr>
            <a:r>
              <a:rPr lang="en-US" sz="1800" dirty="0"/>
              <a:t>summon any person to appear before it to give evidence on oath or affirmation, or to produce documents;</a:t>
            </a:r>
            <a:endParaRPr lang="en-ZA" sz="1800" dirty="0"/>
          </a:p>
          <a:p>
            <a:pPr algn="just">
              <a:buAutoNum type="alphaLcParenBoth"/>
            </a:pPr>
            <a:r>
              <a:rPr lang="en-US" sz="1800" dirty="0"/>
              <a:t>receive petitions, representations or submissions from interested persons or institutions;</a:t>
            </a:r>
            <a:endParaRPr lang="en-ZA" sz="1800" dirty="0"/>
          </a:p>
          <a:p>
            <a:pPr algn="just">
              <a:buAutoNum type="alphaLcParenBoth"/>
            </a:pPr>
            <a:r>
              <a:rPr lang="en-US" sz="1800" dirty="0"/>
              <a:t>permit oral evidence on petitions, representations, submissions and any other matter before the committee;</a:t>
            </a:r>
            <a:endParaRPr lang="en-ZA" sz="1800" dirty="0"/>
          </a:p>
          <a:p>
            <a:pPr algn="just">
              <a:buAutoNum type="alphaLcParenBoth"/>
            </a:pPr>
            <a:r>
              <a:rPr lang="en-US" sz="1800" dirty="0"/>
              <a:t>conduct public hearings;</a:t>
            </a:r>
            <a:endParaRPr lang="en-ZA" sz="1800" dirty="0"/>
          </a:p>
          <a:p>
            <a:pPr algn="just">
              <a:buAutoNum type="alphaLcParenBoth"/>
            </a:pPr>
            <a:r>
              <a:rPr lang="en-US" sz="1800" dirty="0"/>
              <a:t>consult any Assembly or Council committee or subcommittee, or any joint committee or subcommittee;</a:t>
            </a:r>
          </a:p>
          <a:p>
            <a:pPr algn="just">
              <a:buAutoNum type="alphaLcParenBoth"/>
            </a:pPr>
            <a:r>
              <a:rPr lang="en-US" sz="1800" dirty="0"/>
              <a:t>determine its own working arrangements;</a:t>
            </a:r>
            <a:endParaRPr lang="en-ZA" sz="1800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1525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without pictures">
  <a:themeElements>
    <a:clrScheme name="template without pictur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without pictur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EFBD47"/>
        </a:solidFill>
        <a:ln w="9525">
          <a:noFill/>
          <a:miter lim="800000"/>
          <a:headEnd/>
          <a:tailEnd/>
        </a:ln>
      </a:spPr>
      <a:bodyPr wrap="none" anchor="ctr"/>
      <a:lstStyle>
        <a:defPPr algn="ctr">
          <a:defRPr sz="160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6" charset="-128"/>
          </a:defRPr>
        </a:defPPr>
      </a:lstStyle>
    </a:lnDef>
  </a:objectDefaults>
  <a:extraClrSchemeLst>
    <a:extraClrScheme>
      <a:clrScheme name="template without pi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out pictur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out pictur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out pictur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out pictur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out pictur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out pictur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out pictur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out pictur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out pictur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out pictur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out pictur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without pictures</Template>
  <TotalTime>23026</TotalTime>
  <Words>2562</Words>
  <Application>Microsoft Office PowerPoint</Application>
  <PresentationFormat>On-screen Show (4:3)</PresentationFormat>
  <Paragraphs>278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template without pictures</vt:lpstr>
      <vt:lpstr>Slide 1</vt:lpstr>
      <vt:lpstr>Purpose of Presentation</vt:lpstr>
      <vt:lpstr>Composition of Parliament</vt:lpstr>
      <vt:lpstr>National Legislative Authority</vt:lpstr>
      <vt:lpstr>Powers of the NA</vt:lpstr>
      <vt:lpstr>Establishing Committees</vt:lpstr>
      <vt:lpstr>Establishing Committees cont.</vt:lpstr>
      <vt:lpstr>Composition of Committees</vt:lpstr>
      <vt:lpstr>General powers of NA Committees </vt:lpstr>
      <vt:lpstr>General powers of NA Committees cont.</vt:lpstr>
      <vt:lpstr>ELECTION OF CHAIRPERSON/ ACTING CHAIRPERSON</vt:lpstr>
      <vt:lpstr>Attendance of Members in Committees</vt:lpstr>
      <vt:lpstr>Quorums and decisions</vt:lpstr>
      <vt:lpstr>Alternates and co-option</vt:lpstr>
      <vt:lpstr>Public involvement</vt:lpstr>
      <vt:lpstr>Legislation</vt:lpstr>
      <vt:lpstr>Reporting</vt:lpstr>
      <vt:lpstr>Reporting cont.</vt:lpstr>
      <vt:lpstr>Reporting cont.</vt:lpstr>
      <vt:lpstr>Reporting cont.</vt:lpstr>
      <vt:lpstr>Other matters</vt:lpstr>
    </vt:vector>
  </TitlesOfParts>
  <Company>SWITCH design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Lungelwa Sigasana</dc:creator>
  <cp:lastModifiedBy>PUMZA</cp:lastModifiedBy>
  <cp:revision>799</cp:revision>
  <cp:lastPrinted>2019-06-25T08:59:37Z</cp:lastPrinted>
  <dcterms:created xsi:type="dcterms:W3CDTF">2007-03-29T10:25:25Z</dcterms:created>
  <dcterms:modified xsi:type="dcterms:W3CDTF">2019-07-08T10:17:20Z</dcterms:modified>
</cp:coreProperties>
</file>