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1"/>
  </p:sldMasterIdLst>
  <p:notesMasterIdLst>
    <p:notesMasterId r:id="rId61"/>
  </p:notesMasterIdLst>
  <p:handoutMasterIdLst>
    <p:handoutMasterId r:id="rId62"/>
  </p:handoutMasterIdLst>
  <p:sldIdLst>
    <p:sldId id="257" r:id="rId2"/>
    <p:sldId id="259" r:id="rId3"/>
    <p:sldId id="261" r:id="rId4"/>
    <p:sldId id="540" r:id="rId5"/>
    <p:sldId id="450" r:id="rId6"/>
    <p:sldId id="408" r:id="rId7"/>
    <p:sldId id="543" r:id="rId8"/>
    <p:sldId id="544" r:id="rId9"/>
    <p:sldId id="262" r:id="rId10"/>
    <p:sldId id="394" r:id="rId11"/>
    <p:sldId id="545" r:id="rId12"/>
    <p:sldId id="265" r:id="rId13"/>
    <p:sldId id="504" r:id="rId14"/>
    <p:sldId id="532" r:id="rId15"/>
    <p:sldId id="454" r:id="rId16"/>
    <p:sldId id="533" r:id="rId17"/>
    <p:sldId id="455" r:id="rId18"/>
    <p:sldId id="456" r:id="rId19"/>
    <p:sldId id="507" r:id="rId20"/>
    <p:sldId id="546" r:id="rId21"/>
    <p:sldId id="274" r:id="rId22"/>
    <p:sldId id="459" r:id="rId23"/>
    <p:sldId id="531" r:id="rId24"/>
    <p:sldId id="460" r:id="rId25"/>
    <p:sldId id="525" r:id="rId26"/>
    <p:sldId id="526" r:id="rId27"/>
    <p:sldId id="527" r:id="rId28"/>
    <p:sldId id="512" r:id="rId29"/>
    <p:sldId id="511" r:id="rId30"/>
    <p:sldId id="324" r:id="rId31"/>
    <p:sldId id="461" r:id="rId32"/>
    <p:sldId id="539" r:id="rId33"/>
    <p:sldId id="462" r:id="rId34"/>
    <p:sldId id="463" r:id="rId35"/>
    <p:sldId id="465" r:id="rId36"/>
    <p:sldId id="534" r:id="rId37"/>
    <p:sldId id="466" r:id="rId38"/>
    <p:sldId id="514" r:id="rId39"/>
    <p:sldId id="337" r:id="rId40"/>
    <p:sldId id="467" r:id="rId41"/>
    <p:sldId id="535" r:id="rId42"/>
    <p:sldId id="468" r:id="rId43"/>
    <p:sldId id="547" r:id="rId44"/>
    <p:sldId id="548" r:id="rId45"/>
    <p:sldId id="350" r:id="rId46"/>
    <p:sldId id="402" r:id="rId47"/>
    <p:sldId id="536" r:id="rId48"/>
    <p:sldId id="528" r:id="rId49"/>
    <p:sldId id="537" r:id="rId50"/>
    <p:sldId id="529" r:id="rId51"/>
    <p:sldId id="538" r:id="rId52"/>
    <p:sldId id="530" r:id="rId53"/>
    <p:sldId id="520" r:id="rId54"/>
    <p:sldId id="521" r:id="rId55"/>
    <p:sldId id="479" r:id="rId56"/>
    <p:sldId id="502" r:id="rId57"/>
    <p:sldId id="503" r:id="rId58"/>
    <p:sldId id="358" r:id="rId59"/>
    <p:sldId id="389"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85831" autoAdjust="0"/>
  </p:normalViewPr>
  <p:slideViewPr>
    <p:cSldViewPr>
      <p:cViewPr varScale="1">
        <p:scale>
          <a:sx n="99" d="100"/>
          <a:sy n="99" d="100"/>
        </p:scale>
        <p:origin x="-19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0E8EE-30D1-4758-9E7B-83737CD9A16A}" type="doc">
      <dgm:prSet loTypeId="urn:microsoft.com/office/officeart/2008/layout/NameandTitleOrganizationalChart" loCatId="hierarchy" qsTypeId="urn:microsoft.com/office/officeart/2005/8/quickstyle/simple5" qsCatId="simple" csTypeId="urn:microsoft.com/office/officeart/2005/8/colors/accent3_2" csCatId="accent3" phldr="1"/>
      <dgm:spPr/>
      <dgm:t>
        <a:bodyPr/>
        <a:lstStyle/>
        <a:p>
          <a:endParaRPr lang="en-US"/>
        </a:p>
      </dgm:t>
    </dgm:pt>
    <dgm:pt modelId="{9C15AEC1-2EB7-463C-98CC-FACDA1D1A6B0}">
      <dgm:prSet phldrT="[Text]" custT="1"/>
      <dgm:spPr/>
      <dgm:t>
        <a:bodyPr/>
        <a:lstStyle/>
        <a:p>
          <a:r>
            <a:rPr lang="en-US" sz="1000" dirty="0"/>
            <a:t>Director-General: Health</a:t>
          </a:r>
          <a:r>
            <a:rPr lang="en-US" sz="900" dirty="0"/>
            <a:t/>
          </a:r>
          <a:br>
            <a:rPr lang="en-US" sz="900" dirty="0"/>
          </a:br>
          <a:endParaRPr lang="en-US" sz="900" dirty="0"/>
        </a:p>
      </dgm:t>
    </dgm:pt>
    <dgm:pt modelId="{BD97616F-ABC1-48DE-8C03-446F7CE4FC67}" type="parTrans" cxnId="{0A7A08BF-9C4A-4F29-87CE-3D12498F60BF}">
      <dgm:prSet/>
      <dgm:spPr/>
      <dgm:t>
        <a:bodyPr/>
        <a:lstStyle/>
        <a:p>
          <a:endParaRPr lang="en-US" sz="1600"/>
        </a:p>
      </dgm:t>
    </dgm:pt>
    <dgm:pt modelId="{95F9BE27-241C-4C5B-B5C5-FB92454F8159}" type="sibTrans" cxnId="{0A7A08BF-9C4A-4F29-87CE-3D12498F60BF}">
      <dgm:prSet custT="1"/>
      <dgm:spPr/>
      <dgm:t>
        <a:bodyPr/>
        <a:lstStyle/>
        <a:p>
          <a:r>
            <a:rPr lang="en-US" sz="900" dirty="0"/>
            <a:t>DG: </a:t>
          </a:r>
          <a:r>
            <a:rPr lang="en-US" sz="900" dirty="0" err="1" smtClean="0"/>
            <a:t>Ms</a:t>
          </a:r>
          <a:r>
            <a:rPr lang="en-US" sz="900" dirty="0" smtClean="0"/>
            <a:t> </a:t>
          </a:r>
          <a:r>
            <a:rPr lang="en-US" sz="900" dirty="0"/>
            <a:t>MP Matsoso</a:t>
          </a:r>
        </a:p>
      </dgm:t>
    </dgm:pt>
    <dgm:pt modelId="{A08BCCEF-8ADD-4D0A-968F-5FAB124EC49E}">
      <dgm:prSet phldrT="[Text]" custT="1"/>
      <dgm:spPr/>
      <dgm:t>
        <a:bodyPr/>
        <a:lstStyle/>
        <a:p>
          <a:r>
            <a:rPr lang="en-US" sz="900" dirty="0"/>
            <a:t>Programme 1: Administration - Corporate Services</a:t>
          </a:r>
          <a:br>
            <a:rPr lang="en-US" sz="900" dirty="0"/>
          </a:br>
          <a:endParaRPr lang="en-US" sz="900" dirty="0"/>
        </a:p>
      </dgm:t>
    </dgm:pt>
    <dgm:pt modelId="{5C863ED1-7039-498B-8BED-8185848CE643}" type="parTrans" cxnId="{50A496E3-53D0-49E9-88C7-264F61300347}">
      <dgm:prSet/>
      <dgm:spPr/>
      <dgm:t>
        <a:bodyPr/>
        <a:lstStyle/>
        <a:p>
          <a:endParaRPr lang="en-US" sz="1600"/>
        </a:p>
      </dgm:t>
    </dgm:pt>
    <dgm:pt modelId="{B24C139E-4887-4ADE-84AF-0FC5AA03BE08}" type="sibTrans" cxnId="{50A496E3-53D0-49E9-88C7-264F61300347}">
      <dgm:prSet custT="1"/>
      <dgm:spPr/>
      <dgm:t>
        <a:bodyPr/>
        <a:lstStyle/>
        <a:p>
          <a:pPr algn="l"/>
          <a:r>
            <a:rPr lang="en-US" sz="1000"/>
            <a:t>DDG: Ms V Rennie</a:t>
          </a:r>
        </a:p>
      </dgm:t>
    </dgm:pt>
    <dgm:pt modelId="{A3C4EE20-E91D-4031-80B7-EDF5474F6B5C}">
      <dgm:prSet phldrT="[Text]" custT="1"/>
      <dgm:spPr/>
      <dgm:t>
        <a:bodyPr/>
        <a:lstStyle/>
        <a:p>
          <a:r>
            <a:rPr lang="en-US" sz="900" dirty="0"/>
            <a:t>Programme 3: Communicable and Non-Communicable Diseases</a:t>
          </a:r>
          <a:br>
            <a:rPr lang="en-US" sz="900" dirty="0"/>
          </a:br>
          <a:endParaRPr lang="en-US" sz="900" dirty="0"/>
        </a:p>
      </dgm:t>
    </dgm:pt>
    <dgm:pt modelId="{C9974D83-78F5-4320-8F0F-B928BE9476D1}" type="parTrans" cxnId="{D6E57D02-0A51-4151-933C-CA263F7D2B19}">
      <dgm:prSet/>
      <dgm:spPr/>
      <dgm:t>
        <a:bodyPr/>
        <a:lstStyle/>
        <a:p>
          <a:endParaRPr lang="en-US" sz="1600"/>
        </a:p>
      </dgm:t>
    </dgm:pt>
    <dgm:pt modelId="{5A5BF1A8-EFB5-411F-A9C6-0D2EF40457D9}" type="sibTrans" cxnId="{D6E57D02-0A51-4151-933C-CA263F7D2B19}">
      <dgm:prSet custT="1"/>
      <dgm:spPr/>
      <dgm:t>
        <a:bodyPr/>
        <a:lstStyle/>
        <a:p>
          <a:r>
            <a:rPr lang="en-US" sz="1050"/>
            <a:t>DDG: Dr Y PIllay</a:t>
          </a:r>
        </a:p>
      </dgm:t>
    </dgm:pt>
    <dgm:pt modelId="{535AD762-E21F-4D2D-B286-7D44EDE1A8DC}">
      <dgm:prSet phldrT="[Text]" custT="1"/>
      <dgm:spPr/>
      <dgm:t>
        <a:bodyPr/>
        <a:lstStyle/>
        <a:p>
          <a:r>
            <a:rPr lang="en-US" sz="900" dirty="0"/>
            <a:t>Programme 4 and 5: Primary Health Care and Hospital Systems</a:t>
          </a:r>
          <a:br>
            <a:rPr lang="en-US" sz="900" dirty="0"/>
          </a:br>
          <a:endParaRPr lang="en-US" sz="900" dirty="0"/>
        </a:p>
      </dgm:t>
    </dgm:pt>
    <dgm:pt modelId="{D3F508A8-3380-4FE0-9EBF-35C3EBEEAC62}" type="parTrans" cxnId="{8AB8F7A5-0007-4BAE-8C88-8237E424C5D8}">
      <dgm:prSet/>
      <dgm:spPr/>
      <dgm:t>
        <a:bodyPr/>
        <a:lstStyle/>
        <a:p>
          <a:endParaRPr lang="en-US" sz="1600"/>
        </a:p>
      </dgm:t>
    </dgm:pt>
    <dgm:pt modelId="{5EDA4973-2BDD-4E03-A988-AAAC43AD60B3}" type="sibTrans" cxnId="{8AB8F7A5-0007-4BAE-8C88-8237E424C5D8}">
      <dgm:prSet custT="1"/>
      <dgm:spPr/>
      <dgm:t>
        <a:bodyPr/>
        <a:lstStyle/>
        <a:p>
          <a:r>
            <a:rPr lang="en-US" sz="900"/>
            <a:t>DDG</a:t>
          </a:r>
          <a:r>
            <a:rPr lang="en-US" sz="1050"/>
            <a:t>: Ms J Hunter</a:t>
          </a:r>
        </a:p>
      </dgm:t>
    </dgm:pt>
    <dgm:pt modelId="{F2AB51C1-437A-4899-81FC-0230899BC42C}">
      <dgm:prSet phldrT="[Text]" custT="1"/>
      <dgm:spPr/>
      <dgm:t>
        <a:bodyPr/>
        <a:lstStyle/>
        <a:p>
          <a:r>
            <a:rPr lang="en-US" sz="900" dirty="0"/>
            <a:t>Programme 2: National Health Insurance</a:t>
          </a:r>
          <a:br>
            <a:rPr lang="en-US" sz="900" dirty="0"/>
          </a:br>
          <a:endParaRPr lang="en-US" sz="900" dirty="0"/>
        </a:p>
      </dgm:t>
    </dgm:pt>
    <dgm:pt modelId="{C0EA633E-2FD4-42DC-8301-75E647F43BAA}" type="parTrans" cxnId="{DB386924-54B0-4FAB-BBF2-E2006163D750}">
      <dgm:prSet/>
      <dgm:spPr/>
      <dgm:t>
        <a:bodyPr/>
        <a:lstStyle/>
        <a:p>
          <a:endParaRPr lang="en-US" sz="1600"/>
        </a:p>
      </dgm:t>
    </dgm:pt>
    <dgm:pt modelId="{F20953A9-F88B-4AB4-8190-D0EBAF2D3025}" type="sibTrans" cxnId="{DB386924-54B0-4FAB-BBF2-E2006163D750}">
      <dgm:prSet custT="1"/>
      <dgm:spPr/>
      <dgm:t>
        <a:bodyPr/>
        <a:lstStyle/>
        <a:p>
          <a:r>
            <a:rPr lang="en-US" sz="1100"/>
            <a:t>DDG: Dr A Pillay</a:t>
          </a:r>
        </a:p>
      </dgm:t>
    </dgm:pt>
    <dgm:pt modelId="{179BF515-BD40-4615-9612-EEAEB68B1222}">
      <dgm:prSet phldrT="[Text]" custT="1"/>
      <dgm:spPr/>
      <dgm:t>
        <a:bodyPr/>
        <a:lstStyle/>
        <a:p>
          <a:r>
            <a:rPr lang="en-US" sz="900" dirty="0"/>
            <a:t>Programme 6: Health System Governance and HRH</a:t>
          </a:r>
          <a:br>
            <a:rPr lang="en-US" sz="900" dirty="0"/>
          </a:br>
          <a:endParaRPr lang="en-US" sz="900" dirty="0"/>
        </a:p>
      </dgm:t>
    </dgm:pt>
    <dgm:pt modelId="{56C6D548-A94A-43AA-983A-A37299845B67}" type="parTrans" cxnId="{9A4F346B-CF9D-491E-8D82-54534C5812D2}">
      <dgm:prSet/>
      <dgm:spPr/>
      <dgm:t>
        <a:bodyPr/>
        <a:lstStyle/>
        <a:p>
          <a:endParaRPr lang="en-US" sz="1600"/>
        </a:p>
      </dgm:t>
    </dgm:pt>
    <dgm:pt modelId="{B7AC30F5-70F4-4299-8407-FFFC3F4D4593}" type="sibTrans" cxnId="{9A4F346B-CF9D-491E-8D82-54534C5812D2}">
      <dgm:prSet custT="1"/>
      <dgm:spPr/>
      <dgm:t>
        <a:bodyPr/>
        <a:lstStyle/>
        <a:p>
          <a:r>
            <a:rPr lang="en-US" sz="1100"/>
            <a:t>DDG: Dr G Andrews</a:t>
          </a:r>
        </a:p>
      </dgm:t>
    </dgm:pt>
    <dgm:pt modelId="{FE32BAE1-44CB-47A6-90F7-52F2C7AE9C89}">
      <dgm:prSet phldrT="[Text]" custT="1"/>
      <dgm:spPr/>
      <dgm:t>
        <a:bodyPr/>
        <a:lstStyle/>
        <a:p>
          <a:r>
            <a:rPr lang="en-US" sz="900" dirty="0"/>
            <a:t>Programme 1: Administration </a:t>
          </a:r>
        </a:p>
      </dgm:t>
    </dgm:pt>
    <dgm:pt modelId="{437AFB35-A0EB-4538-9E31-2C735183564B}" type="parTrans" cxnId="{21842B62-B9D1-4AE8-9B83-DB8C5D641028}">
      <dgm:prSet/>
      <dgm:spPr/>
      <dgm:t>
        <a:bodyPr/>
        <a:lstStyle/>
        <a:p>
          <a:endParaRPr lang="en-US" sz="1600"/>
        </a:p>
      </dgm:t>
    </dgm:pt>
    <dgm:pt modelId="{E2501627-8018-4159-BA39-B6C792E07766}" type="sibTrans" cxnId="{21842B62-B9D1-4AE8-9B83-DB8C5D641028}">
      <dgm:prSet custT="1"/>
      <dgm:spPr/>
      <dgm:t>
        <a:bodyPr/>
        <a:lstStyle/>
        <a:p>
          <a:r>
            <a:rPr lang="en-US" sz="1000"/>
            <a:t>CFO: Mr I van der Merwe</a:t>
          </a:r>
        </a:p>
      </dgm:t>
    </dgm:pt>
    <dgm:pt modelId="{3B14AEFB-5D01-41F4-9835-E00917834393}" type="pres">
      <dgm:prSet presAssocID="{CE90E8EE-30D1-4758-9E7B-83737CD9A16A}" presName="hierChild1" presStyleCnt="0">
        <dgm:presLayoutVars>
          <dgm:orgChart val="1"/>
          <dgm:chPref val="1"/>
          <dgm:dir/>
          <dgm:animOne val="branch"/>
          <dgm:animLvl val="lvl"/>
          <dgm:resizeHandles/>
        </dgm:presLayoutVars>
      </dgm:prSet>
      <dgm:spPr/>
      <dgm:t>
        <a:bodyPr/>
        <a:lstStyle/>
        <a:p>
          <a:endParaRPr lang="en-US"/>
        </a:p>
      </dgm:t>
    </dgm:pt>
    <dgm:pt modelId="{FB21F11F-CBD0-49FC-9918-FC0992FEC283}" type="pres">
      <dgm:prSet presAssocID="{9C15AEC1-2EB7-463C-98CC-FACDA1D1A6B0}" presName="hierRoot1" presStyleCnt="0">
        <dgm:presLayoutVars>
          <dgm:hierBranch val="init"/>
        </dgm:presLayoutVars>
      </dgm:prSet>
      <dgm:spPr/>
      <dgm:t>
        <a:bodyPr/>
        <a:lstStyle/>
        <a:p>
          <a:endParaRPr lang="en-US"/>
        </a:p>
      </dgm:t>
    </dgm:pt>
    <dgm:pt modelId="{908AF90A-7A53-4987-B48B-2735778B77A1}" type="pres">
      <dgm:prSet presAssocID="{9C15AEC1-2EB7-463C-98CC-FACDA1D1A6B0}" presName="rootComposite1" presStyleCnt="0"/>
      <dgm:spPr/>
      <dgm:t>
        <a:bodyPr/>
        <a:lstStyle/>
        <a:p>
          <a:endParaRPr lang="en-US"/>
        </a:p>
      </dgm:t>
    </dgm:pt>
    <dgm:pt modelId="{84937D90-C560-4A1D-83A0-263D7E97AB0F}" type="pres">
      <dgm:prSet presAssocID="{9C15AEC1-2EB7-463C-98CC-FACDA1D1A6B0}" presName="rootText1" presStyleLbl="node0" presStyleIdx="0" presStyleCnt="1" custScaleX="135768">
        <dgm:presLayoutVars>
          <dgm:chMax/>
          <dgm:chPref val="3"/>
        </dgm:presLayoutVars>
      </dgm:prSet>
      <dgm:spPr/>
      <dgm:t>
        <a:bodyPr/>
        <a:lstStyle/>
        <a:p>
          <a:endParaRPr lang="en-US"/>
        </a:p>
      </dgm:t>
    </dgm:pt>
    <dgm:pt modelId="{16966333-2578-4C90-A806-01BB0B6B7D8C}" type="pres">
      <dgm:prSet presAssocID="{9C15AEC1-2EB7-463C-98CC-FACDA1D1A6B0}" presName="titleText1" presStyleLbl="fgAcc0" presStyleIdx="0" presStyleCnt="1">
        <dgm:presLayoutVars>
          <dgm:chMax val="0"/>
          <dgm:chPref val="0"/>
        </dgm:presLayoutVars>
      </dgm:prSet>
      <dgm:spPr/>
      <dgm:t>
        <a:bodyPr/>
        <a:lstStyle/>
        <a:p>
          <a:endParaRPr lang="en-US"/>
        </a:p>
      </dgm:t>
    </dgm:pt>
    <dgm:pt modelId="{C8B1AE2B-F0E6-4EA3-BAA3-9D5C215064AC}" type="pres">
      <dgm:prSet presAssocID="{9C15AEC1-2EB7-463C-98CC-FACDA1D1A6B0}" presName="rootConnector1" presStyleLbl="node1" presStyleIdx="0" presStyleCnt="6"/>
      <dgm:spPr/>
      <dgm:t>
        <a:bodyPr/>
        <a:lstStyle/>
        <a:p>
          <a:endParaRPr lang="en-US"/>
        </a:p>
      </dgm:t>
    </dgm:pt>
    <dgm:pt modelId="{2700EF76-6813-4570-ACA8-D8AAD7D41C81}" type="pres">
      <dgm:prSet presAssocID="{9C15AEC1-2EB7-463C-98CC-FACDA1D1A6B0}" presName="hierChild2" presStyleCnt="0"/>
      <dgm:spPr/>
      <dgm:t>
        <a:bodyPr/>
        <a:lstStyle/>
        <a:p>
          <a:endParaRPr lang="en-US"/>
        </a:p>
      </dgm:t>
    </dgm:pt>
    <dgm:pt modelId="{D40C0985-ACB3-4D8F-A732-3E303A3F2FC7}" type="pres">
      <dgm:prSet presAssocID="{5C863ED1-7039-498B-8BED-8185848CE643}" presName="Name37" presStyleLbl="parChTrans1D2" presStyleIdx="0" presStyleCnt="6"/>
      <dgm:spPr/>
      <dgm:t>
        <a:bodyPr/>
        <a:lstStyle/>
        <a:p>
          <a:endParaRPr lang="en-US"/>
        </a:p>
      </dgm:t>
    </dgm:pt>
    <dgm:pt modelId="{B40A5D10-B19B-4408-9325-A27D18111AFC}" type="pres">
      <dgm:prSet presAssocID="{A08BCCEF-8ADD-4D0A-968F-5FAB124EC49E}" presName="hierRoot2" presStyleCnt="0">
        <dgm:presLayoutVars>
          <dgm:hierBranch val="init"/>
        </dgm:presLayoutVars>
      </dgm:prSet>
      <dgm:spPr/>
      <dgm:t>
        <a:bodyPr/>
        <a:lstStyle/>
        <a:p>
          <a:endParaRPr lang="en-US"/>
        </a:p>
      </dgm:t>
    </dgm:pt>
    <dgm:pt modelId="{CD17B53D-9704-4FA1-A033-C5E9822974B5}" type="pres">
      <dgm:prSet presAssocID="{A08BCCEF-8ADD-4D0A-968F-5FAB124EC49E}" presName="rootComposite" presStyleCnt="0"/>
      <dgm:spPr/>
      <dgm:t>
        <a:bodyPr/>
        <a:lstStyle/>
        <a:p>
          <a:endParaRPr lang="en-US"/>
        </a:p>
      </dgm:t>
    </dgm:pt>
    <dgm:pt modelId="{41AC12D1-7989-4D61-B416-80BF7C21120E}" type="pres">
      <dgm:prSet presAssocID="{A08BCCEF-8ADD-4D0A-968F-5FAB124EC49E}" presName="rootText" presStyleLbl="node1" presStyleIdx="0" presStyleCnt="6" custScaleY="152521">
        <dgm:presLayoutVars>
          <dgm:chMax/>
          <dgm:chPref val="3"/>
        </dgm:presLayoutVars>
      </dgm:prSet>
      <dgm:spPr/>
      <dgm:t>
        <a:bodyPr/>
        <a:lstStyle/>
        <a:p>
          <a:endParaRPr lang="en-US"/>
        </a:p>
      </dgm:t>
    </dgm:pt>
    <dgm:pt modelId="{967CF927-FF8D-4654-B9C3-07E0170B2DD6}" type="pres">
      <dgm:prSet presAssocID="{A08BCCEF-8ADD-4D0A-968F-5FAB124EC49E}" presName="titleText2" presStyleLbl="fgAcc1" presStyleIdx="0" presStyleCnt="6" custScaleX="101223" custScaleY="110747">
        <dgm:presLayoutVars>
          <dgm:chMax val="0"/>
          <dgm:chPref val="0"/>
        </dgm:presLayoutVars>
      </dgm:prSet>
      <dgm:spPr/>
      <dgm:t>
        <a:bodyPr/>
        <a:lstStyle/>
        <a:p>
          <a:endParaRPr lang="en-US"/>
        </a:p>
      </dgm:t>
    </dgm:pt>
    <dgm:pt modelId="{51FC15EA-0233-4895-B5B8-83CCFED1CE89}" type="pres">
      <dgm:prSet presAssocID="{A08BCCEF-8ADD-4D0A-968F-5FAB124EC49E}" presName="rootConnector" presStyleLbl="node2" presStyleIdx="0" presStyleCnt="0"/>
      <dgm:spPr/>
      <dgm:t>
        <a:bodyPr/>
        <a:lstStyle/>
        <a:p>
          <a:endParaRPr lang="en-US"/>
        </a:p>
      </dgm:t>
    </dgm:pt>
    <dgm:pt modelId="{EA51906F-565A-45AB-8D44-475EEA119D2D}" type="pres">
      <dgm:prSet presAssocID="{A08BCCEF-8ADD-4D0A-968F-5FAB124EC49E}" presName="hierChild4" presStyleCnt="0"/>
      <dgm:spPr/>
      <dgm:t>
        <a:bodyPr/>
        <a:lstStyle/>
        <a:p>
          <a:endParaRPr lang="en-US"/>
        </a:p>
      </dgm:t>
    </dgm:pt>
    <dgm:pt modelId="{C1DF2DE1-AA07-4DD3-997E-F775629D6558}" type="pres">
      <dgm:prSet presAssocID="{A08BCCEF-8ADD-4D0A-968F-5FAB124EC49E}" presName="hierChild5" presStyleCnt="0"/>
      <dgm:spPr/>
      <dgm:t>
        <a:bodyPr/>
        <a:lstStyle/>
        <a:p>
          <a:endParaRPr lang="en-US"/>
        </a:p>
      </dgm:t>
    </dgm:pt>
    <dgm:pt modelId="{787F6294-50BB-4824-BC25-D6A333B3B866}" type="pres">
      <dgm:prSet presAssocID="{437AFB35-A0EB-4538-9E31-2C735183564B}" presName="Name37" presStyleLbl="parChTrans1D2" presStyleIdx="1" presStyleCnt="6"/>
      <dgm:spPr/>
      <dgm:t>
        <a:bodyPr/>
        <a:lstStyle/>
        <a:p>
          <a:endParaRPr lang="en-US"/>
        </a:p>
      </dgm:t>
    </dgm:pt>
    <dgm:pt modelId="{82525B02-B67D-45B9-AA4A-8FA4D5FA69C1}" type="pres">
      <dgm:prSet presAssocID="{FE32BAE1-44CB-47A6-90F7-52F2C7AE9C89}" presName="hierRoot2" presStyleCnt="0">
        <dgm:presLayoutVars>
          <dgm:hierBranch val="init"/>
        </dgm:presLayoutVars>
      </dgm:prSet>
      <dgm:spPr/>
      <dgm:t>
        <a:bodyPr/>
        <a:lstStyle/>
        <a:p>
          <a:endParaRPr lang="en-US"/>
        </a:p>
      </dgm:t>
    </dgm:pt>
    <dgm:pt modelId="{0A4AEBF7-A5B7-40FD-AA67-EA424F3CF695}" type="pres">
      <dgm:prSet presAssocID="{FE32BAE1-44CB-47A6-90F7-52F2C7AE9C89}" presName="rootComposite" presStyleCnt="0"/>
      <dgm:spPr/>
      <dgm:t>
        <a:bodyPr/>
        <a:lstStyle/>
        <a:p>
          <a:endParaRPr lang="en-US"/>
        </a:p>
      </dgm:t>
    </dgm:pt>
    <dgm:pt modelId="{054E1A45-8714-42B3-ACF8-47B8A1E3D0F6}" type="pres">
      <dgm:prSet presAssocID="{FE32BAE1-44CB-47A6-90F7-52F2C7AE9C89}" presName="rootText" presStyleLbl="node1" presStyleIdx="1" presStyleCnt="6" custScaleY="138120">
        <dgm:presLayoutVars>
          <dgm:chMax/>
          <dgm:chPref val="3"/>
        </dgm:presLayoutVars>
      </dgm:prSet>
      <dgm:spPr/>
      <dgm:t>
        <a:bodyPr/>
        <a:lstStyle/>
        <a:p>
          <a:endParaRPr lang="en-US"/>
        </a:p>
      </dgm:t>
    </dgm:pt>
    <dgm:pt modelId="{EB096490-B99F-4623-9444-022407FA6C7A}" type="pres">
      <dgm:prSet presAssocID="{FE32BAE1-44CB-47A6-90F7-52F2C7AE9C89}" presName="titleText2" presStyleLbl="fgAcc1" presStyleIdx="1" presStyleCnt="6" custScaleY="204696">
        <dgm:presLayoutVars>
          <dgm:chMax val="0"/>
          <dgm:chPref val="0"/>
        </dgm:presLayoutVars>
      </dgm:prSet>
      <dgm:spPr/>
      <dgm:t>
        <a:bodyPr/>
        <a:lstStyle/>
        <a:p>
          <a:endParaRPr lang="en-US"/>
        </a:p>
      </dgm:t>
    </dgm:pt>
    <dgm:pt modelId="{58AEA516-EC37-431E-84BF-E1FCA4949606}" type="pres">
      <dgm:prSet presAssocID="{FE32BAE1-44CB-47A6-90F7-52F2C7AE9C89}" presName="rootConnector" presStyleLbl="node2" presStyleIdx="0" presStyleCnt="0"/>
      <dgm:spPr/>
      <dgm:t>
        <a:bodyPr/>
        <a:lstStyle/>
        <a:p>
          <a:endParaRPr lang="en-US"/>
        </a:p>
      </dgm:t>
    </dgm:pt>
    <dgm:pt modelId="{20BF909B-1468-4C15-BEBC-8D294EC6EFA7}" type="pres">
      <dgm:prSet presAssocID="{FE32BAE1-44CB-47A6-90F7-52F2C7AE9C89}" presName="hierChild4" presStyleCnt="0"/>
      <dgm:spPr/>
      <dgm:t>
        <a:bodyPr/>
        <a:lstStyle/>
        <a:p>
          <a:endParaRPr lang="en-US"/>
        </a:p>
      </dgm:t>
    </dgm:pt>
    <dgm:pt modelId="{2DEFD8E3-AE61-467F-B05F-C6327B4DE640}" type="pres">
      <dgm:prSet presAssocID="{FE32BAE1-44CB-47A6-90F7-52F2C7AE9C89}" presName="hierChild5" presStyleCnt="0"/>
      <dgm:spPr/>
      <dgm:t>
        <a:bodyPr/>
        <a:lstStyle/>
        <a:p>
          <a:endParaRPr lang="en-US"/>
        </a:p>
      </dgm:t>
    </dgm:pt>
    <dgm:pt modelId="{3DC9F575-E97C-4780-BBF1-B1FE2F17533B}" type="pres">
      <dgm:prSet presAssocID="{C0EA633E-2FD4-42DC-8301-75E647F43BAA}" presName="Name37" presStyleLbl="parChTrans1D2" presStyleIdx="2" presStyleCnt="6"/>
      <dgm:spPr/>
      <dgm:t>
        <a:bodyPr/>
        <a:lstStyle/>
        <a:p>
          <a:endParaRPr lang="en-US"/>
        </a:p>
      </dgm:t>
    </dgm:pt>
    <dgm:pt modelId="{D1E95DB7-AFCB-4978-A0B0-833F752B4C5B}" type="pres">
      <dgm:prSet presAssocID="{F2AB51C1-437A-4899-81FC-0230899BC42C}" presName="hierRoot2" presStyleCnt="0">
        <dgm:presLayoutVars>
          <dgm:hierBranch val="init"/>
        </dgm:presLayoutVars>
      </dgm:prSet>
      <dgm:spPr/>
      <dgm:t>
        <a:bodyPr/>
        <a:lstStyle/>
        <a:p>
          <a:endParaRPr lang="en-US"/>
        </a:p>
      </dgm:t>
    </dgm:pt>
    <dgm:pt modelId="{26473E43-66DE-4D8B-966C-CA16F3E5D617}" type="pres">
      <dgm:prSet presAssocID="{F2AB51C1-437A-4899-81FC-0230899BC42C}" presName="rootComposite" presStyleCnt="0"/>
      <dgm:spPr/>
      <dgm:t>
        <a:bodyPr/>
        <a:lstStyle/>
        <a:p>
          <a:endParaRPr lang="en-US"/>
        </a:p>
      </dgm:t>
    </dgm:pt>
    <dgm:pt modelId="{42A0B4F4-4CAA-4E88-992A-C883010C2788}" type="pres">
      <dgm:prSet presAssocID="{F2AB51C1-437A-4899-81FC-0230899BC42C}" presName="rootText" presStyleLbl="node1" presStyleIdx="2" presStyleCnt="6" custScaleY="134934">
        <dgm:presLayoutVars>
          <dgm:chMax/>
          <dgm:chPref val="3"/>
        </dgm:presLayoutVars>
      </dgm:prSet>
      <dgm:spPr/>
      <dgm:t>
        <a:bodyPr/>
        <a:lstStyle/>
        <a:p>
          <a:endParaRPr lang="en-US"/>
        </a:p>
      </dgm:t>
    </dgm:pt>
    <dgm:pt modelId="{677C952D-4538-4DD2-9619-1B44F8D62FC1}" type="pres">
      <dgm:prSet presAssocID="{F2AB51C1-437A-4899-81FC-0230899BC42C}" presName="titleText2" presStyleLbl="fgAcc1" presStyleIdx="2" presStyleCnt="6">
        <dgm:presLayoutVars>
          <dgm:chMax val="0"/>
          <dgm:chPref val="0"/>
        </dgm:presLayoutVars>
      </dgm:prSet>
      <dgm:spPr/>
      <dgm:t>
        <a:bodyPr/>
        <a:lstStyle/>
        <a:p>
          <a:endParaRPr lang="en-US"/>
        </a:p>
      </dgm:t>
    </dgm:pt>
    <dgm:pt modelId="{6BD2CFD6-4027-4F1C-B84D-95BA8E0B349D}" type="pres">
      <dgm:prSet presAssocID="{F2AB51C1-437A-4899-81FC-0230899BC42C}" presName="rootConnector" presStyleLbl="node2" presStyleIdx="0" presStyleCnt="0"/>
      <dgm:spPr/>
      <dgm:t>
        <a:bodyPr/>
        <a:lstStyle/>
        <a:p>
          <a:endParaRPr lang="en-US"/>
        </a:p>
      </dgm:t>
    </dgm:pt>
    <dgm:pt modelId="{C1F8BDB0-7B0D-4496-9A39-68AB5FE8BF57}" type="pres">
      <dgm:prSet presAssocID="{F2AB51C1-437A-4899-81FC-0230899BC42C}" presName="hierChild4" presStyleCnt="0"/>
      <dgm:spPr/>
      <dgm:t>
        <a:bodyPr/>
        <a:lstStyle/>
        <a:p>
          <a:endParaRPr lang="en-US"/>
        </a:p>
      </dgm:t>
    </dgm:pt>
    <dgm:pt modelId="{6065F267-CBE1-4FAF-A299-091FF591B713}" type="pres">
      <dgm:prSet presAssocID="{F2AB51C1-437A-4899-81FC-0230899BC42C}" presName="hierChild5" presStyleCnt="0"/>
      <dgm:spPr/>
      <dgm:t>
        <a:bodyPr/>
        <a:lstStyle/>
        <a:p>
          <a:endParaRPr lang="en-US"/>
        </a:p>
      </dgm:t>
    </dgm:pt>
    <dgm:pt modelId="{09B8D295-6C29-4D59-93C8-49E8673B2177}" type="pres">
      <dgm:prSet presAssocID="{C9974D83-78F5-4320-8F0F-B928BE9476D1}" presName="Name37" presStyleLbl="parChTrans1D2" presStyleIdx="3" presStyleCnt="6"/>
      <dgm:spPr/>
      <dgm:t>
        <a:bodyPr/>
        <a:lstStyle/>
        <a:p>
          <a:endParaRPr lang="en-US"/>
        </a:p>
      </dgm:t>
    </dgm:pt>
    <dgm:pt modelId="{0690A666-7358-4A28-8967-BEFA39EF4097}" type="pres">
      <dgm:prSet presAssocID="{A3C4EE20-E91D-4031-80B7-EDF5474F6B5C}" presName="hierRoot2" presStyleCnt="0">
        <dgm:presLayoutVars>
          <dgm:hierBranch val="init"/>
        </dgm:presLayoutVars>
      </dgm:prSet>
      <dgm:spPr/>
      <dgm:t>
        <a:bodyPr/>
        <a:lstStyle/>
        <a:p>
          <a:endParaRPr lang="en-US"/>
        </a:p>
      </dgm:t>
    </dgm:pt>
    <dgm:pt modelId="{16CD96D8-95F6-4BF1-81A5-8DF2BC81218E}" type="pres">
      <dgm:prSet presAssocID="{A3C4EE20-E91D-4031-80B7-EDF5474F6B5C}" presName="rootComposite" presStyleCnt="0"/>
      <dgm:spPr/>
      <dgm:t>
        <a:bodyPr/>
        <a:lstStyle/>
        <a:p>
          <a:endParaRPr lang="en-US"/>
        </a:p>
      </dgm:t>
    </dgm:pt>
    <dgm:pt modelId="{83651821-0D89-44B4-AD8B-509F5C33ACAF}" type="pres">
      <dgm:prSet presAssocID="{A3C4EE20-E91D-4031-80B7-EDF5474F6B5C}" presName="rootText" presStyleLbl="node1" presStyleIdx="3" presStyleCnt="6" custScaleY="131747">
        <dgm:presLayoutVars>
          <dgm:chMax/>
          <dgm:chPref val="3"/>
        </dgm:presLayoutVars>
      </dgm:prSet>
      <dgm:spPr/>
      <dgm:t>
        <a:bodyPr/>
        <a:lstStyle/>
        <a:p>
          <a:endParaRPr lang="en-US"/>
        </a:p>
      </dgm:t>
    </dgm:pt>
    <dgm:pt modelId="{48CFF28C-D499-4C42-8015-A113D526AA9A}" type="pres">
      <dgm:prSet presAssocID="{A3C4EE20-E91D-4031-80B7-EDF5474F6B5C}" presName="titleText2" presStyleLbl="fgAcc1" presStyleIdx="3" presStyleCnt="6">
        <dgm:presLayoutVars>
          <dgm:chMax val="0"/>
          <dgm:chPref val="0"/>
        </dgm:presLayoutVars>
      </dgm:prSet>
      <dgm:spPr/>
      <dgm:t>
        <a:bodyPr/>
        <a:lstStyle/>
        <a:p>
          <a:endParaRPr lang="en-US"/>
        </a:p>
      </dgm:t>
    </dgm:pt>
    <dgm:pt modelId="{55691B28-1CB9-49ED-B6B3-5ADE043E09F3}" type="pres">
      <dgm:prSet presAssocID="{A3C4EE20-E91D-4031-80B7-EDF5474F6B5C}" presName="rootConnector" presStyleLbl="node2" presStyleIdx="0" presStyleCnt="0"/>
      <dgm:spPr/>
      <dgm:t>
        <a:bodyPr/>
        <a:lstStyle/>
        <a:p>
          <a:endParaRPr lang="en-US"/>
        </a:p>
      </dgm:t>
    </dgm:pt>
    <dgm:pt modelId="{ABCDD227-ABEF-4325-B965-59DE2E90E535}" type="pres">
      <dgm:prSet presAssocID="{A3C4EE20-E91D-4031-80B7-EDF5474F6B5C}" presName="hierChild4" presStyleCnt="0"/>
      <dgm:spPr/>
      <dgm:t>
        <a:bodyPr/>
        <a:lstStyle/>
        <a:p>
          <a:endParaRPr lang="en-US"/>
        </a:p>
      </dgm:t>
    </dgm:pt>
    <dgm:pt modelId="{5779AA45-D38F-4BFE-9D2A-F5CCDE5C5E1C}" type="pres">
      <dgm:prSet presAssocID="{A3C4EE20-E91D-4031-80B7-EDF5474F6B5C}" presName="hierChild5" presStyleCnt="0"/>
      <dgm:spPr/>
      <dgm:t>
        <a:bodyPr/>
        <a:lstStyle/>
        <a:p>
          <a:endParaRPr lang="en-US"/>
        </a:p>
      </dgm:t>
    </dgm:pt>
    <dgm:pt modelId="{5DB26928-E14E-409E-A624-8C9E747282CC}" type="pres">
      <dgm:prSet presAssocID="{D3F508A8-3380-4FE0-9EBF-35C3EBEEAC62}" presName="Name37" presStyleLbl="parChTrans1D2" presStyleIdx="4" presStyleCnt="6"/>
      <dgm:spPr/>
      <dgm:t>
        <a:bodyPr/>
        <a:lstStyle/>
        <a:p>
          <a:endParaRPr lang="en-US"/>
        </a:p>
      </dgm:t>
    </dgm:pt>
    <dgm:pt modelId="{51D3D945-6803-4DAB-AA97-93CE482F625E}" type="pres">
      <dgm:prSet presAssocID="{535AD762-E21F-4D2D-B286-7D44EDE1A8DC}" presName="hierRoot2" presStyleCnt="0">
        <dgm:presLayoutVars>
          <dgm:hierBranch val="init"/>
        </dgm:presLayoutVars>
      </dgm:prSet>
      <dgm:spPr/>
      <dgm:t>
        <a:bodyPr/>
        <a:lstStyle/>
        <a:p>
          <a:endParaRPr lang="en-US"/>
        </a:p>
      </dgm:t>
    </dgm:pt>
    <dgm:pt modelId="{C4F32CA9-9A49-4C38-AF5B-D7B120C3C043}" type="pres">
      <dgm:prSet presAssocID="{535AD762-E21F-4D2D-B286-7D44EDE1A8DC}" presName="rootComposite" presStyleCnt="0"/>
      <dgm:spPr/>
      <dgm:t>
        <a:bodyPr/>
        <a:lstStyle/>
        <a:p>
          <a:endParaRPr lang="en-US"/>
        </a:p>
      </dgm:t>
    </dgm:pt>
    <dgm:pt modelId="{56D494BC-EDAC-419E-878A-BAF224E0987D}" type="pres">
      <dgm:prSet presAssocID="{535AD762-E21F-4D2D-B286-7D44EDE1A8DC}" presName="rootText" presStyleLbl="node1" presStyleIdx="4" presStyleCnt="6" custScaleY="129447">
        <dgm:presLayoutVars>
          <dgm:chMax/>
          <dgm:chPref val="3"/>
        </dgm:presLayoutVars>
      </dgm:prSet>
      <dgm:spPr/>
      <dgm:t>
        <a:bodyPr/>
        <a:lstStyle/>
        <a:p>
          <a:endParaRPr lang="en-US"/>
        </a:p>
      </dgm:t>
    </dgm:pt>
    <dgm:pt modelId="{79424742-6F97-4468-9590-A0E27AFF59EE}" type="pres">
      <dgm:prSet presAssocID="{535AD762-E21F-4D2D-B286-7D44EDE1A8DC}" presName="titleText2" presStyleLbl="fgAcc1" presStyleIdx="4" presStyleCnt="6">
        <dgm:presLayoutVars>
          <dgm:chMax val="0"/>
          <dgm:chPref val="0"/>
        </dgm:presLayoutVars>
      </dgm:prSet>
      <dgm:spPr/>
      <dgm:t>
        <a:bodyPr/>
        <a:lstStyle/>
        <a:p>
          <a:endParaRPr lang="en-US"/>
        </a:p>
      </dgm:t>
    </dgm:pt>
    <dgm:pt modelId="{81A4BEE9-C0E1-44A9-A468-1E003DDE7CE9}" type="pres">
      <dgm:prSet presAssocID="{535AD762-E21F-4D2D-B286-7D44EDE1A8DC}" presName="rootConnector" presStyleLbl="node2" presStyleIdx="0" presStyleCnt="0"/>
      <dgm:spPr/>
      <dgm:t>
        <a:bodyPr/>
        <a:lstStyle/>
        <a:p>
          <a:endParaRPr lang="en-US"/>
        </a:p>
      </dgm:t>
    </dgm:pt>
    <dgm:pt modelId="{3E3C60D0-320C-4681-A810-C6D5C25334ED}" type="pres">
      <dgm:prSet presAssocID="{535AD762-E21F-4D2D-B286-7D44EDE1A8DC}" presName="hierChild4" presStyleCnt="0"/>
      <dgm:spPr/>
      <dgm:t>
        <a:bodyPr/>
        <a:lstStyle/>
        <a:p>
          <a:endParaRPr lang="en-US"/>
        </a:p>
      </dgm:t>
    </dgm:pt>
    <dgm:pt modelId="{DC4404FC-C634-4F6F-A12C-19D3D79647A3}" type="pres">
      <dgm:prSet presAssocID="{535AD762-E21F-4D2D-B286-7D44EDE1A8DC}" presName="hierChild5" presStyleCnt="0"/>
      <dgm:spPr/>
      <dgm:t>
        <a:bodyPr/>
        <a:lstStyle/>
        <a:p>
          <a:endParaRPr lang="en-US"/>
        </a:p>
      </dgm:t>
    </dgm:pt>
    <dgm:pt modelId="{A5478D5D-B384-495B-967B-29E2E2A10818}" type="pres">
      <dgm:prSet presAssocID="{56C6D548-A94A-43AA-983A-A37299845B67}" presName="Name37" presStyleLbl="parChTrans1D2" presStyleIdx="5" presStyleCnt="6"/>
      <dgm:spPr/>
      <dgm:t>
        <a:bodyPr/>
        <a:lstStyle/>
        <a:p>
          <a:endParaRPr lang="en-US"/>
        </a:p>
      </dgm:t>
    </dgm:pt>
    <dgm:pt modelId="{2C58AE6B-F2A7-4139-BB23-4AB4BD38BE58}" type="pres">
      <dgm:prSet presAssocID="{179BF515-BD40-4615-9612-EEAEB68B1222}" presName="hierRoot2" presStyleCnt="0">
        <dgm:presLayoutVars>
          <dgm:hierBranch val="init"/>
        </dgm:presLayoutVars>
      </dgm:prSet>
      <dgm:spPr/>
      <dgm:t>
        <a:bodyPr/>
        <a:lstStyle/>
        <a:p>
          <a:endParaRPr lang="en-US"/>
        </a:p>
      </dgm:t>
    </dgm:pt>
    <dgm:pt modelId="{23F3A5D3-8B0F-4DC1-A715-B3BE3EE61EA5}" type="pres">
      <dgm:prSet presAssocID="{179BF515-BD40-4615-9612-EEAEB68B1222}" presName="rootComposite" presStyleCnt="0"/>
      <dgm:spPr/>
      <dgm:t>
        <a:bodyPr/>
        <a:lstStyle/>
        <a:p>
          <a:endParaRPr lang="en-US"/>
        </a:p>
      </dgm:t>
    </dgm:pt>
    <dgm:pt modelId="{AAAE9C4A-06B2-4749-BC25-CC3A71188D3B}" type="pres">
      <dgm:prSet presAssocID="{179BF515-BD40-4615-9612-EEAEB68B1222}" presName="rootText" presStyleLbl="node1" presStyleIdx="5" presStyleCnt="6" custScaleY="129447">
        <dgm:presLayoutVars>
          <dgm:chMax/>
          <dgm:chPref val="3"/>
        </dgm:presLayoutVars>
      </dgm:prSet>
      <dgm:spPr/>
      <dgm:t>
        <a:bodyPr/>
        <a:lstStyle/>
        <a:p>
          <a:endParaRPr lang="en-US"/>
        </a:p>
      </dgm:t>
    </dgm:pt>
    <dgm:pt modelId="{42D3ADFF-2DEE-4D1F-A455-B584AFB0CACA}" type="pres">
      <dgm:prSet presAssocID="{179BF515-BD40-4615-9612-EEAEB68B1222}" presName="titleText2" presStyleLbl="fgAcc1" presStyleIdx="5" presStyleCnt="6" custScaleX="119117">
        <dgm:presLayoutVars>
          <dgm:chMax val="0"/>
          <dgm:chPref val="0"/>
        </dgm:presLayoutVars>
      </dgm:prSet>
      <dgm:spPr/>
      <dgm:t>
        <a:bodyPr/>
        <a:lstStyle/>
        <a:p>
          <a:endParaRPr lang="en-US"/>
        </a:p>
      </dgm:t>
    </dgm:pt>
    <dgm:pt modelId="{50C936B8-B2B0-4D3D-B68A-0A2B8430F696}" type="pres">
      <dgm:prSet presAssocID="{179BF515-BD40-4615-9612-EEAEB68B1222}" presName="rootConnector" presStyleLbl="node2" presStyleIdx="0" presStyleCnt="0"/>
      <dgm:spPr/>
      <dgm:t>
        <a:bodyPr/>
        <a:lstStyle/>
        <a:p>
          <a:endParaRPr lang="en-US"/>
        </a:p>
      </dgm:t>
    </dgm:pt>
    <dgm:pt modelId="{4C0BBA8D-E950-45CF-9C52-124CB6F3D6F5}" type="pres">
      <dgm:prSet presAssocID="{179BF515-BD40-4615-9612-EEAEB68B1222}" presName="hierChild4" presStyleCnt="0"/>
      <dgm:spPr/>
      <dgm:t>
        <a:bodyPr/>
        <a:lstStyle/>
        <a:p>
          <a:endParaRPr lang="en-US"/>
        </a:p>
      </dgm:t>
    </dgm:pt>
    <dgm:pt modelId="{3FD584E5-1EF2-4C6F-95CD-4DB96EC23337}" type="pres">
      <dgm:prSet presAssocID="{179BF515-BD40-4615-9612-EEAEB68B1222}" presName="hierChild5" presStyleCnt="0"/>
      <dgm:spPr/>
      <dgm:t>
        <a:bodyPr/>
        <a:lstStyle/>
        <a:p>
          <a:endParaRPr lang="en-US"/>
        </a:p>
      </dgm:t>
    </dgm:pt>
    <dgm:pt modelId="{13926067-D62F-4DC1-9445-20E0989FA247}" type="pres">
      <dgm:prSet presAssocID="{9C15AEC1-2EB7-463C-98CC-FACDA1D1A6B0}" presName="hierChild3" presStyleCnt="0"/>
      <dgm:spPr/>
      <dgm:t>
        <a:bodyPr/>
        <a:lstStyle/>
        <a:p>
          <a:endParaRPr lang="en-US"/>
        </a:p>
      </dgm:t>
    </dgm:pt>
  </dgm:ptLst>
  <dgm:cxnLst>
    <dgm:cxn modelId="{AFBCA71B-8E2D-460E-84E0-1B8776F493AC}" type="presOf" srcId="{B24C139E-4887-4ADE-84AF-0FC5AA03BE08}" destId="{967CF927-FF8D-4654-B9C3-07E0170B2DD6}" srcOrd="0" destOrd="0" presId="urn:microsoft.com/office/officeart/2008/layout/NameandTitleOrganizationalChart"/>
    <dgm:cxn modelId="{C3DDC9EF-195F-4E67-A266-70A88FDD489A}" type="presOf" srcId="{5C863ED1-7039-498B-8BED-8185848CE643}" destId="{D40C0985-ACB3-4D8F-A732-3E303A3F2FC7}" srcOrd="0" destOrd="0" presId="urn:microsoft.com/office/officeart/2008/layout/NameandTitleOrganizationalChart"/>
    <dgm:cxn modelId="{1C9B4224-4D0F-4E93-A693-DEB79B00662D}" type="presOf" srcId="{5EDA4973-2BDD-4E03-A988-AAAC43AD60B3}" destId="{79424742-6F97-4468-9590-A0E27AFF59EE}" srcOrd="0" destOrd="0" presId="urn:microsoft.com/office/officeart/2008/layout/NameandTitleOrganizationalChart"/>
    <dgm:cxn modelId="{71E5D0B1-ECC8-465C-89B3-1486316CC5CD}" type="presOf" srcId="{FE32BAE1-44CB-47A6-90F7-52F2C7AE9C89}" destId="{58AEA516-EC37-431E-84BF-E1FCA4949606}" srcOrd="1" destOrd="0" presId="urn:microsoft.com/office/officeart/2008/layout/NameandTitleOrganizationalChart"/>
    <dgm:cxn modelId="{DB386924-54B0-4FAB-BBF2-E2006163D750}" srcId="{9C15AEC1-2EB7-463C-98CC-FACDA1D1A6B0}" destId="{F2AB51C1-437A-4899-81FC-0230899BC42C}" srcOrd="2" destOrd="0" parTransId="{C0EA633E-2FD4-42DC-8301-75E647F43BAA}" sibTransId="{F20953A9-F88B-4AB4-8190-D0EBAF2D3025}"/>
    <dgm:cxn modelId="{37E35DC2-982B-45FC-AA63-64260DEFECB5}" type="presOf" srcId="{95F9BE27-241C-4C5B-B5C5-FB92454F8159}" destId="{16966333-2578-4C90-A806-01BB0B6B7D8C}" srcOrd="0" destOrd="0" presId="urn:microsoft.com/office/officeart/2008/layout/NameandTitleOrganizationalChart"/>
    <dgm:cxn modelId="{925B45B3-CF58-4872-B37A-7382386A3D45}" type="presOf" srcId="{D3F508A8-3380-4FE0-9EBF-35C3EBEEAC62}" destId="{5DB26928-E14E-409E-A624-8C9E747282CC}" srcOrd="0" destOrd="0" presId="urn:microsoft.com/office/officeart/2008/layout/NameandTitleOrganizationalChart"/>
    <dgm:cxn modelId="{04B4AD46-8A32-47F1-86E3-8D4EE7B84B21}" type="presOf" srcId="{179BF515-BD40-4615-9612-EEAEB68B1222}" destId="{AAAE9C4A-06B2-4749-BC25-CC3A71188D3B}" srcOrd="0" destOrd="0" presId="urn:microsoft.com/office/officeart/2008/layout/NameandTitleOrganizationalChart"/>
    <dgm:cxn modelId="{200504D9-7F70-43B4-A05E-BF8C21DB3228}" type="presOf" srcId="{A08BCCEF-8ADD-4D0A-968F-5FAB124EC49E}" destId="{41AC12D1-7989-4D61-B416-80BF7C21120E}" srcOrd="0" destOrd="0" presId="urn:microsoft.com/office/officeart/2008/layout/NameandTitleOrganizationalChart"/>
    <dgm:cxn modelId="{ADAA4DF1-0761-4F2B-8E15-4F3DE7991B85}" type="presOf" srcId="{C0EA633E-2FD4-42DC-8301-75E647F43BAA}" destId="{3DC9F575-E97C-4780-BBF1-B1FE2F17533B}" srcOrd="0" destOrd="0" presId="urn:microsoft.com/office/officeart/2008/layout/NameandTitleOrganizationalChart"/>
    <dgm:cxn modelId="{3D80A988-3384-4F6B-875A-95B0200A2711}" type="presOf" srcId="{B7AC30F5-70F4-4299-8407-FFFC3F4D4593}" destId="{42D3ADFF-2DEE-4D1F-A455-B584AFB0CACA}" srcOrd="0" destOrd="0" presId="urn:microsoft.com/office/officeart/2008/layout/NameandTitleOrganizationalChart"/>
    <dgm:cxn modelId="{50A496E3-53D0-49E9-88C7-264F61300347}" srcId="{9C15AEC1-2EB7-463C-98CC-FACDA1D1A6B0}" destId="{A08BCCEF-8ADD-4D0A-968F-5FAB124EC49E}" srcOrd="0" destOrd="0" parTransId="{5C863ED1-7039-498B-8BED-8185848CE643}" sibTransId="{B24C139E-4887-4ADE-84AF-0FC5AA03BE08}"/>
    <dgm:cxn modelId="{9A4F346B-CF9D-491E-8D82-54534C5812D2}" srcId="{9C15AEC1-2EB7-463C-98CC-FACDA1D1A6B0}" destId="{179BF515-BD40-4615-9612-EEAEB68B1222}" srcOrd="5" destOrd="0" parTransId="{56C6D548-A94A-43AA-983A-A37299845B67}" sibTransId="{B7AC30F5-70F4-4299-8407-FFFC3F4D4593}"/>
    <dgm:cxn modelId="{6F51677D-954A-4C0D-A2D8-D62BA3DE32D4}" type="presOf" srcId="{535AD762-E21F-4D2D-B286-7D44EDE1A8DC}" destId="{81A4BEE9-C0E1-44A9-A468-1E003DDE7CE9}" srcOrd="1" destOrd="0" presId="urn:microsoft.com/office/officeart/2008/layout/NameandTitleOrganizationalChart"/>
    <dgm:cxn modelId="{56D034DC-7C3B-48B0-BC71-F7E3339FF75F}" type="presOf" srcId="{A3C4EE20-E91D-4031-80B7-EDF5474F6B5C}" destId="{83651821-0D89-44B4-AD8B-509F5C33ACAF}" srcOrd="0" destOrd="0" presId="urn:microsoft.com/office/officeart/2008/layout/NameandTitleOrganizationalChart"/>
    <dgm:cxn modelId="{44CEF805-11F0-4B4D-B19B-82CA4BF4A7F0}" type="presOf" srcId="{437AFB35-A0EB-4538-9E31-2C735183564B}" destId="{787F6294-50BB-4824-BC25-D6A333B3B866}" srcOrd="0" destOrd="0" presId="urn:microsoft.com/office/officeart/2008/layout/NameandTitleOrganizationalChart"/>
    <dgm:cxn modelId="{EF98C236-9041-4EF6-9FD8-CC3AA1908B14}" type="presOf" srcId="{F20953A9-F88B-4AB4-8190-D0EBAF2D3025}" destId="{677C952D-4538-4DD2-9619-1B44F8D62FC1}" srcOrd="0" destOrd="0" presId="urn:microsoft.com/office/officeart/2008/layout/NameandTitleOrganizationalChart"/>
    <dgm:cxn modelId="{BC2BE2C4-A117-48A2-8D51-746A7AE95637}" type="presOf" srcId="{5A5BF1A8-EFB5-411F-A9C6-0D2EF40457D9}" destId="{48CFF28C-D499-4C42-8015-A113D526AA9A}" srcOrd="0" destOrd="0" presId="urn:microsoft.com/office/officeart/2008/layout/NameandTitleOrganizationalChart"/>
    <dgm:cxn modelId="{21842B62-B9D1-4AE8-9B83-DB8C5D641028}" srcId="{9C15AEC1-2EB7-463C-98CC-FACDA1D1A6B0}" destId="{FE32BAE1-44CB-47A6-90F7-52F2C7AE9C89}" srcOrd="1" destOrd="0" parTransId="{437AFB35-A0EB-4538-9E31-2C735183564B}" sibTransId="{E2501627-8018-4159-BA39-B6C792E07766}"/>
    <dgm:cxn modelId="{D584A22E-536B-4355-A33B-4D750F3A0A5A}" type="presOf" srcId="{56C6D548-A94A-43AA-983A-A37299845B67}" destId="{A5478D5D-B384-495B-967B-29E2E2A10818}" srcOrd="0" destOrd="0" presId="urn:microsoft.com/office/officeart/2008/layout/NameandTitleOrganizationalChart"/>
    <dgm:cxn modelId="{96D9ED91-DC82-4298-B82B-BFE014FB55CB}" type="presOf" srcId="{E2501627-8018-4159-BA39-B6C792E07766}" destId="{EB096490-B99F-4623-9444-022407FA6C7A}" srcOrd="0" destOrd="0" presId="urn:microsoft.com/office/officeart/2008/layout/NameandTitleOrganizationalChart"/>
    <dgm:cxn modelId="{6A4D6BD5-7CB1-445E-A81D-1D8799FAA600}" type="presOf" srcId="{CE90E8EE-30D1-4758-9E7B-83737CD9A16A}" destId="{3B14AEFB-5D01-41F4-9835-E00917834393}" srcOrd="0" destOrd="0" presId="urn:microsoft.com/office/officeart/2008/layout/NameandTitleOrganizationalChart"/>
    <dgm:cxn modelId="{FE55B57F-FE99-42AA-9123-437FBA07BAAE}" type="presOf" srcId="{535AD762-E21F-4D2D-B286-7D44EDE1A8DC}" destId="{56D494BC-EDAC-419E-878A-BAF224E0987D}" srcOrd="0" destOrd="0" presId="urn:microsoft.com/office/officeart/2008/layout/NameandTitleOrganizationalChart"/>
    <dgm:cxn modelId="{92145866-8081-4722-944B-46F463E84C49}" type="presOf" srcId="{F2AB51C1-437A-4899-81FC-0230899BC42C}" destId="{42A0B4F4-4CAA-4E88-992A-C883010C2788}" srcOrd="0" destOrd="0" presId="urn:microsoft.com/office/officeart/2008/layout/NameandTitleOrganizationalChart"/>
    <dgm:cxn modelId="{EA6CCA6B-3E86-4141-9D6B-556C6E501081}" type="presOf" srcId="{C9974D83-78F5-4320-8F0F-B928BE9476D1}" destId="{09B8D295-6C29-4D59-93C8-49E8673B2177}" srcOrd="0" destOrd="0" presId="urn:microsoft.com/office/officeart/2008/layout/NameandTitleOrganizationalChart"/>
    <dgm:cxn modelId="{55E1BB9C-FED4-4FFA-835B-CD043EE25310}" type="presOf" srcId="{179BF515-BD40-4615-9612-EEAEB68B1222}" destId="{50C936B8-B2B0-4D3D-B68A-0A2B8430F696}" srcOrd="1" destOrd="0" presId="urn:microsoft.com/office/officeart/2008/layout/NameandTitleOrganizationalChart"/>
    <dgm:cxn modelId="{6CC4A726-2CC6-425F-A05D-82455B77C1FA}" type="presOf" srcId="{9C15AEC1-2EB7-463C-98CC-FACDA1D1A6B0}" destId="{84937D90-C560-4A1D-83A0-263D7E97AB0F}" srcOrd="0" destOrd="0" presId="urn:microsoft.com/office/officeart/2008/layout/NameandTitleOrganizationalChart"/>
    <dgm:cxn modelId="{A5B96F08-FE1E-4456-AC0A-1BEDBEEDEEBB}" type="presOf" srcId="{FE32BAE1-44CB-47A6-90F7-52F2C7AE9C89}" destId="{054E1A45-8714-42B3-ACF8-47B8A1E3D0F6}" srcOrd="0" destOrd="0" presId="urn:microsoft.com/office/officeart/2008/layout/NameandTitleOrganizationalChart"/>
    <dgm:cxn modelId="{AE6462A6-39D5-4651-AD1A-3FC87EA31171}" type="presOf" srcId="{F2AB51C1-437A-4899-81FC-0230899BC42C}" destId="{6BD2CFD6-4027-4F1C-B84D-95BA8E0B349D}" srcOrd="1" destOrd="0" presId="urn:microsoft.com/office/officeart/2008/layout/NameandTitleOrganizationalChart"/>
    <dgm:cxn modelId="{03BFD5F1-7551-4E1D-B108-773A6AA15D67}" type="presOf" srcId="{A08BCCEF-8ADD-4D0A-968F-5FAB124EC49E}" destId="{51FC15EA-0233-4895-B5B8-83CCFED1CE89}" srcOrd="1" destOrd="0" presId="urn:microsoft.com/office/officeart/2008/layout/NameandTitleOrganizationalChart"/>
    <dgm:cxn modelId="{8AB8F7A5-0007-4BAE-8C88-8237E424C5D8}" srcId="{9C15AEC1-2EB7-463C-98CC-FACDA1D1A6B0}" destId="{535AD762-E21F-4D2D-B286-7D44EDE1A8DC}" srcOrd="4" destOrd="0" parTransId="{D3F508A8-3380-4FE0-9EBF-35C3EBEEAC62}" sibTransId="{5EDA4973-2BDD-4E03-A988-AAAC43AD60B3}"/>
    <dgm:cxn modelId="{981FE4F4-8980-4AF4-B2F2-2C5647854111}" type="presOf" srcId="{A3C4EE20-E91D-4031-80B7-EDF5474F6B5C}" destId="{55691B28-1CB9-49ED-B6B3-5ADE043E09F3}" srcOrd="1" destOrd="0" presId="urn:microsoft.com/office/officeart/2008/layout/NameandTitleOrganizationalChart"/>
    <dgm:cxn modelId="{F8897A64-4DDD-4468-9034-C5FAFB24F473}" type="presOf" srcId="{9C15AEC1-2EB7-463C-98CC-FACDA1D1A6B0}" destId="{C8B1AE2B-F0E6-4EA3-BAA3-9D5C215064AC}" srcOrd="1" destOrd="0" presId="urn:microsoft.com/office/officeart/2008/layout/NameandTitleOrganizationalChart"/>
    <dgm:cxn modelId="{0A7A08BF-9C4A-4F29-87CE-3D12498F60BF}" srcId="{CE90E8EE-30D1-4758-9E7B-83737CD9A16A}" destId="{9C15AEC1-2EB7-463C-98CC-FACDA1D1A6B0}" srcOrd="0" destOrd="0" parTransId="{BD97616F-ABC1-48DE-8C03-446F7CE4FC67}" sibTransId="{95F9BE27-241C-4C5B-B5C5-FB92454F8159}"/>
    <dgm:cxn modelId="{D6E57D02-0A51-4151-933C-CA263F7D2B19}" srcId="{9C15AEC1-2EB7-463C-98CC-FACDA1D1A6B0}" destId="{A3C4EE20-E91D-4031-80B7-EDF5474F6B5C}" srcOrd="3" destOrd="0" parTransId="{C9974D83-78F5-4320-8F0F-B928BE9476D1}" sibTransId="{5A5BF1A8-EFB5-411F-A9C6-0D2EF40457D9}"/>
    <dgm:cxn modelId="{D7CC7C7C-5522-44D8-9FFA-2CAC68B604EE}" type="presParOf" srcId="{3B14AEFB-5D01-41F4-9835-E00917834393}" destId="{FB21F11F-CBD0-49FC-9918-FC0992FEC283}" srcOrd="0" destOrd="0" presId="urn:microsoft.com/office/officeart/2008/layout/NameandTitleOrganizationalChart"/>
    <dgm:cxn modelId="{082D45EA-CFF6-4A06-8809-4E012C3809DE}" type="presParOf" srcId="{FB21F11F-CBD0-49FC-9918-FC0992FEC283}" destId="{908AF90A-7A53-4987-B48B-2735778B77A1}" srcOrd="0" destOrd="0" presId="urn:microsoft.com/office/officeart/2008/layout/NameandTitleOrganizationalChart"/>
    <dgm:cxn modelId="{2A558615-C94B-44EC-8683-712B63375F95}" type="presParOf" srcId="{908AF90A-7A53-4987-B48B-2735778B77A1}" destId="{84937D90-C560-4A1D-83A0-263D7E97AB0F}" srcOrd="0" destOrd="0" presId="urn:microsoft.com/office/officeart/2008/layout/NameandTitleOrganizationalChart"/>
    <dgm:cxn modelId="{822C755B-53A0-46D2-835A-8FDCF0BA6E8F}" type="presParOf" srcId="{908AF90A-7A53-4987-B48B-2735778B77A1}" destId="{16966333-2578-4C90-A806-01BB0B6B7D8C}" srcOrd="1" destOrd="0" presId="urn:microsoft.com/office/officeart/2008/layout/NameandTitleOrganizationalChart"/>
    <dgm:cxn modelId="{4CA3DFE4-124C-4F09-B3D4-0021EDD46D29}" type="presParOf" srcId="{908AF90A-7A53-4987-B48B-2735778B77A1}" destId="{C8B1AE2B-F0E6-4EA3-BAA3-9D5C215064AC}" srcOrd="2" destOrd="0" presId="urn:microsoft.com/office/officeart/2008/layout/NameandTitleOrganizationalChart"/>
    <dgm:cxn modelId="{0A0D89E8-70CB-4E94-990B-51E8A25791F6}" type="presParOf" srcId="{FB21F11F-CBD0-49FC-9918-FC0992FEC283}" destId="{2700EF76-6813-4570-ACA8-D8AAD7D41C81}" srcOrd="1" destOrd="0" presId="urn:microsoft.com/office/officeart/2008/layout/NameandTitleOrganizationalChart"/>
    <dgm:cxn modelId="{A0442E4C-7D28-455D-9310-F27B76DD9AFA}" type="presParOf" srcId="{2700EF76-6813-4570-ACA8-D8AAD7D41C81}" destId="{D40C0985-ACB3-4D8F-A732-3E303A3F2FC7}" srcOrd="0" destOrd="0" presId="urn:microsoft.com/office/officeart/2008/layout/NameandTitleOrganizationalChart"/>
    <dgm:cxn modelId="{4B48DB23-F73D-441D-B42D-52A05FB1400C}" type="presParOf" srcId="{2700EF76-6813-4570-ACA8-D8AAD7D41C81}" destId="{B40A5D10-B19B-4408-9325-A27D18111AFC}" srcOrd="1" destOrd="0" presId="urn:microsoft.com/office/officeart/2008/layout/NameandTitleOrganizationalChart"/>
    <dgm:cxn modelId="{B7249EDC-9779-4334-B06B-7A275B5D1360}" type="presParOf" srcId="{B40A5D10-B19B-4408-9325-A27D18111AFC}" destId="{CD17B53D-9704-4FA1-A033-C5E9822974B5}" srcOrd="0" destOrd="0" presId="urn:microsoft.com/office/officeart/2008/layout/NameandTitleOrganizationalChart"/>
    <dgm:cxn modelId="{463B1685-1F16-41F5-810A-800098A38CA2}" type="presParOf" srcId="{CD17B53D-9704-4FA1-A033-C5E9822974B5}" destId="{41AC12D1-7989-4D61-B416-80BF7C21120E}" srcOrd="0" destOrd="0" presId="urn:microsoft.com/office/officeart/2008/layout/NameandTitleOrganizationalChart"/>
    <dgm:cxn modelId="{AAEC1199-8DC4-4F7A-B40C-65D50DB5B0F9}" type="presParOf" srcId="{CD17B53D-9704-4FA1-A033-C5E9822974B5}" destId="{967CF927-FF8D-4654-B9C3-07E0170B2DD6}" srcOrd="1" destOrd="0" presId="urn:microsoft.com/office/officeart/2008/layout/NameandTitleOrganizationalChart"/>
    <dgm:cxn modelId="{89E70342-49C8-4D51-ADFE-E44093C9B1E3}" type="presParOf" srcId="{CD17B53D-9704-4FA1-A033-C5E9822974B5}" destId="{51FC15EA-0233-4895-B5B8-83CCFED1CE89}" srcOrd="2" destOrd="0" presId="urn:microsoft.com/office/officeart/2008/layout/NameandTitleOrganizationalChart"/>
    <dgm:cxn modelId="{6512F874-76F4-4119-A28E-0DAF2B2A985E}" type="presParOf" srcId="{B40A5D10-B19B-4408-9325-A27D18111AFC}" destId="{EA51906F-565A-45AB-8D44-475EEA119D2D}" srcOrd="1" destOrd="0" presId="urn:microsoft.com/office/officeart/2008/layout/NameandTitleOrganizationalChart"/>
    <dgm:cxn modelId="{3EAB84AD-9789-4A6D-8158-C114128E13FD}" type="presParOf" srcId="{B40A5D10-B19B-4408-9325-A27D18111AFC}" destId="{C1DF2DE1-AA07-4DD3-997E-F775629D6558}" srcOrd="2" destOrd="0" presId="urn:microsoft.com/office/officeart/2008/layout/NameandTitleOrganizationalChart"/>
    <dgm:cxn modelId="{0685B0DA-E27E-4160-A9A2-DDFDCA568525}" type="presParOf" srcId="{2700EF76-6813-4570-ACA8-D8AAD7D41C81}" destId="{787F6294-50BB-4824-BC25-D6A333B3B866}" srcOrd="2" destOrd="0" presId="urn:microsoft.com/office/officeart/2008/layout/NameandTitleOrganizationalChart"/>
    <dgm:cxn modelId="{7DB9C0FD-1D7B-4143-BA9A-BB75E16F4CE7}" type="presParOf" srcId="{2700EF76-6813-4570-ACA8-D8AAD7D41C81}" destId="{82525B02-B67D-45B9-AA4A-8FA4D5FA69C1}" srcOrd="3" destOrd="0" presId="urn:microsoft.com/office/officeart/2008/layout/NameandTitleOrganizationalChart"/>
    <dgm:cxn modelId="{A39502CB-3FA4-4366-9F39-A9020DAD7C69}" type="presParOf" srcId="{82525B02-B67D-45B9-AA4A-8FA4D5FA69C1}" destId="{0A4AEBF7-A5B7-40FD-AA67-EA424F3CF695}" srcOrd="0" destOrd="0" presId="urn:microsoft.com/office/officeart/2008/layout/NameandTitleOrganizationalChart"/>
    <dgm:cxn modelId="{C6F8C68A-1AC0-47B8-BF20-E76C9212662D}" type="presParOf" srcId="{0A4AEBF7-A5B7-40FD-AA67-EA424F3CF695}" destId="{054E1A45-8714-42B3-ACF8-47B8A1E3D0F6}" srcOrd="0" destOrd="0" presId="urn:microsoft.com/office/officeart/2008/layout/NameandTitleOrganizationalChart"/>
    <dgm:cxn modelId="{2DE0D443-5BA8-47C3-BFE1-D963426B7D35}" type="presParOf" srcId="{0A4AEBF7-A5B7-40FD-AA67-EA424F3CF695}" destId="{EB096490-B99F-4623-9444-022407FA6C7A}" srcOrd="1" destOrd="0" presId="urn:microsoft.com/office/officeart/2008/layout/NameandTitleOrganizationalChart"/>
    <dgm:cxn modelId="{3C066F49-B1F8-4E1C-BD27-708C2F71F0EE}" type="presParOf" srcId="{0A4AEBF7-A5B7-40FD-AA67-EA424F3CF695}" destId="{58AEA516-EC37-431E-84BF-E1FCA4949606}" srcOrd="2" destOrd="0" presId="urn:microsoft.com/office/officeart/2008/layout/NameandTitleOrganizationalChart"/>
    <dgm:cxn modelId="{1A5AA1A4-3CBC-4BB1-B58C-37544354048D}" type="presParOf" srcId="{82525B02-B67D-45B9-AA4A-8FA4D5FA69C1}" destId="{20BF909B-1468-4C15-BEBC-8D294EC6EFA7}" srcOrd="1" destOrd="0" presId="urn:microsoft.com/office/officeart/2008/layout/NameandTitleOrganizationalChart"/>
    <dgm:cxn modelId="{446F8BA8-7325-46B3-9BDF-4E5D5C9805E6}" type="presParOf" srcId="{82525B02-B67D-45B9-AA4A-8FA4D5FA69C1}" destId="{2DEFD8E3-AE61-467F-B05F-C6327B4DE640}" srcOrd="2" destOrd="0" presId="urn:microsoft.com/office/officeart/2008/layout/NameandTitleOrganizationalChart"/>
    <dgm:cxn modelId="{0A5CF1C0-F4C2-4AF6-9430-026338F8B4C0}" type="presParOf" srcId="{2700EF76-6813-4570-ACA8-D8AAD7D41C81}" destId="{3DC9F575-E97C-4780-BBF1-B1FE2F17533B}" srcOrd="4" destOrd="0" presId="urn:microsoft.com/office/officeart/2008/layout/NameandTitleOrganizationalChart"/>
    <dgm:cxn modelId="{36B0800C-83C9-44CD-B5A3-0A05AF310671}" type="presParOf" srcId="{2700EF76-6813-4570-ACA8-D8AAD7D41C81}" destId="{D1E95DB7-AFCB-4978-A0B0-833F752B4C5B}" srcOrd="5" destOrd="0" presId="urn:microsoft.com/office/officeart/2008/layout/NameandTitleOrganizationalChart"/>
    <dgm:cxn modelId="{E61A7840-9B7E-4D61-9697-64F1BDC0D96B}" type="presParOf" srcId="{D1E95DB7-AFCB-4978-A0B0-833F752B4C5B}" destId="{26473E43-66DE-4D8B-966C-CA16F3E5D617}" srcOrd="0" destOrd="0" presId="urn:microsoft.com/office/officeart/2008/layout/NameandTitleOrganizationalChart"/>
    <dgm:cxn modelId="{B8977284-CBED-40DB-9969-E47AF0A1B7BC}" type="presParOf" srcId="{26473E43-66DE-4D8B-966C-CA16F3E5D617}" destId="{42A0B4F4-4CAA-4E88-992A-C883010C2788}" srcOrd="0" destOrd="0" presId="urn:microsoft.com/office/officeart/2008/layout/NameandTitleOrganizationalChart"/>
    <dgm:cxn modelId="{3DE945E8-860B-4EA9-B324-DEF7966082D3}" type="presParOf" srcId="{26473E43-66DE-4D8B-966C-CA16F3E5D617}" destId="{677C952D-4538-4DD2-9619-1B44F8D62FC1}" srcOrd="1" destOrd="0" presId="urn:microsoft.com/office/officeart/2008/layout/NameandTitleOrganizationalChart"/>
    <dgm:cxn modelId="{BA291EB3-16B8-4C52-84D5-3E5E10CCC6F4}" type="presParOf" srcId="{26473E43-66DE-4D8B-966C-CA16F3E5D617}" destId="{6BD2CFD6-4027-4F1C-B84D-95BA8E0B349D}" srcOrd="2" destOrd="0" presId="urn:microsoft.com/office/officeart/2008/layout/NameandTitleOrganizationalChart"/>
    <dgm:cxn modelId="{F12FD5C5-E4E3-46ED-8C76-A1C8FD716039}" type="presParOf" srcId="{D1E95DB7-AFCB-4978-A0B0-833F752B4C5B}" destId="{C1F8BDB0-7B0D-4496-9A39-68AB5FE8BF57}" srcOrd="1" destOrd="0" presId="urn:microsoft.com/office/officeart/2008/layout/NameandTitleOrganizationalChart"/>
    <dgm:cxn modelId="{E8BA3DFD-33C3-476E-B8D6-77132A4D6CC8}" type="presParOf" srcId="{D1E95DB7-AFCB-4978-A0B0-833F752B4C5B}" destId="{6065F267-CBE1-4FAF-A299-091FF591B713}" srcOrd="2" destOrd="0" presId="urn:microsoft.com/office/officeart/2008/layout/NameandTitleOrganizationalChart"/>
    <dgm:cxn modelId="{916CACAB-68C7-4C02-B57D-AB9A09E393B3}" type="presParOf" srcId="{2700EF76-6813-4570-ACA8-D8AAD7D41C81}" destId="{09B8D295-6C29-4D59-93C8-49E8673B2177}" srcOrd="6" destOrd="0" presId="urn:microsoft.com/office/officeart/2008/layout/NameandTitleOrganizationalChart"/>
    <dgm:cxn modelId="{3C2847DD-722E-4466-89E2-A3E8C7A96A3A}" type="presParOf" srcId="{2700EF76-6813-4570-ACA8-D8AAD7D41C81}" destId="{0690A666-7358-4A28-8967-BEFA39EF4097}" srcOrd="7" destOrd="0" presId="urn:microsoft.com/office/officeart/2008/layout/NameandTitleOrganizationalChart"/>
    <dgm:cxn modelId="{CBCEEBE2-B708-47F4-8468-4ED81BF19189}" type="presParOf" srcId="{0690A666-7358-4A28-8967-BEFA39EF4097}" destId="{16CD96D8-95F6-4BF1-81A5-8DF2BC81218E}" srcOrd="0" destOrd="0" presId="urn:microsoft.com/office/officeart/2008/layout/NameandTitleOrganizationalChart"/>
    <dgm:cxn modelId="{FA5E7B6D-02FE-4BE7-8885-D4FACCDE9D63}" type="presParOf" srcId="{16CD96D8-95F6-4BF1-81A5-8DF2BC81218E}" destId="{83651821-0D89-44B4-AD8B-509F5C33ACAF}" srcOrd="0" destOrd="0" presId="urn:microsoft.com/office/officeart/2008/layout/NameandTitleOrganizationalChart"/>
    <dgm:cxn modelId="{4C3066CB-FA0E-4BC6-BAB0-376AA9DFB832}" type="presParOf" srcId="{16CD96D8-95F6-4BF1-81A5-8DF2BC81218E}" destId="{48CFF28C-D499-4C42-8015-A113D526AA9A}" srcOrd="1" destOrd="0" presId="urn:microsoft.com/office/officeart/2008/layout/NameandTitleOrganizationalChart"/>
    <dgm:cxn modelId="{9B701C41-8F14-4509-B44E-5AB8A67EDAF9}" type="presParOf" srcId="{16CD96D8-95F6-4BF1-81A5-8DF2BC81218E}" destId="{55691B28-1CB9-49ED-B6B3-5ADE043E09F3}" srcOrd="2" destOrd="0" presId="urn:microsoft.com/office/officeart/2008/layout/NameandTitleOrganizationalChart"/>
    <dgm:cxn modelId="{35054B44-FF95-4ED9-8912-25FC52F7D526}" type="presParOf" srcId="{0690A666-7358-4A28-8967-BEFA39EF4097}" destId="{ABCDD227-ABEF-4325-B965-59DE2E90E535}" srcOrd="1" destOrd="0" presId="urn:microsoft.com/office/officeart/2008/layout/NameandTitleOrganizationalChart"/>
    <dgm:cxn modelId="{1C5B3797-CA66-449C-9574-609A2DFC8C87}" type="presParOf" srcId="{0690A666-7358-4A28-8967-BEFA39EF4097}" destId="{5779AA45-D38F-4BFE-9D2A-F5CCDE5C5E1C}" srcOrd="2" destOrd="0" presId="urn:microsoft.com/office/officeart/2008/layout/NameandTitleOrganizationalChart"/>
    <dgm:cxn modelId="{CE701DCD-52D3-4287-9EDB-7BC6459CC576}" type="presParOf" srcId="{2700EF76-6813-4570-ACA8-D8AAD7D41C81}" destId="{5DB26928-E14E-409E-A624-8C9E747282CC}" srcOrd="8" destOrd="0" presId="urn:microsoft.com/office/officeart/2008/layout/NameandTitleOrganizationalChart"/>
    <dgm:cxn modelId="{5053DA7F-61D7-422E-9B1A-463052188F57}" type="presParOf" srcId="{2700EF76-6813-4570-ACA8-D8AAD7D41C81}" destId="{51D3D945-6803-4DAB-AA97-93CE482F625E}" srcOrd="9" destOrd="0" presId="urn:microsoft.com/office/officeart/2008/layout/NameandTitleOrganizationalChart"/>
    <dgm:cxn modelId="{0C47D7FC-7C1F-4C53-BE26-C589CAB4C320}" type="presParOf" srcId="{51D3D945-6803-4DAB-AA97-93CE482F625E}" destId="{C4F32CA9-9A49-4C38-AF5B-D7B120C3C043}" srcOrd="0" destOrd="0" presId="urn:microsoft.com/office/officeart/2008/layout/NameandTitleOrganizationalChart"/>
    <dgm:cxn modelId="{8BB8AC3F-F250-4EFB-9F48-0ACFCC6DA0AA}" type="presParOf" srcId="{C4F32CA9-9A49-4C38-AF5B-D7B120C3C043}" destId="{56D494BC-EDAC-419E-878A-BAF224E0987D}" srcOrd="0" destOrd="0" presId="urn:microsoft.com/office/officeart/2008/layout/NameandTitleOrganizationalChart"/>
    <dgm:cxn modelId="{01492AEA-4248-4008-807C-830D73EEC355}" type="presParOf" srcId="{C4F32CA9-9A49-4C38-AF5B-D7B120C3C043}" destId="{79424742-6F97-4468-9590-A0E27AFF59EE}" srcOrd="1" destOrd="0" presId="urn:microsoft.com/office/officeart/2008/layout/NameandTitleOrganizationalChart"/>
    <dgm:cxn modelId="{A8561FF5-96FC-4D79-823C-72FBD92CE41B}" type="presParOf" srcId="{C4F32CA9-9A49-4C38-AF5B-D7B120C3C043}" destId="{81A4BEE9-C0E1-44A9-A468-1E003DDE7CE9}" srcOrd="2" destOrd="0" presId="urn:microsoft.com/office/officeart/2008/layout/NameandTitleOrganizationalChart"/>
    <dgm:cxn modelId="{DC42F973-FA1B-4637-AF37-3659553A5746}" type="presParOf" srcId="{51D3D945-6803-4DAB-AA97-93CE482F625E}" destId="{3E3C60D0-320C-4681-A810-C6D5C25334ED}" srcOrd="1" destOrd="0" presId="urn:microsoft.com/office/officeart/2008/layout/NameandTitleOrganizationalChart"/>
    <dgm:cxn modelId="{A91710E4-0F68-4BE3-95BE-757EE176A1FE}" type="presParOf" srcId="{51D3D945-6803-4DAB-AA97-93CE482F625E}" destId="{DC4404FC-C634-4F6F-A12C-19D3D79647A3}" srcOrd="2" destOrd="0" presId="urn:microsoft.com/office/officeart/2008/layout/NameandTitleOrganizationalChart"/>
    <dgm:cxn modelId="{7F990A6B-34FD-4A62-A78A-34485567FE77}" type="presParOf" srcId="{2700EF76-6813-4570-ACA8-D8AAD7D41C81}" destId="{A5478D5D-B384-495B-967B-29E2E2A10818}" srcOrd="10" destOrd="0" presId="urn:microsoft.com/office/officeart/2008/layout/NameandTitleOrganizationalChart"/>
    <dgm:cxn modelId="{C02E38DF-94AF-4FD8-82F0-3BD801042310}" type="presParOf" srcId="{2700EF76-6813-4570-ACA8-D8AAD7D41C81}" destId="{2C58AE6B-F2A7-4139-BB23-4AB4BD38BE58}" srcOrd="11" destOrd="0" presId="urn:microsoft.com/office/officeart/2008/layout/NameandTitleOrganizationalChart"/>
    <dgm:cxn modelId="{6EA4E866-C426-43B7-9658-2ECF8C566DF9}" type="presParOf" srcId="{2C58AE6B-F2A7-4139-BB23-4AB4BD38BE58}" destId="{23F3A5D3-8B0F-4DC1-A715-B3BE3EE61EA5}" srcOrd="0" destOrd="0" presId="urn:microsoft.com/office/officeart/2008/layout/NameandTitleOrganizationalChart"/>
    <dgm:cxn modelId="{CF483643-3085-4B5F-AAF6-A5CBE9557570}" type="presParOf" srcId="{23F3A5D3-8B0F-4DC1-A715-B3BE3EE61EA5}" destId="{AAAE9C4A-06B2-4749-BC25-CC3A71188D3B}" srcOrd="0" destOrd="0" presId="urn:microsoft.com/office/officeart/2008/layout/NameandTitleOrganizationalChart"/>
    <dgm:cxn modelId="{BC435933-DAB1-4BEF-A93D-2A6E20D7FC68}" type="presParOf" srcId="{23F3A5D3-8B0F-4DC1-A715-B3BE3EE61EA5}" destId="{42D3ADFF-2DEE-4D1F-A455-B584AFB0CACA}" srcOrd="1" destOrd="0" presId="urn:microsoft.com/office/officeart/2008/layout/NameandTitleOrganizationalChart"/>
    <dgm:cxn modelId="{D4EFDC51-23C5-466F-A305-54CF5377F82A}" type="presParOf" srcId="{23F3A5D3-8B0F-4DC1-A715-B3BE3EE61EA5}" destId="{50C936B8-B2B0-4D3D-B68A-0A2B8430F696}" srcOrd="2" destOrd="0" presId="urn:microsoft.com/office/officeart/2008/layout/NameandTitleOrganizationalChart"/>
    <dgm:cxn modelId="{C4636374-84A0-4192-9B09-A7B2643641F9}" type="presParOf" srcId="{2C58AE6B-F2A7-4139-BB23-4AB4BD38BE58}" destId="{4C0BBA8D-E950-45CF-9C52-124CB6F3D6F5}" srcOrd="1" destOrd="0" presId="urn:microsoft.com/office/officeart/2008/layout/NameandTitleOrganizationalChart"/>
    <dgm:cxn modelId="{A99C7A08-E2A9-411B-8370-A3DEA572D212}" type="presParOf" srcId="{2C58AE6B-F2A7-4139-BB23-4AB4BD38BE58}" destId="{3FD584E5-1EF2-4C6F-95CD-4DB96EC23337}" srcOrd="2" destOrd="0" presId="urn:microsoft.com/office/officeart/2008/layout/NameandTitleOrganizationalChart"/>
    <dgm:cxn modelId="{004E1484-1DCE-4E42-AEA3-82B0012A7324}" type="presParOf" srcId="{FB21F11F-CBD0-49FC-9918-FC0992FEC283}" destId="{13926067-D62F-4DC1-9445-20E0989FA247}" srcOrd="2" destOrd="0" presId="urn:microsoft.com/office/officeart/2008/layout/NameandTitleOrganizational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478D5D-B384-495B-967B-29E2E2A10818}">
      <dsp:nvSpPr>
        <dsp:cNvPr id="0" name=""/>
        <dsp:cNvSpPr/>
      </dsp:nvSpPr>
      <dsp:spPr>
        <a:xfrm>
          <a:off x="4514850" y="1894509"/>
          <a:ext cx="3658294" cy="335306"/>
        </a:xfrm>
        <a:custGeom>
          <a:avLst/>
          <a:gdLst/>
          <a:ahLst/>
          <a:cxnLst/>
          <a:rect l="0" t="0" r="0" b="0"/>
          <a:pathLst>
            <a:path>
              <a:moveTo>
                <a:pt x="0" y="0"/>
              </a:moveTo>
              <a:lnTo>
                <a:pt x="0" y="199894"/>
              </a:lnTo>
              <a:lnTo>
                <a:pt x="3658294" y="199894"/>
              </a:lnTo>
              <a:lnTo>
                <a:pt x="3658294" y="3353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26928-E14E-409E-A624-8C9E747282CC}">
      <dsp:nvSpPr>
        <dsp:cNvPr id="0" name=""/>
        <dsp:cNvSpPr/>
      </dsp:nvSpPr>
      <dsp:spPr>
        <a:xfrm>
          <a:off x="4514850" y="1894509"/>
          <a:ext cx="2154507" cy="335306"/>
        </a:xfrm>
        <a:custGeom>
          <a:avLst/>
          <a:gdLst/>
          <a:ahLst/>
          <a:cxnLst/>
          <a:rect l="0" t="0" r="0" b="0"/>
          <a:pathLst>
            <a:path>
              <a:moveTo>
                <a:pt x="0" y="0"/>
              </a:moveTo>
              <a:lnTo>
                <a:pt x="0" y="199894"/>
              </a:lnTo>
              <a:lnTo>
                <a:pt x="2154507" y="199894"/>
              </a:lnTo>
              <a:lnTo>
                <a:pt x="2154507" y="3353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8D295-6C29-4D59-93C8-49E8673B2177}">
      <dsp:nvSpPr>
        <dsp:cNvPr id="0" name=""/>
        <dsp:cNvSpPr/>
      </dsp:nvSpPr>
      <dsp:spPr>
        <a:xfrm>
          <a:off x="4514850" y="1894509"/>
          <a:ext cx="650721" cy="335306"/>
        </a:xfrm>
        <a:custGeom>
          <a:avLst/>
          <a:gdLst/>
          <a:ahLst/>
          <a:cxnLst/>
          <a:rect l="0" t="0" r="0" b="0"/>
          <a:pathLst>
            <a:path>
              <a:moveTo>
                <a:pt x="0" y="0"/>
              </a:moveTo>
              <a:lnTo>
                <a:pt x="0" y="199894"/>
              </a:lnTo>
              <a:lnTo>
                <a:pt x="650721" y="199894"/>
              </a:lnTo>
              <a:lnTo>
                <a:pt x="650721" y="3353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9F575-E97C-4780-BBF1-B1FE2F17533B}">
      <dsp:nvSpPr>
        <dsp:cNvPr id="0" name=""/>
        <dsp:cNvSpPr/>
      </dsp:nvSpPr>
      <dsp:spPr>
        <a:xfrm>
          <a:off x="3661784" y="1894509"/>
          <a:ext cx="853065" cy="335306"/>
        </a:xfrm>
        <a:custGeom>
          <a:avLst/>
          <a:gdLst/>
          <a:ahLst/>
          <a:cxnLst/>
          <a:rect l="0" t="0" r="0" b="0"/>
          <a:pathLst>
            <a:path>
              <a:moveTo>
                <a:pt x="853065" y="0"/>
              </a:moveTo>
              <a:lnTo>
                <a:pt x="853065" y="199894"/>
              </a:lnTo>
              <a:lnTo>
                <a:pt x="0" y="199894"/>
              </a:lnTo>
              <a:lnTo>
                <a:pt x="0" y="3353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7F6294-50BB-4824-BC25-D6A333B3B866}">
      <dsp:nvSpPr>
        <dsp:cNvPr id="0" name=""/>
        <dsp:cNvSpPr/>
      </dsp:nvSpPr>
      <dsp:spPr>
        <a:xfrm>
          <a:off x="2157998" y="1894509"/>
          <a:ext cx="2356851" cy="335306"/>
        </a:xfrm>
        <a:custGeom>
          <a:avLst/>
          <a:gdLst/>
          <a:ahLst/>
          <a:cxnLst/>
          <a:rect l="0" t="0" r="0" b="0"/>
          <a:pathLst>
            <a:path>
              <a:moveTo>
                <a:pt x="2356851" y="0"/>
              </a:moveTo>
              <a:lnTo>
                <a:pt x="2356851" y="199894"/>
              </a:lnTo>
              <a:lnTo>
                <a:pt x="0" y="199894"/>
              </a:lnTo>
              <a:lnTo>
                <a:pt x="0" y="3353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C0985-ACB3-4D8F-A732-3E303A3F2FC7}">
      <dsp:nvSpPr>
        <dsp:cNvPr id="0" name=""/>
        <dsp:cNvSpPr/>
      </dsp:nvSpPr>
      <dsp:spPr>
        <a:xfrm>
          <a:off x="648043" y="1894509"/>
          <a:ext cx="3866806" cy="335306"/>
        </a:xfrm>
        <a:custGeom>
          <a:avLst/>
          <a:gdLst/>
          <a:ahLst/>
          <a:cxnLst/>
          <a:rect l="0" t="0" r="0" b="0"/>
          <a:pathLst>
            <a:path>
              <a:moveTo>
                <a:pt x="3866806" y="0"/>
              </a:moveTo>
              <a:lnTo>
                <a:pt x="3866806" y="199894"/>
              </a:lnTo>
              <a:lnTo>
                <a:pt x="0" y="199894"/>
              </a:lnTo>
              <a:lnTo>
                <a:pt x="0" y="33530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37D90-C560-4A1D-83A0-263D7E97AB0F}">
      <dsp:nvSpPr>
        <dsp:cNvPr id="0" name=""/>
        <dsp:cNvSpPr/>
      </dsp:nvSpPr>
      <dsp:spPr>
        <a:xfrm>
          <a:off x="3753955" y="1314170"/>
          <a:ext cx="1521788" cy="58033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81892" numCol="1" spcCol="1270" anchor="ctr" anchorCtr="0">
          <a:noAutofit/>
        </a:bodyPr>
        <a:lstStyle/>
        <a:p>
          <a:pPr lvl="0" algn="ctr" defTabSz="444500">
            <a:lnSpc>
              <a:spcPct val="90000"/>
            </a:lnSpc>
            <a:spcBef>
              <a:spcPct val="0"/>
            </a:spcBef>
            <a:spcAft>
              <a:spcPct val="35000"/>
            </a:spcAft>
          </a:pPr>
          <a:r>
            <a:rPr lang="en-US" sz="1000" kern="1200" dirty="0"/>
            <a:t>Director-General: Health</a:t>
          </a:r>
          <a:r>
            <a:rPr lang="en-US" sz="900" kern="1200" dirty="0"/>
            <a:t/>
          </a:r>
          <a:br>
            <a:rPr lang="en-US" sz="900" kern="1200" dirty="0"/>
          </a:br>
          <a:endParaRPr lang="en-US" sz="900" kern="1200" dirty="0"/>
        </a:p>
      </dsp:txBody>
      <dsp:txXfrm>
        <a:off x="3753955" y="1314170"/>
        <a:ext cx="1521788" cy="580338"/>
      </dsp:txXfrm>
    </dsp:sp>
    <dsp:sp modelId="{16966333-2578-4C90-A806-01BB0B6B7D8C}">
      <dsp:nvSpPr>
        <dsp:cNvPr id="0" name=""/>
        <dsp:cNvSpPr/>
      </dsp:nvSpPr>
      <dsp:spPr>
        <a:xfrm>
          <a:off x="4178587" y="1765544"/>
          <a:ext cx="1008786" cy="19344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en-US" sz="900" kern="1200" dirty="0"/>
            <a:t>DG: </a:t>
          </a:r>
          <a:r>
            <a:rPr lang="en-US" sz="900" kern="1200" dirty="0" err="1" smtClean="0"/>
            <a:t>Ms</a:t>
          </a:r>
          <a:r>
            <a:rPr lang="en-US" sz="900" kern="1200" dirty="0" smtClean="0"/>
            <a:t> </a:t>
          </a:r>
          <a:r>
            <a:rPr lang="en-US" sz="900" kern="1200" dirty="0"/>
            <a:t>MP Matsoso</a:t>
          </a:r>
        </a:p>
      </dsp:txBody>
      <dsp:txXfrm>
        <a:off x="4178587" y="1765544"/>
        <a:ext cx="1008786" cy="193446"/>
      </dsp:txXfrm>
    </dsp:sp>
    <dsp:sp modelId="{41AC12D1-7989-4D61-B416-80BF7C21120E}">
      <dsp:nvSpPr>
        <dsp:cNvPr id="0" name=""/>
        <dsp:cNvSpPr/>
      </dsp:nvSpPr>
      <dsp:spPr>
        <a:xfrm>
          <a:off x="87606" y="2229816"/>
          <a:ext cx="1120874" cy="88513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81892" numCol="1" spcCol="1270" anchor="ctr" anchorCtr="0">
          <a:noAutofit/>
        </a:bodyPr>
        <a:lstStyle/>
        <a:p>
          <a:pPr lvl="0" algn="ctr" defTabSz="400050">
            <a:lnSpc>
              <a:spcPct val="90000"/>
            </a:lnSpc>
            <a:spcBef>
              <a:spcPct val="0"/>
            </a:spcBef>
            <a:spcAft>
              <a:spcPct val="35000"/>
            </a:spcAft>
          </a:pPr>
          <a:r>
            <a:rPr lang="en-US" sz="900" kern="1200" dirty="0"/>
            <a:t>Programme 1: Administration - Corporate Services</a:t>
          </a:r>
          <a:br>
            <a:rPr lang="en-US" sz="900" kern="1200" dirty="0"/>
          </a:br>
          <a:endParaRPr lang="en-US" sz="900" kern="1200" dirty="0"/>
        </a:p>
      </dsp:txBody>
      <dsp:txXfrm>
        <a:off x="87606" y="2229816"/>
        <a:ext cx="1120874" cy="885138"/>
      </dsp:txXfrm>
    </dsp:sp>
    <dsp:sp modelId="{967CF927-FF8D-4654-B9C3-07E0170B2DD6}">
      <dsp:nvSpPr>
        <dsp:cNvPr id="0" name=""/>
        <dsp:cNvSpPr/>
      </dsp:nvSpPr>
      <dsp:spPr>
        <a:xfrm>
          <a:off x="305612" y="2823195"/>
          <a:ext cx="1021124" cy="21423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l" defTabSz="444500">
            <a:lnSpc>
              <a:spcPct val="90000"/>
            </a:lnSpc>
            <a:spcBef>
              <a:spcPct val="0"/>
            </a:spcBef>
            <a:spcAft>
              <a:spcPct val="35000"/>
            </a:spcAft>
          </a:pPr>
          <a:r>
            <a:rPr lang="en-US" sz="1000" kern="1200"/>
            <a:t>DDG: Ms V Rennie</a:t>
          </a:r>
        </a:p>
      </dsp:txBody>
      <dsp:txXfrm>
        <a:off x="305612" y="2823195"/>
        <a:ext cx="1021124" cy="214236"/>
      </dsp:txXfrm>
    </dsp:sp>
    <dsp:sp modelId="{054E1A45-8714-42B3-ACF8-47B8A1E3D0F6}">
      <dsp:nvSpPr>
        <dsp:cNvPr id="0" name=""/>
        <dsp:cNvSpPr/>
      </dsp:nvSpPr>
      <dsp:spPr>
        <a:xfrm>
          <a:off x="1597561" y="2229816"/>
          <a:ext cx="1120874" cy="80156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81892" numCol="1" spcCol="1270" anchor="ctr" anchorCtr="0">
          <a:noAutofit/>
        </a:bodyPr>
        <a:lstStyle/>
        <a:p>
          <a:pPr lvl="0" algn="ctr" defTabSz="400050">
            <a:lnSpc>
              <a:spcPct val="90000"/>
            </a:lnSpc>
            <a:spcBef>
              <a:spcPct val="0"/>
            </a:spcBef>
            <a:spcAft>
              <a:spcPct val="35000"/>
            </a:spcAft>
          </a:pPr>
          <a:r>
            <a:rPr lang="en-US" sz="900" kern="1200" dirty="0"/>
            <a:t>Programme 1: Administration </a:t>
          </a:r>
        </a:p>
      </dsp:txBody>
      <dsp:txXfrm>
        <a:off x="1597561" y="2229816"/>
        <a:ext cx="1120874" cy="801564"/>
      </dsp:txXfrm>
    </dsp:sp>
    <dsp:sp modelId="{EB096490-B99F-4623-9444-022407FA6C7A}">
      <dsp:nvSpPr>
        <dsp:cNvPr id="0" name=""/>
        <dsp:cNvSpPr/>
      </dsp:nvSpPr>
      <dsp:spPr>
        <a:xfrm>
          <a:off x="1821736" y="2690538"/>
          <a:ext cx="1008786" cy="39597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n-US" sz="1000" kern="1200"/>
            <a:t>CFO: Mr I van der Merwe</a:t>
          </a:r>
        </a:p>
      </dsp:txBody>
      <dsp:txXfrm>
        <a:off x="1821736" y="2690538"/>
        <a:ext cx="1008786" cy="395976"/>
      </dsp:txXfrm>
    </dsp:sp>
    <dsp:sp modelId="{42A0B4F4-4CAA-4E88-992A-C883010C2788}">
      <dsp:nvSpPr>
        <dsp:cNvPr id="0" name=""/>
        <dsp:cNvSpPr/>
      </dsp:nvSpPr>
      <dsp:spPr>
        <a:xfrm>
          <a:off x="3101347" y="2229816"/>
          <a:ext cx="1120874" cy="7830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81892" numCol="1" spcCol="1270" anchor="ctr" anchorCtr="0">
          <a:noAutofit/>
        </a:bodyPr>
        <a:lstStyle/>
        <a:p>
          <a:pPr lvl="0" algn="ctr" defTabSz="400050">
            <a:lnSpc>
              <a:spcPct val="90000"/>
            </a:lnSpc>
            <a:spcBef>
              <a:spcPct val="0"/>
            </a:spcBef>
            <a:spcAft>
              <a:spcPct val="35000"/>
            </a:spcAft>
          </a:pPr>
          <a:r>
            <a:rPr lang="en-US" sz="900" kern="1200" dirty="0"/>
            <a:t>Programme 2: National Health Insurance</a:t>
          </a:r>
          <a:br>
            <a:rPr lang="en-US" sz="900" kern="1200" dirty="0"/>
          </a:br>
          <a:endParaRPr lang="en-US" sz="900" kern="1200" dirty="0"/>
        </a:p>
      </dsp:txBody>
      <dsp:txXfrm>
        <a:off x="3101347" y="2229816"/>
        <a:ext cx="1120874" cy="783074"/>
      </dsp:txXfrm>
    </dsp:sp>
    <dsp:sp modelId="{677C952D-4538-4DD2-9619-1B44F8D62FC1}">
      <dsp:nvSpPr>
        <dsp:cNvPr id="0" name=""/>
        <dsp:cNvSpPr/>
      </dsp:nvSpPr>
      <dsp:spPr>
        <a:xfrm>
          <a:off x="3325522" y="2782558"/>
          <a:ext cx="1008786" cy="19344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a:t>DDG: Dr A Pillay</a:t>
          </a:r>
        </a:p>
      </dsp:txBody>
      <dsp:txXfrm>
        <a:off x="3325522" y="2782558"/>
        <a:ext cx="1008786" cy="193446"/>
      </dsp:txXfrm>
    </dsp:sp>
    <dsp:sp modelId="{83651821-0D89-44B4-AD8B-509F5C33ACAF}">
      <dsp:nvSpPr>
        <dsp:cNvPr id="0" name=""/>
        <dsp:cNvSpPr/>
      </dsp:nvSpPr>
      <dsp:spPr>
        <a:xfrm>
          <a:off x="4605134" y="2229816"/>
          <a:ext cx="1120874" cy="76457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81892" numCol="1" spcCol="1270" anchor="ctr" anchorCtr="0">
          <a:noAutofit/>
        </a:bodyPr>
        <a:lstStyle/>
        <a:p>
          <a:pPr lvl="0" algn="ctr" defTabSz="400050">
            <a:lnSpc>
              <a:spcPct val="90000"/>
            </a:lnSpc>
            <a:spcBef>
              <a:spcPct val="0"/>
            </a:spcBef>
            <a:spcAft>
              <a:spcPct val="35000"/>
            </a:spcAft>
          </a:pPr>
          <a:r>
            <a:rPr lang="en-US" sz="900" kern="1200" dirty="0"/>
            <a:t>Programme 3: Communicable and Non-Communicable Diseases</a:t>
          </a:r>
          <a:br>
            <a:rPr lang="en-US" sz="900" kern="1200" dirty="0"/>
          </a:br>
          <a:endParaRPr lang="en-US" sz="900" kern="1200" dirty="0"/>
        </a:p>
      </dsp:txBody>
      <dsp:txXfrm>
        <a:off x="4605134" y="2229816"/>
        <a:ext cx="1120874" cy="764579"/>
      </dsp:txXfrm>
    </dsp:sp>
    <dsp:sp modelId="{48CFF28C-D499-4C42-8015-A113D526AA9A}">
      <dsp:nvSpPr>
        <dsp:cNvPr id="0" name=""/>
        <dsp:cNvSpPr/>
      </dsp:nvSpPr>
      <dsp:spPr>
        <a:xfrm>
          <a:off x="4829309" y="2773310"/>
          <a:ext cx="1008786" cy="19344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66725">
            <a:lnSpc>
              <a:spcPct val="90000"/>
            </a:lnSpc>
            <a:spcBef>
              <a:spcPct val="0"/>
            </a:spcBef>
            <a:spcAft>
              <a:spcPct val="35000"/>
            </a:spcAft>
          </a:pPr>
          <a:r>
            <a:rPr lang="en-US" sz="1050" kern="1200"/>
            <a:t>DDG: Dr Y PIllay</a:t>
          </a:r>
        </a:p>
      </dsp:txBody>
      <dsp:txXfrm>
        <a:off x="4829309" y="2773310"/>
        <a:ext cx="1008786" cy="193446"/>
      </dsp:txXfrm>
    </dsp:sp>
    <dsp:sp modelId="{56D494BC-EDAC-419E-878A-BAF224E0987D}">
      <dsp:nvSpPr>
        <dsp:cNvPr id="0" name=""/>
        <dsp:cNvSpPr/>
      </dsp:nvSpPr>
      <dsp:spPr>
        <a:xfrm>
          <a:off x="6108920" y="2229816"/>
          <a:ext cx="1120874" cy="7512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81892" numCol="1" spcCol="1270" anchor="ctr" anchorCtr="0">
          <a:noAutofit/>
        </a:bodyPr>
        <a:lstStyle/>
        <a:p>
          <a:pPr lvl="0" algn="ctr" defTabSz="400050">
            <a:lnSpc>
              <a:spcPct val="90000"/>
            </a:lnSpc>
            <a:spcBef>
              <a:spcPct val="0"/>
            </a:spcBef>
            <a:spcAft>
              <a:spcPct val="35000"/>
            </a:spcAft>
          </a:pPr>
          <a:r>
            <a:rPr lang="en-US" sz="900" kern="1200" dirty="0"/>
            <a:t>Programme 4 and 5: Primary Health Care and Hospital Systems</a:t>
          </a:r>
          <a:br>
            <a:rPr lang="en-US" sz="900" kern="1200" dirty="0"/>
          </a:br>
          <a:endParaRPr lang="en-US" sz="900" kern="1200" dirty="0"/>
        </a:p>
      </dsp:txBody>
      <dsp:txXfrm>
        <a:off x="6108920" y="2229816"/>
        <a:ext cx="1120874" cy="751231"/>
      </dsp:txXfrm>
    </dsp:sp>
    <dsp:sp modelId="{79424742-6F97-4468-9590-A0E27AFF59EE}">
      <dsp:nvSpPr>
        <dsp:cNvPr id="0" name=""/>
        <dsp:cNvSpPr/>
      </dsp:nvSpPr>
      <dsp:spPr>
        <a:xfrm>
          <a:off x="6333095" y="2766637"/>
          <a:ext cx="1008786" cy="19344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en-US" sz="900" kern="1200"/>
            <a:t>DDG</a:t>
          </a:r>
          <a:r>
            <a:rPr lang="en-US" sz="1050" kern="1200"/>
            <a:t>: Ms J Hunter</a:t>
          </a:r>
        </a:p>
      </dsp:txBody>
      <dsp:txXfrm>
        <a:off x="6333095" y="2766637"/>
        <a:ext cx="1008786" cy="193446"/>
      </dsp:txXfrm>
    </dsp:sp>
    <dsp:sp modelId="{AAAE9C4A-06B2-4749-BC25-CC3A71188D3B}">
      <dsp:nvSpPr>
        <dsp:cNvPr id="0" name=""/>
        <dsp:cNvSpPr/>
      </dsp:nvSpPr>
      <dsp:spPr>
        <a:xfrm>
          <a:off x="7612707" y="2229816"/>
          <a:ext cx="1120874" cy="7512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81892" numCol="1" spcCol="1270" anchor="ctr" anchorCtr="0">
          <a:noAutofit/>
        </a:bodyPr>
        <a:lstStyle/>
        <a:p>
          <a:pPr lvl="0" algn="ctr" defTabSz="400050">
            <a:lnSpc>
              <a:spcPct val="90000"/>
            </a:lnSpc>
            <a:spcBef>
              <a:spcPct val="0"/>
            </a:spcBef>
            <a:spcAft>
              <a:spcPct val="35000"/>
            </a:spcAft>
          </a:pPr>
          <a:r>
            <a:rPr lang="en-US" sz="900" kern="1200" dirty="0"/>
            <a:t>Programme 6: Health System Governance and HRH</a:t>
          </a:r>
          <a:br>
            <a:rPr lang="en-US" sz="900" kern="1200" dirty="0"/>
          </a:br>
          <a:endParaRPr lang="en-US" sz="900" kern="1200" dirty="0"/>
        </a:p>
      </dsp:txBody>
      <dsp:txXfrm>
        <a:off x="7612707" y="2229816"/>
        <a:ext cx="1120874" cy="751231"/>
      </dsp:txXfrm>
    </dsp:sp>
    <dsp:sp modelId="{42D3ADFF-2DEE-4D1F-A455-B584AFB0CACA}">
      <dsp:nvSpPr>
        <dsp:cNvPr id="0" name=""/>
        <dsp:cNvSpPr/>
      </dsp:nvSpPr>
      <dsp:spPr>
        <a:xfrm>
          <a:off x="7740457" y="2766637"/>
          <a:ext cx="1201636" cy="19344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a:t>DDG: Dr G Andrews</a:t>
          </a:r>
        </a:p>
      </dsp:txBody>
      <dsp:txXfrm>
        <a:off x="7740457" y="2766637"/>
        <a:ext cx="1201636" cy="193446"/>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17" cy="465341"/>
          </a:xfrm>
          <a:prstGeom prst="rect">
            <a:avLst/>
          </a:prstGeom>
        </p:spPr>
        <p:txBody>
          <a:bodyPr vert="horz" lIns="92455" tIns="46227" rIns="92455" bIns="46227" rtlCol="0"/>
          <a:lstStyle>
            <a:lvl1pPr algn="l">
              <a:defRPr sz="1200"/>
            </a:lvl1pPr>
          </a:lstStyle>
          <a:p>
            <a:endParaRPr lang="en-ZA"/>
          </a:p>
        </p:txBody>
      </p:sp>
      <p:sp>
        <p:nvSpPr>
          <p:cNvPr id="3" name="Date Placeholder 2"/>
          <p:cNvSpPr>
            <a:spLocks noGrp="1"/>
          </p:cNvSpPr>
          <p:nvPr>
            <p:ph type="dt" sz="quarter" idx="1"/>
          </p:nvPr>
        </p:nvSpPr>
        <p:spPr>
          <a:xfrm>
            <a:off x="3971614" y="1"/>
            <a:ext cx="3037117" cy="465341"/>
          </a:xfrm>
          <a:prstGeom prst="rect">
            <a:avLst/>
          </a:prstGeom>
        </p:spPr>
        <p:txBody>
          <a:bodyPr vert="horz" lIns="92455" tIns="46227" rIns="92455" bIns="46227" rtlCol="0"/>
          <a:lstStyle>
            <a:lvl1pPr algn="r">
              <a:defRPr sz="1200"/>
            </a:lvl1pPr>
          </a:lstStyle>
          <a:p>
            <a:fld id="{EE1ED1C5-4377-4C83-BBBA-6A6B07BBC90F}" type="datetimeFigureOut">
              <a:rPr lang="en-ZA" smtClean="0"/>
              <a:pPr/>
              <a:t>2019/07/09</a:t>
            </a:fld>
            <a:endParaRPr lang="en-ZA"/>
          </a:p>
        </p:txBody>
      </p:sp>
      <p:sp>
        <p:nvSpPr>
          <p:cNvPr id="4" name="Footer Placeholder 3"/>
          <p:cNvSpPr>
            <a:spLocks noGrp="1"/>
          </p:cNvSpPr>
          <p:nvPr>
            <p:ph type="ftr" sz="quarter" idx="2"/>
          </p:nvPr>
        </p:nvSpPr>
        <p:spPr>
          <a:xfrm>
            <a:off x="1" y="8829573"/>
            <a:ext cx="3037117" cy="465340"/>
          </a:xfrm>
          <a:prstGeom prst="rect">
            <a:avLst/>
          </a:prstGeom>
        </p:spPr>
        <p:txBody>
          <a:bodyPr vert="horz" lIns="92455" tIns="46227" rIns="92455" bIns="46227" rtlCol="0" anchor="b"/>
          <a:lstStyle>
            <a:lvl1pPr algn="l">
              <a:defRPr sz="1200"/>
            </a:lvl1pPr>
          </a:lstStyle>
          <a:p>
            <a:endParaRPr lang="en-ZA"/>
          </a:p>
        </p:txBody>
      </p:sp>
      <p:sp>
        <p:nvSpPr>
          <p:cNvPr id="5" name="Slide Number Placeholder 4"/>
          <p:cNvSpPr>
            <a:spLocks noGrp="1"/>
          </p:cNvSpPr>
          <p:nvPr>
            <p:ph type="sldNum" sz="quarter" idx="3"/>
          </p:nvPr>
        </p:nvSpPr>
        <p:spPr>
          <a:xfrm>
            <a:off x="3971614" y="8829573"/>
            <a:ext cx="3037117" cy="465340"/>
          </a:xfrm>
          <a:prstGeom prst="rect">
            <a:avLst/>
          </a:prstGeom>
        </p:spPr>
        <p:txBody>
          <a:bodyPr vert="horz" lIns="92455" tIns="46227" rIns="92455" bIns="46227" rtlCol="0" anchor="b"/>
          <a:lstStyle>
            <a:lvl1pPr algn="r">
              <a:defRPr sz="1200"/>
            </a:lvl1pPr>
          </a:lstStyle>
          <a:p>
            <a:fld id="{B0E936E9-F42A-4D53-BB08-7C1FFE85FFB0}"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17" cy="465341"/>
          </a:xfrm>
          <a:prstGeom prst="rect">
            <a:avLst/>
          </a:prstGeom>
        </p:spPr>
        <p:txBody>
          <a:bodyPr vert="horz" lIns="92455" tIns="46227" rIns="92455" bIns="46227" rtlCol="0"/>
          <a:lstStyle>
            <a:lvl1pPr algn="l">
              <a:defRPr sz="1200"/>
            </a:lvl1pPr>
          </a:lstStyle>
          <a:p>
            <a:endParaRPr lang="en-ZA"/>
          </a:p>
        </p:txBody>
      </p:sp>
      <p:sp>
        <p:nvSpPr>
          <p:cNvPr id="3" name="Date Placeholder 2"/>
          <p:cNvSpPr>
            <a:spLocks noGrp="1"/>
          </p:cNvSpPr>
          <p:nvPr>
            <p:ph type="dt" idx="1"/>
          </p:nvPr>
        </p:nvSpPr>
        <p:spPr>
          <a:xfrm>
            <a:off x="3971614" y="1"/>
            <a:ext cx="3037117" cy="465341"/>
          </a:xfrm>
          <a:prstGeom prst="rect">
            <a:avLst/>
          </a:prstGeom>
        </p:spPr>
        <p:txBody>
          <a:bodyPr vert="horz" lIns="92455" tIns="46227" rIns="92455" bIns="46227" rtlCol="0"/>
          <a:lstStyle>
            <a:lvl1pPr algn="r">
              <a:defRPr sz="1200"/>
            </a:lvl1pPr>
          </a:lstStyle>
          <a:p>
            <a:fld id="{2C1E4269-A14A-464D-839E-1B7197633F85}" type="datetimeFigureOut">
              <a:rPr lang="en-ZA" smtClean="0"/>
              <a:pPr/>
              <a:t>2019/07/09</a:t>
            </a:fld>
            <a:endParaRPr lang="en-ZA"/>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455" tIns="46227" rIns="92455" bIns="46227" rtlCol="0" anchor="ctr"/>
          <a:lstStyle/>
          <a:p>
            <a:endParaRPr lang="en-ZA"/>
          </a:p>
        </p:txBody>
      </p:sp>
      <p:sp>
        <p:nvSpPr>
          <p:cNvPr id="5" name="Notes Placeholder 4"/>
          <p:cNvSpPr>
            <a:spLocks noGrp="1"/>
          </p:cNvSpPr>
          <p:nvPr>
            <p:ph type="body" sz="quarter" idx="3"/>
          </p:nvPr>
        </p:nvSpPr>
        <p:spPr>
          <a:xfrm>
            <a:off x="700875" y="4415530"/>
            <a:ext cx="5608654" cy="4183603"/>
          </a:xfrm>
          <a:prstGeom prst="rect">
            <a:avLst/>
          </a:prstGeom>
        </p:spPr>
        <p:txBody>
          <a:bodyPr vert="horz" lIns="92455" tIns="46227" rIns="92455" bIns="462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29573"/>
            <a:ext cx="3037117" cy="465340"/>
          </a:xfrm>
          <a:prstGeom prst="rect">
            <a:avLst/>
          </a:prstGeom>
        </p:spPr>
        <p:txBody>
          <a:bodyPr vert="horz" lIns="92455" tIns="46227" rIns="92455" bIns="46227" rtlCol="0" anchor="b"/>
          <a:lstStyle>
            <a:lvl1pPr algn="l">
              <a:defRPr sz="1200"/>
            </a:lvl1pPr>
          </a:lstStyle>
          <a:p>
            <a:endParaRPr lang="en-ZA"/>
          </a:p>
        </p:txBody>
      </p:sp>
      <p:sp>
        <p:nvSpPr>
          <p:cNvPr id="7" name="Slide Number Placeholder 6"/>
          <p:cNvSpPr>
            <a:spLocks noGrp="1"/>
          </p:cNvSpPr>
          <p:nvPr>
            <p:ph type="sldNum" sz="quarter" idx="5"/>
          </p:nvPr>
        </p:nvSpPr>
        <p:spPr>
          <a:xfrm>
            <a:off x="3971614" y="8829573"/>
            <a:ext cx="3037117" cy="465340"/>
          </a:xfrm>
          <a:prstGeom prst="rect">
            <a:avLst/>
          </a:prstGeom>
        </p:spPr>
        <p:txBody>
          <a:bodyPr vert="horz" lIns="92455" tIns="46227" rIns="92455" bIns="46227" rtlCol="0" anchor="b"/>
          <a:lstStyle>
            <a:lvl1pPr algn="r">
              <a:defRPr sz="1200"/>
            </a:lvl1pPr>
          </a:lstStyle>
          <a:p>
            <a:fld id="{A8639948-6999-49FD-9FA8-2A55FD964DDF}"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6</a:t>
            </a:fld>
            <a:endParaRPr lang="en-ZA"/>
          </a:p>
        </p:txBody>
      </p:sp>
    </p:spTree>
    <p:extLst>
      <p:ext uri="{BB962C8B-B14F-4D97-AF65-F5344CB8AC3E}">
        <p14:creationId xmlns:p14="http://schemas.microsoft.com/office/powerpoint/2010/main" xmlns="" val="285667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7372CCAE-F7B4-4783-8583-22DF4792AB0F}" type="datetime1">
              <a:rPr lang="en-US" smtClean="0"/>
              <a:pPr/>
              <a:t>7/9/2019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54</a:t>
            </a:fld>
            <a:endParaRPr lang="en-ZA" dirty="0"/>
          </a:p>
        </p:txBody>
      </p:sp>
    </p:spTree>
    <p:extLst>
      <p:ext uri="{BB962C8B-B14F-4D97-AF65-F5344CB8AC3E}">
        <p14:creationId xmlns:p14="http://schemas.microsoft.com/office/powerpoint/2010/main" xmlns="" val="78643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420E80-C82B-4973-87A6-BCF15E6E16B2}" type="slidenum">
              <a:rPr lang="en-ZA"/>
              <a:pPr fontAlgn="base">
                <a:spcBef>
                  <a:spcPct val="0"/>
                </a:spcBef>
                <a:spcAft>
                  <a:spcPct val="0"/>
                </a:spcAft>
              </a:pPr>
              <a:t>56</a:t>
            </a:fld>
            <a:endParaRPr lang="en-ZA"/>
          </a:p>
        </p:txBody>
      </p:sp>
      <p:sp>
        <p:nvSpPr>
          <p:cNvPr id="15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C7FC647-867F-4AEE-ACF8-D234E2644460}" type="datetime1">
              <a:rPr lang="en-US"/>
              <a:pPr fontAlgn="base">
                <a:spcBef>
                  <a:spcPct val="0"/>
                </a:spcBef>
                <a:spcAft>
                  <a:spcPct val="0"/>
                </a:spcAft>
              </a:pPr>
              <a:t>7/9/2019</a:t>
            </a:fld>
            <a:endParaRPr lang="en-ZA"/>
          </a:p>
        </p:txBody>
      </p:sp>
      <p:sp>
        <p:nvSpPr>
          <p:cNvPr id="15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ZA" smtClean="0"/>
          </a:p>
        </p:txBody>
      </p:sp>
    </p:spTree>
    <p:extLst>
      <p:ext uri="{BB962C8B-B14F-4D97-AF65-F5344CB8AC3E}">
        <p14:creationId xmlns:p14="http://schemas.microsoft.com/office/powerpoint/2010/main" xmlns="" val="388484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2C379-E0F8-4765-A671-706A0A267E4A}" type="slidenum">
              <a:rPr lang="en-ZA"/>
              <a:pPr fontAlgn="base">
                <a:spcBef>
                  <a:spcPct val="0"/>
                </a:spcBef>
                <a:spcAft>
                  <a:spcPct val="0"/>
                </a:spcAft>
              </a:pPr>
              <a:t>57</a:t>
            </a:fld>
            <a:endParaRPr lang="en-ZA"/>
          </a:p>
        </p:txBody>
      </p:sp>
      <p:sp>
        <p:nvSpPr>
          <p:cNvPr id="163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4E13B56-317B-43E5-9833-1C440F0CA5AF}" type="datetime1">
              <a:rPr lang="en-US"/>
              <a:pPr fontAlgn="base">
                <a:spcBef>
                  <a:spcPct val="0"/>
                </a:spcBef>
                <a:spcAft>
                  <a:spcPct val="0"/>
                </a:spcAft>
              </a:pPr>
              <a:t>7/9/2019</a:t>
            </a:fld>
            <a:endParaRPr lang="en-ZA"/>
          </a:p>
        </p:txBody>
      </p:sp>
      <p:sp>
        <p:nvSpPr>
          <p:cNvPr id="163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ZA" smtClean="0"/>
          </a:p>
        </p:txBody>
      </p:sp>
    </p:spTree>
    <p:extLst>
      <p:ext uri="{BB962C8B-B14F-4D97-AF65-F5344CB8AC3E}">
        <p14:creationId xmlns:p14="http://schemas.microsoft.com/office/powerpoint/2010/main" xmlns="" val="428376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648072"/>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2898775" y="6356350"/>
            <a:ext cx="35052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16688" y="6376988"/>
            <a:ext cx="19812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a:prstGeom prst="rect">
            <a:avLst/>
          </a:prstGeom>
        </p:spPr>
        <p:txBody>
          <a:bodyPr vert="eaVert"/>
          <a:lstStyle/>
          <a:p>
            <a:r>
              <a:rPr lang="en-US"/>
              <a:t>Click to edit Master title style</a:t>
            </a:r>
            <a:endParaRPr lang="en-ZA" dirty="0"/>
          </a:p>
        </p:txBody>
      </p:sp>
      <p:sp>
        <p:nvSpPr>
          <p:cNvPr id="3" name="Vertical Text Placeholder 2"/>
          <p:cNvSpPr>
            <a:spLocks noGrp="1"/>
          </p:cNvSpPr>
          <p:nvPr>
            <p:ph type="body" orient="vert" idx="1"/>
          </p:nvPr>
        </p:nvSpPr>
        <p:spPr>
          <a:xfrm>
            <a:off x="457200" y="1196752"/>
            <a:ext cx="6019800" cy="49294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xmlns="" val="111956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3200">
                <a:solidFill>
                  <a:schemeClr val="bg1"/>
                </a:solidFill>
              </a:defRPr>
            </a:lvl1pPr>
          </a:lstStyle>
          <a:p>
            <a:r>
              <a:rPr lang="en-US"/>
              <a:t>Click to edit Master title style</a:t>
            </a:r>
            <a:endParaRPr lang="en-ZA"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12"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13"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706090"/>
          </a:xfrm>
          <a:prstGeom prst="rect">
            <a:avLst/>
          </a:prstGeom>
        </p:spPr>
        <p:txBody>
          <a:bodyPr/>
          <a:lstStyle>
            <a:lvl1pPr>
              <a:defRPr sz="3600">
                <a:solidFill>
                  <a:schemeClr val="bg1"/>
                </a:solidFill>
              </a:defRPr>
            </a:lvl1pPr>
          </a:lstStyle>
          <a:p>
            <a:r>
              <a:rPr lang="en-US"/>
              <a:t>Click to edit Master title style</a:t>
            </a:r>
            <a:endParaRPr lang="en-ZA"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7"/>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8" name="Slide Number Placeholder 8"/>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634082"/>
          </a:xfrm>
          <a:prstGeom prst="rect">
            <a:avLst/>
          </a:prstGeom>
        </p:spPr>
        <p:txBody>
          <a:bodyPr/>
          <a:lstStyle>
            <a:lvl1pPr>
              <a:defRPr sz="3200">
                <a:solidFill>
                  <a:schemeClr val="bg1"/>
                </a:solidFill>
              </a:defRPr>
            </a:lvl1pPr>
          </a:lstStyle>
          <a:p>
            <a:r>
              <a:rPr lang="en-US"/>
              <a:t>Click to edit Master title style</a:t>
            </a:r>
            <a:endParaRPr lang="en-ZA"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034"/>
            <a:ext cx="6275040" cy="707678"/>
          </a:xfrm>
          <a:prstGeom prst="rect">
            <a:avLst/>
          </a:prstGeom>
        </p:spPr>
        <p:txBody>
          <a:bodyPr anchor="b"/>
          <a:lstStyle>
            <a:lvl1pPr algn="ctr">
              <a:defRPr sz="3200" b="1">
                <a:solidFill>
                  <a:schemeClr val="bg1"/>
                </a:solidFill>
              </a:defRPr>
            </a:lvl1pPr>
          </a:lstStyle>
          <a:p>
            <a:r>
              <a:rPr lang="en-US"/>
              <a:t>Click to edit Master title style</a:t>
            </a:r>
            <a:endParaRPr lang="en-ZA" dirty="0"/>
          </a:p>
        </p:txBody>
      </p:sp>
      <p:sp>
        <p:nvSpPr>
          <p:cNvPr id="3" name="Content Placeholder 2"/>
          <p:cNvSpPr>
            <a:spLocks noGrp="1"/>
          </p:cNvSpPr>
          <p:nvPr>
            <p:ph idx="1"/>
          </p:nvPr>
        </p:nvSpPr>
        <p:spPr>
          <a:xfrm>
            <a:off x="3575050" y="1124744"/>
            <a:ext cx="5111750"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p:cNvSpPr>
            <a:spLocks noGrp="1"/>
          </p:cNvSpPr>
          <p:nvPr>
            <p:ph type="body" sz="half" idx="2"/>
          </p:nvPr>
        </p:nvSpPr>
        <p:spPr>
          <a:xfrm>
            <a:off x="457200" y="1124744"/>
            <a:ext cx="3008313" cy="50014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dirty="0"/>
          </a:p>
        </p:txBody>
      </p:sp>
      <p:sp>
        <p:nvSpPr>
          <p:cNvPr id="3" name="Picture Placeholder 2"/>
          <p:cNvSpPr>
            <a:spLocks noGrp="1"/>
          </p:cNvSpPr>
          <p:nvPr>
            <p:ph type="pic" idx="1"/>
          </p:nvPr>
        </p:nvSpPr>
        <p:spPr>
          <a:xfrm>
            <a:off x="1792288" y="1124743"/>
            <a:ext cx="5486400" cy="36028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2800">
                <a:solidFill>
                  <a:schemeClr val="bg1"/>
                </a:solidFill>
              </a:defRPr>
            </a:lvl1pPr>
          </a:lstStyle>
          <a:p>
            <a:r>
              <a:rPr lang="en-US"/>
              <a:t>Click to edit Master title style</a:t>
            </a:r>
            <a:endParaRPr lang="en-ZA"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7" descr="NDOH Logo.jpg"/>
          <p:cNvPicPr>
            <a:picLocks noChangeAspect="1"/>
          </p:cNvPicPr>
          <p:nvPr/>
        </p:nvPicPr>
        <p:blipFill>
          <a:blip r:embed="rId14" cstate="print"/>
          <a:srcRect/>
          <a:stretch>
            <a:fillRect/>
          </a:stretch>
        </p:blipFill>
        <p:spPr bwMode="auto">
          <a:xfrm>
            <a:off x="152400" y="5867400"/>
            <a:ext cx="2286000" cy="823913"/>
          </a:xfrm>
          <a:prstGeom prst="rect">
            <a:avLst/>
          </a:prstGeom>
          <a:noFill/>
          <a:ln w="9525">
            <a:noFill/>
            <a:miter lim="800000"/>
            <a:headEnd/>
            <a:tailEnd/>
          </a:ln>
        </p:spPr>
      </p:pic>
      <p:pic>
        <p:nvPicPr>
          <p:cNvPr id="1028" name="Picture 11"/>
          <p:cNvPicPr>
            <a:picLocks noChangeAspect="1" noChangeArrowheads="1"/>
          </p:cNvPicPr>
          <p:nvPr/>
        </p:nvPicPr>
        <p:blipFill>
          <a:blip r:embed="rId15"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 id="2147483672" r:id="rId12"/>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371600"/>
            <a:ext cx="6934200" cy="1200329"/>
          </a:xfrm>
          <a:prstGeom prst="rect">
            <a:avLst/>
          </a:prstGeom>
          <a:noFill/>
        </p:spPr>
        <p:txBody>
          <a:bodyPr wrap="square">
            <a:spAutoFit/>
          </a:bodyPr>
          <a:lstStyle/>
          <a:p>
            <a:pPr algn="ctr" fontAlgn="auto">
              <a:spcBef>
                <a:spcPts val="0"/>
              </a:spcBef>
              <a:spcAft>
                <a:spcPts val="0"/>
              </a:spcAft>
              <a:defRPr/>
            </a:pPr>
            <a:r>
              <a:rPr lang="en-US" sz="3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Annual Performance Plan </a:t>
            </a:r>
          </a:p>
          <a:p>
            <a:pPr algn="ctr" fontAlgn="auto">
              <a:spcBef>
                <a:spcPts val="0"/>
              </a:spcBef>
              <a:spcAft>
                <a:spcPts val="0"/>
              </a:spcAft>
              <a:defRPr/>
            </a:pPr>
            <a:r>
              <a:rPr lang="en-ZA" sz="3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2019/20-2020/21</a:t>
            </a:r>
            <a:endParaRPr lang="en-US" sz="3600" b="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500313" y="4495800"/>
            <a:ext cx="5791200" cy="861774"/>
          </a:xfrm>
          <a:prstGeom prst="rect">
            <a:avLst/>
          </a:prstGeom>
          <a:noFill/>
        </p:spPr>
        <p:txBody>
          <a:bodyPr>
            <a:spAutoFit/>
          </a:bodyPr>
          <a:lstStyle/>
          <a:p>
            <a:pPr algn="ctr">
              <a:defRPr/>
            </a:pPr>
            <a:r>
              <a:rPr lang="en-ZA" sz="2400" b="1" dirty="0"/>
              <a:t>Director-General: Health</a:t>
            </a:r>
            <a:endParaRPr lang="en-US" sz="2400" b="1" dirty="0"/>
          </a:p>
          <a:p>
            <a:pPr algn="ctr" fontAlgn="auto">
              <a:spcBef>
                <a:spcPts val="0"/>
              </a:spcBef>
              <a:spcAft>
                <a:spcPts val="0"/>
              </a:spcAft>
              <a:defRPr/>
            </a:pPr>
            <a:r>
              <a:rPr lang="en-US" sz="2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4 July 2019</a:t>
            </a:r>
            <a:endParaRPr lang="en-US" sz="2600" b="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2805113" y="3024337"/>
            <a:ext cx="5181600" cy="1384995"/>
          </a:xfrm>
          <a:prstGeom prst="rect">
            <a:avLst/>
          </a:prstGeom>
          <a:noFill/>
        </p:spPr>
        <p:txBody>
          <a:bodyPr wrap="square" rtlCol="0">
            <a:spAutoFit/>
          </a:bodyPr>
          <a:lstStyle/>
          <a:p>
            <a:pPr algn="ctr"/>
            <a:r>
              <a:rPr lang="en-US" sz="2800" b="1" dirty="0">
                <a:solidFill>
                  <a:srgbClr val="003300"/>
                </a:solidFill>
                <a:effectLst>
                  <a:outerShdw blurRad="38100" dist="38100" dir="2700000" algn="tl">
                    <a:srgbClr val="000000">
                      <a:alpha val="43137"/>
                    </a:srgbClr>
                  </a:outerShdw>
                </a:effectLst>
                <a:latin typeface="Arial" pitchFamily="34" charset="0"/>
                <a:cs typeface="Arial" pitchFamily="34" charset="0"/>
              </a:rPr>
              <a:t>Presentation to the Portfolio Committee on Health</a:t>
            </a:r>
          </a:p>
          <a:p>
            <a:pPr algn="ct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a:t>
            </a:r>
            <a:r>
              <a:rPr lang="en-ZA" dirty="0" smtClean="0"/>
              <a:t>1 - Administration</a:t>
            </a:r>
            <a:endParaRPr lang="en-ZA" dirty="0"/>
          </a:p>
        </p:txBody>
      </p:sp>
      <p:graphicFrame>
        <p:nvGraphicFramePr>
          <p:cNvPr id="9" name="Content Placeholder 6"/>
          <p:cNvGraphicFramePr>
            <a:graphicFrameLocks/>
          </p:cNvGraphicFramePr>
          <p:nvPr>
            <p:extLst>
              <p:ext uri="{D42A27DB-BD31-4B8C-83A1-F6EECF244321}">
                <p14:modId xmlns:p14="http://schemas.microsoft.com/office/powerpoint/2010/main" xmlns="" val="2402843424"/>
              </p:ext>
            </p:extLst>
          </p:nvPr>
        </p:nvGraphicFramePr>
        <p:xfrm>
          <a:off x="152400" y="1143000"/>
          <a:ext cx="8915401" cy="4495801"/>
        </p:xfrm>
        <a:graphic>
          <a:graphicData uri="http://schemas.openxmlformats.org/drawingml/2006/table">
            <a:tbl>
              <a:tblPr/>
              <a:tblGrid>
                <a:gridCol w="1600200">
                  <a:extLst>
                    <a:ext uri="{9D8B030D-6E8A-4147-A177-3AD203B41FA5}">
                      <a16:colId xmlns:a16="http://schemas.microsoft.com/office/drawing/2014/main" xmlns="" val="20000"/>
                    </a:ext>
                  </a:extLst>
                </a:gridCol>
                <a:gridCol w="1594486">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586408">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0627">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1879">
                <a:tc rowSpan="2">
                  <a:txBody>
                    <a:bodyPr/>
                    <a:lstStyle/>
                    <a:p>
                      <a:pPr marL="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Ensure effective financial management and accountability by improving audit outcomes </a:t>
                      </a:r>
                      <a:endParaRPr lang="en-ZA"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Audit opinion from</a:t>
                      </a:r>
                      <a:b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Auditor General</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Unqualified Audit opinion for the NDOH for 2017/18</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Unqualified Audit Opinion for the NDOH for 2018/19</a:t>
                      </a:r>
                      <a:endParaRPr lang="en-US"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Clean Audit Opinion for the NDOH for 2019/20</a:t>
                      </a:r>
                      <a:endParaRPr lang="en-US"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Clean Audit Opinion for the NDOH for 2020/21</a:t>
                      </a:r>
                      <a:endParaRPr lang="en-US"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63756">
                <a:tc vMerge="1">
                  <a:txBody>
                    <a:bodyPr/>
                    <a:lstStyle/>
                    <a:p>
                      <a:pPr>
                        <a:lnSpc>
                          <a:spcPct val="115000"/>
                        </a:lnSpc>
                        <a:spcAft>
                          <a:spcPts val="0"/>
                        </a:spcAft>
                      </a:pPr>
                      <a:endParaRPr lang="en-ZA" sz="11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Number of Provincial DoH that demonstrate improvements in Audit Outcomes or Opinions </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 Provincial DoH that demonstrate improvements in Audit with no significant matters for 2017/18 </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 Provincial DoH that demonstrate improvements in Audit with no significant matters for 2018/19</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6 Provincial DoH that demonstrate improvements in Audit with no significant matters for 2019/20</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 Provincial DoH that demonstrate improvements in Audit with no significant matters for 2020/21</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03131">
                <a:tc>
                  <a:txBody>
                    <a:bodyPr/>
                    <a:lstStyle/>
                    <a:p>
                      <a:pPr marL="0" marR="0" algn="l" defTabSz="914400" rtl="0" eaLnBrk="1" latinLnBrk="0" hangingPunct="1">
                        <a:lnSpc>
                          <a:spcPct val="115000"/>
                        </a:lnSpc>
                        <a:spcBef>
                          <a:spcPts val="0"/>
                        </a:spcBef>
                        <a:spcAft>
                          <a:spcPts val="0"/>
                        </a:spcAft>
                      </a:pPr>
                      <a:r>
                        <a:rPr lang="en-GB"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Improve management of medico-legal claims and contain costs </a:t>
                      </a:r>
                      <a:endParaRPr lang="en-US" sz="12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Claim management system implemented to contain costs and streamline its management</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Claim management system implemented to manage medico-legal claims in all Provincial DoH</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Medico-legal claim contingent liability reduced by 30% </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Medico-legal claim contingent liability reduced by 50%</a:t>
                      </a:r>
                      <a:endParaRPr lang="en-US" sz="12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10</a:t>
            </a:fld>
            <a:endParaRPr lang="en-ZA" dirty="0"/>
          </a:p>
        </p:txBody>
      </p:sp>
    </p:spTree>
    <p:extLst>
      <p:ext uri="{BB962C8B-B14F-4D97-AF65-F5344CB8AC3E}">
        <p14:creationId xmlns:p14="http://schemas.microsoft.com/office/powerpoint/2010/main" xmlns="" val="412946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Programme 1 - Administration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201439331"/>
              </p:ext>
            </p:extLst>
          </p:nvPr>
        </p:nvGraphicFramePr>
        <p:xfrm>
          <a:off x="838200" y="1376760"/>
          <a:ext cx="6781801" cy="1844421"/>
        </p:xfrm>
        <a:graphic>
          <a:graphicData uri="http://schemas.openxmlformats.org/drawingml/2006/table">
            <a:tbl>
              <a:tblPr firstRow="1" lastRow="1">
                <a:tableStyleId>{69C7853C-536D-4A76-A0AE-DD22124D55A5}</a:tableStyleId>
              </a:tblPr>
              <a:tblGrid>
                <a:gridCol w="1547410">
                  <a:extLst>
                    <a:ext uri="{9D8B030D-6E8A-4147-A177-3AD203B41FA5}">
                      <a16:colId xmlns:a16="http://schemas.microsoft.com/office/drawing/2014/main" xmlns="" val="4287149807"/>
                    </a:ext>
                  </a:extLst>
                </a:gridCol>
                <a:gridCol w="1120626">
                  <a:extLst>
                    <a:ext uri="{9D8B030D-6E8A-4147-A177-3AD203B41FA5}">
                      <a16:colId xmlns:a16="http://schemas.microsoft.com/office/drawing/2014/main" xmlns="" val="857291779"/>
                    </a:ext>
                  </a:extLst>
                </a:gridCol>
                <a:gridCol w="1036640">
                  <a:extLst>
                    <a:ext uri="{9D8B030D-6E8A-4147-A177-3AD203B41FA5}">
                      <a16:colId xmlns:a16="http://schemas.microsoft.com/office/drawing/2014/main" xmlns="" val="2964780831"/>
                    </a:ext>
                  </a:extLst>
                </a:gridCol>
                <a:gridCol w="1036640">
                  <a:extLst>
                    <a:ext uri="{9D8B030D-6E8A-4147-A177-3AD203B41FA5}">
                      <a16:colId xmlns:a16="http://schemas.microsoft.com/office/drawing/2014/main" xmlns="" val="1610203346"/>
                    </a:ext>
                  </a:extLst>
                </a:gridCol>
                <a:gridCol w="1036640">
                  <a:extLst>
                    <a:ext uri="{9D8B030D-6E8A-4147-A177-3AD203B41FA5}">
                      <a16:colId xmlns:a16="http://schemas.microsoft.com/office/drawing/2014/main" xmlns="" val="920488096"/>
                    </a:ext>
                  </a:extLst>
                </a:gridCol>
                <a:gridCol w="1003845">
                  <a:extLst>
                    <a:ext uri="{9D8B030D-6E8A-4147-A177-3AD203B41FA5}">
                      <a16:colId xmlns:a16="http://schemas.microsoft.com/office/drawing/2014/main" xmlns="" val="3560496450"/>
                    </a:ext>
                  </a:extLst>
                </a:gridCol>
              </a:tblGrid>
              <a:tr h="581025">
                <a:tc rowSpan="2">
                  <a:txBody>
                    <a:bodyPr/>
                    <a:lstStyle/>
                    <a:p>
                      <a:pPr marL="228600" algn="l">
                        <a:lnSpc>
                          <a:spcPct val="107000"/>
                        </a:lnSpc>
                        <a:spcBef>
                          <a:spcPts val="1200"/>
                        </a:spcBef>
                        <a:spcAft>
                          <a:spcPts val="0"/>
                        </a:spcAft>
                      </a:pPr>
                      <a:r>
                        <a:rPr lang="en-ZA" sz="1000" kern="0">
                          <a:effectLst/>
                        </a:rPr>
                        <a:t>Economic classification</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dirty="0">
                          <a:effectLst/>
                        </a:rPr>
                        <a:t>% Growth </a:t>
                      </a:r>
                      <a:r>
                        <a:rPr lang="en-ZA" sz="800" kern="0" dirty="0">
                          <a:effectLst/>
                        </a:rPr>
                        <a:t>(from 2019/20 to 2020/21)</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a:effectLst/>
                        </a:rPr>
                        <a:t>% Growth </a:t>
                      </a:r>
                      <a:r>
                        <a:rPr lang="en-ZA" sz="800" kern="0">
                          <a:effectLst/>
                        </a:rPr>
                        <a:t>(from 2020/21 to 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956297773"/>
                  </a:ext>
                </a:extLst>
              </a:tr>
              <a:tr h="98425">
                <a:tc vMerge="1">
                  <a:txBody>
                    <a:bodyPr/>
                    <a:lstStyle/>
                    <a:p>
                      <a:endParaRPr lang="en-US"/>
                    </a:p>
                  </a:txBody>
                  <a:tcP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2921491921"/>
                  </a:ext>
                </a:extLst>
              </a:tr>
              <a:tr h="98425">
                <a:tc>
                  <a:txBody>
                    <a:bodyPr/>
                    <a:lstStyle/>
                    <a:p>
                      <a:pPr marL="80645" algn="l">
                        <a:lnSpc>
                          <a:spcPct val="107000"/>
                        </a:lnSpc>
                        <a:spcBef>
                          <a:spcPts val="1200"/>
                        </a:spcBef>
                        <a:spcAft>
                          <a:spcPts val="0"/>
                        </a:spcAft>
                      </a:pPr>
                      <a:r>
                        <a:rPr lang="en-ZA" sz="1000" kern="0" dirty="0">
                          <a:effectLst/>
                        </a:rPr>
                        <a:t>Compensation of Employees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ZA" sz="1100" kern="1200">
                          <a:effectLst/>
                        </a:rPr>
                        <a:t>247,144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265,021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284,399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087632971"/>
                  </a:ext>
                </a:extLst>
              </a:tr>
              <a:tr h="194945">
                <a:tc>
                  <a:txBody>
                    <a:bodyPr/>
                    <a:lstStyle/>
                    <a:p>
                      <a:pPr marL="80645" algn="l">
                        <a:lnSpc>
                          <a:spcPct val="107000"/>
                        </a:lnSpc>
                        <a:spcBef>
                          <a:spcPts val="1200"/>
                        </a:spcBef>
                        <a:spcAft>
                          <a:spcPts val="0"/>
                        </a:spcAft>
                      </a:pPr>
                      <a:r>
                        <a:rPr lang="en-ZA" sz="1000" kern="0">
                          <a:effectLst/>
                        </a:rPr>
                        <a:t>Goods and Services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ZA" sz="1100" kern="1200">
                          <a:effectLst/>
                        </a:rPr>
                        <a:t>403,220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426,243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449,113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520409840"/>
                  </a:ext>
                </a:extLst>
              </a:tr>
              <a:tr h="194945">
                <a:tc>
                  <a:txBody>
                    <a:bodyPr/>
                    <a:lstStyle/>
                    <a:p>
                      <a:pPr marL="80645" algn="l">
                        <a:lnSpc>
                          <a:spcPct val="107000"/>
                        </a:lnSpc>
                        <a:spcBef>
                          <a:spcPts val="1200"/>
                        </a:spcBef>
                        <a:spcAft>
                          <a:spcPts val="0"/>
                        </a:spcAft>
                      </a:pPr>
                      <a:r>
                        <a:rPr lang="en-ZA" sz="1000" kern="0">
                          <a:effectLst/>
                        </a:rPr>
                        <a:t>Transfers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ZA" sz="1100" kern="1200">
                          <a:effectLst/>
                        </a:rPr>
                        <a:t>2,683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2,884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3,072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2047110670"/>
                  </a:ext>
                </a:extLst>
              </a:tr>
              <a:tr h="194945">
                <a:tc>
                  <a:txBody>
                    <a:bodyPr/>
                    <a:lstStyle/>
                    <a:p>
                      <a:pPr marL="80645" algn="l">
                        <a:lnSpc>
                          <a:spcPct val="107000"/>
                        </a:lnSpc>
                        <a:spcBef>
                          <a:spcPts val="1200"/>
                        </a:spcBef>
                        <a:spcAft>
                          <a:spcPts val="0"/>
                        </a:spcAft>
                      </a:pPr>
                      <a:r>
                        <a:rPr lang="en-ZA" sz="1000" kern="0">
                          <a:effectLst/>
                        </a:rPr>
                        <a:t>Capital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ZA" sz="1100" kern="1200">
                          <a:effectLst/>
                        </a:rPr>
                        <a:t>8,230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9,101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a:effectLst/>
                        </a:rPr>
                        <a:t>9,602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4057420665"/>
                  </a:ext>
                </a:extLst>
              </a:tr>
              <a:tr h="194945">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ZA" sz="1100" kern="1200">
                          <a:effectLst/>
                        </a:rPr>
                        <a:t>661,277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dirty="0">
                          <a:effectLst/>
                        </a:rPr>
                        <a:t>703,249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ctr" fontAlgn="b">
                        <a:lnSpc>
                          <a:spcPct val="107000"/>
                        </a:lnSpc>
                        <a:spcAft>
                          <a:spcPts val="0"/>
                        </a:spcAft>
                      </a:pPr>
                      <a:r>
                        <a:rPr lang="en-ZA" sz="1100" kern="12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55880" marR="128905" algn="r" fontAlgn="b">
                        <a:lnSpc>
                          <a:spcPct val="107000"/>
                        </a:lnSpc>
                        <a:spcAft>
                          <a:spcPts val="0"/>
                        </a:spcAft>
                      </a:pPr>
                      <a:r>
                        <a:rPr lang="en-ZA" sz="1100" kern="1200" dirty="0">
                          <a:effectLst/>
                        </a:rPr>
                        <a:t>746,186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35538302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73652244"/>
              </p:ext>
            </p:extLst>
          </p:nvPr>
        </p:nvGraphicFramePr>
        <p:xfrm>
          <a:off x="838200" y="4191000"/>
          <a:ext cx="5050862" cy="921766"/>
        </p:xfrm>
        <a:graphic>
          <a:graphicData uri="http://schemas.openxmlformats.org/drawingml/2006/table">
            <a:tbl>
              <a:tblPr firstRow="1" lastRow="1">
                <a:tableStyleId>{69C7853C-536D-4A76-A0AE-DD22124D55A5}</a:tableStyleId>
              </a:tblPr>
              <a:tblGrid>
                <a:gridCol w="1745415">
                  <a:extLst>
                    <a:ext uri="{9D8B030D-6E8A-4147-A177-3AD203B41FA5}">
                      <a16:colId xmlns:a16="http://schemas.microsoft.com/office/drawing/2014/main" xmlns="" val="1985875016"/>
                    </a:ext>
                  </a:extLst>
                </a:gridCol>
                <a:gridCol w="2488957">
                  <a:extLst>
                    <a:ext uri="{9D8B030D-6E8A-4147-A177-3AD203B41FA5}">
                      <a16:colId xmlns:a16="http://schemas.microsoft.com/office/drawing/2014/main" xmlns="" val="862357976"/>
                    </a:ext>
                  </a:extLst>
                </a:gridCol>
                <a:gridCol w="816490">
                  <a:extLst>
                    <a:ext uri="{9D8B030D-6E8A-4147-A177-3AD203B41FA5}">
                      <a16:colId xmlns:a16="http://schemas.microsoft.com/office/drawing/2014/main" xmlns="" val="2934744423"/>
                    </a:ext>
                  </a:extLst>
                </a:gridCol>
              </a:tblGrid>
              <a:tr h="280670">
                <a:tc rowSpan="2">
                  <a:txBody>
                    <a:bodyPr/>
                    <a:lstStyle/>
                    <a:p>
                      <a:pPr marL="228600" algn="l">
                        <a:lnSpc>
                          <a:spcPct val="107000"/>
                        </a:lnSpc>
                        <a:spcBef>
                          <a:spcPts val="1200"/>
                        </a:spcBef>
                        <a:spcAft>
                          <a:spcPts val="0"/>
                        </a:spcAft>
                      </a:pPr>
                      <a:r>
                        <a:rPr lang="en-ZA" sz="1000" kern="0" dirty="0">
                          <a:effectLst/>
                        </a:rPr>
                        <a:t>Sub Programme</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marL="228600" algn="l">
                        <a:lnSpc>
                          <a:spcPct val="107000"/>
                        </a:lnSpc>
                        <a:spcBef>
                          <a:spcPts val="1200"/>
                        </a:spcBef>
                        <a:spcAft>
                          <a:spcPts val="0"/>
                        </a:spcAft>
                      </a:pPr>
                      <a:r>
                        <a:rPr lang="en-ZA" sz="1000" kern="0">
                          <a:effectLst/>
                        </a:rPr>
                        <a:t>Item</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630065554"/>
                  </a:ext>
                </a:extLst>
              </a:tr>
              <a:tr h="46990">
                <a:tc vMerge="1">
                  <a:txBody>
                    <a:bodyPr/>
                    <a:lstStyle/>
                    <a:p>
                      <a:endParaRPr lang="en-US"/>
                    </a:p>
                  </a:txBody>
                  <a:tcPr/>
                </a:tc>
                <a:tc vMerge="1">
                  <a:txBody>
                    <a:bodyPr/>
                    <a:lstStyle/>
                    <a:p>
                      <a:endParaRPr lang="en-US"/>
                    </a:p>
                  </a:txBody>
                  <a:tcP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188581819"/>
                  </a:ext>
                </a:extLst>
              </a:tr>
              <a:tr h="46990">
                <a:tc>
                  <a:txBody>
                    <a:bodyPr/>
                    <a:lstStyle/>
                    <a:p>
                      <a:pPr marL="80645" algn="l">
                        <a:lnSpc>
                          <a:spcPct val="107000"/>
                        </a:lnSpc>
                        <a:spcBef>
                          <a:spcPts val="1200"/>
                        </a:spcBef>
                        <a:spcAft>
                          <a:spcPts val="0"/>
                        </a:spcAft>
                      </a:pPr>
                      <a:r>
                        <a:rPr lang="en-US" sz="1000" kern="0">
                          <a:effectLst/>
                        </a:rPr>
                        <a:t>Corporate Services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0645" algn="l">
                        <a:lnSpc>
                          <a:spcPct val="107000"/>
                        </a:lnSpc>
                        <a:spcBef>
                          <a:spcPts val="1200"/>
                        </a:spcBef>
                        <a:spcAft>
                          <a:spcPts val="0"/>
                        </a:spcAft>
                      </a:pPr>
                      <a:r>
                        <a:rPr lang="en-ZA" sz="1000" kern="0">
                          <a:effectLst/>
                        </a:rPr>
                        <a:t>Medico-legal Committees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US" sz="1100" dirty="0">
                          <a:solidFill>
                            <a:schemeClr val="tx1"/>
                          </a:solidFill>
                          <a:effectLst/>
                        </a:rPr>
                        <a:t>7</a:t>
                      </a:r>
                      <a:r>
                        <a:rPr lang="en-US" sz="1100" dirty="0" smtClean="0">
                          <a:solidFill>
                            <a:schemeClr val="tx1"/>
                          </a:solidFill>
                          <a:effectLst/>
                        </a:rPr>
                        <a:t>, 500</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978247575"/>
                  </a:ext>
                </a:extLst>
              </a:tr>
              <a:tr h="93980">
                <a:tc>
                  <a:txBody>
                    <a:bodyPr/>
                    <a:lstStyle/>
                    <a:p>
                      <a:pPr marL="80645" algn="l">
                        <a:lnSpc>
                          <a:spcPct val="107000"/>
                        </a:lnSpc>
                        <a:spcBef>
                          <a:spcPts val="1200"/>
                        </a:spcBef>
                        <a:spcAft>
                          <a:spcPts val="0"/>
                        </a:spcAft>
                      </a:pPr>
                      <a:r>
                        <a:rPr lang="en-US" sz="1000" kern="0">
                          <a:effectLst/>
                        </a:rPr>
                        <a:t>Financial Management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0645" algn="l">
                        <a:lnSpc>
                          <a:spcPct val="107000"/>
                        </a:lnSpc>
                        <a:spcBef>
                          <a:spcPts val="1200"/>
                        </a:spcBef>
                        <a:spcAft>
                          <a:spcPts val="0"/>
                        </a:spcAft>
                      </a:pPr>
                      <a:r>
                        <a:rPr lang="en-ZA" sz="1000" kern="0">
                          <a:effectLst/>
                        </a:rPr>
                        <a:t>SAICA programme</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US" sz="1100">
                          <a:effectLst/>
                        </a:rPr>
                        <a:t>12,000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804727226"/>
                  </a:ext>
                </a:extLst>
              </a:tr>
              <a:tr h="93980">
                <a:tc>
                  <a:txBody>
                    <a:bodyPr/>
                    <a:lstStyle/>
                    <a:p>
                      <a:pPr marL="80645" algn="l">
                        <a:lnSpc>
                          <a:spcPct val="107000"/>
                        </a:lnSpc>
                        <a:spcBef>
                          <a:spcPts val="1200"/>
                        </a:spcBef>
                        <a:spcAft>
                          <a:spcPts val="0"/>
                        </a:spcAft>
                      </a:pPr>
                      <a:r>
                        <a:rPr lang="en-ZA" sz="1000" kern="0">
                          <a:effectLst/>
                        </a:rPr>
                        <a:t>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US" sz="1100" dirty="0">
                          <a:effectLst/>
                        </a:rPr>
                        <a:t>19,500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288875264"/>
                  </a:ext>
                </a:extLst>
              </a:tr>
            </a:tbl>
          </a:graphicData>
        </a:graphic>
      </p:graphicFrame>
      <p:sp>
        <p:nvSpPr>
          <p:cNvPr id="12" name="Rectangle 11"/>
          <p:cNvSpPr/>
          <p:nvPr/>
        </p:nvSpPr>
        <p:spPr>
          <a:xfrm>
            <a:off x="762000" y="3703699"/>
            <a:ext cx="5588000" cy="369332"/>
          </a:xfrm>
          <a:prstGeom prst="rect">
            <a:avLst/>
          </a:prstGeom>
        </p:spPr>
        <p:txBody>
          <a:bodyPr wrap="square">
            <a:spAutoFit/>
          </a:bodyPr>
          <a:lstStyle/>
          <a:p>
            <a:r>
              <a:rPr lang="en-GB" b="1" dirty="0" smtClean="0">
                <a:latin typeface="Arial" pitchFamily="34" charset="0"/>
                <a:cs typeface="Arial" pitchFamily="34" charset="0"/>
              </a:rPr>
              <a:t>Ear </a:t>
            </a:r>
            <a:r>
              <a:rPr lang="en-GB" b="1" dirty="0">
                <a:latin typeface="Arial" pitchFamily="34" charset="0"/>
                <a:cs typeface="Arial" pitchFamily="34" charset="0"/>
              </a:rPr>
              <a:t>Marked Funds, and Conditional </a:t>
            </a:r>
            <a:r>
              <a:rPr lang="en-GB" b="1" dirty="0" smtClean="0">
                <a:latin typeface="Arial" pitchFamily="34" charset="0"/>
                <a:cs typeface="Arial" pitchFamily="34" charset="0"/>
              </a:rPr>
              <a:t>Grants</a:t>
            </a:r>
            <a:endParaRPr lang="en-US" dirty="0"/>
          </a:p>
        </p:txBody>
      </p:sp>
    </p:spTree>
    <p:extLst>
      <p:ext uri="{BB962C8B-B14F-4D97-AF65-F5344CB8AC3E}">
        <p14:creationId xmlns:p14="http://schemas.microsoft.com/office/powerpoint/2010/main" xmlns="" val="190236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a:t>PROGRAMME 2 - </a:t>
            </a:r>
            <a:r>
              <a:rPr lang="en-GB" sz="2400" b="1" dirty="0"/>
              <a:t>NATIONAL HEALTH </a:t>
            </a:r>
            <a:r>
              <a:rPr lang="en-GB" sz="2400" b="1" dirty="0" smtClean="0"/>
              <a:t>INSURANCE</a:t>
            </a:r>
            <a:endParaRPr lang="en-ZA" sz="2400" b="1" dirty="0"/>
          </a:p>
        </p:txBody>
      </p:sp>
      <p:sp>
        <p:nvSpPr>
          <p:cNvPr id="6" name="Content Placeholder 5"/>
          <p:cNvSpPr>
            <a:spLocks noGrp="1"/>
          </p:cNvSpPr>
          <p:nvPr>
            <p:ph sz="quarter" idx="1"/>
          </p:nvPr>
        </p:nvSpPr>
        <p:spPr>
          <a:xfrm>
            <a:off x="304800" y="1219200"/>
            <a:ext cx="8229600" cy="2514600"/>
          </a:xfrm>
        </p:spPr>
        <p:txBody>
          <a:bodyPr/>
          <a:lstStyle/>
          <a:p>
            <a:pPr algn="ctr">
              <a:buNone/>
            </a:pPr>
            <a:r>
              <a:rPr lang="en-ZA" sz="2800" dirty="0"/>
              <a:t>The purpose of </a:t>
            </a:r>
            <a:r>
              <a:rPr lang="en-GB" sz="2800" dirty="0"/>
              <a:t>National Health </a:t>
            </a:r>
            <a:r>
              <a:rPr lang="en-GB" sz="2800" dirty="0" smtClean="0"/>
              <a:t>Insurance Programme </a:t>
            </a:r>
            <a:r>
              <a:rPr lang="en-GB" sz="2800" dirty="0"/>
              <a:t>is </a:t>
            </a:r>
            <a:r>
              <a:rPr lang="en-GB" sz="2800" dirty="0" smtClean="0"/>
              <a:t>to </a:t>
            </a:r>
            <a:r>
              <a:rPr lang="en-GB" sz="2800" b="1" dirty="0" smtClean="0">
                <a:solidFill>
                  <a:schemeClr val="accent3">
                    <a:lumMod val="50000"/>
                  </a:schemeClr>
                </a:solidFill>
              </a:rPr>
              <a:t>improve </a:t>
            </a:r>
            <a:r>
              <a:rPr lang="en-GB" sz="2800" b="1" dirty="0">
                <a:solidFill>
                  <a:schemeClr val="accent3">
                    <a:lumMod val="50000"/>
                  </a:schemeClr>
                </a:solidFill>
              </a:rPr>
              <a:t>access to quality health services</a:t>
            </a:r>
            <a:r>
              <a:rPr lang="en-GB" sz="2800" dirty="0"/>
              <a:t> through the development and implementation of policies to </a:t>
            </a:r>
            <a:r>
              <a:rPr lang="en-GB" sz="2800" b="1" dirty="0">
                <a:solidFill>
                  <a:schemeClr val="accent3">
                    <a:lumMod val="50000"/>
                  </a:schemeClr>
                </a:solidFill>
              </a:rPr>
              <a:t>achieve universal health </a:t>
            </a:r>
            <a:r>
              <a:rPr lang="en-GB" sz="2800" b="1" dirty="0" smtClean="0">
                <a:solidFill>
                  <a:schemeClr val="accent3">
                    <a:lumMod val="50000"/>
                  </a:schemeClr>
                </a:solidFill>
              </a:rPr>
              <a:t>coverage</a:t>
            </a:r>
            <a:r>
              <a:rPr lang="en-GB" sz="2800" dirty="0">
                <a:solidFill>
                  <a:schemeClr val="accent3">
                    <a:lumMod val="50000"/>
                  </a:schemeClr>
                </a:solidFill>
              </a:rPr>
              <a:t> </a:t>
            </a:r>
            <a:r>
              <a:rPr lang="en-GB" sz="2800" dirty="0" smtClean="0"/>
              <a:t>and</a:t>
            </a:r>
            <a:r>
              <a:rPr lang="en-GB" sz="2800" dirty="0" smtClean="0">
                <a:solidFill>
                  <a:schemeClr val="accent3">
                    <a:lumMod val="50000"/>
                  </a:schemeClr>
                </a:solidFill>
              </a:rPr>
              <a:t> </a:t>
            </a:r>
            <a:r>
              <a:rPr lang="en-GB" sz="2800" b="1" dirty="0">
                <a:solidFill>
                  <a:schemeClr val="accent3">
                    <a:lumMod val="50000"/>
                  </a:schemeClr>
                </a:solidFill>
              </a:rPr>
              <a:t>health financing </a:t>
            </a:r>
            <a:r>
              <a:rPr lang="en-GB" sz="2800" b="1" dirty="0" smtClean="0">
                <a:solidFill>
                  <a:schemeClr val="accent3">
                    <a:lumMod val="50000"/>
                  </a:schemeClr>
                </a:solidFill>
              </a:rPr>
              <a:t>reform</a:t>
            </a: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12</a:t>
            </a:fld>
            <a:endParaRPr lang="en-ZA" dirty="0"/>
          </a:p>
        </p:txBody>
      </p:sp>
      <p:sp>
        <p:nvSpPr>
          <p:cNvPr id="2" name="Rectangle 1"/>
          <p:cNvSpPr/>
          <p:nvPr/>
        </p:nvSpPr>
        <p:spPr>
          <a:xfrm>
            <a:off x="633460" y="3744074"/>
            <a:ext cx="7889697" cy="1754326"/>
          </a:xfrm>
          <a:prstGeom prst="rect">
            <a:avLst/>
          </a:prstGeom>
          <a:ln>
            <a:solidFill>
              <a:schemeClr val="tx1"/>
            </a:solidFill>
          </a:ln>
        </p:spPr>
        <p:txBody>
          <a:bodyPr wrap="square">
            <a:spAutoFit/>
          </a:bodyPr>
          <a:lstStyle/>
          <a:p>
            <a:r>
              <a:rPr lang="en-GB" dirty="0"/>
              <a:t>National Department of Health, will provide leadership to </a:t>
            </a:r>
            <a:r>
              <a:rPr lang="en-GB" b="1" dirty="0"/>
              <a:t>implement National Health Insurance</a:t>
            </a:r>
            <a:r>
              <a:rPr lang="en-GB" dirty="0"/>
              <a:t>, and </a:t>
            </a:r>
            <a:r>
              <a:rPr lang="en-GB" b="1" dirty="0"/>
              <a:t>ensure quality health care</a:t>
            </a:r>
            <a:r>
              <a:rPr lang="en-GB" dirty="0"/>
              <a:t>:</a:t>
            </a:r>
          </a:p>
          <a:p>
            <a:pPr marL="285750" lvl="0" indent="-285750">
              <a:buFont typeface="Arial" panose="020B0604020202020204" pitchFamily="34" charset="0"/>
              <a:buChar char="•"/>
            </a:pPr>
            <a:r>
              <a:rPr lang="en-GB" b="1" dirty="0"/>
              <a:t>National DoH will be restructured </a:t>
            </a:r>
            <a:r>
              <a:rPr lang="en-GB" dirty="0"/>
              <a:t>to optimize functions in support of service delivery, and release much needed resources for implementing NHI</a:t>
            </a:r>
            <a:r>
              <a:rPr lang="en-GB" dirty="0" smtClean="0"/>
              <a:t>.</a:t>
            </a:r>
            <a:endParaRPr lang="en-US" sz="2400" dirty="0"/>
          </a:p>
          <a:p>
            <a:pPr marL="285750" lvl="0" indent="-285750">
              <a:buFont typeface="Arial" panose="020B0604020202020204" pitchFamily="34" charset="0"/>
              <a:buChar char="•"/>
            </a:pPr>
            <a:r>
              <a:rPr lang="en-GB" b="1" dirty="0"/>
              <a:t>National Health Insurance Bill </a:t>
            </a:r>
            <a:r>
              <a:rPr lang="en-GB" dirty="0"/>
              <a:t>will be tabled in Parliament, and enacted into law, where after an NHI Fund will be established.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2</a:t>
            </a:r>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13</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630706608"/>
              </p:ext>
            </p:extLst>
          </p:nvPr>
        </p:nvGraphicFramePr>
        <p:xfrm>
          <a:off x="114299" y="1219200"/>
          <a:ext cx="8915401" cy="4239201"/>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578776">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57234">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25904">
                <a:tc rowSpan="2">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Achieve Universal Health Coverage through  the phased implementation of National Health Insurance (NHI)</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Legislation for NHI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Draft NHI Bill published for public comments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Proclamation of NHI Act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NHI Fund established</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19485">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NHI Office Established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NHI Office Established, and key positions filled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NHI Office purchasing comprehensive package of services from public and private health providers in selected districts using the NHI Fund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NHI Office purchasing comprehensive package of services from Regional and Tertiary Hospitals  using the NHI Fund</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bl>
          </a:graphicData>
        </a:graphic>
      </p:graphicFrame>
    </p:spTree>
    <p:extLst>
      <p:ext uri="{BB962C8B-B14F-4D97-AF65-F5344CB8AC3E}">
        <p14:creationId xmlns:p14="http://schemas.microsoft.com/office/powerpoint/2010/main" xmlns="" val="110945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latin typeface="Arial" pitchFamily="34" charset="0"/>
                <a:cs typeface="Arial" pitchFamily="34" charset="0"/>
              </a:rPr>
              <a:t>Programme 2:  National Health Insurance</a:t>
            </a:r>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14</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2020992555"/>
              </p:ext>
            </p:extLst>
          </p:nvPr>
        </p:nvGraphicFramePr>
        <p:xfrm>
          <a:off x="152399" y="1066800"/>
          <a:ext cx="8915401" cy="5071365"/>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0609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3045">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836540">
                <a:tc rowSpan="2">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Achieve Universal Health Coverage through  the phased implementation of National Health Insurance (NHI)</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Comprehensive Package of District Health Services designed</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ZA" sz="14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Comprehensive Package of District Health Services designed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Comprehensive Package of District Health Services implemented; and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Comprehensive package of services for Regional and Tertiary Services developed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Comprehensive package of services for Regional and Tertiary Services developed</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4565425"/>
                  </a:ext>
                </a:extLst>
              </a:tr>
              <a:tr h="904724">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Number of District health contracting teams trained for accelerated  implementation of NHI</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ZA" sz="14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52  District health contracting team trained for accelerated  implementation of NHI</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Performance of 52 District health contracting teams evaluated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8300280"/>
                  </a:ext>
                </a:extLst>
              </a:tr>
            </a:tbl>
          </a:graphicData>
        </a:graphic>
      </p:graphicFrame>
    </p:spTree>
    <p:extLst>
      <p:ext uri="{BB962C8B-B14F-4D97-AF65-F5344CB8AC3E}">
        <p14:creationId xmlns:p14="http://schemas.microsoft.com/office/powerpoint/2010/main" xmlns="" val="276656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400" b="1" dirty="0">
                <a:latin typeface="Arial" pitchFamily="34" charset="0"/>
                <a:cs typeface="Arial" pitchFamily="34" charset="0"/>
              </a:rPr>
              <a:t>Programme 2:  National Health Insurance</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15</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2782514729"/>
              </p:ext>
            </p:extLst>
          </p:nvPr>
        </p:nvGraphicFramePr>
        <p:xfrm>
          <a:off x="76200" y="946821"/>
          <a:ext cx="8915401" cy="4826001"/>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278218">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36039">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733957">
                <a:tc rowSpan="2">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Develop and implement a system for the creation of a NHI Beneficiary Registry</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Number of health facilities implementing  health patient registration system (HPRS)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3000 PHC Facilities maintained;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Additional 470 PHC facilities and 22 Hospitals implementing the health patient registration system (HPRS)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3220 PHC facilities and 22 Hospitals  maintained;</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Additional 30 hospitals implementing the health patient registration system (HPRS)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3470 PHC facilities and 52 Hospitals  maintained;</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Additional 60 hospitals implementing the health patient registration system (HPRS)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3470 PHC facilities and 112 Hospitals  maintained;</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Additional 120 hospitals implementing the health patient registration system (HPRS)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4966">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Number of individuals from the population registered on the NHI Patient Beneficiary Registry</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35 million</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40 million</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45 million</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50 million</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2819400" y="6324600"/>
            <a:ext cx="5257800" cy="461665"/>
          </a:xfrm>
          <a:prstGeom prst="rect">
            <a:avLst/>
          </a:prstGeom>
          <a:noFill/>
        </p:spPr>
        <p:txBody>
          <a:bodyPr wrap="square" rtlCol="0">
            <a:spAutoFit/>
          </a:bodyPr>
          <a:lstStyle/>
          <a:p>
            <a:r>
              <a:rPr lang="en-US" sz="1200"/>
              <a:t>*Pharmaceutical Depots, Pharmacy dispensing units, contracted GPs, and CCMDD suppliers</a:t>
            </a:r>
            <a:endParaRPr lang="en-US" sz="1200" dirty="0"/>
          </a:p>
        </p:txBody>
      </p:sp>
    </p:spTree>
    <p:extLst>
      <p:ext uri="{BB962C8B-B14F-4D97-AF65-F5344CB8AC3E}">
        <p14:creationId xmlns:p14="http://schemas.microsoft.com/office/powerpoint/2010/main" xmlns="" val="398155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400" b="1" dirty="0">
                <a:latin typeface="Arial" pitchFamily="34" charset="0"/>
                <a:cs typeface="Arial" pitchFamily="34" charset="0"/>
              </a:rPr>
              <a:t>Programme 2:  National Health Insurance</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16</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4052892260"/>
              </p:ext>
            </p:extLst>
          </p:nvPr>
        </p:nvGraphicFramePr>
        <p:xfrm>
          <a:off x="114299" y="1219200"/>
          <a:ext cx="8915401" cy="4602354"/>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Eliminate stock outs of essential medicines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Total number of  health facilities reporting stock availability at national surveillance centre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3625 of health facilities reporting stock availability at national surveillance centre (cumulative)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3725 of health facilities reporting stock availability at national surveillance centre:</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3290</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Clinics/CHC/CDC</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385 Hospitals</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50 Other medicine storage sites*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3775 of health facilities reporting stock availability at national surveillance centre (cumulative)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3310 Clinics/CHC/CDC</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395 Hospitals</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70 Other medicine storage sites* </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3850 of health facilities reporting stock availability at national surveillance centre (cumulative)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3370 Clinics/CHC/CDC</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405 Hospitals</a:t>
                      </a:r>
                      <a:b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75 Other medicine storage sites*</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bl>
          </a:graphicData>
        </a:graphic>
      </p:graphicFrame>
      <p:sp>
        <p:nvSpPr>
          <p:cNvPr id="2" name="TextBox 1"/>
          <p:cNvSpPr txBox="1"/>
          <p:nvPr/>
        </p:nvSpPr>
        <p:spPr>
          <a:xfrm>
            <a:off x="2819400" y="6324600"/>
            <a:ext cx="5257800" cy="461665"/>
          </a:xfrm>
          <a:prstGeom prst="rect">
            <a:avLst/>
          </a:prstGeom>
          <a:noFill/>
        </p:spPr>
        <p:txBody>
          <a:bodyPr wrap="square" rtlCol="0">
            <a:spAutoFit/>
          </a:bodyPr>
          <a:lstStyle/>
          <a:p>
            <a:r>
              <a:rPr lang="en-US" sz="1200" dirty="0"/>
              <a:t>*Pharmaceutical Depots, Pharmacy dispensing units, contracted GPs, and CCMDD suppliers</a:t>
            </a:r>
          </a:p>
        </p:txBody>
      </p:sp>
    </p:spTree>
    <p:extLst>
      <p:ext uri="{BB962C8B-B14F-4D97-AF65-F5344CB8AC3E}">
        <p14:creationId xmlns:p14="http://schemas.microsoft.com/office/powerpoint/2010/main" xmlns="" val="135434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400" b="1" dirty="0">
                <a:latin typeface="Arial" pitchFamily="34" charset="0"/>
                <a:cs typeface="Arial" pitchFamily="34" charset="0"/>
              </a:rPr>
              <a:t>Programme 2:  National Health Insurance</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17</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479620453"/>
              </p:ext>
            </p:extLst>
          </p:nvPr>
        </p:nvGraphicFramePr>
        <p:xfrm>
          <a:off x="114299" y="1219200"/>
          <a:ext cx="8915401" cy="4461258"/>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00" dirty="0">
                        <a:latin typeface="Arial Narrow" pitchFamily="34" charset="0"/>
                        <a:ea typeface="Times New Roman"/>
                        <a:cs typeface="Times New Roman"/>
                      </a:endParaRPr>
                    </a:p>
                    <a:p>
                      <a:pPr algn="ctr">
                        <a:lnSpc>
                          <a:spcPct val="115000"/>
                        </a:lnSpc>
                        <a:spcAft>
                          <a:spcPts val="0"/>
                        </a:spcAft>
                      </a:pPr>
                      <a:r>
                        <a:rPr lang="en-GB" sz="1300" b="1" dirty="0">
                          <a:latin typeface="Arial Narrow" pitchFamily="34" charset="0"/>
                          <a:ea typeface="Times New Roman"/>
                          <a:cs typeface="Times New Roman"/>
                        </a:rPr>
                        <a:t>Medium-term targets</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rowSpan="3">
                  <a:txBody>
                    <a:bodyPr/>
                    <a:lstStyle/>
                    <a:p>
                      <a:pPr marL="0" marR="0" algn="l" defTabSz="914400" rtl="0" eaLnBrk="1" latinLnBrk="0" hangingPunct="1">
                        <a:lnSpc>
                          <a:spcPct val="115000"/>
                        </a:lnSpc>
                        <a:spcBef>
                          <a:spcPts val="0"/>
                        </a:spcBef>
                        <a:spcAft>
                          <a:spcPts val="0"/>
                        </a:spcAft>
                      </a:pPr>
                      <a:endParaRPr lang="en-US"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endParaRPr lang="en-US"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endParaRPr lang="en-US"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endParaRPr lang="en-US"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endParaRPr lang="en-US"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p>
                      <a:pPr marL="0" marR="0" algn="l" defTabSz="914400" rtl="0" eaLnBrk="1" latinLnBrk="0" hangingPunct="1">
                        <a:lnSpc>
                          <a:spcPct val="115000"/>
                        </a:lnSpc>
                        <a:spcBef>
                          <a:spcPts val="0"/>
                        </a:spcBef>
                        <a:spcAft>
                          <a:spcPts val="0"/>
                        </a:spcAft>
                      </a:pPr>
                      <a:r>
                        <a:rPr lang="en-US"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Eliminate stock outs of essential medicines </a:t>
                      </a:r>
                      <a:endParaRPr lang="en-ZA"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Early Warning system for medicine stock outs implemented in partnership with users of services and patient groups</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Early Warning system for medicine stock outs implemented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Not Applicable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300" kern="120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vMerge="1">
                  <a:txBody>
                    <a:bodyPr/>
                    <a:lstStyle/>
                    <a:p>
                      <a:pPr>
                        <a:lnSpc>
                          <a:spcPct val="115000"/>
                        </a:lnSpc>
                        <a:spcAft>
                          <a:spcPts val="0"/>
                        </a:spcAft>
                      </a:pPr>
                      <a:endParaRPr lang="en-ZA" sz="11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Number of facilities with automated </a:t>
                      </a:r>
                      <a:r>
                        <a:rPr lang="en-GB" sz="1300" kern="1200" dirty="0" err="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ePrescription</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and </a:t>
                      </a:r>
                      <a:r>
                        <a:rPr lang="en-GB" sz="1300" kern="1200" dirty="0" err="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eDispensing</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system implemented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25 facilities with automated </a:t>
                      </a:r>
                      <a:r>
                        <a:rPr lang="en-GB" sz="1300" kern="1200" dirty="0" err="1"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ePrescription</a:t>
                      </a:r>
                      <a:r>
                        <a:rPr lang="en-GB"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and </a:t>
                      </a:r>
                      <a:r>
                        <a:rPr lang="en-GB" sz="1300" kern="1200" dirty="0" err="1"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eDispensing</a:t>
                      </a:r>
                      <a:r>
                        <a:rPr lang="en-GB" sz="13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system implemented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300 facilities with automated </a:t>
                      </a:r>
                      <a:r>
                        <a:rPr lang="en-GB" sz="1300" kern="1200" dirty="0" err="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ePrescription</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and </a:t>
                      </a:r>
                      <a:r>
                        <a:rPr lang="en-GB" sz="1300" kern="1200" dirty="0" err="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eDispensing</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system implemented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500 facilities with automated </a:t>
                      </a:r>
                      <a:r>
                        <a:rPr lang="en-GB" sz="1300" kern="1200" dirty="0" err="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ePrescription</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and </a:t>
                      </a:r>
                      <a:r>
                        <a:rPr lang="en-GB" sz="1300" kern="1200" dirty="0" err="1">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eDispensing</a:t>
                      </a: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 system implemented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Electronic medicine  catalogue implemented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Electronic medicine  catalogue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Electronic medicine  catalogue monitored for implementation and maintained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GB"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Electronic medicine  catalogue monitored for implementation and maintained  </a:t>
                      </a:r>
                      <a:endParaRPr lang="en-US" sz="13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bl>
          </a:graphicData>
        </a:graphic>
      </p:graphicFrame>
    </p:spTree>
    <p:extLst>
      <p:ext uri="{BB962C8B-B14F-4D97-AF65-F5344CB8AC3E}">
        <p14:creationId xmlns:p14="http://schemas.microsoft.com/office/powerpoint/2010/main" xmlns="" val="305334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400" b="1" dirty="0">
                <a:latin typeface="Arial" pitchFamily="34" charset="0"/>
                <a:cs typeface="Arial" pitchFamily="34" charset="0"/>
              </a:rPr>
              <a:t>Programme 2:  National Health Insurance</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18</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375808232"/>
              </p:ext>
            </p:extLst>
          </p:nvPr>
        </p:nvGraphicFramePr>
        <p:xfrm>
          <a:off x="114299" y="1219200"/>
          <a:ext cx="8915401" cy="4592195"/>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contracting and supply of medicines through innovative service delivery models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patients enrolled for receiving medicines through the centralised chronic medicine dispensing &amp; distribution (CCMDD) programme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2,300, 000 patients enrolled for receiving medicines through the CCMDD programme (cumulative)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3,000,000 patients enrolled for receiving medicines through the CCMDD programme (cumulative)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3,500,000 patients enrolled for receiving medicines through the CCMDD programme (cumulative)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effectLst/>
                          <a:latin typeface="Arial Narrow" panose="020B0606020202030204" pitchFamily="34" charset="0"/>
                          <a:ea typeface="Times New Roman" panose="02020603050405020304" pitchFamily="18" charset="0"/>
                          <a:cs typeface="Calibri" panose="020F0502020204030204" pitchFamily="34" charset="0"/>
                        </a:rPr>
                        <a:t>3,800,000 patients enrolled for receiving medicines through the CCMDD programme (cumulative)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the use of  antibiotics in South Africa by implementing the Antimicrobial Resistance Strategy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4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Surveillance system implemented for monitoring resistance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Surveillance system for monitoring resistance accessible to 3 provincial DoH</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Surveillance system for monitoring resistance accessible to 6 provincial </a:t>
                      </a:r>
                      <a:r>
                        <a:rPr lang="en-GB" sz="14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Surveillance system for monitoring resistance accessible to 9 provincial </a:t>
                      </a:r>
                      <a:r>
                        <a:rPr lang="en-GB" sz="14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bl>
          </a:graphicData>
        </a:graphic>
      </p:graphicFrame>
    </p:spTree>
    <p:extLst>
      <p:ext uri="{BB962C8B-B14F-4D97-AF65-F5344CB8AC3E}">
        <p14:creationId xmlns:p14="http://schemas.microsoft.com/office/powerpoint/2010/main" xmlns="" val="3199033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67592"/>
            <a:ext cx="6264696"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Budgets : Programme 2:  National Health Insurance</a:t>
            </a:r>
          </a:p>
        </p:txBody>
      </p:sp>
      <p:sp>
        <p:nvSpPr>
          <p:cNvPr id="5"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D2C757-A2D1-4D11-BDA9-37746333DD9E}" type="slidenum">
              <a:rPr lang="en-ZA" smtClean="0"/>
              <a:pPr algn="ctr"/>
              <a:t>19</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650396392"/>
              </p:ext>
            </p:extLst>
          </p:nvPr>
        </p:nvGraphicFramePr>
        <p:xfrm>
          <a:off x="1371600" y="1371600"/>
          <a:ext cx="6705599" cy="2209798"/>
        </p:xfrm>
        <a:graphic>
          <a:graphicData uri="http://schemas.openxmlformats.org/drawingml/2006/table">
            <a:tbl>
              <a:tblPr firstRow="1" lastRow="1">
                <a:tableStyleId>{69C7853C-536D-4A76-A0AE-DD22124D55A5}</a:tableStyleId>
              </a:tblPr>
              <a:tblGrid>
                <a:gridCol w="1633416">
                  <a:extLst>
                    <a:ext uri="{9D8B030D-6E8A-4147-A177-3AD203B41FA5}">
                      <a16:colId xmlns:a16="http://schemas.microsoft.com/office/drawing/2014/main" xmlns="" val="4200709931"/>
                    </a:ext>
                  </a:extLst>
                </a:gridCol>
                <a:gridCol w="1117599">
                  <a:extLst>
                    <a:ext uri="{9D8B030D-6E8A-4147-A177-3AD203B41FA5}">
                      <a16:colId xmlns:a16="http://schemas.microsoft.com/office/drawing/2014/main" xmlns="" val="488560368"/>
                    </a:ext>
                  </a:extLst>
                </a:gridCol>
                <a:gridCol w="1031630">
                  <a:extLst>
                    <a:ext uri="{9D8B030D-6E8A-4147-A177-3AD203B41FA5}">
                      <a16:colId xmlns:a16="http://schemas.microsoft.com/office/drawing/2014/main" xmlns="" val="1725889633"/>
                    </a:ext>
                  </a:extLst>
                </a:gridCol>
                <a:gridCol w="1031630">
                  <a:extLst>
                    <a:ext uri="{9D8B030D-6E8A-4147-A177-3AD203B41FA5}">
                      <a16:colId xmlns:a16="http://schemas.microsoft.com/office/drawing/2014/main" xmlns="" val="1153243846"/>
                    </a:ext>
                  </a:extLst>
                </a:gridCol>
                <a:gridCol w="1031630">
                  <a:extLst>
                    <a:ext uri="{9D8B030D-6E8A-4147-A177-3AD203B41FA5}">
                      <a16:colId xmlns:a16="http://schemas.microsoft.com/office/drawing/2014/main" xmlns="" val="2528132917"/>
                    </a:ext>
                  </a:extLst>
                </a:gridCol>
                <a:gridCol w="859694">
                  <a:extLst>
                    <a:ext uri="{9D8B030D-6E8A-4147-A177-3AD203B41FA5}">
                      <a16:colId xmlns:a16="http://schemas.microsoft.com/office/drawing/2014/main" xmlns="" val="1613714009"/>
                    </a:ext>
                  </a:extLst>
                </a:gridCol>
              </a:tblGrid>
              <a:tr h="690704">
                <a:tc rowSpan="2">
                  <a:txBody>
                    <a:bodyPr/>
                    <a:lstStyle/>
                    <a:p>
                      <a:pPr marL="228600" algn="l">
                        <a:lnSpc>
                          <a:spcPct val="107000"/>
                        </a:lnSpc>
                        <a:spcBef>
                          <a:spcPts val="1200"/>
                        </a:spcBef>
                        <a:spcAft>
                          <a:spcPts val="0"/>
                        </a:spcAft>
                      </a:pPr>
                      <a:r>
                        <a:rPr lang="en-ZA" sz="1100" kern="0" dirty="0">
                          <a:effectLst/>
                        </a:rPr>
                        <a:t>Economic classification</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100" kern="0" dirty="0">
                          <a:effectLst/>
                        </a:rPr>
                        <a:t>2019/20</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100" kern="0" dirty="0">
                          <a:effectLst/>
                        </a:rPr>
                        <a:t>% Growth </a:t>
                      </a:r>
                      <a:r>
                        <a:rPr lang="en-ZA" sz="1000" kern="0" dirty="0">
                          <a:effectLst/>
                        </a:rPr>
                        <a:t>(from 2019/20 to 2020/21)</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100" kern="0" dirty="0">
                          <a:effectLst/>
                        </a:rPr>
                        <a:t>2020/21</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100" kern="0" dirty="0">
                          <a:effectLst/>
                        </a:rPr>
                        <a:t>% Growth </a:t>
                      </a:r>
                      <a:r>
                        <a:rPr lang="en-ZA" sz="1000" kern="0" dirty="0">
                          <a:effectLst/>
                        </a:rPr>
                        <a:t>(from 2020/21 to 2021/22)</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100" kern="0" dirty="0">
                          <a:effectLst/>
                        </a:rPr>
                        <a:t>2021/22</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2954168328"/>
                  </a:ext>
                </a:extLst>
              </a:tr>
              <a:tr h="199134">
                <a:tc vMerge="1">
                  <a:txBody>
                    <a:bodyPr/>
                    <a:lstStyle/>
                    <a:p>
                      <a:endParaRPr lang="en-US"/>
                    </a:p>
                  </a:txBody>
                  <a:tcP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584841975"/>
                  </a:ext>
                </a:extLst>
              </a:tr>
              <a:tr h="392984">
                <a:tc>
                  <a:txBody>
                    <a:bodyPr/>
                    <a:lstStyle/>
                    <a:p>
                      <a:pPr marL="80645" algn="l">
                        <a:lnSpc>
                          <a:spcPct val="107000"/>
                        </a:lnSpc>
                        <a:spcBef>
                          <a:spcPts val="1200"/>
                        </a:spcBef>
                        <a:spcAft>
                          <a:spcPts val="0"/>
                        </a:spcAft>
                      </a:pPr>
                      <a:r>
                        <a:rPr lang="en-ZA" sz="1000" kern="0" dirty="0">
                          <a:effectLst/>
                        </a:rPr>
                        <a:t>Compensation of Employees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dirty="0">
                          <a:effectLst/>
                        </a:rPr>
                        <a:t>52,019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55,156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dirty="0">
                          <a:effectLst/>
                        </a:rPr>
                        <a:t>59,121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660937876"/>
                  </a:ext>
                </a:extLst>
              </a:tr>
              <a:tr h="231744">
                <a:tc>
                  <a:txBody>
                    <a:bodyPr/>
                    <a:lstStyle/>
                    <a:p>
                      <a:pPr marL="80645" algn="l">
                        <a:lnSpc>
                          <a:spcPct val="107000"/>
                        </a:lnSpc>
                        <a:spcBef>
                          <a:spcPts val="1200"/>
                        </a:spcBef>
                        <a:spcAft>
                          <a:spcPts val="0"/>
                        </a:spcAft>
                      </a:pPr>
                      <a:r>
                        <a:rPr lang="en-ZA" sz="1000" kern="0">
                          <a:effectLst/>
                        </a:rPr>
                        <a:t>Goods and Services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dirty="0">
                          <a:effectLst/>
                        </a:rPr>
                        <a:t>1,367,624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1,568,212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1,710,835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4226887268"/>
                  </a:ext>
                </a:extLst>
              </a:tr>
              <a:tr h="231744">
                <a:tc>
                  <a:txBody>
                    <a:bodyPr/>
                    <a:lstStyle/>
                    <a:p>
                      <a:pPr marL="80645" algn="l">
                        <a:lnSpc>
                          <a:spcPct val="107000"/>
                        </a:lnSpc>
                        <a:spcBef>
                          <a:spcPts val="1200"/>
                        </a:spcBef>
                        <a:spcAft>
                          <a:spcPts val="0"/>
                        </a:spcAft>
                      </a:pPr>
                      <a:r>
                        <a:rPr lang="en-ZA" sz="1000" kern="0">
                          <a:effectLst/>
                        </a:rPr>
                        <a:t>Transfers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605,696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dirty="0">
                          <a:effectLst/>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dirty="0">
                          <a:effectLst/>
                        </a:rPr>
                        <a:t>1,063,083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1,127,227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632891693"/>
                  </a:ext>
                </a:extLst>
              </a:tr>
              <a:tr h="231744">
                <a:tc>
                  <a:txBody>
                    <a:bodyPr/>
                    <a:lstStyle/>
                    <a:p>
                      <a:pPr marL="80645" algn="l">
                        <a:lnSpc>
                          <a:spcPct val="107000"/>
                        </a:lnSpc>
                        <a:spcBef>
                          <a:spcPts val="1200"/>
                        </a:spcBef>
                        <a:spcAft>
                          <a:spcPts val="0"/>
                        </a:spcAft>
                      </a:pPr>
                      <a:r>
                        <a:rPr lang="en-ZA" sz="1000" kern="0">
                          <a:effectLst/>
                        </a:rPr>
                        <a:t>Capital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86,324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106,937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dirty="0">
                          <a:effectLst/>
                        </a:rPr>
                        <a:t>126,517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624370545"/>
                  </a:ext>
                </a:extLst>
              </a:tr>
              <a:tr h="231744">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R="84455" algn="r">
                        <a:lnSpc>
                          <a:spcPct val="107000"/>
                        </a:lnSpc>
                        <a:spcAft>
                          <a:spcPts val="800"/>
                        </a:spcAft>
                      </a:pPr>
                      <a:r>
                        <a:rPr lang="en-US" sz="1100">
                          <a:effectLst/>
                        </a:rPr>
                        <a:t>2,111,663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a:effectLst/>
                        </a:rPr>
                        <a:t>2,793,388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algn="ctr">
                        <a:lnSpc>
                          <a:spcPct val="107000"/>
                        </a:lnSpc>
                        <a:spcAft>
                          <a:spcPts val="80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4455" algn="r">
                        <a:lnSpc>
                          <a:spcPct val="107000"/>
                        </a:lnSpc>
                        <a:spcAft>
                          <a:spcPts val="800"/>
                        </a:spcAft>
                      </a:pPr>
                      <a:r>
                        <a:rPr lang="en-US" sz="1100" dirty="0">
                          <a:effectLst/>
                        </a:rPr>
                        <a:t>3,023,700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609768903"/>
                  </a:ext>
                </a:extLst>
              </a:tr>
            </a:tbl>
          </a:graphicData>
        </a:graphic>
      </p:graphicFrame>
    </p:spTree>
    <p:extLst>
      <p:ext uri="{BB962C8B-B14F-4D97-AF65-F5344CB8AC3E}">
        <p14:creationId xmlns:p14="http://schemas.microsoft.com/office/powerpoint/2010/main" xmlns="" val="265783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4953000" cy="4442048"/>
          </a:xfrm>
        </p:spPr>
        <p:txBody>
          <a:bodyPr>
            <a:normAutofit fontScale="77500" lnSpcReduction="20000"/>
          </a:bodyPr>
          <a:lstStyle/>
          <a:p>
            <a:pPr marL="0" indent="0" algn="just">
              <a:buNone/>
            </a:pPr>
            <a:r>
              <a:rPr lang="en-US" sz="3600" u="sng" dirty="0">
                <a:latin typeface="Arial Black" pitchFamily="34" charset="0"/>
              </a:rPr>
              <a:t>VISION</a:t>
            </a:r>
          </a:p>
          <a:p>
            <a:pPr marL="0" indent="0" algn="just">
              <a:buNone/>
            </a:pPr>
            <a:r>
              <a:rPr lang="en-US" dirty="0"/>
              <a:t>Outcome 2: Long and healthy life for all South Africans</a:t>
            </a:r>
          </a:p>
          <a:p>
            <a:pPr marL="0" indent="0" algn="just">
              <a:buNone/>
            </a:pPr>
            <a:endParaRPr lang="en-US" dirty="0"/>
          </a:p>
          <a:p>
            <a:pPr marL="0" indent="0" algn="just">
              <a:buNone/>
            </a:pPr>
            <a:r>
              <a:rPr lang="en-US" sz="3600" u="sng" dirty="0">
                <a:latin typeface="Arial Black" pitchFamily="34" charset="0"/>
              </a:rPr>
              <a:t>MISSION</a:t>
            </a:r>
          </a:p>
          <a:p>
            <a:pPr marL="0" indent="0" algn="just">
              <a:buNone/>
            </a:pPr>
            <a:r>
              <a:rPr lang="en-GB" dirty="0"/>
              <a:t>To improve health status through the prevention of illnesses and the promotion of healthy lifestyles and to consistently improve the health care delivery system by focusing on access, equity, efficiency, quality and sustainability.</a:t>
            </a:r>
            <a:endParaRPr lang="en-US" dirty="0"/>
          </a:p>
          <a:p>
            <a:pPr algn="just"/>
            <a:endParaRPr lang="en-ZA"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a:t>
            </a:fld>
            <a:endParaRPr lang="en-ZA" dirty="0"/>
          </a:p>
        </p:txBody>
      </p:sp>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2" cstate="print"/>
          <a:stretch>
            <a:fillRect/>
          </a:stretch>
        </p:blipFill>
        <p:spPr>
          <a:xfrm>
            <a:off x="5564856" y="1219200"/>
            <a:ext cx="3350544" cy="4800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501438069"/>
              </p:ext>
            </p:extLst>
          </p:nvPr>
        </p:nvGraphicFramePr>
        <p:xfrm>
          <a:off x="1143000" y="1828800"/>
          <a:ext cx="6523610" cy="2976290"/>
        </p:xfrm>
        <a:graphic>
          <a:graphicData uri="http://schemas.openxmlformats.org/drawingml/2006/table">
            <a:tbl>
              <a:tblPr firstRow="1" lastRow="1">
                <a:tableStyleId>{69C7853C-536D-4A76-A0AE-DD22124D55A5}</a:tableStyleId>
              </a:tblPr>
              <a:tblGrid>
                <a:gridCol w="1768221">
                  <a:extLst>
                    <a:ext uri="{9D8B030D-6E8A-4147-A177-3AD203B41FA5}">
                      <a16:colId xmlns:a16="http://schemas.microsoft.com/office/drawing/2014/main" xmlns="" val="2573124294"/>
                    </a:ext>
                  </a:extLst>
                </a:gridCol>
                <a:gridCol w="3071369">
                  <a:extLst>
                    <a:ext uri="{9D8B030D-6E8A-4147-A177-3AD203B41FA5}">
                      <a16:colId xmlns:a16="http://schemas.microsoft.com/office/drawing/2014/main" xmlns="" val="1737538007"/>
                    </a:ext>
                  </a:extLst>
                </a:gridCol>
                <a:gridCol w="661017">
                  <a:extLst>
                    <a:ext uri="{9D8B030D-6E8A-4147-A177-3AD203B41FA5}">
                      <a16:colId xmlns:a16="http://schemas.microsoft.com/office/drawing/2014/main" xmlns="" val="659982356"/>
                    </a:ext>
                  </a:extLst>
                </a:gridCol>
                <a:gridCol w="1023003">
                  <a:extLst>
                    <a:ext uri="{9D8B030D-6E8A-4147-A177-3AD203B41FA5}">
                      <a16:colId xmlns:a16="http://schemas.microsoft.com/office/drawing/2014/main" xmlns="" val="3618141358"/>
                    </a:ext>
                  </a:extLst>
                </a:gridCol>
              </a:tblGrid>
              <a:tr h="421229">
                <a:tc rowSpan="2">
                  <a:txBody>
                    <a:bodyPr/>
                    <a:lstStyle/>
                    <a:p>
                      <a:pPr marL="228600" algn="l">
                        <a:lnSpc>
                          <a:spcPct val="107000"/>
                        </a:lnSpc>
                        <a:spcBef>
                          <a:spcPts val="1200"/>
                        </a:spcBef>
                        <a:spcAft>
                          <a:spcPts val="0"/>
                        </a:spcAft>
                      </a:pPr>
                      <a:r>
                        <a:rPr lang="en-ZA" sz="1100" kern="0" dirty="0">
                          <a:effectLst/>
                        </a:rPr>
                        <a:t>Sub Programme</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marL="228600" algn="l">
                        <a:lnSpc>
                          <a:spcPct val="107000"/>
                        </a:lnSpc>
                        <a:spcBef>
                          <a:spcPts val="1200"/>
                        </a:spcBef>
                        <a:spcAft>
                          <a:spcPts val="0"/>
                        </a:spcAft>
                      </a:pPr>
                      <a:r>
                        <a:rPr lang="en-ZA" sz="1100" kern="0" dirty="0">
                          <a:effectLst/>
                        </a:rPr>
                        <a:t>Item</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gridSpan="2">
                  <a:txBody>
                    <a:bodyPr/>
                    <a:lstStyle/>
                    <a:p>
                      <a:pPr marL="228600" algn="ctr">
                        <a:lnSpc>
                          <a:spcPct val="107000"/>
                        </a:lnSpc>
                        <a:spcBef>
                          <a:spcPts val="1200"/>
                        </a:spcBef>
                        <a:spcAft>
                          <a:spcPts val="0"/>
                        </a:spcAft>
                      </a:pPr>
                      <a:r>
                        <a:rPr lang="en-ZA" sz="1100" kern="0" dirty="0">
                          <a:effectLst/>
                        </a:rPr>
                        <a:t>2019/20 (R ‘000)</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xmlns="" val="2106275661"/>
                  </a:ext>
                </a:extLst>
              </a:tr>
              <a:tr h="251403">
                <a:tc vMerge="1">
                  <a:txBody>
                    <a:bodyPr/>
                    <a:lstStyle/>
                    <a:p>
                      <a:endParaRPr lang="en-US"/>
                    </a:p>
                  </a:txBody>
                  <a:tcPr/>
                </a:tc>
                <a:tc vMerge="1">
                  <a:txBody>
                    <a:bodyPr/>
                    <a:lstStyle/>
                    <a:p>
                      <a:endParaRPr lang="en-US"/>
                    </a:p>
                  </a:txBody>
                  <a:tcPr/>
                </a:tc>
                <a:tc>
                  <a:txBody>
                    <a:bodyPr/>
                    <a:lstStyle/>
                    <a:p>
                      <a:pPr marL="79375" algn="ctr">
                        <a:lnSpc>
                          <a:spcPct val="107000"/>
                        </a:lnSpc>
                        <a:spcBef>
                          <a:spcPts val="1200"/>
                        </a:spcBef>
                        <a:spcAft>
                          <a:spcPts val="0"/>
                        </a:spcAft>
                      </a:pPr>
                      <a:r>
                        <a:rPr lang="en-ZA" sz="1100" b="1" kern="0" dirty="0">
                          <a:effectLst/>
                        </a:rPr>
                        <a:t>Ear marked</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79375" algn="ctr">
                        <a:lnSpc>
                          <a:spcPct val="107000"/>
                        </a:lnSpc>
                        <a:spcBef>
                          <a:spcPts val="1200"/>
                        </a:spcBef>
                        <a:spcAft>
                          <a:spcPts val="0"/>
                        </a:spcAft>
                      </a:pPr>
                      <a:r>
                        <a:rPr lang="en-ZA" sz="1100" b="1" kern="0" dirty="0">
                          <a:effectLst/>
                        </a:rPr>
                        <a:t>CG</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792869034"/>
                  </a:ext>
                </a:extLst>
              </a:tr>
              <a:tr h="239205">
                <a:tc>
                  <a:txBody>
                    <a:bodyPr/>
                    <a:lstStyle/>
                    <a:p>
                      <a:pPr algn="l" fontAlgn="b">
                        <a:lnSpc>
                          <a:spcPct val="107000"/>
                        </a:lnSpc>
                        <a:spcAft>
                          <a:spcPts val="0"/>
                        </a:spcAft>
                      </a:pPr>
                      <a:r>
                        <a:rPr lang="en-ZA" sz="1200" kern="1200" dirty="0">
                          <a:effectLst/>
                        </a:rPr>
                        <a:t>  Affordable Medicine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l" fontAlgn="b">
                        <a:lnSpc>
                          <a:spcPct val="107000"/>
                        </a:lnSpc>
                        <a:spcAft>
                          <a:spcPts val="0"/>
                        </a:spcAft>
                      </a:pPr>
                      <a:r>
                        <a:rPr lang="en-ZA" sz="1200" kern="1200">
                          <a:effectLst/>
                        </a:rPr>
                        <a:t>Eletronic Medicine Stock Management System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a:effectLst/>
                        </a:rPr>
                        <a:t>            10,560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677241704"/>
                  </a:ext>
                </a:extLst>
              </a:tr>
              <a:tr h="239205">
                <a:tc rowSpan="6">
                  <a:txBody>
                    <a:bodyPr/>
                    <a:lstStyle/>
                    <a:p>
                      <a:pPr marL="92075" indent="0" algn="l" fontAlgn="b">
                        <a:lnSpc>
                          <a:spcPct val="107000"/>
                        </a:lnSpc>
                        <a:spcAft>
                          <a:spcPts val="0"/>
                        </a:spcAft>
                      </a:pPr>
                      <a:endParaRPr lang="en-ZA" sz="1200" kern="1200" dirty="0" smtClean="0">
                        <a:effectLst/>
                      </a:endParaRPr>
                    </a:p>
                    <a:p>
                      <a:pPr marL="92075" indent="0" algn="l" fontAlgn="b">
                        <a:lnSpc>
                          <a:spcPct val="107000"/>
                        </a:lnSpc>
                        <a:spcAft>
                          <a:spcPts val="0"/>
                        </a:spcAft>
                      </a:pPr>
                      <a:r>
                        <a:rPr lang="en-ZA" sz="1200" kern="1200" dirty="0" smtClean="0">
                          <a:effectLst/>
                        </a:rPr>
                        <a:t>Health </a:t>
                      </a:r>
                      <a:r>
                        <a:rPr lang="en-ZA" sz="1200" kern="1200" dirty="0">
                          <a:effectLst/>
                        </a:rPr>
                        <a:t>Financing, NHI, </a:t>
                      </a:r>
                      <a:r>
                        <a:rPr lang="en-ZA" sz="1200" kern="1200" dirty="0" smtClean="0">
                          <a:effectLst/>
                        </a:rPr>
                        <a:t>Revenue </a:t>
                      </a:r>
                      <a:r>
                        <a:rPr lang="en-ZA" sz="1200" kern="1200" dirty="0">
                          <a:effectLst/>
                        </a:rPr>
                        <a:t>Related Services &amp; Technical Advisor</a:t>
                      </a:r>
                      <a:endParaRPr lang="en-US" sz="1800" dirty="0">
                        <a:effectLst/>
                      </a:endParaRPr>
                    </a:p>
                    <a:p>
                      <a:pPr marL="92075" indent="0" algn="l" fontAlgn="b">
                        <a:lnSpc>
                          <a:spcPct val="107000"/>
                        </a:lnSpc>
                        <a:spcAft>
                          <a:spcPts val="0"/>
                        </a:spcAft>
                      </a:pPr>
                      <a:r>
                        <a:rPr lang="en-ZA" sz="1200" kern="1200" dirty="0">
                          <a:effectLst/>
                        </a:rPr>
                        <a:t> </a:t>
                      </a:r>
                      <a:endParaRPr lang="en-US" sz="1800" dirty="0">
                        <a:effectLst/>
                      </a:endParaRPr>
                    </a:p>
                    <a:p>
                      <a:pPr algn="l" fontAlgn="b">
                        <a:lnSpc>
                          <a:spcPct val="107000"/>
                        </a:lnSpc>
                      </a:pPr>
                      <a:r>
                        <a:rPr lang="en-ZA" sz="1200" kern="12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l" fontAlgn="b">
                        <a:lnSpc>
                          <a:spcPct val="107000"/>
                        </a:lnSpc>
                        <a:spcAft>
                          <a:spcPts val="0"/>
                        </a:spcAft>
                      </a:pPr>
                      <a:r>
                        <a:rPr lang="fr-FR" sz="1200" kern="1200" dirty="0">
                          <a:effectLst/>
                        </a:rPr>
                        <a:t> NHI Indirect </a:t>
                      </a:r>
                      <a:r>
                        <a:rPr lang="fr-FR" sz="1200" kern="1200" dirty="0" smtClean="0">
                          <a:effectLst/>
                        </a:rPr>
                        <a:t>Grant: </a:t>
                      </a:r>
                      <a:r>
                        <a:rPr lang="fr-FR" sz="1200" kern="1200" dirty="0">
                          <a:effectLst/>
                        </a:rPr>
                        <a:t>Non-</a:t>
                      </a:r>
                      <a:r>
                        <a:rPr lang="fr-FR" sz="1200" kern="1200" dirty="0" err="1">
                          <a:effectLst/>
                        </a:rPr>
                        <a:t>personal</a:t>
                      </a:r>
                      <a:r>
                        <a:rPr lang="fr-FR" sz="1200" kern="1200" dirty="0">
                          <a:effectLst/>
                        </a:rPr>
                        <a:t> services component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a:effectLst/>
                        </a:rPr>
                        <a:t>          758,000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61912182"/>
                  </a:ext>
                </a:extLst>
              </a:tr>
              <a:tr h="239205">
                <a:tc vMerge="1">
                  <a:txBody>
                    <a:bodyPr/>
                    <a:lstStyle/>
                    <a:p>
                      <a:endParaRPr lang="en-US"/>
                    </a:p>
                  </a:txBody>
                  <a:tcPr/>
                </a:tc>
                <a:tc>
                  <a:txBody>
                    <a:bodyPr/>
                    <a:lstStyle/>
                    <a:p>
                      <a:pPr algn="l" fontAlgn="b">
                        <a:lnSpc>
                          <a:spcPct val="107000"/>
                        </a:lnSpc>
                        <a:spcAft>
                          <a:spcPts val="0"/>
                        </a:spcAft>
                      </a:pPr>
                      <a:r>
                        <a:rPr lang="fr-FR" sz="1200" kern="1200" dirty="0">
                          <a:effectLst/>
                        </a:rPr>
                        <a:t> NHI Indirect </a:t>
                      </a:r>
                      <a:r>
                        <a:rPr lang="fr-FR" sz="1200" kern="1200" dirty="0" smtClean="0">
                          <a:effectLst/>
                        </a:rPr>
                        <a:t>Grant: </a:t>
                      </a:r>
                      <a:r>
                        <a:rPr lang="fr-FR" sz="1200" kern="1200" dirty="0">
                          <a:effectLst/>
                        </a:rPr>
                        <a:t>Personal services component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a:effectLst/>
                        </a:rPr>
                        <a:t>          639,288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22125615"/>
                  </a:ext>
                </a:extLst>
              </a:tr>
              <a:tr h="239205">
                <a:tc vMerge="1">
                  <a:txBody>
                    <a:bodyPr/>
                    <a:lstStyle/>
                    <a:p>
                      <a:endParaRPr lang="en-US"/>
                    </a:p>
                  </a:txBody>
                  <a:tcPr/>
                </a:tc>
                <a:tc>
                  <a:txBody>
                    <a:bodyPr/>
                    <a:lstStyle/>
                    <a:p>
                      <a:pPr algn="l" fontAlgn="b">
                        <a:lnSpc>
                          <a:spcPct val="107000"/>
                        </a:lnSpc>
                        <a:spcAft>
                          <a:spcPts val="0"/>
                        </a:spcAft>
                      </a:pPr>
                      <a:r>
                        <a:rPr lang="en-ZA" sz="1200" kern="1200" dirty="0">
                          <a:effectLst/>
                        </a:rPr>
                        <a:t> NHI Interim Fund Management &amp; Administration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a:effectLst/>
                        </a:rPr>
                        <a:t>            10,000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897662500"/>
                  </a:ext>
                </a:extLst>
              </a:tr>
              <a:tr h="239205">
                <a:tc vMerge="1">
                  <a:txBody>
                    <a:bodyPr/>
                    <a:lstStyle/>
                    <a:p>
                      <a:endParaRPr lang="en-US"/>
                    </a:p>
                  </a:txBody>
                  <a:tcPr/>
                </a:tc>
                <a:tc>
                  <a:txBody>
                    <a:bodyPr/>
                    <a:lstStyle/>
                    <a:p>
                      <a:pPr algn="l" fontAlgn="b">
                        <a:lnSpc>
                          <a:spcPct val="107000"/>
                        </a:lnSpc>
                        <a:spcAft>
                          <a:spcPts val="0"/>
                        </a:spcAft>
                      </a:pPr>
                      <a:r>
                        <a:rPr lang="en-ZA" sz="1200" kern="1200" dirty="0">
                          <a:effectLst/>
                        </a:rPr>
                        <a:t> NHI Ministerial advisory committees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a:effectLst/>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a:effectLst/>
                        </a:rPr>
                        <a:t>              2,000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851385094"/>
                  </a:ext>
                </a:extLst>
              </a:tr>
              <a:tr h="239205">
                <a:tc vMerge="1">
                  <a:txBody>
                    <a:bodyPr/>
                    <a:lstStyle/>
                    <a:p>
                      <a:endParaRPr lang="en-US"/>
                    </a:p>
                  </a:txBody>
                  <a:tcPr/>
                </a:tc>
                <a:tc>
                  <a:txBody>
                    <a:bodyPr/>
                    <a:lstStyle/>
                    <a:p>
                      <a:pPr algn="l" fontAlgn="b">
                        <a:lnSpc>
                          <a:spcPct val="107000"/>
                        </a:lnSpc>
                        <a:spcAft>
                          <a:spcPts val="0"/>
                        </a:spcAft>
                      </a:pPr>
                      <a:r>
                        <a:rPr lang="en-ZA" sz="1200" kern="1200" dirty="0">
                          <a:effectLst/>
                        </a:rPr>
                        <a:t> Health technology assessment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a:effectLst/>
                        </a:rPr>
                        <a:t>            10,000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667832992"/>
                  </a:ext>
                </a:extLst>
              </a:tr>
              <a:tr h="241638">
                <a:tc vMerge="1">
                  <a:txBody>
                    <a:bodyPr/>
                    <a:lstStyle/>
                    <a:p>
                      <a:endParaRPr lang="en-US"/>
                    </a:p>
                  </a:txBody>
                  <a:tcPr/>
                </a:tc>
                <a:tc>
                  <a:txBody>
                    <a:bodyPr/>
                    <a:lstStyle/>
                    <a:p>
                      <a:pPr algn="l" fontAlgn="b">
                        <a:lnSpc>
                          <a:spcPct val="107000"/>
                        </a:lnSpc>
                        <a:spcAft>
                          <a:spcPts val="0"/>
                        </a:spcAft>
                      </a:pPr>
                      <a:r>
                        <a:rPr lang="en-ZA" sz="1200" kern="1200" dirty="0" smtClean="0">
                          <a:effectLst/>
                        </a:rPr>
                        <a:t> </a:t>
                      </a:r>
                      <a:r>
                        <a:rPr lang="en-ZA" sz="1200" kern="1200" dirty="0">
                          <a:effectLst/>
                        </a:rPr>
                        <a:t>Human Resources Capacitation Conditional grant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66675" algn="r" fontAlgn="b">
                        <a:lnSpc>
                          <a:spcPct val="107000"/>
                        </a:lnSpc>
                        <a:spcAft>
                          <a:spcPts val="0"/>
                        </a:spcAft>
                      </a:pPr>
                      <a:r>
                        <a:rPr lang="en-ZA" sz="1200" kern="12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66675" algn="r" fontAlgn="b">
                        <a:lnSpc>
                          <a:spcPct val="107000"/>
                        </a:lnSpc>
                        <a:spcAft>
                          <a:spcPts val="0"/>
                        </a:spcAft>
                      </a:pPr>
                      <a:r>
                        <a:rPr lang="en-ZA" sz="1200" kern="1200" dirty="0">
                          <a:effectLst/>
                        </a:rPr>
                        <a:t>          605,696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924274024"/>
                  </a:ext>
                </a:extLst>
              </a:tr>
              <a:tr h="275896">
                <a:tc>
                  <a:txBody>
                    <a:bodyPr/>
                    <a:lstStyle/>
                    <a:p>
                      <a:pPr marL="80645" algn="l">
                        <a:lnSpc>
                          <a:spcPct val="107000"/>
                        </a:lnSpc>
                        <a:spcBef>
                          <a:spcPts val="1200"/>
                        </a:spcBef>
                        <a:spcAft>
                          <a:spcPts val="0"/>
                        </a:spcAft>
                      </a:pPr>
                      <a:r>
                        <a:rPr lang="en-ZA" sz="1100" kern="0" dirty="0">
                          <a:effectLst/>
                        </a:rPr>
                        <a:t>TOTAL</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gn="l">
                        <a:lnSpc>
                          <a:spcPct val="107000"/>
                        </a:lnSpc>
                      </a:pPr>
                      <a:endParaRPr lang="en-US" sz="1400">
                        <a:effectLst/>
                        <a:latin typeface="Calibri" panose="020F0502020204030204" pitchFamily="34" charset="0"/>
                        <a:cs typeface="Times New Roman" panose="02020603050405020304" pitchFamily="18" charset="0"/>
                      </a:endParaRPr>
                    </a:p>
                  </a:txBody>
                  <a:tcPr marL="4445" marR="4445" marT="4445" marB="0" anchor="b"/>
                </a:tc>
                <a:tc>
                  <a:txBody>
                    <a:bodyPr/>
                    <a:lstStyle/>
                    <a:p>
                      <a:pPr marL="55880" marR="128905" algn="r" fontAlgn="b">
                        <a:lnSpc>
                          <a:spcPct val="107000"/>
                        </a:lnSpc>
                        <a:spcAft>
                          <a:spcPts val="0"/>
                        </a:spcAft>
                      </a:pPr>
                      <a:r>
                        <a:rPr lang="en-ZA" sz="1200" dirty="0" smtClean="0">
                          <a:effectLst/>
                          <a:latin typeface="Calibri" panose="020F0502020204030204" pitchFamily="34" charset="0"/>
                          <a:ea typeface="Times New Roman" panose="02020603050405020304" pitchFamily="18" charset="0"/>
                          <a:cs typeface="Times New Roman" panose="02020603050405020304" pitchFamily="18" charset="0"/>
                        </a:rPr>
                        <a:t>10,560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55880" marR="128905" algn="r" fontAlgn="b">
                        <a:lnSpc>
                          <a:spcPct val="107000"/>
                        </a:lnSpc>
                        <a:spcAft>
                          <a:spcPts val="0"/>
                        </a:spcAft>
                      </a:pPr>
                      <a:r>
                        <a:rPr lang="en-ZA" sz="1200" dirty="0" smtClean="0">
                          <a:effectLst/>
                          <a:latin typeface="Calibri" panose="020F0502020204030204" pitchFamily="34" charset="0"/>
                          <a:ea typeface="Times New Roman" panose="02020603050405020304" pitchFamily="18" charset="0"/>
                          <a:cs typeface="Times New Roman" panose="02020603050405020304" pitchFamily="18" charset="0"/>
                        </a:rPr>
                        <a:t>2 024 984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2932980575"/>
                  </a:ext>
                </a:extLst>
              </a:tr>
            </a:tbl>
          </a:graphicData>
        </a:graphic>
      </p:graphicFrame>
      <p:sp>
        <p:nvSpPr>
          <p:cNvPr id="3" name="Title 2"/>
          <p:cNvSpPr>
            <a:spLocks noGrp="1"/>
          </p:cNvSpPr>
          <p:nvPr>
            <p:ph type="title"/>
          </p:nvPr>
        </p:nvSpPr>
        <p:spPr/>
        <p:txBody>
          <a:bodyPr/>
          <a:lstStyle/>
          <a:p>
            <a:r>
              <a:rPr lang="en-GB" sz="2000" b="1" dirty="0" smtClean="0">
                <a:latin typeface="Arial" pitchFamily="34" charset="0"/>
                <a:cs typeface="Arial" pitchFamily="34" charset="0"/>
              </a:rPr>
              <a:t>Budgets: Programme </a:t>
            </a:r>
            <a:r>
              <a:rPr lang="en-GB" sz="2000" b="1" dirty="0">
                <a:latin typeface="Arial" pitchFamily="34" charset="0"/>
                <a:cs typeface="Arial" pitchFamily="34" charset="0"/>
              </a:rPr>
              <a:t>2:  National Health </a:t>
            </a:r>
            <a:r>
              <a:rPr lang="en-GB" sz="2000" b="1" dirty="0" smtClean="0">
                <a:latin typeface="Arial" pitchFamily="34" charset="0"/>
                <a:cs typeface="Arial" pitchFamily="34" charset="0"/>
              </a:rPr>
              <a:t>Insurance</a:t>
            </a:r>
            <a:br>
              <a:rPr lang="en-GB" sz="2000" b="1" dirty="0" smtClean="0">
                <a:latin typeface="Arial" pitchFamily="34" charset="0"/>
                <a:cs typeface="Arial" pitchFamily="34" charset="0"/>
              </a:rPr>
            </a:br>
            <a:endParaRPr lang="en-US" sz="2000" dirty="0"/>
          </a:p>
        </p:txBody>
      </p:sp>
      <p:sp>
        <p:nvSpPr>
          <p:cNvPr id="5" name="Rectangle 4"/>
          <p:cNvSpPr/>
          <p:nvPr/>
        </p:nvSpPr>
        <p:spPr>
          <a:xfrm>
            <a:off x="419100" y="1313933"/>
            <a:ext cx="5588000" cy="369332"/>
          </a:xfrm>
          <a:prstGeom prst="rect">
            <a:avLst/>
          </a:prstGeom>
        </p:spPr>
        <p:txBody>
          <a:bodyPr wrap="square">
            <a:spAutoFit/>
          </a:bodyPr>
          <a:lstStyle/>
          <a:p>
            <a:r>
              <a:rPr lang="en-GB" b="1" dirty="0" smtClean="0">
                <a:latin typeface="Arial" pitchFamily="34" charset="0"/>
                <a:cs typeface="Arial" pitchFamily="34" charset="0"/>
              </a:rPr>
              <a:t>Ear </a:t>
            </a:r>
            <a:r>
              <a:rPr lang="en-GB" b="1" dirty="0">
                <a:latin typeface="Arial" pitchFamily="34" charset="0"/>
                <a:cs typeface="Arial" pitchFamily="34" charset="0"/>
              </a:rPr>
              <a:t>Marked Funds, and Conditional </a:t>
            </a:r>
            <a:r>
              <a:rPr lang="en-GB" b="1" dirty="0" smtClean="0">
                <a:latin typeface="Arial" pitchFamily="34" charset="0"/>
                <a:cs typeface="Arial" pitchFamily="34" charset="0"/>
              </a:rPr>
              <a:t>Grants</a:t>
            </a:r>
            <a:endParaRPr lang="en-US" dirty="0"/>
          </a:p>
        </p:txBody>
      </p:sp>
    </p:spTree>
    <p:extLst>
      <p:ext uri="{BB962C8B-B14F-4D97-AF65-F5344CB8AC3E}">
        <p14:creationId xmlns:p14="http://schemas.microsoft.com/office/powerpoint/2010/main" xmlns="" val="277937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smtClean="0"/>
              <a:t>Programme </a:t>
            </a:r>
            <a:r>
              <a:rPr lang="en-ZA" sz="2800" b="1" dirty="0"/>
              <a:t>3 - </a:t>
            </a:r>
            <a:r>
              <a:rPr lang="en-ZA" sz="2800" b="1" dirty="0" smtClean="0"/>
              <a:t>Communicable and Non-Communicable Diseases</a:t>
            </a:r>
            <a:endParaRPr lang="en-ZA" sz="2800" b="1" dirty="0"/>
          </a:p>
        </p:txBody>
      </p:sp>
      <p:sp>
        <p:nvSpPr>
          <p:cNvPr id="6" name="Content Placeholder 5"/>
          <p:cNvSpPr>
            <a:spLocks noGrp="1"/>
          </p:cNvSpPr>
          <p:nvPr>
            <p:ph sz="quarter" idx="1"/>
          </p:nvPr>
        </p:nvSpPr>
        <p:spPr>
          <a:xfrm>
            <a:off x="457200" y="990600"/>
            <a:ext cx="8229600" cy="4709160"/>
          </a:xfrm>
        </p:spPr>
        <p:txBody>
          <a:bodyPr/>
          <a:lstStyle/>
          <a:p>
            <a:pPr marL="0" indent="0" algn="ctr">
              <a:buNone/>
            </a:pPr>
            <a:endParaRPr lang="en-ZA" sz="2400" dirty="0"/>
          </a:p>
          <a:p>
            <a:pPr marL="0" indent="0" algn="ctr">
              <a:buNone/>
            </a:pPr>
            <a:r>
              <a:rPr lang="en-GB" sz="2400" dirty="0" smtClean="0"/>
              <a:t>The programme </a:t>
            </a:r>
            <a:r>
              <a:rPr lang="en-GB" sz="2400" b="1" dirty="0" smtClean="0">
                <a:solidFill>
                  <a:schemeClr val="accent3"/>
                </a:solidFill>
              </a:rPr>
              <a:t>develops </a:t>
            </a:r>
            <a:r>
              <a:rPr lang="en-GB" sz="2400" b="1" dirty="0">
                <a:solidFill>
                  <a:schemeClr val="accent3"/>
                </a:solidFill>
              </a:rPr>
              <a:t>and supports the implementation </a:t>
            </a:r>
            <a:r>
              <a:rPr lang="en-GB" sz="2400" dirty="0"/>
              <a:t>of national policies, guidelines, norms and standards, and achievement of targets for the national response needed to </a:t>
            </a:r>
            <a:r>
              <a:rPr lang="en-GB" sz="2400" b="1" dirty="0">
                <a:solidFill>
                  <a:schemeClr val="accent3"/>
                </a:solidFill>
              </a:rPr>
              <a:t>decrease morbidity and mortality</a:t>
            </a:r>
            <a:r>
              <a:rPr lang="en-GB" sz="2400" b="1" dirty="0"/>
              <a:t> </a:t>
            </a:r>
            <a:r>
              <a:rPr lang="en-GB" sz="2400" dirty="0"/>
              <a:t>associated with </a:t>
            </a:r>
            <a:r>
              <a:rPr lang="en-GB" sz="2400" b="1" dirty="0" smtClean="0">
                <a:solidFill>
                  <a:schemeClr val="accent3"/>
                </a:solidFill>
              </a:rPr>
              <a:t>communicable diseases </a:t>
            </a:r>
            <a:r>
              <a:rPr lang="en-GB" sz="2400" dirty="0"/>
              <a:t>(HIV, Tuberculosis, Malaria, Influenza and others) </a:t>
            </a:r>
            <a:r>
              <a:rPr lang="en-GB" sz="2400" dirty="0" smtClean="0"/>
              <a:t>and </a:t>
            </a:r>
            <a:r>
              <a:rPr lang="en-GB" sz="2400" b="1" dirty="0" smtClean="0">
                <a:solidFill>
                  <a:schemeClr val="accent3"/>
                </a:solidFill>
              </a:rPr>
              <a:t>non-communicable diseases </a:t>
            </a:r>
            <a:r>
              <a:rPr lang="en-GB" sz="2400" dirty="0" smtClean="0"/>
              <a:t>(mental health; cancer, hypertension, diabetes and others). </a:t>
            </a:r>
            <a:r>
              <a:rPr lang="en-GB" sz="2400" dirty="0"/>
              <a:t>It is also </a:t>
            </a:r>
            <a:r>
              <a:rPr lang="en-GB" sz="2400" dirty="0" smtClean="0"/>
              <a:t>responsible </a:t>
            </a:r>
            <a:r>
              <a:rPr lang="en-GB" sz="2400" dirty="0"/>
              <a:t>to develop strategies and implement programmes that </a:t>
            </a:r>
            <a:r>
              <a:rPr lang="en-GB" sz="2400" b="1" dirty="0">
                <a:solidFill>
                  <a:schemeClr val="accent3"/>
                </a:solidFill>
              </a:rPr>
              <a:t>reduces Maternal and Child Mortality</a:t>
            </a:r>
            <a:r>
              <a:rPr lang="en-GB" sz="2400" dirty="0"/>
              <a:t>.</a:t>
            </a:r>
            <a:endParaRPr lang="en-US" sz="2400" dirty="0"/>
          </a:p>
          <a:p>
            <a:pPr algn="ctr">
              <a:buNone/>
            </a:pPr>
            <a:endParaRPr lang="en-ZA" sz="2400" dirty="0"/>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21</a:t>
            </a:fld>
            <a:endParaRPr lang="en-Z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000" b="1" dirty="0"/>
              <a:t>Programme 3 - Communicable and </a:t>
            </a:r>
            <a:r>
              <a:rPr lang="en-ZA" sz="2000" b="1" dirty="0" smtClean="0"/>
              <a:t>Non-Communicable </a:t>
            </a:r>
            <a:r>
              <a:rPr lang="en-ZA" sz="2000" b="1" dirty="0"/>
              <a:t>Diseases</a:t>
            </a:r>
            <a:endParaRPr lang="en-ZA" sz="20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22</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889864753"/>
              </p:ext>
            </p:extLst>
          </p:nvPr>
        </p:nvGraphicFramePr>
        <p:xfrm>
          <a:off x="114299" y="1219200"/>
          <a:ext cx="8915401" cy="3856103"/>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rowSpan="2">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implement combination of prevention and treatment interventions to reduce burden of HIV, STI and TB infections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Medical Male Circumcisions performed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600,000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700,000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600,000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undiagnosed TB infected persons (new cases) found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782707">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prevent disease and promote health</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number of tests for HIV conducted during National Health Screening &amp; Testing Campaign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14 000 000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14 000 000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14 000 000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14 000 000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093533"/>
                  </a:ext>
                </a:extLst>
              </a:tr>
            </a:tbl>
          </a:graphicData>
        </a:graphic>
      </p:graphicFrame>
    </p:spTree>
    <p:extLst>
      <p:ext uri="{BB962C8B-B14F-4D97-AF65-F5344CB8AC3E}">
        <p14:creationId xmlns:p14="http://schemas.microsoft.com/office/powerpoint/2010/main" xmlns="" val="2308993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6707088" cy="648072"/>
          </a:xfrm>
        </p:spPr>
        <p:txBody>
          <a:bodyPr/>
          <a:lstStyle/>
          <a:p>
            <a:r>
              <a:rPr lang="en-ZA" sz="2400" b="1" dirty="0"/>
              <a:t>Programme 3 - Communicable and Non-Communicable Diseases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23</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214371019"/>
              </p:ext>
            </p:extLst>
          </p:nvPr>
        </p:nvGraphicFramePr>
        <p:xfrm>
          <a:off x="114299" y="1219200"/>
          <a:ext cx="8915401" cy="4101467"/>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rowSpan="2">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reduce under 5 mortality rate to less than 33 per 1 000 live births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EPI coverage survey conducted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Survey protocol developed and field work completed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Survey report published and targeted interventions identified to strengthen EPI programme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Targeted Interventions implemented to strengthen EPI Programme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0281675"/>
                  </a:ext>
                </a:extLst>
              </a:tr>
              <a:tr h="782707">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EPI surveillance external review recommendations implemented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Implementation plans developed in partnership with Provincial DoH;</a:t>
                      </a:r>
                      <a:b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and Three (3) provincial trainings conducted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Six (6) provincial trainings conducted to implement the external review recommendations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Implementation plans monitored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4277795"/>
                  </a:ext>
                </a:extLst>
              </a:tr>
            </a:tbl>
          </a:graphicData>
        </a:graphic>
      </p:graphicFrame>
    </p:spTree>
    <p:extLst>
      <p:ext uri="{BB962C8B-B14F-4D97-AF65-F5344CB8AC3E}">
        <p14:creationId xmlns:p14="http://schemas.microsoft.com/office/powerpoint/2010/main" xmlns="" val="3060813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400" b="1" dirty="0"/>
              <a:t>Programme 3 - Communicable and Non-Communicable Diseases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24</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477356052"/>
              </p:ext>
            </p:extLst>
          </p:nvPr>
        </p:nvGraphicFramePr>
        <p:xfrm>
          <a:off x="152400" y="1143000"/>
          <a:ext cx="8915401" cy="5024439"/>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281208">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22244">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299233">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Eliminate Malaria in South Africa by 2023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Provincial Malaria Elimination Implementation Plans developed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Malaria Elimination Strategic Plan for South Africa published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Provincial  (3 Endemic and 2 Non Endemic) Elimination Implementation Plans developed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Provincial (Non Endemic) Elimination Implementation Plans developed; M&amp;E Reports of 5 Provincial DoH Produced to monitor implementation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Provincial M&amp;E reports produced on the key indicators for Malaria Elimination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5372">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Implement the International Health Regulations Joint External Evaluation  recommendations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Percentage of National Action Plan activities from the JEE recommendations for IHR implemented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National Action Plan (NAP) finalized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 of NAP activities implemented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of NAP activities implemented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Conduct Vulnerability and Risk Assessment and Mapping for Public Health Events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776144">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Strengthen district mental health services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Districts with Mental Health Teams established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 District mental health teams established (cumulative)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 (5 additional) Districts with  mental health teams established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 (5 additional) Districts with mental health teams established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 (5 additional) Districts mental health teams established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624978"/>
                  </a:ext>
                </a:extLst>
              </a:tr>
            </a:tbl>
          </a:graphicData>
        </a:graphic>
      </p:graphicFrame>
    </p:spTree>
    <p:extLst>
      <p:ext uri="{BB962C8B-B14F-4D97-AF65-F5344CB8AC3E}">
        <p14:creationId xmlns:p14="http://schemas.microsoft.com/office/powerpoint/2010/main" xmlns="" val="485154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8394"/>
            <a:ext cx="6707088" cy="648072"/>
          </a:xfrm>
        </p:spPr>
        <p:txBody>
          <a:bodyPr/>
          <a:lstStyle/>
          <a:p>
            <a:r>
              <a:rPr lang="en-ZA" sz="2800" b="1" dirty="0"/>
              <a:t>Programme 3 - Communicable and Non-Communicable Diseases</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25</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78014977"/>
              </p:ext>
            </p:extLst>
          </p:nvPr>
        </p:nvGraphicFramePr>
        <p:xfrm>
          <a:off x="114299" y="1219200"/>
          <a:ext cx="8915401" cy="4651710"/>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482357">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438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071904">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expand the access to mental health services through the strategic purchasing of services from private healthcare providers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patients with mental health problems consulted by  contracted psychiatrists or  psychologists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5 000 patients with mental health problems consulted by  contracted psychiatrists or  psychologists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22 000 patients with mental health problems consulted by  contracted psychiatrists or  psychologists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30 000 patients with mental health problems consulted by  contracted psychiatrists or  psychologists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40 000 patients with mental health problems consulted by  contracted psychiatrists or  psychologists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71904">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reduce the forensic mental health backlog through the strategic purchasing of services from private healthcare providers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forensic mental health observations conducted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500 forensic mental health observations conducted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  forensic mental health observations conducted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1200 forensic mental health observations conducted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1200 forensic mental health observations conducted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893254">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Expand provision of rehabilitation services, and accessibility of Primary Health Services to people with physical disabilities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Districts with multi-disciplinary rehabilitation teams (physiotherapist, optometrist, audiologist, occupational therapist and speech therapist) established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districts with multi-disciplinary rehabilitation teams established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districts with multi-disciplinary rehabilitation teams established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Arial" panose="020B0604020202020204" pitchFamily="34" charset="0"/>
                        </a:rPr>
                        <a:t>(cumulative)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districts multi-disciplinary rehabilitation teams established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Arial" panose="020B0604020202020204" pitchFamily="34" charset="0"/>
                        </a:rPr>
                        <a:t>(cumulative)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districts multi-disciplinary rehabilitation teams established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(cumulative)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4624978"/>
                  </a:ext>
                </a:extLst>
              </a:tr>
            </a:tbl>
          </a:graphicData>
        </a:graphic>
      </p:graphicFrame>
    </p:spTree>
    <p:extLst>
      <p:ext uri="{BB962C8B-B14F-4D97-AF65-F5344CB8AC3E}">
        <p14:creationId xmlns:p14="http://schemas.microsoft.com/office/powerpoint/2010/main" xmlns="" val="1988279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400" b="1" dirty="0"/>
              <a:t>Programme 3 - Communicable and Non-Communicable Diseases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26</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697959765"/>
              </p:ext>
            </p:extLst>
          </p:nvPr>
        </p:nvGraphicFramePr>
        <p:xfrm>
          <a:off x="114299" y="1219200"/>
          <a:ext cx="8915401" cy="4034426"/>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482357">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438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071904">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Reduce the radiation oncology backlogs through the strategic purchasing of services from private healthcare providers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patients receiving radiation  oncology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5000 patients receiving radiation  oncology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7 000 patients receiving radiation  oncology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9 000 patients receiving radiation  oncology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12 000 patients receiving radiation  oncology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71904">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reduce mortality among the maternal mortality ratio to under 100 per 100,000 live births, and neonatal mortality rate to under 8 per 1,000 live births by 2020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regional hospitals implementing the quality Improvement Programme for pregnant women and neonates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regional hospitals implementing the quality Improvement Programme for pregnant women and neonates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 regional hospitals implementing the quality Improvement Programme for pregnant women and neonates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regional hospitals implementing the quality Improvement Programme for pregnant women and neonates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(cumulative)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bl>
          </a:graphicData>
        </a:graphic>
      </p:graphicFrame>
    </p:spTree>
    <p:extLst>
      <p:ext uri="{BB962C8B-B14F-4D97-AF65-F5344CB8AC3E}">
        <p14:creationId xmlns:p14="http://schemas.microsoft.com/office/powerpoint/2010/main" xmlns="" val="3166144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400" b="1" dirty="0"/>
              <a:t>Programme 3 - Communicable and Non-Communicable Diseases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27</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0855719"/>
              </p:ext>
            </p:extLst>
          </p:nvPr>
        </p:nvGraphicFramePr>
        <p:xfrm>
          <a:off x="114299" y="1219200"/>
          <a:ext cx="8915401" cy="3494262"/>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482357">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438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903462">
                <a:tc rowSpan="2">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access to community based PHC services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CHWs re-trained in the revised scope of work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20 000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20 000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20 000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22158">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clients traced by CHWs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1 000 000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1 000 000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1 000 000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1071904">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management of community based PHC services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Districts where CHWs use a mobile health application to register households that received care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 Districts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52 Districts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52 Districts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6511742"/>
                  </a:ext>
                </a:extLst>
              </a:tr>
            </a:tbl>
          </a:graphicData>
        </a:graphic>
      </p:graphicFrame>
    </p:spTree>
    <p:extLst>
      <p:ext uri="{BB962C8B-B14F-4D97-AF65-F5344CB8AC3E}">
        <p14:creationId xmlns:p14="http://schemas.microsoft.com/office/powerpoint/2010/main" xmlns="" val="3370114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txBox="1">
            <a:spLocks/>
          </p:cNvSpPr>
          <p:nvPr/>
        </p:nvSpPr>
        <p:spPr>
          <a:xfrm>
            <a:off x="8305800" y="633984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D2C757-A2D1-4D11-BDA9-37746333DD9E}" type="slidenum">
              <a:rPr lang="en-ZA" smtClean="0"/>
              <a:pPr algn="ctr"/>
              <a:t>28</a:t>
            </a:fld>
            <a:endParaRPr lang="en-ZA" dirty="0"/>
          </a:p>
        </p:txBody>
      </p:sp>
      <p:sp>
        <p:nvSpPr>
          <p:cNvPr id="5" name="Title 4"/>
          <p:cNvSpPr txBox="1">
            <a:spLocks/>
          </p:cNvSpPr>
          <p:nvPr/>
        </p:nvSpPr>
        <p:spPr>
          <a:xfrm>
            <a:off x="457200" y="152400"/>
            <a:ext cx="6705600" cy="5334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ZA" sz="2400" b="1" dirty="0" smtClean="0">
                <a:solidFill>
                  <a:schemeClr val="bg1"/>
                </a:solidFill>
              </a:rPr>
              <a:t>Budgets: </a:t>
            </a:r>
            <a:r>
              <a:rPr lang="en-ZA" sz="2400" b="1" dirty="0">
                <a:solidFill>
                  <a:schemeClr val="bg1"/>
                </a:solidFill>
              </a:rPr>
              <a:t>Programme 3 - Communicable and Non-Communicable Diseases</a:t>
            </a:r>
          </a:p>
        </p:txBody>
      </p:sp>
      <p:graphicFrame>
        <p:nvGraphicFramePr>
          <p:cNvPr id="6" name="Table 5"/>
          <p:cNvGraphicFramePr>
            <a:graphicFrameLocks noGrp="1"/>
          </p:cNvGraphicFramePr>
          <p:nvPr>
            <p:extLst>
              <p:ext uri="{D42A27DB-BD31-4B8C-83A1-F6EECF244321}">
                <p14:modId xmlns:p14="http://schemas.microsoft.com/office/powerpoint/2010/main" xmlns="" val="522184090"/>
              </p:ext>
            </p:extLst>
          </p:nvPr>
        </p:nvGraphicFramePr>
        <p:xfrm>
          <a:off x="1066800" y="1371600"/>
          <a:ext cx="6566353" cy="1844421"/>
        </p:xfrm>
        <a:graphic>
          <a:graphicData uri="http://schemas.openxmlformats.org/drawingml/2006/table">
            <a:tbl>
              <a:tblPr firstRow="1" lastRow="1">
                <a:tableStyleId>{69C7853C-536D-4A76-A0AE-DD22124D55A5}</a:tableStyleId>
              </a:tblPr>
              <a:tblGrid>
                <a:gridCol w="1436806">
                  <a:extLst>
                    <a:ext uri="{9D8B030D-6E8A-4147-A177-3AD203B41FA5}">
                      <a16:colId xmlns:a16="http://schemas.microsoft.com/office/drawing/2014/main" xmlns="" val="2648768937"/>
                    </a:ext>
                  </a:extLst>
                </a:gridCol>
                <a:gridCol w="1098181">
                  <a:extLst>
                    <a:ext uri="{9D8B030D-6E8A-4147-A177-3AD203B41FA5}">
                      <a16:colId xmlns:a16="http://schemas.microsoft.com/office/drawing/2014/main" xmlns="" val="2754178486"/>
                    </a:ext>
                  </a:extLst>
                </a:gridCol>
                <a:gridCol w="1015876">
                  <a:extLst>
                    <a:ext uri="{9D8B030D-6E8A-4147-A177-3AD203B41FA5}">
                      <a16:colId xmlns:a16="http://schemas.microsoft.com/office/drawing/2014/main" xmlns="" val="2304464453"/>
                    </a:ext>
                  </a:extLst>
                </a:gridCol>
                <a:gridCol w="1015876">
                  <a:extLst>
                    <a:ext uri="{9D8B030D-6E8A-4147-A177-3AD203B41FA5}">
                      <a16:colId xmlns:a16="http://schemas.microsoft.com/office/drawing/2014/main" xmlns="" val="1808828232"/>
                    </a:ext>
                  </a:extLst>
                </a:gridCol>
                <a:gridCol w="1015876">
                  <a:extLst>
                    <a:ext uri="{9D8B030D-6E8A-4147-A177-3AD203B41FA5}">
                      <a16:colId xmlns:a16="http://schemas.microsoft.com/office/drawing/2014/main" xmlns="" val="2001645074"/>
                    </a:ext>
                  </a:extLst>
                </a:gridCol>
                <a:gridCol w="983738">
                  <a:extLst>
                    <a:ext uri="{9D8B030D-6E8A-4147-A177-3AD203B41FA5}">
                      <a16:colId xmlns:a16="http://schemas.microsoft.com/office/drawing/2014/main" xmlns="" val="2627766860"/>
                    </a:ext>
                  </a:extLst>
                </a:gridCol>
              </a:tblGrid>
              <a:tr h="581025">
                <a:tc rowSpan="2">
                  <a:txBody>
                    <a:bodyPr/>
                    <a:lstStyle/>
                    <a:p>
                      <a:pPr marL="228600" algn="l">
                        <a:lnSpc>
                          <a:spcPct val="107000"/>
                        </a:lnSpc>
                        <a:spcBef>
                          <a:spcPts val="1200"/>
                        </a:spcBef>
                        <a:spcAft>
                          <a:spcPts val="0"/>
                        </a:spcAft>
                      </a:pPr>
                      <a:r>
                        <a:rPr lang="en-ZA" sz="1000" kern="0">
                          <a:effectLst/>
                        </a:rPr>
                        <a:t>Economic classification</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a:effectLst/>
                        </a:rPr>
                        <a:t>% Growth </a:t>
                      </a:r>
                      <a:r>
                        <a:rPr lang="en-ZA" sz="800" kern="0">
                          <a:effectLst/>
                        </a:rPr>
                        <a:t>(from 2019/20 to 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a:effectLst/>
                        </a:rPr>
                        <a:t>% Growth </a:t>
                      </a:r>
                      <a:r>
                        <a:rPr lang="en-ZA" sz="800" kern="0">
                          <a:effectLst/>
                        </a:rPr>
                        <a:t>(from 2020/21 to 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656172964"/>
                  </a:ext>
                </a:extLst>
              </a:tr>
              <a:tr h="98425">
                <a:tc vMerge="1">
                  <a:txBody>
                    <a:bodyPr/>
                    <a:lstStyle/>
                    <a:p>
                      <a:endParaRPr lang="en-US"/>
                    </a:p>
                  </a:txBody>
                  <a:tcP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dirty="0">
                          <a:effectLst/>
                        </a:rPr>
                        <a:t>%</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749291874"/>
                  </a:ext>
                </a:extLst>
              </a:tr>
              <a:tr h="98425">
                <a:tc>
                  <a:txBody>
                    <a:bodyPr/>
                    <a:lstStyle/>
                    <a:p>
                      <a:pPr marL="80645" algn="l">
                        <a:lnSpc>
                          <a:spcPct val="107000"/>
                        </a:lnSpc>
                        <a:spcBef>
                          <a:spcPts val="1200"/>
                        </a:spcBef>
                        <a:spcAft>
                          <a:spcPts val="0"/>
                        </a:spcAft>
                      </a:pPr>
                      <a:r>
                        <a:rPr lang="en-ZA" sz="1000" kern="0" dirty="0">
                          <a:effectLst/>
                        </a:rPr>
                        <a:t>Compensation of Employees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167,903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178,142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190,986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757150574"/>
                  </a:ext>
                </a:extLst>
              </a:tr>
              <a:tr h="194945">
                <a:tc>
                  <a:txBody>
                    <a:bodyPr/>
                    <a:lstStyle/>
                    <a:p>
                      <a:pPr marL="80645" algn="l">
                        <a:lnSpc>
                          <a:spcPct val="107000"/>
                        </a:lnSpc>
                        <a:spcBef>
                          <a:spcPts val="1200"/>
                        </a:spcBef>
                        <a:spcAft>
                          <a:spcPts val="0"/>
                        </a:spcAft>
                      </a:pPr>
                      <a:r>
                        <a:rPr lang="en-ZA" sz="1000" kern="0">
                          <a:effectLst/>
                        </a:rPr>
                        <a:t>Goods and Services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395,661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515,511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588,133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907911312"/>
                  </a:ext>
                </a:extLst>
              </a:tr>
              <a:tr h="194945">
                <a:tc>
                  <a:txBody>
                    <a:bodyPr/>
                    <a:lstStyle/>
                    <a:p>
                      <a:pPr marL="80645" algn="l">
                        <a:lnSpc>
                          <a:spcPct val="107000"/>
                        </a:lnSpc>
                        <a:spcBef>
                          <a:spcPts val="1200"/>
                        </a:spcBef>
                        <a:spcAft>
                          <a:spcPts val="0"/>
                        </a:spcAft>
                      </a:pPr>
                      <a:r>
                        <a:rPr lang="en-ZA" sz="1000" kern="0">
                          <a:effectLst/>
                        </a:rPr>
                        <a:t>Transfers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22,443,341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24,835,057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28,206,329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739187866"/>
                  </a:ext>
                </a:extLst>
              </a:tr>
              <a:tr h="194945">
                <a:tc>
                  <a:txBody>
                    <a:bodyPr/>
                    <a:lstStyle/>
                    <a:p>
                      <a:pPr marL="80645" algn="l">
                        <a:lnSpc>
                          <a:spcPct val="107000"/>
                        </a:lnSpc>
                        <a:spcBef>
                          <a:spcPts val="1200"/>
                        </a:spcBef>
                        <a:spcAft>
                          <a:spcPts val="0"/>
                        </a:spcAft>
                      </a:pPr>
                      <a:r>
                        <a:rPr lang="en-ZA" sz="1000" kern="0">
                          <a:effectLst/>
                        </a:rPr>
                        <a:t>Capital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364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397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428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4015593723"/>
                  </a:ext>
                </a:extLst>
              </a:tr>
              <a:tr h="194945">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R="81280" algn="r">
                        <a:lnSpc>
                          <a:spcPct val="107000"/>
                        </a:lnSpc>
                        <a:spcAft>
                          <a:spcPts val="800"/>
                        </a:spcAft>
                      </a:pPr>
                      <a:r>
                        <a:rPr lang="en-US" sz="1100" dirty="0">
                          <a:effectLst/>
                        </a:rPr>
                        <a:t>23,007,269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25,529,107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dirty="0">
                          <a:effectLst/>
                        </a:rPr>
                        <a:t>28,985,876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66792649"/>
                  </a:ext>
                </a:extLst>
              </a:tr>
            </a:tbl>
          </a:graphicData>
        </a:graphic>
      </p:graphicFrame>
    </p:spTree>
    <p:extLst>
      <p:ext uri="{BB962C8B-B14F-4D97-AF65-F5344CB8AC3E}">
        <p14:creationId xmlns:p14="http://schemas.microsoft.com/office/powerpoint/2010/main" xmlns="" val="1450223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D2C757-A2D1-4D11-BDA9-37746333DD9E}" type="slidenum">
              <a:rPr lang="en-ZA" smtClean="0"/>
              <a:pPr algn="ctr"/>
              <a:t>29</a:t>
            </a:fld>
            <a:endParaRPr lang="en-ZA" dirty="0"/>
          </a:p>
        </p:txBody>
      </p:sp>
      <p:sp>
        <p:nvSpPr>
          <p:cNvPr id="6" name="Title 4"/>
          <p:cNvSpPr txBox="1">
            <a:spLocks/>
          </p:cNvSpPr>
          <p:nvPr/>
        </p:nvSpPr>
        <p:spPr>
          <a:xfrm>
            <a:off x="457200" y="152400"/>
            <a:ext cx="6707088" cy="64807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ZA" sz="2800" b="1" dirty="0">
                <a:solidFill>
                  <a:schemeClr val="bg1"/>
                </a:solidFill>
              </a:rPr>
              <a:t>Programme 3 - Communicable and Non-Communicable Diseases</a:t>
            </a:r>
          </a:p>
        </p:txBody>
      </p:sp>
      <p:graphicFrame>
        <p:nvGraphicFramePr>
          <p:cNvPr id="2" name="Table 1"/>
          <p:cNvGraphicFramePr>
            <a:graphicFrameLocks noGrp="1"/>
          </p:cNvGraphicFramePr>
          <p:nvPr>
            <p:extLst>
              <p:ext uri="{D42A27DB-BD31-4B8C-83A1-F6EECF244321}">
                <p14:modId xmlns:p14="http://schemas.microsoft.com/office/powerpoint/2010/main" xmlns="" val="1907002566"/>
              </p:ext>
            </p:extLst>
          </p:nvPr>
        </p:nvGraphicFramePr>
        <p:xfrm>
          <a:off x="685800" y="1752600"/>
          <a:ext cx="7391401" cy="3505198"/>
        </p:xfrm>
        <a:graphic>
          <a:graphicData uri="http://schemas.openxmlformats.org/drawingml/2006/table">
            <a:tbl>
              <a:tblPr firstRow="1" lastRow="1">
                <a:tableStyleId>{69C7853C-536D-4A76-A0AE-DD22124D55A5}</a:tableStyleId>
              </a:tblPr>
              <a:tblGrid>
                <a:gridCol w="2129918">
                  <a:extLst>
                    <a:ext uri="{9D8B030D-6E8A-4147-A177-3AD203B41FA5}">
                      <a16:colId xmlns:a16="http://schemas.microsoft.com/office/drawing/2014/main" xmlns="" val="2950572980"/>
                    </a:ext>
                  </a:extLst>
                </a:gridCol>
                <a:gridCol w="3148574">
                  <a:extLst>
                    <a:ext uri="{9D8B030D-6E8A-4147-A177-3AD203B41FA5}">
                      <a16:colId xmlns:a16="http://schemas.microsoft.com/office/drawing/2014/main" xmlns="" val="1081624152"/>
                    </a:ext>
                  </a:extLst>
                </a:gridCol>
                <a:gridCol w="1102757">
                  <a:extLst>
                    <a:ext uri="{9D8B030D-6E8A-4147-A177-3AD203B41FA5}">
                      <a16:colId xmlns:a16="http://schemas.microsoft.com/office/drawing/2014/main" xmlns="" val="525795673"/>
                    </a:ext>
                  </a:extLst>
                </a:gridCol>
                <a:gridCol w="1010152">
                  <a:extLst>
                    <a:ext uri="{9D8B030D-6E8A-4147-A177-3AD203B41FA5}">
                      <a16:colId xmlns:a16="http://schemas.microsoft.com/office/drawing/2014/main" xmlns="" val="475415166"/>
                    </a:ext>
                  </a:extLst>
                </a:gridCol>
              </a:tblGrid>
              <a:tr h="198927">
                <a:tc rowSpan="2">
                  <a:txBody>
                    <a:bodyPr/>
                    <a:lstStyle/>
                    <a:p>
                      <a:pPr marL="228600" algn="l">
                        <a:lnSpc>
                          <a:spcPct val="107000"/>
                        </a:lnSpc>
                        <a:spcBef>
                          <a:spcPts val="1200"/>
                        </a:spcBef>
                        <a:spcAft>
                          <a:spcPts val="0"/>
                        </a:spcAft>
                      </a:pPr>
                      <a:r>
                        <a:rPr lang="en-ZA" sz="1200" kern="0">
                          <a:effectLst/>
                        </a:rPr>
                        <a:t>Sub Programme</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marL="228600" algn="l">
                        <a:lnSpc>
                          <a:spcPct val="107000"/>
                        </a:lnSpc>
                        <a:spcBef>
                          <a:spcPts val="1200"/>
                        </a:spcBef>
                        <a:spcAft>
                          <a:spcPts val="0"/>
                        </a:spcAft>
                      </a:pPr>
                      <a:r>
                        <a:rPr lang="en-ZA" sz="1200" kern="0">
                          <a:effectLst/>
                        </a:rPr>
                        <a:t>Item</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ctr"/>
                </a:tc>
                <a:tc gridSpan="2">
                  <a:txBody>
                    <a:bodyPr/>
                    <a:lstStyle/>
                    <a:p>
                      <a:pPr marL="228600" algn="ctr">
                        <a:lnSpc>
                          <a:spcPct val="107000"/>
                        </a:lnSpc>
                        <a:spcBef>
                          <a:spcPts val="1200"/>
                        </a:spcBef>
                        <a:spcAft>
                          <a:spcPts val="0"/>
                        </a:spcAft>
                      </a:pPr>
                      <a:r>
                        <a:rPr lang="en-ZA" sz="1200" kern="0" dirty="0">
                          <a:effectLst/>
                        </a:rPr>
                        <a:t>2019/20 (R ‘000)</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xmlns="" val="323814576"/>
                  </a:ext>
                </a:extLst>
              </a:tr>
              <a:tr h="231152">
                <a:tc vMerge="1">
                  <a:txBody>
                    <a:bodyPr/>
                    <a:lstStyle/>
                    <a:p>
                      <a:endParaRPr lang="en-US"/>
                    </a:p>
                  </a:txBody>
                  <a:tcPr/>
                </a:tc>
                <a:tc vMerge="1">
                  <a:txBody>
                    <a:bodyPr/>
                    <a:lstStyle/>
                    <a:p>
                      <a:endParaRPr lang="en-US"/>
                    </a:p>
                  </a:txBody>
                  <a:tcPr/>
                </a:tc>
                <a:tc>
                  <a:txBody>
                    <a:bodyPr/>
                    <a:lstStyle/>
                    <a:p>
                      <a:pPr marL="79375" algn="ctr">
                        <a:lnSpc>
                          <a:spcPct val="107000"/>
                        </a:lnSpc>
                        <a:spcBef>
                          <a:spcPts val="1200"/>
                        </a:spcBef>
                        <a:spcAft>
                          <a:spcPts val="0"/>
                        </a:spcAft>
                      </a:pPr>
                      <a:r>
                        <a:rPr lang="en-ZA" sz="1200" b="1" kern="0">
                          <a:effectLst/>
                        </a:rPr>
                        <a:t>Ear marked</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79375" algn="ctr">
                        <a:lnSpc>
                          <a:spcPct val="107000"/>
                        </a:lnSpc>
                        <a:spcBef>
                          <a:spcPts val="1200"/>
                        </a:spcBef>
                        <a:spcAft>
                          <a:spcPts val="0"/>
                        </a:spcAft>
                      </a:pPr>
                      <a:r>
                        <a:rPr lang="en-ZA" sz="1200" b="1" kern="0" dirty="0">
                          <a:effectLst/>
                        </a:rPr>
                        <a:t>CG</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ctr"/>
                </a:tc>
                <a:extLst>
                  <a:ext uri="{0D108BD9-81ED-4DB2-BD59-A6C34878D82A}">
                    <a16:rowId xmlns:a16="http://schemas.microsoft.com/office/drawing/2014/main" xmlns="" val="1457087238"/>
                  </a:ext>
                </a:extLst>
              </a:tr>
              <a:tr h="188036">
                <a:tc rowSpan="12">
                  <a:txBody>
                    <a:bodyPr/>
                    <a:lstStyle/>
                    <a:p>
                      <a:pPr algn="l" fontAlgn="b">
                        <a:lnSpc>
                          <a:spcPct val="107000"/>
                        </a:lnSpc>
                        <a:spcAft>
                          <a:spcPts val="0"/>
                        </a:spcAft>
                      </a:pPr>
                      <a:r>
                        <a:rPr lang="en-ZA" sz="1050" kern="1200" dirty="0">
                          <a:effectLst/>
                        </a:rPr>
                        <a:t>  HIV &amp; AIDS and Sexually Transmitted infections</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spcAft>
                          <a:spcPts val="0"/>
                        </a:spcAft>
                      </a:pPr>
                      <a:r>
                        <a:rPr lang="en-ZA" sz="1050" kern="1200" dirty="0">
                          <a:effectLst/>
                        </a:rPr>
                        <a:t> </a:t>
                      </a:r>
                      <a:endParaRPr lang="en-US" sz="1600" dirty="0">
                        <a:effectLst/>
                      </a:endParaRPr>
                    </a:p>
                    <a:p>
                      <a:pPr algn="l" fontAlgn="b">
                        <a:lnSpc>
                          <a:spcPct val="107000"/>
                        </a:lnSpc>
                      </a:pPr>
                      <a:r>
                        <a:rPr lang="en-ZA" sz="1050" kern="12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l" fontAlgn="b">
                        <a:lnSpc>
                          <a:spcPct val="107000"/>
                        </a:lnSpc>
                        <a:spcAft>
                          <a:spcPts val="0"/>
                        </a:spcAft>
                      </a:pPr>
                      <a:r>
                        <a:rPr lang="en-ZA" sz="1050" kern="1200">
                          <a:effectLst/>
                        </a:rPr>
                        <a:t>HIV &amp; AIDS and Sexually Transmitted infections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220,778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1083619231"/>
                  </a:ext>
                </a:extLst>
              </a:tr>
              <a:tr h="188036">
                <a:tc vMerge="1">
                  <a:txBody>
                    <a:bodyPr/>
                    <a:lstStyle/>
                    <a:p>
                      <a:endParaRPr lang="en-US"/>
                    </a:p>
                  </a:txBody>
                  <a:tcPr/>
                </a:tc>
                <a:tc>
                  <a:txBody>
                    <a:bodyPr/>
                    <a:lstStyle/>
                    <a:p>
                      <a:pPr marR="55880" algn="l" fontAlgn="b">
                        <a:lnSpc>
                          <a:spcPct val="107000"/>
                        </a:lnSpc>
                        <a:spcAft>
                          <a:spcPts val="0"/>
                        </a:spcAft>
                      </a:pPr>
                      <a:r>
                        <a:rPr lang="en-ZA" sz="1050" kern="1200">
                          <a:effectLst/>
                        </a:rPr>
                        <a:t> HIV Conditional Grant:  HIV &amp; AIDS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19,963,270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2487198443"/>
                  </a:ext>
                </a:extLst>
              </a:tr>
              <a:tr h="188036">
                <a:tc vMerge="1">
                  <a:txBody>
                    <a:bodyPr/>
                    <a:lstStyle/>
                    <a:p>
                      <a:endParaRPr lang="en-US"/>
                    </a:p>
                  </a:txBody>
                  <a:tcPr/>
                </a:tc>
                <a:tc>
                  <a:txBody>
                    <a:bodyPr/>
                    <a:lstStyle/>
                    <a:p>
                      <a:pPr marR="55880" algn="l" fontAlgn="b">
                        <a:lnSpc>
                          <a:spcPct val="107000"/>
                        </a:lnSpc>
                        <a:spcAft>
                          <a:spcPts val="0"/>
                        </a:spcAft>
                      </a:pPr>
                      <a:r>
                        <a:rPr lang="en-ZA" sz="1050" kern="1200">
                          <a:effectLst/>
                        </a:rPr>
                        <a:t> HIV Conditional Grant:  TB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485,300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3278797287"/>
                  </a:ext>
                </a:extLst>
              </a:tr>
              <a:tr h="257195">
                <a:tc vMerge="1">
                  <a:txBody>
                    <a:bodyPr/>
                    <a:lstStyle/>
                    <a:p>
                      <a:endParaRPr lang="en-US"/>
                    </a:p>
                  </a:txBody>
                  <a:tcPr/>
                </a:tc>
                <a:tc>
                  <a:txBody>
                    <a:bodyPr/>
                    <a:lstStyle/>
                    <a:p>
                      <a:pPr marR="55880" algn="l" fontAlgn="b">
                        <a:lnSpc>
                          <a:spcPct val="107000"/>
                        </a:lnSpc>
                        <a:spcAft>
                          <a:spcPts val="0"/>
                        </a:spcAft>
                      </a:pPr>
                      <a:r>
                        <a:rPr lang="en-ZA" sz="1050" kern="1200" dirty="0">
                          <a:effectLst/>
                        </a:rPr>
                        <a:t> HIV Conditional Grant:  Community Outreach Services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1,500,000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1475022689"/>
                  </a:ext>
                </a:extLst>
              </a:tr>
              <a:tr h="188036">
                <a:tc vMerge="1">
                  <a:txBody>
                    <a:bodyPr/>
                    <a:lstStyle/>
                    <a:p>
                      <a:endParaRPr lang="en-US"/>
                    </a:p>
                  </a:txBody>
                  <a:tcPr/>
                </a:tc>
                <a:tc>
                  <a:txBody>
                    <a:bodyPr/>
                    <a:lstStyle/>
                    <a:p>
                      <a:pPr marR="55880" algn="l" fontAlgn="b">
                        <a:lnSpc>
                          <a:spcPct val="107000"/>
                        </a:lnSpc>
                        <a:spcAft>
                          <a:spcPts val="0"/>
                        </a:spcAft>
                      </a:pPr>
                      <a:r>
                        <a:rPr lang="en-ZA" sz="1050" kern="1200" dirty="0">
                          <a:effectLst/>
                        </a:rPr>
                        <a:t> HIV Conditional Grant:  Malaria Elimination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90,425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1623987387"/>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Lifeline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24,579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3505108271"/>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Lovelife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68,376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3615546871"/>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Soulcity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21,336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1565793652"/>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Condoms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122,796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49771903"/>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Communication Campaign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1904655309"/>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SANAC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18,066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4139180292"/>
                  </a:ext>
                </a:extLst>
              </a:tr>
              <a:tr h="184885">
                <a:tc vMerge="1">
                  <a:txBody>
                    <a:bodyPr/>
                    <a:lstStyle/>
                    <a:p>
                      <a:endParaRPr lang="en-US"/>
                    </a:p>
                  </a:txBody>
                  <a:tcPr/>
                </a:tc>
                <a:tc>
                  <a:txBody>
                    <a:bodyPr/>
                    <a:lstStyle/>
                    <a:p>
                      <a:pPr marR="55880" algn="l" fontAlgn="b">
                        <a:lnSpc>
                          <a:spcPct val="107000"/>
                        </a:lnSpc>
                        <a:spcAft>
                          <a:spcPts val="0"/>
                        </a:spcAft>
                      </a:pPr>
                      <a:r>
                        <a:rPr lang="en-ZA" sz="1050" kern="1200">
                          <a:effectLst/>
                        </a:rPr>
                        <a:t> HIV &amp; AIDS NGO's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57,482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754957642"/>
                  </a:ext>
                </a:extLst>
              </a:tr>
              <a:tr h="257195">
                <a:tc>
                  <a:txBody>
                    <a:bodyPr/>
                    <a:lstStyle/>
                    <a:p>
                      <a:pPr algn="l" fontAlgn="b">
                        <a:lnSpc>
                          <a:spcPct val="107000"/>
                        </a:lnSpc>
                        <a:spcAft>
                          <a:spcPts val="0"/>
                        </a:spcAft>
                      </a:pPr>
                      <a:r>
                        <a:rPr lang="en-ZA" sz="1050" kern="1200" dirty="0">
                          <a:effectLst/>
                        </a:rPr>
                        <a:t>  Child, Youth &amp; School Health</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l" fontAlgn="b">
                        <a:lnSpc>
                          <a:spcPct val="107000"/>
                        </a:lnSpc>
                        <a:spcAft>
                          <a:spcPts val="0"/>
                        </a:spcAft>
                      </a:pPr>
                      <a:r>
                        <a:rPr lang="en-ZA" sz="1050" kern="1200" dirty="0">
                          <a:effectLst/>
                        </a:rPr>
                        <a:t>Human Papilloma Virus Vaccines Conditional grant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211,200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4086968298"/>
                  </a:ext>
                </a:extLst>
              </a:tr>
              <a:tr h="257195">
                <a:tc>
                  <a:txBody>
                    <a:bodyPr/>
                    <a:lstStyle/>
                    <a:p>
                      <a:pPr algn="l" fontAlgn="b">
                        <a:lnSpc>
                          <a:spcPct val="107000"/>
                        </a:lnSpc>
                        <a:spcAft>
                          <a:spcPts val="0"/>
                        </a:spcAft>
                      </a:pPr>
                      <a:r>
                        <a:rPr lang="en-ZA" sz="1050" kern="1200" dirty="0" smtClean="0">
                          <a:effectLst/>
                        </a:rPr>
                        <a:t>   Non-Communicable </a:t>
                      </a:r>
                      <a:r>
                        <a:rPr lang="en-ZA" sz="1050" kern="1200" dirty="0" err="1">
                          <a:effectLst/>
                        </a:rPr>
                        <a:t>Deseases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l" fontAlgn="b">
                        <a:lnSpc>
                          <a:spcPct val="107000"/>
                        </a:lnSpc>
                        <a:spcAft>
                          <a:spcPts val="0"/>
                        </a:spcAft>
                      </a:pPr>
                      <a:r>
                        <a:rPr lang="en-ZA" sz="1050" kern="1200">
                          <a:effectLst/>
                        </a:rPr>
                        <a:t>Chronic Desease Prevention and Health Promotion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40,000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1779404076"/>
                  </a:ext>
                </a:extLst>
              </a:tr>
              <a:tr h="257195">
                <a:tc>
                  <a:txBody>
                    <a:bodyPr/>
                    <a:lstStyle/>
                    <a:p>
                      <a:pPr marL="80645" algn="l">
                        <a:lnSpc>
                          <a:spcPct val="107000"/>
                        </a:lnSpc>
                        <a:spcBef>
                          <a:spcPts val="1200"/>
                        </a:spcBef>
                        <a:spcAft>
                          <a:spcPts val="0"/>
                        </a:spcAft>
                      </a:pPr>
                      <a:r>
                        <a:rPr lang="en-ZA" sz="1200" kern="0">
                          <a:effectLst/>
                        </a:rPr>
                        <a:t> </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0645" marR="55880" algn="l">
                        <a:lnSpc>
                          <a:spcPct val="107000"/>
                        </a:lnSpc>
                        <a:spcBef>
                          <a:spcPts val="1200"/>
                        </a:spcBef>
                        <a:spcAft>
                          <a:spcPts val="0"/>
                        </a:spcAft>
                      </a:pPr>
                      <a:r>
                        <a:rPr lang="en-US" sz="1200" kern="0">
                          <a:effectLst/>
                        </a:rPr>
                        <a:t>TOTAL</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tc>
                  <a:txBody>
                    <a:bodyPr/>
                    <a:lstStyle/>
                    <a:p>
                      <a:pPr marR="55880" algn="r" fontAlgn="b">
                        <a:lnSpc>
                          <a:spcPct val="107000"/>
                        </a:lnSpc>
                        <a:spcAft>
                          <a:spcPts val="0"/>
                        </a:spcAft>
                      </a:pPr>
                      <a:r>
                        <a:rPr lang="en-ZA" sz="1050" kern="1200">
                          <a:effectLst/>
                        </a:rPr>
                        <a:t>           573,413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55880" algn="r" fontAlgn="b">
                        <a:lnSpc>
                          <a:spcPct val="107000"/>
                        </a:lnSpc>
                        <a:spcAft>
                          <a:spcPts val="0"/>
                        </a:spcAft>
                      </a:pPr>
                      <a:r>
                        <a:rPr lang="en-ZA" sz="1050" kern="1200" dirty="0">
                          <a:effectLst/>
                        </a:rPr>
                        <a:t>      22,250,195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46" marR="4246" marT="4246" marB="0" anchor="b"/>
                </a:tc>
                <a:extLst>
                  <a:ext uri="{0D108BD9-81ED-4DB2-BD59-A6C34878D82A}">
                    <a16:rowId xmlns:a16="http://schemas.microsoft.com/office/drawing/2014/main" xmlns="" val="656304869"/>
                  </a:ext>
                </a:extLst>
              </a:tr>
            </a:tbl>
          </a:graphicData>
        </a:graphic>
      </p:graphicFrame>
      <p:sp>
        <p:nvSpPr>
          <p:cNvPr id="7" name="Rectangle 6"/>
          <p:cNvSpPr/>
          <p:nvPr/>
        </p:nvSpPr>
        <p:spPr>
          <a:xfrm>
            <a:off x="419100" y="1313933"/>
            <a:ext cx="5588000" cy="369332"/>
          </a:xfrm>
          <a:prstGeom prst="rect">
            <a:avLst/>
          </a:prstGeom>
        </p:spPr>
        <p:txBody>
          <a:bodyPr wrap="square">
            <a:spAutoFit/>
          </a:bodyPr>
          <a:lstStyle/>
          <a:p>
            <a:r>
              <a:rPr lang="en-GB" b="1" dirty="0" smtClean="0">
                <a:latin typeface="Arial" pitchFamily="34" charset="0"/>
                <a:cs typeface="Arial" pitchFamily="34" charset="0"/>
              </a:rPr>
              <a:t>Ear </a:t>
            </a:r>
            <a:r>
              <a:rPr lang="en-GB" b="1" dirty="0">
                <a:latin typeface="Arial" pitchFamily="34" charset="0"/>
                <a:cs typeface="Arial" pitchFamily="34" charset="0"/>
              </a:rPr>
              <a:t>Marked Funds, and Conditional </a:t>
            </a:r>
            <a:r>
              <a:rPr lang="en-GB" b="1" dirty="0" smtClean="0">
                <a:latin typeface="Arial" pitchFamily="34" charset="0"/>
                <a:cs typeface="Arial" pitchFamily="34" charset="0"/>
              </a:rPr>
              <a:t>Grants</a:t>
            </a:r>
            <a:endParaRPr lang="en-US" dirty="0"/>
          </a:p>
        </p:txBody>
      </p:sp>
    </p:spTree>
    <p:extLst>
      <p:ext uri="{BB962C8B-B14F-4D97-AF65-F5344CB8AC3E}">
        <p14:creationId xmlns:p14="http://schemas.microsoft.com/office/powerpoint/2010/main" xmlns="" val="304602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28600"/>
            <a:ext cx="5704656" cy="838200"/>
          </a:xfrm>
        </p:spPr>
        <p:txBody>
          <a:bodyPr/>
          <a:lstStyle/>
          <a:p>
            <a:pPr eaLnBrk="1" hangingPunct="1"/>
            <a:r>
              <a:rPr lang="en-ZA" sz="3200" b="1" dirty="0" smtClean="0"/>
              <a:t>NDP: Vision 2030</a:t>
            </a:r>
            <a:endParaRPr lang="en-ZA" sz="3200" b="1" dirty="0"/>
          </a:p>
        </p:txBody>
      </p:sp>
      <p:sp>
        <p:nvSpPr>
          <p:cNvPr id="18435" name="Content Placeholder 2"/>
          <p:cNvSpPr>
            <a:spLocks noGrp="1"/>
          </p:cNvSpPr>
          <p:nvPr>
            <p:ph idx="1"/>
          </p:nvPr>
        </p:nvSpPr>
        <p:spPr>
          <a:xfrm>
            <a:off x="457200" y="1219201"/>
            <a:ext cx="8382000" cy="685800"/>
          </a:xfrm>
        </p:spPr>
        <p:txBody>
          <a:bodyPr/>
          <a:lstStyle/>
          <a:p>
            <a:pPr marL="0" indent="1588" eaLnBrk="1" hangingPunct="1">
              <a:lnSpc>
                <a:spcPct val="80000"/>
              </a:lnSpc>
              <a:buFont typeface="Arial" charset="0"/>
              <a:buNone/>
            </a:pPr>
            <a:r>
              <a:rPr lang="en-ZA" sz="2000" b="1" dirty="0">
                <a:latin typeface="Arial" charset="0"/>
                <a:cs typeface="Arial" charset="0"/>
              </a:rPr>
              <a:t>The priorities for the MTEF commencing </a:t>
            </a:r>
            <a:r>
              <a:rPr lang="en-ZA" sz="2000" b="1" dirty="0" smtClean="0">
                <a:latin typeface="Arial" charset="0"/>
                <a:cs typeface="Arial" charset="0"/>
              </a:rPr>
              <a:t>2019/20 </a:t>
            </a:r>
            <a:r>
              <a:rPr lang="en-ZA" sz="2000" b="1" dirty="0">
                <a:latin typeface="Arial" charset="0"/>
                <a:cs typeface="Arial" charset="0"/>
              </a:rPr>
              <a:t>year are derived from:</a:t>
            </a:r>
          </a:p>
          <a:p>
            <a:pPr eaLnBrk="1" hangingPunct="1">
              <a:lnSpc>
                <a:spcPct val="80000"/>
              </a:lnSpc>
              <a:buFont typeface="Arial" charset="0"/>
              <a:buNone/>
            </a:pPr>
            <a:endParaRPr lang="en-ZA" sz="2000" dirty="0">
              <a:latin typeface="Arial" charset="0"/>
              <a:cs typeface="Arial" charset="0"/>
            </a:endParaRPr>
          </a:p>
          <a:p>
            <a:pPr eaLnBrk="1" hangingPunct="1">
              <a:lnSpc>
                <a:spcPct val="80000"/>
              </a:lnSpc>
              <a:buFont typeface="Arial" charset="0"/>
              <a:buNone/>
            </a:pPr>
            <a:endParaRPr lang="en-ZA" sz="1600" dirty="0">
              <a:latin typeface="Arial" charset="0"/>
              <a:cs typeface="Arial" charset="0"/>
            </a:endParaRPr>
          </a:p>
          <a:p>
            <a:pPr eaLnBrk="1" hangingPunct="1">
              <a:lnSpc>
                <a:spcPct val="80000"/>
              </a:lnSpc>
              <a:buFont typeface="Arial" charset="0"/>
              <a:buNone/>
            </a:pPr>
            <a:endParaRPr lang="en-ZA" sz="1600" dirty="0">
              <a:latin typeface="Arial" charset="0"/>
              <a:cs typeface="Arial" charset="0"/>
            </a:endParaRPr>
          </a:p>
        </p:txBody>
      </p:sp>
      <p:pic>
        <p:nvPicPr>
          <p:cNvPr id="8" name="Picture 1" descr="C:\Users\R930-F42K\Desktop\NDP.jpg"/>
          <p:cNvPicPr>
            <a:picLocks noChangeAspect="1" noChangeArrowheads="1"/>
          </p:cNvPicPr>
          <p:nvPr/>
        </p:nvPicPr>
        <p:blipFill>
          <a:blip r:embed="rId2" cstate="print"/>
          <a:srcRect/>
          <a:stretch>
            <a:fillRect/>
          </a:stretch>
        </p:blipFill>
        <p:spPr bwMode="auto">
          <a:xfrm>
            <a:off x="457200" y="1875891"/>
            <a:ext cx="2656893" cy="380999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6"/>
          <p:cNvSpPr>
            <a:spLocks noGrp="1"/>
          </p:cNvSpPr>
          <p:nvPr>
            <p:ph type="sldNum" sz="quarter" idx="4294967295"/>
          </p:nvPr>
        </p:nvSpPr>
        <p:spPr>
          <a:xfrm>
            <a:off x="8305800" y="6339840"/>
            <a:ext cx="609600" cy="365760"/>
          </a:xfrm>
          <a:prstGeom prst="rect">
            <a:avLst/>
          </a:prstGeom>
        </p:spPr>
        <p:txBody>
          <a:bodyPr/>
          <a:lstStyle/>
          <a:p>
            <a:pPr algn="ctr"/>
            <a:fld id="{A3D2C757-A2D1-4D11-BDA9-37746333DD9E}" type="slidenum">
              <a:rPr lang="en-ZA" smtClean="0"/>
              <a:pPr algn="ctr"/>
              <a:t>3</a:t>
            </a:fld>
            <a:endParaRPr lang="en-ZA" dirty="0"/>
          </a:p>
        </p:txBody>
      </p:sp>
      <p:pic>
        <p:nvPicPr>
          <p:cNvPr id="10" name="Picture 9"/>
          <p:cNvPicPr/>
          <p:nvPr/>
        </p:nvPicPr>
        <p:blipFill rotWithShape="1">
          <a:blip r:embed="rId3" cstate="print">
            <a:extLst>
              <a:ext uri="{28A0092B-C50C-407E-A947-70E740481C1C}">
                <a14:useLocalDpi xmlns:a14="http://schemas.microsoft.com/office/drawing/2010/main" xmlns="" val="0"/>
              </a:ext>
            </a:extLst>
          </a:blip>
          <a:srcRect t="1113" r="1736"/>
          <a:stretch/>
        </p:blipFill>
        <p:spPr bwMode="auto">
          <a:xfrm>
            <a:off x="3200400" y="1562101"/>
            <a:ext cx="5186772" cy="5295899"/>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smtClean="0"/>
              <a:t>Programme 4: Primary Health Care</a:t>
            </a:r>
            <a:endParaRPr lang="en-ZA" sz="2800" b="1" dirty="0"/>
          </a:p>
        </p:txBody>
      </p:sp>
      <p:sp>
        <p:nvSpPr>
          <p:cNvPr id="6" name="Content Placeholder 5"/>
          <p:cNvSpPr>
            <a:spLocks noGrp="1"/>
          </p:cNvSpPr>
          <p:nvPr>
            <p:ph sz="quarter" idx="1"/>
          </p:nvPr>
        </p:nvSpPr>
        <p:spPr/>
        <p:txBody>
          <a:bodyPr/>
          <a:lstStyle/>
          <a:p>
            <a:pPr marL="0" indent="1588" algn="ctr">
              <a:buNone/>
            </a:pPr>
            <a:endParaRPr lang="en-ZA" sz="2800" dirty="0"/>
          </a:p>
          <a:p>
            <a:pPr marL="0" indent="0" algn="ctr">
              <a:buNone/>
            </a:pPr>
            <a:r>
              <a:rPr lang="en-GB" dirty="0"/>
              <a:t>To develop and oversee the implementation of legislation, policies, systems, and norms and standards for a </a:t>
            </a:r>
            <a:r>
              <a:rPr lang="en-GB" b="1" dirty="0">
                <a:solidFill>
                  <a:schemeClr val="accent3"/>
                </a:solidFill>
              </a:rPr>
              <a:t>uniform well-functioning District Health System</a:t>
            </a:r>
            <a:r>
              <a:rPr lang="en-GB" dirty="0"/>
              <a:t>, including </a:t>
            </a:r>
            <a:r>
              <a:rPr lang="en-GB" b="1" dirty="0">
                <a:solidFill>
                  <a:schemeClr val="accent3"/>
                </a:solidFill>
              </a:rPr>
              <a:t>Emergency and Environmental Health Services</a:t>
            </a:r>
            <a:r>
              <a:rPr lang="en-GB" dirty="0"/>
              <a:t>. </a:t>
            </a:r>
            <a:endParaRPr lang="en-US" dirty="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30</a:t>
            </a:fld>
            <a:endParaRPr lang="en-Z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800" b="1" dirty="0"/>
              <a:t>Programme 4: Primary Health Care</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31</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367771773"/>
              </p:ext>
            </p:extLst>
          </p:nvPr>
        </p:nvGraphicFramePr>
        <p:xfrm>
          <a:off x="114299" y="1219200"/>
          <a:ext cx="8915401" cy="4346831"/>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535686">
                <a:tc rowSpan="2">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Strengthen district governance and improve management and leadership of the district health system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Districts supported to be compliant with the minimum requirements of the District Health Management Office (DHMO)  structure guidelines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Plans developed for 10 districts structures to meet the minimum requirements of the guidelines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Plans developed for 30 districts structures to meet the minimum requirements of the DHMO guidelines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Plans developed for 52 districts structures to meet the minimum requirements of the DHMO guidelines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National Health Act reviewed to define the functions of the District Health Management Office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National Health Amendment Bill drafted to incorporate the functions of the District Health Management Office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National Health Amendment Act published for public comments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National Health Amendment Bill enacted into Law</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68370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b="1" dirty="0"/>
              <a:t>Programme 4: Primary Health Care</a:t>
            </a:r>
            <a:endParaRPr lang="en-ZA" sz="32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32</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648294118"/>
              </p:ext>
            </p:extLst>
          </p:nvPr>
        </p:nvGraphicFramePr>
        <p:xfrm>
          <a:off x="114299" y="1219200"/>
          <a:ext cx="8915401" cy="4347021"/>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0" dirty="0">
                          <a:latin typeface="Arial Narrow" pitchFamily="34" charset="0"/>
                          <a:ea typeface="Times New Roman"/>
                          <a:cs typeface="Times New Roman"/>
                        </a:rPr>
                        <a:t>Strategic Objective </a:t>
                      </a:r>
                      <a:endParaRPr lang="en-ZA" sz="1400" b="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0" dirty="0">
                          <a:latin typeface="Arial Narrow" pitchFamily="34" charset="0"/>
                          <a:ea typeface="Times New Roman"/>
                          <a:cs typeface="Times New Roman"/>
                        </a:rPr>
                        <a:t>Performance Indicator</a:t>
                      </a:r>
                      <a:endParaRPr lang="en-ZA" sz="1400" b="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0" dirty="0">
                          <a:latin typeface="Arial Narrow" pitchFamily="34" charset="0"/>
                          <a:ea typeface="Times New Roman"/>
                          <a:cs typeface="Times New Roman"/>
                        </a:rPr>
                        <a:t>Estimated performance</a:t>
                      </a:r>
                      <a:endParaRPr lang="en-ZA" sz="1400" b="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b="0" dirty="0">
                        <a:latin typeface="Arial Narrow" pitchFamily="34" charset="0"/>
                        <a:ea typeface="Times New Roman"/>
                        <a:cs typeface="Times New Roman"/>
                      </a:endParaRPr>
                    </a:p>
                    <a:p>
                      <a:pPr algn="ctr">
                        <a:lnSpc>
                          <a:spcPct val="115000"/>
                        </a:lnSpc>
                        <a:spcAft>
                          <a:spcPts val="0"/>
                        </a:spcAft>
                      </a:pPr>
                      <a:r>
                        <a:rPr lang="en-GB" sz="1400" b="0" dirty="0">
                          <a:latin typeface="Arial Narrow" pitchFamily="34" charset="0"/>
                          <a:ea typeface="Times New Roman"/>
                          <a:cs typeface="Times New Roman"/>
                        </a:rPr>
                        <a:t>Medium-term targets</a:t>
                      </a:r>
                      <a:endParaRPr lang="en-ZA" sz="1400" b="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rowSpan="2">
                  <a:txBody>
                    <a:bodyPr/>
                    <a:lstStyle/>
                    <a:p>
                      <a:pPr marL="0" marR="0">
                        <a:lnSpc>
                          <a:spcPct val="115000"/>
                        </a:lnSpc>
                        <a:spcBef>
                          <a:spcPts val="0"/>
                        </a:spcBef>
                        <a:spcAft>
                          <a:spcPts val="0"/>
                        </a:spcAft>
                      </a:pPr>
                      <a:r>
                        <a:rPr lang="en-GB" sz="1400" b="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Strengthen district governance and improve management and leadership of the district health system</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b="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PHC facility committees  trained </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3400 PHC facility committees assessed and </a:t>
                      </a:r>
                      <a:br>
                        <a:rPr lang="en-GB" sz="1400" b="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400" b="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report on findings with recommendations completed</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a:effectLst/>
                          <a:latin typeface="Arial Narrow" panose="020B0606020202030204" pitchFamily="34" charset="0"/>
                          <a:ea typeface="Times New Roman" panose="02020603050405020304" pitchFamily="18" charset="0"/>
                          <a:cs typeface="Calibri" panose="020F0502020204030204" pitchFamily="34" charset="0"/>
                        </a:rPr>
                        <a:t>970 PHC facility committees trained to implement the Handbook for governance structures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Calibri" panose="020F0502020204030204" pitchFamily="34" charset="0"/>
                        </a:rPr>
                        <a:t>1500  PHC facility committees trained to implement the Handbook for governance structures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Calibri" panose="020F0502020204030204" pitchFamily="34" charset="0"/>
                        </a:rPr>
                        <a:t>995 PHC facility committees trained to implement the Handbook for governance structures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b="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District Hospital Boards trained </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a:effectLst/>
                          <a:latin typeface="Arial Narrow" panose="020B0606020202030204" pitchFamily="34" charset="0"/>
                          <a:ea typeface="Times New Roman" panose="02020603050405020304" pitchFamily="18" charset="0"/>
                          <a:cs typeface="Calibri" panose="020F0502020204030204" pitchFamily="34" charset="0"/>
                        </a:rPr>
                        <a:t>80 District Hospital Boards trained to implement the Handbook for governance structures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a:effectLst/>
                          <a:latin typeface="Arial Narrow" panose="020B0606020202030204" pitchFamily="34" charset="0"/>
                          <a:ea typeface="Times New Roman" panose="02020603050405020304" pitchFamily="18" charset="0"/>
                          <a:cs typeface="Calibri" panose="020F0502020204030204" pitchFamily="34" charset="0"/>
                        </a:rPr>
                        <a:t>100 District Hospital Boards trained to implement the Handbook for  governance structures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b="0" dirty="0">
                          <a:effectLst/>
                          <a:latin typeface="Arial Narrow" panose="020B0606020202030204" pitchFamily="34" charset="0"/>
                          <a:ea typeface="Times New Roman" panose="02020603050405020304" pitchFamily="18" charset="0"/>
                          <a:cs typeface="Calibri" panose="020F0502020204030204" pitchFamily="34" charset="0"/>
                        </a:rPr>
                        <a:t>80 District Hospital Boards trained to implement the Handbook for governance structures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826935"/>
                  </a:ext>
                </a:extLst>
              </a:tr>
            </a:tbl>
          </a:graphicData>
        </a:graphic>
      </p:graphicFrame>
    </p:spTree>
    <p:extLst>
      <p:ext uri="{BB962C8B-B14F-4D97-AF65-F5344CB8AC3E}">
        <p14:creationId xmlns:p14="http://schemas.microsoft.com/office/powerpoint/2010/main" xmlns="" val="177194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800" b="1" dirty="0"/>
              <a:t>Programme 4: Primary Health Care</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33</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05878131"/>
              </p:ext>
            </p:extLst>
          </p:nvPr>
        </p:nvGraphicFramePr>
        <p:xfrm>
          <a:off x="203199" y="1066800"/>
          <a:ext cx="8915401" cy="4932744"/>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401782">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00" dirty="0">
                        <a:latin typeface="Arial Narrow" pitchFamily="34" charset="0"/>
                        <a:ea typeface="Times New Roman"/>
                        <a:cs typeface="Times New Roman"/>
                      </a:endParaRPr>
                    </a:p>
                    <a:p>
                      <a:pPr algn="ctr">
                        <a:lnSpc>
                          <a:spcPct val="115000"/>
                        </a:lnSpc>
                        <a:spcAft>
                          <a:spcPts val="0"/>
                        </a:spcAft>
                      </a:pPr>
                      <a:r>
                        <a:rPr lang="en-GB" sz="1300" b="1" dirty="0">
                          <a:latin typeface="Arial Narrow" pitchFamily="34" charset="0"/>
                          <a:ea typeface="Times New Roman"/>
                          <a:cs typeface="Times New Roman"/>
                        </a:rPr>
                        <a:t>Medium-term targets</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0089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1406236">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the acceptability, quality and safety of health services by increasing user and community feedback and involvement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National Guideline on</a:t>
                      </a:r>
                      <a:b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conducting Patient Experience</a:t>
                      </a:r>
                      <a:b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of Care Survey</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1500 PHC facilities conducting Patient Experience of care survey annually</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National Guideline on conducting Patient Experience of Care Survey reviewed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50% of patients that participated in the survey satisfied with health services received at PHC facilities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55% of patients that participated in the survey satisfied with health services received at PHC facilities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03564">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the quality of health care  by increasing user feedback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Chronic patients providing feedback on the quality of care through an electronic platform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New Indicator</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1 000 000 chronic patients providing feedback</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3 000 000 chronic patients providing feedback</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6 000 000 chronic patients providing feedback</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1607127">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Regulate Traditional Health Practitioners in South Africa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Traditional Health Practitioners Amendment Bill submitted to parliament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Traditional Health Practitioners Amendment Bill  published for comment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Traditional Health Practitioners Amendment Bill submitted to Parliament to commence Parliamentary Process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Traditional Health Practitioners Amendment Bill  enacted into Law, and implementation commenced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Traditional Health Practitioners Act monitored for implementation</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870162"/>
                  </a:ext>
                </a:extLst>
              </a:tr>
            </a:tbl>
          </a:graphicData>
        </a:graphic>
      </p:graphicFrame>
    </p:spTree>
    <p:extLst>
      <p:ext uri="{BB962C8B-B14F-4D97-AF65-F5344CB8AC3E}">
        <p14:creationId xmlns:p14="http://schemas.microsoft.com/office/powerpoint/2010/main" xmlns="" val="526011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b="1" dirty="0"/>
              <a:t>Programme 4: Primary Health Care</a:t>
            </a:r>
            <a:endParaRPr lang="en-ZA" sz="32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34</a:t>
            </a:fld>
            <a:endParaRPr lang="en-ZA" dirty="0"/>
          </a:p>
        </p:txBody>
      </p:sp>
      <p:graphicFrame>
        <p:nvGraphicFramePr>
          <p:cNvPr id="9" name="Content Placeholder 6"/>
          <p:cNvGraphicFramePr>
            <a:graphicFrameLocks/>
          </p:cNvGraphicFramePr>
          <p:nvPr>
            <p:extLst>
              <p:ext uri="{D42A27DB-BD31-4B8C-83A1-F6EECF244321}">
                <p14:modId xmlns:p14="http://schemas.microsoft.com/office/powerpoint/2010/main" xmlns="" val="1104725432"/>
              </p:ext>
            </p:extLst>
          </p:nvPr>
        </p:nvGraphicFramePr>
        <p:xfrm>
          <a:off x="114299" y="1219200"/>
          <a:ext cx="8915401" cy="4249230"/>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00" dirty="0">
                        <a:latin typeface="Arial Narrow" pitchFamily="34" charset="0"/>
                        <a:ea typeface="Times New Roman"/>
                        <a:cs typeface="Times New Roman"/>
                      </a:endParaRPr>
                    </a:p>
                    <a:p>
                      <a:pPr algn="ctr">
                        <a:lnSpc>
                          <a:spcPct val="115000"/>
                        </a:lnSpc>
                        <a:spcAft>
                          <a:spcPts val="0"/>
                        </a:spcAft>
                      </a:pPr>
                      <a:r>
                        <a:rPr lang="en-GB" sz="1300" b="1" dirty="0">
                          <a:latin typeface="Arial Narrow" pitchFamily="34" charset="0"/>
                          <a:ea typeface="Times New Roman"/>
                          <a:cs typeface="Times New Roman"/>
                        </a:rPr>
                        <a:t>Medium-term targets</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quality of services at primary health care facilities through the Ideal Clinic Initiative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primary health Care facilities  in  the districts that qualify as Ideal Clinics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1400 primary health Care facilities in the districts qualify as  Ideal Clinics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1800 primary health care facilities in the districts qualify as  Ideal Clinics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1950 primary health care facilities in the districts qualify as  Ideal Clinics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effectLst/>
                          <a:latin typeface="Arial Narrow" panose="020B0606020202030204" pitchFamily="34" charset="0"/>
                          <a:ea typeface="Times New Roman" panose="02020603050405020304" pitchFamily="18" charset="0"/>
                          <a:cs typeface="Calibri" panose="020F0502020204030204" pitchFamily="34" charset="0"/>
                        </a:rPr>
                        <a:t>2100 primary health care facilities in the districts qualify as  Ideal Clinics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Improve quality of services at  Hospitals through the Ideal Hospitals Programme</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District Hospitals assessed using the Ideal Hospital Framework</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Arial" panose="020B0604020202020204" pitchFamily="34" charset="0"/>
                        </a:rPr>
                        <a:t>Ideal Hospital Framework completed, and 9 provincial workshops conducted to implement the framework</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254 District Hospitals baseline self-assessments conducted using the Ideal Hospital Framework</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 District Hospitals achieving the Ideal Hospital Status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 District Hospitals achieving the Ideal Hospital Status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782707">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accessibility of Primary Health Services to people with disabilities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Proportion of PHC facilities accessible to people with disabilities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 (of 3400) PHC facilities accessible to people with disabilities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 (of 3400) PHC facilities accessible to people with disabilities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 (of 3400)  PHC facilities accessible to people with disabilities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55% (of 3400)  PHC facilities accessible to people with disabilities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3884564"/>
                  </a:ext>
                </a:extLst>
              </a:tr>
            </a:tbl>
          </a:graphicData>
        </a:graphic>
      </p:graphicFrame>
    </p:spTree>
    <p:extLst>
      <p:ext uri="{BB962C8B-B14F-4D97-AF65-F5344CB8AC3E}">
        <p14:creationId xmlns:p14="http://schemas.microsoft.com/office/powerpoint/2010/main" xmlns="" val="4187912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800" b="1" dirty="0"/>
              <a:t>Programme 4: Primary Health Care</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35</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2874960923"/>
              </p:ext>
            </p:extLst>
          </p:nvPr>
        </p:nvGraphicFramePr>
        <p:xfrm>
          <a:off x="114299" y="1219200"/>
          <a:ext cx="8915401" cy="5248403"/>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rowSpan="2">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Improve environmental health services in all 52 districts and metropolitan municipalities in the country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Improve environmental health services  in the country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Improve Environmental Health Services in the country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Number of public health facilities assessed for adherence to Health Care Risk Waste (HCRW)  Norms and Standards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78 Major Health Care Risk Waste (HCRW) generating public health facilities (hospitals that generate more than 25kg per day) assessed for adherence to HCRW Norms and Standards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 Major Health Care Risk Waste (HCRW) generating public health facilities (hospitals and CHCs  that generate more than 20kg per day) assessed for adherence to HCRW Norms and Standards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 Major Health Care Risk Waste (HCRW) generating public health facilities (hospitals and CHCs that generate more than 20kg per day) assessed for adherence to HCRW Norms and Standards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78 Major Health Care Risk Waste (HCRW) generating public health facilities (hospitals and CHCs that generate more than 20kg per day) assessed for adherence to HCRW Norms and Standards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Number of municipalities that are selected and audited against environmental health norms and standards in executing their environmental health functions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21 municipalities  randomly selected and audited against environmental health norms and standards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 of 52 Municipalities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(that were not audited during 2018/19 audited against EH norms and standards)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Metropolitan and district municipalities that achieve less than 65% compliance in 2019/20  audited against environmental health norms and standards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Metropolitan and district municipalities that achieve less than 65% compliance in 2020/21  audited against environmental health norms and standards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3902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800" b="1" dirty="0"/>
              <a:t>Programme 4: Primary Health Care</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36</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2190946071"/>
              </p:ext>
            </p:extLst>
          </p:nvPr>
        </p:nvGraphicFramePr>
        <p:xfrm>
          <a:off x="114299" y="1219200"/>
          <a:ext cx="8915401" cy="4362769"/>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400" b="1" dirty="0">
                          <a:latin typeface="Arial Narrow" pitchFamily="34" charset="0"/>
                          <a:ea typeface="Times New Roman"/>
                          <a:cs typeface="Times New Roman"/>
                        </a:rPr>
                        <a:t>Performance 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400" dirty="0">
                        <a:latin typeface="Arial Narrow" pitchFamily="34" charset="0"/>
                        <a:ea typeface="Times New Roman"/>
                        <a:cs typeface="Times New Roman"/>
                      </a:endParaRPr>
                    </a:p>
                    <a:p>
                      <a:pPr algn="ctr">
                        <a:lnSpc>
                          <a:spcPct val="115000"/>
                        </a:lnSpc>
                        <a:spcAft>
                          <a:spcPts val="0"/>
                        </a:spcAft>
                      </a:pPr>
                      <a:r>
                        <a:rPr lang="en-GB" sz="1400" b="1" dirty="0">
                          <a:latin typeface="Arial Narrow" pitchFamily="34" charset="0"/>
                          <a:ea typeface="Times New Roman"/>
                          <a:cs typeface="Times New Roman"/>
                        </a:rPr>
                        <a:t>Medium-term targets</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832070">
                <a:tc rowSpan="2">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Improve environmental health services in all 52 districts and metropolitan municipalities in the country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Improve environmental health services  in the country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Improve Environmental Health Services in the country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Number of Points of Entry compliant with IHR,2005 core capacity requirements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 Points of Entry (11 airports and 9 high risk land borders) compliant with IHR, 2005 core capacity requirements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 Points of Entry (5 medium risk land borders) compliant with IHR, 2005 core capacity requirements</a:t>
                      </a:r>
                      <a:r>
                        <a:rPr lang="en-GB"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 (5 harbours) Points of Entry compliant with IHR, 2005 core capacity requirements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832070">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US" sz="1400" kern="1200" dirty="0" smtClean="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rPr>
                        <a:t>Environmental health legislation reviewed</a:t>
                      </a:r>
                      <a:endParaRPr lang="en-US" sz="1400" kern="1200" dirty="0">
                        <a:solidFill>
                          <a:schemeClr val="tx1"/>
                        </a:solidFill>
                        <a:effectLst/>
                        <a:latin typeface="Arial Narrow" panose="020B0606020202030204" pitchFamily="34" charset="0"/>
                        <a:ea typeface="Times New Roman" panose="02020603050405020304" pitchFamily="18" charset="0"/>
                        <a:cs typeface="Calibri" panose="020F050202020403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Environmental Health Sections of the of the  National Health Act and Environmental Health Bill drafted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Environmental Health Bill  published for comments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Arial Narrow" panose="020B0606020202030204" pitchFamily="34" charset="0"/>
                          <a:ea typeface="Times New Roman" panose="02020603050405020304" pitchFamily="18" charset="0"/>
                          <a:cs typeface="Calibri" panose="020F0502020204030204" pitchFamily="34" charset="0"/>
                        </a:rPr>
                        <a:t>Environmental Health Bill enacted into Law</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1862338"/>
                  </a:ext>
                </a:extLst>
              </a:tr>
            </a:tbl>
          </a:graphicData>
        </a:graphic>
      </p:graphicFrame>
    </p:spTree>
    <p:extLst>
      <p:ext uri="{BB962C8B-B14F-4D97-AF65-F5344CB8AC3E}">
        <p14:creationId xmlns:p14="http://schemas.microsoft.com/office/powerpoint/2010/main" xmlns="" val="1701054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2800" b="1" dirty="0"/>
              <a:t>Programme 4: Primary Health Care</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37</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4262766940"/>
              </p:ext>
            </p:extLst>
          </p:nvPr>
        </p:nvGraphicFramePr>
        <p:xfrm>
          <a:off x="76200" y="1222311"/>
          <a:ext cx="8915401" cy="4264089"/>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00" dirty="0">
                        <a:latin typeface="Arial Narrow" pitchFamily="34" charset="0"/>
                        <a:ea typeface="Times New Roman"/>
                        <a:cs typeface="Times New Roman"/>
                      </a:endParaRPr>
                    </a:p>
                    <a:p>
                      <a:pPr algn="ctr">
                        <a:lnSpc>
                          <a:spcPct val="115000"/>
                        </a:lnSpc>
                        <a:spcAft>
                          <a:spcPts val="0"/>
                        </a:spcAft>
                      </a:pPr>
                      <a:r>
                        <a:rPr lang="en-GB" sz="1300" b="1" dirty="0">
                          <a:latin typeface="Arial Narrow" pitchFamily="34" charset="0"/>
                          <a:ea typeface="Times New Roman"/>
                          <a:cs typeface="Times New Roman"/>
                        </a:rPr>
                        <a:t>Medium-term targets</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rowSpan="2">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Ensure access to and efficient effective delivery of quality Emergency Medical Services (EMS)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provinces that are monitored for compliance with the EMS regulations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provincial department of health monitored for compliance with the EMS regulations using the approved checklist</a:t>
                      </a:r>
                      <a:b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x EMS Improvement plans revised accordingly</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provincial </a:t>
                      </a:r>
                      <a:r>
                        <a:rPr lang="en-GB" sz="13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DoH</a:t>
                      </a: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monitored for compliance with the EMS regulations using the approved checklist annually and </a:t>
                      </a:r>
                      <a:b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x EMS Improvement plans revised accordingly</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provincial </a:t>
                      </a:r>
                      <a:r>
                        <a:rPr lang="en-GB" sz="13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DoH</a:t>
                      </a: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monitored  for compliance with the EMS regulations using the approved checklist</a:t>
                      </a:r>
                      <a:b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x EMS Improvement plans revised accordingly</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9 provincial </a:t>
                      </a:r>
                      <a:r>
                        <a:rPr lang="en-GB" sz="1300" dirty="0" err="1">
                          <a:effectLst/>
                          <a:latin typeface="Arial Narrow" panose="020B0606020202030204" pitchFamily="34" charset="0"/>
                          <a:ea typeface="Times New Roman" panose="02020603050405020304" pitchFamily="18" charset="0"/>
                          <a:cs typeface="Calibri" panose="020F0502020204030204" pitchFamily="34" charset="0"/>
                        </a:rPr>
                        <a:t>DoH</a:t>
                      </a:r>
                      <a:r>
                        <a:rPr lang="en-GB" sz="1300" dirty="0">
                          <a:effectLst/>
                          <a:latin typeface="Arial Narrow" panose="020B0606020202030204" pitchFamily="34" charset="0"/>
                          <a:ea typeface="Times New Roman" panose="02020603050405020304" pitchFamily="18" charset="0"/>
                          <a:cs typeface="Calibri" panose="020F0502020204030204" pitchFamily="34" charset="0"/>
                        </a:rPr>
                        <a:t> monitored  for compliance with the EMS regulations using the approved checklist</a:t>
                      </a:r>
                      <a:br>
                        <a:rPr lang="en-GB" sz="1300" dirty="0">
                          <a:effectLst/>
                          <a:latin typeface="Arial Narrow" panose="020B0606020202030204" pitchFamily="34" charset="0"/>
                          <a:ea typeface="Times New Roman" panose="02020603050405020304" pitchFamily="18" charset="0"/>
                          <a:cs typeface="Calibri" panose="020F0502020204030204" pitchFamily="34" charset="0"/>
                        </a:rPr>
                      </a:br>
                      <a:r>
                        <a:rPr lang="en-GB" sz="1300" dirty="0">
                          <a:effectLst/>
                          <a:latin typeface="Arial Narrow" panose="020B0606020202030204" pitchFamily="34" charset="0"/>
                          <a:ea typeface="Times New Roman" panose="02020603050405020304" pitchFamily="18" charset="0"/>
                          <a:cs typeface="Calibri" panose="020F0502020204030204" pitchFamily="34" charset="0"/>
                        </a:rPr>
                        <a:t>9 x EMS Improvement plans revised accordingly</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Ideal EMS framework developed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New Indicator</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Ideal EMS Framework developed to improve service delivery and compliance to EMS regulations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EMS services in all Provincial DoH assessed using the Ideal EMS Framework</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EMS services in all Provincial </a:t>
                      </a:r>
                      <a:r>
                        <a:rPr lang="en-GB" sz="1300" dirty="0" err="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DoH</a:t>
                      </a: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assessed using the Ideal EMS Framework</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218934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0899"/>
            <a:ext cx="6858000"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Budgets: </a:t>
            </a:r>
          </a:p>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4:  Primary Health Care</a:t>
            </a:r>
          </a:p>
        </p:txBody>
      </p:sp>
      <p:sp>
        <p:nvSpPr>
          <p:cNvPr id="5"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D2C757-A2D1-4D11-BDA9-37746333DD9E}" type="slidenum">
              <a:rPr lang="en-ZA" smtClean="0"/>
              <a:pPr algn="ctr"/>
              <a:t>38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849363"/>
              </p:ext>
            </p:extLst>
          </p:nvPr>
        </p:nvGraphicFramePr>
        <p:xfrm>
          <a:off x="1447800" y="1371600"/>
          <a:ext cx="6515895" cy="1949196"/>
        </p:xfrm>
        <a:graphic>
          <a:graphicData uri="http://schemas.openxmlformats.org/drawingml/2006/table">
            <a:tbl>
              <a:tblPr firstRow="1" lastRow="1">
                <a:tableStyleId>{69C7853C-536D-4A76-A0AE-DD22124D55A5}</a:tableStyleId>
              </a:tblPr>
              <a:tblGrid>
                <a:gridCol w="1425766">
                  <a:extLst>
                    <a:ext uri="{9D8B030D-6E8A-4147-A177-3AD203B41FA5}">
                      <a16:colId xmlns:a16="http://schemas.microsoft.com/office/drawing/2014/main" xmlns="" val="3481579651"/>
                    </a:ext>
                  </a:extLst>
                </a:gridCol>
                <a:gridCol w="1089742">
                  <a:extLst>
                    <a:ext uri="{9D8B030D-6E8A-4147-A177-3AD203B41FA5}">
                      <a16:colId xmlns:a16="http://schemas.microsoft.com/office/drawing/2014/main" xmlns="" val="902364294"/>
                    </a:ext>
                  </a:extLst>
                </a:gridCol>
                <a:gridCol w="1008069">
                  <a:extLst>
                    <a:ext uri="{9D8B030D-6E8A-4147-A177-3AD203B41FA5}">
                      <a16:colId xmlns:a16="http://schemas.microsoft.com/office/drawing/2014/main" xmlns="" val="4272164542"/>
                    </a:ext>
                  </a:extLst>
                </a:gridCol>
                <a:gridCol w="1008069">
                  <a:extLst>
                    <a:ext uri="{9D8B030D-6E8A-4147-A177-3AD203B41FA5}">
                      <a16:colId xmlns:a16="http://schemas.microsoft.com/office/drawing/2014/main" xmlns="" val="3381658899"/>
                    </a:ext>
                  </a:extLst>
                </a:gridCol>
                <a:gridCol w="1008069">
                  <a:extLst>
                    <a:ext uri="{9D8B030D-6E8A-4147-A177-3AD203B41FA5}">
                      <a16:colId xmlns:a16="http://schemas.microsoft.com/office/drawing/2014/main" xmlns="" val="2195053977"/>
                    </a:ext>
                  </a:extLst>
                </a:gridCol>
                <a:gridCol w="976180">
                  <a:extLst>
                    <a:ext uri="{9D8B030D-6E8A-4147-A177-3AD203B41FA5}">
                      <a16:colId xmlns:a16="http://schemas.microsoft.com/office/drawing/2014/main" xmlns="" val="3642415395"/>
                    </a:ext>
                  </a:extLst>
                </a:gridCol>
              </a:tblGrid>
              <a:tr h="685800">
                <a:tc rowSpan="2">
                  <a:txBody>
                    <a:bodyPr/>
                    <a:lstStyle/>
                    <a:p>
                      <a:pPr marL="228600" algn="l">
                        <a:lnSpc>
                          <a:spcPct val="107000"/>
                        </a:lnSpc>
                        <a:spcBef>
                          <a:spcPts val="1200"/>
                        </a:spcBef>
                        <a:spcAft>
                          <a:spcPts val="0"/>
                        </a:spcAft>
                      </a:pPr>
                      <a:r>
                        <a:rPr lang="en-ZA" sz="1000" kern="0" dirty="0">
                          <a:effectLst/>
                        </a:rPr>
                        <a:t>Economic classification</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dirty="0">
                          <a:effectLst/>
                        </a:rPr>
                        <a:t>% Growth </a:t>
                      </a:r>
                      <a:r>
                        <a:rPr lang="en-ZA" sz="800" kern="0" dirty="0">
                          <a:effectLst/>
                        </a:rPr>
                        <a:t>(from 2019/20 to 2020/21)</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a:effectLst/>
                        </a:rPr>
                        <a:t>% Growth </a:t>
                      </a:r>
                      <a:r>
                        <a:rPr lang="en-ZA" sz="800" kern="0">
                          <a:effectLst/>
                        </a:rPr>
                        <a:t>(from 2020/21 to 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2375546104"/>
                  </a:ext>
                </a:extLst>
              </a:tr>
              <a:tr h="0">
                <a:tc vMerge="1">
                  <a:txBody>
                    <a:bodyPr/>
                    <a:lstStyle/>
                    <a:p>
                      <a:endParaRPr lang="en-US"/>
                    </a:p>
                  </a:txBody>
                  <a:tcPr/>
                </a:tc>
                <a:tc>
                  <a:txBody>
                    <a:bodyPr/>
                    <a:lstStyle/>
                    <a:p>
                      <a:pPr marL="7937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dirty="0">
                          <a:effectLst/>
                        </a:rPr>
                        <a:t>%</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946509283"/>
                  </a:ext>
                </a:extLst>
              </a:tr>
              <a:tr h="98425">
                <a:tc>
                  <a:txBody>
                    <a:bodyPr/>
                    <a:lstStyle/>
                    <a:p>
                      <a:pPr marL="80645" algn="l">
                        <a:lnSpc>
                          <a:spcPct val="107000"/>
                        </a:lnSpc>
                        <a:spcBef>
                          <a:spcPts val="1200"/>
                        </a:spcBef>
                        <a:spcAft>
                          <a:spcPts val="0"/>
                        </a:spcAft>
                      </a:pPr>
                      <a:r>
                        <a:rPr lang="en-ZA" sz="1000" kern="0" dirty="0">
                          <a:effectLst/>
                        </a:rPr>
                        <a:t>Compensation of Employees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195,109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dirty="0">
                          <a:effectLst/>
                        </a:rPr>
                        <a:t>209,272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dirty="0">
                          <a:effectLst/>
                        </a:rPr>
                        <a:t>224,777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527391858"/>
                  </a:ext>
                </a:extLst>
              </a:tr>
              <a:tr h="194945">
                <a:tc>
                  <a:txBody>
                    <a:bodyPr/>
                    <a:lstStyle/>
                    <a:p>
                      <a:pPr marL="80645" algn="l">
                        <a:lnSpc>
                          <a:spcPct val="107000"/>
                        </a:lnSpc>
                        <a:spcBef>
                          <a:spcPts val="1200"/>
                        </a:spcBef>
                        <a:spcAft>
                          <a:spcPts val="0"/>
                        </a:spcAft>
                      </a:pPr>
                      <a:r>
                        <a:rPr lang="en-ZA" sz="1000" kern="0">
                          <a:effectLst/>
                        </a:rPr>
                        <a:t>Goods and Services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26,403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28,468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30,631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445178191"/>
                  </a:ext>
                </a:extLst>
              </a:tr>
              <a:tr h="194945">
                <a:tc>
                  <a:txBody>
                    <a:bodyPr/>
                    <a:lstStyle/>
                    <a:p>
                      <a:pPr marL="80645" algn="l">
                        <a:lnSpc>
                          <a:spcPct val="107000"/>
                        </a:lnSpc>
                        <a:spcBef>
                          <a:spcPts val="1200"/>
                        </a:spcBef>
                        <a:spcAft>
                          <a:spcPts val="0"/>
                        </a:spcAft>
                      </a:pPr>
                      <a:r>
                        <a:rPr lang="en-ZA" sz="1000" kern="0">
                          <a:effectLst/>
                        </a:rPr>
                        <a:t>Transfers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532943189"/>
                  </a:ext>
                </a:extLst>
              </a:tr>
              <a:tr h="194945">
                <a:tc>
                  <a:txBody>
                    <a:bodyPr/>
                    <a:lstStyle/>
                    <a:p>
                      <a:pPr marL="80645" algn="l">
                        <a:lnSpc>
                          <a:spcPct val="107000"/>
                        </a:lnSpc>
                        <a:spcBef>
                          <a:spcPts val="1200"/>
                        </a:spcBef>
                        <a:spcAft>
                          <a:spcPts val="0"/>
                        </a:spcAft>
                      </a:pPr>
                      <a:r>
                        <a:rPr lang="en-ZA" sz="1000" kern="0">
                          <a:effectLst/>
                        </a:rPr>
                        <a:t>Capital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239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272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287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160540730"/>
                  </a:ext>
                </a:extLst>
              </a:tr>
              <a:tr h="194945">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R="81280" algn="r">
                        <a:lnSpc>
                          <a:spcPct val="107000"/>
                        </a:lnSpc>
                        <a:spcAft>
                          <a:spcPts val="800"/>
                        </a:spcAft>
                      </a:pPr>
                      <a:r>
                        <a:rPr lang="en-US" sz="1100">
                          <a:effectLst/>
                        </a:rPr>
                        <a:t>221,751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238,012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dirty="0">
                          <a:effectLst/>
                        </a:rPr>
                        <a:t>255,695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439092497"/>
                  </a:ext>
                </a:extLst>
              </a:tr>
            </a:tbl>
          </a:graphicData>
        </a:graphic>
      </p:graphicFrame>
    </p:spTree>
    <p:extLst>
      <p:ext uri="{BB962C8B-B14F-4D97-AF65-F5344CB8AC3E}">
        <p14:creationId xmlns:p14="http://schemas.microsoft.com/office/powerpoint/2010/main" xmlns="" val="3271524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400" b="1" dirty="0"/>
              <a:t>PROGRAMME </a:t>
            </a:r>
            <a:r>
              <a:rPr lang="en-ZA" sz="2400" b="1" dirty="0" smtClean="0"/>
              <a:t>5: HOSPITAL SYSTEMS</a:t>
            </a:r>
            <a:endParaRPr lang="en-ZA" sz="2400" b="1" dirty="0"/>
          </a:p>
        </p:txBody>
      </p:sp>
      <p:sp>
        <p:nvSpPr>
          <p:cNvPr id="6" name="Content Placeholder 5"/>
          <p:cNvSpPr>
            <a:spLocks noGrp="1"/>
          </p:cNvSpPr>
          <p:nvPr>
            <p:ph sz="quarter" idx="1"/>
          </p:nvPr>
        </p:nvSpPr>
        <p:spPr/>
        <p:txBody>
          <a:bodyPr/>
          <a:lstStyle/>
          <a:p>
            <a:pPr marL="0" indent="0" algn="ctr">
              <a:buNone/>
            </a:pPr>
            <a:endParaRPr lang="en-ZA" sz="1800" dirty="0"/>
          </a:p>
          <a:p>
            <a:pPr marL="0" indent="0" algn="ctr">
              <a:buNone/>
            </a:pPr>
            <a:r>
              <a:rPr lang="en-GB" sz="2400" dirty="0"/>
              <a:t>Develops </a:t>
            </a:r>
            <a:r>
              <a:rPr lang="en-GB" sz="2400" b="1" dirty="0">
                <a:solidFill>
                  <a:schemeClr val="accent3"/>
                </a:solidFill>
              </a:rPr>
              <a:t>national policy on hospital services </a:t>
            </a:r>
            <a:r>
              <a:rPr lang="en-GB" sz="2400" dirty="0"/>
              <a:t>and responsibilities by level of care; providing clear guidelines for referral and improved communication; developing </a:t>
            </a:r>
            <a:r>
              <a:rPr lang="en-GB" sz="2400" dirty="0" smtClean="0"/>
              <a:t>detailed </a:t>
            </a:r>
            <a:r>
              <a:rPr lang="en-GB" sz="2400" dirty="0"/>
              <a:t>hospital plans; and facilitating </a:t>
            </a:r>
            <a:r>
              <a:rPr lang="en-GB" sz="2400" b="1" dirty="0">
                <a:solidFill>
                  <a:schemeClr val="accent3"/>
                </a:solidFill>
              </a:rPr>
              <a:t>quality improvement </a:t>
            </a:r>
            <a:r>
              <a:rPr lang="en-GB" sz="2400" dirty="0" smtClean="0">
                <a:solidFill>
                  <a:schemeClr val="accent3"/>
                </a:solidFill>
              </a:rPr>
              <a:t>for </a:t>
            </a:r>
            <a:r>
              <a:rPr lang="en-GB" sz="2400" dirty="0">
                <a:solidFill>
                  <a:schemeClr val="accent3"/>
                </a:solidFill>
              </a:rPr>
              <a:t>hospitals</a:t>
            </a:r>
            <a:r>
              <a:rPr lang="en-GB" sz="2400" dirty="0"/>
              <a:t>. </a:t>
            </a:r>
            <a:endParaRPr lang="en-GB" sz="2400" dirty="0" smtClean="0"/>
          </a:p>
          <a:p>
            <a:pPr marL="0" indent="0" algn="ctr">
              <a:buNone/>
            </a:pPr>
            <a:endParaRPr lang="en-GB" sz="2400" dirty="0"/>
          </a:p>
          <a:p>
            <a:pPr marL="0" indent="0" algn="ctr">
              <a:buNone/>
            </a:pPr>
            <a:r>
              <a:rPr lang="en-GB" sz="2400" dirty="0" smtClean="0"/>
              <a:t>The </a:t>
            </a:r>
            <a:r>
              <a:rPr lang="en-GB" sz="2400" dirty="0"/>
              <a:t>programme is further responsible for the </a:t>
            </a:r>
            <a:r>
              <a:rPr lang="en-GB" sz="2400" b="1" dirty="0">
                <a:solidFill>
                  <a:schemeClr val="accent3"/>
                </a:solidFill>
              </a:rPr>
              <a:t>management of the national tertiary services grant</a:t>
            </a:r>
            <a:r>
              <a:rPr lang="en-GB" sz="2400" dirty="0"/>
              <a:t> and ensures that </a:t>
            </a:r>
            <a:r>
              <a:rPr lang="en-GB" sz="2400" b="1" dirty="0">
                <a:solidFill>
                  <a:schemeClr val="accent3"/>
                </a:solidFill>
              </a:rPr>
              <a:t>planning of health infrastructure</a:t>
            </a:r>
            <a:r>
              <a:rPr lang="en-GB" sz="2400" dirty="0"/>
              <a:t> meets the health needs of the country.</a:t>
            </a:r>
            <a:endParaRPr lang="en-US" sz="2400" dirty="0"/>
          </a:p>
          <a:p>
            <a:pPr marL="0" indent="0" algn="ctr">
              <a:buNone/>
            </a:pPr>
            <a:r>
              <a:rPr lang="en-GB" sz="2400" b="1" i="1" dirty="0"/>
              <a:t> </a:t>
            </a:r>
            <a:endParaRPr lang="en-US" sz="2400" dirty="0"/>
          </a:p>
          <a:p>
            <a:pPr marL="0" indent="0" algn="ctr">
              <a:buNone/>
            </a:pPr>
            <a:endParaRPr lang="en-ZA" sz="1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39</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Sustainable Development Goals</a:t>
            </a:r>
            <a:endParaRPr lang="en-US" dirty="0"/>
          </a:p>
        </p:txBody>
      </p:sp>
      <p:sp>
        <p:nvSpPr>
          <p:cNvPr id="3" name="Content Placeholder 2"/>
          <p:cNvSpPr>
            <a:spLocks noGrp="1"/>
          </p:cNvSpPr>
          <p:nvPr>
            <p:ph sz="half" idx="1"/>
          </p:nvPr>
        </p:nvSpPr>
        <p:spPr>
          <a:xfrm>
            <a:off x="152400" y="4572000"/>
            <a:ext cx="8801100" cy="2133600"/>
          </a:xfrm>
          <a:solidFill>
            <a:schemeClr val="bg1"/>
          </a:solidFill>
        </p:spPr>
        <p:txBody>
          <a:bodyPr/>
          <a:lstStyle/>
          <a:p>
            <a:r>
              <a:rPr lang="en-US" sz="1800" b="1" dirty="0" smtClean="0"/>
              <a:t>Health </a:t>
            </a:r>
            <a:r>
              <a:rPr lang="en-US" sz="1800" b="1" dirty="0"/>
              <a:t>system must </a:t>
            </a:r>
            <a:r>
              <a:rPr lang="en-US" sz="1800" b="1" dirty="0" smtClean="0"/>
              <a:t>deliver Goal 3, </a:t>
            </a:r>
            <a:r>
              <a:rPr lang="en-US" sz="1800" dirty="0" smtClean="0"/>
              <a:t>however</a:t>
            </a:r>
            <a:r>
              <a:rPr lang="en-US" sz="1800" dirty="0"/>
              <a:t>, improved health is also a target in many other goals. </a:t>
            </a:r>
            <a:endParaRPr lang="en-US" sz="1800" dirty="0" smtClean="0"/>
          </a:p>
          <a:p>
            <a:r>
              <a:rPr lang="en-US" sz="1800" dirty="0"/>
              <a:t>Health is </a:t>
            </a:r>
            <a:r>
              <a:rPr lang="en-US" sz="1800" dirty="0" smtClean="0"/>
              <a:t>a target in SDG 1, 2, 5, 6, 13, 16. SDGs </a:t>
            </a:r>
            <a:r>
              <a:rPr lang="en-US" sz="1800" dirty="0"/>
              <a:t>are advocating </a:t>
            </a:r>
            <a:r>
              <a:rPr lang="en-US" sz="1800" dirty="0" smtClean="0"/>
              <a:t>that </a:t>
            </a:r>
            <a:r>
              <a:rPr lang="en-US" sz="1800" b="1" dirty="0" smtClean="0"/>
              <a:t>response is </a:t>
            </a:r>
            <a:r>
              <a:rPr lang="en-US" sz="1800" b="1" dirty="0"/>
              <a:t>required </a:t>
            </a:r>
            <a:r>
              <a:rPr lang="en-US" sz="1800" b="1" dirty="0" smtClean="0"/>
              <a:t>by whole </a:t>
            </a:r>
            <a:r>
              <a:rPr lang="en-US" sz="1800" b="1" dirty="0"/>
              <a:t>government </a:t>
            </a:r>
            <a:r>
              <a:rPr lang="en-US" sz="1800" dirty="0"/>
              <a:t>to improve </a:t>
            </a:r>
            <a:r>
              <a:rPr lang="en-US" sz="1800" dirty="0" smtClean="0"/>
              <a:t>health of </a:t>
            </a:r>
            <a:r>
              <a:rPr lang="en-US" sz="1800" dirty="0"/>
              <a:t>all its citizens. </a:t>
            </a:r>
            <a:endParaRPr lang="en-US" sz="1800" dirty="0" smtClean="0"/>
          </a:p>
          <a:p>
            <a:r>
              <a:rPr lang="en-ZA" sz="1800" dirty="0" smtClean="0"/>
              <a:t>Strong partnerships between sectors will be imperative to </a:t>
            </a:r>
            <a:r>
              <a:rPr lang="en-ZA" sz="1800" b="1" dirty="0" smtClean="0"/>
              <a:t>prevent disease</a:t>
            </a:r>
            <a:r>
              <a:rPr lang="en-ZA" sz="1800" dirty="0" smtClean="0"/>
              <a:t>, and </a:t>
            </a:r>
            <a:r>
              <a:rPr lang="en-ZA" sz="1800" b="1" dirty="0" smtClean="0"/>
              <a:t>improve </a:t>
            </a:r>
            <a:r>
              <a:rPr lang="en-ZA" sz="1800" b="1" dirty="0"/>
              <a:t>the quality of </a:t>
            </a:r>
            <a:r>
              <a:rPr lang="en-ZA" sz="1800" b="1" dirty="0" smtClean="0"/>
              <a:t>life</a:t>
            </a:r>
            <a:r>
              <a:rPr lang="en-ZA" sz="1800" dirty="0" smtClean="0"/>
              <a:t>, </a:t>
            </a:r>
            <a:r>
              <a:rPr lang="en-ZA" sz="1800" dirty="0"/>
              <a:t>thereby increasing life expectancy to achieve both NDP and SDG goals</a:t>
            </a:r>
            <a:endParaRPr lang="en-US" sz="1800" dirty="0"/>
          </a:p>
        </p:txBody>
      </p:sp>
      <p:pic>
        <p:nvPicPr>
          <p:cNvPr id="6" name="Picture 5"/>
          <p:cNvPicPr/>
          <p:nvPr/>
        </p:nvPicPr>
        <p:blipFill>
          <a:blip r:embed="rId2" cstate="print">
            <a:extLst>
              <a:ext uri="{28A0092B-C50C-407E-A947-70E740481C1C}">
                <a14:useLocalDpi xmlns:a14="http://schemas.microsoft.com/office/drawing/2010/main" xmlns="" val="0"/>
              </a:ext>
            </a:extLst>
          </a:blip>
          <a:stretch>
            <a:fillRect/>
          </a:stretch>
        </p:blipFill>
        <p:spPr>
          <a:xfrm>
            <a:off x="1276350" y="1219200"/>
            <a:ext cx="6553200" cy="3276600"/>
          </a:xfrm>
          <a:prstGeom prst="rect">
            <a:avLst/>
          </a:prstGeom>
        </p:spPr>
      </p:pic>
    </p:spTree>
    <p:extLst>
      <p:ext uri="{BB962C8B-B14F-4D97-AF65-F5344CB8AC3E}">
        <p14:creationId xmlns:p14="http://schemas.microsoft.com/office/powerpoint/2010/main" xmlns="" val="3635097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Programme 5 – Hospital Systems</a:t>
            </a:r>
            <a:endParaRPr lang="en-ZA"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40</a:t>
            </a:fld>
            <a:endParaRPr lang="en-ZA" dirty="0"/>
          </a:p>
        </p:txBody>
      </p:sp>
      <p:graphicFrame>
        <p:nvGraphicFramePr>
          <p:cNvPr id="9" name="Content Placeholder 6"/>
          <p:cNvGraphicFramePr>
            <a:graphicFrameLocks/>
          </p:cNvGraphicFramePr>
          <p:nvPr>
            <p:extLst>
              <p:ext uri="{D42A27DB-BD31-4B8C-83A1-F6EECF244321}">
                <p14:modId xmlns:p14="http://schemas.microsoft.com/office/powerpoint/2010/main" xmlns="" val="2462660940"/>
              </p:ext>
            </p:extLst>
          </p:nvPr>
        </p:nvGraphicFramePr>
        <p:xfrm>
          <a:off x="114299" y="1219200"/>
          <a:ext cx="8915401" cy="3355595"/>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quality of services at  Hospitals through the Ideal Hospitals Programme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regional and tertiary hospitals assessed using the Ideal Hospital Framework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Ideal Hospital Framework completed, and 9 provincial workshops conducted to implement the framework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Baseline assessment of 61 hospitals (17 Tertiary and 44 Regional) conducted using the Ideal Hospital Framework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 Regional, and 17 Tertiary hospitals achieving 75%   improvement against the Ideal hospital framework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25 Regional, and 17 Tertiary hospitals achieving 75%   improvement against the Ideal hospital framework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8">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Strengthen local decision making and accountability of central hospitals to facilitate semi-autonomy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central hospital organisational structures compliant with Guidelines on Organisational Structures for Central Hospitals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Guidelines on Organisational Structures for Central Hospitals approved by TechNHC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Costed implementation plans for improvement of 10 Central hospitals organisational structures completed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Implementation plans monitored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 central hospital organisational structures compliant with Guidelines on Organisational Structures for Central Hospitals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76920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Programme 5 – Hospital Systems</a:t>
            </a:r>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41</a:t>
            </a:fld>
            <a:endParaRPr lang="en-ZA" dirty="0"/>
          </a:p>
        </p:txBody>
      </p:sp>
      <p:graphicFrame>
        <p:nvGraphicFramePr>
          <p:cNvPr id="9" name="Content Placeholder 6"/>
          <p:cNvGraphicFramePr>
            <a:graphicFrameLocks/>
          </p:cNvGraphicFramePr>
          <p:nvPr>
            <p:extLst>
              <p:ext uri="{D42A27DB-BD31-4B8C-83A1-F6EECF244321}">
                <p14:modId xmlns:p14="http://schemas.microsoft.com/office/powerpoint/2010/main" xmlns="" val="3384580555"/>
              </p:ext>
            </p:extLst>
          </p:nvPr>
        </p:nvGraphicFramePr>
        <p:xfrm>
          <a:off x="114299" y="1219200"/>
          <a:ext cx="8915401" cy="3124899"/>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00" dirty="0">
                        <a:latin typeface="Arial Narrow" pitchFamily="34" charset="0"/>
                        <a:ea typeface="Times New Roman"/>
                        <a:cs typeface="Times New Roman"/>
                      </a:endParaRPr>
                    </a:p>
                    <a:p>
                      <a:pPr algn="ctr">
                        <a:lnSpc>
                          <a:spcPct val="115000"/>
                        </a:lnSpc>
                        <a:spcAft>
                          <a:spcPts val="0"/>
                        </a:spcAft>
                      </a:pPr>
                      <a:r>
                        <a:rPr lang="en-GB" sz="1300" b="1" dirty="0">
                          <a:latin typeface="Arial Narrow" pitchFamily="34" charset="0"/>
                          <a:ea typeface="Times New Roman"/>
                          <a:cs typeface="Times New Roman"/>
                        </a:rPr>
                        <a:t>Medium-term targets</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832070">
                <a:tc rowSpan="2">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 build new and improve quality of existing health infrastructure in South Africa</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facilities that comply with infrastructure Norms &amp; Standards.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400 facilities compliant with Infrastructure norms and standards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37 facilities compliant with Infrastructure Norms and Standards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30 facilities compliant with Infrastructure Norms and Standards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effectLst/>
                          <a:latin typeface="Arial Narrow" panose="020B0606020202030204" pitchFamily="34" charset="0"/>
                          <a:ea typeface="Times New Roman" panose="02020603050405020304" pitchFamily="18" charset="0"/>
                          <a:cs typeface="Calibri" panose="020F0502020204030204" pitchFamily="34" charset="0"/>
                        </a:rPr>
                        <a:t>30 facilities compliant with Infrastructure Norms and Standards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832071">
                <a:tc v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clinics and Community Health Centres constructed or revitalised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 clinics and Community Health Centres constructed or revitalised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effectLst/>
                          <a:latin typeface="Arial Narrow" panose="020B0606020202030204" pitchFamily="34" charset="0"/>
                          <a:ea typeface="Times New Roman" panose="02020603050405020304" pitchFamily="18" charset="0"/>
                          <a:cs typeface="Calibri" panose="020F0502020204030204" pitchFamily="34" charset="0"/>
                        </a:rPr>
                        <a:t>60 Clinics and CHCs Constructed or Revitalised </a:t>
                      </a:r>
                      <a:br>
                        <a:rPr lang="en-GB" sz="1300">
                          <a:effectLst/>
                          <a:latin typeface="Arial Narrow" panose="020B0606020202030204" pitchFamily="34" charset="0"/>
                          <a:ea typeface="Times New Roman" panose="02020603050405020304" pitchFamily="18" charset="0"/>
                          <a:cs typeface="Calibri" panose="020F0502020204030204" pitchFamily="34" charset="0"/>
                        </a:rPr>
                      </a:br>
                      <a:r>
                        <a:rPr lang="en-GB" sz="1300">
                          <a:effectLst/>
                          <a:latin typeface="Arial Narrow" panose="020B0606020202030204" pitchFamily="34" charset="0"/>
                          <a:ea typeface="Times New Roman" panose="02020603050405020304" pitchFamily="18" charset="0"/>
                          <a:cs typeface="Calibri" panose="020F0502020204030204" pitchFamily="34" charset="0"/>
                        </a:rPr>
                        <a:t>(23 constructed and 37 revitalised)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54 Clinics and CHCs Constructed or Revitalised </a:t>
                      </a:r>
                      <a:br>
                        <a:rPr lang="en-GB" sz="1300" dirty="0">
                          <a:effectLst/>
                          <a:latin typeface="Arial Narrow" panose="020B0606020202030204" pitchFamily="34" charset="0"/>
                          <a:ea typeface="Times New Roman" panose="02020603050405020304" pitchFamily="18" charset="0"/>
                          <a:cs typeface="Calibri" panose="020F0502020204030204" pitchFamily="34" charset="0"/>
                        </a:rPr>
                      </a:br>
                      <a:r>
                        <a:rPr lang="en-GB" sz="1300" dirty="0">
                          <a:effectLst/>
                          <a:latin typeface="Arial Narrow" panose="020B0606020202030204" pitchFamily="34" charset="0"/>
                          <a:ea typeface="Times New Roman" panose="02020603050405020304" pitchFamily="18" charset="0"/>
                          <a:cs typeface="Calibri" panose="020F0502020204030204" pitchFamily="34" charset="0"/>
                        </a:rPr>
                        <a:t>(6 constructed and 48 revitalised)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40 Clinics and CHCs Constructed or Revitalised </a:t>
                      </a:r>
                      <a:br>
                        <a:rPr lang="en-GB" sz="1300" dirty="0">
                          <a:effectLst/>
                          <a:latin typeface="Arial Narrow" panose="020B0606020202030204" pitchFamily="34" charset="0"/>
                          <a:ea typeface="Times New Roman" panose="02020603050405020304" pitchFamily="18" charset="0"/>
                          <a:cs typeface="Calibri" panose="020F0502020204030204" pitchFamily="34" charset="0"/>
                        </a:rPr>
                      </a:br>
                      <a:r>
                        <a:rPr lang="en-GB" sz="1300" dirty="0">
                          <a:effectLst/>
                          <a:latin typeface="Arial Narrow" panose="020B0606020202030204" pitchFamily="34" charset="0"/>
                          <a:ea typeface="Times New Roman" panose="02020603050405020304" pitchFamily="18" charset="0"/>
                          <a:cs typeface="Calibri" panose="020F0502020204030204" pitchFamily="34" charset="0"/>
                        </a:rPr>
                        <a:t>(5 constructed and 35 revitalised)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1862338"/>
                  </a:ext>
                </a:extLst>
              </a:tr>
            </a:tbl>
          </a:graphicData>
        </a:graphic>
      </p:graphicFrame>
    </p:spTree>
    <p:extLst>
      <p:ext uri="{BB962C8B-B14F-4D97-AF65-F5344CB8AC3E}">
        <p14:creationId xmlns:p14="http://schemas.microsoft.com/office/powerpoint/2010/main" xmlns="" val="343469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Programme </a:t>
            </a:r>
            <a:r>
              <a:rPr lang="en-ZA" dirty="0"/>
              <a:t>5 – Hospital Systems</a:t>
            </a:r>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42</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1130276147"/>
              </p:ext>
            </p:extLst>
          </p:nvPr>
        </p:nvGraphicFramePr>
        <p:xfrm>
          <a:off x="114299" y="1219200"/>
          <a:ext cx="8915401" cy="4348423"/>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00" dirty="0">
                        <a:latin typeface="Arial Narrow" pitchFamily="34" charset="0"/>
                        <a:ea typeface="Times New Roman"/>
                        <a:cs typeface="Times New Roman"/>
                      </a:endParaRPr>
                    </a:p>
                    <a:p>
                      <a:pPr algn="ctr">
                        <a:lnSpc>
                          <a:spcPct val="115000"/>
                        </a:lnSpc>
                        <a:spcAft>
                          <a:spcPts val="0"/>
                        </a:spcAft>
                      </a:pPr>
                      <a:r>
                        <a:rPr lang="en-GB" sz="1300" b="1" dirty="0">
                          <a:latin typeface="Arial Narrow" pitchFamily="34" charset="0"/>
                          <a:ea typeface="Times New Roman"/>
                          <a:cs typeface="Times New Roman"/>
                        </a:rPr>
                        <a:t>Medium-term targets</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3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rowSpan="4">
                  <a:txBody>
                    <a:bodyPr/>
                    <a:lstStyle/>
                    <a:p>
                      <a:pPr marL="0" marR="0" algn="l" defTabSz="914400" rtl="0" eaLnBrk="1" latinLnBrk="0" hangingPunct="1">
                        <a:lnSpc>
                          <a:spcPct val="115000"/>
                        </a:lnSpc>
                        <a:spcBef>
                          <a:spcPts val="0"/>
                        </a:spcBef>
                        <a:spcAft>
                          <a:spcPts val="0"/>
                        </a:spcAft>
                      </a:pPr>
                      <a:r>
                        <a:rPr lang="en-US" sz="1300" kern="1200" dirty="0" smtClean="0">
                          <a:solidFill>
                            <a:schemeClr val="tx1"/>
                          </a:solidFill>
                          <a:latin typeface="Arial"/>
                          <a:ea typeface="Times New Roman"/>
                          <a:cs typeface="Times New Roman"/>
                        </a:rPr>
                        <a:t>Accelerate the implementation of the 10 year infrastructure plan</a:t>
                      </a:r>
                      <a:endParaRPr lang="en-ZA" sz="1300"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hospitals constructed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hospitals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1 hospital constructed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effectLst/>
                          <a:latin typeface="Arial Narrow" panose="020B0606020202030204" pitchFamily="34" charset="0"/>
                          <a:ea typeface="Times New Roman" panose="02020603050405020304" pitchFamily="18" charset="0"/>
                          <a:cs typeface="Calibri" panose="020F0502020204030204" pitchFamily="34" charset="0"/>
                        </a:rPr>
                        <a:t>1 hospital constructed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effectLst/>
                          <a:latin typeface="Arial Narrow" panose="020B0606020202030204" pitchFamily="34" charset="0"/>
                          <a:ea typeface="Times New Roman" panose="02020603050405020304" pitchFamily="18" charset="0"/>
                          <a:cs typeface="Calibri" panose="020F0502020204030204" pitchFamily="34" charset="0"/>
                        </a:rPr>
                        <a:t>2 hospitals constructed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vMerge="1">
                  <a:txBody>
                    <a:bodyPr/>
                    <a:lstStyle/>
                    <a:p>
                      <a:pPr>
                        <a:lnSpc>
                          <a:spcPct val="115000"/>
                        </a:lnSpc>
                        <a:spcAft>
                          <a:spcPts val="0"/>
                        </a:spcAft>
                      </a:pPr>
                      <a:endParaRPr lang="en-ZA" sz="11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hospitals revitalised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36 hospitals revitalised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23 hospitals revitalised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effectLst/>
                          <a:latin typeface="Arial Narrow" panose="020B0606020202030204" pitchFamily="34" charset="0"/>
                          <a:ea typeface="Times New Roman" panose="02020603050405020304" pitchFamily="18" charset="0"/>
                          <a:cs typeface="Calibri" panose="020F0502020204030204" pitchFamily="34" charset="0"/>
                        </a:rPr>
                        <a:t>26 hospitals revitalised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facilities maintained, repaired and/or refurbished through In Kind Grant in Districts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125 facilities maintained, repaired and/or refurbished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45 facilities maintained, repaired and/or refurbished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50 facilities maintained, repaired and/or refurbished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70 facilities maintained, repaired and/or refurbished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782707">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facilities maintained, repaired and/or refurbished through Equitable Share and HFRG in Districts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facilities maintained, repaired and/or refurbished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facilities maintained, repaired and/or refurbished through Equitable Share and HFRG in Districts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facilities maintained, repaired and/or refurbished through Equitable Share and HFRG in Districts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 facilities maintained, repaired and/or refurbished through Equitable Share and HFRG in Districts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6275665"/>
                  </a:ext>
                </a:extLst>
              </a:tr>
            </a:tbl>
          </a:graphicData>
        </a:graphic>
      </p:graphicFrame>
    </p:spTree>
    <p:extLst>
      <p:ext uri="{BB962C8B-B14F-4D97-AF65-F5344CB8AC3E}">
        <p14:creationId xmlns:p14="http://schemas.microsoft.com/office/powerpoint/2010/main" xmlns="" val="792132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Budgets: Programme </a:t>
            </a:r>
            <a:r>
              <a:rPr lang="en-ZA" sz="2800" dirty="0"/>
              <a:t>5 – Hospital Systems</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xmlns="" val="1071260122"/>
              </p:ext>
            </p:extLst>
          </p:nvPr>
        </p:nvGraphicFramePr>
        <p:xfrm>
          <a:off x="381000" y="1524000"/>
          <a:ext cx="8153401" cy="2098358"/>
        </p:xfrm>
        <a:graphic>
          <a:graphicData uri="http://schemas.openxmlformats.org/drawingml/2006/table">
            <a:tbl>
              <a:tblPr firstRow="1" lastRow="1">
                <a:tableStyleId>{69C7853C-536D-4A76-A0AE-DD22124D55A5}</a:tableStyleId>
              </a:tblPr>
              <a:tblGrid>
                <a:gridCol w="1784072">
                  <a:extLst>
                    <a:ext uri="{9D8B030D-6E8A-4147-A177-3AD203B41FA5}">
                      <a16:colId xmlns:a16="http://schemas.microsoft.com/office/drawing/2014/main" xmlns="" val="3380664532"/>
                    </a:ext>
                  </a:extLst>
                </a:gridCol>
                <a:gridCol w="1363605">
                  <a:extLst>
                    <a:ext uri="{9D8B030D-6E8A-4147-A177-3AD203B41FA5}">
                      <a16:colId xmlns:a16="http://schemas.microsoft.com/office/drawing/2014/main" xmlns="" val="781480473"/>
                    </a:ext>
                  </a:extLst>
                </a:gridCol>
                <a:gridCol w="1261408">
                  <a:extLst>
                    <a:ext uri="{9D8B030D-6E8A-4147-A177-3AD203B41FA5}">
                      <a16:colId xmlns:a16="http://schemas.microsoft.com/office/drawing/2014/main" xmlns="" val="4238838016"/>
                    </a:ext>
                  </a:extLst>
                </a:gridCol>
                <a:gridCol w="1261408">
                  <a:extLst>
                    <a:ext uri="{9D8B030D-6E8A-4147-A177-3AD203B41FA5}">
                      <a16:colId xmlns:a16="http://schemas.microsoft.com/office/drawing/2014/main" xmlns="" val="2549962686"/>
                    </a:ext>
                  </a:extLst>
                </a:gridCol>
                <a:gridCol w="1261408">
                  <a:extLst>
                    <a:ext uri="{9D8B030D-6E8A-4147-A177-3AD203B41FA5}">
                      <a16:colId xmlns:a16="http://schemas.microsoft.com/office/drawing/2014/main" xmlns="" val="2931039347"/>
                    </a:ext>
                  </a:extLst>
                </a:gridCol>
                <a:gridCol w="1221500">
                  <a:extLst>
                    <a:ext uri="{9D8B030D-6E8A-4147-A177-3AD203B41FA5}">
                      <a16:colId xmlns:a16="http://schemas.microsoft.com/office/drawing/2014/main" xmlns="" val="914308066"/>
                    </a:ext>
                  </a:extLst>
                </a:gridCol>
              </a:tblGrid>
              <a:tr h="581025">
                <a:tc rowSpan="2">
                  <a:txBody>
                    <a:bodyPr/>
                    <a:lstStyle/>
                    <a:p>
                      <a:pPr marL="228600" algn="l">
                        <a:lnSpc>
                          <a:spcPct val="107000"/>
                        </a:lnSpc>
                        <a:spcBef>
                          <a:spcPts val="1200"/>
                        </a:spcBef>
                        <a:spcAft>
                          <a:spcPts val="0"/>
                        </a:spcAft>
                      </a:pPr>
                      <a:r>
                        <a:rPr lang="en-ZA" sz="1100" kern="0" dirty="0">
                          <a:effectLst/>
                        </a:rPr>
                        <a:t>Economic classification</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100" kern="0" dirty="0">
                          <a:effectLst/>
                        </a:rPr>
                        <a:t>2019/20</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100" kern="0">
                          <a:effectLst/>
                        </a:rPr>
                        <a:t>% Growth </a:t>
                      </a:r>
                      <a:r>
                        <a:rPr lang="en-ZA" sz="1000" kern="0">
                          <a:effectLst/>
                        </a:rPr>
                        <a:t>(from 2019/20 to 2020/21)</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100" kern="0">
                          <a:effectLst/>
                        </a:rPr>
                        <a:t>2020/21</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100" kern="0">
                          <a:effectLst/>
                        </a:rPr>
                        <a:t>% Growth </a:t>
                      </a:r>
                      <a:r>
                        <a:rPr lang="en-ZA" sz="1000" kern="0">
                          <a:effectLst/>
                        </a:rPr>
                        <a:t>(from 2020/21 to 2021/22)</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100" kern="0">
                          <a:effectLst/>
                        </a:rPr>
                        <a:t>2021/22</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2618584065"/>
                  </a:ext>
                </a:extLst>
              </a:tr>
              <a:tr h="98425">
                <a:tc vMerge="1">
                  <a:txBody>
                    <a:bodyPr/>
                    <a:lstStyle/>
                    <a:p>
                      <a:endParaRPr lang="en-US"/>
                    </a:p>
                  </a:txBody>
                  <a:tcPr/>
                </a:tc>
                <a:tc>
                  <a:txBody>
                    <a:bodyPr/>
                    <a:lstStyle/>
                    <a:p>
                      <a:pPr marL="79375" algn="ctr">
                        <a:lnSpc>
                          <a:spcPct val="107000"/>
                        </a:lnSpc>
                        <a:spcBef>
                          <a:spcPts val="1200"/>
                        </a:spcBef>
                        <a:spcAft>
                          <a:spcPts val="0"/>
                        </a:spcAft>
                      </a:pPr>
                      <a:r>
                        <a:rPr lang="en-ZA" sz="1100" b="1" kern="0" dirty="0">
                          <a:effectLst/>
                        </a:rPr>
                        <a:t>R'000</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100" b="1" kern="0" dirty="0">
                          <a:effectLst/>
                        </a:rPr>
                        <a:t>%</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100" b="1" kern="0" dirty="0">
                          <a:effectLst/>
                        </a:rPr>
                        <a:t>R'000</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100" b="1" kern="0" dirty="0">
                          <a:effectLst/>
                        </a:rPr>
                        <a:t>%</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100" b="1" kern="0" dirty="0">
                          <a:effectLst/>
                        </a:rPr>
                        <a:t>R'000</a:t>
                      </a:r>
                      <a:endParaRPr lang="en-US" sz="14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943983963"/>
                  </a:ext>
                </a:extLst>
              </a:tr>
              <a:tr h="98425">
                <a:tc>
                  <a:txBody>
                    <a:bodyPr/>
                    <a:lstStyle/>
                    <a:p>
                      <a:pPr marL="80645" algn="l">
                        <a:lnSpc>
                          <a:spcPct val="107000"/>
                        </a:lnSpc>
                        <a:spcBef>
                          <a:spcPts val="1200"/>
                        </a:spcBef>
                        <a:spcAft>
                          <a:spcPts val="0"/>
                        </a:spcAft>
                      </a:pPr>
                      <a:r>
                        <a:rPr lang="en-ZA" sz="1400" kern="0" dirty="0">
                          <a:effectLst/>
                        </a:rPr>
                        <a:t>Compensation of Employees</a:t>
                      </a:r>
                      <a:endParaRPr lang="en-US" sz="18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29,805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31,968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34,222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836353173"/>
                  </a:ext>
                </a:extLst>
              </a:tr>
              <a:tr h="194945">
                <a:tc>
                  <a:txBody>
                    <a:bodyPr/>
                    <a:lstStyle/>
                    <a:p>
                      <a:pPr marL="80645" algn="l">
                        <a:lnSpc>
                          <a:spcPct val="107000"/>
                        </a:lnSpc>
                        <a:spcBef>
                          <a:spcPts val="1200"/>
                        </a:spcBef>
                        <a:spcAft>
                          <a:spcPts val="0"/>
                        </a:spcAft>
                      </a:pPr>
                      <a:r>
                        <a:rPr lang="en-ZA" sz="1400" kern="0" dirty="0">
                          <a:effectLst/>
                        </a:rPr>
                        <a:t>Goods and Services</a:t>
                      </a:r>
                      <a:endParaRPr lang="en-US" sz="18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95,637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104,242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dirty="0">
                          <a:effectLst/>
                        </a:rPr>
                        <a:t>110,117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440831414"/>
                  </a:ext>
                </a:extLst>
              </a:tr>
              <a:tr h="194945">
                <a:tc>
                  <a:txBody>
                    <a:bodyPr/>
                    <a:lstStyle/>
                    <a:p>
                      <a:pPr marL="80645" algn="l">
                        <a:lnSpc>
                          <a:spcPct val="107000"/>
                        </a:lnSpc>
                        <a:spcBef>
                          <a:spcPts val="1200"/>
                        </a:spcBef>
                        <a:spcAft>
                          <a:spcPts val="0"/>
                        </a:spcAft>
                      </a:pPr>
                      <a:r>
                        <a:rPr lang="en-ZA" sz="1400" kern="0" dirty="0">
                          <a:effectLst/>
                        </a:rPr>
                        <a:t>Transfers</a:t>
                      </a:r>
                      <a:endParaRPr lang="en-US" sz="18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19,192,501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20,428,420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21,700,674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285907614"/>
                  </a:ext>
                </a:extLst>
              </a:tr>
              <a:tr h="194945">
                <a:tc>
                  <a:txBody>
                    <a:bodyPr/>
                    <a:lstStyle/>
                    <a:p>
                      <a:pPr marL="80645" algn="l">
                        <a:lnSpc>
                          <a:spcPct val="107000"/>
                        </a:lnSpc>
                        <a:spcBef>
                          <a:spcPts val="1200"/>
                        </a:spcBef>
                        <a:spcAft>
                          <a:spcPts val="0"/>
                        </a:spcAft>
                      </a:pPr>
                      <a:r>
                        <a:rPr lang="en-ZA" sz="1400" kern="0" dirty="0">
                          <a:effectLst/>
                        </a:rPr>
                        <a:t>Capital</a:t>
                      </a:r>
                      <a:endParaRPr lang="en-US" sz="18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1,063,198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1,518,133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1,480,133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858722022"/>
                  </a:ext>
                </a:extLst>
              </a:tr>
              <a:tr h="194945">
                <a:tc>
                  <a:txBody>
                    <a:bodyPr/>
                    <a:lstStyle/>
                    <a:p>
                      <a:pPr marL="80645" algn="l">
                        <a:lnSpc>
                          <a:spcPct val="107000"/>
                        </a:lnSpc>
                        <a:spcBef>
                          <a:spcPts val="1200"/>
                        </a:spcBef>
                        <a:spcAft>
                          <a:spcPts val="0"/>
                        </a:spcAft>
                      </a:pPr>
                      <a:r>
                        <a:rPr lang="en-ZA" sz="1100" kern="0">
                          <a:effectLst/>
                        </a:rPr>
                        <a:t>TOTAL</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R="81280" algn="r">
                        <a:lnSpc>
                          <a:spcPct val="107000"/>
                        </a:lnSpc>
                        <a:spcAft>
                          <a:spcPts val="800"/>
                        </a:spcAft>
                      </a:pPr>
                      <a:r>
                        <a:rPr lang="en-US" sz="1400">
                          <a:effectLst/>
                        </a:rPr>
                        <a:t>20,381,141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a:effectLst/>
                        </a:rPr>
                        <a:t>22,082,763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400" dirty="0">
                          <a:effectLst/>
                        </a:rPr>
                        <a:t>23,325,146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4166603945"/>
                  </a:ext>
                </a:extLst>
              </a:tr>
            </a:tbl>
          </a:graphicData>
        </a:graphic>
      </p:graphicFrame>
    </p:spTree>
    <p:extLst>
      <p:ext uri="{BB962C8B-B14F-4D97-AF65-F5344CB8AC3E}">
        <p14:creationId xmlns:p14="http://schemas.microsoft.com/office/powerpoint/2010/main" xmlns="" val="4287872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2800" dirty="0"/>
              <a:t>Budgets: Programme 5 – Hospital Systems</a:t>
            </a:r>
            <a:endParaRPr lang="en-US" sz="2800" dirty="0"/>
          </a:p>
        </p:txBody>
      </p:sp>
      <p:sp>
        <p:nvSpPr>
          <p:cNvPr id="5" name="Footer Placeholder 4"/>
          <p:cNvSpPr>
            <a:spLocks noGrp="1"/>
          </p:cNvSpPr>
          <p:nvPr>
            <p:ph type="ftr" sz="quarter" idx="11"/>
          </p:nvPr>
        </p:nvSpPr>
        <p:spPr/>
        <p:txBody>
          <a:bodyPr/>
          <a:lstStyle/>
          <a:p>
            <a:endParaRPr lang="en-ZA"/>
          </a:p>
        </p:txBody>
      </p:sp>
      <p:graphicFrame>
        <p:nvGraphicFramePr>
          <p:cNvPr id="7" name="Table 6"/>
          <p:cNvGraphicFramePr>
            <a:graphicFrameLocks noGrp="1"/>
          </p:cNvGraphicFramePr>
          <p:nvPr>
            <p:extLst>
              <p:ext uri="{D42A27DB-BD31-4B8C-83A1-F6EECF244321}">
                <p14:modId xmlns:p14="http://schemas.microsoft.com/office/powerpoint/2010/main" xmlns="" val="2440303222"/>
              </p:ext>
            </p:extLst>
          </p:nvPr>
        </p:nvGraphicFramePr>
        <p:xfrm>
          <a:off x="419100" y="1789112"/>
          <a:ext cx="7658100" cy="2517267"/>
        </p:xfrm>
        <a:graphic>
          <a:graphicData uri="http://schemas.openxmlformats.org/drawingml/2006/table">
            <a:tbl>
              <a:tblPr firstRow="1" lastRow="1">
                <a:tableStyleId>{69C7853C-536D-4A76-A0AE-DD22124D55A5}</a:tableStyleId>
              </a:tblPr>
              <a:tblGrid>
                <a:gridCol w="2694304">
                  <a:extLst>
                    <a:ext uri="{9D8B030D-6E8A-4147-A177-3AD203B41FA5}">
                      <a16:colId xmlns:a16="http://schemas.microsoft.com/office/drawing/2014/main" xmlns="" val="3748123184"/>
                    </a:ext>
                  </a:extLst>
                </a:gridCol>
                <a:gridCol w="2694304">
                  <a:extLst>
                    <a:ext uri="{9D8B030D-6E8A-4147-A177-3AD203B41FA5}">
                      <a16:colId xmlns:a16="http://schemas.microsoft.com/office/drawing/2014/main" xmlns="" val="4252916615"/>
                    </a:ext>
                  </a:extLst>
                </a:gridCol>
                <a:gridCol w="1142455">
                  <a:extLst>
                    <a:ext uri="{9D8B030D-6E8A-4147-A177-3AD203B41FA5}">
                      <a16:colId xmlns:a16="http://schemas.microsoft.com/office/drawing/2014/main" xmlns="" val="3260445053"/>
                    </a:ext>
                  </a:extLst>
                </a:gridCol>
                <a:gridCol w="1089094">
                  <a:extLst>
                    <a:ext uri="{9D8B030D-6E8A-4147-A177-3AD203B41FA5}">
                      <a16:colId xmlns:a16="http://schemas.microsoft.com/office/drawing/2014/main" xmlns="" val="2902115962"/>
                    </a:ext>
                  </a:extLst>
                </a:gridCol>
                <a:gridCol w="37943">
                  <a:extLst>
                    <a:ext uri="{9D8B030D-6E8A-4147-A177-3AD203B41FA5}">
                      <a16:colId xmlns:a16="http://schemas.microsoft.com/office/drawing/2014/main" xmlns="" val="3151231908"/>
                    </a:ext>
                  </a:extLst>
                </a:gridCol>
              </a:tblGrid>
              <a:tr h="280670">
                <a:tc rowSpan="2">
                  <a:txBody>
                    <a:bodyPr/>
                    <a:lstStyle/>
                    <a:p>
                      <a:pPr marL="228600" algn="l">
                        <a:lnSpc>
                          <a:spcPct val="107000"/>
                        </a:lnSpc>
                        <a:spcBef>
                          <a:spcPts val="1200"/>
                        </a:spcBef>
                        <a:spcAft>
                          <a:spcPts val="0"/>
                        </a:spcAft>
                      </a:pPr>
                      <a:r>
                        <a:rPr lang="en-ZA" sz="1200" kern="0">
                          <a:effectLst/>
                        </a:rPr>
                        <a:t>Sub Programme</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marL="228600" algn="l">
                        <a:lnSpc>
                          <a:spcPct val="107000"/>
                        </a:lnSpc>
                        <a:spcBef>
                          <a:spcPts val="1200"/>
                        </a:spcBef>
                        <a:spcAft>
                          <a:spcPts val="0"/>
                        </a:spcAft>
                      </a:pPr>
                      <a:r>
                        <a:rPr lang="en-ZA" sz="1200" kern="0" dirty="0">
                          <a:effectLst/>
                        </a:rPr>
                        <a:t>Item</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gridSpan="3">
                  <a:txBody>
                    <a:bodyPr/>
                    <a:lstStyle/>
                    <a:p>
                      <a:pPr marL="228600" algn="ctr">
                        <a:lnSpc>
                          <a:spcPct val="107000"/>
                        </a:lnSpc>
                        <a:spcBef>
                          <a:spcPts val="1200"/>
                        </a:spcBef>
                        <a:spcAft>
                          <a:spcPts val="0"/>
                        </a:spcAft>
                      </a:pPr>
                      <a:r>
                        <a:rPr lang="en-ZA" sz="1200" kern="0" dirty="0">
                          <a:effectLst/>
                        </a:rPr>
                        <a:t>2019/20 (R ‘000)</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94484198"/>
                  </a:ext>
                </a:extLst>
              </a:tr>
              <a:tr h="46990">
                <a:tc vMerge="1">
                  <a:txBody>
                    <a:bodyPr/>
                    <a:lstStyle/>
                    <a:p>
                      <a:endParaRPr lang="en-US"/>
                    </a:p>
                  </a:txBody>
                  <a:tcPr/>
                </a:tc>
                <a:tc vMerge="1">
                  <a:txBody>
                    <a:bodyPr/>
                    <a:lstStyle/>
                    <a:p>
                      <a:endParaRPr lang="en-US"/>
                    </a:p>
                  </a:txBody>
                  <a:tcPr/>
                </a:tc>
                <a:tc>
                  <a:txBody>
                    <a:bodyPr/>
                    <a:lstStyle/>
                    <a:p>
                      <a:pPr marL="79375" algn="ctr">
                        <a:lnSpc>
                          <a:spcPct val="107000"/>
                        </a:lnSpc>
                        <a:spcBef>
                          <a:spcPts val="1200"/>
                        </a:spcBef>
                        <a:spcAft>
                          <a:spcPts val="0"/>
                        </a:spcAft>
                      </a:pPr>
                      <a:r>
                        <a:rPr lang="en-ZA" sz="1200" b="1" kern="0" dirty="0">
                          <a:effectLst/>
                        </a:rPr>
                        <a:t>Ear marked</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79375" algn="ctr">
                        <a:lnSpc>
                          <a:spcPct val="107000"/>
                        </a:lnSpc>
                        <a:spcBef>
                          <a:spcPts val="1200"/>
                        </a:spcBef>
                        <a:spcAft>
                          <a:spcPts val="0"/>
                        </a:spcAft>
                      </a:pPr>
                      <a:r>
                        <a:rPr lang="en-ZA" sz="1200" b="1" kern="0" dirty="0">
                          <a:effectLst/>
                        </a:rPr>
                        <a:t>CG</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algn="l">
                        <a:lnSpc>
                          <a:spcPct val="107000"/>
                        </a:lnSpc>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02868676"/>
                  </a:ext>
                </a:extLst>
              </a:tr>
              <a:tr h="93980">
                <a:tc rowSpan="4">
                  <a:txBody>
                    <a:bodyPr/>
                    <a:lstStyle/>
                    <a:p>
                      <a:pPr algn="ctr">
                        <a:lnSpc>
                          <a:spcPct val="107000"/>
                        </a:lnSpc>
                      </a:pPr>
                      <a:r>
                        <a:rPr lang="en-ZA" sz="1200" kern="1200" dirty="0">
                          <a:effectLst/>
                        </a:rPr>
                        <a:t>Health Facilities Infrastructure Management</a:t>
                      </a:r>
                      <a:r>
                        <a:rPr lang="en-US" sz="1200" kern="1200" dirty="0">
                          <a:effectLst/>
                        </a:rPr>
                        <a:t>, and </a:t>
                      </a:r>
                      <a:r>
                        <a:rPr lang="en-ZA" sz="1200" kern="1200" dirty="0">
                          <a:effectLst/>
                        </a:rPr>
                        <a:t>Health Technology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R="146050" algn="l" fontAlgn="b">
                        <a:lnSpc>
                          <a:spcPct val="107000"/>
                        </a:lnSpc>
                        <a:spcAft>
                          <a:spcPts val="0"/>
                        </a:spcAft>
                      </a:pPr>
                      <a:r>
                        <a:rPr lang="en-ZA" sz="1200" kern="1200" dirty="0">
                          <a:effectLst/>
                        </a:rPr>
                        <a:t>Health Facility Management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146050" algn="r" fontAlgn="b">
                        <a:lnSpc>
                          <a:spcPct val="107000"/>
                        </a:lnSpc>
                        <a:spcAft>
                          <a:spcPts val="0"/>
                        </a:spcAft>
                      </a:pPr>
                      <a:r>
                        <a:rPr lang="en-ZA" sz="1200" kern="1200">
                          <a:effectLst/>
                        </a:rPr>
                        <a:t>            29,541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r" fontAlgn="b">
                        <a:lnSpc>
                          <a:spcPct val="107000"/>
                        </a:lnSpc>
                        <a:spcAft>
                          <a:spcPts val="0"/>
                        </a:spcAft>
                      </a:pPr>
                      <a:r>
                        <a:rPr lang="en-ZA" sz="120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algn="l">
                        <a:lnSpc>
                          <a:spcPct val="107000"/>
                        </a:lnSpc>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5530295"/>
                  </a:ext>
                </a:extLst>
              </a:tr>
              <a:tr h="93980">
                <a:tc vMerge="1">
                  <a:txBody>
                    <a:bodyPr/>
                    <a:lstStyle/>
                    <a:p>
                      <a:endParaRPr lang="en-US"/>
                    </a:p>
                  </a:txBody>
                  <a:tcPr/>
                </a:tc>
                <a:tc>
                  <a:txBody>
                    <a:bodyPr/>
                    <a:lstStyle/>
                    <a:p>
                      <a:pPr marR="146050" algn="l" fontAlgn="b">
                        <a:lnSpc>
                          <a:spcPct val="107000"/>
                        </a:lnSpc>
                        <a:spcAft>
                          <a:spcPts val="0"/>
                        </a:spcAft>
                      </a:pPr>
                      <a:r>
                        <a:rPr lang="en-ZA" sz="1200" kern="1200" dirty="0">
                          <a:effectLst/>
                        </a:rPr>
                        <a:t> NHI Indirect Grant:  Health Facilities Revitalization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146050" algn="r" fontAlgn="b">
                        <a:lnSpc>
                          <a:spcPct val="107000"/>
                        </a:lnSpc>
                        <a:spcAft>
                          <a:spcPts val="0"/>
                        </a:spcAft>
                      </a:pPr>
                      <a:r>
                        <a:rPr lang="en-ZA" sz="1200" kern="12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r" fontAlgn="b">
                        <a:lnSpc>
                          <a:spcPct val="107000"/>
                        </a:lnSpc>
                        <a:spcAft>
                          <a:spcPts val="0"/>
                        </a:spcAft>
                      </a:pPr>
                      <a:r>
                        <a:rPr lang="en-ZA" sz="1200" kern="1200">
                          <a:effectLst/>
                        </a:rPr>
                        <a:t>          889,411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algn="l">
                        <a:lnSpc>
                          <a:spcPct val="107000"/>
                        </a:lnSpc>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245009107"/>
                  </a:ext>
                </a:extLst>
              </a:tr>
              <a:tr h="93980">
                <a:tc vMerge="1">
                  <a:txBody>
                    <a:bodyPr/>
                    <a:lstStyle/>
                    <a:p>
                      <a:endParaRPr lang="en-US"/>
                    </a:p>
                  </a:txBody>
                  <a:tcPr/>
                </a:tc>
                <a:tc>
                  <a:txBody>
                    <a:bodyPr/>
                    <a:lstStyle/>
                    <a:p>
                      <a:pPr marR="146050" algn="l" fontAlgn="b">
                        <a:lnSpc>
                          <a:spcPct val="107000"/>
                        </a:lnSpc>
                        <a:spcAft>
                          <a:spcPts val="0"/>
                        </a:spcAft>
                      </a:pPr>
                      <a:r>
                        <a:rPr lang="en-ZA" sz="1200" kern="1200" dirty="0">
                          <a:effectLst/>
                        </a:rPr>
                        <a:t> NHI Indirect Grant:  HFR:  Limpopo Academic Hospital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146050" algn="r" fontAlgn="b">
                        <a:lnSpc>
                          <a:spcPct val="107000"/>
                        </a:lnSpc>
                        <a:spcAft>
                          <a:spcPts val="0"/>
                        </a:spcAft>
                      </a:pPr>
                      <a:r>
                        <a:rPr lang="en-ZA" sz="1200" kern="12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r" fontAlgn="b">
                        <a:lnSpc>
                          <a:spcPct val="107000"/>
                        </a:lnSpc>
                        <a:spcAft>
                          <a:spcPts val="0"/>
                        </a:spcAft>
                      </a:pPr>
                      <a:r>
                        <a:rPr lang="en-ZA" sz="1200" kern="1200">
                          <a:effectLst/>
                        </a:rPr>
                        <a:t>          247,000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algn="l">
                        <a:lnSpc>
                          <a:spcPct val="107000"/>
                        </a:lnSpc>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2167396"/>
                  </a:ext>
                </a:extLst>
              </a:tr>
              <a:tr h="141605">
                <a:tc vMerge="1">
                  <a:txBody>
                    <a:bodyPr/>
                    <a:lstStyle/>
                    <a:p>
                      <a:endParaRPr lang="en-US"/>
                    </a:p>
                  </a:txBody>
                  <a:tcPr/>
                </a:tc>
                <a:tc>
                  <a:txBody>
                    <a:bodyPr/>
                    <a:lstStyle/>
                    <a:p>
                      <a:pPr marR="146050" algn="l" fontAlgn="b">
                        <a:lnSpc>
                          <a:spcPct val="107000"/>
                        </a:lnSpc>
                        <a:spcAft>
                          <a:spcPts val="0"/>
                        </a:spcAft>
                      </a:pPr>
                      <a:r>
                        <a:rPr lang="en-ZA" sz="1200" kern="1200" dirty="0">
                          <a:effectLst/>
                        </a:rPr>
                        <a:t> Health Facility Revitalization Conditional Grant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146050" algn="r" fontAlgn="b">
                        <a:lnSpc>
                          <a:spcPct val="107000"/>
                        </a:lnSpc>
                        <a:spcAft>
                          <a:spcPts val="0"/>
                        </a:spcAft>
                      </a:pPr>
                      <a:r>
                        <a:rPr lang="en-ZA" sz="1200" kern="12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r" fontAlgn="b">
                        <a:lnSpc>
                          <a:spcPct val="107000"/>
                        </a:lnSpc>
                        <a:spcAft>
                          <a:spcPts val="0"/>
                        </a:spcAft>
                      </a:pPr>
                      <a:r>
                        <a:rPr lang="en-ZA" sz="1200" kern="1200">
                          <a:effectLst/>
                        </a:rPr>
                        <a:t>       6,006,973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algn="l">
                        <a:lnSpc>
                          <a:spcPct val="107000"/>
                        </a:lnSpc>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94624201"/>
                  </a:ext>
                </a:extLst>
              </a:tr>
              <a:tr h="93980">
                <a:tc>
                  <a:txBody>
                    <a:bodyPr/>
                    <a:lstStyle/>
                    <a:p>
                      <a:pPr algn="ctr">
                        <a:lnSpc>
                          <a:spcPct val="107000"/>
                        </a:lnSpc>
                      </a:pPr>
                      <a:r>
                        <a:rPr lang="en-ZA" sz="1200" kern="1200" dirty="0">
                          <a:effectLst/>
                        </a:rPr>
                        <a:t>Hospital Systems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l">
                        <a:lnSpc>
                          <a:spcPct val="107000"/>
                        </a:lnSpc>
                      </a:pPr>
                      <a:r>
                        <a:rPr lang="en-ZA" sz="1200" kern="1200" dirty="0">
                          <a:effectLst/>
                        </a:rPr>
                        <a:t>National Tertiary Services Conditional grant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146050" algn="r" fontAlgn="b">
                        <a:lnSpc>
                          <a:spcPct val="107000"/>
                        </a:lnSpc>
                        <a:spcAft>
                          <a:spcPts val="0"/>
                        </a:spcAft>
                      </a:pPr>
                      <a:r>
                        <a:rPr lang="en-US" sz="12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r">
                        <a:lnSpc>
                          <a:spcPct val="107000"/>
                        </a:lnSpc>
                      </a:pPr>
                      <a:r>
                        <a:rPr lang="en-ZA" sz="1200" dirty="0">
                          <a:effectLst/>
                        </a:rPr>
                        <a:t>13,185,528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algn="l">
                        <a:lnSpc>
                          <a:spcPct val="107000"/>
                        </a:lnSpc>
                        <a:spcAft>
                          <a:spcPts val="8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70835549"/>
                  </a:ext>
                </a:extLst>
              </a:tr>
              <a:tr h="93980">
                <a:tc>
                  <a:txBody>
                    <a:bodyPr/>
                    <a:lstStyle/>
                    <a:p>
                      <a:pPr marL="80645" algn="l">
                        <a:lnSpc>
                          <a:spcPct val="107000"/>
                        </a:lnSpc>
                        <a:spcBef>
                          <a:spcPts val="1200"/>
                        </a:spcBef>
                        <a:spcAft>
                          <a:spcPts val="0"/>
                        </a:spcAft>
                      </a:pPr>
                      <a:r>
                        <a:rPr lang="en-ZA" sz="1200" kern="0">
                          <a:effectLst/>
                        </a:rPr>
                        <a:t> </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0645" marR="146050" algn="l">
                        <a:lnSpc>
                          <a:spcPct val="107000"/>
                        </a:lnSpc>
                        <a:spcBef>
                          <a:spcPts val="1200"/>
                        </a:spcBef>
                        <a:spcAft>
                          <a:spcPts val="0"/>
                        </a:spcAft>
                      </a:pPr>
                      <a:r>
                        <a:rPr lang="en-US" sz="1200" kern="0">
                          <a:effectLst/>
                        </a:rPr>
                        <a:t>TOTAL</a:t>
                      </a:r>
                      <a:endParaRPr lang="en-US" sz="16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146050" algn="r" fontAlgn="b">
                        <a:lnSpc>
                          <a:spcPct val="107000"/>
                        </a:lnSpc>
                        <a:spcAft>
                          <a:spcPts val="0"/>
                        </a:spcAft>
                      </a:pPr>
                      <a:r>
                        <a:rPr lang="en-ZA" sz="1200" kern="1200">
                          <a:effectLst/>
                        </a:rPr>
                        <a:t>             29,541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R="146050" algn="r" fontAlgn="b">
                        <a:lnSpc>
                          <a:spcPct val="107000"/>
                        </a:lnSpc>
                        <a:spcAft>
                          <a:spcPts val="0"/>
                        </a:spcAft>
                      </a:pPr>
                      <a:r>
                        <a:rPr lang="en-ZA" sz="1200" kern="1200" dirty="0">
                          <a:effectLst/>
                        </a:rPr>
                        <a:t>      20,328,912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algn="l">
                        <a:lnSpc>
                          <a:spcPct val="107000"/>
                        </a:lnSpc>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99803379"/>
                  </a:ext>
                </a:extLst>
              </a:tr>
            </a:tbl>
          </a:graphicData>
        </a:graphic>
      </p:graphicFrame>
      <p:sp>
        <p:nvSpPr>
          <p:cNvPr id="9" name="Rectangle 8"/>
          <p:cNvSpPr/>
          <p:nvPr/>
        </p:nvSpPr>
        <p:spPr>
          <a:xfrm>
            <a:off x="419100" y="1313933"/>
            <a:ext cx="5588000" cy="369332"/>
          </a:xfrm>
          <a:prstGeom prst="rect">
            <a:avLst/>
          </a:prstGeom>
        </p:spPr>
        <p:txBody>
          <a:bodyPr wrap="square">
            <a:spAutoFit/>
          </a:bodyPr>
          <a:lstStyle/>
          <a:p>
            <a:r>
              <a:rPr lang="en-GB" b="1" dirty="0" smtClean="0">
                <a:latin typeface="Arial" pitchFamily="34" charset="0"/>
                <a:cs typeface="Arial" pitchFamily="34" charset="0"/>
              </a:rPr>
              <a:t>Ear </a:t>
            </a:r>
            <a:r>
              <a:rPr lang="en-GB" b="1" dirty="0">
                <a:latin typeface="Arial" pitchFamily="34" charset="0"/>
                <a:cs typeface="Arial" pitchFamily="34" charset="0"/>
              </a:rPr>
              <a:t>Marked Funds, and Conditional </a:t>
            </a:r>
            <a:r>
              <a:rPr lang="en-GB" b="1" dirty="0" smtClean="0">
                <a:latin typeface="Arial" pitchFamily="34" charset="0"/>
                <a:cs typeface="Arial" pitchFamily="34" charset="0"/>
              </a:rPr>
              <a:t>Grants</a:t>
            </a:r>
            <a:endParaRPr lang="en-US" dirty="0"/>
          </a:p>
        </p:txBody>
      </p:sp>
    </p:spTree>
    <p:extLst>
      <p:ext uri="{BB962C8B-B14F-4D97-AF65-F5344CB8AC3E}">
        <p14:creationId xmlns:p14="http://schemas.microsoft.com/office/powerpoint/2010/main" xmlns="" val="2892719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dirty="0"/>
              <a:t>PROGRAMME 6 </a:t>
            </a:r>
            <a:r>
              <a:rPr lang="en-ZA" sz="2800" dirty="0" smtClean="0"/>
              <a:t>– </a:t>
            </a:r>
            <a:r>
              <a:rPr lang="en-GB" sz="2800" dirty="0" smtClean="0"/>
              <a:t>HEALTH SYSTEM GOVERNANCE AND HUMAN RESOURCES</a:t>
            </a:r>
            <a:endParaRPr lang="en-ZA" sz="2800" dirty="0"/>
          </a:p>
        </p:txBody>
      </p:sp>
      <p:sp>
        <p:nvSpPr>
          <p:cNvPr id="6" name="Content Placeholder 5"/>
          <p:cNvSpPr>
            <a:spLocks noGrp="1"/>
          </p:cNvSpPr>
          <p:nvPr>
            <p:ph sz="quarter" idx="1"/>
          </p:nvPr>
        </p:nvSpPr>
        <p:spPr>
          <a:xfrm>
            <a:off x="381000" y="1219200"/>
            <a:ext cx="8763000" cy="4800600"/>
          </a:xfrm>
        </p:spPr>
        <p:txBody>
          <a:bodyPr/>
          <a:lstStyle/>
          <a:p>
            <a:pPr marL="0" indent="0">
              <a:buNone/>
            </a:pPr>
            <a:r>
              <a:rPr lang="en-GB" sz="2000" dirty="0" smtClean="0"/>
              <a:t>The </a:t>
            </a:r>
            <a:r>
              <a:rPr lang="en-GB" sz="2000" dirty="0"/>
              <a:t>purpose of the programme is </a:t>
            </a:r>
            <a:r>
              <a:rPr lang="en-GB" sz="2000" dirty="0" smtClean="0"/>
              <a:t>threefold:</a:t>
            </a:r>
          </a:p>
          <a:p>
            <a:r>
              <a:rPr lang="en-GB" sz="2000" dirty="0" smtClean="0"/>
              <a:t>to </a:t>
            </a:r>
            <a:r>
              <a:rPr lang="en-GB" sz="2000" dirty="0"/>
              <a:t>achieve </a:t>
            </a:r>
            <a:r>
              <a:rPr lang="en-GB" sz="2000" b="1" dirty="0">
                <a:solidFill>
                  <a:schemeClr val="accent3"/>
                </a:solidFill>
              </a:rPr>
              <a:t>integrated health systems planning, monitoring and evaluation, and research</a:t>
            </a:r>
            <a:r>
              <a:rPr lang="en-GB" sz="2000" dirty="0"/>
              <a:t>. </a:t>
            </a:r>
            <a:endParaRPr lang="en-US" sz="2000" dirty="0"/>
          </a:p>
          <a:p>
            <a:r>
              <a:rPr lang="en-GB" sz="2000" dirty="0" smtClean="0"/>
              <a:t>Develops and monitors the </a:t>
            </a:r>
            <a:r>
              <a:rPr lang="en-GB" sz="2000" dirty="0"/>
              <a:t>implementation of</a:t>
            </a:r>
            <a:r>
              <a:rPr lang="en-GB" sz="2000" b="1" dirty="0">
                <a:solidFill>
                  <a:schemeClr val="accent3"/>
                </a:solidFill>
              </a:rPr>
              <a:t> health workforce policies </a:t>
            </a:r>
            <a:r>
              <a:rPr lang="en-GB" sz="2000" dirty="0"/>
              <a:t>and ensures effective health workforce planning, development and management in the national health system, as well as </a:t>
            </a:r>
            <a:r>
              <a:rPr lang="en-GB" sz="2000" b="1" dirty="0">
                <a:solidFill>
                  <a:schemeClr val="accent3"/>
                </a:solidFill>
              </a:rPr>
              <a:t>alignment of academic medical centres with health workforce programmes</a:t>
            </a:r>
            <a:r>
              <a:rPr lang="en-GB" sz="2000" dirty="0"/>
              <a:t> and training of health professionals.  It assists the government to achieve the population health goals of the country through nursing and midwifery, through the provision of </a:t>
            </a:r>
            <a:r>
              <a:rPr lang="en-GB" sz="2000" b="1" dirty="0">
                <a:solidFill>
                  <a:schemeClr val="accent3"/>
                </a:solidFill>
              </a:rPr>
              <a:t>expert policy and technical advice and recommendations on the role of nurses in attainment of desired health outputs</a:t>
            </a:r>
            <a:r>
              <a:rPr lang="en-GB" sz="2000" dirty="0"/>
              <a:t>. </a:t>
            </a:r>
            <a:endParaRPr lang="en-US" sz="2000" dirty="0"/>
          </a:p>
          <a:p>
            <a:r>
              <a:rPr lang="en-GB" sz="2000" dirty="0" smtClean="0"/>
              <a:t>Lastly, </a:t>
            </a:r>
            <a:r>
              <a:rPr lang="en-GB" sz="2000" dirty="0"/>
              <a:t>the programme also has the responsibility for </a:t>
            </a:r>
            <a:r>
              <a:rPr lang="en-GB" sz="2000" b="1" dirty="0" smtClean="0">
                <a:solidFill>
                  <a:schemeClr val="accent3"/>
                </a:solidFill>
              </a:rPr>
              <a:t>oversight </a:t>
            </a:r>
            <a:r>
              <a:rPr lang="en-GB" sz="2000" b="1" dirty="0">
                <a:solidFill>
                  <a:schemeClr val="accent3"/>
                </a:solidFill>
              </a:rPr>
              <a:t>over public entities and statutory health professional councils</a:t>
            </a:r>
            <a:r>
              <a:rPr lang="en-GB" sz="2000" dirty="0"/>
              <a:t>, and ensuring compliance by with applicable legislative prescripts.</a:t>
            </a:r>
            <a:endParaRPr lang="en-US" sz="2000" dirty="0"/>
          </a:p>
          <a:p>
            <a:pPr marL="0" indent="1588" algn="ctr">
              <a:buNone/>
            </a:pPr>
            <a:r>
              <a:rPr lang="en-GB" sz="1800" dirty="0" smtClean="0"/>
              <a:t>. </a:t>
            </a:r>
            <a:endParaRPr lang="en-ZA" sz="1800" dirty="0"/>
          </a:p>
          <a:p>
            <a:pPr>
              <a:buNone/>
            </a:pPr>
            <a:endParaRPr lang="en-ZA" sz="1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45</a:t>
            </a:fld>
            <a:endParaRPr lang="en-Z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6707088" cy="648072"/>
          </a:xfrm>
        </p:spPr>
        <p:txBody>
          <a:bodyPr/>
          <a:lstStyle/>
          <a:p>
            <a:r>
              <a:rPr lang="en-ZA" sz="2400" dirty="0" smtClean="0"/>
              <a:t>Programme 6 - </a:t>
            </a:r>
            <a:r>
              <a:rPr lang="en-GB" sz="2400" dirty="0" smtClean="0">
                <a:latin typeface="+mn-lt"/>
              </a:rPr>
              <a:t>Health System Governance And Human </a:t>
            </a:r>
            <a:r>
              <a:rPr lang="en-GB" sz="2400" dirty="0" smtClean="0"/>
              <a:t>Resources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46</a:t>
            </a:fld>
            <a:endParaRPr lang="en-ZA" dirty="0"/>
          </a:p>
        </p:txBody>
      </p:sp>
      <p:graphicFrame>
        <p:nvGraphicFramePr>
          <p:cNvPr id="6" name="Content Placeholder 6"/>
          <p:cNvGraphicFramePr>
            <a:graphicFrameLocks/>
          </p:cNvGraphicFramePr>
          <p:nvPr>
            <p:extLst>
              <p:ext uri="{D42A27DB-BD31-4B8C-83A1-F6EECF244321}">
                <p14:modId xmlns:p14="http://schemas.microsoft.com/office/powerpoint/2010/main" xmlns="" val="4266649322"/>
              </p:ext>
            </p:extLst>
          </p:nvPr>
        </p:nvGraphicFramePr>
        <p:xfrm>
          <a:off x="114299" y="1219200"/>
          <a:ext cx="8915401" cy="3776219"/>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To establish the National Public Health Institute of South Africa (NAPHISA) for coordinated and integrated disease and injury surveillance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Legal framework to establish National Public</a:t>
                      </a:r>
                      <a:br>
                        <a:rPr lang="en-GB" sz="1200" dirty="0">
                          <a:effectLst/>
                          <a:latin typeface="Arial Narrow" panose="020B0606020202030204" pitchFamily="34" charset="0"/>
                          <a:ea typeface="Times New Roman" panose="02020603050405020304" pitchFamily="18" charset="0"/>
                          <a:cs typeface="Calibri" panose="020F0502020204030204" pitchFamily="34" charset="0"/>
                        </a:rPr>
                      </a:br>
                      <a:r>
                        <a:rPr lang="en-GB" sz="1200" dirty="0">
                          <a:effectLst/>
                          <a:latin typeface="Arial Narrow" panose="020B0606020202030204" pitchFamily="34" charset="0"/>
                          <a:ea typeface="Times New Roman" panose="02020603050405020304" pitchFamily="18" charset="0"/>
                          <a:cs typeface="Calibri" panose="020F0502020204030204" pitchFamily="34" charset="0"/>
                        </a:rPr>
                        <a:t>Health Institute of South Africa (NAPHISA)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NAPHISA Act</a:t>
                      </a:r>
                      <a:br>
                        <a:rPr lang="en-GB" sz="1200" dirty="0">
                          <a:effectLst/>
                          <a:latin typeface="Arial Narrow" panose="020B0606020202030204" pitchFamily="34" charset="0"/>
                          <a:ea typeface="Times New Roman" panose="02020603050405020304" pitchFamily="18" charset="0"/>
                          <a:cs typeface="Calibri" panose="020F0502020204030204" pitchFamily="34" charset="0"/>
                        </a:rPr>
                      </a:br>
                      <a:r>
                        <a:rPr lang="en-GB" sz="1200" dirty="0">
                          <a:effectLst/>
                          <a:latin typeface="Arial Narrow" panose="020B0606020202030204" pitchFamily="34" charset="0"/>
                          <a:ea typeface="Times New Roman" panose="02020603050405020304" pitchFamily="18" charset="0"/>
                          <a:cs typeface="Calibri" panose="020F0502020204030204" pitchFamily="34" charset="0"/>
                        </a:rPr>
                        <a:t>Promulgated into law.</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NAPHISA</a:t>
                      </a:r>
                      <a:br>
                        <a:rPr lang="en-GB" sz="1200" dirty="0">
                          <a:effectLst/>
                          <a:latin typeface="Arial Narrow" panose="020B0606020202030204" pitchFamily="34" charset="0"/>
                          <a:ea typeface="Times New Roman" panose="02020603050405020304" pitchFamily="18" charset="0"/>
                          <a:cs typeface="Calibri" panose="020F0502020204030204" pitchFamily="34" charset="0"/>
                        </a:rPr>
                      </a:br>
                      <a:r>
                        <a:rPr lang="en-GB" sz="1200" dirty="0">
                          <a:effectLst/>
                          <a:latin typeface="Arial Narrow" panose="020B0606020202030204" pitchFamily="34" charset="0"/>
                          <a:ea typeface="Times New Roman" panose="02020603050405020304" pitchFamily="18" charset="0"/>
                          <a:cs typeface="Calibri" panose="020F0502020204030204" pitchFamily="34" charset="0"/>
                        </a:rPr>
                        <a:t>established</a:t>
                      </a:r>
                      <a:br>
                        <a:rPr lang="en-GB" sz="1200" dirty="0">
                          <a:effectLst/>
                          <a:latin typeface="Arial Narrow" panose="020B0606020202030204" pitchFamily="34" charset="0"/>
                          <a:ea typeface="Times New Roman" panose="02020603050405020304" pitchFamily="18" charset="0"/>
                          <a:cs typeface="Calibri" panose="020F0502020204030204" pitchFamily="34" charset="0"/>
                        </a:rPr>
                      </a:br>
                      <a:r>
                        <a:rPr lang="en-GB" sz="1200" dirty="0">
                          <a:effectLst/>
                          <a:latin typeface="Arial Narrow" panose="020B0606020202030204" pitchFamily="34" charset="0"/>
                          <a:ea typeface="Times New Roman" panose="02020603050405020304" pitchFamily="18" charset="0"/>
                          <a:cs typeface="Calibri" panose="020F0502020204030204" pitchFamily="34" charset="0"/>
                        </a:rPr>
                        <a:t>as a public entity, and NAPHISA board appointed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NAPHISA fully operational and functional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Improve oversight and Corporate Governance</a:t>
                      </a:r>
                      <a:br>
                        <a:rPr lang="en-GB" sz="1200">
                          <a:effectLst/>
                          <a:latin typeface="Arial Narrow" panose="020B0606020202030204" pitchFamily="34" charset="0"/>
                          <a:ea typeface="Times New Roman" panose="02020603050405020304" pitchFamily="18" charset="0"/>
                          <a:cs typeface="Calibri" panose="020F0502020204030204" pitchFamily="34" charset="0"/>
                        </a:rPr>
                      </a:br>
                      <a:r>
                        <a:rPr lang="en-GB" sz="1200">
                          <a:effectLst/>
                          <a:latin typeface="Arial Narrow" panose="020B0606020202030204" pitchFamily="34" charset="0"/>
                          <a:ea typeface="Times New Roman" panose="02020603050405020304" pitchFamily="18" charset="0"/>
                          <a:cs typeface="Calibri" panose="020F0502020204030204" pitchFamily="34" charset="0"/>
                        </a:rPr>
                        <a:t>practices by establishing effective governance</a:t>
                      </a:r>
                      <a:br>
                        <a:rPr lang="en-GB" sz="1200">
                          <a:effectLst/>
                          <a:latin typeface="Arial Narrow" panose="020B0606020202030204" pitchFamily="34" charset="0"/>
                          <a:ea typeface="Times New Roman" panose="02020603050405020304" pitchFamily="18" charset="0"/>
                          <a:cs typeface="Calibri" panose="020F0502020204030204" pitchFamily="34" charset="0"/>
                        </a:rPr>
                      </a:br>
                      <a:r>
                        <a:rPr lang="en-GB" sz="1200">
                          <a:effectLst/>
                          <a:latin typeface="Arial Narrow" panose="020B0606020202030204" pitchFamily="34" charset="0"/>
                          <a:ea typeface="Times New Roman" panose="02020603050405020304" pitchFamily="18" charset="0"/>
                          <a:cs typeface="Calibri" panose="020F0502020204030204" pitchFamily="34" charset="0"/>
                        </a:rPr>
                        <a:t>structures, policies and tools.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Governance monitoring system implemented to strengthen oversight and corporate 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Biannual governance progress reports produced of all health entities and councils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Biannual governance progress reports of all 5 health Entities and 6 statutory health professional councils produced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Biannual governance progress reports of all 5 health Entities and 6 statutory health professional councils produced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Biannual governance progress reports of all 5 health Entities and 6 statutory health professional councils produced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76256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6707088" cy="648072"/>
          </a:xfrm>
        </p:spPr>
        <p:txBody>
          <a:bodyPr/>
          <a:lstStyle/>
          <a:p>
            <a:r>
              <a:rPr lang="en-ZA" sz="2400" dirty="0"/>
              <a:t>Programme 6 - </a:t>
            </a:r>
            <a:r>
              <a:rPr lang="en-GB" sz="2400" dirty="0"/>
              <a:t>Health System Governance </a:t>
            </a:r>
            <a:r>
              <a:rPr lang="en-GB" sz="2400" dirty="0" smtClean="0"/>
              <a:t>and </a:t>
            </a:r>
            <a:r>
              <a:rPr lang="en-GB" sz="2400" dirty="0"/>
              <a:t>Human Resources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47</a:t>
            </a:fld>
            <a:endParaRPr lang="en-ZA" dirty="0"/>
          </a:p>
        </p:txBody>
      </p:sp>
      <p:graphicFrame>
        <p:nvGraphicFramePr>
          <p:cNvPr id="6" name="Content Placeholder 6"/>
          <p:cNvGraphicFramePr>
            <a:graphicFrameLocks/>
          </p:cNvGraphicFramePr>
          <p:nvPr>
            <p:extLst>
              <p:ext uri="{D42A27DB-BD31-4B8C-83A1-F6EECF244321}">
                <p14:modId xmlns:p14="http://schemas.microsoft.com/office/powerpoint/2010/main" xmlns="" val="2436190339"/>
              </p:ext>
            </p:extLst>
          </p:nvPr>
        </p:nvGraphicFramePr>
        <p:xfrm>
          <a:off x="228599" y="946820"/>
          <a:ext cx="8915401" cy="5024439"/>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56541">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Ensure integrated and  coordinated governance and management oversight of public entities and statutory professional councils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Handbook for departmental representatives  serving on public health entities boards and statutory professional councils implemented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Handbook for departmental representatives serving on public health entities boards and statutory professional councils produced.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Handbook for departmental representatives serving on public health entities boards and statutory professional councils implemented.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Public health entities boards and statutory professional councils’ governance functionality and effectiveness assessed.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Public health entities boards and statutory professional councils’ governance functionality and effectiveness monitored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459705"/>
                  </a:ext>
                </a:extLst>
              </a:tr>
              <a:tr h="782707">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Implement eHealth Strategy of South Africa through the development of patient information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eHealth Strategy 2020 – 2025 published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 eHealth Strategy 2020 – 2025 developed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eHealth Strategy 2020 – 2025 published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eHealth Strategy 2020 – 2025 implementation monitored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eHealth Strategy 2020 – 2025 implementation monitored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7249175"/>
                  </a:ext>
                </a:extLst>
              </a:tr>
              <a:tr h="782707">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Implement an integrated monitoring and evaluation plan aligned to health outcomes and outputs contained in the Health Sector Strategy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NHI Phase 1 Evaluation Conducted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NHI Phase 1 evaluation report published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NHI Phase 1 evaluation results disseminated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NHI M&amp;E Framework developed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NHI Implementation monitored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260961"/>
                  </a:ext>
                </a:extLst>
              </a:tr>
            </a:tbl>
          </a:graphicData>
        </a:graphic>
      </p:graphicFrame>
    </p:spTree>
    <p:extLst>
      <p:ext uri="{BB962C8B-B14F-4D97-AF65-F5344CB8AC3E}">
        <p14:creationId xmlns:p14="http://schemas.microsoft.com/office/powerpoint/2010/main" xmlns="" val="218203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0972"/>
            <a:ext cx="6707088" cy="648072"/>
          </a:xfrm>
        </p:spPr>
        <p:txBody>
          <a:bodyPr/>
          <a:lstStyle/>
          <a:p>
            <a:r>
              <a:rPr lang="en-ZA" sz="2400" dirty="0"/>
              <a:t>Programme 6 - </a:t>
            </a:r>
            <a:r>
              <a:rPr lang="en-GB" sz="2400" dirty="0"/>
              <a:t>Health System Governance and Human Resources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48</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4166933147"/>
              </p:ext>
            </p:extLst>
          </p:nvPr>
        </p:nvGraphicFramePr>
        <p:xfrm>
          <a:off x="114299" y="1219200"/>
          <a:ext cx="8915401" cy="4265676"/>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2598">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rowSpan="3">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develop and manage Human Resources for Health (HRH) in South Africa</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National Human Resources for Health (HRH) Strategy 2020-2030 published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HRH Strategic plan 2020-2030 drafted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HRH Strategic plan 2020-2030 published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HRH Strategic plan 2020-2030 monitored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effectLst/>
                          <a:latin typeface="Arial Narrow" panose="020B0606020202030204" pitchFamily="34" charset="0"/>
                          <a:ea typeface="Times New Roman" panose="02020603050405020304" pitchFamily="18" charset="0"/>
                          <a:cs typeface="Calibri" panose="020F0502020204030204" pitchFamily="34" charset="0"/>
                        </a:rPr>
                        <a:t> HRH Strategic plan </a:t>
                      </a: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2020-2030 </a:t>
                      </a:r>
                      <a:r>
                        <a:rPr lang="en-GB" sz="1300">
                          <a:effectLst/>
                          <a:latin typeface="Arial Narrow" panose="020B0606020202030204" pitchFamily="34" charset="0"/>
                          <a:ea typeface="Times New Roman" panose="02020603050405020304" pitchFamily="18" charset="0"/>
                          <a:cs typeface="Calibri" panose="020F0502020204030204" pitchFamily="34" charset="0"/>
                        </a:rPr>
                        <a:t>reviewed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PHC facilities having revised organisational structures as per normative guides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All PHC facilities with revised organizational structures as per normative guides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 of PHC facilities fully staffed as per the approved organizational structures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 of PHC facilities fully staffed as per the approved organizational structures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HR Regulations for Section 52 of the National Health Act of 2003 developed and implemented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HR Regulations for section 52 of the National Health Act of 2003 drafted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HR Regulations under section 52 of the National Health Act of 2003 published for public comments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HR Regulations for section 52 of the National Health Act promulgated and implementation commenced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5664094"/>
                  </a:ext>
                </a:extLst>
              </a:tr>
            </a:tbl>
          </a:graphicData>
        </a:graphic>
      </p:graphicFrame>
    </p:spTree>
    <p:extLst>
      <p:ext uri="{BB962C8B-B14F-4D97-AF65-F5344CB8AC3E}">
        <p14:creationId xmlns:p14="http://schemas.microsoft.com/office/powerpoint/2010/main" xmlns="" val="3449537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76200"/>
            <a:ext cx="6707088" cy="648072"/>
          </a:xfrm>
        </p:spPr>
        <p:txBody>
          <a:bodyPr/>
          <a:lstStyle/>
          <a:p>
            <a:r>
              <a:rPr lang="en-ZA" sz="2800" dirty="0"/>
              <a:t>Programme 6 - </a:t>
            </a:r>
            <a:r>
              <a:rPr lang="en-GB" sz="2800" dirty="0"/>
              <a:t>Health System Governance and Human Resources</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49</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431787784"/>
              </p:ext>
            </p:extLst>
          </p:nvPr>
        </p:nvGraphicFramePr>
        <p:xfrm>
          <a:off x="114299" y="1219200"/>
          <a:ext cx="8915401" cy="3369183"/>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2598">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rowSpan="2">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Plan, develop and manage Human Resources for Health (HRH) in South Africa</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Policy for community service reviewed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Policy for community service reviewed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Policy for community service approved and Implemented for 2021 intake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Policy impact measured and policy reviewed</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0148061"/>
                  </a:ext>
                </a:extLst>
              </a:tr>
              <a:tr h="782707">
                <a:tc vMerge="1">
                  <a:txBody>
                    <a:bodyPr/>
                    <a:lstStyle/>
                    <a:p>
                      <a:pPr marL="0" marR="0">
                        <a:lnSpc>
                          <a:spcPct val="115000"/>
                        </a:lnSpc>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User manual developed  containing standardised PERSAL data definitions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User manual developed  containing standardised PERSAL data definitions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PERSAL data structures implemented to facilitate  data clean up completed by 9 provincial DoH</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3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0402470"/>
                  </a:ext>
                </a:extLst>
              </a:tr>
            </a:tbl>
          </a:graphicData>
        </a:graphic>
      </p:graphicFrame>
    </p:spTree>
    <p:extLst>
      <p:ext uri="{BB962C8B-B14F-4D97-AF65-F5344CB8AC3E}">
        <p14:creationId xmlns:p14="http://schemas.microsoft.com/office/powerpoint/2010/main" xmlns="" val="358124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707088" cy="648072"/>
          </a:xfrm>
        </p:spPr>
        <p:txBody>
          <a:bodyPr/>
          <a:lstStyle/>
          <a:p>
            <a:r>
              <a:rPr lang="en-ZA" sz="2400" dirty="0"/>
              <a:t>Legislation and Prescripts that regulate Health Sector planning  </a:t>
            </a:r>
            <a:endParaRPr lang="en-US" sz="2400" dirty="0"/>
          </a:p>
        </p:txBody>
      </p:sp>
      <p:sp>
        <p:nvSpPr>
          <p:cNvPr id="3" name="Content Placeholder 2"/>
          <p:cNvSpPr>
            <a:spLocks noGrp="1"/>
          </p:cNvSpPr>
          <p:nvPr>
            <p:ph sz="quarter" idx="1"/>
          </p:nvPr>
        </p:nvSpPr>
        <p:spPr>
          <a:xfrm>
            <a:off x="238604" y="3352800"/>
            <a:ext cx="3810000" cy="2727960"/>
          </a:xfrm>
          <a:prstGeom prst="rect">
            <a:avLst/>
          </a:prstGeom>
        </p:spPr>
        <p:txBody>
          <a:bodyPr>
            <a:noAutofit/>
          </a:bodyPr>
          <a:lstStyle/>
          <a:p>
            <a:pPr marL="0" indent="0">
              <a:buNone/>
            </a:pPr>
            <a:r>
              <a:rPr lang="en-ZA" sz="1800" b="1" dirty="0" smtClean="0">
                <a:latin typeface="+mj-lt"/>
                <a:ea typeface="+mj-ea"/>
                <a:cs typeface="+mj-cs"/>
              </a:rPr>
              <a:t>Public </a:t>
            </a:r>
            <a:r>
              <a:rPr lang="en-ZA" sz="1800" b="1" dirty="0">
                <a:latin typeface="+mj-lt"/>
                <a:ea typeface="+mj-ea"/>
                <a:cs typeface="+mj-cs"/>
              </a:rPr>
              <a:t>Finance Management Act, 1999</a:t>
            </a:r>
          </a:p>
          <a:p>
            <a:pPr marL="360363" lvl="1"/>
            <a:r>
              <a:rPr lang="en-ZA" sz="1400" dirty="0">
                <a:latin typeface="+mj-lt"/>
                <a:ea typeface="+mj-ea"/>
                <a:cs typeface="+mj-cs"/>
              </a:rPr>
              <a:t>Treasury Regulations – Chapter 5 of 2007</a:t>
            </a:r>
          </a:p>
          <a:p>
            <a:pPr marL="360363" lvl="1"/>
            <a:r>
              <a:rPr lang="en-ZA" sz="1400" dirty="0">
                <a:latin typeface="+mj-lt"/>
                <a:ea typeface="+mj-ea"/>
                <a:cs typeface="+mj-cs"/>
              </a:rPr>
              <a:t>Framework for Strategic Plans and Annual Performance </a:t>
            </a:r>
            <a:r>
              <a:rPr lang="en-ZA" sz="1400" dirty="0" smtClean="0">
                <a:latin typeface="+mj-lt"/>
                <a:ea typeface="+mj-ea"/>
                <a:cs typeface="+mj-cs"/>
              </a:rPr>
              <a:t>Plans(FSAPP), </a:t>
            </a:r>
            <a:r>
              <a:rPr lang="en-ZA" sz="1400" dirty="0">
                <a:latin typeface="+mj-lt"/>
                <a:ea typeface="+mj-ea"/>
                <a:cs typeface="+mj-cs"/>
              </a:rPr>
              <a:t>2010 </a:t>
            </a:r>
            <a:endParaRPr lang="en-ZA" sz="1400" dirty="0" smtClean="0">
              <a:latin typeface="+mj-lt"/>
              <a:ea typeface="+mj-ea"/>
              <a:cs typeface="+mj-cs"/>
            </a:endParaRPr>
          </a:p>
          <a:p>
            <a:pPr marL="360363" lvl="1"/>
            <a:r>
              <a:rPr lang="en-ZA" sz="1400" dirty="0" smtClean="0">
                <a:latin typeface="+mj-lt"/>
                <a:ea typeface="+mj-ea"/>
                <a:cs typeface="+mj-cs"/>
              </a:rPr>
              <a:t>Integrated Planning Framework Bill, 2018 (soon to be tabled in parliament by the Presidency)</a:t>
            </a:r>
          </a:p>
          <a:p>
            <a:pPr marL="360363" lvl="1"/>
            <a:r>
              <a:rPr lang="en-ZA" sz="1400" dirty="0" smtClean="0">
                <a:latin typeface="+mj-lt"/>
                <a:ea typeface="+mj-ea"/>
                <a:cs typeface="+mj-cs"/>
              </a:rPr>
              <a:t>FSAPP also currently being revised, DPME has circulated the final draft to all government Departments</a:t>
            </a:r>
          </a:p>
          <a:p>
            <a:pPr lvl="1"/>
            <a:endParaRPr lang="en-ZA" sz="1200" b="1" dirty="0">
              <a:solidFill>
                <a:schemeClr val="tx2"/>
              </a:solidFill>
              <a:latin typeface="+mj-lt"/>
              <a:ea typeface="+mj-ea"/>
              <a:cs typeface="+mj-cs"/>
            </a:endParaRPr>
          </a:p>
          <a:p>
            <a:pPr lvl="1"/>
            <a:endParaRPr lang="en-ZA" sz="1600" dirty="0">
              <a:solidFill>
                <a:schemeClr val="tx2"/>
              </a:solidFill>
              <a:latin typeface="+mj-lt"/>
              <a:ea typeface="+mj-ea"/>
              <a:cs typeface="+mj-cs"/>
            </a:endParaRPr>
          </a:p>
        </p:txBody>
      </p:sp>
      <p:sp>
        <p:nvSpPr>
          <p:cNvPr id="6" name="Content Placeholder 5"/>
          <p:cNvSpPr>
            <a:spLocks noGrp="1"/>
          </p:cNvSpPr>
          <p:nvPr>
            <p:ph sz="quarter" idx="4294967295"/>
          </p:nvPr>
        </p:nvSpPr>
        <p:spPr>
          <a:xfrm>
            <a:off x="4267200" y="2758782"/>
            <a:ext cx="4419600" cy="4038600"/>
          </a:xfrm>
          <a:prstGeom prst="rect">
            <a:avLst/>
          </a:prstGeom>
        </p:spPr>
        <p:txBody>
          <a:bodyPr>
            <a:noAutofit/>
          </a:bodyPr>
          <a:lstStyle/>
          <a:p>
            <a:pPr marL="52388" indent="0">
              <a:buNone/>
            </a:pPr>
            <a:r>
              <a:rPr lang="en-ZA" sz="1600" b="1" dirty="0"/>
              <a:t>National Health Act, 2003</a:t>
            </a:r>
          </a:p>
          <a:p>
            <a:pPr marL="338138" lvl="1"/>
            <a:r>
              <a:rPr lang="en-US" sz="1400" b="1" dirty="0"/>
              <a:t>Section 21(4) </a:t>
            </a:r>
            <a:r>
              <a:rPr lang="en-US" sz="1400" dirty="0"/>
              <a:t>- “the national health plans must comply with national health policy. </a:t>
            </a:r>
            <a:endParaRPr lang="en-ZA" sz="1400" dirty="0"/>
          </a:p>
          <a:p>
            <a:pPr marL="338138" lvl="1"/>
            <a:r>
              <a:rPr lang="en-US" sz="1400" b="1" dirty="0"/>
              <a:t>Section 21(5) </a:t>
            </a:r>
            <a:r>
              <a:rPr lang="en-US" sz="1400" dirty="0"/>
              <a:t>-  “The Director-General must integrate the health plans of the national department and provincial departments annually and submit the integrated health plans to the National Health Council”.</a:t>
            </a:r>
            <a:endParaRPr lang="en-ZA" sz="1400" dirty="0"/>
          </a:p>
          <a:p>
            <a:pPr marL="338138" lvl="1"/>
            <a:r>
              <a:rPr lang="en-US" sz="1400" b="1" dirty="0"/>
              <a:t>Section 33(1) </a:t>
            </a:r>
            <a:r>
              <a:rPr lang="en-US" sz="1400" dirty="0"/>
              <a:t>- “Each district and metropolitan health manager must within the national budget cycle develop … a district health plan drawn up in accordance with national guidelines issued by the Director-General…”</a:t>
            </a:r>
            <a:endParaRPr lang="en-ZA" sz="1400" dirty="0"/>
          </a:p>
          <a:p>
            <a:pPr marL="338138" lvl="1"/>
            <a:r>
              <a:rPr lang="en-US" sz="1400" b="1" dirty="0"/>
              <a:t>Section 23(2) </a:t>
            </a:r>
            <a:r>
              <a:rPr lang="en-US" sz="1400" dirty="0"/>
              <a:t>- “The National Health Council may determine the time frames, guidelines and the format for the preparation of national and provincial health plans.</a:t>
            </a:r>
            <a:endParaRPr lang="en-ZA" sz="1400" dirty="0"/>
          </a:p>
          <a:p>
            <a:pPr marL="338138" indent="-285750"/>
            <a:endParaRPr lang="en-ZA" sz="1200" dirty="0"/>
          </a:p>
        </p:txBody>
      </p:sp>
      <p:pic>
        <p:nvPicPr>
          <p:cNvPr id="7" name="Picture 2"/>
          <p:cNvPicPr>
            <a:picLocks noChangeAspect="1" noChangeArrowheads="1"/>
          </p:cNvPicPr>
          <p:nvPr/>
        </p:nvPicPr>
        <p:blipFill>
          <a:blip r:embed="rId2" cstate="print"/>
          <a:srcRect l="33780" t="10600" r="32200" b="6241"/>
          <a:stretch>
            <a:fillRect/>
          </a:stretch>
        </p:blipFill>
        <p:spPr bwMode="auto">
          <a:xfrm>
            <a:off x="2317840" y="1138191"/>
            <a:ext cx="1512168" cy="2079232"/>
          </a:xfrm>
          <a:prstGeom prst="rect">
            <a:avLst/>
          </a:prstGeom>
          <a:noFill/>
          <a:ln w="9525">
            <a:noFill/>
            <a:miter lim="800000"/>
            <a:headEnd/>
            <a:tailEnd/>
          </a:ln>
        </p:spPr>
      </p:pic>
      <p:pic>
        <p:nvPicPr>
          <p:cNvPr id="8" name="Picture 7" descr="C:\Users\TannaG\Desktop\Public_Finance_Management_Pocket_2013.jpg"/>
          <p:cNvPicPr>
            <a:picLocks noChangeAspect="1" noChangeArrowheads="1"/>
          </p:cNvPicPr>
          <p:nvPr/>
        </p:nvPicPr>
        <p:blipFill>
          <a:blip r:embed="rId3" cstate="print"/>
          <a:srcRect/>
          <a:stretch>
            <a:fillRect/>
          </a:stretch>
        </p:blipFill>
        <p:spPr bwMode="auto">
          <a:xfrm>
            <a:off x="497793" y="1138191"/>
            <a:ext cx="1480460" cy="1990818"/>
          </a:xfrm>
          <a:prstGeom prst="rect">
            <a:avLst/>
          </a:prstGeom>
          <a:noFill/>
        </p:spPr>
      </p:pic>
      <p:pic>
        <p:nvPicPr>
          <p:cNvPr id="9" name="Picture 4"/>
          <p:cNvPicPr>
            <a:picLocks noChangeAspect="1" noChangeArrowheads="1"/>
          </p:cNvPicPr>
          <p:nvPr/>
        </p:nvPicPr>
        <p:blipFill>
          <a:blip r:embed="rId4" cstate="print"/>
          <a:srcRect/>
          <a:stretch>
            <a:fillRect/>
          </a:stretch>
        </p:blipFill>
        <p:spPr bwMode="auto">
          <a:xfrm>
            <a:off x="6937648" y="189277"/>
            <a:ext cx="1977752" cy="2472757"/>
          </a:xfrm>
          <a:prstGeom prst="rect">
            <a:avLst/>
          </a:prstGeom>
          <a:noFill/>
          <a:ln w="9525">
            <a:noFill/>
            <a:miter lim="800000"/>
            <a:headEnd/>
            <a:tailEnd/>
          </a:ln>
        </p:spPr>
      </p:pic>
      <p:sp>
        <p:nvSpPr>
          <p:cNvPr id="10"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a:t>
            </a:fld>
            <a:endParaRPr lang="en-ZA" dirty="0"/>
          </a:p>
        </p:txBody>
      </p:sp>
    </p:spTree>
    <p:extLst>
      <p:ext uri="{BB962C8B-B14F-4D97-AF65-F5344CB8AC3E}">
        <p14:creationId xmlns:p14="http://schemas.microsoft.com/office/powerpoint/2010/main" xmlns="" val="1792340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52400"/>
            <a:ext cx="6707088" cy="648072"/>
          </a:xfrm>
        </p:spPr>
        <p:txBody>
          <a:bodyPr/>
          <a:lstStyle/>
          <a:p>
            <a:r>
              <a:rPr lang="en-ZA" sz="2400" dirty="0"/>
              <a:t>Programme 6 - </a:t>
            </a:r>
            <a:r>
              <a:rPr lang="en-GB" sz="2400" dirty="0"/>
              <a:t>Health System Governance and Human Resources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50</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2879482284"/>
              </p:ext>
            </p:extLst>
          </p:nvPr>
        </p:nvGraphicFramePr>
        <p:xfrm>
          <a:off x="114299" y="1219200"/>
          <a:ext cx="8915401" cy="4843781"/>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2598">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Increase production of Human Resources for Health to strengthen  capacity in the health system through the implementation of the expanded  clinical training platform that is Primary Health Care oriented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Number of Cuban trained medical students placed for their final year training at South African universities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All students returning from Cuba during 2018/19 placed for final clinical training in the local medical schools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650 Cuban trained medical students placed for their final year training at South African universities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720 Cuban trained medical students placed for their final year training at South African universities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370 Cuban trained medical students placed for their final year training at South African universities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Improve the Human resource planning by strengthening the placement process for medical interns and community service personnel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Percentage Medical Interns and Community service personnel who studied at South African universities allocated  in health facilities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 of South African Medical Interns and Community service personnel who studied at SA Universities allocated for placement by October for annual and  April for asynchronous allocations respectively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 of South African Medical Interns and Community service personnel who studied at SA Universities allocated for placement by October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100 % of South African Medical Interns and Community service personnel who studied at SA Universities allocated for placement by October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100 % of South African Medical Interns and Community service personnel who studied at SA Universities allocated for placement by October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913564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6707088" cy="648072"/>
          </a:xfrm>
        </p:spPr>
        <p:txBody>
          <a:bodyPr/>
          <a:lstStyle/>
          <a:p>
            <a:r>
              <a:rPr lang="en-ZA" sz="2800" dirty="0"/>
              <a:t>Programme 6 - </a:t>
            </a:r>
            <a:r>
              <a:rPr lang="en-GB" sz="2800" dirty="0"/>
              <a:t>Health System Governance and Human Resources</a:t>
            </a:r>
            <a:endParaRPr lang="en-ZA" sz="28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51</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2412339831"/>
              </p:ext>
            </p:extLst>
          </p:nvPr>
        </p:nvGraphicFramePr>
        <p:xfrm>
          <a:off x="114299" y="1219200"/>
          <a:ext cx="8915401" cy="2964625"/>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2598">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782707">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Strengthen Nursing Education Training and Practice through implementation of the objectives of the Nursing Strategy.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Number of nursing colleges accredited to offer the new qualification programmes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9/17 remaining colleges have customised curricula for the new 3yr Diploma in General Nursing </a:t>
                      </a:r>
                      <a:br>
                        <a:rPr lang="en-GB" sz="1200" dirty="0">
                          <a:effectLst/>
                          <a:latin typeface="Arial Narrow" panose="020B0606020202030204" pitchFamily="34" charset="0"/>
                          <a:ea typeface="Times New Roman" panose="02020603050405020304" pitchFamily="18" charset="0"/>
                          <a:cs typeface="Calibri" panose="020F0502020204030204" pitchFamily="34" charset="0"/>
                        </a:rPr>
                      </a:br>
                      <a:r>
                        <a:rPr lang="en-GB" sz="1200" dirty="0">
                          <a:effectLst/>
                          <a:latin typeface="Arial Narrow" panose="020B0606020202030204" pitchFamily="34" charset="0"/>
                          <a:ea typeface="Times New Roman" panose="02020603050405020304" pitchFamily="18" charset="0"/>
                          <a:cs typeface="Calibri" panose="020F0502020204030204" pitchFamily="34" charset="0"/>
                        </a:rPr>
                        <a:t>New courses commenced in 2019 academic year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All 10 nursing colleges accredited to offer the new nursing curriculum for the three year Diploma in General Nursing from 2020 academic year </a:t>
                      </a:r>
                      <a:r>
                        <a:rPr lang="en-GB" sz="1200" strike="sngStrike" dirty="0">
                          <a:effectLst/>
                          <a:latin typeface="Arial Narrow" panose="020B0606020202030204" pitchFamily="34" charset="0"/>
                          <a:ea typeface="Times New Roman" panose="02020603050405020304" pitchFamily="18" charset="0"/>
                          <a:cs typeface="Calibri" panose="020F0502020204030204" pitchFamily="34" charset="0"/>
                        </a:rPr>
                        <a:t> </a:t>
                      </a:r>
                      <a:br>
                        <a:rPr lang="en-GB" sz="1200" strike="sngStrike" dirty="0">
                          <a:effectLst/>
                          <a:latin typeface="Arial Narrow" panose="020B0606020202030204" pitchFamily="34" charset="0"/>
                          <a:ea typeface="Times New Roman" panose="02020603050405020304" pitchFamily="18" charset="0"/>
                          <a:cs typeface="Calibri" panose="020F0502020204030204" pitchFamily="34" charset="0"/>
                        </a:rPr>
                      </a:b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Progress reports of 10 nursing collages reviewed to ensure quality of the implementation of the new nursing qualification programmes (3 year diploma in general nursing; and Midwifery)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Progress reports of 10 nursing collages reviewed to ensure quality of the implementation of the new nursing qualification programmes (3 year diploma in general nursing; and Midwifery)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4142581"/>
                  </a:ext>
                </a:extLst>
              </a:tr>
            </a:tbl>
          </a:graphicData>
        </a:graphic>
      </p:graphicFrame>
    </p:spTree>
    <p:extLst>
      <p:ext uri="{BB962C8B-B14F-4D97-AF65-F5344CB8AC3E}">
        <p14:creationId xmlns:p14="http://schemas.microsoft.com/office/powerpoint/2010/main" xmlns="" val="1573612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6707088" cy="648072"/>
          </a:xfrm>
        </p:spPr>
        <p:txBody>
          <a:bodyPr/>
          <a:lstStyle/>
          <a:p>
            <a:r>
              <a:rPr lang="en-ZA" sz="2400" dirty="0"/>
              <a:t>Programme 6 - </a:t>
            </a:r>
            <a:r>
              <a:rPr lang="en-GB" sz="2400" dirty="0"/>
              <a:t>Health System Governance and Human Resources</a:t>
            </a:r>
            <a:endParaRPr lang="en-ZA" sz="2400"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52</a:t>
            </a:fld>
            <a:endParaRPr lang="en-ZA" dirty="0"/>
          </a:p>
        </p:txBody>
      </p:sp>
      <p:graphicFrame>
        <p:nvGraphicFramePr>
          <p:cNvPr id="8" name="Content Placeholder 6"/>
          <p:cNvGraphicFramePr>
            <a:graphicFrameLocks/>
          </p:cNvGraphicFramePr>
          <p:nvPr>
            <p:extLst>
              <p:ext uri="{D42A27DB-BD31-4B8C-83A1-F6EECF244321}">
                <p14:modId xmlns:p14="http://schemas.microsoft.com/office/powerpoint/2010/main" xmlns="" val="3029262"/>
              </p:ext>
            </p:extLst>
          </p:nvPr>
        </p:nvGraphicFramePr>
        <p:xfrm>
          <a:off x="114299" y="1219200"/>
          <a:ext cx="8915401" cy="3057855"/>
        </p:xfrm>
        <a:graphic>
          <a:graphicData uri="http://schemas.openxmlformats.org/drawingml/2006/table">
            <a:tbl>
              <a:tblPr/>
              <a:tblGrid>
                <a:gridCol w="1409701">
                  <a:extLst>
                    <a:ext uri="{9D8B030D-6E8A-4147-A177-3AD203B41FA5}">
                      <a16:colId xmlns:a16="http://schemas.microsoft.com/office/drawing/2014/main" xmlns="" val="20000"/>
                    </a:ext>
                  </a:extLst>
                </a:gridCol>
                <a:gridCol w="1784985">
                  <a:extLst>
                    <a:ext uri="{9D8B030D-6E8A-4147-A177-3AD203B41FA5}">
                      <a16:colId xmlns:a16="http://schemas.microsoft.com/office/drawing/2014/main" xmlns="" val="20001"/>
                    </a:ext>
                  </a:extLst>
                </a:gridCol>
                <a:gridCol w="1560195">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263015">
                  <a:extLst>
                    <a:ext uri="{9D8B030D-6E8A-4147-A177-3AD203B41FA5}">
                      <a16:colId xmlns:a16="http://schemas.microsoft.com/office/drawing/2014/main" xmlns="" val="20004"/>
                    </a:ext>
                  </a:extLst>
                </a:gridCol>
                <a:gridCol w="1411605">
                  <a:extLst>
                    <a:ext uri="{9D8B030D-6E8A-4147-A177-3AD203B41FA5}">
                      <a16:colId xmlns:a16="http://schemas.microsoft.com/office/drawing/2014/main" xmlns="" val="20005"/>
                    </a:ext>
                  </a:extLst>
                </a:gridCol>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rowSpan="2">
                  <a:txBody>
                    <a:bodyPr/>
                    <a:lstStyle/>
                    <a:p>
                      <a:pPr algn="ctr">
                        <a:lnSpc>
                          <a:spcPct val="115000"/>
                        </a:lnSpc>
                        <a:spcAft>
                          <a:spcPts val="0"/>
                        </a:spcAft>
                      </a:pPr>
                      <a:r>
                        <a:rPr lang="en-GB" sz="1350" b="1" dirty="0">
                          <a:latin typeface="Arial Narrow" pitchFamily="34" charset="0"/>
                          <a:ea typeface="Times New Roman"/>
                          <a:cs typeface="Times New Roman"/>
                        </a:rPr>
                        <a:t>Performance 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gridSpan="3">
                  <a:txBody>
                    <a:bodyPr/>
                    <a:lstStyle/>
                    <a:p>
                      <a:pPr algn="ctr">
                        <a:lnSpc>
                          <a:spcPct val="115000"/>
                        </a:lnSpc>
                        <a:spcAft>
                          <a:spcPts val="0"/>
                        </a:spcAft>
                      </a:pPr>
                      <a:endParaRPr lang="en-ZA" sz="1350" dirty="0">
                        <a:latin typeface="Arial Narrow" pitchFamily="34" charset="0"/>
                        <a:ea typeface="Times New Roman"/>
                        <a:cs typeface="Times New Roman"/>
                      </a:endParaRPr>
                    </a:p>
                    <a:p>
                      <a:pPr algn="ctr">
                        <a:lnSpc>
                          <a:spcPct val="115000"/>
                        </a:lnSpc>
                        <a:spcAft>
                          <a:spcPts val="0"/>
                        </a:spcAft>
                      </a:pPr>
                      <a:r>
                        <a:rPr lang="en-GB" sz="1350" b="1" dirty="0">
                          <a:latin typeface="Arial Narrow" pitchFamily="34" charset="0"/>
                          <a:ea typeface="Times New Roman"/>
                          <a:cs typeface="Times New Roman"/>
                        </a:rPr>
                        <a:t>Medium-term targets</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12598">
                <a:tc vMerge="1">
                  <a:txBody>
                    <a:bodyPr/>
                    <a:lstStyle/>
                    <a:p>
                      <a:endParaRPr lang="en-ZA"/>
                    </a:p>
                  </a:txBody>
                  <a:tcPr/>
                </a:tc>
                <a:tc vMerge="1">
                  <a:txBody>
                    <a:bodyPr/>
                    <a:lstStyle/>
                    <a:p>
                      <a:endParaRPr lang="en-ZA"/>
                    </a:p>
                  </a:txBody>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r h="313083">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Strengthen Nursing Education Training and Practice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Nursing Strategy 2020-2025 approved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New Indicator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 Nursing Strategy 2020-2025 approved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 Nursing Strategy 2020-2025 implementation monitored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effectLst/>
                          <a:latin typeface="Arial Narrow" panose="020B0606020202030204" pitchFamily="34" charset="0"/>
                          <a:ea typeface="Times New Roman" panose="02020603050405020304" pitchFamily="18" charset="0"/>
                          <a:cs typeface="Calibri" panose="020F0502020204030204" pitchFamily="34" charset="0"/>
                        </a:rPr>
                        <a:t>Not Applicable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2707">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Eliminate the backlog of blood alcohol tests by 2019/20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Percentage backlog for blood alcohol tests eliminated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100% backlog for blood alcohol tests eliminated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100% backlog for blood alcohol tests eliminated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100% backlog for blood alcohol tests eliminated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100% backlog for blood alcohol tests eliminated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2707">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Eliminate the backlog of toxicology tests by 2019/20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Percentage backlog for toxicology tests eliminated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backlog for toxicology tests eliminated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70% backlog for toxicology tests eliminated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95% backlog for toxicology tests eliminated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Arial Narrow" panose="020B0606020202030204" pitchFamily="34" charset="0"/>
                          <a:ea typeface="Times New Roman" panose="02020603050405020304" pitchFamily="18" charset="0"/>
                          <a:cs typeface="Calibri" panose="020F0502020204030204" pitchFamily="34" charset="0"/>
                        </a:rPr>
                        <a:t>100% backlog for toxicology tests eliminated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4142581"/>
                  </a:ext>
                </a:extLst>
              </a:tr>
            </a:tbl>
          </a:graphicData>
        </a:graphic>
      </p:graphicFrame>
    </p:spTree>
    <p:extLst>
      <p:ext uri="{BB962C8B-B14F-4D97-AF65-F5344CB8AC3E}">
        <p14:creationId xmlns:p14="http://schemas.microsoft.com/office/powerpoint/2010/main" xmlns="" val="4136523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
            <a:ext cx="5958408"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6:  Health System Governance and Human Resources</a:t>
            </a:r>
          </a:p>
        </p:txBody>
      </p:sp>
      <p:sp>
        <p:nvSpPr>
          <p:cNvPr id="4" name="Slide Number Placeholder 6"/>
          <p:cNvSpPr txBox="1">
            <a:spLocks/>
          </p:cNvSpPr>
          <p:nvPr/>
        </p:nvSpPr>
        <p:spPr>
          <a:xfrm>
            <a:off x="8305800" y="632460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D2C757-A2D1-4D11-BDA9-37746333DD9E}" type="slidenum">
              <a:rPr lang="en-ZA" smtClean="0"/>
              <a:pPr algn="ctr"/>
              <a:t>53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085652512"/>
              </p:ext>
            </p:extLst>
          </p:nvPr>
        </p:nvGraphicFramePr>
        <p:xfrm>
          <a:off x="899592" y="1295400"/>
          <a:ext cx="7330008" cy="1696974"/>
        </p:xfrm>
        <a:graphic>
          <a:graphicData uri="http://schemas.openxmlformats.org/drawingml/2006/table">
            <a:tbl>
              <a:tblPr firstRow="1" lastRow="1">
                <a:tableStyleId>{69C7853C-536D-4A76-A0AE-DD22124D55A5}</a:tableStyleId>
              </a:tblPr>
              <a:tblGrid>
                <a:gridCol w="1832502">
                  <a:extLst>
                    <a:ext uri="{9D8B030D-6E8A-4147-A177-3AD203B41FA5}">
                      <a16:colId xmlns:a16="http://schemas.microsoft.com/office/drawing/2014/main" xmlns="" val="301643181"/>
                    </a:ext>
                  </a:extLst>
                </a:gridCol>
                <a:gridCol w="1166138">
                  <a:extLst>
                    <a:ext uri="{9D8B030D-6E8A-4147-A177-3AD203B41FA5}">
                      <a16:colId xmlns:a16="http://schemas.microsoft.com/office/drawing/2014/main" xmlns="" val="2708834801"/>
                    </a:ext>
                  </a:extLst>
                </a:gridCol>
                <a:gridCol w="1082842">
                  <a:extLst>
                    <a:ext uri="{9D8B030D-6E8A-4147-A177-3AD203B41FA5}">
                      <a16:colId xmlns:a16="http://schemas.microsoft.com/office/drawing/2014/main" xmlns="" val="752673350"/>
                    </a:ext>
                  </a:extLst>
                </a:gridCol>
                <a:gridCol w="1166138">
                  <a:extLst>
                    <a:ext uri="{9D8B030D-6E8A-4147-A177-3AD203B41FA5}">
                      <a16:colId xmlns:a16="http://schemas.microsoft.com/office/drawing/2014/main" xmlns="" val="4170797259"/>
                    </a:ext>
                  </a:extLst>
                </a:gridCol>
                <a:gridCol w="996423">
                  <a:extLst>
                    <a:ext uri="{9D8B030D-6E8A-4147-A177-3AD203B41FA5}">
                      <a16:colId xmlns:a16="http://schemas.microsoft.com/office/drawing/2014/main" xmlns="" val="484175887"/>
                    </a:ext>
                  </a:extLst>
                </a:gridCol>
                <a:gridCol w="1085965">
                  <a:extLst>
                    <a:ext uri="{9D8B030D-6E8A-4147-A177-3AD203B41FA5}">
                      <a16:colId xmlns:a16="http://schemas.microsoft.com/office/drawing/2014/main" xmlns="" val="181130046"/>
                    </a:ext>
                  </a:extLst>
                </a:gridCol>
              </a:tblGrid>
              <a:tr h="581025">
                <a:tc rowSpan="2">
                  <a:txBody>
                    <a:bodyPr/>
                    <a:lstStyle/>
                    <a:p>
                      <a:pPr marL="228600" algn="l">
                        <a:lnSpc>
                          <a:spcPct val="107000"/>
                        </a:lnSpc>
                        <a:spcBef>
                          <a:spcPts val="1200"/>
                        </a:spcBef>
                        <a:spcAft>
                          <a:spcPts val="0"/>
                        </a:spcAft>
                      </a:pPr>
                      <a:r>
                        <a:rPr lang="en-ZA" sz="1000" kern="0" dirty="0">
                          <a:effectLst/>
                        </a:rPr>
                        <a:t>Economic classification</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a:effectLst/>
                        </a:rPr>
                        <a:t>% Growth </a:t>
                      </a:r>
                      <a:r>
                        <a:rPr lang="en-ZA" sz="800" kern="0">
                          <a:effectLst/>
                        </a:rPr>
                        <a:t>(from 2019/20 to 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ctr">
                        <a:lnSpc>
                          <a:spcPct val="107000"/>
                        </a:lnSpc>
                        <a:spcBef>
                          <a:spcPts val="1200"/>
                        </a:spcBef>
                        <a:spcAft>
                          <a:spcPts val="0"/>
                        </a:spcAft>
                      </a:pPr>
                      <a:r>
                        <a:rPr lang="en-ZA" sz="1000" kern="0">
                          <a:effectLst/>
                        </a:rPr>
                        <a:t>% Growth </a:t>
                      </a:r>
                      <a:r>
                        <a:rPr lang="en-ZA" sz="800" kern="0">
                          <a:effectLst/>
                        </a:rPr>
                        <a:t>(from 2020/21 to 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179182840"/>
                  </a:ext>
                </a:extLst>
              </a:tr>
              <a:tr h="98425">
                <a:tc vMerge="1">
                  <a:txBody>
                    <a:bodyPr/>
                    <a:lstStyle/>
                    <a:p>
                      <a:endParaRPr lang="en-US"/>
                    </a:p>
                  </a:txBody>
                  <a:tcP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kern="0">
                          <a:effectLst/>
                        </a:rPr>
                        <a:t>R'000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686823058"/>
                  </a:ext>
                </a:extLst>
              </a:tr>
              <a:tr h="98425">
                <a:tc>
                  <a:txBody>
                    <a:bodyPr/>
                    <a:lstStyle/>
                    <a:p>
                      <a:pPr marL="80645" algn="l">
                        <a:lnSpc>
                          <a:spcPct val="107000"/>
                        </a:lnSpc>
                        <a:spcBef>
                          <a:spcPts val="1200"/>
                        </a:spcBef>
                        <a:spcAft>
                          <a:spcPts val="0"/>
                        </a:spcAft>
                      </a:pPr>
                      <a:r>
                        <a:rPr lang="en-ZA" sz="1000" kern="0" dirty="0">
                          <a:effectLst/>
                        </a:rPr>
                        <a:t>Compensation of Employees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188,563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206,964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214,705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040437716"/>
                  </a:ext>
                </a:extLst>
              </a:tr>
              <a:tr h="194945">
                <a:tc>
                  <a:txBody>
                    <a:bodyPr/>
                    <a:lstStyle/>
                    <a:p>
                      <a:pPr marL="80645" algn="l">
                        <a:lnSpc>
                          <a:spcPct val="107000"/>
                        </a:lnSpc>
                        <a:spcBef>
                          <a:spcPts val="1200"/>
                        </a:spcBef>
                        <a:spcAft>
                          <a:spcPts val="0"/>
                        </a:spcAft>
                      </a:pPr>
                      <a:r>
                        <a:rPr lang="en-ZA" sz="1000" kern="0" dirty="0">
                          <a:effectLst/>
                        </a:rPr>
                        <a:t>Goods and Services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120,734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126,884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133,702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364110240"/>
                  </a:ext>
                </a:extLst>
              </a:tr>
              <a:tr h="194945">
                <a:tc>
                  <a:txBody>
                    <a:bodyPr/>
                    <a:lstStyle/>
                    <a:p>
                      <a:pPr marL="80645" algn="l">
                        <a:lnSpc>
                          <a:spcPct val="107000"/>
                        </a:lnSpc>
                        <a:spcBef>
                          <a:spcPts val="1200"/>
                        </a:spcBef>
                        <a:spcAft>
                          <a:spcPts val="0"/>
                        </a:spcAft>
                      </a:pPr>
                      <a:r>
                        <a:rPr lang="en-ZA" sz="1000" kern="0">
                          <a:effectLst/>
                        </a:rPr>
                        <a:t>Transfers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4,742,373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4,974,509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5,221,226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553376491"/>
                  </a:ext>
                </a:extLst>
              </a:tr>
              <a:tr h="194945">
                <a:tc>
                  <a:txBody>
                    <a:bodyPr/>
                    <a:lstStyle/>
                    <a:p>
                      <a:pPr marL="80645" algn="l">
                        <a:lnSpc>
                          <a:spcPct val="107000"/>
                        </a:lnSpc>
                        <a:spcBef>
                          <a:spcPts val="1200"/>
                        </a:spcBef>
                        <a:spcAft>
                          <a:spcPts val="0"/>
                        </a:spcAft>
                      </a:pPr>
                      <a:r>
                        <a:rPr lang="en-ZA" sz="1000" kern="0">
                          <a:effectLst/>
                        </a:rPr>
                        <a:t>Capital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25,919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31,375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33,684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445760459"/>
                  </a:ext>
                </a:extLst>
              </a:tr>
              <a:tr h="194945">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R="81280" algn="r">
                        <a:lnSpc>
                          <a:spcPct val="107000"/>
                        </a:lnSpc>
                        <a:spcAft>
                          <a:spcPts val="800"/>
                        </a:spcAft>
                      </a:pPr>
                      <a:r>
                        <a:rPr lang="en-US" sz="1100">
                          <a:effectLst/>
                        </a:rPr>
                        <a:t>5,077,589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a:effectLst/>
                        </a:rPr>
                        <a:t>5,339,732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ctr">
                        <a:lnSpc>
                          <a:spcPct val="107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R="81280" algn="r">
                        <a:lnSpc>
                          <a:spcPct val="107000"/>
                        </a:lnSpc>
                        <a:spcAft>
                          <a:spcPts val="800"/>
                        </a:spcAft>
                      </a:pPr>
                      <a:r>
                        <a:rPr lang="en-US" sz="1100" dirty="0">
                          <a:effectLst/>
                        </a:rPr>
                        <a:t>5,603,317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658295377"/>
                  </a:ext>
                </a:extLst>
              </a:tr>
            </a:tbl>
          </a:graphicData>
        </a:graphic>
      </p:graphicFrame>
    </p:spTree>
    <p:extLst>
      <p:ext uri="{BB962C8B-B14F-4D97-AF65-F5344CB8AC3E}">
        <p14:creationId xmlns:p14="http://schemas.microsoft.com/office/powerpoint/2010/main" xmlns="" val="639822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txBox="1">
            <a:spLocks/>
          </p:cNvSpPr>
          <p:nvPr/>
        </p:nvSpPr>
        <p:spPr>
          <a:xfrm>
            <a:off x="8686800" y="6454140"/>
            <a:ext cx="609600" cy="36576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3D2C757-A2D1-4D11-BDA9-37746333DD9E}" type="slidenum">
              <a:rPr lang="en-ZA" smtClean="0"/>
              <a:pPr algn="ctr"/>
              <a:t>54</a:t>
            </a:fld>
            <a:endParaRPr lang="en-ZA" dirty="0"/>
          </a:p>
        </p:txBody>
      </p:sp>
      <p:sp>
        <p:nvSpPr>
          <p:cNvPr id="5" name="Rectangle 4"/>
          <p:cNvSpPr/>
          <p:nvPr/>
        </p:nvSpPr>
        <p:spPr>
          <a:xfrm>
            <a:off x="899592" y="1"/>
            <a:ext cx="5958408"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Programme 6:  Health System Governance and Human Resources</a:t>
            </a:r>
          </a:p>
        </p:txBody>
      </p:sp>
      <p:graphicFrame>
        <p:nvGraphicFramePr>
          <p:cNvPr id="2" name="Table 1"/>
          <p:cNvGraphicFramePr>
            <a:graphicFrameLocks noGrp="1"/>
          </p:cNvGraphicFramePr>
          <p:nvPr>
            <p:extLst>
              <p:ext uri="{D42A27DB-BD31-4B8C-83A1-F6EECF244321}">
                <p14:modId xmlns:p14="http://schemas.microsoft.com/office/powerpoint/2010/main" xmlns="" val="586796619"/>
              </p:ext>
            </p:extLst>
          </p:nvPr>
        </p:nvGraphicFramePr>
        <p:xfrm>
          <a:off x="533400" y="1524000"/>
          <a:ext cx="7810502" cy="4077854"/>
        </p:xfrm>
        <a:graphic>
          <a:graphicData uri="http://schemas.openxmlformats.org/drawingml/2006/table">
            <a:tbl>
              <a:tblPr firstRow="1" lastRow="1">
                <a:tableStyleId>{69C7853C-536D-4A76-A0AE-DD22124D55A5}</a:tableStyleId>
              </a:tblPr>
              <a:tblGrid>
                <a:gridCol w="1824910">
                  <a:extLst>
                    <a:ext uri="{9D8B030D-6E8A-4147-A177-3AD203B41FA5}">
                      <a16:colId xmlns:a16="http://schemas.microsoft.com/office/drawing/2014/main" xmlns="" val="3032574276"/>
                    </a:ext>
                  </a:extLst>
                </a:gridCol>
                <a:gridCol w="3670573">
                  <a:extLst>
                    <a:ext uri="{9D8B030D-6E8A-4147-A177-3AD203B41FA5}">
                      <a16:colId xmlns:a16="http://schemas.microsoft.com/office/drawing/2014/main" xmlns="" val="1676586215"/>
                    </a:ext>
                  </a:extLst>
                </a:gridCol>
                <a:gridCol w="1165114">
                  <a:extLst>
                    <a:ext uri="{9D8B030D-6E8A-4147-A177-3AD203B41FA5}">
                      <a16:colId xmlns:a16="http://schemas.microsoft.com/office/drawing/2014/main" xmlns="" val="2203428111"/>
                    </a:ext>
                  </a:extLst>
                </a:gridCol>
                <a:gridCol w="1110693">
                  <a:extLst>
                    <a:ext uri="{9D8B030D-6E8A-4147-A177-3AD203B41FA5}">
                      <a16:colId xmlns:a16="http://schemas.microsoft.com/office/drawing/2014/main" xmlns="" val="160288439"/>
                    </a:ext>
                  </a:extLst>
                </a:gridCol>
                <a:gridCol w="39212">
                  <a:extLst>
                    <a:ext uri="{9D8B030D-6E8A-4147-A177-3AD203B41FA5}">
                      <a16:colId xmlns:a16="http://schemas.microsoft.com/office/drawing/2014/main" xmlns="" val="897436202"/>
                    </a:ext>
                  </a:extLst>
                </a:gridCol>
              </a:tblGrid>
              <a:tr h="0">
                <a:tc rowSpan="2">
                  <a:txBody>
                    <a:bodyPr/>
                    <a:lstStyle/>
                    <a:p>
                      <a:pPr marL="228600" algn="l">
                        <a:lnSpc>
                          <a:spcPct val="100000"/>
                        </a:lnSpc>
                        <a:spcBef>
                          <a:spcPts val="1200"/>
                        </a:spcBef>
                        <a:spcAft>
                          <a:spcPts val="0"/>
                        </a:spcAft>
                      </a:pPr>
                      <a:r>
                        <a:rPr lang="en-ZA" sz="1400" kern="0">
                          <a:effectLst/>
                        </a:rPr>
                        <a:t>Sub Programme</a:t>
                      </a:r>
                      <a:endParaRPr lang="en-US" sz="18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marL="228600" algn="l">
                        <a:lnSpc>
                          <a:spcPct val="100000"/>
                        </a:lnSpc>
                        <a:spcBef>
                          <a:spcPts val="1200"/>
                        </a:spcBef>
                        <a:spcAft>
                          <a:spcPts val="0"/>
                        </a:spcAft>
                      </a:pPr>
                      <a:r>
                        <a:rPr lang="en-ZA" sz="1400" kern="0">
                          <a:effectLst/>
                        </a:rPr>
                        <a:t>Item</a:t>
                      </a:r>
                      <a:endParaRPr lang="en-US" sz="18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ctr"/>
                </a:tc>
                <a:tc gridSpan="3">
                  <a:txBody>
                    <a:bodyPr/>
                    <a:lstStyle/>
                    <a:p>
                      <a:pPr marL="228600" algn="ctr">
                        <a:lnSpc>
                          <a:spcPct val="100000"/>
                        </a:lnSpc>
                        <a:spcBef>
                          <a:spcPts val="1200"/>
                        </a:spcBef>
                        <a:spcAft>
                          <a:spcPts val="0"/>
                        </a:spcAft>
                      </a:pPr>
                      <a:r>
                        <a:rPr lang="en-ZA" sz="1400" kern="0" dirty="0">
                          <a:effectLst/>
                        </a:rPr>
                        <a:t>2019/20 (R ‘000)</a:t>
                      </a:r>
                      <a:endParaRPr lang="en-US" sz="18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48133618"/>
                  </a:ext>
                </a:extLst>
              </a:tr>
              <a:tr h="0">
                <a:tc vMerge="1">
                  <a:txBody>
                    <a:bodyPr/>
                    <a:lstStyle/>
                    <a:p>
                      <a:endParaRPr lang="en-US"/>
                    </a:p>
                  </a:txBody>
                  <a:tcPr/>
                </a:tc>
                <a:tc vMerge="1">
                  <a:txBody>
                    <a:bodyPr/>
                    <a:lstStyle/>
                    <a:p>
                      <a:endParaRPr lang="en-US"/>
                    </a:p>
                  </a:txBody>
                  <a:tcPr/>
                </a:tc>
                <a:tc>
                  <a:txBody>
                    <a:bodyPr/>
                    <a:lstStyle/>
                    <a:p>
                      <a:pPr marL="79375" algn="ctr">
                        <a:lnSpc>
                          <a:spcPct val="100000"/>
                        </a:lnSpc>
                        <a:spcBef>
                          <a:spcPts val="1200"/>
                        </a:spcBef>
                        <a:spcAft>
                          <a:spcPts val="0"/>
                        </a:spcAft>
                      </a:pPr>
                      <a:r>
                        <a:rPr lang="en-ZA" sz="1400" b="1" kern="0">
                          <a:effectLst/>
                        </a:rPr>
                        <a:t>Ear marked</a:t>
                      </a:r>
                      <a:endParaRPr lang="en-US" sz="18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79375" algn="ctr">
                        <a:lnSpc>
                          <a:spcPct val="100000"/>
                        </a:lnSpc>
                        <a:spcBef>
                          <a:spcPts val="1200"/>
                        </a:spcBef>
                        <a:spcAft>
                          <a:spcPts val="0"/>
                        </a:spcAft>
                      </a:pPr>
                      <a:r>
                        <a:rPr lang="en-ZA" sz="1400" b="1" kern="0" dirty="0">
                          <a:effectLst/>
                        </a:rPr>
                        <a:t>CG</a:t>
                      </a:r>
                      <a:endParaRPr lang="en-US" sz="18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ctr"/>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30714887"/>
                  </a:ext>
                </a:extLst>
              </a:tr>
              <a:tr h="37267">
                <a:tc rowSpan="2">
                  <a:txBody>
                    <a:bodyPr/>
                    <a:lstStyle/>
                    <a:p>
                      <a:pPr algn="l" fontAlgn="b">
                        <a:lnSpc>
                          <a:spcPct val="100000"/>
                        </a:lnSpc>
                        <a:spcAft>
                          <a:spcPts val="0"/>
                        </a:spcAft>
                      </a:pPr>
                      <a:r>
                        <a:rPr lang="en-ZA" sz="1300" kern="1200" dirty="0">
                          <a:effectLst/>
                        </a:rPr>
                        <a:t> </a:t>
                      </a:r>
                      <a:r>
                        <a:rPr lang="en-ZA" sz="1300" kern="1200" dirty="0" smtClean="0">
                          <a:effectLst/>
                        </a:rPr>
                        <a:t>Health </a:t>
                      </a:r>
                      <a:r>
                        <a:rPr lang="en-ZA" sz="1300" kern="1200" dirty="0">
                          <a:effectLst/>
                        </a:rPr>
                        <a:t>Information, Research, Monitoring and Evaluation</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l" fontAlgn="b">
                        <a:lnSpc>
                          <a:spcPct val="100000"/>
                        </a:lnSpc>
                        <a:spcAft>
                          <a:spcPts val="0"/>
                        </a:spcAft>
                      </a:pPr>
                      <a:r>
                        <a:rPr lang="en-ZA" sz="1300" kern="1200">
                          <a:effectLst/>
                        </a:rPr>
                        <a:t>Health Information Systems Programme</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14,951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48213859"/>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dirty="0">
                          <a:effectLst/>
                        </a:rPr>
                        <a:t>Health Systems Trust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16,780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301272903"/>
                  </a:ext>
                </a:extLst>
              </a:tr>
              <a:tr h="37679">
                <a:tc>
                  <a:txBody>
                    <a:bodyPr/>
                    <a:lstStyle/>
                    <a:p>
                      <a:pPr algn="l" fontAlgn="b">
                        <a:lnSpc>
                          <a:spcPct val="100000"/>
                        </a:lnSpc>
                        <a:spcAft>
                          <a:spcPts val="0"/>
                        </a:spcAft>
                      </a:pPr>
                      <a:r>
                        <a:rPr lang="en-ZA" sz="1300" kern="1200">
                          <a:effectLst/>
                        </a:rPr>
                        <a:t>Human Resources for Health</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l" fontAlgn="b">
                        <a:lnSpc>
                          <a:spcPct val="100000"/>
                        </a:lnSpc>
                        <a:spcAft>
                          <a:spcPts val="0"/>
                        </a:spcAft>
                      </a:pPr>
                      <a:r>
                        <a:rPr lang="en-ZA" sz="1300" kern="1200" dirty="0">
                          <a:effectLst/>
                        </a:rPr>
                        <a:t>Health Professionals Training and Development Cond Grant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2,940,428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09192401"/>
                  </a:ext>
                </a:extLst>
              </a:tr>
              <a:tr h="37267">
                <a:tc rowSpan="8">
                  <a:txBody>
                    <a:bodyPr/>
                    <a:lstStyle/>
                    <a:p>
                      <a:pPr algn="l" fontAlgn="b">
                        <a:lnSpc>
                          <a:spcPct val="100000"/>
                        </a:lnSpc>
                        <a:spcAft>
                          <a:spcPts val="0"/>
                        </a:spcAft>
                      </a:pPr>
                      <a:r>
                        <a:rPr lang="en-ZA" sz="1300" kern="1200" dirty="0">
                          <a:effectLst/>
                        </a:rPr>
                        <a:t>Public Entities Management and Laboratories</a:t>
                      </a:r>
                      <a:endParaRPr lang="en-US" sz="1300" dirty="0">
                        <a:effectLst/>
                      </a:endParaRPr>
                    </a:p>
                    <a:p>
                      <a:pPr algn="l" fontAlgn="b">
                        <a:lnSpc>
                          <a:spcPct val="100000"/>
                        </a:lnSpc>
                        <a:spcAft>
                          <a:spcPts val="0"/>
                        </a:spcAft>
                      </a:pPr>
                      <a:r>
                        <a:rPr lang="en-ZA" sz="1300" kern="1200" dirty="0">
                          <a:effectLst/>
                        </a:rPr>
                        <a:t> </a:t>
                      </a:r>
                      <a:endParaRPr lang="en-US" sz="1300" dirty="0">
                        <a:effectLst/>
                      </a:endParaRPr>
                    </a:p>
                    <a:p>
                      <a:pPr algn="l" fontAlgn="b">
                        <a:lnSpc>
                          <a:spcPct val="100000"/>
                        </a:lnSpc>
                        <a:spcAft>
                          <a:spcPts val="0"/>
                        </a:spcAft>
                      </a:pPr>
                      <a:r>
                        <a:rPr lang="en-ZA" sz="1300" kern="1200" dirty="0">
                          <a:effectLst/>
                        </a:rPr>
                        <a:t> </a:t>
                      </a:r>
                      <a:endParaRPr lang="en-US" sz="1300" dirty="0">
                        <a:effectLst/>
                      </a:endParaRPr>
                    </a:p>
                    <a:p>
                      <a:pPr algn="l" fontAlgn="b">
                        <a:lnSpc>
                          <a:spcPct val="100000"/>
                        </a:lnSpc>
                      </a:pPr>
                      <a:r>
                        <a:rPr lang="en-ZA" sz="1300" kern="12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l" fontAlgn="b">
                        <a:lnSpc>
                          <a:spcPct val="100000"/>
                        </a:lnSpc>
                        <a:spcAft>
                          <a:spcPts val="0"/>
                        </a:spcAft>
                      </a:pPr>
                      <a:r>
                        <a:rPr lang="en-ZA" sz="1300" kern="1200" dirty="0" smtClean="0">
                          <a:effectLst/>
                        </a:rPr>
                        <a:t>Office </a:t>
                      </a:r>
                      <a:r>
                        <a:rPr lang="en-ZA" sz="1300" kern="1200" dirty="0">
                          <a:effectLst/>
                        </a:rPr>
                        <a:t>of Health Standards Compliance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136,471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555351322"/>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dirty="0">
                          <a:effectLst/>
                        </a:rPr>
                        <a:t>National Health Laboratory Services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785,497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587983921"/>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dirty="0">
                          <a:effectLst/>
                        </a:rPr>
                        <a:t>SA Medical Research Council</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686,666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31228258"/>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a:effectLst/>
                        </a:rPr>
                        <a:t>SA Health Products Regulatory Authority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183,274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07964646"/>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dirty="0">
                          <a:effectLst/>
                        </a:rPr>
                        <a:t> Traditional Medicines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a:effectLst/>
                        </a:rPr>
                        <a:t>              5,000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07550384"/>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a:effectLst/>
                        </a:rPr>
                        <a:t>Council for Medical Schemes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dirty="0">
                          <a:effectLst/>
                        </a:rPr>
                        <a:t>              5,987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a:effectLst/>
                        </a:rPr>
                        <a:t>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5142446"/>
                  </a:ext>
                </a:extLst>
              </a:tr>
              <a:tr h="37267">
                <a:tc vMerge="1">
                  <a:txBody>
                    <a:bodyPr/>
                    <a:lstStyle/>
                    <a:p>
                      <a:endParaRPr lang="en-US"/>
                    </a:p>
                  </a:txBody>
                  <a:tcPr/>
                </a:tc>
                <a:tc>
                  <a:txBody>
                    <a:bodyPr/>
                    <a:lstStyle/>
                    <a:p>
                      <a:pPr marL="73025" marR="69850" algn="l" fontAlgn="b">
                        <a:lnSpc>
                          <a:spcPct val="100000"/>
                        </a:lnSpc>
                        <a:spcAft>
                          <a:spcPts val="0"/>
                        </a:spcAft>
                      </a:pPr>
                      <a:r>
                        <a:rPr lang="en-ZA" sz="1300" kern="1200">
                          <a:effectLst/>
                        </a:rPr>
                        <a:t>Forensic Chemistry Laboratories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dirty="0">
                          <a:effectLst/>
                        </a:rPr>
                        <a:t>          158,835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49788824"/>
                  </a:ext>
                </a:extLst>
              </a:tr>
              <a:tr h="37679">
                <a:tc vMerge="1">
                  <a:txBody>
                    <a:bodyPr/>
                    <a:lstStyle/>
                    <a:p>
                      <a:endParaRPr lang="en-US"/>
                    </a:p>
                  </a:txBody>
                  <a:tcPr/>
                </a:tc>
                <a:tc>
                  <a:txBody>
                    <a:bodyPr/>
                    <a:lstStyle/>
                    <a:p>
                      <a:pPr marL="73025" marR="69850" algn="l" fontAlgn="b">
                        <a:lnSpc>
                          <a:spcPct val="100000"/>
                        </a:lnSpc>
                        <a:spcAft>
                          <a:spcPts val="0"/>
                        </a:spcAft>
                      </a:pPr>
                      <a:r>
                        <a:rPr lang="en-ZA" sz="1300" kern="1200">
                          <a:effectLst/>
                        </a:rPr>
                        <a:t>Compensation Commissioner for Occupational Diseases</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marL="73025" marR="69850" algn="r" fontAlgn="b">
                        <a:lnSpc>
                          <a:spcPct val="100000"/>
                        </a:lnSpc>
                        <a:spcAft>
                          <a:spcPts val="0"/>
                        </a:spcAft>
                      </a:pPr>
                      <a:r>
                        <a:rPr lang="en-ZA" sz="1300" kern="1200" dirty="0">
                          <a:effectLst/>
                        </a:rPr>
                        <a:t>            68,694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73025" marR="69850" algn="r" fontAlgn="b">
                        <a:lnSpc>
                          <a:spcPct val="100000"/>
                        </a:lnSpc>
                        <a:spcAft>
                          <a:spcPts val="0"/>
                        </a:spcAft>
                      </a:pPr>
                      <a:r>
                        <a:rPr lang="en-ZA" sz="1300" kern="12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43830444"/>
                  </a:ext>
                </a:extLst>
              </a:tr>
              <a:tr h="37679">
                <a:tc>
                  <a:txBody>
                    <a:bodyPr/>
                    <a:lstStyle/>
                    <a:p>
                      <a:pPr marL="80645" algn="l">
                        <a:lnSpc>
                          <a:spcPct val="100000"/>
                        </a:lnSpc>
                        <a:spcBef>
                          <a:spcPts val="1200"/>
                        </a:spcBef>
                        <a:spcAft>
                          <a:spcPts val="0"/>
                        </a:spcAft>
                      </a:pPr>
                      <a:r>
                        <a:rPr lang="en-ZA" sz="1300" kern="0">
                          <a:effectLst/>
                        </a:rPr>
                        <a:t> </a:t>
                      </a:r>
                      <a:endParaRPr lang="en-US" sz="13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0645" marR="146050" algn="l">
                        <a:lnSpc>
                          <a:spcPct val="100000"/>
                        </a:lnSpc>
                        <a:spcBef>
                          <a:spcPts val="1200"/>
                        </a:spcBef>
                        <a:spcAft>
                          <a:spcPts val="0"/>
                        </a:spcAft>
                      </a:pPr>
                      <a:r>
                        <a:rPr lang="en-US" sz="1300" kern="0">
                          <a:effectLst/>
                        </a:rPr>
                        <a:t>TOTAL</a:t>
                      </a:r>
                      <a:endParaRPr lang="en-US" sz="13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r" fontAlgn="b">
                        <a:lnSpc>
                          <a:spcPct val="100000"/>
                        </a:lnSpc>
                        <a:spcAft>
                          <a:spcPts val="0"/>
                        </a:spcAft>
                      </a:pPr>
                      <a:r>
                        <a:rPr lang="en-ZA" sz="1300" kern="1200">
                          <a:effectLst/>
                        </a:rPr>
                        <a:t>        2,062,155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algn="r" fontAlgn="b">
                        <a:lnSpc>
                          <a:spcPct val="100000"/>
                        </a:lnSpc>
                        <a:spcAft>
                          <a:spcPts val="0"/>
                        </a:spcAft>
                      </a:pPr>
                      <a:r>
                        <a:rPr lang="en-ZA" sz="1300" kern="1200" dirty="0">
                          <a:effectLst/>
                        </a:rPr>
                        <a:t>        2,940,428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87" marR="4387" marT="4387" marB="0" anchor="b"/>
                </a:tc>
                <a:tc>
                  <a:txBody>
                    <a:bodyPr/>
                    <a:lstStyle/>
                    <a:p>
                      <a:pPr algn="l">
                        <a:lnSpc>
                          <a:spcPct val="100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291035825"/>
                  </a:ext>
                </a:extLst>
              </a:tr>
            </a:tbl>
          </a:graphicData>
        </a:graphic>
      </p:graphicFrame>
      <p:sp>
        <p:nvSpPr>
          <p:cNvPr id="6" name="Rectangle 5"/>
          <p:cNvSpPr/>
          <p:nvPr/>
        </p:nvSpPr>
        <p:spPr>
          <a:xfrm>
            <a:off x="0" y="1058536"/>
            <a:ext cx="5588000" cy="338554"/>
          </a:xfrm>
          <a:prstGeom prst="rect">
            <a:avLst/>
          </a:prstGeom>
        </p:spPr>
        <p:txBody>
          <a:bodyPr wrap="square">
            <a:spAutoFit/>
          </a:bodyPr>
          <a:lstStyle/>
          <a:p>
            <a:r>
              <a:rPr lang="en-GB" sz="1600" b="1" dirty="0" smtClean="0">
                <a:latin typeface="Arial" pitchFamily="34" charset="0"/>
                <a:cs typeface="Arial" pitchFamily="34" charset="0"/>
              </a:rPr>
              <a:t>Ear </a:t>
            </a:r>
            <a:r>
              <a:rPr lang="en-GB" sz="1600" b="1" dirty="0">
                <a:latin typeface="Arial" pitchFamily="34" charset="0"/>
                <a:cs typeface="Arial" pitchFamily="34" charset="0"/>
              </a:rPr>
              <a:t>Marked Funds, and Conditional </a:t>
            </a:r>
            <a:r>
              <a:rPr lang="en-GB" sz="1600" b="1" dirty="0" smtClean="0">
                <a:latin typeface="Arial" pitchFamily="34" charset="0"/>
                <a:cs typeface="Arial" pitchFamily="34" charset="0"/>
              </a:rPr>
              <a:t>Grants</a:t>
            </a:r>
            <a:endParaRPr lang="en-US" sz="1600" dirty="0"/>
          </a:p>
        </p:txBody>
      </p:sp>
    </p:spTree>
    <p:extLst>
      <p:ext uri="{BB962C8B-B14F-4D97-AF65-F5344CB8AC3E}">
        <p14:creationId xmlns:p14="http://schemas.microsoft.com/office/powerpoint/2010/main" xmlns="" val="157805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0"/>
            <a:ext cx="7619198" cy="1754326"/>
          </a:xfrm>
          <a:prstGeom prst="rect">
            <a:avLst/>
          </a:prstGeom>
        </p:spPr>
        <p:txBody>
          <a:bodyPr wrap="square">
            <a:spAutoFit/>
          </a:bodyPr>
          <a:lstStyle/>
          <a:p>
            <a:pPr algn="ctr"/>
            <a:r>
              <a:rPr lang="en-ZA" sz="3600" b="1" dirty="0" smtClean="0">
                <a:latin typeface="Arial" panose="020B0604020202020204" pitchFamily="34" charset="0"/>
                <a:cs typeface="Arial" panose="020B0604020202020204" pitchFamily="34" charset="0"/>
              </a:rPr>
              <a:t>SUMMARY OF DIRECT AND INDIRECT CONDITIONAL GRANT ALLOCATIONS</a:t>
            </a:r>
          </a:p>
        </p:txBody>
      </p:sp>
      <p:sp>
        <p:nvSpPr>
          <p:cNvPr id="12" name="Slide Number Placeholder 11"/>
          <p:cNvSpPr>
            <a:spLocks noGrp="1"/>
          </p:cNvSpPr>
          <p:nvPr>
            <p:ph type="sldNum" sz="quarter" idx="11"/>
          </p:nvPr>
        </p:nvSpPr>
        <p:spPr>
          <a:xfrm>
            <a:off x="8001000" y="6324600"/>
            <a:ext cx="685800" cy="396875"/>
          </a:xfrm>
        </p:spPr>
        <p:txBody>
          <a:bodyPr/>
          <a:lstStyle/>
          <a:p>
            <a:fld id="{B9EACDEF-2675-463D-A8A5-473C574A5EE2}" type="slidenum">
              <a:rPr lang="en-ZA" smtClean="0"/>
              <a:pPr/>
              <a:t>55</a:t>
            </a:fld>
            <a:endParaRPr lang="en-ZA" dirty="0"/>
          </a:p>
        </p:txBody>
      </p:sp>
    </p:spTree>
    <p:extLst>
      <p:ext uri="{BB962C8B-B14F-4D97-AF65-F5344CB8AC3E}">
        <p14:creationId xmlns:p14="http://schemas.microsoft.com/office/powerpoint/2010/main" xmlns="" val="29773827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914400" y="152400"/>
            <a:ext cx="5562600" cy="762000"/>
          </a:xfrm>
          <a:prstGeom prst="rect">
            <a:avLst/>
          </a:prstGeom>
        </p:spPr>
        <p:txBody>
          <a:bodyPr anchor="b">
            <a:normAutofit fontScale="92500" lnSpcReduction="20000"/>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Conditional Grants Direct Allocations</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2293" name="AutoShape 3"/>
          <p:cNvSpPr>
            <a:spLocks/>
          </p:cNvSpPr>
          <p:nvPr/>
        </p:nvSpPr>
        <p:spPr bwMode="auto">
          <a:xfrm>
            <a:off x="285750" y="1143000"/>
            <a:ext cx="8229600" cy="801688"/>
          </a:xfrm>
          <a:custGeom>
            <a:avLst/>
            <a:gdLst>
              <a:gd name="T0" fmla="*/ 2147483647 w 21600"/>
              <a:gd name="T1" fmla="*/ 552177108 h 21600"/>
              <a:gd name="T2" fmla="*/ 2147483647 w 21600"/>
              <a:gd name="T3" fmla="*/ 552177108 h 21600"/>
              <a:gd name="T4" fmla="*/ 2147483647 w 21600"/>
              <a:gd name="T5" fmla="*/ 552177108 h 21600"/>
              <a:gd name="T6" fmla="*/ 2147483647 w 21600"/>
              <a:gd name="T7" fmla="*/ 5521771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endParaRPr lang="en-ZA"/>
          </a:p>
        </p:txBody>
      </p:sp>
      <p:sp>
        <p:nvSpPr>
          <p:cNvPr id="12294" name="Slide Number Placeholder 6"/>
          <p:cNvSpPr txBox="1">
            <a:spLocks/>
          </p:cNvSpPr>
          <p:nvPr/>
        </p:nvSpPr>
        <p:spPr bwMode="auto">
          <a:xfrm>
            <a:off x="8305800" y="6324600"/>
            <a:ext cx="609600" cy="365125"/>
          </a:xfrm>
          <a:prstGeom prst="rect">
            <a:avLst/>
          </a:prstGeom>
          <a:noFill/>
          <a:ln w="9525">
            <a:noFill/>
            <a:miter lim="800000"/>
            <a:headEnd/>
            <a:tailEnd/>
          </a:ln>
        </p:spPr>
        <p:txBody>
          <a:bodyPr/>
          <a:lstStyle/>
          <a:p>
            <a:pPr algn="ctr"/>
            <a:fld id="{C9987036-4920-430E-9303-73DD70011757}" type="slidenum">
              <a:rPr lang="en-ZA">
                <a:latin typeface="Calibri" pitchFamily="34" charset="0"/>
              </a:rPr>
              <a:pPr algn="ctr"/>
              <a:t>56</a:t>
            </a:fld>
            <a:endParaRPr lang="en-ZA">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350950017"/>
              </p:ext>
            </p:extLst>
          </p:nvPr>
        </p:nvGraphicFramePr>
        <p:xfrm>
          <a:off x="285750" y="1066798"/>
          <a:ext cx="8629650" cy="4648206"/>
        </p:xfrm>
        <a:graphic>
          <a:graphicData uri="http://schemas.openxmlformats.org/drawingml/2006/table">
            <a:tbl>
              <a:tblPr firstRow="1" lastRow="1" bandRow="1">
                <a:tableStyleId>{F5AB1C69-6EDB-4FF4-983F-18BD219EF322}</a:tableStyleId>
              </a:tblPr>
              <a:tblGrid>
                <a:gridCol w="4627596">
                  <a:extLst>
                    <a:ext uri="{9D8B030D-6E8A-4147-A177-3AD203B41FA5}">
                      <a16:colId xmlns:a16="http://schemas.microsoft.com/office/drawing/2014/main" xmlns="" val="3873356491"/>
                    </a:ext>
                  </a:extLst>
                </a:gridCol>
                <a:gridCol w="1251084">
                  <a:extLst>
                    <a:ext uri="{9D8B030D-6E8A-4147-A177-3AD203B41FA5}">
                      <a16:colId xmlns:a16="http://schemas.microsoft.com/office/drawing/2014/main" xmlns="" val="782920072"/>
                    </a:ext>
                  </a:extLst>
                </a:gridCol>
                <a:gridCol w="1375485">
                  <a:extLst>
                    <a:ext uri="{9D8B030D-6E8A-4147-A177-3AD203B41FA5}">
                      <a16:colId xmlns:a16="http://schemas.microsoft.com/office/drawing/2014/main" xmlns="" val="3883966953"/>
                    </a:ext>
                  </a:extLst>
                </a:gridCol>
                <a:gridCol w="1375485">
                  <a:extLst>
                    <a:ext uri="{9D8B030D-6E8A-4147-A177-3AD203B41FA5}">
                      <a16:colId xmlns:a16="http://schemas.microsoft.com/office/drawing/2014/main" xmlns="" val="784690664"/>
                    </a:ext>
                  </a:extLst>
                </a:gridCol>
              </a:tblGrid>
              <a:tr h="338611">
                <a:tc rowSpan="3">
                  <a:txBody>
                    <a:bodyPr/>
                    <a:lstStyle/>
                    <a:p>
                      <a:pPr>
                        <a:lnSpc>
                          <a:spcPct val="107000"/>
                        </a:lnSpc>
                        <a:spcAft>
                          <a:spcPts val="0"/>
                        </a:spcAft>
                      </a:pPr>
                      <a:r>
                        <a:rPr lang="en-US" sz="1600" dirty="0">
                          <a:effectLst/>
                        </a:rPr>
                        <a:t>Direct Grants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0"/>
                        </a:spcAft>
                      </a:pPr>
                      <a:r>
                        <a:rPr lang="en-US" sz="1600" dirty="0">
                          <a:effectLst/>
                        </a:rPr>
                        <a:t>2019 MTEF Allocations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7925764"/>
                  </a:ext>
                </a:extLst>
              </a:tr>
              <a:tr h="338611">
                <a:tc vMerge="1">
                  <a:txBody>
                    <a:bodyPr/>
                    <a:lstStyle/>
                    <a:p>
                      <a:endParaRPr lang="en-US"/>
                    </a:p>
                  </a:txBody>
                  <a:tcPr/>
                </a:tc>
                <a:tc>
                  <a:txBody>
                    <a:bodyPr/>
                    <a:lstStyle/>
                    <a:p>
                      <a:pPr algn="ctr">
                        <a:lnSpc>
                          <a:spcPct val="107000"/>
                        </a:lnSpc>
                        <a:spcAft>
                          <a:spcPts val="0"/>
                        </a:spcAft>
                      </a:pPr>
                      <a:r>
                        <a:rPr lang="en-US" sz="1400" b="1" dirty="0">
                          <a:effectLst/>
                        </a:rPr>
                        <a:t>2019/20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b="1" dirty="0">
                          <a:effectLst/>
                        </a:rPr>
                        <a:t>2020/21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b="1" dirty="0">
                          <a:effectLst/>
                        </a:rPr>
                        <a:t>2020/21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27212393"/>
                  </a:ext>
                </a:extLst>
              </a:tr>
              <a:tr h="338611">
                <a:tc vMerge="1">
                  <a:txBody>
                    <a:bodyPr/>
                    <a:lstStyle/>
                    <a:p>
                      <a:endParaRPr lang="en-US"/>
                    </a:p>
                  </a:txBody>
                  <a:tcPr/>
                </a:tc>
                <a:tc>
                  <a:txBody>
                    <a:bodyPr/>
                    <a:lstStyle/>
                    <a:p>
                      <a:pPr algn="ctr">
                        <a:lnSpc>
                          <a:spcPct val="107000"/>
                        </a:lnSpc>
                        <a:spcAft>
                          <a:spcPts val="0"/>
                        </a:spcAft>
                      </a:pPr>
                      <a:r>
                        <a:rPr lang="en-US" sz="1400">
                          <a:effectLst/>
                        </a:rPr>
                        <a:t>R'000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R'000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R'000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82052797"/>
                  </a:ext>
                </a:extLst>
              </a:tr>
              <a:tr h="338611">
                <a:tc>
                  <a:txBody>
                    <a:bodyPr/>
                    <a:lstStyle/>
                    <a:p>
                      <a:pPr>
                        <a:lnSpc>
                          <a:spcPct val="107000"/>
                        </a:lnSpc>
                        <a:spcAft>
                          <a:spcPts val="0"/>
                        </a:spcAft>
                      </a:pPr>
                      <a:r>
                        <a:rPr lang="en-US" sz="1400" b="1" dirty="0">
                          <a:effectLst/>
                        </a:rPr>
                        <a:t>Health Prof Training and Dev Grant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2,940,428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3,102,152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a:effectLst/>
                        </a:rPr>
                        <a:t>3,272,770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15343866"/>
                  </a:ext>
                </a:extLst>
              </a:tr>
              <a:tr h="338611">
                <a:tc>
                  <a:txBody>
                    <a:bodyPr/>
                    <a:lstStyle/>
                    <a:p>
                      <a:pPr>
                        <a:lnSpc>
                          <a:spcPct val="107000"/>
                        </a:lnSpc>
                        <a:spcAft>
                          <a:spcPts val="0"/>
                        </a:spcAft>
                      </a:pPr>
                      <a:r>
                        <a:rPr lang="en-US" sz="1400" b="1" dirty="0">
                          <a:effectLst/>
                        </a:rPr>
                        <a:t>National Tertiary Services Grant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13,185,528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14,068,863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14,842,650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9646343"/>
                  </a:ext>
                </a:extLst>
              </a:tr>
              <a:tr h="338611">
                <a:tc>
                  <a:txBody>
                    <a:bodyPr/>
                    <a:lstStyle/>
                    <a:p>
                      <a:pPr>
                        <a:lnSpc>
                          <a:spcPct val="107000"/>
                        </a:lnSpc>
                        <a:spcAft>
                          <a:spcPts val="0"/>
                        </a:spcAft>
                      </a:pPr>
                      <a:r>
                        <a:rPr lang="en-US" sz="1400" b="1" dirty="0">
                          <a:effectLst/>
                        </a:rPr>
                        <a:t>Comprehensive HIV and AIDS, TB &amp; COS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smtClean="0">
                          <a:solidFill>
                            <a:schemeClr val="tx1"/>
                          </a:solidFill>
                          <a:effectLst/>
                        </a:rPr>
                        <a:t>22,038,995</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24,408,471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27,752,587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83615327"/>
                  </a:ext>
                </a:extLst>
              </a:tr>
              <a:tr h="307828">
                <a:tc>
                  <a:txBody>
                    <a:bodyPr/>
                    <a:lstStyle/>
                    <a:p>
                      <a:pPr algn="r">
                        <a:lnSpc>
                          <a:spcPct val="107000"/>
                        </a:lnSpc>
                        <a:spcAft>
                          <a:spcPts val="0"/>
                        </a:spcAft>
                      </a:pPr>
                      <a:r>
                        <a:rPr lang="en-US" sz="1100" dirty="0">
                          <a:effectLst/>
                        </a:rPr>
                        <a:t>HIV/AIDS 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smtClean="0">
                          <a:solidFill>
                            <a:schemeClr val="tx1"/>
                          </a:solidFill>
                          <a:effectLst/>
                        </a:rPr>
                        <a:t>19,963,270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a:effectLst/>
                        </a:rPr>
                        <a:t>22,195,284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a:effectLst/>
                        </a:rPr>
                        <a:t>24,518,748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70304691"/>
                  </a:ext>
                </a:extLst>
              </a:tr>
              <a:tr h="307828">
                <a:tc>
                  <a:txBody>
                    <a:bodyPr/>
                    <a:lstStyle/>
                    <a:p>
                      <a:pPr algn="r">
                        <a:lnSpc>
                          <a:spcPct val="107000"/>
                        </a:lnSpc>
                        <a:spcAft>
                          <a:spcPts val="0"/>
                        </a:spcAft>
                      </a:pPr>
                      <a:r>
                        <a:rPr lang="en-US" sz="1100" dirty="0">
                          <a:effectLst/>
                        </a:rPr>
                        <a:t>TB 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solidFill>
                            <a:schemeClr val="tx1"/>
                          </a:solidFill>
                          <a:effectLst/>
                        </a:rPr>
                        <a:t>485,300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effectLst/>
                        </a:rPr>
                        <a:t>511,989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a:effectLst/>
                        </a:rPr>
                        <a:t>540,151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16435"/>
                  </a:ext>
                </a:extLst>
              </a:tr>
              <a:tr h="307828">
                <a:tc>
                  <a:txBody>
                    <a:bodyPr/>
                    <a:lstStyle/>
                    <a:p>
                      <a:pPr algn="r">
                        <a:lnSpc>
                          <a:spcPct val="107000"/>
                        </a:lnSpc>
                        <a:spcAft>
                          <a:spcPts val="0"/>
                        </a:spcAft>
                      </a:pPr>
                      <a:r>
                        <a:rPr lang="en-US" sz="1100" dirty="0">
                          <a:effectLst/>
                        </a:rPr>
                        <a:t>Community Outreached Services 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solidFill>
                            <a:schemeClr val="tx1"/>
                          </a:solidFill>
                          <a:effectLst/>
                        </a:rPr>
                        <a:t>1,500,000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effectLst/>
                        </a:rPr>
                        <a:t>1,584,000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effectLst/>
                        </a:rPr>
                        <a:t>2,582,500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60925170"/>
                  </a:ext>
                </a:extLst>
              </a:tr>
              <a:tr h="307828">
                <a:tc>
                  <a:txBody>
                    <a:bodyPr/>
                    <a:lstStyle/>
                    <a:p>
                      <a:pPr algn="r">
                        <a:lnSpc>
                          <a:spcPct val="107000"/>
                        </a:lnSpc>
                        <a:spcAft>
                          <a:spcPts val="0"/>
                        </a:spcAft>
                      </a:pPr>
                      <a:r>
                        <a:rPr lang="en-US" sz="1100" dirty="0">
                          <a:effectLst/>
                        </a:rPr>
                        <a:t>Malaria Component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solidFill>
                            <a:schemeClr val="tx1"/>
                          </a:solidFill>
                          <a:effectLst/>
                        </a:rPr>
                        <a:t>90,425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effectLst/>
                        </a:rPr>
                        <a:t>117,198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100" dirty="0">
                          <a:effectLst/>
                        </a:rPr>
                        <a:t>111,188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5880635"/>
                  </a:ext>
                </a:extLst>
              </a:tr>
              <a:tr h="338611">
                <a:tc>
                  <a:txBody>
                    <a:bodyPr/>
                    <a:lstStyle/>
                    <a:p>
                      <a:pPr>
                        <a:lnSpc>
                          <a:spcPct val="107000"/>
                        </a:lnSpc>
                        <a:spcAft>
                          <a:spcPts val="0"/>
                        </a:spcAft>
                      </a:pPr>
                      <a:r>
                        <a:rPr lang="en-US" sz="1400" b="1" dirty="0">
                          <a:effectLst/>
                        </a:rPr>
                        <a:t>Health Facility </a:t>
                      </a:r>
                      <a:r>
                        <a:rPr lang="en-US" sz="1400" b="1" dirty="0" err="1">
                          <a:effectLst/>
                        </a:rPr>
                        <a:t>Revitalisation</a:t>
                      </a:r>
                      <a:r>
                        <a:rPr lang="en-US" sz="1400" b="1" dirty="0">
                          <a:effectLst/>
                        </a:rPr>
                        <a:t> Grant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solidFill>
                            <a:schemeClr val="tx1"/>
                          </a:solidFill>
                          <a:effectLst/>
                        </a:rPr>
                        <a:t>6,006,973</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6,359,557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6,858,024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33531029"/>
                  </a:ext>
                </a:extLst>
              </a:tr>
              <a:tr h="338611">
                <a:tc>
                  <a:txBody>
                    <a:bodyPr/>
                    <a:lstStyle/>
                    <a:p>
                      <a:pPr>
                        <a:lnSpc>
                          <a:spcPct val="107000"/>
                        </a:lnSpc>
                        <a:spcAft>
                          <a:spcPts val="0"/>
                        </a:spcAft>
                      </a:pPr>
                      <a:r>
                        <a:rPr lang="en-US" sz="1400" b="1" dirty="0">
                          <a:effectLst/>
                        </a:rPr>
                        <a:t>Human Papillomavirus (HPV)</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solidFill>
                            <a:schemeClr val="tx1"/>
                          </a:solidFill>
                          <a:effectLst/>
                        </a:rPr>
                        <a:t>211,200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222,816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235,071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35911510"/>
                  </a:ext>
                </a:extLst>
              </a:tr>
              <a:tr h="354003">
                <a:tc>
                  <a:txBody>
                    <a:bodyPr/>
                    <a:lstStyle/>
                    <a:p>
                      <a:pPr>
                        <a:lnSpc>
                          <a:spcPct val="107000"/>
                        </a:lnSpc>
                        <a:spcAft>
                          <a:spcPts val="0"/>
                        </a:spcAft>
                      </a:pPr>
                      <a:r>
                        <a:rPr lang="en-US" sz="1400" b="1" dirty="0">
                          <a:effectLst/>
                        </a:rPr>
                        <a:t>Human Resources </a:t>
                      </a:r>
                      <a:r>
                        <a:rPr lang="en-US" sz="1400" b="1" dirty="0" err="1">
                          <a:effectLst/>
                        </a:rPr>
                        <a:t>Capacitation</a:t>
                      </a:r>
                      <a:r>
                        <a:rPr lang="en-US" sz="1400" b="1" dirty="0">
                          <a:effectLst/>
                        </a:rPr>
                        <a:t> Grant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solidFill>
                            <a:schemeClr val="tx1"/>
                          </a:solidFill>
                          <a:effectLst/>
                        </a:rPr>
                        <a:t>605,696</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1,063,083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b="1" dirty="0">
                          <a:effectLst/>
                        </a:rPr>
                        <a:t>1,127,227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7391633"/>
                  </a:ext>
                </a:extLst>
              </a:tr>
              <a:tr h="354003">
                <a:tc>
                  <a:txBody>
                    <a:bodyPr/>
                    <a:lstStyle/>
                    <a:p>
                      <a:pPr>
                        <a:lnSpc>
                          <a:spcPct val="107000"/>
                        </a:lnSpc>
                        <a:spcAft>
                          <a:spcPts val="0"/>
                        </a:spcAft>
                      </a:pPr>
                      <a:r>
                        <a:rPr lang="en-US"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dirty="0" smtClean="0">
                          <a:solidFill>
                            <a:schemeClr val="bg1"/>
                          </a:solidFill>
                          <a:effectLst/>
                        </a:rPr>
                        <a:t>44,988,820</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dirty="0">
                          <a:effectLst/>
                        </a:rPr>
                        <a:t>49,224,942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400" dirty="0">
                          <a:effectLst/>
                        </a:rPr>
                        <a:t>54,088,329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75623552"/>
                  </a:ext>
                </a:extLst>
              </a:tr>
            </a:tbl>
          </a:graphicData>
        </a:graphic>
      </p:graphicFrame>
    </p:spTree>
    <p:extLst>
      <p:ext uri="{BB962C8B-B14F-4D97-AF65-F5344CB8AC3E}">
        <p14:creationId xmlns:p14="http://schemas.microsoft.com/office/powerpoint/2010/main" xmlns="" val="3058634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9"/>
          <p:cNvSpPr txBox="1">
            <a:spLocks/>
          </p:cNvSpPr>
          <p:nvPr/>
        </p:nvSpPr>
        <p:spPr bwMode="auto">
          <a:xfrm>
            <a:off x="6553200" y="6356350"/>
            <a:ext cx="2133600" cy="365125"/>
          </a:xfrm>
          <a:prstGeom prst="rect">
            <a:avLst/>
          </a:prstGeom>
          <a:noFill/>
          <a:ln w="9525">
            <a:noFill/>
            <a:miter lim="800000"/>
            <a:headEnd/>
            <a:tailEnd/>
          </a:ln>
        </p:spPr>
        <p:txBody>
          <a:bodyPr/>
          <a:lstStyle/>
          <a:p>
            <a:pPr algn="r"/>
            <a:endParaRPr lang="en-US"/>
          </a:p>
        </p:txBody>
      </p:sp>
      <p:sp>
        <p:nvSpPr>
          <p:cNvPr id="6" name="Rectangle 2"/>
          <p:cNvSpPr txBox="1">
            <a:spLocks noChangeArrowheads="1"/>
          </p:cNvSpPr>
          <p:nvPr/>
        </p:nvSpPr>
        <p:spPr>
          <a:xfrm>
            <a:off x="914400" y="152400"/>
            <a:ext cx="5562600" cy="762000"/>
          </a:xfrm>
          <a:prstGeom prst="rect">
            <a:avLst/>
          </a:prstGeom>
        </p:spPr>
        <p:txBody>
          <a:bodyPr anchor="b">
            <a:normAutofit fontScale="92500" lnSpcReduction="20000"/>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Conditional Grants Indirect Allocations</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3317" name="AutoShape 3"/>
          <p:cNvSpPr>
            <a:spLocks/>
          </p:cNvSpPr>
          <p:nvPr/>
        </p:nvSpPr>
        <p:spPr bwMode="auto">
          <a:xfrm>
            <a:off x="285750" y="1143000"/>
            <a:ext cx="8229600" cy="801688"/>
          </a:xfrm>
          <a:custGeom>
            <a:avLst/>
            <a:gdLst>
              <a:gd name="T0" fmla="*/ 2147483647 w 21600"/>
              <a:gd name="T1" fmla="*/ 552177108 h 21600"/>
              <a:gd name="T2" fmla="*/ 2147483647 w 21600"/>
              <a:gd name="T3" fmla="*/ 552177108 h 21600"/>
              <a:gd name="T4" fmla="*/ 2147483647 w 21600"/>
              <a:gd name="T5" fmla="*/ 552177108 h 21600"/>
              <a:gd name="T6" fmla="*/ 2147483647 w 21600"/>
              <a:gd name="T7" fmla="*/ 5521771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endParaRPr lang="en-ZA"/>
          </a:p>
        </p:txBody>
      </p:sp>
      <p:sp>
        <p:nvSpPr>
          <p:cNvPr id="13318" name="Slide Number Placeholder 6"/>
          <p:cNvSpPr txBox="1">
            <a:spLocks/>
          </p:cNvSpPr>
          <p:nvPr/>
        </p:nvSpPr>
        <p:spPr bwMode="auto">
          <a:xfrm>
            <a:off x="8305800" y="6324600"/>
            <a:ext cx="609600" cy="365125"/>
          </a:xfrm>
          <a:prstGeom prst="rect">
            <a:avLst/>
          </a:prstGeom>
          <a:noFill/>
          <a:ln w="9525">
            <a:noFill/>
            <a:miter lim="800000"/>
            <a:headEnd/>
            <a:tailEnd/>
          </a:ln>
        </p:spPr>
        <p:txBody>
          <a:bodyPr/>
          <a:lstStyle/>
          <a:p>
            <a:pPr algn="ctr"/>
            <a:fld id="{DB64FACE-08CE-4DAA-AD9C-9A94DFFDF849}" type="slidenum">
              <a:rPr lang="en-ZA">
                <a:latin typeface="Calibri" pitchFamily="34" charset="0"/>
              </a:rPr>
              <a:pPr algn="ctr"/>
              <a:t>57</a:t>
            </a:fld>
            <a:endParaRPr lang="en-ZA">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474212624"/>
              </p:ext>
            </p:extLst>
          </p:nvPr>
        </p:nvGraphicFramePr>
        <p:xfrm>
          <a:off x="381000" y="1295400"/>
          <a:ext cx="8305799" cy="4274439"/>
        </p:xfrm>
        <a:graphic>
          <a:graphicData uri="http://schemas.openxmlformats.org/drawingml/2006/table">
            <a:tbl>
              <a:tblPr firstRow="1" lastRow="1" bandRow="1">
                <a:tableStyleId>{F5AB1C69-6EDB-4FF4-983F-18BD219EF322}</a:tableStyleId>
              </a:tblPr>
              <a:tblGrid>
                <a:gridCol w="3523024">
                  <a:extLst>
                    <a:ext uri="{9D8B030D-6E8A-4147-A177-3AD203B41FA5}">
                      <a16:colId xmlns:a16="http://schemas.microsoft.com/office/drawing/2014/main" xmlns="" val="3722183229"/>
                    </a:ext>
                  </a:extLst>
                </a:gridCol>
                <a:gridCol w="1622727">
                  <a:extLst>
                    <a:ext uri="{9D8B030D-6E8A-4147-A177-3AD203B41FA5}">
                      <a16:colId xmlns:a16="http://schemas.microsoft.com/office/drawing/2014/main" xmlns="" val="3344955254"/>
                    </a:ext>
                  </a:extLst>
                </a:gridCol>
                <a:gridCol w="1683461">
                  <a:extLst>
                    <a:ext uri="{9D8B030D-6E8A-4147-A177-3AD203B41FA5}">
                      <a16:colId xmlns:a16="http://schemas.microsoft.com/office/drawing/2014/main" xmlns="" val="1535509937"/>
                    </a:ext>
                  </a:extLst>
                </a:gridCol>
                <a:gridCol w="1476587">
                  <a:extLst>
                    <a:ext uri="{9D8B030D-6E8A-4147-A177-3AD203B41FA5}">
                      <a16:colId xmlns:a16="http://schemas.microsoft.com/office/drawing/2014/main" xmlns="" val="1257999739"/>
                    </a:ext>
                  </a:extLst>
                </a:gridCol>
              </a:tblGrid>
              <a:tr h="92075">
                <a:tc rowSpan="3">
                  <a:txBody>
                    <a:bodyPr/>
                    <a:lstStyle/>
                    <a:p>
                      <a:pPr>
                        <a:lnSpc>
                          <a:spcPct val="107000"/>
                        </a:lnSpc>
                        <a:spcAft>
                          <a:spcPts val="0"/>
                        </a:spcAft>
                      </a:pPr>
                      <a:r>
                        <a:rPr lang="en-US" sz="1400" dirty="0">
                          <a:effectLst/>
                        </a:rPr>
                        <a:t> </a:t>
                      </a:r>
                    </a:p>
                    <a:p>
                      <a:pPr>
                        <a:lnSpc>
                          <a:spcPct val="107000"/>
                        </a:lnSpc>
                        <a:spcAft>
                          <a:spcPts val="0"/>
                        </a:spcAft>
                      </a:pPr>
                      <a:r>
                        <a:rPr lang="en-US" sz="1400" dirty="0">
                          <a:effectLst/>
                        </a:rPr>
                        <a:t>Indirect Grant</a:t>
                      </a:r>
                    </a:p>
                    <a:p>
                      <a:pP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3">
                  <a:txBody>
                    <a:bodyPr/>
                    <a:lstStyle/>
                    <a:p>
                      <a:pPr algn="ctr">
                        <a:lnSpc>
                          <a:spcPct val="107000"/>
                        </a:lnSpc>
                        <a:spcAft>
                          <a:spcPts val="0"/>
                        </a:spcAft>
                      </a:pPr>
                      <a:r>
                        <a:rPr lang="en-US" sz="2000" dirty="0">
                          <a:effectLst/>
                        </a:rPr>
                        <a:t>2019 MTEF Allocations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3245977"/>
                  </a:ext>
                </a:extLst>
              </a:tr>
              <a:tr h="254000">
                <a:tc vMerge="1">
                  <a:txBody>
                    <a:bodyPr/>
                    <a:lstStyle/>
                    <a:p>
                      <a:endParaRPr lang="en-US"/>
                    </a:p>
                  </a:txBody>
                  <a:tcPr/>
                </a:tc>
                <a:tc>
                  <a:txBody>
                    <a:bodyPr/>
                    <a:lstStyle/>
                    <a:p>
                      <a:pPr algn="ctr">
                        <a:lnSpc>
                          <a:spcPct val="107000"/>
                        </a:lnSpc>
                        <a:spcAft>
                          <a:spcPts val="0"/>
                        </a:spcAft>
                      </a:pPr>
                      <a:r>
                        <a:rPr lang="en-US" sz="1400" dirty="0">
                          <a:effectLst/>
                        </a:rPr>
                        <a:t>2019/20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effectLst/>
                        </a:rPr>
                        <a:t>2020/21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effectLst/>
                        </a:rPr>
                        <a:t>2021/22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9932006"/>
                  </a:ext>
                </a:extLst>
              </a:tr>
              <a:tr h="0">
                <a:tc vMerge="1">
                  <a:txBody>
                    <a:bodyPr/>
                    <a:lstStyle/>
                    <a:p>
                      <a:endParaRPr lang="en-US"/>
                    </a:p>
                  </a:txBody>
                  <a:tcPr/>
                </a:tc>
                <a:tc>
                  <a:txBody>
                    <a:bodyPr/>
                    <a:lstStyle/>
                    <a:p>
                      <a:pPr algn="ctr">
                        <a:lnSpc>
                          <a:spcPct val="107000"/>
                        </a:lnSpc>
                        <a:spcAft>
                          <a:spcPts val="0"/>
                        </a:spcAft>
                      </a:pPr>
                      <a:r>
                        <a:rPr lang="en-US" sz="1400" dirty="0">
                          <a:effectLst/>
                        </a:rPr>
                        <a:t>R'000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effectLst/>
                        </a:rPr>
                        <a:t>R'000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1400" dirty="0">
                          <a:effectLst/>
                        </a:rPr>
                        <a:t>R'000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28776121"/>
                  </a:ext>
                </a:extLst>
              </a:tr>
              <a:tr h="92075">
                <a:tc>
                  <a:txBody>
                    <a:bodyPr/>
                    <a:lstStyle/>
                    <a:p>
                      <a:pPr>
                        <a:lnSpc>
                          <a:spcPct val="107000"/>
                        </a:lnSpc>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NHI Components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35847662"/>
                  </a:ext>
                </a:extLst>
              </a:tr>
              <a:tr h="31750">
                <a:tc>
                  <a:txBody>
                    <a:bodyPr/>
                    <a:lstStyle/>
                    <a:p>
                      <a:pPr>
                        <a:lnSpc>
                          <a:spcPct val="107000"/>
                        </a:lnSpc>
                        <a:spcAft>
                          <a:spcPts val="0"/>
                        </a:spcAft>
                      </a:pPr>
                      <a:r>
                        <a:rPr lang="en-US" sz="1600" b="1" dirty="0" smtClean="0">
                          <a:effectLst/>
                        </a:rPr>
                        <a:t>1) Health </a:t>
                      </a:r>
                      <a:r>
                        <a:rPr lang="en-US" sz="1600" b="1" dirty="0">
                          <a:effectLst/>
                        </a:rPr>
                        <a:t>Facility </a:t>
                      </a:r>
                      <a:r>
                        <a:rPr lang="en-US" sz="1600" b="1" dirty="0" err="1">
                          <a:effectLst/>
                        </a:rPr>
                        <a:t>Revite</a:t>
                      </a:r>
                      <a:r>
                        <a:rPr lang="en-US" sz="1600" b="1" dirty="0">
                          <a:effectLst/>
                        </a:rPr>
                        <a:t> Component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1,136,411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1,595,816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1,562,088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5838255"/>
                  </a:ext>
                </a:extLst>
              </a:tr>
              <a:tr h="95885">
                <a:tc>
                  <a:txBody>
                    <a:bodyPr/>
                    <a:lstStyle/>
                    <a:p>
                      <a:pPr>
                        <a:lnSpc>
                          <a:spcPct val="107000"/>
                        </a:lnSpc>
                        <a:spcAft>
                          <a:spcPts val="0"/>
                        </a:spcAft>
                      </a:pPr>
                      <a:r>
                        <a:rPr lang="en-US" sz="1600" b="1" dirty="0" smtClean="0">
                          <a:effectLst/>
                        </a:rPr>
                        <a:t>2) Non-Personal </a:t>
                      </a:r>
                      <a:r>
                        <a:rPr lang="en-US" sz="1600" b="1" dirty="0">
                          <a:effectLst/>
                        </a:rPr>
                        <a:t>Services Component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758,000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832,000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858,860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06793206"/>
                  </a:ext>
                </a:extLst>
              </a:tr>
              <a:tr h="92075">
                <a:tc>
                  <a:txBody>
                    <a:bodyPr/>
                    <a:lstStyle/>
                    <a:p>
                      <a:pPr>
                        <a:lnSpc>
                          <a:spcPct val="107000"/>
                        </a:lnSpc>
                        <a:spcAft>
                          <a:spcPts val="0"/>
                        </a:spcAft>
                      </a:pPr>
                      <a:r>
                        <a:rPr lang="en-US" sz="1600" dirty="0">
                          <a:effectLst/>
                        </a:rPr>
                        <a:t>CCMDD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420,000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476,000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483,280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88330649"/>
                  </a:ext>
                </a:extLst>
              </a:tr>
              <a:tr h="92075">
                <a:tc>
                  <a:txBody>
                    <a:bodyPr/>
                    <a:lstStyle/>
                    <a:p>
                      <a:pPr>
                        <a:lnSpc>
                          <a:spcPct val="107000"/>
                        </a:lnSpc>
                        <a:spcAft>
                          <a:spcPts val="0"/>
                        </a:spcAft>
                      </a:pPr>
                      <a:r>
                        <a:rPr lang="en-US" sz="1600" dirty="0">
                          <a:effectLst/>
                        </a:rPr>
                        <a:t>Ideal Clinic Component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23,000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26,000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27,430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31879527"/>
                  </a:ext>
                </a:extLst>
              </a:tr>
              <a:tr h="92075">
                <a:tc>
                  <a:txBody>
                    <a:bodyPr/>
                    <a:lstStyle/>
                    <a:p>
                      <a:pPr>
                        <a:lnSpc>
                          <a:spcPct val="107000"/>
                        </a:lnSpc>
                        <a:spcAft>
                          <a:spcPts val="0"/>
                        </a:spcAft>
                      </a:pPr>
                      <a:r>
                        <a:rPr lang="en-US" sz="1600">
                          <a:effectLst/>
                        </a:rPr>
                        <a:t>Information Systems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315,000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330,000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348,150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11038315"/>
                  </a:ext>
                </a:extLst>
              </a:tr>
              <a:tr h="83185">
                <a:tc>
                  <a:txBody>
                    <a:bodyPr/>
                    <a:lstStyle/>
                    <a:p>
                      <a:pPr algn="r">
                        <a:lnSpc>
                          <a:spcPct val="107000"/>
                        </a:lnSpc>
                        <a:spcAft>
                          <a:spcPts val="0"/>
                        </a:spcAft>
                      </a:pPr>
                      <a:r>
                        <a:rPr lang="en-US" sz="1400" dirty="0">
                          <a:effectLst/>
                        </a:rPr>
                        <a:t>      Medicine Stock Surveillance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143,000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150,000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158,250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031269771"/>
                  </a:ext>
                </a:extLst>
              </a:tr>
              <a:tr h="83185">
                <a:tc>
                  <a:txBody>
                    <a:bodyPr/>
                    <a:lstStyle/>
                    <a:p>
                      <a:pPr algn="r">
                        <a:lnSpc>
                          <a:spcPct val="107000"/>
                        </a:lnSpc>
                        <a:spcAft>
                          <a:spcPts val="0"/>
                        </a:spcAft>
                      </a:pPr>
                      <a:r>
                        <a:rPr lang="en-US" sz="1400" dirty="0">
                          <a:effectLst/>
                        </a:rPr>
                        <a:t>      Health Patient Registration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172,000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180,000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189,900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30341836"/>
                  </a:ext>
                </a:extLst>
              </a:tr>
              <a:tr h="95885">
                <a:tc>
                  <a:txBody>
                    <a:bodyPr/>
                    <a:lstStyle/>
                    <a:p>
                      <a:pPr>
                        <a:lnSpc>
                          <a:spcPct val="107000"/>
                        </a:lnSpc>
                        <a:spcAft>
                          <a:spcPts val="0"/>
                        </a:spcAft>
                      </a:pPr>
                      <a:r>
                        <a:rPr lang="en-US" sz="1600" b="1" dirty="0" smtClean="0">
                          <a:effectLst/>
                        </a:rPr>
                        <a:t>3) Personal </a:t>
                      </a:r>
                      <a:r>
                        <a:rPr lang="en-US" sz="1600" b="1" dirty="0">
                          <a:effectLst/>
                        </a:rPr>
                        <a:t>Services Component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639,288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783,000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b="1" dirty="0">
                          <a:effectLst/>
                        </a:rPr>
                        <a:t>            915,068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58112339"/>
                  </a:ext>
                </a:extLst>
              </a:tr>
              <a:tr h="92075">
                <a:tc>
                  <a:txBody>
                    <a:bodyPr/>
                    <a:lstStyle/>
                    <a:p>
                      <a:pPr algn="r">
                        <a:lnSpc>
                          <a:spcPct val="107000"/>
                        </a:lnSpc>
                        <a:spcAft>
                          <a:spcPts val="0"/>
                        </a:spcAft>
                      </a:pPr>
                      <a:r>
                        <a:rPr lang="en-US" sz="1400" dirty="0">
                          <a:effectLst/>
                        </a:rPr>
                        <a:t>HP Contracting Current Model (</a:t>
                      </a:r>
                      <a:r>
                        <a:rPr lang="en-US" sz="1400" dirty="0" err="1">
                          <a:effectLst/>
                        </a:rPr>
                        <a:t>contr</a:t>
                      </a:r>
                      <a:r>
                        <a:rPr lang="en-US" sz="1400" dirty="0">
                          <a:effectLst/>
                        </a:rPr>
                        <a:t> - 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289,288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305,198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321,053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83717698"/>
                  </a:ext>
                </a:extLst>
              </a:tr>
              <a:tr h="92075">
                <a:tc>
                  <a:txBody>
                    <a:bodyPr/>
                    <a:lstStyle/>
                    <a:p>
                      <a:pPr algn="r">
                        <a:lnSpc>
                          <a:spcPct val="107000"/>
                        </a:lnSpc>
                        <a:spcAft>
                          <a:spcPts val="0"/>
                        </a:spcAft>
                      </a:pPr>
                      <a:r>
                        <a:rPr lang="en-US" sz="1400" dirty="0">
                          <a:effectLst/>
                        </a:rPr>
                        <a:t>GP Contracting - Capitation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150,000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200,000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211,000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204024842"/>
                  </a:ext>
                </a:extLst>
              </a:tr>
              <a:tr h="92075">
                <a:tc>
                  <a:txBody>
                    <a:bodyPr/>
                    <a:lstStyle/>
                    <a:p>
                      <a:pPr algn="r">
                        <a:lnSpc>
                          <a:spcPct val="107000"/>
                        </a:lnSpc>
                        <a:spcAft>
                          <a:spcPts val="0"/>
                        </a:spcAft>
                      </a:pPr>
                      <a:r>
                        <a:rPr lang="en-US" sz="1400" dirty="0">
                          <a:effectLst/>
                        </a:rPr>
                        <a:t>Mental Health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100,000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125,000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150,000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110655277"/>
                  </a:ext>
                </a:extLst>
              </a:tr>
              <a:tr h="92075">
                <a:tc>
                  <a:txBody>
                    <a:bodyPr/>
                    <a:lstStyle/>
                    <a:p>
                      <a:pPr algn="r">
                        <a:lnSpc>
                          <a:spcPct val="107000"/>
                        </a:lnSpc>
                        <a:spcAft>
                          <a:spcPts val="0"/>
                        </a:spcAft>
                      </a:pPr>
                      <a:r>
                        <a:rPr lang="en-US" sz="1400" dirty="0">
                          <a:effectLst/>
                        </a:rPr>
                        <a:t>Other priority services (Oncology)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100,000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152,802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233,015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798467"/>
                  </a:ext>
                </a:extLst>
              </a:tr>
              <a:tr h="28575">
                <a:tc>
                  <a:txBody>
                    <a:bodyPr/>
                    <a:lstStyle/>
                    <a:p>
                      <a:pPr>
                        <a:lnSpc>
                          <a:spcPct val="107000"/>
                        </a:lnSpc>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78856360"/>
                  </a:ext>
                </a:extLst>
              </a:tr>
              <a:tr h="95885">
                <a:tc>
                  <a:txBody>
                    <a:bodyPr/>
                    <a:lstStyle/>
                    <a:p>
                      <a:pPr>
                        <a:lnSpc>
                          <a:spcPct val="107000"/>
                        </a:lnSpc>
                        <a:spcAft>
                          <a:spcPts val="0"/>
                        </a:spcAft>
                      </a:pPr>
                      <a:r>
                        <a:rPr lang="en-US" sz="1600" dirty="0">
                          <a:effectLst/>
                        </a:rPr>
                        <a:t>Total NHI Indirect Grant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2,533,699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3,210,816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r>
                        <a:rPr lang="en-US" sz="1600" dirty="0">
                          <a:effectLst/>
                        </a:rPr>
                        <a:t>        3,336,016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422219933"/>
                  </a:ext>
                </a:extLst>
              </a:tr>
            </a:tbl>
          </a:graphicData>
        </a:graphic>
      </p:graphicFrame>
    </p:spTree>
    <p:extLst>
      <p:ext uri="{BB962C8B-B14F-4D97-AF65-F5344CB8AC3E}">
        <p14:creationId xmlns:p14="http://schemas.microsoft.com/office/powerpoint/2010/main" xmlns="" val="247758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ZA" dirty="0">
                <a:solidFill>
                  <a:schemeClr val="bg1"/>
                </a:solidFill>
                <a:latin typeface="Arial Black" pitchFamily="34" charset="0"/>
              </a:rPr>
              <a:t>CONCLUSION</a:t>
            </a:r>
            <a:r>
              <a:rPr lang="en-ZA" b="1" dirty="0">
                <a:solidFill>
                  <a:schemeClr val="bg1"/>
                </a:solidFill>
                <a:latin typeface="Arial Black" pitchFamily="34" charset="0"/>
              </a:rPr>
              <a:t/>
            </a:r>
            <a:br>
              <a:rPr lang="en-ZA" b="1" dirty="0">
                <a:solidFill>
                  <a:schemeClr val="bg1"/>
                </a:solidFill>
                <a:latin typeface="Arial Black" pitchFamily="34" charset="0"/>
              </a:rPr>
            </a:br>
            <a:endParaRPr lang="en-ZA" dirty="0">
              <a:solidFill>
                <a:schemeClr val="bg1"/>
              </a:solidFill>
            </a:endParaRPr>
          </a:p>
        </p:txBody>
      </p:sp>
      <p:sp>
        <p:nvSpPr>
          <p:cNvPr id="10" name="TextBox 9"/>
          <p:cNvSpPr txBox="1"/>
          <p:nvPr/>
        </p:nvSpPr>
        <p:spPr>
          <a:xfrm>
            <a:off x="323528" y="1447800"/>
            <a:ext cx="8568952" cy="4247317"/>
          </a:xfrm>
          <a:prstGeom prst="rect">
            <a:avLst/>
          </a:prstGeom>
          <a:noFill/>
        </p:spPr>
        <p:txBody>
          <a:bodyPr wrap="square" rtlCol="0">
            <a:spAutoFit/>
          </a:bodyPr>
          <a:lstStyle/>
          <a:p>
            <a:pPr marL="358775" indent="-358775">
              <a:buFont typeface="Wingdings" pitchFamily="2" charset="2"/>
              <a:buChar char="q"/>
            </a:pPr>
            <a:r>
              <a:rPr lang="en-US" sz="2400" dirty="0">
                <a:cs typeface="Arial" pitchFamily="34" charset="0"/>
              </a:rPr>
              <a:t>National DoH Annual Performance Plan </a:t>
            </a:r>
            <a:r>
              <a:rPr lang="en-US" sz="2400" dirty="0" smtClean="0">
                <a:cs typeface="Arial" pitchFamily="34" charset="0"/>
              </a:rPr>
              <a:t>2019/20-2021/22  </a:t>
            </a:r>
            <a:r>
              <a:rPr lang="en-US" sz="2400" dirty="0">
                <a:cs typeface="Arial" pitchFamily="34" charset="0"/>
              </a:rPr>
              <a:t>is founded on government’s 2030 vision outlined in the National Development Plan 2030.</a:t>
            </a:r>
          </a:p>
          <a:p>
            <a:endParaRPr lang="en-US" sz="900" dirty="0">
              <a:latin typeface="+mj-lt"/>
              <a:cs typeface="Arial" pitchFamily="34" charset="0"/>
            </a:endParaRPr>
          </a:p>
          <a:p>
            <a:pPr marL="815975" lvl="1" indent="-358775"/>
            <a:endParaRPr lang="en-GB" sz="900" dirty="0">
              <a:latin typeface="+mj-lt"/>
            </a:endParaRPr>
          </a:p>
          <a:p>
            <a:pPr marL="358775" indent="-358775">
              <a:buFont typeface="Wingdings" pitchFamily="2" charset="2"/>
              <a:buChar char="q"/>
            </a:pPr>
            <a:r>
              <a:rPr lang="en-GB" sz="2400" dirty="0">
                <a:latin typeface="+mj-lt"/>
              </a:rPr>
              <a:t>The Department will continue to  work towards improving equity, quality and access to healthcare through the </a:t>
            </a:r>
            <a:r>
              <a:rPr lang="en-GB" sz="2400" dirty="0" smtClean="0">
                <a:latin typeface="+mj-lt"/>
              </a:rPr>
              <a:t>implementation </a:t>
            </a:r>
            <a:r>
              <a:rPr lang="en-GB" sz="2400" dirty="0">
                <a:latin typeface="+mj-lt"/>
              </a:rPr>
              <a:t>of the National Health </a:t>
            </a:r>
            <a:r>
              <a:rPr lang="en-GB" sz="2400" dirty="0" smtClean="0">
                <a:latin typeface="+mj-lt"/>
              </a:rPr>
              <a:t>Insurance policy of South Africa commencing 2019/20 financial year.</a:t>
            </a:r>
            <a:endParaRPr lang="en-GB" sz="2400" dirty="0">
              <a:latin typeface="+mj-lt"/>
            </a:endParaRPr>
          </a:p>
          <a:p>
            <a:pPr marL="358775" indent="-358775"/>
            <a:endParaRPr lang="en-GB" sz="2400" dirty="0">
              <a:latin typeface="+mj-lt"/>
            </a:endParaRPr>
          </a:p>
          <a:p>
            <a:pPr marL="2295525" indent="-358775"/>
            <a:r>
              <a:rPr lang="en-GB" sz="2400" b="1" dirty="0">
                <a:latin typeface="+mj-lt"/>
              </a:rPr>
              <a:t>   </a:t>
            </a:r>
            <a:endParaRPr lang="en-GB" sz="1400" b="1" dirty="0">
              <a:latin typeface="+mj-lt"/>
            </a:endParaRPr>
          </a:p>
          <a:p>
            <a:pPr marL="358775" indent="-358775"/>
            <a:endParaRPr lang="en-GB" b="1" dirty="0">
              <a:solidFill>
                <a:schemeClr val="accent1">
                  <a:lumMod val="50000"/>
                </a:schemeClr>
              </a:solidFill>
              <a:latin typeface="+mj-lt"/>
            </a:endParaRPr>
          </a:p>
          <a:p>
            <a:pPr marL="358775" indent="-358775"/>
            <a:endParaRPr lang="en-GB" b="1" dirty="0">
              <a:solidFill>
                <a:schemeClr val="accent1">
                  <a:lumMod val="50000"/>
                </a:schemeClr>
              </a:solidFill>
              <a:latin typeface="+mj-lt"/>
            </a:endParaRPr>
          </a:p>
        </p:txBody>
      </p:sp>
      <p:sp>
        <p:nvSpPr>
          <p:cNvPr id="7" name="Slide Number Placeholder 6"/>
          <p:cNvSpPr>
            <a:spLocks noGrp="1"/>
          </p:cNvSpPr>
          <p:nvPr>
            <p:ph type="sldNum" sz="quarter" idx="4294967295"/>
          </p:nvPr>
        </p:nvSpPr>
        <p:spPr>
          <a:xfrm>
            <a:off x="8126186" y="6248400"/>
            <a:ext cx="609600" cy="365760"/>
          </a:xfrm>
          <a:prstGeom prst="rect">
            <a:avLst/>
          </a:prstGeom>
        </p:spPr>
        <p:txBody>
          <a:bodyPr/>
          <a:lstStyle/>
          <a:p>
            <a:pPr algn="ctr"/>
            <a:fld id="{A3D2C757-A2D1-4D11-BDA9-37746333DD9E}" type="slidenum">
              <a:rPr lang="en-ZA" smtClean="0"/>
              <a:pPr algn="ctr"/>
              <a:t>58</a:t>
            </a:fld>
            <a:endParaRPr lang="en-Z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ZA"/>
          </a:p>
        </p:txBody>
      </p:sp>
      <p:pic>
        <p:nvPicPr>
          <p:cNvPr id="6" name="Picture 5" descr="http://ts3.mm.bing.net/th?id=I4671988751860878&amp;pid=1.1"/>
          <p:cNvPicPr>
            <a:picLocks noChangeAspect="1" noChangeArrowheads="1"/>
          </p:cNvPicPr>
          <p:nvPr/>
        </p:nvPicPr>
        <p:blipFill>
          <a:blip r:embed="rId2" cstate="print">
            <a:clrChange>
              <a:clrFrom>
                <a:srgbClr val="FDFDFB"/>
              </a:clrFrom>
              <a:clrTo>
                <a:srgbClr val="FDFDFB">
                  <a:alpha val="0"/>
                </a:srgbClr>
              </a:clrTo>
            </a:clrChange>
            <a:extLst>
              <a:ext uri="{28A0092B-C50C-407E-A947-70E740481C1C}">
                <a14:useLocalDpi xmlns:a14="http://schemas.microsoft.com/office/drawing/2010/main" xmlns="" val="0"/>
              </a:ext>
            </a:extLst>
          </a:blip>
          <a:srcRect/>
          <a:stretch>
            <a:fillRect/>
          </a:stretch>
        </p:blipFill>
        <p:spPr bwMode="auto">
          <a:xfrm>
            <a:off x="2339752" y="1700808"/>
            <a:ext cx="5112568" cy="3425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87449"/>
            <a:ext cx="7010400" cy="648072"/>
          </a:xfrm>
        </p:spPr>
        <p:txBody>
          <a:bodyPr/>
          <a:lstStyle/>
          <a:p>
            <a:r>
              <a:rPr lang="en-ZA" sz="1600" b="1" dirty="0" smtClean="0"/>
              <a:t>Outcome </a:t>
            </a:r>
            <a:r>
              <a:rPr lang="en-ZA" sz="1600" b="1" dirty="0"/>
              <a:t>2 : A long and Healthy lives for all South Africans</a:t>
            </a:r>
            <a:r>
              <a:rPr lang="en-ZA" sz="1600" dirty="0"/>
              <a:t/>
            </a:r>
            <a:br>
              <a:rPr lang="en-ZA" sz="1600" dirty="0"/>
            </a:br>
            <a:r>
              <a:rPr lang="en-ZA" sz="1800" b="1" dirty="0"/>
              <a:t>MTSF 2014-2019: </a:t>
            </a:r>
            <a:r>
              <a:rPr lang="en-ZA" sz="1800" dirty="0" smtClean="0"/>
              <a:t>Impact Indicators, Targets, and Achievements to date</a:t>
            </a:r>
            <a:endParaRPr lang="en-ZA" sz="1800"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a:ln>
                  <a:noFill/>
                </a:ln>
                <a:solidFill>
                  <a:schemeClr val="tx1"/>
                </a:solidFill>
                <a:effectLst/>
                <a:latin typeface="Arial" pitchFamily="34" charset="0"/>
                <a:cs typeface="Arial" pitchFamily="34" charset="0"/>
              </a:rPr>
              <a:t/>
            </a:r>
            <a:br>
              <a:rPr kumimoji="0" lang="en-ZA" sz="1800" b="0" i="0" u="none" strike="noStrike" cap="none" normalizeH="0" baseline="0">
                <a:ln>
                  <a:noFill/>
                </a:ln>
                <a:solidFill>
                  <a:schemeClr val="tx1"/>
                </a:solidFill>
                <a:effectLst/>
                <a:latin typeface="Arial" pitchFamily="34" charset="0"/>
                <a:cs typeface="Arial" pitchFamily="34" charset="0"/>
              </a:rPr>
            </a:br>
            <a:endParaRPr kumimoji="0" lang="en-ZA"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6</a:t>
            </a:fld>
            <a:endParaRPr lang="en-ZA"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1367340914"/>
              </p:ext>
            </p:extLst>
          </p:nvPr>
        </p:nvGraphicFramePr>
        <p:xfrm>
          <a:off x="277899" y="997569"/>
          <a:ext cx="8588201" cy="5043477"/>
        </p:xfrm>
        <a:graphic>
          <a:graphicData uri="http://schemas.openxmlformats.org/drawingml/2006/table">
            <a:tbl>
              <a:tblPr firstRow="1">
                <a:tableStyleId>{1FECB4D8-DB02-4DC6-A0A2-4F2EBAE1DC90}</a:tableStyleId>
              </a:tblPr>
              <a:tblGrid>
                <a:gridCol w="407216">
                  <a:extLst>
                    <a:ext uri="{9D8B030D-6E8A-4147-A177-3AD203B41FA5}">
                      <a16:colId xmlns:a16="http://schemas.microsoft.com/office/drawing/2014/main" xmlns="" val="83004427"/>
                    </a:ext>
                  </a:extLst>
                </a:gridCol>
                <a:gridCol w="1703985">
                  <a:extLst>
                    <a:ext uri="{9D8B030D-6E8A-4147-A177-3AD203B41FA5}">
                      <a16:colId xmlns:a16="http://schemas.microsoft.com/office/drawing/2014/main" xmlns="" val="1400408040"/>
                    </a:ext>
                  </a:extLst>
                </a:gridCol>
                <a:gridCol w="1156334">
                  <a:extLst>
                    <a:ext uri="{9D8B030D-6E8A-4147-A177-3AD203B41FA5}">
                      <a16:colId xmlns:a16="http://schemas.microsoft.com/office/drawing/2014/main" xmlns="" val="3169812181"/>
                    </a:ext>
                  </a:extLst>
                </a:gridCol>
                <a:gridCol w="1170547">
                  <a:extLst>
                    <a:ext uri="{9D8B030D-6E8A-4147-A177-3AD203B41FA5}">
                      <a16:colId xmlns:a16="http://schemas.microsoft.com/office/drawing/2014/main" xmlns="" val="4161738931"/>
                    </a:ext>
                  </a:extLst>
                </a:gridCol>
                <a:gridCol w="1155264">
                  <a:extLst>
                    <a:ext uri="{9D8B030D-6E8A-4147-A177-3AD203B41FA5}">
                      <a16:colId xmlns:a16="http://schemas.microsoft.com/office/drawing/2014/main" xmlns="" val="3550758936"/>
                    </a:ext>
                  </a:extLst>
                </a:gridCol>
                <a:gridCol w="1048200">
                  <a:extLst>
                    <a:ext uri="{9D8B030D-6E8A-4147-A177-3AD203B41FA5}">
                      <a16:colId xmlns:a16="http://schemas.microsoft.com/office/drawing/2014/main" xmlns="" val="1463024917"/>
                    </a:ext>
                  </a:extLst>
                </a:gridCol>
                <a:gridCol w="1008578">
                  <a:extLst>
                    <a:ext uri="{9D8B030D-6E8A-4147-A177-3AD203B41FA5}">
                      <a16:colId xmlns:a16="http://schemas.microsoft.com/office/drawing/2014/main" xmlns="" val="825545708"/>
                    </a:ext>
                  </a:extLst>
                </a:gridCol>
                <a:gridCol w="938077">
                  <a:extLst>
                    <a:ext uri="{9D8B030D-6E8A-4147-A177-3AD203B41FA5}">
                      <a16:colId xmlns:a16="http://schemas.microsoft.com/office/drawing/2014/main" xmlns="" val="2674686698"/>
                    </a:ext>
                  </a:extLst>
                </a:gridCol>
              </a:tblGrid>
              <a:tr h="323237">
                <a:tc rowSpan="2" gridSpan="2">
                  <a:txBody>
                    <a:bodyPr/>
                    <a:lstStyle/>
                    <a:p>
                      <a:pPr>
                        <a:lnSpc>
                          <a:spcPct val="107000"/>
                        </a:lnSpc>
                        <a:spcAft>
                          <a:spcPts val="0"/>
                        </a:spcAft>
                      </a:pPr>
                      <a:r>
                        <a:rPr lang="en-ZA" sz="1800" dirty="0" smtClean="0">
                          <a:effectLst/>
                        </a:rPr>
                        <a:t>Impact </a:t>
                      </a:r>
                      <a:r>
                        <a:rPr lang="en-ZA" sz="1800" dirty="0">
                          <a:effectLst/>
                        </a:rPr>
                        <a:t>Indicator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hMerge="1">
                  <a:txBody>
                    <a:body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gridSpan="2">
                  <a:txBody>
                    <a:bodyPr/>
                    <a:lstStyle/>
                    <a:p>
                      <a:pPr algn="ctr">
                        <a:lnSpc>
                          <a:spcPct val="107000"/>
                        </a:lnSpc>
                        <a:spcAft>
                          <a:spcPts val="0"/>
                        </a:spcAft>
                      </a:pPr>
                      <a:r>
                        <a:rPr lang="en-ZA" sz="1400" dirty="0">
                          <a:effectLst/>
                        </a:rPr>
                        <a:t>Trends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hMerge="1">
                  <a:txBody>
                    <a:bodyPr/>
                    <a:lstStyle/>
                    <a:p>
                      <a:endParaRPr lang="en-US"/>
                    </a:p>
                  </a:txBody>
                  <a:tcPr/>
                </a:tc>
                <a:tc rowSpan="2">
                  <a:txBody>
                    <a:bodyPr/>
                    <a:lstStyle/>
                    <a:p>
                      <a:pPr algn="ctr">
                        <a:lnSpc>
                          <a:spcPct val="107000"/>
                        </a:lnSpc>
                        <a:spcAft>
                          <a:spcPts val="0"/>
                        </a:spcAft>
                      </a:pPr>
                      <a:r>
                        <a:rPr lang="en-ZA" sz="1400" dirty="0">
                          <a:effectLst/>
                        </a:rPr>
                        <a:t>2019 </a:t>
                      </a:r>
                      <a:r>
                        <a:rPr lang="en-ZA" sz="1400" dirty="0" smtClean="0">
                          <a:effectLst/>
                        </a:rPr>
                        <a:t>MTSF</a:t>
                      </a:r>
                      <a:r>
                        <a:rPr lang="en-ZA" sz="1400" baseline="0" dirty="0" smtClean="0">
                          <a:effectLst/>
                        </a:rPr>
                        <a:t> </a:t>
                      </a:r>
                      <a:r>
                        <a:rPr lang="en-ZA" sz="1400" dirty="0" smtClean="0">
                          <a:effectLst/>
                        </a:rPr>
                        <a:t>targets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rowSpan="2">
                  <a:txBody>
                    <a:bodyPr/>
                    <a:lstStyle/>
                    <a:p>
                      <a:pPr algn="ctr">
                        <a:lnSpc>
                          <a:spcPct val="107000"/>
                        </a:lnSpc>
                        <a:spcAft>
                          <a:spcPts val="0"/>
                        </a:spcAft>
                      </a:pPr>
                      <a:r>
                        <a:rPr lang="en-ZA" sz="1300" dirty="0" smtClean="0">
                          <a:effectLst/>
                        </a:rPr>
                        <a:t>Achievement</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gridSpan="2">
                  <a:txBody>
                    <a:bodyPr/>
                    <a:lstStyle/>
                    <a:p>
                      <a:pPr algn="ctr">
                        <a:lnSpc>
                          <a:spcPct val="107000"/>
                        </a:lnSpc>
                        <a:spcAft>
                          <a:spcPts val="0"/>
                        </a:spcAft>
                      </a:pPr>
                      <a:r>
                        <a:rPr lang="en-ZA" sz="1400" dirty="0" smtClean="0">
                          <a:effectLst/>
                        </a:rPr>
                        <a:t>Proposed Targets (TBC)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endParaRPr lang="en-US"/>
                    </a:p>
                  </a:txBody>
                  <a:tcPr/>
                </a:tc>
                <a:extLst>
                  <a:ext uri="{0D108BD9-81ED-4DB2-BD59-A6C34878D82A}">
                    <a16:rowId xmlns:a16="http://schemas.microsoft.com/office/drawing/2014/main" xmlns="" val="2145622053"/>
                  </a:ext>
                </a:extLst>
              </a:tr>
              <a:tr h="235524">
                <a:tc gridSpan="2" vMerge="1">
                  <a:txBody>
                    <a:bodyPr/>
                    <a:lstStyle/>
                    <a:p>
                      <a:endParaRPr lang="en-US"/>
                    </a:p>
                  </a:txBody>
                  <a:tcPr/>
                </a:tc>
                <a:tc hMerge="1" vMerge="1">
                  <a:txBody>
                    <a:bodyPr/>
                    <a:lstStyle/>
                    <a:p>
                      <a:endParaRPr lang="en-US"/>
                    </a:p>
                  </a:txBody>
                  <a:tcPr/>
                </a:tc>
                <a:tc>
                  <a:txBody>
                    <a:bodyPr/>
                    <a:lstStyle/>
                    <a:p>
                      <a:pPr algn="ctr">
                        <a:lnSpc>
                          <a:spcPct val="107000"/>
                        </a:lnSpc>
                        <a:spcAft>
                          <a:spcPts val="0"/>
                        </a:spcAft>
                      </a:pPr>
                      <a:r>
                        <a:rPr lang="en-ZA" sz="1400">
                          <a:solidFill>
                            <a:schemeClr val="bg1"/>
                          </a:solidFill>
                          <a:effectLst/>
                        </a:rPr>
                        <a:t>2009</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solidFill>
                      <a:schemeClr val="accent3"/>
                    </a:solidFill>
                  </a:tcPr>
                </a:tc>
                <a:tc>
                  <a:txBody>
                    <a:bodyPr/>
                    <a:lstStyle/>
                    <a:p>
                      <a:pPr algn="ctr">
                        <a:lnSpc>
                          <a:spcPct val="107000"/>
                        </a:lnSpc>
                        <a:spcAft>
                          <a:spcPts val="0"/>
                        </a:spcAft>
                      </a:pPr>
                      <a:r>
                        <a:rPr lang="en-ZA" sz="1400" dirty="0">
                          <a:solidFill>
                            <a:schemeClr val="bg1"/>
                          </a:solidFill>
                          <a:effectLst/>
                        </a:rPr>
                        <a:t>2014</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solidFill>
                  </a:tcPr>
                </a:tc>
                <a:tc v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9525" marB="0"/>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400" dirty="0">
                          <a:solidFill>
                            <a:schemeClr val="bg1"/>
                          </a:solidFill>
                          <a:effectLst/>
                        </a:rPr>
                        <a:t>2024</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solidFill>
                  </a:tcPr>
                </a:tc>
                <a:tc>
                  <a:txBody>
                    <a:bodyPr/>
                    <a:lstStyle/>
                    <a:p>
                      <a:pPr algn="ctr">
                        <a:lnSpc>
                          <a:spcPct val="107000"/>
                        </a:lnSpc>
                        <a:spcAft>
                          <a:spcPts val="0"/>
                        </a:spcAft>
                      </a:pPr>
                      <a:r>
                        <a:rPr lang="en-ZA" sz="1400" dirty="0">
                          <a:solidFill>
                            <a:schemeClr val="bg1"/>
                          </a:solidFill>
                          <a:effectLst/>
                        </a:rPr>
                        <a:t>2030</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solidFill>
                  </a:tcPr>
                </a:tc>
                <a:extLst>
                  <a:ext uri="{0D108BD9-81ED-4DB2-BD59-A6C34878D82A}">
                    <a16:rowId xmlns:a16="http://schemas.microsoft.com/office/drawing/2014/main" xmlns="" val="1773440885"/>
                  </a:ext>
                </a:extLst>
              </a:tr>
              <a:tr h="203342">
                <a:tc rowSpan="3">
                  <a:txBody>
                    <a:bodyPr/>
                    <a:lstStyle/>
                    <a:p>
                      <a:pPr marL="71755" marR="71755" algn="ctr">
                        <a:lnSpc>
                          <a:spcPct val="107000"/>
                        </a:lnSpc>
                        <a:spcAft>
                          <a:spcPts val="0"/>
                        </a:spcAft>
                      </a:pPr>
                      <a:r>
                        <a:rPr lang="en-ZA" sz="1100" b="1" dirty="0">
                          <a:effectLst/>
                        </a:rPr>
                        <a:t>Life Expectancy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nSpc>
                          <a:spcPct val="107000"/>
                        </a:lnSpc>
                        <a:spcAft>
                          <a:spcPts val="0"/>
                        </a:spcAft>
                      </a:pPr>
                      <a:r>
                        <a:rPr lang="en-ZA" sz="1200" b="1" dirty="0">
                          <a:effectLst/>
                        </a:rPr>
                        <a:t>LE at birth: Total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200" dirty="0">
                          <a:effectLst/>
                        </a:rPr>
                        <a:t>56.5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200">
                          <a:effectLst/>
                        </a:rPr>
                        <a:t>62.9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64.2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64.2 years</a:t>
                      </a:r>
                      <a:r>
                        <a:rPr lang="en-ZA" sz="1200" baseline="30000" dirty="0">
                          <a:effectLst/>
                        </a:rPr>
                        <a:t> </a:t>
                      </a:r>
                      <a:r>
                        <a:rPr lang="en-ZA" sz="1200" baseline="30000" dirty="0" smtClean="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ZA" sz="1200" dirty="0">
                          <a:effectLst/>
                        </a:rPr>
                        <a:t>67.2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a:effectLst/>
                        </a:rPr>
                        <a:t>70 years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889356592"/>
                  </a:ext>
                </a:extLst>
              </a:tr>
              <a:tr h="405764">
                <a:tc vMerge="1">
                  <a:txBody>
                    <a:bodyPr/>
                    <a:lstStyle/>
                    <a:p>
                      <a:endParaRPr lang="en-US"/>
                    </a:p>
                  </a:txBody>
                  <a:tcPr/>
                </a:tc>
                <a:tc>
                  <a:txBody>
                    <a:bodyPr/>
                    <a:lstStyle/>
                    <a:p>
                      <a:pPr>
                        <a:lnSpc>
                          <a:spcPct val="107000"/>
                        </a:lnSpc>
                        <a:spcAft>
                          <a:spcPts val="0"/>
                        </a:spcAft>
                      </a:pPr>
                      <a:r>
                        <a:rPr lang="en-ZA" sz="1200" b="1" dirty="0">
                          <a:effectLst/>
                        </a:rPr>
                        <a:t>LE at birth: Male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200">
                          <a:effectLst/>
                        </a:rPr>
                        <a:t>54.0 </a:t>
                      </a:r>
                      <a:r>
                        <a:rPr lang="en-ZA" sz="1200">
                          <a:effectLst/>
                        </a:rPr>
                        <a:t>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200" dirty="0">
                          <a:effectLst/>
                        </a:rPr>
                        <a:t>60.0 </a:t>
                      </a:r>
                      <a:r>
                        <a:rPr lang="en-ZA" sz="1200" dirty="0">
                          <a:effectLst/>
                        </a:rPr>
                        <a:t>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61.5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61.1 years</a:t>
                      </a:r>
                      <a:r>
                        <a:rPr lang="en-ZA" sz="1200" baseline="30000" dirty="0">
                          <a:effectLst/>
                        </a:rPr>
                        <a:t> </a:t>
                      </a:r>
                      <a:r>
                        <a:rPr lang="en-ZA" sz="1200" baseline="30000" dirty="0" smtClean="0">
                          <a:effectLst/>
                        </a:rPr>
                        <a:t>2</a:t>
                      </a:r>
                      <a:r>
                        <a:rPr lang="en-ZA" sz="1200" dirty="0">
                          <a:effectLst/>
                        </a:rPr>
                        <a:t/>
                      </a:r>
                      <a:br>
                        <a:rPr lang="en-ZA" sz="1200" dirty="0">
                          <a:effectLst/>
                        </a:rPr>
                      </a:br>
                      <a:r>
                        <a:rPr lang="en-ZA" sz="1200" dirty="0">
                          <a:effectLst/>
                        </a:rPr>
                        <a:t>61.2 years</a:t>
                      </a:r>
                      <a:r>
                        <a:rPr lang="en-ZA" sz="1200" baseline="30000" dirty="0">
                          <a:effectLst/>
                        </a:rPr>
                        <a:t> </a:t>
                      </a:r>
                      <a:r>
                        <a:rPr lang="en-ZA" sz="1200" baseline="30000" dirty="0" smtClean="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ZA" sz="1200" dirty="0" smtClean="0">
                          <a:effectLst/>
                        </a:rPr>
                        <a:t>64.2</a:t>
                      </a:r>
                      <a:r>
                        <a:rPr lang="en-ZA" sz="1200" baseline="0" dirty="0" smtClean="0">
                          <a:effectLst/>
                        </a:rPr>
                        <a:t> </a:t>
                      </a:r>
                      <a:r>
                        <a:rPr lang="en-ZA" sz="1200" dirty="0" smtClean="0">
                          <a:effectLst/>
                        </a:rPr>
                        <a:t>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67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4022236670"/>
                  </a:ext>
                </a:extLst>
              </a:tr>
              <a:tr h="405764">
                <a:tc vMerge="1">
                  <a:txBody>
                    <a:bodyPr/>
                    <a:lstStyle/>
                    <a:p>
                      <a:endParaRPr lang="en-US"/>
                    </a:p>
                  </a:txBody>
                  <a:tcPr/>
                </a:tc>
                <a:tc>
                  <a:txBody>
                    <a:bodyPr/>
                    <a:lstStyle/>
                    <a:p>
                      <a:pPr>
                        <a:lnSpc>
                          <a:spcPct val="107000"/>
                        </a:lnSpc>
                        <a:spcAft>
                          <a:spcPts val="0"/>
                        </a:spcAft>
                      </a:pPr>
                      <a:r>
                        <a:rPr lang="en-ZA" sz="1200" b="1" dirty="0">
                          <a:effectLst/>
                        </a:rPr>
                        <a:t>LE at birth: Female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200" dirty="0">
                          <a:effectLst/>
                        </a:rPr>
                        <a:t>59.0 </a:t>
                      </a:r>
                      <a:r>
                        <a:rPr lang="en-ZA" sz="1200" dirty="0">
                          <a:effectLst/>
                        </a:rPr>
                        <a:t>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200" dirty="0">
                          <a:effectLst/>
                        </a:rPr>
                        <a:t>65.8 </a:t>
                      </a:r>
                      <a:r>
                        <a:rPr lang="en-ZA" sz="1200" dirty="0">
                          <a:effectLst/>
                        </a:rPr>
                        <a:t>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67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67.3 years</a:t>
                      </a:r>
                      <a:r>
                        <a:rPr lang="en-ZA" sz="1200" baseline="30000" dirty="0">
                          <a:effectLst/>
                        </a:rPr>
                        <a:t> </a:t>
                      </a:r>
                      <a:r>
                        <a:rPr lang="en-ZA" sz="1200" baseline="30000" dirty="0" smtClean="0">
                          <a:effectLst/>
                        </a:rPr>
                        <a:t>2</a:t>
                      </a:r>
                      <a:r>
                        <a:rPr lang="en-ZA" sz="1200" dirty="0">
                          <a:effectLst/>
                        </a:rPr>
                        <a:t/>
                      </a:r>
                      <a:br>
                        <a:rPr lang="en-ZA" sz="1200" dirty="0">
                          <a:effectLst/>
                        </a:rPr>
                      </a:br>
                      <a:r>
                        <a:rPr lang="en-ZA" sz="1200" dirty="0">
                          <a:effectLst/>
                        </a:rPr>
                        <a:t>67.6 </a:t>
                      </a:r>
                      <a:r>
                        <a:rPr lang="en-ZA" sz="1200" dirty="0" smtClean="0">
                          <a:effectLst/>
                        </a:rPr>
                        <a:t>years</a:t>
                      </a:r>
                      <a:r>
                        <a:rPr lang="en-ZA" sz="1200" baseline="30000" dirty="0" smtClean="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US" sz="1200" dirty="0" smtClean="0">
                          <a:effectLst/>
                        </a:rPr>
                        <a:t>70.2 </a:t>
                      </a:r>
                      <a:r>
                        <a:rPr lang="en-ZA" sz="1200" dirty="0">
                          <a:effectLst/>
                        </a:rPr>
                        <a:t>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a:effectLst/>
                        </a:rPr>
                        <a:t>73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9896510"/>
                  </a:ext>
                </a:extLst>
              </a:tr>
              <a:tr h="608186">
                <a:tc rowSpan="4">
                  <a:txBody>
                    <a:bodyPr/>
                    <a:lstStyle/>
                    <a:p>
                      <a:pPr marL="71755" marR="71755" algn="ctr">
                        <a:lnSpc>
                          <a:spcPct val="150000"/>
                        </a:lnSpc>
                        <a:spcAft>
                          <a:spcPts val="0"/>
                        </a:spcAft>
                      </a:pPr>
                      <a:r>
                        <a:rPr lang="en-ZA" sz="1100" b="1" dirty="0" smtClean="0">
                          <a:effectLst/>
                        </a:rPr>
                        <a:t>Mothers </a:t>
                      </a:r>
                      <a:r>
                        <a:rPr lang="en-ZA" sz="1100" b="1" dirty="0">
                          <a:effectLst/>
                        </a:rPr>
                        <a:t>and </a:t>
                      </a:r>
                      <a:r>
                        <a:rPr lang="en-ZA" sz="1100" b="1" dirty="0" smtClean="0">
                          <a:effectLst/>
                        </a:rPr>
                        <a:t>Children</a:t>
                      </a:r>
                      <a:r>
                        <a:rPr lang="en-ZA"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nSpc>
                          <a:spcPct val="107000"/>
                        </a:lnSpc>
                        <a:spcAft>
                          <a:spcPts val="0"/>
                        </a:spcAft>
                      </a:pPr>
                      <a:r>
                        <a:rPr lang="en-ZA" sz="1200" b="1" dirty="0">
                          <a:effectLst/>
                        </a:rPr>
                        <a:t>Maternal Mortality Ratio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200" dirty="0">
                          <a:effectLst/>
                        </a:rPr>
                        <a:t>304 </a:t>
                      </a:r>
                      <a:r>
                        <a:rPr lang="en-US" sz="1050" dirty="0">
                          <a:effectLst/>
                        </a:rPr>
                        <a:t>per 100,000 live-births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200" dirty="0">
                          <a:effectLst/>
                        </a:rPr>
                        <a:t>269 per 100,000 live-births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&lt;100 </a:t>
                      </a:r>
                      <a:r>
                        <a:rPr lang="en-US" sz="1200" dirty="0">
                          <a:effectLst/>
                        </a:rPr>
                        <a:t>per 100,000 live-births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134 per 100 000 live </a:t>
                      </a:r>
                      <a:r>
                        <a:rPr lang="en-ZA" sz="1200" dirty="0" smtClean="0">
                          <a:effectLst/>
                        </a:rPr>
                        <a:t>births</a:t>
                      </a:r>
                      <a:r>
                        <a:rPr lang="en-ZA" sz="1200" baseline="30000" dirty="0" smtClean="0">
                          <a:effectLst/>
                        </a:rPr>
                        <a:t>4</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40000"/>
                        <a:lumOff val="60000"/>
                      </a:schemeClr>
                    </a:solidFill>
                  </a:tcPr>
                </a:tc>
                <a:tc>
                  <a:txBody>
                    <a:bodyPr/>
                    <a:lstStyle/>
                    <a:p>
                      <a:pPr algn="ctr">
                        <a:lnSpc>
                          <a:spcPct val="107000"/>
                        </a:lnSpc>
                        <a:spcAft>
                          <a:spcPts val="0"/>
                        </a:spcAft>
                      </a:pPr>
                      <a:r>
                        <a:rPr lang="en-ZA" sz="1200" dirty="0">
                          <a:effectLst/>
                        </a:rPr>
                        <a:t>&lt;100 per 100 000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&lt;70 per 100 000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3268038681"/>
                  </a:ext>
                </a:extLst>
              </a:tr>
              <a:tr h="416819">
                <a:tc vMerge="1">
                  <a:txBody>
                    <a:bodyPr/>
                    <a:lstStyle/>
                    <a:p>
                      <a:endParaRPr lang="en-US"/>
                    </a:p>
                  </a:txBody>
                  <a:tcPr/>
                </a:tc>
                <a:tc>
                  <a:txBody>
                    <a:bodyPr/>
                    <a:lstStyle/>
                    <a:p>
                      <a:pPr>
                        <a:lnSpc>
                          <a:spcPct val="107000"/>
                        </a:lnSpc>
                        <a:spcAft>
                          <a:spcPts val="0"/>
                        </a:spcAft>
                      </a:pPr>
                      <a:r>
                        <a:rPr lang="en-ZA" sz="1200" b="1" dirty="0">
                          <a:effectLst/>
                        </a:rPr>
                        <a:t>Neonatal (&lt;28 days) Mortality Rate (NMR)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200" dirty="0">
                          <a:effectLst/>
                        </a:rPr>
                        <a:t>14 per 1000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8 per 1000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12 per 1 000 live </a:t>
                      </a:r>
                      <a:r>
                        <a:rPr lang="en-ZA" sz="1200" dirty="0" smtClean="0">
                          <a:effectLst/>
                        </a:rPr>
                        <a:t>births</a:t>
                      </a:r>
                      <a:r>
                        <a:rPr lang="en-ZA" sz="1200" baseline="30000" dirty="0" smtClean="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40000"/>
                        <a:lumOff val="60000"/>
                      </a:schemeClr>
                    </a:solidFill>
                  </a:tcPr>
                </a:tc>
                <a:tc>
                  <a:txBody>
                    <a:bodyPr/>
                    <a:lstStyle/>
                    <a:p>
                      <a:pPr algn="ctr">
                        <a:lnSpc>
                          <a:spcPct val="107000"/>
                        </a:lnSpc>
                        <a:spcAft>
                          <a:spcPts val="0"/>
                        </a:spcAft>
                      </a:pPr>
                      <a:r>
                        <a:rPr lang="en-ZA" sz="1200" dirty="0">
                          <a:effectLst/>
                        </a:rPr>
                        <a:t>&lt;10 per 1,000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a:effectLst/>
                        </a:rPr>
                        <a:t>&lt;7 per 1,000 live births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213761703"/>
                  </a:ext>
                </a:extLst>
              </a:tr>
              <a:tr h="608186">
                <a:tc vMerge="1">
                  <a:txBody>
                    <a:bodyPr/>
                    <a:lstStyle/>
                    <a:p>
                      <a:endParaRPr lang="en-US"/>
                    </a:p>
                  </a:txBody>
                  <a:tcPr/>
                </a:tc>
                <a:tc>
                  <a:txBody>
                    <a:bodyPr/>
                    <a:lstStyle/>
                    <a:p>
                      <a:pPr>
                        <a:lnSpc>
                          <a:spcPct val="107000"/>
                        </a:lnSpc>
                        <a:spcAft>
                          <a:spcPts val="0"/>
                        </a:spcAft>
                      </a:pPr>
                      <a:r>
                        <a:rPr lang="en-ZA" sz="1200" b="1" dirty="0">
                          <a:effectLst/>
                        </a:rPr>
                        <a:t>Infant (&lt;1 year) Mortality Rate (IMR)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200">
                          <a:effectLst/>
                        </a:rPr>
                        <a:t>39 </a:t>
                      </a:r>
                      <a:r>
                        <a:rPr lang="en-US" sz="1200">
                          <a:effectLst/>
                        </a:rPr>
                        <a:t>per 1,000 live-births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200" dirty="0">
                          <a:effectLst/>
                        </a:rPr>
                        <a:t>28 </a:t>
                      </a:r>
                      <a:r>
                        <a:rPr lang="en-US" sz="1200" dirty="0">
                          <a:effectLst/>
                        </a:rPr>
                        <a:t>per 1,000 live-births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US" sz="1200" dirty="0">
                          <a:effectLst/>
                        </a:rPr>
                        <a:t>23 per 1000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23 per 1000 live births </a:t>
                      </a:r>
                      <a:r>
                        <a:rPr lang="en-ZA" sz="1200" baseline="30000" dirty="0" smtClean="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US" sz="1200" dirty="0">
                          <a:effectLst/>
                        </a:rPr>
                        <a:t>&lt;20 per 1000 live births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200" dirty="0">
                          <a:effectLst/>
                        </a:rPr>
                        <a:t>&lt;15 per 1,000 live birth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4245286410"/>
                  </a:ext>
                </a:extLst>
              </a:tr>
              <a:tr h="382609">
                <a:tc vMerge="1">
                  <a:txBody>
                    <a:bodyPr/>
                    <a:lstStyle/>
                    <a:p>
                      <a:pPr marL="71755" marR="71755" algn="ctr">
                        <a:lnSpc>
                          <a:spcPct val="150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nSpc>
                          <a:spcPct val="107000"/>
                        </a:lnSpc>
                        <a:spcAft>
                          <a:spcPts val="0"/>
                        </a:spcAft>
                      </a:pPr>
                      <a:r>
                        <a:rPr lang="en-ZA" sz="1100" b="1" dirty="0">
                          <a:effectLst/>
                        </a:rPr>
                        <a:t>Child (&lt;5 years) Mortality Rate (U5MR)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100">
                          <a:effectLst/>
                        </a:rPr>
                        <a:t>56 per 1,000  live-births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100" dirty="0">
                          <a:effectLst/>
                        </a:rPr>
                        <a:t>39 per 1,000  live-births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a:effectLst/>
                        </a:rPr>
                        <a:t>33 per 1,000  live-births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a:effectLst/>
                        </a:rPr>
                        <a:t>32 per 1,000 live </a:t>
                      </a:r>
                      <a:r>
                        <a:rPr lang="en-ZA" sz="1100" dirty="0" smtClean="0">
                          <a:effectLst/>
                        </a:rPr>
                        <a:t>Births</a:t>
                      </a:r>
                      <a:r>
                        <a:rPr lang="en-ZA" sz="1100" baseline="30000" dirty="0" smtClean="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US" sz="1100" dirty="0" smtClean="0">
                          <a:effectLst/>
                        </a:rPr>
                        <a:t>&lt;25 </a:t>
                      </a:r>
                      <a:r>
                        <a:rPr lang="en-US" sz="1100" dirty="0">
                          <a:effectLst/>
                        </a:rPr>
                        <a:t>per 1,000 live births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smtClean="0">
                          <a:effectLst/>
                        </a:rPr>
                        <a:t>&lt;20 </a:t>
                      </a:r>
                      <a:r>
                        <a:rPr lang="en-ZA" sz="1100" dirty="0">
                          <a:effectLst/>
                        </a:rPr>
                        <a:t>per 1,000 live births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3986087517"/>
                  </a:ext>
                </a:extLst>
              </a:tr>
              <a:tr h="356636">
                <a:tc rowSpan="4">
                  <a:txBody>
                    <a:bodyPr/>
                    <a:lstStyle/>
                    <a:p>
                      <a:pPr marL="71755" marR="71755" algn="ctr">
                        <a:lnSpc>
                          <a:spcPct val="150000"/>
                        </a:lnSpc>
                        <a:spcAft>
                          <a:spcPts val="0"/>
                        </a:spcAft>
                      </a:pPr>
                      <a:r>
                        <a:rPr lang="en-ZA" sz="1100" b="1" dirty="0" smtClean="0">
                          <a:effectLst/>
                          <a:latin typeface="Calibri" panose="020F0502020204030204" pitchFamily="34" charset="0"/>
                          <a:ea typeface="Calibri" panose="020F0502020204030204" pitchFamily="34" charset="0"/>
                          <a:cs typeface="Times New Roman" panose="02020603050405020304" pitchFamily="18" charset="0"/>
                        </a:rPr>
                        <a:t>TB/</a:t>
                      </a:r>
                      <a:r>
                        <a:rPr lang="en-ZA" sz="1100" b="1" baseline="0" dirty="0" smtClean="0">
                          <a:effectLst/>
                          <a:latin typeface="Calibri" panose="020F0502020204030204" pitchFamily="34" charset="0"/>
                          <a:ea typeface="Calibri" panose="020F0502020204030204" pitchFamily="34" charset="0"/>
                          <a:cs typeface="Times New Roman" panose="02020603050405020304" pitchFamily="18" charset="0"/>
                        </a:rPr>
                        <a:t> HIV</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nSpc>
                          <a:spcPct val="107000"/>
                        </a:lnSpc>
                        <a:spcAft>
                          <a:spcPts val="0"/>
                        </a:spcAft>
                      </a:pPr>
                      <a:r>
                        <a:rPr lang="en-ZA" sz="1100" b="1">
                          <a:effectLst/>
                          <a:latin typeface="Calibri" panose="020F0502020204030204" pitchFamily="34" charset="0"/>
                          <a:ea typeface="Calibri" panose="020F0502020204030204" pitchFamily="34" charset="0"/>
                          <a:cs typeface="Times New Roman" panose="02020603050405020304" pitchFamily="18" charset="0"/>
                        </a:rPr>
                        <a:t>Number of AIDS related deaths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214 365</a:t>
                      </a:r>
                    </a:p>
                  </a:txBody>
                  <a:tcPr marL="60325" marR="60325" marT="9525" marB="0"/>
                </a:tc>
                <a:tc>
                  <a:txBody>
                    <a:bodyPr/>
                    <a:lstStyle/>
                    <a:p>
                      <a:pPr algn="ct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tc>
                <a:tc>
                  <a:txBody>
                    <a:bodyPr/>
                    <a:lstStyle/>
                    <a:p>
                      <a:pPr algn="ct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115 165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68 302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21 436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668829472"/>
                  </a:ext>
                </a:extLst>
              </a:tr>
              <a:tr h="356636">
                <a:tc vMerge="1">
                  <a:txBody>
                    <a:bodyPr/>
                    <a:lstStyle/>
                    <a:p>
                      <a:pPr marL="71755" marR="71755" algn="ctr">
                        <a:lnSpc>
                          <a:spcPct val="150000"/>
                        </a:lnSpc>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nSpc>
                          <a:spcPct val="107000"/>
                        </a:lnSpc>
                        <a:spcAft>
                          <a:spcPts val="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Number of TB Deaths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0325" marR="60325" marT="9525" marB="0"/>
                </a:tc>
                <a:tc>
                  <a:txBody>
                    <a:bodyPr/>
                    <a:lstStyle/>
                    <a:p>
                      <a:pPr algn="ctr">
                        <a:lnSpc>
                          <a:spcPct val="107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39 695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29 513</a:t>
                      </a:r>
                      <a:br>
                        <a:rPr lang="en-ZA" sz="1100" dirty="0">
                          <a:effectLst/>
                          <a:latin typeface="Calibri" panose="020F0502020204030204" pitchFamily="34" charset="0"/>
                          <a:ea typeface="Calibri" panose="020F0502020204030204" pitchFamily="34" charset="0"/>
                          <a:cs typeface="Times New Roman" panose="02020603050405020304" pitchFamily="18" charset="0"/>
                        </a:rPr>
                      </a:br>
                      <a:r>
                        <a:rPr lang="en-ZA" sz="1100" dirty="0">
                          <a:effectLst/>
                          <a:latin typeface="Calibri" panose="020F0502020204030204" pitchFamily="34" charset="0"/>
                          <a:ea typeface="Calibri" panose="020F0502020204030204" pitchFamily="34" charset="0"/>
                          <a:cs typeface="Times New Roman" panose="02020603050405020304" pitchFamily="18" charset="0"/>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8 510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3 404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637708537"/>
                  </a:ext>
                </a:extLst>
              </a:tr>
              <a:tr h="356636">
                <a:tc vMerge="1">
                  <a:txBody>
                    <a:bodyPr/>
                    <a:lstStyle/>
                    <a:p>
                      <a:pPr marL="71755" marR="71755" algn="ctr">
                        <a:lnSpc>
                          <a:spcPct val="150000"/>
                        </a:lnSpc>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r>
                        <a:rPr lang="en-US" sz="1100" b="1" kern="1200" dirty="0" smtClean="0">
                          <a:solidFill>
                            <a:schemeClr val="dk1"/>
                          </a:solidFill>
                          <a:effectLst/>
                          <a:latin typeface="+mn-lt"/>
                          <a:ea typeface="+mn-ea"/>
                          <a:cs typeface="+mn-cs"/>
                        </a:rPr>
                        <a:t>Total clients remaining on ART</a:t>
                      </a:r>
                      <a:endParaRPr lang="en-US" sz="1100" b="1" kern="1200" dirty="0">
                        <a:solidFill>
                          <a:schemeClr val="dk1"/>
                        </a:solidFill>
                        <a:effectLst/>
                        <a:latin typeface="+mn-lt"/>
                        <a:ea typeface="+mn-ea"/>
                        <a:cs typeface="+mn-cs"/>
                      </a:endParaRPr>
                    </a:p>
                  </a:txBody>
                  <a:tcPr marL="60325" marR="60325"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2.3m</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5 million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4.7</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million</a:t>
                      </a:r>
                      <a:r>
                        <a:rPr lang="en-ZA" sz="1100" baseline="30000" dirty="0" smtClean="0">
                          <a:effectLst/>
                          <a:latin typeface="+mn-lt"/>
                          <a:ea typeface="+mn-ea"/>
                          <a:cs typeface="+mn-cs"/>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6m (by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2793005961"/>
                  </a:ext>
                </a:extLst>
              </a:tr>
              <a:tr h="356636">
                <a:tc vMerge="1">
                  <a:txBody>
                    <a:bodyPr/>
                    <a:lstStyle/>
                    <a:p>
                      <a:pPr marL="71755" marR="71755" algn="ctr">
                        <a:lnSpc>
                          <a:spcPct val="150000"/>
                        </a:lnSpc>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r>
                        <a:rPr lang="en-ZA" sz="1100" b="1" kern="1200" dirty="0" smtClean="0">
                          <a:solidFill>
                            <a:schemeClr val="dk1"/>
                          </a:solidFill>
                          <a:effectLst/>
                          <a:latin typeface="+mn-lt"/>
                          <a:ea typeface="+mn-ea"/>
                          <a:cs typeface="+mn-cs"/>
                        </a:rPr>
                        <a:t>Mother to Child Transmission</a:t>
                      </a:r>
                      <a:endParaRPr lang="en-US" sz="1100" b="1" kern="1200" dirty="0">
                        <a:solidFill>
                          <a:schemeClr val="dk1"/>
                        </a:solidFill>
                        <a:effectLst/>
                        <a:latin typeface="+mn-lt"/>
                        <a:ea typeface="+mn-ea"/>
                        <a:cs typeface="+mn-cs"/>
                      </a:endParaRPr>
                    </a:p>
                  </a:txBody>
                  <a:tcPr marL="60325" marR="60325"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10.3%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25" marR="60325"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0.8%</a:t>
                      </a:r>
                      <a:r>
                        <a:rPr lang="en-ZA" sz="1100" baseline="30000" dirty="0" smtClean="0">
                          <a:effectLst/>
                          <a:latin typeface="+mn-lt"/>
                          <a:ea typeface="+mn-ea"/>
                          <a:cs typeface="+mn-cs"/>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Eliminated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0"/>
                        </a:spcAft>
                      </a:pP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3480889608"/>
                  </a:ext>
                </a:extLst>
              </a:tr>
            </a:tbl>
          </a:graphicData>
        </a:graphic>
      </p:graphicFrame>
      <p:sp>
        <p:nvSpPr>
          <p:cNvPr id="6" name="Rectangle 1"/>
          <p:cNvSpPr>
            <a:spLocks noChangeArrowheads="1"/>
          </p:cNvSpPr>
          <p:nvPr/>
        </p:nvSpPr>
        <p:spPr bwMode="auto">
          <a:xfrm>
            <a:off x="685165" y="160991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2718233" y="5956165"/>
            <a:ext cx="66294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bmk="">
                <a:latin typeface="Calibri" panose="020F0502020204030204" pitchFamily="34" charset="0"/>
                <a:ea typeface="Times New Roman" panose="02020603050405020304" pitchFamily="18" charset="0"/>
                <a:cs typeface="Calibri" panose="020F0502020204030204" pitchFamily="34" charset="0"/>
              </a:rPr>
              <a:t>1. </a:t>
            </a:r>
            <a:r>
              <a:rPr lang="en-GB" altLang="en-US" sz="1000" dirty="0" bmk="">
                <a:latin typeface="Calibri" panose="020F0502020204030204" pitchFamily="34" charset="0"/>
                <a:ea typeface="Times New Roman" panose="02020603050405020304" pitchFamily="18" charset="0"/>
                <a:cs typeface="Calibri" panose="020F0502020204030204" pitchFamily="34" charset="0"/>
              </a:rPr>
              <a:t>M</a:t>
            </a:r>
            <a:r>
              <a:rPr kumimoji="0" lang="en-GB" altLang="en-US" sz="1000"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id-year Population Estimates(MYPE) 2018, </a:t>
            </a:r>
            <a:r>
              <a:rPr kumimoji="0" lang="en-ZA" altLang="en-US" sz="1000" b="0" i="0" u="none" strike="noStrike" cap="none" normalizeH="0" baseline="0" dirty="0" err="1"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StatsSA</a:t>
            </a:r>
            <a:r>
              <a:rPr kumimoji="0" lang="en-ZA" altLang="en-US" sz="1000"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2018 and </a:t>
            </a:r>
            <a:r>
              <a:rPr kumimoji="0" lang="en-GB" altLang="en-US" sz="1000"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Rapid Mortality Surveillance (</a:t>
            </a:r>
            <a:r>
              <a:rPr kumimoji="0" lang="en-ZA" altLang="en-US" sz="1000"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RMS) 2017, MRC 2019</a:t>
            </a:r>
            <a:endParaRPr kumimoji="0" lang="en-US" altLang="en-US" sz="800" b="0" i="0" u="none" strike="noStrike" cap="none" normalizeH="0" baseline="0" dirty="0" smtClean="0" bmk="">
              <a:ln>
                <a:noFill/>
              </a:ln>
              <a:solidFill>
                <a:schemeClr val="tx1"/>
              </a:solidFill>
              <a:effectLst/>
            </a:endParaRPr>
          </a:p>
          <a:p>
            <a:pPr lvl="0" eaLnBrk="0" fontAlgn="base" hangingPunct="0">
              <a:spcBef>
                <a:spcPct val="0"/>
              </a:spcBef>
              <a:spcAft>
                <a:spcPct val="0"/>
              </a:spcAft>
            </a:pPr>
            <a:r>
              <a:rPr lang="en-GB" altLang="en-US" sz="1000" dirty="0" smtClean="0" bmk="">
                <a:latin typeface="Calibri" panose="020F0502020204030204" pitchFamily="34" charset="0"/>
                <a:ea typeface="Times New Roman" panose="02020603050405020304" pitchFamily="18" charset="0"/>
                <a:cs typeface="Calibri" panose="020F0502020204030204" pitchFamily="34" charset="0"/>
              </a:rPr>
              <a:t>2. </a:t>
            </a:r>
            <a:r>
              <a:rPr kumimoji="0" lang="en-GB" altLang="en-US" sz="1000"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MYPE 2018, </a:t>
            </a:r>
            <a:endParaRPr kumimoji="0" lang="en-US" altLang="en-US" sz="800" b="0" i="0" u="none" strike="noStrike" cap="none" normalizeH="0" baseline="0" dirty="0" smtClean="0" bmk="">
              <a:ln>
                <a:noFill/>
              </a:ln>
              <a:solidFill>
                <a:schemeClr val="tx1"/>
              </a:solidFill>
              <a:effectLst/>
            </a:endParaRPr>
          </a:p>
          <a:p>
            <a:pPr lvl="0" eaLnBrk="0" fontAlgn="base" hangingPunct="0">
              <a:spcBef>
                <a:spcPct val="0"/>
              </a:spcBef>
              <a:spcAft>
                <a:spcPct val="0"/>
              </a:spcAft>
            </a:pPr>
            <a:r>
              <a:rPr lang="en-GB" altLang="en-US" sz="1000" dirty="0" smtClean="0" bmk="">
                <a:latin typeface="Calibri" panose="020F0502020204030204" pitchFamily="34" charset="0"/>
                <a:ea typeface="Times New Roman" panose="02020603050405020304" pitchFamily="18" charset="0"/>
                <a:cs typeface="Calibri" panose="020F0502020204030204" pitchFamily="34" charset="0"/>
              </a:rPr>
              <a:t>3. </a:t>
            </a:r>
            <a:r>
              <a:rPr kumimoji="0" lang="en-ZA" altLang="en-US" sz="1000" b="0" i="0" u="none" strike="noStrike" cap="none" normalizeH="0" baseline="0" dirty="0" smtClean="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Rapid Mortality Surveillance 2017, MRC 2019 (published 2019)</a:t>
            </a:r>
            <a:endParaRPr kumimoji="0" lang="en-US" altLang="en-US" sz="800" b="0" i="0" u="none" strike="noStrike" cap="none" normalizeH="0" baseline="0" dirty="0" smtClean="0" bmk="">
              <a:ln>
                <a:noFill/>
              </a:ln>
              <a:solidFill>
                <a:schemeClr val="tx1"/>
              </a:solidFill>
              <a:effectLst/>
            </a:endParaRPr>
          </a:p>
          <a:p>
            <a:pPr lvl="0" eaLnBrk="0" fontAlgn="base" hangingPunct="0">
              <a:spcBef>
                <a:spcPct val="0"/>
              </a:spcBef>
              <a:spcAft>
                <a:spcPct val="0"/>
              </a:spcAft>
            </a:pPr>
            <a:r>
              <a:rPr lang="en-GB" altLang="en-US" sz="1000" dirty="0" smtClean="0" bmk="">
                <a:latin typeface="Calibri" panose="020F0502020204030204" pitchFamily="34" charset="0"/>
                <a:ea typeface="Times New Roman" panose="02020603050405020304" pitchFamily="18" charset="0"/>
                <a:cs typeface="Calibri" panose="020F0502020204030204" pitchFamily="34" charset="0"/>
              </a:rPr>
              <a:t>4. </a:t>
            </a:r>
            <a:r>
              <a:rPr kumimoji="0" lang="en-ZA"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NCCEMD, 2018</a:t>
            </a:r>
          </a:p>
          <a:p>
            <a:pPr marL="0" marR="0" lvl="0" indent="0" algn="l" defTabSz="914400" rtl="0" eaLnBrk="0" fontAlgn="base" latinLnBrk="0" hangingPunct="0">
              <a:lnSpc>
                <a:spcPct val="100000"/>
              </a:lnSpc>
              <a:spcBef>
                <a:spcPct val="0"/>
              </a:spcBef>
              <a:spcAft>
                <a:spcPct val="0"/>
              </a:spcAft>
              <a:buClrTx/>
              <a:buSzTx/>
              <a:buFontTx/>
              <a:buNone/>
              <a:tabLst/>
            </a:pPr>
            <a:r>
              <a:rPr lang="en-ZA" altLang="en-US" sz="1000" dirty="0" smtClean="0">
                <a:latin typeface="Calibri" panose="020F0502020204030204" pitchFamily="34" charset="0"/>
                <a:cs typeface="Calibri" panose="020F0502020204030204" pitchFamily="34" charset="0"/>
              </a:rPr>
              <a:t>5. DHIS, 2018</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162426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sz="2400" dirty="0" smtClean="0"/>
              <a:t>Organizational Structure linkages with Budget Programme Structure </a:t>
            </a:r>
            <a:endParaRPr lang="en-US" sz="2400" dirty="0"/>
          </a:p>
        </p:txBody>
      </p:sp>
      <p:graphicFrame>
        <p:nvGraphicFramePr>
          <p:cNvPr id="8" name="Diagram 7"/>
          <p:cNvGraphicFramePr/>
          <p:nvPr>
            <p:extLst>
              <p:ext uri="{D42A27DB-BD31-4B8C-83A1-F6EECF244321}">
                <p14:modId xmlns:p14="http://schemas.microsoft.com/office/powerpoint/2010/main" xmlns="" val="3621191909"/>
              </p:ext>
            </p:extLst>
          </p:nvPr>
        </p:nvGraphicFramePr>
        <p:xfrm>
          <a:off x="114300" y="-25400"/>
          <a:ext cx="902970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23850" y="3600569"/>
            <a:ext cx="8610600" cy="830997"/>
          </a:xfrm>
          <a:prstGeom prst="rect">
            <a:avLst/>
          </a:prstGeom>
          <a:ln>
            <a:solidFill>
              <a:schemeClr val="accent3"/>
            </a:solidFill>
          </a:ln>
        </p:spPr>
        <p:txBody>
          <a:bodyPr wrap="square">
            <a:spAutoFit/>
          </a:bodyPr>
          <a:lstStyle/>
          <a:p>
            <a:pPr algn="ctr"/>
            <a:r>
              <a:rPr lang="en-GB" sz="1600" dirty="0">
                <a:latin typeface="Arial" panose="020B0604020202020204" pitchFamily="34" charset="0"/>
                <a:ea typeface="Times New Roman" panose="02020603050405020304" pitchFamily="18" charset="0"/>
              </a:rPr>
              <a:t>The current functional organisational structure, and budget programme structure (as depicted </a:t>
            </a:r>
            <a:r>
              <a:rPr lang="en-GB" sz="1600" dirty="0" smtClean="0">
                <a:latin typeface="Arial" panose="020B0604020202020204" pitchFamily="34" charset="0"/>
                <a:ea typeface="Times New Roman" panose="02020603050405020304" pitchFamily="18" charset="0"/>
              </a:rPr>
              <a:t>above) </a:t>
            </a:r>
            <a:r>
              <a:rPr lang="en-GB" sz="1600" dirty="0">
                <a:latin typeface="Arial" panose="020B0604020202020204" pitchFamily="34" charset="0"/>
                <a:ea typeface="Times New Roman" panose="02020603050405020304" pitchFamily="18" charset="0"/>
              </a:rPr>
              <a:t>will be reviewed during 2019/20 financial year to align with the institutional arrangements that will be necessitated by the implementation of the NHI. </a:t>
            </a:r>
            <a:endParaRPr lang="en-GB" sz="1600" dirty="0" smtClean="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xmlns="" val="227402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0648"/>
            <a:ext cx="7240488" cy="648072"/>
          </a:xfrm>
        </p:spPr>
        <p:txBody>
          <a:bodyPr/>
          <a:lstStyle/>
          <a:p>
            <a:r>
              <a:rPr lang="en-ZA" sz="2800" dirty="0" err="1" smtClean="0"/>
              <a:t>NDoH</a:t>
            </a:r>
            <a:r>
              <a:rPr lang="en-ZA" sz="2800" dirty="0" smtClean="0"/>
              <a:t> Budgets 2019/20 – 2021/22</a:t>
            </a:r>
            <a:br>
              <a:rPr lang="en-ZA" sz="2800" dirty="0" smtClean="0"/>
            </a:br>
            <a:r>
              <a:rPr lang="en-ZA" sz="1400" dirty="0" smtClean="0"/>
              <a:t>includes: Conditional Grants, Transfer Payments to Entities, and NGOs, and ear marked funds</a:t>
            </a:r>
            <a:r>
              <a:rPr lang="en-ZA" sz="1800" dirty="0" smtClean="0"/>
              <a:t/>
            </a:r>
            <a:br>
              <a:rPr lang="en-ZA" sz="1800" dirty="0" smtClean="0"/>
            </a:br>
            <a:endParaRPr lang="en-US" sz="1800"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xmlns="" val="915535456"/>
              </p:ext>
            </p:extLst>
          </p:nvPr>
        </p:nvGraphicFramePr>
        <p:xfrm>
          <a:off x="1295400" y="1162050"/>
          <a:ext cx="6781800" cy="2590799"/>
        </p:xfrm>
        <a:graphic>
          <a:graphicData uri="http://schemas.openxmlformats.org/drawingml/2006/table">
            <a:tbl>
              <a:tblPr firstRow="1" lastRow="1">
                <a:tableStyleId>{69C7853C-536D-4A76-A0AE-DD22124D55A5}</a:tableStyleId>
              </a:tblPr>
              <a:tblGrid>
                <a:gridCol w="1990525">
                  <a:extLst>
                    <a:ext uri="{9D8B030D-6E8A-4147-A177-3AD203B41FA5}">
                      <a16:colId xmlns:a16="http://schemas.microsoft.com/office/drawing/2014/main" xmlns="" val="3948836809"/>
                    </a:ext>
                  </a:extLst>
                </a:gridCol>
                <a:gridCol w="970810">
                  <a:extLst>
                    <a:ext uri="{9D8B030D-6E8A-4147-A177-3AD203B41FA5}">
                      <a16:colId xmlns:a16="http://schemas.microsoft.com/office/drawing/2014/main" xmlns="" val="2647851268"/>
                    </a:ext>
                  </a:extLst>
                </a:gridCol>
                <a:gridCol w="894167">
                  <a:extLst>
                    <a:ext uri="{9D8B030D-6E8A-4147-A177-3AD203B41FA5}">
                      <a16:colId xmlns:a16="http://schemas.microsoft.com/office/drawing/2014/main" xmlns="" val="659275214"/>
                    </a:ext>
                  </a:extLst>
                </a:gridCol>
                <a:gridCol w="894167">
                  <a:extLst>
                    <a:ext uri="{9D8B030D-6E8A-4147-A177-3AD203B41FA5}">
                      <a16:colId xmlns:a16="http://schemas.microsoft.com/office/drawing/2014/main" xmlns="" val="3639467544"/>
                    </a:ext>
                  </a:extLst>
                </a:gridCol>
                <a:gridCol w="934364">
                  <a:extLst>
                    <a:ext uri="{9D8B030D-6E8A-4147-A177-3AD203B41FA5}">
                      <a16:colId xmlns:a16="http://schemas.microsoft.com/office/drawing/2014/main" xmlns="" val="1736267142"/>
                    </a:ext>
                  </a:extLst>
                </a:gridCol>
                <a:gridCol w="1097767">
                  <a:extLst>
                    <a:ext uri="{9D8B030D-6E8A-4147-A177-3AD203B41FA5}">
                      <a16:colId xmlns:a16="http://schemas.microsoft.com/office/drawing/2014/main" xmlns="" val="3625264822"/>
                    </a:ext>
                  </a:extLst>
                </a:gridCol>
              </a:tblGrid>
              <a:tr h="634940">
                <a:tc rowSpan="2">
                  <a:txBody>
                    <a:bodyPr/>
                    <a:lstStyle/>
                    <a:p>
                      <a:pPr algn="l">
                        <a:lnSpc>
                          <a:spcPct val="107000"/>
                        </a:lnSpc>
                        <a:spcAft>
                          <a:spcPts val="800"/>
                        </a:spcAft>
                      </a:pPr>
                      <a:r>
                        <a:rPr lang="en-ZA" sz="1100" dirty="0">
                          <a:effectLst/>
                        </a:rPr>
                        <a:t>Programme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ctr">
                        <a:lnSpc>
                          <a:spcPct val="107000"/>
                        </a:lnSpc>
                        <a:spcBef>
                          <a:spcPts val="1200"/>
                        </a:spcBef>
                        <a:spcAft>
                          <a:spcPts val="0"/>
                        </a:spcAft>
                      </a:pPr>
                      <a:r>
                        <a:rPr lang="en-ZA" sz="1000" kern="0">
                          <a:effectLst/>
                        </a:rPr>
                        <a:t>% Growth </a:t>
                      </a:r>
                      <a:r>
                        <a:rPr lang="en-ZA" sz="800" kern="0">
                          <a:effectLst/>
                        </a:rPr>
                        <a:t>(from 2019/20 to 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l">
                        <a:lnSpc>
                          <a:spcPct val="107000"/>
                        </a:lnSpc>
                        <a:spcBef>
                          <a:spcPts val="1200"/>
                        </a:spcBef>
                        <a:spcAft>
                          <a:spcPts val="0"/>
                        </a:spcAft>
                      </a:pPr>
                      <a:r>
                        <a:rPr lang="en-ZA" sz="1000" kern="0" dirty="0">
                          <a:effectLst/>
                        </a:rPr>
                        <a:t>2020/21</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ctr">
                        <a:lnSpc>
                          <a:spcPct val="107000"/>
                        </a:lnSpc>
                        <a:spcBef>
                          <a:spcPts val="1200"/>
                        </a:spcBef>
                        <a:spcAft>
                          <a:spcPts val="0"/>
                        </a:spcAft>
                      </a:pPr>
                      <a:r>
                        <a:rPr lang="en-ZA" sz="1000" kern="0">
                          <a:effectLst/>
                        </a:rPr>
                        <a:t>% Growth </a:t>
                      </a:r>
                      <a:r>
                        <a:rPr lang="en-ZA" sz="800" kern="0">
                          <a:effectLst/>
                        </a:rPr>
                        <a:t>(from 2020/21 to 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l">
                        <a:lnSpc>
                          <a:spcPct val="107000"/>
                        </a:lnSpc>
                        <a:spcBef>
                          <a:spcPts val="1200"/>
                        </a:spcBef>
                        <a:spcAft>
                          <a:spcPts val="0"/>
                        </a:spcAft>
                      </a:pPr>
                      <a:r>
                        <a:rPr lang="en-ZA" sz="1000" kern="0">
                          <a:effectLst/>
                        </a:rPr>
                        <a:t>2021/22</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689437685"/>
                  </a:ext>
                </a:extLst>
              </a:tr>
              <a:tr h="176964">
                <a:tc vMerge="1">
                  <a:txBody>
                    <a:bodyPr/>
                    <a:lstStyle/>
                    <a:p>
                      <a:endParaRPr lang="en-US"/>
                    </a:p>
                  </a:txBody>
                  <a:tcPr/>
                </a:tc>
                <a:tc>
                  <a:txBody>
                    <a:bodyPr/>
                    <a:lstStyle/>
                    <a:p>
                      <a:pPr marL="86360" marR="8953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ctr">
                        <a:lnSpc>
                          <a:spcPct val="107000"/>
                        </a:lnSpc>
                        <a:spcBef>
                          <a:spcPts val="1200"/>
                        </a:spcBef>
                        <a:spcAft>
                          <a:spcPts val="0"/>
                        </a:spcAft>
                      </a:pPr>
                      <a:r>
                        <a:rPr lang="en-ZA" sz="1000" b="1" kern="0" dirty="0">
                          <a:effectLst/>
                        </a:rPr>
                        <a:t>%</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ctr">
                        <a:lnSpc>
                          <a:spcPct val="107000"/>
                        </a:lnSpc>
                        <a:spcBef>
                          <a:spcPts val="1200"/>
                        </a:spcBef>
                        <a:spcAft>
                          <a:spcPts val="0"/>
                        </a:spcAft>
                      </a:pPr>
                      <a:r>
                        <a:rPr lang="en-ZA" sz="1000" b="1" kern="0" dirty="0">
                          <a:effectLst/>
                        </a:rPr>
                        <a:t>%</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86360" marR="8953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120065626"/>
                  </a:ext>
                </a:extLst>
              </a:tr>
              <a:tr h="176964">
                <a:tc>
                  <a:txBody>
                    <a:bodyPr/>
                    <a:lstStyle/>
                    <a:p>
                      <a:pPr algn="l">
                        <a:lnSpc>
                          <a:spcPct val="107000"/>
                        </a:lnSpc>
                        <a:spcAft>
                          <a:spcPts val="800"/>
                        </a:spcAft>
                      </a:pPr>
                      <a:r>
                        <a:rPr lang="en-ZA" sz="1000" dirty="0" smtClean="0">
                          <a:effectLst/>
                        </a:rPr>
                        <a:t>ADMINISTRATION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a:effectLst/>
                        </a:rPr>
                        <a:t>661,277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703,249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746,186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410084125"/>
                  </a:ext>
                </a:extLst>
              </a:tr>
              <a:tr h="176964">
                <a:tc>
                  <a:txBody>
                    <a:bodyPr/>
                    <a:lstStyle/>
                    <a:p>
                      <a:pPr algn="l">
                        <a:lnSpc>
                          <a:spcPct val="107000"/>
                        </a:lnSpc>
                        <a:spcAft>
                          <a:spcPts val="800"/>
                        </a:spcAft>
                      </a:pPr>
                      <a:r>
                        <a:rPr lang="en-ZA" sz="1000" dirty="0" smtClean="0">
                          <a:effectLst/>
                        </a:rPr>
                        <a:t>NATIONAL HEALTH INSURANCE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a:effectLst/>
                        </a:rPr>
                        <a:t>2,111,663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2,793,388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3,023,700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455490743"/>
                  </a:ext>
                </a:extLst>
              </a:tr>
              <a:tr h="357013">
                <a:tc>
                  <a:txBody>
                    <a:bodyPr/>
                    <a:lstStyle/>
                    <a:p>
                      <a:pPr algn="l">
                        <a:lnSpc>
                          <a:spcPct val="107000"/>
                        </a:lnSpc>
                        <a:spcAft>
                          <a:spcPts val="800"/>
                        </a:spcAft>
                      </a:pPr>
                      <a:r>
                        <a:rPr lang="en-ZA" sz="1000" dirty="0" smtClean="0">
                          <a:effectLst/>
                        </a:rPr>
                        <a:t>COMMUNICABLE &amp; NON-COMMUNICABLE DISEASES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dirty="0">
                          <a:effectLst/>
                        </a:rPr>
                        <a:t>23,007,269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25,529,107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28,985,876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3026420965"/>
                  </a:ext>
                </a:extLst>
              </a:tr>
              <a:tr h="357013">
                <a:tc>
                  <a:txBody>
                    <a:bodyPr/>
                    <a:lstStyle/>
                    <a:p>
                      <a:pPr algn="l">
                        <a:lnSpc>
                          <a:spcPct val="107000"/>
                        </a:lnSpc>
                        <a:spcAft>
                          <a:spcPts val="800"/>
                        </a:spcAft>
                      </a:pPr>
                      <a:r>
                        <a:rPr lang="en-ZA" sz="1000" dirty="0" smtClean="0">
                          <a:effectLst/>
                        </a:rPr>
                        <a:t>PRIMARY HEALTH CARE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a:effectLst/>
                        </a:rPr>
                        <a:t>221,751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dirty="0">
                          <a:effectLst/>
                        </a:rPr>
                        <a:t>238,012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255,695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904035578"/>
                  </a:ext>
                </a:extLst>
              </a:tr>
              <a:tr h="176964">
                <a:tc>
                  <a:txBody>
                    <a:bodyPr/>
                    <a:lstStyle/>
                    <a:p>
                      <a:pPr algn="l">
                        <a:lnSpc>
                          <a:spcPct val="107000"/>
                        </a:lnSpc>
                        <a:spcAft>
                          <a:spcPts val="800"/>
                        </a:spcAft>
                      </a:pPr>
                      <a:r>
                        <a:rPr lang="en-ZA" sz="1000" dirty="0" smtClean="0">
                          <a:effectLst/>
                        </a:rPr>
                        <a:t>HOSPITAL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a:effectLst/>
                        </a:rPr>
                        <a:t>20,381,141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dirty="0">
                          <a:effectLst/>
                        </a:rPr>
                        <a:t>22,082,763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23,325,146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930199109"/>
                  </a:ext>
                </a:extLst>
              </a:tr>
              <a:tr h="357013">
                <a:tc>
                  <a:txBody>
                    <a:bodyPr/>
                    <a:lstStyle/>
                    <a:p>
                      <a:pPr algn="l">
                        <a:lnSpc>
                          <a:spcPct val="107000"/>
                        </a:lnSpc>
                        <a:spcAft>
                          <a:spcPts val="800"/>
                        </a:spcAft>
                      </a:pPr>
                      <a:r>
                        <a:rPr lang="en-ZA" sz="1000" dirty="0" smtClean="0">
                          <a:effectLst/>
                        </a:rPr>
                        <a:t>HEALTH SYSTEM GOVERNANCE &amp; HUMAN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a:effectLst/>
                        </a:rPr>
                        <a:t>5,077,589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dirty="0">
                          <a:effectLst/>
                        </a:rPr>
                        <a:t>5,339,732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a:effectLst/>
                        </a:rPr>
                        <a:t>5,603,317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1060592777"/>
                  </a:ext>
                </a:extLst>
              </a:tr>
              <a:tr h="176964">
                <a:tc>
                  <a:txBody>
                    <a:bodyPr/>
                    <a:lstStyle/>
                    <a:p>
                      <a:pPr algn="l">
                        <a:lnSpc>
                          <a:spcPct val="107000"/>
                        </a:lnSpc>
                        <a:spcAft>
                          <a:spcPts val="800"/>
                        </a:spcAft>
                      </a:pPr>
                      <a:r>
                        <a:rPr lang="en-ZA" sz="10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ctr"/>
                </a:tc>
                <a:tc>
                  <a:txBody>
                    <a:bodyPr/>
                    <a:lstStyle/>
                    <a:p>
                      <a:pPr marL="86360" marR="89535" algn="r">
                        <a:lnSpc>
                          <a:spcPct val="107000"/>
                        </a:lnSpc>
                        <a:spcAft>
                          <a:spcPts val="800"/>
                        </a:spcAft>
                      </a:pPr>
                      <a:r>
                        <a:rPr lang="en-ZA" sz="1000">
                          <a:effectLst/>
                        </a:rPr>
                        <a:t>51,460,690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dirty="0">
                          <a:effectLst/>
                        </a:rPr>
                        <a:t>56,686,251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ctr">
                        <a:lnSpc>
                          <a:spcPct val="107000"/>
                        </a:lnSpc>
                        <a:spcAft>
                          <a:spcPts val="800"/>
                        </a:spcAft>
                      </a:pPr>
                      <a:r>
                        <a:rPr lang="en-ZA" sz="10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tc>
                  <a:txBody>
                    <a:bodyPr/>
                    <a:lstStyle/>
                    <a:p>
                      <a:pPr marL="86360" marR="89535" algn="r">
                        <a:lnSpc>
                          <a:spcPct val="107000"/>
                        </a:lnSpc>
                        <a:spcAft>
                          <a:spcPts val="800"/>
                        </a:spcAft>
                      </a:pPr>
                      <a:r>
                        <a:rPr lang="en-ZA" sz="1000" dirty="0">
                          <a:effectLst/>
                        </a:rPr>
                        <a:t>61,939,920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59075836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3404895696"/>
              </p:ext>
            </p:extLst>
          </p:nvPr>
        </p:nvGraphicFramePr>
        <p:xfrm>
          <a:off x="1295400" y="3886200"/>
          <a:ext cx="6781799" cy="1756827"/>
        </p:xfrm>
        <a:graphic>
          <a:graphicData uri="http://schemas.openxmlformats.org/drawingml/2006/table">
            <a:tbl>
              <a:tblPr firstRow="1" lastRow="1">
                <a:tableStyleId>{69C7853C-536D-4A76-A0AE-DD22124D55A5}</a:tableStyleId>
              </a:tblPr>
              <a:tblGrid>
                <a:gridCol w="2008263">
                  <a:extLst>
                    <a:ext uri="{9D8B030D-6E8A-4147-A177-3AD203B41FA5}">
                      <a16:colId xmlns:a16="http://schemas.microsoft.com/office/drawing/2014/main" xmlns="" val="650932465"/>
                    </a:ext>
                  </a:extLst>
                </a:gridCol>
                <a:gridCol w="1088701">
                  <a:extLst>
                    <a:ext uri="{9D8B030D-6E8A-4147-A177-3AD203B41FA5}">
                      <a16:colId xmlns:a16="http://schemas.microsoft.com/office/drawing/2014/main" xmlns="" val="350197495"/>
                    </a:ext>
                  </a:extLst>
                </a:gridCol>
                <a:gridCol w="745204">
                  <a:extLst>
                    <a:ext uri="{9D8B030D-6E8A-4147-A177-3AD203B41FA5}">
                      <a16:colId xmlns:a16="http://schemas.microsoft.com/office/drawing/2014/main" xmlns="" val="3713345741"/>
                    </a:ext>
                  </a:extLst>
                </a:gridCol>
                <a:gridCol w="1097213">
                  <a:extLst>
                    <a:ext uri="{9D8B030D-6E8A-4147-A177-3AD203B41FA5}">
                      <a16:colId xmlns:a16="http://schemas.microsoft.com/office/drawing/2014/main" xmlns="" val="3380826421"/>
                    </a:ext>
                  </a:extLst>
                </a:gridCol>
                <a:gridCol w="823734">
                  <a:extLst>
                    <a:ext uri="{9D8B030D-6E8A-4147-A177-3AD203B41FA5}">
                      <a16:colId xmlns:a16="http://schemas.microsoft.com/office/drawing/2014/main" xmlns="" val="2757237141"/>
                    </a:ext>
                  </a:extLst>
                </a:gridCol>
                <a:gridCol w="1018684">
                  <a:extLst>
                    <a:ext uri="{9D8B030D-6E8A-4147-A177-3AD203B41FA5}">
                      <a16:colId xmlns:a16="http://schemas.microsoft.com/office/drawing/2014/main" xmlns="" val="2309295791"/>
                    </a:ext>
                  </a:extLst>
                </a:gridCol>
              </a:tblGrid>
              <a:tr h="642021">
                <a:tc rowSpan="2">
                  <a:txBody>
                    <a:bodyPr/>
                    <a:lstStyle/>
                    <a:p>
                      <a:pPr marL="228600" algn="l">
                        <a:lnSpc>
                          <a:spcPct val="107000"/>
                        </a:lnSpc>
                        <a:spcBef>
                          <a:spcPts val="1200"/>
                        </a:spcBef>
                        <a:spcAft>
                          <a:spcPts val="0"/>
                        </a:spcAft>
                      </a:pPr>
                      <a:r>
                        <a:rPr lang="en-ZA" sz="1000" kern="0" dirty="0">
                          <a:effectLst/>
                        </a:rPr>
                        <a:t>Economic classification</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2019/20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0" indent="0" algn="ctr">
                        <a:lnSpc>
                          <a:spcPct val="107000"/>
                        </a:lnSpc>
                        <a:spcBef>
                          <a:spcPts val="1200"/>
                        </a:spcBef>
                        <a:spcAft>
                          <a:spcPts val="0"/>
                        </a:spcAft>
                        <a:tabLst>
                          <a:tab pos="0" algn="l"/>
                        </a:tabLst>
                      </a:pPr>
                      <a:r>
                        <a:rPr lang="en-ZA" sz="1000" kern="0" dirty="0">
                          <a:effectLst/>
                        </a:rPr>
                        <a:t>% Growth </a:t>
                      </a:r>
                      <a:r>
                        <a:rPr lang="en-ZA" sz="800" kern="0" dirty="0">
                          <a:effectLst/>
                        </a:rPr>
                        <a:t>(from 2019/20 to 2020/21)</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a:effectLst/>
                        </a:rPr>
                        <a:t>2020/21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0" indent="0" algn="ctr">
                        <a:lnSpc>
                          <a:spcPct val="107000"/>
                        </a:lnSpc>
                        <a:spcBef>
                          <a:spcPts val="1200"/>
                        </a:spcBef>
                        <a:spcAft>
                          <a:spcPts val="0"/>
                        </a:spcAft>
                      </a:pPr>
                      <a:r>
                        <a:rPr lang="en-ZA" sz="1000" kern="0" dirty="0">
                          <a:effectLst/>
                        </a:rPr>
                        <a:t>% Growth </a:t>
                      </a:r>
                      <a:r>
                        <a:rPr lang="en-ZA" sz="800" kern="0" dirty="0">
                          <a:effectLst/>
                        </a:rPr>
                        <a:t>(from 2020/21 to 2021/22)</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228600" algn="l">
                        <a:lnSpc>
                          <a:spcPct val="107000"/>
                        </a:lnSpc>
                        <a:spcBef>
                          <a:spcPts val="1200"/>
                        </a:spcBef>
                        <a:spcAft>
                          <a:spcPts val="0"/>
                        </a:spcAft>
                      </a:pPr>
                      <a:r>
                        <a:rPr lang="en-ZA" sz="1000" kern="0" dirty="0">
                          <a:effectLst/>
                        </a:rPr>
                        <a:t>2021/22</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1139068009"/>
                  </a:ext>
                </a:extLst>
              </a:tr>
              <a:tr h="98425">
                <a:tc vMerge="1">
                  <a:txBody>
                    <a:bodyPr/>
                    <a:lstStyle/>
                    <a:p>
                      <a:endParaRPr lang="en-US"/>
                    </a:p>
                  </a:txBody>
                  <a:tcPr/>
                </a:tc>
                <a:tc>
                  <a:txBody>
                    <a:bodyPr/>
                    <a:lstStyle/>
                    <a:p>
                      <a:pPr marL="7937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dirty="0">
                          <a:effectLst/>
                        </a:rPr>
                        <a:t>%</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dirty="0">
                          <a:effectLst/>
                        </a:rPr>
                        <a:t>%</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tc>
                  <a:txBody>
                    <a:bodyPr/>
                    <a:lstStyle/>
                    <a:p>
                      <a:pPr marL="79375" algn="ctr">
                        <a:lnSpc>
                          <a:spcPct val="107000"/>
                        </a:lnSpc>
                        <a:spcBef>
                          <a:spcPts val="1200"/>
                        </a:spcBef>
                        <a:spcAft>
                          <a:spcPts val="0"/>
                        </a:spcAft>
                      </a:pPr>
                      <a:r>
                        <a:rPr lang="en-ZA" sz="1000" b="1" kern="0" dirty="0">
                          <a:effectLst/>
                        </a:rPr>
                        <a:t>R'000</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ctr"/>
                </a:tc>
                <a:extLst>
                  <a:ext uri="{0D108BD9-81ED-4DB2-BD59-A6C34878D82A}">
                    <a16:rowId xmlns:a16="http://schemas.microsoft.com/office/drawing/2014/main" xmlns="" val="3720497077"/>
                  </a:ext>
                </a:extLst>
              </a:tr>
              <a:tr h="98425">
                <a:tc>
                  <a:txBody>
                    <a:bodyPr/>
                    <a:lstStyle/>
                    <a:p>
                      <a:pPr marL="80645" algn="l">
                        <a:lnSpc>
                          <a:spcPct val="107000"/>
                        </a:lnSpc>
                        <a:spcBef>
                          <a:spcPts val="1200"/>
                        </a:spcBef>
                        <a:spcAft>
                          <a:spcPts val="0"/>
                        </a:spcAft>
                      </a:pPr>
                      <a:r>
                        <a:rPr lang="en-ZA" sz="1000" kern="0" dirty="0">
                          <a:effectLst/>
                        </a:rPr>
                        <a:t>Compensation of Employees</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880,543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7</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dirty="0">
                          <a:effectLst/>
                        </a:rPr>
                        <a:t>946,523 </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7</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1,008,210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963034541"/>
                  </a:ext>
                </a:extLst>
              </a:tr>
              <a:tr h="194945">
                <a:tc>
                  <a:txBody>
                    <a:bodyPr/>
                    <a:lstStyle/>
                    <a:p>
                      <a:pPr marL="80645" algn="l">
                        <a:lnSpc>
                          <a:spcPct val="107000"/>
                        </a:lnSpc>
                        <a:spcBef>
                          <a:spcPts val="1200"/>
                        </a:spcBef>
                        <a:spcAft>
                          <a:spcPts val="0"/>
                        </a:spcAft>
                      </a:pPr>
                      <a:r>
                        <a:rPr lang="en-ZA" sz="1000" kern="0">
                          <a:effectLst/>
                        </a:rPr>
                        <a:t>Goods and Services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2,409,279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15</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2,769,560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9</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3,022,531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924487405"/>
                  </a:ext>
                </a:extLst>
              </a:tr>
              <a:tr h="194945">
                <a:tc>
                  <a:txBody>
                    <a:bodyPr/>
                    <a:lstStyle/>
                    <a:p>
                      <a:pPr marL="80645" algn="l">
                        <a:lnSpc>
                          <a:spcPct val="107000"/>
                        </a:lnSpc>
                        <a:spcBef>
                          <a:spcPts val="1200"/>
                        </a:spcBef>
                        <a:spcAft>
                          <a:spcPts val="0"/>
                        </a:spcAft>
                      </a:pPr>
                      <a:r>
                        <a:rPr lang="en-ZA" sz="1000" kern="0">
                          <a:effectLst/>
                        </a:rPr>
                        <a:t>Transfers</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46,986,594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9</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51,303,953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10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56,258,528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518925523"/>
                  </a:ext>
                </a:extLst>
              </a:tr>
              <a:tr h="194945">
                <a:tc>
                  <a:txBody>
                    <a:bodyPr/>
                    <a:lstStyle/>
                    <a:p>
                      <a:pPr marL="80645" algn="l">
                        <a:lnSpc>
                          <a:spcPct val="107000"/>
                        </a:lnSpc>
                        <a:spcBef>
                          <a:spcPts val="1200"/>
                        </a:spcBef>
                        <a:spcAft>
                          <a:spcPts val="0"/>
                        </a:spcAft>
                      </a:pPr>
                      <a:r>
                        <a:rPr lang="en-ZA" sz="1000" kern="0">
                          <a:effectLst/>
                        </a:rPr>
                        <a:t>Capital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dirty="0">
                          <a:effectLst/>
                        </a:rPr>
                        <a:t>1,184,274 </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41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1,666,215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(1)</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1,650,651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182113691"/>
                  </a:ext>
                </a:extLst>
              </a:tr>
              <a:tr h="194945">
                <a:tc>
                  <a:txBody>
                    <a:bodyPr/>
                    <a:lstStyle/>
                    <a:p>
                      <a:pPr marL="80645" algn="l">
                        <a:lnSpc>
                          <a:spcPct val="107000"/>
                        </a:lnSpc>
                        <a:spcBef>
                          <a:spcPts val="1200"/>
                        </a:spcBef>
                        <a:spcAft>
                          <a:spcPts val="0"/>
                        </a:spcAft>
                      </a:pPr>
                      <a:r>
                        <a:rPr lang="en-ZA" sz="1000" kern="0">
                          <a:effectLst/>
                        </a:rPr>
                        <a:t>TOTAL</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51,460,690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10</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a:effectLst/>
                        </a:rPr>
                        <a:t>56,686,251 </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ctr">
                        <a:lnSpc>
                          <a:spcPct val="107000"/>
                        </a:lnSpc>
                        <a:spcBef>
                          <a:spcPts val="1200"/>
                        </a:spcBef>
                        <a:spcAft>
                          <a:spcPts val="0"/>
                        </a:spcAft>
                      </a:pPr>
                      <a:r>
                        <a:rPr lang="en-ZA" sz="1000" kern="0">
                          <a:effectLst/>
                        </a:rPr>
                        <a:t>9</a:t>
                      </a:r>
                      <a:endParaRPr lang="en-US" sz="11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tc>
                  <a:txBody>
                    <a:bodyPr/>
                    <a:lstStyle/>
                    <a:p>
                      <a:pPr marL="228600" marR="136525" algn="r">
                        <a:lnSpc>
                          <a:spcPct val="107000"/>
                        </a:lnSpc>
                        <a:spcBef>
                          <a:spcPts val="1200"/>
                        </a:spcBef>
                        <a:spcAft>
                          <a:spcPts val="0"/>
                        </a:spcAft>
                      </a:pPr>
                      <a:r>
                        <a:rPr lang="en-ZA" sz="1000" kern="0" dirty="0">
                          <a:effectLst/>
                        </a:rPr>
                        <a:t>61,939,920 </a:t>
                      </a:r>
                      <a:endParaRPr lang="en-US" sz="11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 marR="4445" marT="4445" marB="0" anchor="b"/>
                </a:tc>
                <a:extLst>
                  <a:ext uri="{0D108BD9-81ED-4DB2-BD59-A6C34878D82A}">
                    <a16:rowId xmlns:a16="http://schemas.microsoft.com/office/drawing/2014/main" xmlns="" val="2918560544"/>
                  </a:ext>
                </a:extLst>
              </a:tr>
            </a:tbl>
          </a:graphicData>
        </a:graphic>
      </p:graphicFrame>
    </p:spTree>
    <p:extLst>
      <p:ext uri="{BB962C8B-B14F-4D97-AF65-F5344CB8AC3E}">
        <p14:creationId xmlns:p14="http://schemas.microsoft.com/office/powerpoint/2010/main" xmlns="" val="11043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dirty="0"/>
              <a:t>PROGRAMME 1 - ADMINISTRATION</a:t>
            </a:r>
          </a:p>
        </p:txBody>
      </p:sp>
      <p:sp>
        <p:nvSpPr>
          <p:cNvPr id="9" name="Content Placeholder 8"/>
          <p:cNvSpPr>
            <a:spLocks noGrp="1"/>
          </p:cNvSpPr>
          <p:nvPr>
            <p:ph sz="quarter" idx="1"/>
          </p:nvPr>
        </p:nvSpPr>
        <p:spPr/>
        <p:txBody>
          <a:bodyPr/>
          <a:lstStyle/>
          <a:p>
            <a:pPr algn="ctr">
              <a:buNone/>
            </a:pPr>
            <a:endParaRPr lang="en-ZA" sz="2400" dirty="0"/>
          </a:p>
          <a:p>
            <a:pPr algn="ctr">
              <a:buNone/>
            </a:pPr>
            <a:endParaRPr lang="en-ZA" sz="2400" dirty="0"/>
          </a:p>
          <a:p>
            <a:pPr algn="ctr">
              <a:buNone/>
            </a:pPr>
            <a:r>
              <a:rPr lang="en-ZA" sz="2400" dirty="0"/>
              <a:t>The purpose of the Administration Programme is to provide </a:t>
            </a:r>
            <a:r>
              <a:rPr lang="en-ZA" sz="2400" b="1" dirty="0">
                <a:solidFill>
                  <a:schemeClr val="accent3">
                    <a:lumMod val="50000"/>
                  </a:schemeClr>
                </a:solidFill>
              </a:rPr>
              <a:t>support services to the National Department of Health</a:t>
            </a:r>
            <a:r>
              <a:rPr lang="en-ZA" sz="2400" dirty="0"/>
              <a:t>. These include: Human Resources Development and Management, Labour Relations Services, Information Communication Technology Services, Property Management Services, Security Services, Legal Services, Supply Chain Management and Financial Management Services</a:t>
            </a:r>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9</a:t>
            </a:fld>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DoH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NDoH Theme Final</Template>
  <TotalTime>5631</TotalTime>
  <Words>7230</Words>
  <Application>Microsoft Office PowerPoint</Application>
  <PresentationFormat>On-screen Show (4:3)</PresentationFormat>
  <Paragraphs>1670</Paragraphs>
  <Slides>59</Slides>
  <Notes>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NDoH Theme Final</vt:lpstr>
      <vt:lpstr>Slide 1</vt:lpstr>
      <vt:lpstr>Slide 2</vt:lpstr>
      <vt:lpstr>NDP: Vision 2030</vt:lpstr>
      <vt:lpstr>Sustainable Development Goals</vt:lpstr>
      <vt:lpstr>Legislation and Prescripts that regulate Health Sector planning  </vt:lpstr>
      <vt:lpstr>Outcome 2 : A long and Healthy lives for all South Africans MTSF 2014-2019: Impact Indicators, Targets, and Achievements to date</vt:lpstr>
      <vt:lpstr>Organizational Structure linkages with Budget Programme Structure </vt:lpstr>
      <vt:lpstr>NDoH Budgets 2019/20 – 2021/22 includes: Conditional Grants, Transfer Payments to Entities, and NGOs, and ear marked funds </vt:lpstr>
      <vt:lpstr>PROGRAMME 1 - ADMINISTRATION</vt:lpstr>
      <vt:lpstr>Programme 1 - Administration</vt:lpstr>
      <vt:lpstr>Programme 1 - Administration</vt:lpstr>
      <vt:lpstr>PROGRAMME 2 - NATIONAL HEALTH INSURANCE</vt:lpstr>
      <vt:lpstr>Programme 2</vt:lpstr>
      <vt:lpstr>Programme 2:  National Health Insurance</vt:lpstr>
      <vt:lpstr>Programme 2:  National Health Insurance</vt:lpstr>
      <vt:lpstr>Programme 2:  National Health Insurance</vt:lpstr>
      <vt:lpstr>Programme 2:  National Health Insurance</vt:lpstr>
      <vt:lpstr>Programme 2:  National Health Insurance</vt:lpstr>
      <vt:lpstr>Slide 19</vt:lpstr>
      <vt:lpstr>Budgets: Programme 2:  National Health Insurance </vt:lpstr>
      <vt:lpstr>Programme 3 - Communicable and Non-Communicable Diseases</vt:lpstr>
      <vt:lpstr>Programme 3 - Communicable and Non-Communicable Diseases</vt:lpstr>
      <vt:lpstr>Programme 3 - Communicable and Non-Communicable Diseases</vt:lpstr>
      <vt:lpstr>Programme 3 - Communicable and Non-Communicable Diseases</vt:lpstr>
      <vt:lpstr>Programme 3 - Communicable and Non-Communicable Diseases</vt:lpstr>
      <vt:lpstr>Programme 3 - Communicable and Non-Communicable Diseases</vt:lpstr>
      <vt:lpstr>Programme 3 - Communicable and Non-Communicable Diseases</vt:lpstr>
      <vt:lpstr>Slide 28</vt:lpstr>
      <vt:lpstr>Slide 29</vt:lpstr>
      <vt:lpstr>Programme 4: Primary Health Care</vt:lpstr>
      <vt:lpstr>Programme 4: Primary Health Care</vt:lpstr>
      <vt:lpstr>Programme 4: Primary Health Care</vt:lpstr>
      <vt:lpstr>Programme 4: Primary Health Care</vt:lpstr>
      <vt:lpstr>Programme 4: Primary Health Care</vt:lpstr>
      <vt:lpstr>Programme 4: Primary Health Care</vt:lpstr>
      <vt:lpstr>Programme 4: Primary Health Care</vt:lpstr>
      <vt:lpstr>Programme 4: Primary Health Care</vt:lpstr>
      <vt:lpstr>Slide 38</vt:lpstr>
      <vt:lpstr>PROGRAMME 5: HOSPITAL SYSTEMS</vt:lpstr>
      <vt:lpstr>Programme 5 – Hospital Systems</vt:lpstr>
      <vt:lpstr>Programme 5 – Hospital Systems</vt:lpstr>
      <vt:lpstr>Programme 5 – Hospital Systems</vt:lpstr>
      <vt:lpstr>Budgets: Programme 5 – Hospital Systems</vt:lpstr>
      <vt:lpstr>Budgets: Programme 5 – Hospital Systems</vt:lpstr>
      <vt:lpstr>PROGRAMME 6 – HEALTH SYSTEM GOVERNANCE AND HUMAN RESOURCES</vt:lpstr>
      <vt:lpstr>Programme 6 - Health System Governance And Human Resources</vt:lpstr>
      <vt:lpstr>Programme 6 - Health System Governance and Human Resources</vt:lpstr>
      <vt:lpstr>Programme 6 - Health System Governance and Human Resources</vt:lpstr>
      <vt:lpstr>Programme 6 - Health System Governance and Human Resources</vt:lpstr>
      <vt:lpstr>Programme 6 - Health System Governance and Human Resources</vt:lpstr>
      <vt:lpstr>Programme 6 - Health System Governance and Human Resources</vt:lpstr>
      <vt:lpstr>Programme 6 - Health System Governance and Human Resources</vt:lpstr>
      <vt:lpstr>Slide 53</vt:lpstr>
      <vt:lpstr>Slide 54</vt:lpstr>
      <vt:lpstr>Slide 55</vt:lpstr>
      <vt:lpstr>Slide 56</vt:lpstr>
      <vt:lpstr>Slide 57</vt:lpstr>
      <vt:lpstr>CONCLUSION </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TannaG</dc:creator>
  <cp:lastModifiedBy>PUMZA</cp:lastModifiedBy>
  <cp:revision>178</cp:revision>
  <cp:lastPrinted>2019-07-02T09:06:26Z</cp:lastPrinted>
  <dcterms:created xsi:type="dcterms:W3CDTF">2016-03-29T12:39:16Z</dcterms:created>
  <dcterms:modified xsi:type="dcterms:W3CDTF">2019-07-09T07:11:42Z</dcterms:modified>
</cp:coreProperties>
</file>