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6" r:id="rId2"/>
    <p:sldId id="394" r:id="rId3"/>
    <p:sldId id="396" r:id="rId4"/>
    <p:sldId id="402" r:id="rId5"/>
    <p:sldId id="395" r:id="rId6"/>
    <p:sldId id="397" r:id="rId7"/>
    <p:sldId id="399" r:id="rId8"/>
    <p:sldId id="400" r:id="rId9"/>
    <p:sldId id="391" r:id="rId10"/>
    <p:sldId id="393" r:id="rId11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609"/>
  </p:normalViewPr>
  <p:slideViewPr>
    <p:cSldViewPr snapToGrid="0" snapToObjects="1">
      <p:cViewPr varScale="1">
        <p:scale>
          <a:sx n="110" d="100"/>
          <a:sy n="110" d="100"/>
        </p:scale>
        <p:origin x="-1320" y="-8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style val="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 to teen pregnancy by age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888888888888889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2F8-4A95-846B-CECDA5802F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15 yrs</c:v>
                </c:pt>
                <c:pt idx="1">
                  <c:v>16 yrs</c:v>
                </c:pt>
                <c:pt idx="2">
                  <c:v>17 yrs</c:v>
                </c:pt>
                <c:pt idx="3">
                  <c:v>18 yrs</c:v>
                </c:pt>
                <c:pt idx="4">
                  <c:v>19 yrs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0.24000000000000002</c:v>
                </c:pt>
                <c:pt idx="2">
                  <c:v>0.34000000000000008</c:v>
                </c:pt>
                <c:pt idx="3">
                  <c:v>0.36000000000000004</c:v>
                </c:pt>
                <c:pt idx="4">
                  <c:v>0.48000000000000004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F8-4A95-846B-CECDA5802FD6}"/>
            </c:ext>
          </c:extLst>
        </c:ser>
        <c:dLbls>
          <c:showVal val="1"/>
        </c:dLbls>
        <c:marker val="1"/>
        <c:axId val="82789504"/>
        <c:axId val="82791040"/>
      </c:lineChart>
      <c:catAx>
        <c:axId val="82789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791040"/>
        <c:crosses val="autoZero"/>
        <c:auto val="1"/>
        <c:lblAlgn val="ctr"/>
        <c:lblOffset val="100"/>
      </c:catAx>
      <c:valAx>
        <c:axId val="82791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78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95000"/>
      </a:schemeClr>
    </a:solidFill>
    <a:ln w="28575" cap="flat" cmpd="sng" algn="ctr">
      <a:solidFill>
        <a:srgbClr val="00B0F0"/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An increasing public allocation to Core Departments for TB, HIV and AIDS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0622183967996406E-17"/>
                  <c:y val="-9.8587347092321881E-5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E1-402D-9466-96B567BFAD29}"/>
                </c:ext>
              </c:extLst>
            </c:dLbl>
            <c:dLbl>
              <c:idx val="1"/>
              <c:layout>
                <c:manualLayout>
                  <c:x val="0"/>
                  <c:y val="-9.8587347092382325E-5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3E1-402D-9466-96B567BFAD29}"/>
                </c:ext>
              </c:extLst>
            </c:dLbl>
            <c:dLbl>
              <c:idx val="2"/>
              <c:layout>
                <c:manualLayout>
                  <c:x val="-8.2488735871985586E-17"/>
                  <c:y val="6.491198484868143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E1-402D-9466-96B567BFAD29}"/>
                </c:ext>
              </c:extLst>
            </c:dLbl>
            <c:dLbl>
              <c:idx val="3"/>
              <c:layout>
                <c:manualLayout>
                  <c:x val="1.1770572209360525E-2"/>
                  <c:y val="7.14633252315894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336881451113095"/>
                      <c:h val="6.17210451754311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3E1-402D-9466-96B567BFAD29}"/>
                </c:ext>
              </c:extLst>
            </c:dLbl>
            <c:dLbl>
              <c:idx val="4"/>
              <c:layout>
                <c:manualLayout>
                  <c:x val="0"/>
                  <c:y val="1.308098431682860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E1-402D-9466-96B567BFA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Sheet1!$B$3:$B$7</c:f>
              <c:numCache>
                <c:formatCode>#,##0</c:formatCode>
                <c:ptCount val="5"/>
                <c:pt idx="0">
                  <c:v>29003</c:v>
                </c:pt>
                <c:pt idx="1">
                  <c:v>32264</c:v>
                </c:pt>
                <c:pt idx="2">
                  <c:v>36508</c:v>
                </c:pt>
                <c:pt idx="3">
                  <c:v>39673</c:v>
                </c:pt>
                <c:pt idx="4">
                  <c:v>44654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3E1-402D-9466-96B567BFAD29}"/>
            </c:ext>
          </c:extLst>
        </c:ser>
        <c:dLbls>
          <c:showVal val="1"/>
        </c:dLbls>
        <c:gapWidth val="267"/>
        <c:overlap val="-43"/>
        <c:axId val="96742016"/>
        <c:axId val="96743808"/>
      </c:barChart>
      <c:catAx>
        <c:axId val="967420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solidFill>
            <a:schemeClr val="bg2">
              <a:lumMod val="90000"/>
            </a:schemeClr>
          </a:solidFill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3808"/>
        <c:crosses val="autoZero"/>
        <c:auto val="1"/>
        <c:lblAlgn val="ctr"/>
        <c:lblOffset val="100"/>
      </c:catAx>
      <c:valAx>
        <c:axId val="96743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20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lt1"/>
    </a:solidFill>
    <a:ln w="28575" cap="flat" cmpd="sng" algn="ctr">
      <a:solidFill>
        <a:schemeClr val="accent4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Government 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AE-4862-B71E-DFE361399FFC}"/>
              </c:ext>
            </c:extLst>
          </c:dPt>
          <c:dPt>
            <c:idx val="1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AE-4862-B71E-DFE361399FFC}"/>
              </c:ext>
            </c:extLst>
          </c:dPt>
          <c:dPt>
            <c:idx val="2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AE-4862-B71E-DFE361399FFC}"/>
              </c:ext>
            </c:extLst>
          </c:dPt>
          <c:dPt>
            <c:idx val="3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AE-4862-B71E-DFE361399FFC}"/>
              </c:ext>
            </c:extLst>
          </c:dPt>
          <c:dPt>
            <c:idx val="4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AE-4862-B71E-DFE361399F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</c:strCache>
            </c:strRef>
          </c:cat>
          <c:val>
            <c:numRef>
              <c:f>Sheet1!$B$3:$B$7</c:f>
              <c:numCache>
                <c:formatCode>#,##0</c:formatCode>
                <c:ptCount val="5"/>
                <c:pt idx="0">
                  <c:v>29003</c:v>
                </c:pt>
                <c:pt idx="1">
                  <c:v>32264</c:v>
                </c:pt>
                <c:pt idx="2">
                  <c:v>36508</c:v>
                </c:pt>
                <c:pt idx="3">
                  <c:v>39673</c:v>
                </c:pt>
                <c:pt idx="4">
                  <c:v>44654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BAE-4862-B71E-DFE361399FFC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Donor Funding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</c:strCache>
            </c:strRef>
          </c:cat>
          <c:val>
            <c:numRef>
              <c:f>Sheet1!$C$3:$C$7</c:f>
              <c:numCache>
                <c:formatCode>#,##0</c:formatCode>
                <c:ptCount val="5"/>
                <c:pt idx="0">
                  <c:v>7726</c:v>
                </c:pt>
                <c:pt idx="1">
                  <c:v>7757</c:v>
                </c:pt>
                <c:pt idx="2">
                  <c:v>7790</c:v>
                </c:pt>
                <c:pt idx="3">
                  <c:v>7826</c:v>
                </c:pt>
                <c:pt idx="4">
                  <c:v>7863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BAE-4862-B71E-DFE361399FFC}"/>
            </c:ext>
          </c:extLst>
        </c:ser>
        <c:dLbls>
          <c:showVal val="1"/>
        </c:dLbls>
        <c:gapWidth val="267"/>
        <c:overlap val="-43"/>
        <c:axId val="98896128"/>
        <c:axId val="98902016"/>
      </c:barChart>
      <c:catAx>
        <c:axId val="988961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02016"/>
        <c:crosses val="autoZero"/>
        <c:auto val="1"/>
        <c:lblAlgn val="ctr"/>
        <c:lblOffset val="100"/>
      </c:catAx>
      <c:valAx>
        <c:axId val="98902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961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19050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49A8A-FA6C-4A3E-9598-22259C4CB82A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2149-505F-46C1-9360-6815205D65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79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ZA" dirty="0" smtClean="0"/>
              <a:t>Core Departments include the following: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ZA" dirty="0" err="1" smtClean="0"/>
              <a:t>NDoH</a:t>
            </a:r>
            <a:r>
              <a:rPr lang="en-ZA" dirty="0" smtClean="0"/>
              <a:t> Core</a:t>
            </a:r>
            <a:r>
              <a:rPr lang="en-ZA" baseline="0" dirty="0" smtClean="0"/>
              <a:t> </a:t>
            </a:r>
            <a:r>
              <a:rPr lang="en-ZA" b="1" baseline="0" dirty="0" smtClean="0"/>
              <a:t>R2 609</a:t>
            </a:r>
            <a:r>
              <a:rPr lang="en-ZA" baseline="0" dirty="0" smtClean="0"/>
              <a:t>, HIV,TB &amp; Community Outreach Grant </a:t>
            </a:r>
            <a:r>
              <a:rPr lang="en-ZA" b="1" baseline="0" dirty="0" smtClean="0">
                <a:solidFill>
                  <a:schemeClr val="bg2">
                    <a:lumMod val="75000"/>
                  </a:schemeClr>
                </a:solidFill>
              </a:rPr>
              <a:t>R19 963</a:t>
            </a:r>
            <a:r>
              <a:rPr lang="en-ZA" baseline="0" dirty="0" smtClean="0"/>
              <a:t>, Provincial own dedicated </a:t>
            </a:r>
            <a:r>
              <a:rPr lang="en-ZA" b="1" baseline="0" dirty="0" smtClean="0"/>
              <a:t>R2 625</a:t>
            </a:r>
            <a:r>
              <a:rPr lang="en-ZA" baseline="0" dirty="0" smtClean="0"/>
              <a:t>, DBE </a:t>
            </a:r>
            <a:r>
              <a:rPr lang="en-ZA" b="1" baseline="0" dirty="0" smtClean="0"/>
              <a:t>R257</a:t>
            </a:r>
            <a:r>
              <a:rPr lang="en-ZA" baseline="0" dirty="0" smtClean="0"/>
              <a:t>, DSD </a:t>
            </a:r>
            <a:r>
              <a:rPr lang="en-ZA" b="1" baseline="0" dirty="0" smtClean="0"/>
              <a:t>R1 301</a:t>
            </a:r>
            <a:r>
              <a:rPr lang="en-ZA" baseline="0" dirty="0" smtClean="0"/>
              <a:t>, DOD </a:t>
            </a:r>
            <a:r>
              <a:rPr lang="en-ZA" b="1" baseline="0" dirty="0" smtClean="0"/>
              <a:t>R32</a:t>
            </a:r>
            <a:r>
              <a:rPr lang="en-ZA" baseline="0" dirty="0" smtClean="0"/>
              <a:t>, DST </a:t>
            </a:r>
            <a:r>
              <a:rPr lang="en-ZA" b="1" baseline="0" dirty="0" smtClean="0"/>
              <a:t>R60</a:t>
            </a:r>
            <a:r>
              <a:rPr lang="en-ZA" baseline="0" dirty="0" smtClean="0"/>
              <a:t>, SAPS </a:t>
            </a:r>
            <a:r>
              <a:rPr lang="en-ZA" b="1" baseline="0" dirty="0" smtClean="0"/>
              <a:t>R6</a:t>
            </a:r>
            <a:r>
              <a:rPr lang="en-ZA" baseline="0" dirty="0" smtClean="0"/>
              <a:t>, DCS </a:t>
            </a:r>
            <a:r>
              <a:rPr lang="en-ZA" b="1" baseline="0" dirty="0" smtClean="0"/>
              <a:t>R60,</a:t>
            </a:r>
            <a:r>
              <a:rPr lang="en-ZA" baseline="0" dirty="0" smtClean="0"/>
              <a:t> Treat</a:t>
            </a:r>
            <a:r>
              <a:rPr lang="en-ZA" dirty="0" smtClean="0"/>
              <a:t>ment of Opportunistic Infections </a:t>
            </a:r>
            <a:r>
              <a:rPr lang="en-ZA" b="1" dirty="0" smtClean="0"/>
              <a:t>R9 595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C911-0990-4B41-8339-6C65A673FFCB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0990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C911-0990-4B41-8339-6C65A673FFCB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9699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C911-0990-4B41-8339-6C65A673FFCB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5771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C911-0990-4B41-8339-6C65A673FFCB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0543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Source: Stats SA Mid-year population estimates, 2018 released in July</a:t>
            </a:r>
            <a:r>
              <a:rPr lang="en-ZA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Z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 Source Tier.net (2018) in </a:t>
            </a:r>
            <a:r>
              <a:rPr lang="en-Z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NDoH</a:t>
            </a: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–APP (Page 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National Committee of Confidential Enquiry into Maternal Deaths,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Source: National Department of Health APP – 2019 (page21)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Source: Statistics South Africa. Mid-year population estimates, 2018</a:t>
            </a:r>
            <a:endParaRPr lang="en-Z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C911-0990-4B41-8339-6C65A673FFCB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5306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C911-0990-4B41-8339-6C65A673FFCB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7681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C911-0990-4B41-8339-6C65A673FFCB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6690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ZA" dirty="0" smtClean="0"/>
              <a:t>Core Departments include the following: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ZA" dirty="0" err="1" smtClean="0"/>
              <a:t>NDoH</a:t>
            </a:r>
            <a:r>
              <a:rPr lang="en-ZA" dirty="0" smtClean="0"/>
              <a:t> Core</a:t>
            </a:r>
            <a:r>
              <a:rPr lang="en-ZA" baseline="0" dirty="0" smtClean="0"/>
              <a:t> </a:t>
            </a:r>
            <a:r>
              <a:rPr lang="en-ZA" b="1" baseline="0" dirty="0" smtClean="0"/>
              <a:t>R2 609</a:t>
            </a:r>
            <a:r>
              <a:rPr lang="en-ZA" baseline="0" dirty="0" smtClean="0"/>
              <a:t>, HIV,TB &amp; Community Outreach Grant </a:t>
            </a:r>
            <a:r>
              <a:rPr lang="en-ZA" b="1" baseline="0" dirty="0" smtClean="0">
                <a:solidFill>
                  <a:schemeClr val="bg2">
                    <a:lumMod val="75000"/>
                  </a:schemeClr>
                </a:solidFill>
              </a:rPr>
              <a:t>R19 963</a:t>
            </a:r>
            <a:r>
              <a:rPr lang="en-ZA" baseline="0" dirty="0" smtClean="0"/>
              <a:t>, Provincial own dedicated </a:t>
            </a:r>
            <a:r>
              <a:rPr lang="en-ZA" b="1" baseline="0" dirty="0" smtClean="0"/>
              <a:t>R2 625</a:t>
            </a:r>
            <a:r>
              <a:rPr lang="en-ZA" baseline="0" dirty="0" smtClean="0"/>
              <a:t>, DBE </a:t>
            </a:r>
            <a:r>
              <a:rPr lang="en-ZA" b="1" baseline="0" dirty="0" smtClean="0"/>
              <a:t>R257</a:t>
            </a:r>
            <a:r>
              <a:rPr lang="en-ZA" baseline="0" dirty="0" smtClean="0"/>
              <a:t>, DSD </a:t>
            </a:r>
            <a:r>
              <a:rPr lang="en-ZA" b="1" baseline="0" dirty="0" smtClean="0"/>
              <a:t>R1 301</a:t>
            </a:r>
            <a:r>
              <a:rPr lang="en-ZA" baseline="0" dirty="0" smtClean="0"/>
              <a:t>, DOD </a:t>
            </a:r>
            <a:r>
              <a:rPr lang="en-ZA" b="1" baseline="0" dirty="0" smtClean="0"/>
              <a:t>R32</a:t>
            </a:r>
            <a:r>
              <a:rPr lang="en-ZA" baseline="0" dirty="0" smtClean="0"/>
              <a:t>, DST </a:t>
            </a:r>
            <a:r>
              <a:rPr lang="en-ZA" b="1" baseline="0" dirty="0" smtClean="0"/>
              <a:t>R60</a:t>
            </a:r>
            <a:r>
              <a:rPr lang="en-ZA" baseline="0" dirty="0" smtClean="0"/>
              <a:t>, SAPS </a:t>
            </a:r>
            <a:r>
              <a:rPr lang="en-ZA" b="1" baseline="0" dirty="0" smtClean="0"/>
              <a:t>R6</a:t>
            </a:r>
            <a:r>
              <a:rPr lang="en-ZA" baseline="0" dirty="0" smtClean="0"/>
              <a:t>, DCS </a:t>
            </a:r>
            <a:r>
              <a:rPr lang="en-ZA" b="1" baseline="0" dirty="0" smtClean="0"/>
              <a:t>R60,</a:t>
            </a:r>
            <a:r>
              <a:rPr lang="en-ZA" baseline="0" dirty="0" smtClean="0"/>
              <a:t> Treat</a:t>
            </a:r>
            <a:r>
              <a:rPr lang="en-ZA" dirty="0" smtClean="0"/>
              <a:t>ment of Opportunistic Infections </a:t>
            </a:r>
            <a:r>
              <a:rPr lang="en-ZA" b="1" dirty="0" smtClean="0"/>
              <a:t>R9 595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C911-0990-4B41-8339-6C65A673FFCB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1109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668B-9708-4AE1-BCE6-4FACBE3BBF75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22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C427-A9BE-44AE-89E2-AFBEED282438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789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6180-C078-4EE8-8359-3D2D612E7AAF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17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38BD-0326-40DB-9D27-78A6494F428D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40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DBE1-74CA-4680-89A7-DA887FE8C7D6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14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5BB2-83F5-42FF-AEBD-B1D32283EC85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77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6070-4496-47A1-88D4-CAC030322741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499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1BF0-ADB9-4B78-8D21-CBBDA6EF8C50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858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4A7-E98E-40D0-A720-D86E0C783F02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033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CA3D-5A8C-4FE1-9D64-46065EEC7C32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14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9E03-A935-4CE3-B27D-1D4D2F012EC5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94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A312E-2517-4823-BF7B-B4D7A50D5A3C}" type="datetime1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CB22-D7A4-7547-B048-02B7C821F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01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01861"/>
            <a:ext cx="5758962" cy="74734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737094"/>
            <a:ext cx="6066692" cy="3267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n-US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75556" y="4894192"/>
            <a:ext cx="55183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SOUTH AFRICA’S  HIV/AIDS RESPONSE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8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47423" y="1351722"/>
            <a:ext cx="8825947" cy="55062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ZA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57745" y="1314932"/>
            <a:ext cx="7184891" cy="44762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368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4" y="1"/>
            <a:ext cx="8236225" cy="12151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ZA" b="1" cap="none" dirty="0" smtClean="0"/>
              <a:t> </a:t>
            </a:r>
            <a:r>
              <a:rPr lang="en-Z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WHY HIV/AIDS IS CRITICAL IN SOUTH AFRICA’S HEALTH AGENDA?</a:t>
            </a:r>
            <a:endParaRPr lang="en-ZA" sz="2400" u="sng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80052" y="1215198"/>
            <a:ext cx="8825947" cy="55062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ZA" sz="5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It is because HIV/AIDS:</a:t>
            </a:r>
          </a:p>
          <a:p>
            <a:pPr marL="0" indent="0" algn="just">
              <a:buNone/>
            </a:pPr>
            <a:endParaRPr lang="en-ZA" sz="1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Perpetuates detrimental social practices such as stigma, discrimination and gross violation of human rights; </a:t>
            </a:r>
          </a:p>
          <a:p>
            <a:pPr marL="0" indent="0" algn="just">
              <a:buNone/>
            </a:pPr>
            <a:endParaRPr lang="en-ZA" sz="1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Disrupts labour productivity and strains economy; </a:t>
            </a:r>
          </a:p>
          <a:p>
            <a:pPr algn="just"/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Overwhelms</a:t>
            </a:r>
            <a:r>
              <a:rPr lang="en-Z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health system e.g.: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edication, Technologies and human resources;</a:t>
            </a:r>
          </a:p>
          <a:p>
            <a:pPr algn="just"/>
            <a:endParaRPr lang="en-ZA" sz="1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Ruptures families and increases vulnerability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1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Puts pressure on national budget </a:t>
            </a:r>
            <a:r>
              <a:rPr lang="en-Z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(R36,5 billion for core departments for 2019/20 financial year</a:t>
            </a:r>
            <a:r>
              <a:rPr lang="en-Z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Z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4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163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774" y="-49694"/>
            <a:ext cx="8236225" cy="11032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Z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AFRICA’S HIV PREVALENCE OVER YEARS</a:t>
            </a:r>
            <a:endParaRPr lang="en-ZA" sz="2400" u="sng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7627" y="1580322"/>
            <a:ext cx="9185744" cy="51411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ZA" sz="5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4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" y="1053548"/>
            <a:ext cx="9412357" cy="55957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90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129209"/>
            <a:ext cx="8077199" cy="8309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TEENAGE PREGNANCY PER AGE </a:t>
            </a:r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en-ZA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200" u="sng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298174" y="960121"/>
            <a:ext cx="9337439" cy="59778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ZA" sz="3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5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962758867"/>
              </p:ext>
            </p:extLst>
          </p:nvPr>
        </p:nvGraphicFramePr>
        <p:xfrm>
          <a:off x="735497" y="1580323"/>
          <a:ext cx="8837874" cy="477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769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246348"/>
            <a:ext cx="8077199" cy="8192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AFRICA’S ALIGNED STRATEGIC INTERVENTIONS FOR HIV/AIDS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000" u="sng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397564" y="1065617"/>
            <a:ext cx="9342783" cy="565586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ZA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South Africa’s HIV/AIDS-related interventions are:</a:t>
            </a:r>
            <a:endParaRPr lang="en-ZA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ZA" sz="9600" b="1" dirty="0">
                <a:latin typeface="Arial" panose="020B0604020202020204" pitchFamily="34" charset="0"/>
                <a:cs typeface="Arial" panose="020B0604020202020204" pitchFamily="34" charset="0"/>
              </a:rPr>
              <a:t>National Strategic Plan for HIV, TB and STIs 2017 – 2022 </a:t>
            </a:r>
            <a:r>
              <a:rPr lang="en-ZA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ZA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ZA" sz="9600" b="1" dirty="0">
                <a:latin typeface="Arial" panose="020B0604020202020204" pitchFamily="34" charset="0"/>
                <a:cs typeface="Arial" panose="020B0604020202020204" pitchFamily="34" charset="0"/>
              </a:rPr>
              <a:t>NSP</a:t>
            </a:r>
            <a:r>
              <a:rPr lang="en-ZA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ZA" sz="9600" dirty="0">
                <a:latin typeface="Arial" panose="020B0604020202020204" pitchFamily="34" charset="0"/>
                <a:cs typeface="Arial" panose="020B0604020202020204" pitchFamily="34" charset="0"/>
              </a:rPr>
              <a:t>Development Plan (NDP) Vision 2030</a:t>
            </a:r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South </a:t>
            </a:r>
            <a:r>
              <a:rPr lang="en-ZA" sz="9600" dirty="0">
                <a:latin typeface="Arial" panose="020B0604020202020204" pitchFamily="34" charset="0"/>
                <a:cs typeface="Arial" panose="020B0604020202020204" pitchFamily="34" charset="0"/>
              </a:rPr>
              <a:t>African National Sex Worker HIV Plan 2016-2019;</a:t>
            </a:r>
          </a:p>
          <a:p>
            <a:pPr marL="0" indent="0" algn="just">
              <a:buNone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en-ZA" sz="9600" dirty="0">
                <a:latin typeface="Arial" panose="020B0604020202020204" pitchFamily="34" charset="0"/>
                <a:cs typeface="Arial" panose="020B0604020202020204" pitchFamily="34" charset="0"/>
              </a:rPr>
              <a:t>Department of Basic Education National Policy on HIV, STIs and </a:t>
            </a:r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TB;</a:t>
            </a:r>
            <a:endParaRPr lang="en-ZA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ZA" sz="9600" dirty="0">
                <a:latin typeface="Arial" panose="020B0604020202020204" pitchFamily="34" charset="0"/>
                <a:cs typeface="Arial" panose="020B0604020202020204" pitchFamily="34" charset="0"/>
              </a:rPr>
              <a:t>Policy for the Prevention and Management of Learner Pregnancy</a:t>
            </a:r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  <a:endParaRPr lang="en-ZA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</a:t>
            </a:r>
            <a:r>
              <a:rPr lang="en-ZA" sz="9600" dirty="0">
                <a:latin typeface="Arial" panose="020B0604020202020204" pitchFamily="34" charset="0"/>
                <a:cs typeface="Arial" panose="020B0604020202020204" pitchFamily="34" charset="0"/>
              </a:rPr>
              <a:t>Sexuality Education (CSE</a:t>
            </a:r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) and</a:t>
            </a:r>
            <a:endParaRPr lang="en-ZA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Zazi</a:t>
            </a:r>
            <a:r>
              <a:rPr lang="en-ZA" sz="9600" dirty="0">
                <a:latin typeface="Arial" panose="020B0604020202020204" pitchFamily="34" charset="0"/>
                <a:cs typeface="Arial" panose="020B0604020202020204" pitchFamily="34" charset="0"/>
              </a:rPr>
              <a:t>; she conquers Programme, </a:t>
            </a:r>
          </a:p>
          <a:p>
            <a:pPr algn="just"/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36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129209"/>
            <a:ext cx="8077199" cy="8309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AFRICA’S PERFORMANCE OVER THE YEARS</a:t>
            </a:r>
            <a:endParaRPr lang="en-ZA" sz="1800" u="sng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298174" y="960121"/>
            <a:ext cx="9337439" cy="59778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ZA" sz="3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 the years, South Africa’s performance on key indicators have improved, for example, it has:</a:t>
            </a:r>
            <a:endParaRPr lang="en-ZA" sz="24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life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expectancy from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61,4 for males and 68,3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females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 to 64,5 </a:t>
            </a:r>
            <a:r>
              <a:rPr lang="en-Z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71,5 in 2018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respectively;</a:t>
            </a:r>
            <a:endParaRPr lang="en-ZA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Z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ART uptake and adherence from </a:t>
            </a:r>
            <a:r>
              <a:rPr lang="en-ZA" sz="2400" b="1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million in 2011 </a:t>
            </a:r>
            <a:r>
              <a:rPr lang="en-Z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400" b="1" cap="none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million in 2018.</a:t>
            </a:r>
          </a:p>
          <a:p>
            <a:pPr algn="just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maternal deaths from </a:t>
            </a:r>
            <a:r>
              <a:rPr lang="en-ZA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188.9 per 100 000 in 2009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129.2 in 2017.</a:t>
            </a:r>
          </a:p>
          <a:p>
            <a:pPr algn="just"/>
            <a:r>
              <a:rPr lang="en-Z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infant mortality from </a:t>
            </a:r>
            <a:r>
              <a:rPr lang="en-ZA" sz="2400" b="1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45.8 per 1000  in 2009 </a:t>
            </a:r>
            <a:r>
              <a:rPr lang="en-Z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36.4 in 2018.</a:t>
            </a:r>
            <a:r>
              <a:rPr lang="en-Z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under 5 mortality rate from </a:t>
            </a:r>
            <a:r>
              <a:rPr lang="en-ZA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68.9 deaths per 1000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2009 to </a:t>
            </a:r>
            <a:r>
              <a:rPr lang="en-Z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in 2018.</a:t>
            </a:r>
          </a:p>
          <a:p>
            <a:pPr algn="just"/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HIV related deaths from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214 365 in 2009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115 167 in 2018.</a:t>
            </a:r>
            <a:endParaRPr lang="en-ZA" sz="500" b="1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825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129209"/>
            <a:ext cx="8077199" cy="8309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ALLOCATION TO CORE DEPARTMENTS FOR TB, HIV/AIDS FOR 2019/20 FINANCIAL YEAR</a:t>
            </a:r>
            <a:endParaRPr lang="en-ZA" sz="1800" u="sng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298174" y="960121"/>
            <a:ext cx="9337439" cy="59778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ZA" sz="3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5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855989099"/>
              </p:ext>
            </p:extLst>
          </p:nvPr>
        </p:nvGraphicFramePr>
        <p:xfrm>
          <a:off x="298173" y="1371601"/>
          <a:ext cx="9337439" cy="49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17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129209"/>
            <a:ext cx="8077199" cy="8309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YEAR COMPARISON BETWEEN GOVERNMENT AND DONOR FUNDING FOR  HIV/AIDS </a:t>
            </a:r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 Rand Billion)</a:t>
            </a:r>
            <a:endParaRPr lang="en-ZA" sz="2200" u="sng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294967295"/>
          </p:nvPr>
        </p:nvSpPr>
        <p:spPr>
          <a:xfrm>
            <a:off x="298174" y="960121"/>
            <a:ext cx="9337439" cy="59778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ZA" sz="3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5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831930519"/>
              </p:ext>
            </p:extLst>
          </p:nvPr>
        </p:nvGraphicFramePr>
        <p:xfrm>
          <a:off x="457200" y="1371601"/>
          <a:ext cx="9273209" cy="498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701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43207"/>
            <a:ext cx="8165690" cy="74733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QUESTIONS TO CONSIDER RAISING WITH THE DEPARTMENT OF HEALTH </a:t>
            </a:r>
            <a:endParaRPr lang="en-ZA" sz="2400" u="sng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95130" y="1033671"/>
            <a:ext cx="8547653" cy="5451212"/>
          </a:xfrm>
        </p:spPr>
        <p:txBody>
          <a:bodyPr>
            <a:noAutofit/>
          </a:bodyPr>
          <a:lstStyle/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Z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budget is allocated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HIV/AIDS but few targets from the NDOH, why? 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ZA" sz="500" dirty="0" smtClean="0"/>
          </a:p>
          <a:p>
            <a:pPr lvl="0" algn="just">
              <a:lnSpc>
                <a:spcPts val="2880"/>
              </a:lnSpc>
              <a:spcBef>
                <a:spcPts val="0"/>
              </a:spcBef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clarification on </a:t>
            </a:r>
            <a:r>
              <a:rPr lang="en-Z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zero mass media awareness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campaigns and </a:t>
            </a:r>
            <a:r>
              <a:rPr lang="en-Z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teenage pregnancy intervention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ZA" sz="500" dirty="0" smtClean="0"/>
          </a:p>
          <a:p>
            <a:pPr lvl="0" algn="just">
              <a:lnSpc>
                <a:spcPts val="2880"/>
              </a:lnSpc>
              <a:spcBef>
                <a:spcPts val="0"/>
              </a:spcBef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no </a:t>
            </a:r>
            <a:r>
              <a:rPr lang="en-Z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report on provincial</a:t>
            </a:r>
            <a:r>
              <a:rPr lang="en-Z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district and local Councils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AIDS?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500" dirty="0" smtClean="0"/>
          </a:p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 need for SANAC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to provide information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on its </a:t>
            </a:r>
            <a:r>
              <a:rPr lang="en-Z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funding, programmes and expenditure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n-ZA" sz="500" dirty="0"/>
          </a:p>
          <a:p>
            <a:pPr lvl="0" algn="just">
              <a:lnSpc>
                <a:spcPts val="2880"/>
              </a:lnSpc>
              <a:spcBef>
                <a:spcPts val="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</a:t>
            </a:r>
            <a:r>
              <a:rPr lang="en-Z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to clarify its role on reducing HIV/AIDS </a:t>
            </a:r>
            <a:r>
              <a:rPr lang="en-Z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and determinants of health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n-ZA" sz="500" dirty="0" smtClean="0"/>
          </a:p>
          <a:p>
            <a:pPr algn="just">
              <a:lnSpc>
                <a:spcPts val="2880"/>
              </a:lnSpc>
              <a:spcBef>
                <a:spcPts val="0"/>
              </a:spcBef>
            </a:pPr>
            <a:r>
              <a:rPr lang="en-ZA" sz="2400" dirty="0"/>
              <a:t>An update on establishment of </a:t>
            </a:r>
            <a:r>
              <a:rPr lang="en-ZA" sz="2400" b="1" i="1" dirty="0" err="1"/>
              <a:t>Ketlaphela</a:t>
            </a:r>
            <a:r>
              <a:rPr lang="en-ZA" sz="2400" b="1" i="1" dirty="0"/>
              <a:t>, the state-owned pharmaceutical</a:t>
            </a:r>
            <a:r>
              <a:rPr lang="en-ZA" sz="2400" dirty="0"/>
              <a:t> company to supply Anti-retroviral (ARVs).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2880"/>
              </a:lnSpc>
              <a:spcBef>
                <a:spcPts val="0"/>
              </a:spcBef>
            </a:pPr>
            <a:endParaRPr lang="en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ts val="2880"/>
              </a:lnSpc>
              <a:spcBef>
                <a:spcPts val="0"/>
              </a:spcBef>
              <a:buNone/>
            </a:pPr>
            <a:endParaRPr lang="en-ZA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CB22-D7A4-7547-B048-02B7C821FF3F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399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38139</TotalTime>
  <Words>629</Words>
  <Application>Microsoft Office PowerPoint</Application>
  <PresentationFormat>A4 Paper (210x297 mm)</PresentationFormat>
  <Paragraphs>97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</vt:lpstr>
      <vt:lpstr> WHY HIV/AIDS IS CRITICAL IN SOUTH AFRICA’S HEALTH AGENDA?</vt:lpstr>
      <vt:lpstr>SOUTH AFRICA’S HIV PREVALENCE OVER YEARS</vt:lpstr>
      <vt:lpstr>TEENAGE PREGNANCY PER AGE CATEGORY </vt:lpstr>
      <vt:lpstr>SOUTH AFRICA’S ALIGNED STRATEGIC INTERVENTIONS FOR HIV/AIDS  </vt:lpstr>
      <vt:lpstr>SOUTH AFRICA’S PERFORMANCE OVER THE YEARS</vt:lpstr>
      <vt:lpstr>BUDGET ALLOCATION TO CORE DEPARTMENTS FOR TB, HIV/AIDS FOR 2019/20 FINANCIAL YEAR</vt:lpstr>
      <vt:lpstr>5 YEAR COMPARISON BETWEEN GOVERNMENT AND DONOR FUNDING FOR  HIV/AIDS (in Rand Billion)</vt:lpstr>
      <vt:lpstr>PROPOSED QUESTIONS TO CONSIDER RAISING WITH THE DEPARTMENT OF HEALTH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PUMZA</cp:lastModifiedBy>
  <cp:revision>277</cp:revision>
  <cp:lastPrinted>2019-03-11T11:45:57Z</cp:lastPrinted>
  <dcterms:created xsi:type="dcterms:W3CDTF">2018-09-19T18:24:14Z</dcterms:created>
  <dcterms:modified xsi:type="dcterms:W3CDTF">2019-07-08T09:58:10Z</dcterms:modified>
</cp:coreProperties>
</file>