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6"/>
  </p:notesMasterIdLst>
  <p:sldIdLst>
    <p:sldId id="264" r:id="rId4"/>
    <p:sldId id="265" r:id="rId5"/>
    <p:sldId id="266" r:id="rId6"/>
    <p:sldId id="26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Lst>
  <p:sldSz cx="9144000" cy="7561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D71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942" autoAdjust="0"/>
  </p:normalViewPr>
  <p:slideViewPr>
    <p:cSldViewPr>
      <p:cViewPr varScale="1">
        <p:scale>
          <a:sx n="100" d="100"/>
          <a:sy n="100" d="100"/>
        </p:scale>
        <p:origin x="-1944" y="-96"/>
      </p:cViewPr>
      <p:guideLst>
        <p:guide orient="horz" pos="2382"/>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79237-0273-4CC2-9C46-90F658501CE9}"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ZA"/>
        </a:p>
      </dgm:t>
    </dgm:pt>
    <dgm:pt modelId="{76A5E4DF-C88C-4AC5-AB0A-A2E032E4D189}">
      <dgm:prSet phldrT="[Text]"/>
      <dgm:spPr>
        <a:xfrm>
          <a:off x="3291997" y="2390743"/>
          <a:ext cx="1959929" cy="1959929"/>
        </a:xfrm>
        <a:scene3d>
          <a:camera prst="orthographicFront">
            <a:rot lat="0" lon="0" rev="0"/>
          </a:camera>
          <a:lightRig rig="threePt" dir="t">
            <a:rot lat="0" lon="0" rev="1200000"/>
          </a:lightRig>
        </a:scene3d>
        <a:sp3d>
          <a:bevelT w="63500" h="25400"/>
        </a:sp3d>
      </dgm:spPr>
      <dgm:t>
        <a:bodyPr/>
        <a:lstStyle/>
        <a:p>
          <a:r>
            <a:rPr lang="en-ZA" b="1" dirty="0" smtClean="0">
              <a:latin typeface="Calibri"/>
              <a:ea typeface="+mn-ea"/>
              <a:cs typeface="+mn-cs"/>
            </a:rPr>
            <a:t>Socio-Economic Empowerment of Women and Gender Equality</a:t>
          </a:r>
          <a:endParaRPr lang="en-ZA" b="1" dirty="0">
            <a:latin typeface="Calibri"/>
            <a:ea typeface="+mn-ea"/>
            <a:cs typeface="+mn-cs"/>
          </a:endParaRPr>
        </a:p>
      </dgm:t>
    </dgm:pt>
    <dgm:pt modelId="{9372BCAE-0C14-414F-92A5-0DFF91749544}" type="parTrans" cxnId="{CB064579-FF4C-4497-82A8-E79862A8360F}">
      <dgm:prSet/>
      <dgm:spPr/>
      <dgm:t>
        <a:bodyPr/>
        <a:lstStyle/>
        <a:p>
          <a:endParaRPr lang="en-ZA"/>
        </a:p>
      </dgm:t>
    </dgm:pt>
    <dgm:pt modelId="{3A00E6FB-645F-4E06-969E-1A4A53E7F00F}" type="sibTrans" cxnId="{CB064579-FF4C-4497-82A8-E79862A8360F}">
      <dgm:prSet/>
      <dgm:spPr/>
      <dgm:t>
        <a:bodyPr/>
        <a:lstStyle/>
        <a:p>
          <a:endParaRPr lang="en-ZA"/>
        </a:p>
      </dgm:t>
    </dgm:pt>
    <dgm:pt modelId="{1EFA57BD-7912-4CA1-98CF-800085837D73}">
      <dgm:prSet phldrT="[Text]"/>
      <dgm:spPr>
        <a:xfrm>
          <a:off x="619536" y="2821927"/>
          <a:ext cx="1371950" cy="1097560"/>
        </a:xfrm>
        <a:scene3d>
          <a:camera prst="orthographicFront">
            <a:rot lat="0" lon="0" rev="0"/>
          </a:camera>
          <a:lightRig rig="threePt" dir="t">
            <a:rot lat="0" lon="0" rev="1200000"/>
          </a:lightRig>
        </a:scene3d>
        <a:sp3d>
          <a:bevelT w="63500" h="25400"/>
        </a:sp3d>
      </dgm:spPr>
      <dgm:t>
        <a:bodyPr/>
        <a:lstStyle/>
        <a:p>
          <a:r>
            <a:rPr lang="en-ZA" b="1" smtClean="0">
              <a:latin typeface="Calibri"/>
              <a:ea typeface="+mn-ea"/>
              <a:cs typeface="+mn-cs"/>
            </a:rPr>
            <a:t>Economic Participation</a:t>
          </a:r>
          <a:endParaRPr lang="en-ZA" b="1" dirty="0">
            <a:latin typeface="Calibri"/>
            <a:ea typeface="+mn-ea"/>
            <a:cs typeface="+mn-cs"/>
          </a:endParaRPr>
        </a:p>
      </dgm:t>
    </dgm:pt>
    <dgm:pt modelId="{353AC72E-029E-40F5-A163-FB8568FFCDA7}" type="parTrans" cxnId="{38B18173-5A28-463B-928C-3C726CCAD7AD}">
      <dgm:prSet/>
      <dgm:spPr>
        <a:xfrm rot="10800000">
          <a:off x="1305511" y="3091418"/>
          <a:ext cx="1877229" cy="558579"/>
        </a:xfrm>
        <a:scene3d>
          <a:camera prst="orthographicFront">
            <a:rot lat="0" lon="0" rev="0"/>
          </a:camera>
          <a:lightRig rig="threePt" dir="t">
            <a:rot lat="0" lon="0" rev="1200000"/>
          </a:lightRig>
        </a:scene3d>
        <a:sp3d>
          <a:bevelT w="63500" h="25400"/>
        </a:sp3d>
      </dgm:spPr>
      <dgm:t>
        <a:bodyPr/>
        <a:lstStyle/>
        <a:p>
          <a:endParaRPr lang="en-ZA"/>
        </a:p>
      </dgm:t>
    </dgm:pt>
    <dgm:pt modelId="{93252686-3260-4128-BC09-E98A63947158}" type="sibTrans" cxnId="{38B18173-5A28-463B-928C-3C726CCAD7AD}">
      <dgm:prSet/>
      <dgm:spPr/>
      <dgm:t>
        <a:bodyPr/>
        <a:lstStyle/>
        <a:p>
          <a:endParaRPr lang="en-ZA"/>
        </a:p>
      </dgm:t>
    </dgm:pt>
    <dgm:pt modelId="{26222EA0-1865-4A7F-89F3-AF89CCA7652A}">
      <dgm:prSet phldrT="[Text]"/>
      <dgm:spPr>
        <a:xfrm>
          <a:off x="1186077" y="1078291"/>
          <a:ext cx="1371950" cy="1097560"/>
        </a:xfrm>
        <a:scene3d>
          <a:camera prst="orthographicFront">
            <a:rot lat="0" lon="0" rev="0"/>
          </a:camera>
          <a:lightRig rig="threePt" dir="t">
            <a:rot lat="0" lon="0" rev="1200000"/>
          </a:lightRig>
        </a:scene3d>
        <a:sp3d>
          <a:bevelT w="63500" h="25400"/>
        </a:sp3d>
      </dgm:spPr>
      <dgm:t>
        <a:bodyPr/>
        <a:lstStyle/>
        <a:p>
          <a:r>
            <a:rPr lang="en-ZA" b="1" smtClean="0">
              <a:latin typeface="Calibri"/>
              <a:ea typeface="+mn-ea"/>
              <a:cs typeface="+mn-cs"/>
            </a:rPr>
            <a:t>Education</a:t>
          </a:r>
          <a:endParaRPr lang="en-ZA" b="1" dirty="0">
            <a:latin typeface="Calibri"/>
            <a:ea typeface="+mn-ea"/>
            <a:cs typeface="+mn-cs"/>
          </a:endParaRPr>
        </a:p>
      </dgm:t>
    </dgm:pt>
    <dgm:pt modelId="{D6C892FD-16B5-4E01-9091-819C88BE69CC}" type="parTrans" cxnId="{80678568-E816-43ED-82AA-309F21BD51B9}">
      <dgm:prSet/>
      <dgm:spPr>
        <a:xfrm rot="12960000">
          <a:off x="1692793" y="1899485"/>
          <a:ext cx="1877229" cy="558579"/>
        </a:xfrm>
        <a:scene3d>
          <a:camera prst="orthographicFront">
            <a:rot lat="0" lon="0" rev="0"/>
          </a:camera>
          <a:lightRig rig="threePt" dir="t">
            <a:rot lat="0" lon="0" rev="1200000"/>
          </a:lightRig>
        </a:scene3d>
        <a:sp3d>
          <a:bevelT w="63500" h="25400"/>
        </a:sp3d>
      </dgm:spPr>
      <dgm:t>
        <a:bodyPr/>
        <a:lstStyle/>
        <a:p>
          <a:endParaRPr lang="en-ZA"/>
        </a:p>
      </dgm:t>
    </dgm:pt>
    <dgm:pt modelId="{D86728E8-E61A-483A-B26F-A0E4A7A6639D}" type="sibTrans" cxnId="{80678568-E816-43ED-82AA-309F21BD51B9}">
      <dgm:prSet/>
      <dgm:spPr/>
      <dgm:t>
        <a:bodyPr/>
        <a:lstStyle/>
        <a:p>
          <a:endParaRPr lang="en-ZA"/>
        </a:p>
      </dgm:t>
    </dgm:pt>
    <dgm:pt modelId="{D04732F7-2173-44A2-BA73-1D8403881066}">
      <dgm:prSet phldrT="[Text]"/>
      <dgm:spPr>
        <a:xfrm>
          <a:off x="2669303" y="665"/>
          <a:ext cx="1371950" cy="1097560"/>
        </a:xfrm>
        <a:scene3d>
          <a:camera prst="orthographicFront">
            <a:rot lat="0" lon="0" rev="0"/>
          </a:camera>
          <a:lightRig rig="threePt" dir="t">
            <a:rot lat="0" lon="0" rev="1200000"/>
          </a:lightRig>
        </a:scene3d>
        <a:sp3d>
          <a:bevelT w="63500" h="25400"/>
        </a:sp3d>
      </dgm:spPr>
      <dgm:t>
        <a:bodyPr/>
        <a:lstStyle/>
        <a:p>
          <a:r>
            <a:rPr lang="en-ZA" b="1" dirty="0" smtClean="0">
              <a:latin typeface="Calibri"/>
              <a:ea typeface="+mn-ea"/>
              <a:cs typeface="+mn-cs"/>
            </a:rPr>
            <a:t>Demographic Trends</a:t>
          </a:r>
          <a:endParaRPr lang="en-ZA" b="1" dirty="0">
            <a:latin typeface="Calibri"/>
            <a:ea typeface="+mn-ea"/>
            <a:cs typeface="+mn-cs"/>
          </a:endParaRPr>
        </a:p>
      </dgm:t>
    </dgm:pt>
    <dgm:pt modelId="{78A099F3-4F64-41D0-A65A-305E4050ABA0}" type="parTrans" cxnId="{155AE1F8-E787-43A1-A7CC-B3A319A0248A}">
      <dgm:prSet/>
      <dgm:spPr>
        <a:xfrm rot="15120000">
          <a:off x="2706711" y="1162831"/>
          <a:ext cx="1877229" cy="558579"/>
        </a:xfrm>
        <a:scene3d>
          <a:camera prst="orthographicFront">
            <a:rot lat="0" lon="0" rev="0"/>
          </a:camera>
          <a:lightRig rig="threePt" dir="t">
            <a:rot lat="0" lon="0" rev="1200000"/>
          </a:lightRig>
        </a:scene3d>
        <a:sp3d>
          <a:bevelT w="63500" h="25400"/>
        </a:sp3d>
      </dgm:spPr>
      <dgm:t>
        <a:bodyPr/>
        <a:lstStyle/>
        <a:p>
          <a:endParaRPr lang="en-ZA"/>
        </a:p>
      </dgm:t>
    </dgm:pt>
    <dgm:pt modelId="{9A1F7003-3BA7-47F3-A937-10D3B161F7CB}" type="sibTrans" cxnId="{155AE1F8-E787-43A1-A7CC-B3A319A0248A}">
      <dgm:prSet/>
      <dgm:spPr/>
      <dgm:t>
        <a:bodyPr/>
        <a:lstStyle/>
        <a:p>
          <a:endParaRPr lang="en-ZA"/>
        </a:p>
      </dgm:t>
    </dgm:pt>
    <dgm:pt modelId="{9A5D67DE-AC99-4464-A963-50CCEFB5E76D}">
      <dgm:prSet/>
      <dgm:spPr>
        <a:xfrm>
          <a:off x="5985896" y="1078291"/>
          <a:ext cx="1371950" cy="1097560"/>
        </a:xfrm>
        <a:scene3d>
          <a:camera prst="orthographicFront">
            <a:rot lat="0" lon="0" rev="0"/>
          </a:camera>
          <a:lightRig rig="threePt" dir="t">
            <a:rot lat="0" lon="0" rev="1200000"/>
          </a:lightRig>
        </a:scene3d>
        <a:sp3d>
          <a:bevelT w="63500" h="25400"/>
        </a:sp3d>
      </dgm:spPr>
      <dgm:t>
        <a:bodyPr/>
        <a:lstStyle/>
        <a:p>
          <a:r>
            <a:rPr lang="en-ZA" b="1" smtClean="0">
              <a:latin typeface="Calibri"/>
              <a:ea typeface="+mn-ea"/>
              <a:cs typeface="+mn-cs"/>
            </a:rPr>
            <a:t>Health</a:t>
          </a:r>
          <a:endParaRPr lang="en-ZA" b="1" dirty="0">
            <a:latin typeface="Calibri"/>
            <a:ea typeface="+mn-ea"/>
            <a:cs typeface="+mn-cs"/>
          </a:endParaRPr>
        </a:p>
      </dgm:t>
    </dgm:pt>
    <dgm:pt modelId="{CAE28037-A951-421F-9E80-C2394548456E}" type="parTrans" cxnId="{F2B1D69A-5862-4870-A0A4-5DADE9CDE9F7}">
      <dgm:prSet/>
      <dgm:spPr>
        <a:xfrm rot="19440000">
          <a:off x="4973901" y="1899485"/>
          <a:ext cx="1877229" cy="558579"/>
        </a:xfrm>
        <a:scene3d>
          <a:camera prst="orthographicFront">
            <a:rot lat="0" lon="0" rev="0"/>
          </a:camera>
          <a:lightRig rig="threePt" dir="t">
            <a:rot lat="0" lon="0" rev="1200000"/>
          </a:lightRig>
        </a:scene3d>
        <a:sp3d>
          <a:bevelT w="63500" h="25400"/>
        </a:sp3d>
      </dgm:spPr>
      <dgm:t>
        <a:bodyPr/>
        <a:lstStyle/>
        <a:p>
          <a:endParaRPr lang="en-ZA"/>
        </a:p>
      </dgm:t>
    </dgm:pt>
    <dgm:pt modelId="{A60C2167-121B-447E-BAF7-7D5C5E2AB9F5}" type="sibTrans" cxnId="{F2B1D69A-5862-4870-A0A4-5DADE9CDE9F7}">
      <dgm:prSet/>
      <dgm:spPr/>
      <dgm:t>
        <a:bodyPr/>
        <a:lstStyle/>
        <a:p>
          <a:endParaRPr lang="en-ZA"/>
        </a:p>
      </dgm:t>
    </dgm:pt>
    <dgm:pt modelId="{7CBAFBAC-04CE-4D6A-A605-46827A87491F}">
      <dgm:prSet/>
      <dgm:spPr>
        <a:xfrm>
          <a:off x="4502670" y="665"/>
          <a:ext cx="1371950" cy="1097560"/>
        </a:xfrm>
        <a:scene3d>
          <a:camera prst="orthographicFront">
            <a:rot lat="0" lon="0" rev="0"/>
          </a:camera>
          <a:lightRig rig="threePt" dir="t">
            <a:rot lat="0" lon="0" rev="1200000"/>
          </a:lightRig>
        </a:scene3d>
        <a:sp3d>
          <a:bevelT w="63500" h="25400"/>
        </a:sp3d>
      </dgm:spPr>
      <dgm:t>
        <a:bodyPr/>
        <a:lstStyle/>
        <a:p>
          <a:r>
            <a:rPr lang="en-ZA" b="1" dirty="0" smtClean="0">
              <a:latin typeface="Calibri"/>
              <a:ea typeface="+mn-ea"/>
              <a:cs typeface="+mn-cs"/>
            </a:rPr>
            <a:t>Social Protection</a:t>
          </a:r>
          <a:endParaRPr lang="en-ZA" b="1" dirty="0">
            <a:latin typeface="Calibri"/>
            <a:ea typeface="+mn-ea"/>
            <a:cs typeface="+mn-cs"/>
          </a:endParaRPr>
        </a:p>
      </dgm:t>
    </dgm:pt>
    <dgm:pt modelId="{14BA4789-5E46-444C-9744-10C79E892366}" type="parTrans" cxnId="{57EB33C5-C668-4299-AA85-527403D5DB9D}">
      <dgm:prSet/>
      <dgm:spPr>
        <a:xfrm rot="17280000">
          <a:off x="3959983" y="1162831"/>
          <a:ext cx="1877229" cy="558579"/>
        </a:xfrm>
        <a:scene3d>
          <a:camera prst="orthographicFront">
            <a:rot lat="0" lon="0" rev="0"/>
          </a:camera>
          <a:lightRig rig="threePt" dir="t">
            <a:rot lat="0" lon="0" rev="1200000"/>
          </a:lightRig>
        </a:scene3d>
        <a:sp3d>
          <a:bevelT w="63500" h="25400"/>
        </a:sp3d>
      </dgm:spPr>
      <dgm:t>
        <a:bodyPr/>
        <a:lstStyle/>
        <a:p>
          <a:endParaRPr lang="en-ZA"/>
        </a:p>
      </dgm:t>
    </dgm:pt>
    <dgm:pt modelId="{B181EE4A-D426-4828-89EC-B7EBC7C47ACF}" type="sibTrans" cxnId="{57EB33C5-C668-4299-AA85-527403D5DB9D}">
      <dgm:prSet/>
      <dgm:spPr/>
      <dgm:t>
        <a:bodyPr/>
        <a:lstStyle/>
        <a:p>
          <a:endParaRPr lang="en-ZA"/>
        </a:p>
      </dgm:t>
    </dgm:pt>
    <dgm:pt modelId="{78C45A0E-4A5F-40EB-B6E7-6867A0CA4F9C}">
      <dgm:prSet/>
      <dgm:spPr>
        <a:xfrm>
          <a:off x="6552438" y="2821927"/>
          <a:ext cx="1371950" cy="1097560"/>
        </a:xfrm>
      </dgm:spPr>
      <dgm:t>
        <a:bodyPr/>
        <a:lstStyle/>
        <a:p>
          <a:r>
            <a:rPr lang="en-ZA" b="1" dirty="0" smtClean="0">
              <a:latin typeface="Calibri"/>
              <a:ea typeface="+mn-ea"/>
              <a:cs typeface="+mn-cs"/>
            </a:rPr>
            <a:t>Basic Services</a:t>
          </a:r>
          <a:endParaRPr lang="en-ZA" b="1" dirty="0">
            <a:latin typeface="Calibri"/>
            <a:ea typeface="+mn-ea"/>
            <a:cs typeface="+mn-cs"/>
          </a:endParaRPr>
        </a:p>
      </dgm:t>
    </dgm:pt>
    <dgm:pt modelId="{3ACF65D2-8A13-4D2B-A6B6-B48BB0E5A904}" type="parTrans" cxnId="{11D7C0A2-B32C-4035-8515-2BEA53EAE53F}">
      <dgm:prSet/>
      <dgm:spPr>
        <a:xfrm>
          <a:off x="5361184" y="3091418"/>
          <a:ext cx="1877229" cy="558579"/>
        </a:xfrm>
      </dgm:spPr>
      <dgm:t>
        <a:bodyPr/>
        <a:lstStyle/>
        <a:p>
          <a:endParaRPr lang="en-ZA"/>
        </a:p>
      </dgm:t>
    </dgm:pt>
    <dgm:pt modelId="{84D66786-E97B-4586-A297-C229649BCA54}" type="sibTrans" cxnId="{11D7C0A2-B32C-4035-8515-2BEA53EAE53F}">
      <dgm:prSet/>
      <dgm:spPr/>
      <dgm:t>
        <a:bodyPr/>
        <a:lstStyle/>
        <a:p>
          <a:endParaRPr lang="en-ZA"/>
        </a:p>
      </dgm:t>
    </dgm:pt>
    <dgm:pt modelId="{DD10ACDB-3174-450B-B115-858719ACEBA0}" type="pres">
      <dgm:prSet presAssocID="{16E79237-0273-4CC2-9C46-90F658501CE9}" presName="cycle" presStyleCnt="0">
        <dgm:presLayoutVars>
          <dgm:chMax val="1"/>
          <dgm:dir/>
          <dgm:animLvl val="ctr"/>
          <dgm:resizeHandles val="exact"/>
        </dgm:presLayoutVars>
      </dgm:prSet>
      <dgm:spPr/>
      <dgm:t>
        <a:bodyPr/>
        <a:lstStyle/>
        <a:p>
          <a:endParaRPr lang="en-ZA"/>
        </a:p>
      </dgm:t>
    </dgm:pt>
    <dgm:pt modelId="{3BF27792-1C4A-4BD4-95B7-37218BF359DF}" type="pres">
      <dgm:prSet presAssocID="{76A5E4DF-C88C-4AC5-AB0A-A2E032E4D189}" presName="centerShape" presStyleLbl="node0" presStyleIdx="0" presStyleCnt="1"/>
      <dgm:spPr>
        <a:prstGeom prst="ellipse">
          <a:avLst/>
        </a:prstGeom>
      </dgm:spPr>
      <dgm:t>
        <a:bodyPr/>
        <a:lstStyle/>
        <a:p>
          <a:endParaRPr lang="en-ZA"/>
        </a:p>
      </dgm:t>
    </dgm:pt>
    <dgm:pt modelId="{70986EE1-E0D7-4191-927B-511D96446542}" type="pres">
      <dgm:prSet presAssocID="{353AC72E-029E-40F5-A163-FB8568FFCDA7}" presName="parTrans" presStyleLbl="bgSibTrans2D1" presStyleIdx="0" presStyleCnt="6"/>
      <dgm:spPr>
        <a:prstGeom prst="leftArrow">
          <a:avLst>
            <a:gd name="adj1" fmla="val 60000"/>
            <a:gd name="adj2" fmla="val 50000"/>
          </a:avLst>
        </a:prstGeom>
      </dgm:spPr>
      <dgm:t>
        <a:bodyPr/>
        <a:lstStyle/>
        <a:p>
          <a:endParaRPr lang="en-ZA"/>
        </a:p>
      </dgm:t>
    </dgm:pt>
    <dgm:pt modelId="{FE661DE9-BA06-4603-A5A3-627644BD3774}" type="pres">
      <dgm:prSet presAssocID="{1EFA57BD-7912-4CA1-98CF-800085837D73}" presName="node" presStyleLbl="node1" presStyleIdx="0" presStyleCnt="6">
        <dgm:presLayoutVars>
          <dgm:bulletEnabled val="1"/>
        </dgm:presLayoutVars>
      </dgm:prSet>
      <dgm:spPr>
        <a:prstGeom prst="roundRect">
          <a:avLst>
            <a:gd name="adj" fmla="val 10000"/>
          </a:avLst>
        </a:prstGeom>
      </dgm:spPr>
      <dgm:t>
        <a:bodyPr/>
        <a:lstStyle/>
        <a:p>
          <a:endParaRPr lang="en-ZA"/>
        </a:p>
      </dgm:t>
    </dgm:pt>
    <dgm:pt modelId="{02E63C33-C500-4EB6-A061-FA88F73AC870}" type="pres">
      <dgm:prSet presAssocID="{D6C892FD-16B5-4E01-9091-819C88BE69CC}" presName="parTrans" presStyleLbl="bgSibTrans2D1" presStyleIdx="1" presStyleCnt="6"/>
      <dgm:spPr>
        <a:prstGeom prst="leftArrow">
          <a:avLst>
            <a:gd name="adj1" fmla="val 60000"/>
            <a:gd name="adj2" fmla="val 50000"/>
          </a:avLst>
        </a:prstGeom>
      </dgm:spPr>
      <dgm:t>
        <a:bodyPr/>
        <a:lstStyle/>
        <a:p>
          <a:endParaRPr lang="en-ZA"/>
        </a:p>
      </dgm:t>
    </dgm:pt>
    <dgm:pt modelId="{7448761C-3A39-4EEB-9BBC-3A26E0440342}" type="pres">
      <dgm:prSet presAssocID="{26222EA0-1865-4A7F-89F3-AF89CCA7652A}" presName="node" presStyleLbl="node1" presStyleIdx="1" presStyleCnt="6">
        <dgm:presLayoutVars>
          <dgm:bulletEnabled val="1"/>
        </dgm:presLayoutVars>
      </dgm:prSet>
      <dgm:spPr>
        <a:prstGeom prst="roundRect">
          <a:avLst>
            <a:gd name="adj" fmla="val 10000"/>
          </a:avLst>
        </a:prstGeom>
      </dgm:spPr>
      <dgm:t>
        <a:bodyPr/>
        <a:lstStyle/>
        <a:p>
          <a:endParaRPr lang="en-ZA"/>
        </a:p>
      </dgm:t>
    </dgm:pt>
    <dgm:pt modelId="{2959A8FA-4995-4C6E-B5D6-C18A01A004A4}" type="pres">
      <dgm:prSet presAssocID="{78A099F3-4F64-41D0-A65A-305E4050ABA0}" presName="parTrans" presStyleLbl="bgSibTrans2D1" presStyleIdx="2" presStyleCnt="6"/>
      <dgm:spPr>
        <a:prstGeom prst="leftArrow">
          <a:avLst>
            <a:gd name="adj1" fmla="val 60000"/>
            <a:gd name="adj2" fmla="val 50000"/>
          </a:avLst>
        </a:prstGeom>
      </dgm:spPr>
      <dgm:t>
        <a:bodyPr/>
        <a:lstStyle/>
        <a:p>
          <a:endParaRPr lang="en-ZA"/>
        </a:p>
      </dgm:t>
    </dgm:pt>
    <dgm:pt modelId="{0138339E-E0A2-4272-AA09-66821DBF8B7A}" type="pres">
      <dgm:prSet presAssocID="{D04732F7-2173-44A2-BA73-1D8403881066}" presName="node" presStyleLbl="node1" presStyleIdx="2" presStyleCnt="6">
        <dgm:presLayoutVars>
          <dgm:bulletEnabled val="1"/>
        </dgm:presLayoutVars>
      </dgm:prSet>
      <dgm:spPr>
        <a:prstGeom prst="roundRect">
          <a:avLst>
            <a:gd name="adj" fmla="val 10000"/>
          </a:avLst>
        </a:prstGeom>
      </dgm:spPr>
      <dgm:t>
        <a:bodyPr/>
        <a:lstStyle/>
        <a:p>
          <a:endParaRPr lang="en-ZA"/>
        </a:p>
      </dgm:t>
    </dgm:pt>
    <dgm:pt modelId="{B92EE12C-1B7E-4B75-8FEC-51312F694780}" type="pres">
      <dgm:prSet presAssocID="{14BA4789-5E46-444C-9744-10C79E892366}" presName="parTrans" presStyleLbl="bgSibTrans2D1" presStyleIdx="3" presStyleCnt="6"/>
      <dgm:spPr>
        <a:prstGeom prst="leftArrow">
          <a:avLst>
            <a:gd name="adj1" fmla="val 60000"/>
            <a:gd name="adj2" fmla="val 50000"/>
          </a:avLst>
        </a:prstGeom>
      </dgm:spPr>
      <dgm:t>
        <a:bodyPr/>
        <a:lstStyle/>
        <a:p>
          <a:endParaRPr lang="en-ZA"/>
        </a:p>
      </dgm:t>
    </dgm:pt>
    <dgm:pt modelId="{C71EB046-F693-40D4-91A4-34B47DBE99BA}" type="pres">
      <dgm:prSet presAssocID="{7CBAFBAC-04CE-4D6A-A605-46827A87491F}" presName="node" presStyleLbl="node1" presStyleIdx="3" presStyleCnt="6">
        <dgm:presLayoutVars>
          <dgm:bulletEnabled val="1"/>
        </dgm:presLayoutVars>
      </dgm:prSet>
      <dgm:spPr>
        <a:prstGeom prst="roundRect">
          <a:avLst>
            <a:gd name="adj" fmla="val 10000"/>
          </a:avLst>
        </a:prstGeom>
      </dgm:spPr>
      <dgm:t>
        <a:bodyPr/>
        <a:lstStyle/>
        <a:p>
          <a:endParaRPr lang="en-ZA"/>
        </a:p>
      </dgm:t>
    </dgm:pt>
    <dgm:pt modelId="{FB1B01F8-581F-449C-AAC5-C43D633D15FA}" type="pres">
      <dgm:prSet presAssocID="{CAE28037-A951-421F-9E80-C2394548456E}" presName="parTrans" presStyleLbl="bgSibTrans2D1" presStyleIdx="4" presStyleCnt="6"/>
      <dgm:spPr>
        <a:prstGeom prst="leftArrow">
          <a:avLst>
            <a:gd name="adj1" fmla="val 60000"/>
            <a:gd name="adj2" fmla="val 50000"/>
          </a:avLst>
        </a:prstGeom>
      </dgm:spPr>
      <dgm:t>
        <a:bodyPr/>
        <a:lstStyle/>
        <a:p>
          <a:endParaRPr lang="en-ZA"/>
        </a:p>
      </dgm:t>
    </dgm:pt>
    <dgm:pt modelId="{4F94533B-8572-4125-A458-A23BD1916B2F}" type="pres">
      <dgm:prSet presAssocID="{9A5D67DE-AC99-4464-A963-50CCEFB5E76D}" presName="node" presStyleLbl="node1" presStyleIdx="4" presStyleCnt="6">
        <dgm:presLayoutVars>
          <dgm:bulletEnabled val="1"/>
        </dgm:presLayoutVars>
      </dgm:prSet>
      <dgm:spPr>
        <a:prstGeom prst="roundRect">
          <a:avLst>
            <a:gd name="adj" fmla="val 10000"/>
          </a:avLst>
        </a:prstGeom>
      </dgm:spPr>
      <dgm:t>
        <a:bodyPr/>
        <a:lstStyle/>
        <a:p>
          <a:endParaRPr lang="en-ZA"/>
        </a:p>
      </dgm:t>
    </dgm:pt>
    <dgm:pt modelId="{E21E6E04-38B7-4A05-8C7C-27F40DE0D565}" type="pres">
      <dgm:prSet presAssocID="{3ACF65D2-8A13-4D2B-A6B6-B48BB0E5A904}" presName="parTrans" presStyleLbl="bgSibTrans2D1" presStyleIdx="5" presStyleCnt="6"/>
      <dgm:spPr>
        <a:prstGeom prst="leftArrow">
          <a:avLst>
            <a:gd name="adj1" fmla="val 60000"/>
            <a:gd name="adj2" fmla="val 50000"/>
          </a:avLst>
        </a:prstGeom>
      </dgm:spPr>
      <dgm:t>
        <a:bodyPr/>
        <a:lstStyle/>
        <a:p>
          <a:endParaRPr lang="en-ZA"/>
        </a:p>
      </dgm:t>
    </dgm:pt>
    <dgm:pt modelId="{9099F17C-2C69-4A39-BC42-A799DD086215}" type="pres">
      <dgm:prSet presAssocID="{78C45A0E-4A5F-40EB-B6E7-6867A0CA4F9C}" presName="node" presStyleLbl="node1" presStyleIdx="5" presStyleCnt="6">
        <dgm:presLayoutVars>
          <dgm:bulletEnabled val="1"/>
        </dgm:presLayoutVars>
      </dgm:prSet>
      <dgm:spPr>
        <a:prstGeom prst="roundRect">
          <a:avLst>
            <a:gd name="adj" fmla="val 10000"/>
          </a:avLst>
        </a:prstGeom>
      </dgm:spPr>
      <dgm:t>
        <a:bodyPr/>
        <a:lstStyle/>
        <a:p>
          <a:endParaRPr lang="en-ZA"/>
        </a:p>
      </dgm:t>
    </dgm:pt>
  </dgm:ptLst>
  <dgm:cxnLst>
    <dgm:cxn modelId="{DD9B7A52-5745-4888-8A97-448EA59F0D61}" type="presOf" srcId="{26222EA0-1865-4A7F-89F3-AF89CCA7652A}" destId="{7448761C-3A39-4EEB-9BBC-3A26E0440342}" srcOrd="0" destOrd="0" presId="urn:microsoft.com/office/officeart/2005/8/layout/radial4"/>
    <dgm:cxn modelId="{33C7CC54-0066-4E46-A1E1-4A1F1C38B999}" type="presOf" srcId="{9A5D67DE-AC99-4464-A963-50CCEFB5E76D}" destId="{4F94533B-8572-4125-A458-A23BD1916B2F}" srcOrd="0" destOrd="0" presId="urn:microsoft.com/office/officeart/2005/8/layout/radial4"/>
    <dgm:cxn modelId="{F2B1D69A-5862-4870-A0A4-5DADE9CDE9F7}" srcId="{76A5E4DF-C88C-4AC5-AB0A-A2E032E4D189}" destId="{9A5D67DE-AC99-4464-A963-50CCEFB5E76D}" srcOrd="4" destOrd="0" parTransId="{CAE28037-A951-421F-9E80-C2394548456E}" sibTransId="{A60C2167-121B-447E-BAF7-7D5C5E2AB9F5}"/>
    <dgm:cxn modelId="{80678568-E816-43ED-82AA-309F21BD51B9}" srcId="{76A5E4DF-C88C-4AC5-AB0A-A2E032E4D189}" destId="{26222EA0-1865-4A7F-89F3-AF89CCA7652A}" srcOrd="1" destOrd="0" parTransId="{D6C892FD-16B5-4E01-9091-819C88BE69CC}" sibTransId="{D86728E8-E61A-483A-B26F-A0E4A7A6639D}"/>
    <dgm:cxn modelId="{DC3B40C7-8355-4927-815B-226285CA19DA}" type="presOf" srcId="{78C45A0E-4A5F-40EB-B6E7-6867A0CA4F9C}" destId="{9099F17C-2C69-4A39-BC42-A799DD086215}" srcOrd="0" destOrd="0" presId="urn:microsoft.com/office/officeart/2005/8/layout/radial4"/>
    <dgm:cxn modelId="{40BDDB4C-295A-4B79-99B6-9A5A09590E09}" type="presOf" srcId="{3ACF65D2-8A13-4D2B-A6B6-B48BB0E5A904}" destId="{E21E6E04-38B7-4A05-8C7C-27F40DE0D565}" srcOrd="0" destOrd="0" presId="urn:microsoft.com/office/officeart/2005/8/layout/radial4"/>
    <dgm:cxn modelId="{2740EB96-DC5E-4A6E-8B64-EA7020A54719}" type="presOf" srcId="{7CBAFBAC-04CE-4D6A-A605-46827A87491F}" destId="{C71EB046-F693-40D4-91A4-34B47DBE99BA}" srcOrd="0" destOrd="0" presId="urn:microsoft.com/office/officeart/2005/8/layout/radial4"/>
    <dgm:cxn modelId="{C206476D-F436-41F7-A178-6B75FDE23746}" type="presOf" srcId="{353AC72E-029E-40F5-A163-FB8568FFCDA7}" destId="{70986EE1-E0D7-4191-927B-511D96446542}" srcOrd="0" destOrd="0" presId="urn:microsoft.com/office/officeart/2005/8/layout/radial4"/>
    <dgm:cxn modelId="{FA3E79F7-7126-4754-A19D-D9BE30C22EF4}" type="presOf" srcId="{14BA4789-5E46-444C-9744-10C79E892366}" destId="{B92EE12C-1B7E-4B75-8FEC-51312F694780}" srcOrd="0" destOrd="0" presId="urn:microsoft.com/office/officeart/2005/8/layout/radial4"/>
    <dgm:cxn modelId="{BE5A54FD-AEB9-4A19-A7A6-AE1FE07C657E}" type="presOf" srcId="{D6C892FD-16B5-4E01-9091-819C88BE69CC}" destId="{02E63C33-C500-4EB6-A061-FA88F73AC870}" srcOrd="0" destOrd="0" presId="urn:microsoft.com/office/officeart/2005/8/layout/radial4"/>
    <dgm:cxn modelId="{57EB33C5-C668-4299-AA85-527403D5DB9D}" srcId="{76A5E4DF-C88C-4AC5-AB0A-A2E032E4D189}" destId="{7CBAFBAC-04CE-4D6A-A605-46827A87491F}" srcOrd="3" destOrd="0" parTransId="{14BA4789-5E46-444C-9744-10C79E892366}" sibTransId="{B181EE4A-D426-4828-89EC-B7EBC7C47ACF}"/>
    <dgm:cxn modelId="{493583BF-E7B3-4A09-B82F-99D0D1E36CE2}" type="presOf" srcId="{CAE28037-A951-421F-9E80-C2394548456E}" destId="{FB1B01F8-581F-449C-AAC5-C43D633D15FA}" srcOrd="0" destOrd="0" presId="urn:microsoft.com/office/officeart/2005/8/layout/radial4"/>
    <dgm:cxn modelId="{32B06DF6-D7C8-465F-B52A-2DDBE98546B4}" type="presOf" srcId="{D04732F7-2173-44A2-BA73-1D8403881066}" destId="{0138339E-E0A2-4272-AA09-66821DBF8B7A}" srcOrd="0" destOrd="0" presId="urn:microsoft.com/office/officeart/2005/8/layout/radial4"/>
    <dgm:cxn modelId="{F77E4808-386C-4C8E-AB18-DABBC7D92D5F}" type="presOf" srcId="{78A099F3-4F64-41D0-A65A-305E4050ABA0}" destId="{2959A8FA-4995-4C6E-B5D6-C18A01A004A4}" srcOrd="0" destOrd="0" presId="urn:microsoft.com/office/officeart/2005/8/layout/radial4"/>
    <dgm:cxn modelId="{F564D220-FEE5-4FBF-A208-216FCCD4400E}" type="presOf" srcId="{16E79237-0273-4CC2-9C46-90F658501CE9}" destId="{DD10ACDB-3174-450B-B115-858719ACEBA0}" srcOrd="0" destOrd="0" presId="urn:microsoft.com/office/officeart/2005/8/layout/radial4"/>
    <dgm:cxn modelId="{155AE1F8-E787-43A1-A7CC-B3A319A0248A}" srcId="{76A5E4DF-C88C-4AC5-AB0A-A2E032E4D189}" destId="{D04732F7-2173-44A2-BA73-1D8403881066}" srcOrd="2" destOrd="0" parTransId="{78A099F3-4F64-41D0-A65A-305E4050ABA0}" sibTransId="{9A1F7003-3BA7-47F3-A937-10D3B161F7CB}"/>
    <dgm:cxn modelId="{CB064579-FF4C-4497-82A8-E79862A8360F}" srcId="{16E79237-0273-4CC2-9C46-90F658501CE9}" destId="{76A5E4DF-C88C-4AC5-AB0A-A2E032E4D189}" srcOrd="0" destOrd="0" parTransId="{9372BCAE-0C14-414F-92A5-0DFF91749544}" sibTransId="{3A00E6FB-645F-4E06-969E-1A4A53E7F00F}"/>
    <dgm:cxn modelId="{185BE9B8-8BCE-4DF6-AFAE-33FC8697C71E}" type="presOf" srcId="{1EFA57BD-7912-4CA1-98CF-800085837D73}" destId="{FE661DE9-BA06-4603-A5A3-627644BD3774}" srcOrd="0" destOrd="0" presId="urn:microsoft.com/office/officeart/2005/8/layout/radial4"/>
    <dgm:cxn modelId="{11D7C0A2-B32C-4035-8515-2BEA53EAE53F}" srcId="{76A5E4DF-C88C-4AC5-AB0A-A2E032E4D189}" destId="{78C45A0E-4A5F-40EB-B6E7-6867A0CA4F9C}" srcOrd="5" destOrd="0" parTransId="{3ACF65D2-8A13-4D2B-A6B6-B48BB0E5A904}" sibTransId="{84D66786-E97B-4586-A297-C229649BCA54}"/>
    <dgm:cxn modelId="{38B18173-5A28-463B-928C-3C726CCAD7AD}" srcId="{76A5E4DF-C88C-4AC5-AB0A-A2E032E4D189}" destId="{1EFA57BD-7912-4CA1-98CF-800085837D73}" srcOrd="0" destOrd="0" parTransId="{353AC72E-029E-40F5-A163-FB8568FFCDA7}" sibTransId="{93252686-3260-4128-BC09-E98A63947158}"/>
    <dgm:cxn modelId="{09D19D8C-3196-4F89-878C-103C45524C41}" type="presOf" srcId="{76A5E4DF-C88C-4AC5-AB0A-A2E032E4D189}" destId="{3BF27792-1C4A-4BD4-95B7-37218BF359DF}" srcOrd="0" destOrd="0" presId="urn:microsoft.com/office/officeart/2005/8/layout/radial4"/>
    <dgm:cxn modelId="{F48442DA-9D1A-423B-91B2-8E051199BC6A}" type="presParOf" srcId="{DD10ACDB-3174-450B-B115-858719ACEBA0}" destId="{3BF27792-1C4A-4BD4-95B7-37218BF359DF}" srcOrd="0" destOrd="0" presId="urn:microsoft.com/office/officeart/2005/8/layout/radial4"/>
    <dgm:cxn modelId="{33552A84-B155-4D05-883D-1EB0C77BE37B}" type="presParOf" srcId="{DD10ACDB-3174-450B-B115-858719ACEBA0}" destId="{70986EE1-E0D7-4191-927B-511D96446542}" srcOrd="1" destOrd="0" presId="urn:microsoft.com/office/officeart/2005/8/layout/radial4"/>
    <dgm:cxn modelId="{959A1E20-DBEC-4CD1-BD1B-03FAC720F81E}" type="presParOf" srcId="{DD10ACDB-3174-450B-B115-858719ACEBA0}" destId="{FE661DE9-BA06-4603-A5A3-627644BD3774}" srcOrd="2" destOrd="0" presId="urn:microsoft.com/office/officeart/2005/8/layout/radial4"/>
    <dgm:cxn modelId="{362EF457-4C27-418F-A26A-2C378936A9F6}" type="presParOf" srcId="{DD10ACDB-3174-450B-B115-858719ACEBA0}" destId="{02E63C33-C500-4EB6-A061-FA88F73AC870}" srcOrd="3" destOrd="0" presId="urn:microsoft.com/office/officeart/2005/8/layout/radial4"/>
    <dgm:cxn modelId="{EB1C794D-F524-4EB0-B499-64ED2156CCD0}" type="presParOf" srcId="{DD10ACDB-3174-450B-B115-858719ACEBA0}" destId="{7448761C-3A39-4EEB-9BBC-3A26E0440342}" srcOrd="4" destOrd="0" presId="urn:microsoft.com/office/officeart/2005/8/layout/radial4"/>
    <dgm:cxn modelId="{9E35D391-2864-4B06-8113-C0248B6B484D}" type="presParOf" srcId="{DD10ACDB-3174-450B-B115-858719ACEBA0}" destId="{2959A8FA-4995-4C6E-B5D6-C18A01A004A4}" srcOrd="5" destOrd="0" presId="urn:microsoft.com/office/officeart/2005/8/layout/radial4"/>
    <dgm:cxn modelId="{25E6BFF5-0873-43AD-AB7E-E3A910E30FC1}" type="presParOf" srcId="{DD10ACDB-3174-450B-B115-858719ACEBA0}" destId="{0138339E-E0A2-4272-AA09-66821DBF8B7A}" srcOrd="6" destOrd="0" presId="urn:microsoft.com/office/officeart/2005/8/layout/radial4"/>
    <dgm:cxn modelId="{01963AA6-0F73-4C60-9F63-112F0A88A9A5}" type="presParOf" srcId="{DD10ACDB-3174-450B-B115-858719ACEBA0}" destId="{B92EE12C-1B7E-4B75-8FEC-51312F694780}" srcOrd="7" destOrd="0" presId="urn:microsoft.com/office/officeart/2005/8/layout/radial4"/>
    <dgm:cxn modelId="{68A6F41D-4BDB-4839-BB68-D57537AD38AD}" type="presParOf" srcId="{DD10ACDB-3174-450B-B115-858719ACEBA0}" destId="{C71EB046-F693-40D4-91A4-34B47DBE99BA}" srcOrd="8" destOrd="0" presId="urn:microsoft.com/office/officeart/2005/8/layout/radial4"/>
    <dgm:cxn modelId="{71BCDC28-821F-47F6-AAD6-E5DFA00172CE}" type="presParOf" srcId="{DD10ACDB-3174-450B-B115-858719ACEBA0}" destId="{FB1B01F8-581F-449C-AAC5-C43D633D15FA}" srcOrd="9" destOrd="0" presId="urn:microsoft.com/office/officeart/2005/8/layout/radial4"/>
    <dgm:cxn modelId="{F095975D-0AA3-41CC-89D5-A0C3F573DF78}" type="presParOf" srcId="{DD10ACDB-3174-450B-B115-858719ACEBA0}" destId="{4F94533B-8572-4125-A458-A23BD1916B2F}" srcOrd="10" destOrd="0" presId="urn:microsoft.com/office/officeart/2005/8/layout/radial4"/>
    <dgm:cxn modelId="{CF03D481-07C9-4A1F-9871-313F206C856B}" type="presParOf" srcId="{DD10ACDB-3174-450B-B115-858719ACEBA0}" destId="{E21E6E04-38B7-4A05-8C7C-27F40DE0D565}" srcOrd="11" destOrd="0" presId="urn:microsoft.com/office/officeart/2005/8/layout/radial4"/>
    <dgm:cxn modelId="{7EB2A9FF-C9ED-4E47-8555-DCAF7C789875}" type="presParOf" srcId="{DD10ACDB-3174-450B-B115-858719ACEBA0}" destId="{9099F17C-2C69-4A39-BC42-A799DD086215}"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F27792-1C4A-4BD4-95B7-37218BF359DF}">
      <dsp:nvSpPr>
        <dsp:cNvPr id="0" name=""/>
        <dsp:cNvSpPr/>
      </dsp:nvSpPr>
      <dsp:spPr>
        <a:xfrm>
          <a:off x="2886963" y="2633140"/>
          <a:ext cx="2112772" cy="21127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b="1" kern="1200" dirty="0" smtClean="0">
              <a:latin typeface="Calibri"/>
              <a:ea typeface="+mn-ea"/>
              <a:cs typeface="+mn-cs"/>
            </a:rPr>
            <a:t>Socio-Economic Empowerment of Women and Gender Equality</a:t>
          </a:r>
          <a:endParaRPr lang="en-ZA" sz="1700" b="1" kern="1200" dirty="0">
            <a:latin typeface="Calibri"/>
            <a:ea typeface="+mn-ea"/>
            <a:cs typeface="+mn-cs"/>
          </a:endParaRPr>
        </a:p>
      </dsp:txBody>
      <dsp:txXfrm>
        <a:off x="2886963" y="2633140"/>
        <a:ext cx="2112772" cy="2112772"/>
      </dsp:txXfrm>
    </dsp:sp>
    <dsp:sp modelId="{70986EE1-E0D7-4191-927B-511D96446542}">
      <dsp:nvSpPr>
        <dsp:cNvPr id="0" name=""/>
        <dsp:cNvSpPr/>
      </dsp:nvSpPr>
      <dsp:spPr>
        <a:xfrm rot="10800000">
          <a:off x="740267" y="3388457"/>
          <a:ext cx="2028627" cy="60214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E661DE9-BA06-4603-A5A3-627644BD3774}">
      <dsp:nvSpPr>
        <dsp:cNvPr id="0" name=""/>
        <dsp:cNvSpPr/>
      </dsp:nvSpPr>
      <dsp:spPr>
        <a:xfrm>
          <a:off x="796" y="3097950"/>
          <a:ext cx="1478941" cy="1183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ZA" sz="1900" b="1" kern="1200" smtClean="0">
              <a:latin typeface="Calibri"/>
              <a:ea typeface="+mn-ea"/>
              <a:cs typeface="+mn-cs"/>
            </a:rPr>
            <a:t>Economic Participation</a:t>
          </a:r>
          <a:endParaRPr lang="en-ZA" sz="1900" b="1" kern="1200" dirty="0">
            <a:latin typeface="Calibri"/>
            <a:ea typeface="+mn-ea"/>
            <a:cs typeface="+mn-cs"/>
          </a:endParaRPr>
        </a:p>
      </dsp:txBody>
      <dsp:txXfrm>
        <a:off x="796" y="3097950"/>
        <a:ext cx="1478941" cy="1183152"/>
      </dsp:txXfrm>
    </dsp:sp>
    <dsp:sp modelId="{02E63C33-C500-4EB6-A061-FA88F73AC870}">
      <dsp:nvSpPr>
        <dsp:cNvPr id="0" name=""/>
        <dsp:cNvSpPr/>
      </dsp:nvSpPr>
      <dsp:spPr>
        <a:xfrm rot="12960000">
          <a:off x="1158284" y="2101931"/>
          <a:ext cx="2028627" cy="60214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448761C-3A39-4EEB-9BBC-3A26E0440342}">
      <dsp:nvSpPr>
        <dsp:cNvPr id="0" name=""/>
        <dsp:cNvSpPr/>
      </dsp:nvSpPr>
      <dsp:spPr>
        <a:xfrm>
          <a:off x="612531" y="1215226"/>
          <a:ext cx="1478941" cy="1183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ZA" sz="1900" b="1" kern="1200" smtClean="0">
              <a:latin typeface="Calibri"/>
              <a:ea typeface="+mn-ea"/>
              <a:cs typeface="+mn-cs"/>
            </a:rPr>
            <a:t>Education</a:t>
          </a:r>
          <a:endParaRPr lang="en-ZA" sz="1900" b="1" kern="1200" dirty="0">
            <a:latin typeface="Calibri"/>
            <a:ea typeface="+mn-ea"/>
            <a:cs typeface="+mn-cs"/>
          </a:endParaRPr>
        </a:p>
      </dsp:txBody>
      <dsp:txXfrm>
        <a:off x="612531" y="1215226"/>
        <a:ext cx="1478941" cy="1183152"/>
      </dsp:txXfrm>
    </dsp:sp>
    <dsp:sp modelId="{2959A8FA-4995-4C6E-B5D6-C18A01A004A4}">
      <dsp:nvSpPr>
        <dsp:cNvPr id="0" name=""/>
        <dsp:cNvSpPr/>
      </dsp:nvSpPr>
      <dsp:spPr>
        <a:xfrm rot="15120000">
          <a:off x="2252669" y="1306814"/>
          <a:ext cx="2028627" cy="60214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38339E-E0A2-4272-AA09-66821DBF8B7A}">
      <dsp:nvSpPr>
        <dsp:cNvPr id="0" name=""/>
        <dsp:cNvSpPr/>
      </dsp:nvSpPr>
      <dsp:spPr>
        <a:xfrm>
          <a:off x="2214072" y="51638"/>
          <a:ext cx="1478941" cy="1183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ZA" sz="1900" b="1" kern="1200" dirty="0" smtClean="0">
              <a:latin typeface="Calibri"/>
              <a:ea typeface="+mn-ea"/>
              <a:cs typeface="+mn-cs"/>
            </a:rPr>
            <a:t>Demographic Trends</a:t>
          </a:r>
          <a:endParaRPr lang="en-ZA" sz="1900" b="1" kern="1200" dirty="0">
            <a:latin typeface="Calibri"/>
            <a:ea typeface="+mn-ea"/>
            <a:cs typeface="+mn-cs"/>
          </a:endParaRPr>
        </a:p>
      </dsp:txBody>
      <dsp:txXfrm>
        <a:off x="2214072" y="51638"/>
        <a:ext cx="1478941" cy="1183152"/>
      </dsp:txXfrm>
    </dsp:sp>
    <dsp:sp modelId="{B92EE12C-1B7E-4B75-8FEC-51312F694780}">
      <dsp:nvSpPr>
        <dsp:cNvPr id="0" name=""/>
        <dsp:cNvSpPr/>
      </dsp:nvSpPr>
      <dsp:spPr>
        <a:xfrm rot="17280000">
          <a:off x="3605402" y="1306814"/>
          <a:ext cx="2028627" cy="60214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1EB046-F693-40D4-91A4-34B47DBE99BA}">
      <dsp:nvSpPr>
        <dsp:cNvPr id="0" name=""/>
        <dsp:cNvSpPr/>
      </dsp:nvSpPr>
      <dsp:spPr>
        <a:xfrm>
          <a:off x="4193686" y="51638"/>
          <a:ext cx="1478941" cy="1183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ZA" sz="1900" b="1" kern="1200" dirty="0" smtClean="0">
              <a:latin typeface="Calibri"/>
              <a:ea typeface="+mn-ea"/>
              <a:cs typeface="+mn-cs"/>
            </a:rPr>
            <a:t>Social Protection</a:t>
          </a:r>
          <a:endParaRPr lang="en-ZA" sz="1900" b="1" kern="1200" dirty="0">
            <a:latin typeface="Calibri"/>
            <a:ea typeface="+mn-ea"/>
            <a:cs typeface="+mn-cs"/>
          </a:endParaRPr>
        </a:p>
      </dsp:txBody>
      <dsp:txXfrm>
        <a:off x="4193686" y="51638"/>
        <a:ext cx="1478941" cy="1183152"/>
      </dsp:txXfrm>
    </dsp:sp>
    <dsp:sp modelId="{FB1B01F8-581F-449C-AAC5-C43D633D15FA}">
      <dsp:nvSpPr>
        <dsp:cNvPr id="0" name=""/>
        <dsp:cNvSpPr/>
      </dsp:nvSpPr>
      <dsp:spPr>
        <a:xfrm rot="19440000">
          <a:off x="4699787" y="2101931"/>
          <a:ext cx="2028627" cy="60214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94533B-8572-4125-A458-A23BD1916B2F}">
      <dsp:nvSpPr>
        <dsp:cNvPr id="0" name=""/>
        <dsp:cNvSpPr/>
      </dsp:nvSpPr>
      <dsp:spPr>
        <a:xfrm>
          <a:off x="5795227" y="1215226"/>
          <a:ext cx="1478941" cy="1183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ZA" sz="1900" b="1" kern="1200" smtClean="0">
              <a:latin typeface="Calibri"/>
              <a:ea typeface="+mn-ea"/>
              <a:cs typeface="+mn-cs"/>
            </a:rPr>
            <a:t>Health</a:t>
          </a:r>
          <a:endParaRPr lang="en-ZA" sz="1900" b="1" kern="1200" dirty="0">
            <a:latin typeface="Calibri"/>
            <a:ea typeface="+mn-ea"/>
            <a:cs typeface="+mn-cs"/>
          </a:endParaRPr>
        </a:p>
      </dsp:txBody>
      <dsp:txXfrm>
        <a:off x="5795227" y="1215226"/>
        <a:ext cx="1478941" cy="1183152"/>
      </dsp:txXfrm>
    </dsp:sp>
    <dsp:sp modelId="{E21E6E04-38B7-4A05-8C7C-27F40DE0D565}">
      <dsp:nvSpPr>
        <dsp:cNvPr id="0" name=""/>
        <dsp:cNvSpPr/>
      </dsp:nvSpPr>
      <dsp:spPr>
        <a:xfrm>
          <a:off x="5117804" y="3388457"/>
          <a:ext cx="2028627" cy="60214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99F17C-2C69-4A39-BC42-A799DD086215}">
      <dsp:nvSpPr>
        <dsp:cNvPr id="0" name=""/>
        <dsp:cNvSpPr/>
      </dsp:nvSpPr>
      <dsp:spPr>
        <a:xfrm>
          <a:off x="6406962" y="3097950"/>
          <a:ext cx="1478941" cy="1183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ZA" sz="1900" b="1" kern="1200" dirty="0" smtClean="0">
              <a:latin typeface="Calibri"/>
              <a:ea typeface="+mn-ea"/>
              <a:cs typeface="+mn-cs"/>
            </a:rPr>
            <a:t>Basic Services</a:t>
          </a:r>
          <a:endParaRPr lang="en-ZA" sz="1900" b="1" kern="1200" dirty="0">
            <a:latin typeface="Calibri"/>
            <a:ea typeface="+mn-ea"/>
            <a:cs typeface="+mn-cs"/>
          </a:endParaRPr>
        </a:p>
      </dsp:txBody>
      <dsp:txXfrm>
        <a:off x="6406962" y="3097950"/>
        <a:ext cx="1478941" cy="11831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A054BC-21B4-47F6-BB0E-291D84F484DE}" type="datetimeFigureOut">
              <a:rPr lang="en-ZA" smtClean="0"/>
              <a:pPr/>
              <a:t>2019/07/08</a:t>
            </a:fld>
            <a:endParaRPr lang="en-ZA"/>
          </a:p>
        </p:txBody>
      </p:sp>
      <p:sp>
        <p:nvSpPr>
          <p:cNvPr id="4" name="Slide Image Placeholder 3"/>
          <p:cNvSpPr>
            <a:spLocks noGrp="1" noRot="1" noChangeAspect="1"/>
          </p:cNvSpPr>
          <p:nvPr>
            <p:ph type="sldImg" idx="2"/>
          </p:nvPr>
        </p:nvSpPr>
        <p:spPr>
          <a:xfrm>
            <a:off x="1355725" y="685800"/>
            <a:ext cx="414655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3A7DD-4CDB-45F3-BA2D-EC77EAE77BE5}" type="slidenum">
              <a:rPr lang="en-ZA" smtClean="0"/>
              <a:pPr/>
              <a:t>‹#›</a:t>
            </a:fld>
            <a:endParaRPr lang="en-ZA"/>
          </a:p>
        </p:txBody>
      </p:sp>
    </p:spTree>
    <p:extLst>
      <p:ext uri="{BB962C8B-B14F-4D97-AF65-F5344CB8AC3E}">
        <p14:creationId xmlns:p14="http://schemas.microsoft.com/office/powerpoint/2010/main" xmlns="" val="30363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5725" y="685800"/>
            <a:ext cx="414655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064696-C8F4-408A-AAEC-5DA41F095412}" type="slidenum">
              <a:rPr lang="en-ZA" smtClean="0">
                <a:solidFill>
                  <a:prstClr val="black"/>
                </a:solidFill>
              </a:rPr>
              <a:pPr/>
              <a:t>3</a:t>
            </a:fld>
            <a:endParaRPr lang="en-ZA" dirty="0">
              <a:solidFill>
                <a:prstClr val="black"/>
              </a:solidFill>
            </a:endParaRPr>
          </a:p>
        </p:txBody>
      </p:sp>
    </p:spTree>
    <p:extLst>
      <p:ext uri="{BB962C8B-B14F-4D97-AF65-F5344CB8AC3E}">
        <p14:creationId xmlns:p14="http://schemas.microsoft.com/office/powerpoint/2010/main" xmlns="" val="373341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BA4EE3D-60D8-4E3D-8300-44505A4E3D14}" type="slidenum">
              <a:rPr lang="en-ZA" smtClean="0"/>
              <a:pPr/>
              <a:t>49</a:t>
            </a:fld>
            <a:endParaRPr lang="en-ZA"/>
          </a:p>
        </p:txBody>
      </p:sp>
    </p:spTree>
    <p:extLst>
      <p:ext uri="{BB962C8B-B14F-4D97-AF65-F5344CB8AC3E}">
        <p14:creationId xmlns:p14="http://schemas.microsoft.com/office/powerpoint/2010/main" xmlns="" val="280185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89533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01"/>
            <a:ext cx="8229600" cy="1260211"/>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764295"/>
            <a:ext cx="8229600" cy="499008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8670916-C43D-4A64-AC31-2956B89D0D5C}" type="datetime1">
              <a:rPr lang="en-ZA" smtClean="0"/>
              <a:pPr/>
              <a:t>2019/07/08</a:t>
            </a:fld>
            <a:endParaRPr lang="en-ZA"/>
          </a:p>
        </p:txBody>
      </p:sp>
      <p:sp>
        <p:nvSpPr>
          <p:cNvPr id="5" name="Footer Placeholder 4"/>
          <p:cNvSpPr>
            <a:spLocks noGrp="1"/>
          </p:cNvSpPr>
          <p:nvPr>
            <p:ph type="ftr" sz="quarter" idx="11"/>
          </p:nvPr>
        </p:nvSpPr>
        <p:spPr/>
        <p:txBody>
          <a:bodyPr/>
          <a:lstStyle/>
          <a:p>
            <a:r>
              <a:rPr lang="en-ZA" smtClean="0"/>
              <a:t>Department of Women</a:t>
            </a:r>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269423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2803"/>
            <a:ext cx="2057400" cy="6451578"/>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302803"/>
            <a:ext cx="6019800" cy="645157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79A4B4C-A1BC-4548-B054-C8D3EA4AE076}" type="datetime1">
              <a:rPr lang="en-ZA" smtClean="0"/>
              <a:pPr/>
              <a:t>2019/07/08</a:t>
            </a:fld>
            <a:endParaRPr lang="en-ZA"/>
          </a:p>
        </p:txBody>
      </p:sp>
      <p:sp>
        <p:nvSpPr>
          <p:cNvPr id="5" name="Footer Placeholder 4"/>
          <p:cNvSpPr>
            <a:spLocks noGrp="1"/>
          </p:cNvSpPr>
          <p:nvPr>
            <p:ph type="ftr" sz="quarter" idx="11"/>
          </p:nvPr>
        </p:nvSpPr>
        <p:spPr/>
        <p:txBody>
          <a:bodyPr/>
          <a:lstStyle/>
          <a:p>
            <a:r>
              <a:rPr lang="en-ZA" smtClean="0"/>
              <a:t>Department of Women</a:t>
            </a:r>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85537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93"/>
            <a:ext cx="7772400" cy="1620771"/>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4284716"/>
            <a:ext cx="6400800" cy="193232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2B7BADB-288D-450F-AAD6-1E0881D06FB0}"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4568898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93"/>
            <a:ext cx="7772400" cy="1620771"/>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4284716"/>
            <a:ext cx="6400800" cy="193232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1910623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225145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858813"/>
            <a:ext cx="7772400" cy="1501751"/>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3204787"/>
            <a:ext cx="777240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3917633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764295"/>
            <a:ext cx="4038600"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764295"/>
            <a:ext cx="4038600"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3622017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692533"/>
            <a:ext cx="4040188"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97901"/>
            <a:ext cx="4040188"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8" y="1692533"/>
            <a:ext cx="4041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397901"/>
            <a:ext cx="4041775"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382175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207717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125279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01"/>
            <a:ext cx="8229600" cy="1260211"/>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764295"/>
            <a:ext cx="8229600" cy="49900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CDEEFDD-D52F-4DA0-A7DD-DC6118C20234}" type="datetime1">
              <a:rPr lang="en-ZA" smtClean="0"/>
              <a:pPr/>
              <a:t>2019/07/08</a:t>
            </a:fld>
            <a:endParaRPr lang="en-ZA"/>
          </a:p>
        </p:txBody>
      </p:sp>
      <p:sp>
        <p:nvSpPr>
          <p:cNvPr id="5" name="Footer Placeholder 4"/>
          <p:cNvSpPr>
            <a:spLocks noGrp="1"/>
          </p:cNvSpPr>
          <p:nvPr>
            <p:ph type="ftr" sz="quarter" idx="11"/>
          </p:nvPr>
        </p:nvSpPr>
        <p:spPr/>
        <p:txBody>
          <a:bodyPr/>
          <a:lstStyle/>
          <a:p>
            <a:r>
              <a:rPr lang="en-ZA" smtClean="0"/>
              <a:t>Department of Women</a:t>
            </a:r>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3797717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301050"/>
            <a:ext cx="3008313" cy="1281214"/>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301052"/>
            <a:ext cx="5111750"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3" y="1582266"/>
            <a:ext cx="3008313"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448065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2884"/>
            <a:ext cx="5486400" cy="624855"/>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75613"/>
            <a:ext cx="5486400" cy="4536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917739"/>
            <a:ext cx="548640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2926530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483950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2803"/>
            <a:ext cx="2057400" cy="645157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302803"/>
            <a:ext cx="6019800"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106113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8BD9B35-A4D3-433B-B7BE-A289D5A080B8}" type="datetimeFigureOut">
              <a:rPr lang="en-ZA" smtClean="0"/>
              <a:pPr/>
              <a:t>2019/07/08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411215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93"/>
            <a:ext cx="7772400" cy="1620771"/>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4284716"/>
            <a:ext cx="6400800" cy="193232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23535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2713062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858813"/>
            <a:ext cx="7772400" cy="1501751"/>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3204787"/>
            <a:ext cx="777240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2649233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764295"/>
            <a:ext cx="4038600"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764295"/>
            <a:ext cx="4038600"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248802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692533"/>
            <a:ext cx="4040188"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97901"/>
            <a:ext cx="4040188"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8" y="1692533"/>
            <a:ext cx="4041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397901"/>
            <a:ext cx="4041775"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104124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858813"/>
            <a:ext cx="7772400" cy="1501751"/>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3204787"/>
            <a:ext cx="7772400" cy="165402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6D741-44AC-4E1E-A0ED-7AA3BB598579}" type="datetime1">
              <a:rPr lang="en-ZA" smtClean="0"/>
              <a:pPr/>
              <a:t>2019/07/08</a:t>
            </a:fld>
            <a:endParaRPr lang="en-ZA"/>
          </a:p>
        </p:txBody>
      </p:sp>
      <p:sp>
        <p:nvSpPr>
          <p:cNvPr id="5" name="Footer Placeholder 4"/>
          <p:cNvSpPr>
            <a:spLocks noGrp="1"/>
          </p:cNvSpPr>
          <p:nvPr>
            <p:ph type="ftr" sz="quarter" idx="11"/>
          </p:nvPr>
        </p:nvSpPr>
        <p:spPr/>
        <p:txBody>
          <a:bodyPr/>
          <a:lstStyle/>
          <a:p>
            <a:r>
              <a:rPr lang="en-ZA" smtClean="0"/>
              <a:t>Department of Women</a:t>
            </a:r>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3673759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1701902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2333511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301050"/>
            <a:ext cx="3008313" cy="1281214"/>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301052"/>
            <a:ext cx="5111750"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3" y="1582266"/>
            <a:ext cx="3008313"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2396763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2884"/>
            <a:ext cx="5486400" cy="624855"/>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75613"/>
            <a:ext cx="5486400" cy="4536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917739"/>
            <a:ext cx="548640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1179496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216365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2803"/>
            <a:ext cx="2057400" cy="645157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302803"/>
            <a:ext cx="6019800"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209D2AD-CEFE-440F-9D89-D77E4FF8C125}" type="datetimeFigureOut">
              <a:rPr lang="en-ZA" smtClean="0"/>
              <a:pPr/>
              <a:t>2019/07/08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319495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01"/>
            <a:ext cx="8229600" cy="1260211"/>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764295"/>
            <a:ext cx="4038600" cy="49900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764295"/>
            <a:ext cx="4038600" cy="49900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FFA4656-860A-4A3D-BA66-44364E3242D6}" type="datetime1">
              <a:rPr lang="en-ZA" smtClean="0"/>
              <a:pPr/>
              <a:t>2019/07/08</a:t>
            </a:fld>
            <a:endParaRPr lang="en-ZA"/>
          </a:p>
        </p:txBody>
      </p:sp>
      <p:sp>
        <p:nvSpPr>
          <p:cNvPr id="6" name="Footer Placeholder 5"/>
          <p:cNvSpPr>
            <a:spLocks noGrp="1"/>
          </p:cNvSpPr>
          <p:nvPr>
            <p:ph type="ftr" sz="quarter" idx="11"/>
          </p:nvPr>
        </p:nvSpPr>
        <p:spPr/>
        <p:txBody>
          <a:bodyPr/>
          <a:lstStyle/>
          <a:p>
            <a:r>
              <a:rPr lang="en-ZA" smtClean="0"/>
              <a:t>Department of Women</a:t>
            </a:r>
            <a:endParaRPr lang="en-ZA"/>
          </a:p>
        </p:txBody>
      </p:sp>
      <p:sp>
        <p:nvSpPr>
          <p:cNvPr id="7" name="Slide Number Placeholder 6"/>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284734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01"/>
            <a:ext cx="8229600" cy="1260211"/>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692533"/>
            <a:ext cx="4040188" cy="7053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97901"/>
            <a:ext cx="4040188" cy="435647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8" y="1692533"/>
            <a:ext cx="4041775" cy="7053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397901"/>
            <a:ext cx="4041775" cy="435647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2630E25-A737-48FE-9352-857861CCC837}" type="datetime1">
              <a:rPr lang="en-ZA" smtClean="0"/>
              <a:pPr/>
              <a:t>2019/07/08</a:t>
            </a:fld>
            <a:endParaRPr lang="en-ZA"/>
          </a:p>
        </p:txBody>
      </p:sp>
      <p:sp>
        <p:nvSpPr>
          <p:cNvPr id="8" name="Footer Placeholder 7"/>
          <p:cNvSpPr>
            <a:spLocks noGrp="1"/>
          </p:cNvSpPr>
          <p:nvPr>
            <p:ph type="ftr" sz="quarter" idx="11"/>
          </p:nvPr>
        </p:nvSpPr>
        <p:spPr/>
        <p:txBody>
          <a:bodyPr/>
          <a:lstStyle/>
          <a:p>
            <a:r>
              <a:rPr lang="en-ZA" smtClean="0"/>
              <a:t>Department of Women</a:t>
            </a:r>
            <a:endParaRPr lang="en-ZA"/>
          </a:p>
        </p:txBody>
      </p:sp>
      <p:sp>
        <p:nvSpPr>
          <p:cNvPr id="9" name="Slide Number Placeholder 8"/>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321030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01"/>
            <a:ext cx="8229600" cy="1260211"/>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0152153-8FCA-4F3F-8DCA-6F9ECA3ECCBC}" type="datetime1">
              <a:rPr lang="en-ZA" smtClean="0"/>
              <a:pPr/>
              <a:t>2019/07/08</a:t>
            </a:fld>
            <a:endParaRPr lang="en-ZA"/>
          </a:p>
        </p:txBody>
      </p:sp>
      <p:sp>
        <p:nvSpPr>
          <p:cNvPr id="4" name="Footer Placeholder 3"/>
          <p:cNvSpPr>
            <a:spLocks noGrp="1"/>
          </p:cNvSpPr>
          <p:nvPr>
            <p:ph type="ftr" sz="quarter" idx="11"/>
          </p:nvPr>
        </p:nvSpPr>
        <p:spPr/>
        <p:txBody>
          <a:bodyPr/>
          <a:lstStyle/>
          <a:p>
            <a:r>
              <a:rPr lang="en-ZA" smtClean="0"/>
              <a:t>Department of Women</a:t>
            </a:r>
            <a:endParaRPr lang="en-ZA"/>
          </a:p>
        </p:txBody>
      </p:sp>
      <p:sp>
        <p:nvSpPr>
          <p:cNvPr id="5" name="Slide Number Placeholder 4"/>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97466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07B2E-E2BF-48C4-8889-4310C29128D9}" type="datetime1">
              <a:rPr lang="en-ZA" smtClean="0"/>
              <a:pPr/>
              <a:t>2019/07/08</a:t>
            </a:fld>
            <a:endParaRPr lang="en-ZA"/>
          </a:p>
        </p:txBody>
      </p:sp>
      <p:sp>
        <p:nvSpPr>
          <p:cNvPr id="3" name="Footer Placeholder 2"/>
          <p:cNvSpPr>
            <a:spLocks noGrp="1"/>
          </p:cNvSpPr>
          <p:nvPr>
            <p:ph type="ftr" sz="quarter" idx="11"/>
          </p:nvPr>
        </p:nvSpPr>
        <p:spPr/>
        <p:txBody>
          <a:bodyPr/>
          <a:lstStyle/>
          <a:p>
            <a:r>
              <a:rPr lang="en-ZA" smtClean="0"/>
              <a:t>Department of Women</a:t>
            </a:r>
            <a:endParaRPr lang="en-ZA"/>
          </a:p>
        </p:txBody>
      </p:sp>
      <p:sp>
        <p:nvSpPr>
          <p:cNvPr id="4" name="Slide Number Placeholder 3"/>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9338101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301050"/>
            <a:ext cx="3008313" cy="1281214"/>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301052"/>
            <a:ext cx="5111750" cy="645332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3" y="1582266"/>
            <a:ext cx="3008313" cy="517211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63CD2-C646-4779-A02F-926C94AC3A00}" type="datetime1">
              <a:rPr lang="en-ZA" smtClean="0"/>
              <a:pPr/>
              <a:t>2019/07/08</a:t>
            </a:fld>
            <a:endParaRPr lang="en-ZA"/>
          </a:p>
        </p:txBody>
      </p:sp>
      <p:sp>
        <p:nvSpPr>
          <p:cNvPr id="6" name="Footer Placeholder 5"/>
          <p:cNvSpPr>
            <a:spLocks noGrp="1"/>
          </p:cNvSpPr>
          <p:nvPr>
            <p:ph type="ftr" sz="quarter" idx="11"/>
          </p:nvPr>
        </p:nvSpPr>
        <p:spPr/>
        <p:txBody>
          <a:bodyPr/>
          <a:lstStyle/>
          <a:p>
            <a:r>
              <a:rPr lang="en-ZA" smtClean="0"/>
              <a:t>Department of Women</a:t>
            </a:r>
            <a:endParaRPr lang="en-ZA"/>
          </a:p>
        </p:txBody>
      </p:sp>
      <p:sp>
        <p:nvSpPr>
          <p:cNvPr id="7" name="Slide Number Placeholder 6"/>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86049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2884"/>
            <a:ext cx="5486400" cy="624855"/>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75613"/>
            <a:ext cx="5486400" cy="4536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917739"/>
            <a:ext cx="5486400" cy="88739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C575E-BFF9-4DB0-8BBA-DF5E222CB3F0}" type="datetime1">
              <a:rPr lang="en-ZA" smtClean="0"/>
              <a:pPr/>
              <a:t>2019/07/08</a:t>
            </a:fld>
            <a:endParaRPr lang="en-ZA"/>
          </a:p>
        </p:txBody>
      </p:sp>
      <p:sp>
        <p:nvSpPr>
          <p:cNvPr id="6" name="Footer Placeholder 5"/>
          <p:cNvSpPr>
            <a:spLocks noGrp="1"/>
          </p:cNvSpPr>
          <p:nvPr>
            <p:ph type="ftr" sz="quarter" idx="11"/>
          </p:nvPr>
        </p:nvSpPr>
        <p:spPr/>
        <p:txBody>
          <a:bodyPr/>
          <a:lstStyle/>
          <a:p>
            <a:r>
              <a:rPr lang="en-ZA" smtClean="0"/>
              <a:t>Department of Women</a:t>
            </a:r>
            <a:endParaRPr lang="en-ZA"/>
          </a:p>
        </p:txBody>
      </p:sp>
      <p:sp>
        <p:nvSpPr>
          <p:cNvPr id="7" name="Slide Number Placeholder 6"/>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92970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7008172"/>
            <a:ext cx="2133600" cy="402567"/>
          </a:xfrm>
          <a:prstGeom prst="rect">
            <a:avLst/>
          </a:prstGeom>
        </p:spPr>
        <p:txBody>
          <a:bodyPr vert="horz" lIns="91440" tIns="45720" rIns="91440" bIns="45720" rtlCol="0" anchor="ctr"/>
          <a:lstStyle>
            <a:lvl1pPr algn="l">
              <a:defRPr sz="1200">
                <a:solidFill>
                  <a:schemeClr val="tx1">
                    <a:tint val="75000"/>
                  </a:schemeClr>
                </a:solidFill>
              </a:defRPr>
            </a:lvl1pPr>
          </a:lstStyle>
          <a:p>
            <a:fld id="{74AAAFA8-2C41-47EE-BE29-91A951F6F33D}" type="datetime1">
              <a:rPr lang="en-ZA" smtClean="0"/>
              <a:pPr/>
              <a:t>2019/07/08</a:t>
            </a:fld>
            <a:endParaRPr lang="en-ZA"/>
          </a:p>
        </p:txBody>
      </p:sp>
      <p:sp>
        <p:nvSpPr>
          <p:cNvPr id="5" name="Footer Placeholder 4"/>
          <p:cNvSpPr>
            <a:spLocks noGrp="1"/>
          </p:cNvSpPr>
          <p:nvPr>
            <p:ph type="ftr" sz="quarter" idx="3"/>
          </p:nvPr>
        </p:nvSpPr>
        <p:spPr>
          <a:xfrm>
            <a:off x="3124200" y="7008172"/>
            <a:ext cx="2895600" cy="40256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Department of Women</a:t>
            </a:r>
            <a:endParaRPr lang="en-ZA"/>
          </a:p>
        </p:txBody>
      </p:sp>
      <p:sp>
        <p:nvSpPr>
          <p:cNvPr id="6" name="Slide Number Placeholder 5"/>
          <p:cNvSpPr>
            <a:spLocks noGrp="1"/>
          </p:cNvSpPr>
          <p:nvPr>
            <p:ph type="sldNum" sz="quarter" idx="4"/>
          </p:nvPr>
        </p:nvSpPr>
        <p:spPr>
          <a:xfrm>
            <a:off x="6553200" y="7008172"/>
            <a:ext cx="2133600" cy="402567"/>
          </a:xfrm>
          <a:prstGeom prst="rect">
            <a:avLst/>
          </a:prstGeom>
        </p:spPr>
        <p:txBody>
          <a:bodyPr vert="horz" lIns="91440" tIns="45720" rIns="91440" bIns="45720" rtlCol="0" anchor="ctr"/>
          <a:lstStyle>
            <a:lvl1pPr algn="r">
              <a:defRPr sz="1200">
                <a:solidFill>
                  <a:schemeClr val="tx1">
                    <a:tint val="75000"/>
                  </a:schemeClr>
                </a:solidFill>
              </a:defRPr>
            </a:lvl1pPr>
          </a:lstStyle>
          <a:p>
            <a:fld id="{BEC14093-6EF6-45A3-9019-800B61B9C884}" type="slidenum">
              <a:rPr lang="en-ZA" smtClean="0"/>
              <a:pPr/>
              <a:t>‹#›</a:t>
            </a:fld>
            <a:endParaRPr lang="en-ZA"/>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03920" y="117518"/>
            <a:ext cx="2007840" cy="804996"/>
          </a:xfrm>
          <a:prstGeom prst="rect">
            <a:avLst/>
          </a:prstGeom>
        </p:spPr>
      </p:pic>
      <p:sp>
        <p:nvSpPr>
          <p:cNvPr id="8" name="Rectangle 7"/>
          <p:cNvSpPr/>
          <p:nvPr userDrawn="1"/>
        </p:nvSpPr>
        <p:spPr>
          <a:xfrm>
            <a:off x="0" y="1001908"/>
            <a:ext cx="9144000" cy="504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9" name="Straight Connector 8"/>
          <p:cNvCxnSpPr/>
          <p:nvPr userDrawn="1"/>
        </p:nvCxnSpPr>
        <p:spPr>
          <a:xfrm>
            <a:off x="0" y="1160690"/>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0" name="TextBox 9"/>
          <p:cNvSpPr txBox="1"/>
          <p:nvPr userDrawn="1"/>
        </p:nvSpPr>
        <p:spPr>
          <a:xfrm>
            <a:off x="1105998" y="2122641"/>
            <a:ext cx="4122458" cy="584775"/>
          </a:xfrm>
          <a:prstGeom prst="rect">
            <a:avLst/>
          </a:prstGeom>
          <a:noFill/>
          <a:ln>
            <a:solidFill>
              <a:schemeClr val="bg1"/>
            </a:solidFill>
          </a:ln>
        </p:spPr>
        <p:txBody>
          <a:bodyPr wrap="square" rtlCol="0">
            <a:spAutoFit/>
          </a:bodyPr>
          <a:lstStyle/>
          <a:p>
            <a:endParaRPr lang="en-ZA" sz="3200" b="1" dirty="0">
              <a:ln w="12700">
                <a:solidFill>
                  <a:srgbClr val="0D7127"/>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pic>
        <p:nvPicPr>
          <p:cNvPr id="13" name="Picture 2"/>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8171663" y="207984"/>
            <a:ext cx="686297" cy="63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p:nvPr userDrawn="1"/>
        </p:nvPicPr>
        <p:blipFill>
          <a:blip r:embed="rId16" cstate="print"/>
          <a:stretch>
            <a:fillRect/>
          </a:stretch>
        </p:blipFill>
        <p:spPr>
          <a:xfrm>
            <a:off x="3826301" y="6886171"/>
            <a:ext cx="1371600" cy="739466"/>
          </a:xfrm>
          <a:prstGeom prst="rect">
            <a:avLst/>
          </a:prstGeom>
        </p:spPr>
      </p:pic>
      <p:pic>
        <p:nvPicPr>
          <p:cNvPr id="15" name="Picture 14"/>
          <p:cNvPicPr>
            <a:picLocks noChangeAspect="1"/>
          </p:cNvPicPr>
          <p:nvPr userDrawn="1"/>
        </p:nvPicPr>
        <p:blipFill>
          <a:blip r:embed="rId17" cstate="print">
            <a:extLst>
              <a:ext uri="{BEBA8EAE-BF5A-486C-A8C5-ECC9F3942E4B}">
                <a14:imgProps xmlns:a14="http://schemas.microsoft.com/office/drawing/2010/main" xmlns="">
                  <a14:imgLayer r:embed="rId18">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5732512" y="1646287"/>
            <a:ext cx="2987374" cy="4769304"/>
          </a:xfrm>
          <a:prstGeom prst="rect">
            <a:avLst/>
          </a:prstGeom>
        </p:spPr>
      </p:pic>
      <p:sp>
        <p:nvSpPr>
          <p:cNvPr id="16" name="Slide Number Placeholder 7"/>
          <p:cNvSpPr txBox="1">
            <a:spLocks/>
          </p:cNvSpPr>
          <p:nvPr userDrawn="1"/>
        </p:nvSpPr>
        <p:spPr>
          <a:xfrm>
            <a:off x="6705600" y="7176200"/>
            <a:ext cx="2133600" cy="4025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14093-6EF6-45A3-9019-800B61B9C884}" type="slidenum">
              <a:rPr lang="en-ZA" smtClean="0">
                <a:solidFill>
                  <a:srgbClr val="0D7127"/>
                </a:solidFill>
                <a:latin typeface="Arial" pitchFamily="34" charset="0"/>
                <a:cs typeface="Arial" pitchFamily="34" charset="0"/>
              </a:rPr>
              <a:pPr/>
              <a:t>‹#›</a:t>
            </a:fld>
            <a:endParaRPr lang="en-ZA" dirty="0">
              <a:solidFill>
                <a:srgbClr val="0D7127"/>
              </a:solidFill>
              <a:latin typeface="Arial" pitchFamily="34" charset="0"/>
              <a:cs typeface="Arial" pitchFamily="34" charset="0"/>
            </a:endParaRPr>
          </a:p>
        </p:txBody>
      </p:sp>
    </p:spTree>
    <p:extLst>
      <p:ext uri="{BB962C8B-B14F-4D97-AF65-F5344CB8AC3E}">
        <p14:creationId xmlns:p14="http://schemas.microsoft.com/office/powerpoint/2010/main" xmlns="" val="57567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2801"/>
            <a:ext cx="8229600" cy="1260211"/>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764295"/>
            <a:ext cx="8229600" cy="49900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7008172"/>
            <a:ext cx="2133600" cy="402567"/>
          </a:xfrm>
          <a:prstGeom prst="rect">
            <a:avLst/>
          </a:prstGeom>
        </p:spPr>
        <p:txBody>
          <a:bodyPr vert="horz" lIns="91440" tIns="45720" rIns="91440" bIns="45720" rtlCol="0" anchor="ctr"/>
          <a:lstStyle>
            <a:lvl1pPr algn="l">
              <a:defRPr sz="1200">
                <a:solidFill>
                  <a:schemeClr val="tx1">
                    <a:tint val="75000"/>
                  </a:schemeClr>
                </a:solidFill>
              </a:defRPr>
            </a:lvl1pPr>
          </a:lstStyle>
          <a:p>
            <a:fld id="{68BD9B35-A4D3-433B-B7BE-A289D5A080B8}" type="datetimeFigureOut">
              <a:rPr lang="en-ZA" smtClean="0"/>
              <a:pPr/>
              <a:t>2019/07/08</a:t>
            </a:fld>
            <a:endParaRPr lang="en-ZA"/>
          </a:p>
        </p:txBody>
      </p:sp>
      <p:sp>
        <p:nvSpPr>
          <p:cNvPr id="5" name="Footer Placeholder 4"/>
          <p:cNvSpPr>
            <a:spLocks noGrp="1"/>
          </p:cNvSpPr>
          <p:nvPr>
            <p:ph type="ftr" sz="quarter" idx="3"/>
          </p:nvPr>
        </p:nvSpPr>
        <p:spPr>
          <a:xfrm>
            <a:off x="3124200" y="7008172"/>
            <a:ext cx="2895600" cy="402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7008172"/>
            <a:ext cx="2133600" cy="402567"/>
          </a:xfrm>
          <a:prstGeom prst="rect">
            <a:avLst/>
          </a:prstGeom>
        </p:spPr>
        <p:txBody>
          <a:bodyPr vert="horz" lIns="91440" tIns="45720" rIns="91440" bIns="45720" rtlCol="0" anchor="ctr"/>
          <a:lstStyle>
            <a:lvl1pPr algn="r">
              <a:defRPr sz="1200">
                <a:solidFill>
                  <a:schemeClr val="tx1">
                    <a:tint val="75000"/>
                  </a:schemeClr>
                </a:solidFill>
              </a:defRPr>
            </a:lvl1pPr>
          </a:lstStyle>
          <a:p>
            <a:fld id="{08D0FC00-4EFD-4700-A102-3E11DD6F4D78}" type="slidenum">
              <a:rPr lang="en-ZA" smtClean="0"/>
              <a:pPr/>
              <a:t>‹#›</a:t>
            </a:fld>
            <a:endParaRPr lang="en-ZA"/>
          </a:p>
        </p:txBody>
      </p:sp>
    </p:spTree>
    <p:extLst>
      <p:ext uri="{BB962C8B-B14F-4D97-AF65-F5344CB8AC3E}">
        <p14:creationId xmlns:p14="http://schemas.microsoft.com/office/powerpoint/2010/main" xmlns="" val="1359163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2801"/>
            <a:ext cx="8229600" cy="1260211"/>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764295"/>
            <a:ext cx="8229600" cy="49900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7008172"/>
            <a:ext cx="2133600" cy="402567"/>
          </a:xfrm>
          <a:prstGeom prst="rect">
            <a:avLst/>
          </a:prstGeom>
        </p:spPr>
        <p:txBody>
          <a:bodyPr vert="horz" lIns="91440" tIns="45720" rIns="91440" bIns="45720" rtlCol="0" anchor="ctr"/>
          <a:lstStyle>
            <a:lvl1pPr algn="l">
              <a:defRPr sz="1200">
                <a:solidFill>
                  <a:schemeClr val="tx1">
                    <a:tint val="75000"/>
                  </a:schemeClr>
                </a:solidFill>
              </a:defRPr>
            </a:lvl1pPr>
          </a:lstStyle>
          <a:p>
            <a:fld id="{0209D2AD-CEFE-440F-9D89-D77E4FF8C125}" type="datetimeFigureOut">
              <a:rPr lang="en-ZA" smtClean="0"/>
              <a:pPr/>
              <a:t>2019/07/08</a:t>
            </a:fld>
            <a:endParaRPr lang="en-ZA"/>
          </a:p>
        </p:txBody>
      </p:sp>
      <p:sp>
        <p:nvSpPr>
          <p:cNvPr id="5" name="Footer Placeholder 4"/>
          <p:cNvSpPr>
            <a:spLocks noGrp="1"/>
          </p:cNvSpPr>
          <p:nvPr>
            <p:ph type="ftr" sz="quarter" idx="3"/>
          </p:nvPr>
        </p:nvSpPr>
        <p:spPr>
          <a:xfrm>
            <a:off x="3124200" y="7008172"/>
            <a:ext cx="2895600" cy="402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7008172"/>
            <a:ext cx="2133600" cy="402567"/>
          </a:xfrm>
          <a:prstGeom prst="rect">
            <a:avLst/>
          </a:prstGeom>
        </p:spPr>
        <p:txBody>
          <a:bodyPr vert="horz" lIns="91440" tIns="45720" rIns="91440" bIns="45720" rtlCol="0" anchor="ctr"/>
          <a:lstStyle>
            <a:lvl1pPr algn="r">
              <a:defRPr sz="1200">
                <a:solidFill>
                  <a:schemeClr val="tx1">
                    <a:tint val="75000"/>
                  </a:schemeClr>
                </a:solidFill>
              </a:defRPr>
            </a:lvl1pPr>
          </a:lstStyle>
          <a:p>
            <a:fld id="{F711CB91-E068-4631-BBFF-ABB6781F84EC}" type="slidenum">
              <a:rPr lang="en-ZA" smtClean="0"/>
              <a:pPr/>
              <a:t>‹#›</a:t>
            </a:fld>
            <a:endParaRPr lang="en-ZA"/>
          </a:p>
        </p:txBody>
      </p:sp>
    </p:spTree>
    <p:extLst>
      <p:ext uri="{BB962C8B-B14F-4D97-AF65-F5344CB8AC3E}">
        <p14:creationId xmlns:p14="http://schemas.microsoft.com/office/powerpoint/2010/main" xmlns="" val="386754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4294967295"/>
          </p:nvPr>
        </p:nvSpPr>
        <p:spPr>
          <a:xfrm>
            <a:off x="132923" y="1190342"/>
            <a:ext cx="8744681" cy="3985482"/>
          </a:xfrm>
          <a:prstGeom prst="rect">
            <a:avLst/>
          </a:prstGeom>
        </p:spPr>
        <p:txBody>
          <a:bodyPr>
            <a:noAutofit/>
          </a:bodyPr>
          <a:lstStyle/>
          <a:p>
            <a:pPr marL="0" lvl="0" indent="0" algn="ctr">
              <a:lnSpc>
                <a:spcPct val="150000"/>
              </a:lnSpc>
              <a:buNone/>
              <a:defRPr/>
            </a:pPr>
            <a:r>
              <a:rPr lang="en-US" b="1" dirty="0" smtClean="0">
                <a:solidFill>
                  <a:schemeClr val="tx1"/>
                </a:solidFill>
                <a:latin typeface="Arial" pitchFamily="34" charset="0"/>
                <a:cs typeface="Arial" pitchFamily="34" charset="0"/>
              </a:rPr>
              <a:t>DEPARTMENT OF WOMEN</a:t>
            </a:r>
          </a:p>
          <a:p>
            <a:pPr marL="0" lvl="0" indent="0" algn="ctr">
              <a:lnSpc>
                <a:spcPct val="150000"/>
              </a:lnSpc>
              <a:buNone/>
              <a:defRPr/>
            </a:pPr>
            <a:r>
              <a:rPr lang="en-US" b="1" dirty="0" smtClean="0">
                <a:solidFill>
                  <a:schemeClr val="tx1"/>
                </a:solidFill>
                <a:latin typeface="Arial" pitchFamily="34" charset="0"/>
                <a:cs typeface="Arial" pitchFamily="34" charset="0"/>
              </a:rPr>
              <a:t> S</a:t>
            </a:r>
            <a:r>
              <a:rPr lang="en-ZA" b="1" dirty="0" smtClean="0">
                <a:solidFill>
                  <a:schemeClr val="tx1"/>
                </a:solidFill>
                <a:latin typeface="Arial" pitchFamily="34" charset="0"/>
                <a:cs typeface="Arial" pitchFamily="34" charset="0"/>
              </a:rPr>
              <a:t>TRATEGIC </a:t>
            </a:r>
            <a:r>
              <a:rPr lang="en-ZA" b="1" dirty="0">
                <a:solidFill>
                  <a:schemeClr val="tx1"/>
                </a:solidFill>
                <a:latin typeface="Arial" pitchFamily="34" charset="0"/>
                <a:cs typeface="Arial" pitchFamily="34" charset="0"/>
              </a:rPr>
              <a:t>PLAN 2015-20 </a:t>
            </a:r>
          </a:p>
          <a:p>
            <a:pPr marL="0" lvl="0" indent="0" algn="ctr">
              <a:lnSpc>
                <a:spcPct val="150000"/>
              </a:lnSpc>
              <a:buNone/>
              <a:defRPr/>
            </a:pPr>
            <a:r>
              <a:rPr lang="en-ZA" b="1" dirty="0" smtClean="0">
                <a:solidFill>
                  <a:schemeClr val="tx1"/>
                </a:solidFill>
                <a:latin typeface="Arial" pitchFamily="34" charset="0"/>
                <a:cs typeface="Arial" pitchFamily="34" charset="0"/>
              </a:rPr>
              <a:t>2019-20 APP </a:t>
            </a:r>
            <a:endParaRPr lang="en-US" b="1" dirty="0" smtClean="0">
              <a:solidFill>
                <a:schemeClr val="tx1"/>
              </a:solidFill>
              <a:latin typeface="Arial" pitchFamily="34" charset="0"/>
              <a:cs typeface="Arial" pitchFamily="34" charset="0"/>
            </a:endParaRPr>
          </a:p>
          <a:p>
            <a:pPr lvl="0" algn="l">
              <a:lnSpc>
                <a:spcPct val="150000"/>
              </a:lnSpc>
              <a:defRPr/>
            </a:pPr>
            <a:endParaRPr lang="en-US" sz="1800" b="1" dirty="0" smtClean="0">
              <a:solidFill>
                <a:schemeClr val="tx1"/>
              </a:solidFill>
              <a:latin typeface="Arial" pitchFamily="34" charset="0"/>
              <a:cs typeface="Arial" pitchFamily="34" charset="0"/>
            </a:endParaRPr>
          </a:p>
          <a:p>
            <a:pPr lvl="0" algn="l">
              <a:lnSpc>
                <a:spcPct val="150000"/>
              </a:lnSpc>
              <a:defRPr/>
            </a:pPr>
            <a:endParaRPr lang="en-US" sz="1800" b="1" dirty="0" smtClean="0">
              <a:solidFill>
                <a:schemeClr val="tx1"/>
              </a:solidFill>
              <a:latin typeface="Arial" pitchFamily="34" charset="0"/>
              <a:cs typeface="Arial" pitchFamily="34" charset="0"/>
            </a:endParaRPr>
          </a:p>
          <a:p>
            <a:pPr marL="0" lvl="0" indent="0" algn="ctr">
              <a:buNone/>
              <a:defRPr/>
            </a:pPr>
            <a:r>
              <a:rPr lang="en-US" sz="2200" b="1" dirty="0" smtClean="0">
                <a:solidFill>
                  <a:schemeClr val="tx1"/>
                </a:solidFill>
                <a:latin typeface="Arial" pitchFamily="34" charset="0"/>
                <a:cs typeface="Arial" pitchFamily="34" charset="0"/>
              </a:rPr>
              <a:t>PRESENTATION TO THE PORTFOLIO COMMITTEE</a:t>
            </a:r>
          </a:p>
          <a:p>
            <a:pPr marL="0" lvl="0" indent="0" algn="ctr">
              <a:buNone/>
              <a:defRPr/>
            </a:pPr>
            <a:endParaRPr lang="en-US" sz="2200" b="1" dirty="0" smtClean="0">
              <a:solidFill>
                <a:schemeClr val="tx1"/>
              </a:solidFill>
              <a:latin typeface="Arial" pitchFamily="34" charset="0"/>
              <a:cs typeface="Arial" pitchFamily="34" charset="0"/>
            </a:endParaRPr>
          </a:p>
          <a:p>
            <a:pPr marL="0" lvl="0" indent="0" algn="ctr">
              <a:buNone/>
              <a:defRPr/>
            </a:pPr>
            <a:r>
              <a:rPr lang="en-US" sz="2200" b="1" dirty="0" smtClean="0">
                <a:solidFill>
                  <a:schemeClr val="tx1"/>
                </a:solidFill>
                <a:latin typeface="Arial" pitchFamily="34" charset="0"/>
                <a:cs typeface="Arial" pitchFamily="34" charset="0"/>
              </a:rPr>
              <a:t>03 JULY 2019</a:t>
            </a:r>
            <a:r>
              <a:rPr lang="en-US" b="1" dirty="0">
                <a:solidFill>
                  <a:schemeClr val="tx1"/>
                </a:solidFill>
                <a:latin typeface="Arial" pitchFamily="34" charset="0"/>
                <a:cs typeface="Arial" pitchFamily="34" charset="0"/>
              </a:rPr>
              <a:t/>
            </a:r>
            <a:br>
              <a:rPr lang="en-US" b="1" dirty="0">
                <a:solidFill>
                  <a:schemeClr val="tx1"/>
                </a:solidFill>
                <a:latin typeface="Arial" pitchFamily="34" charset="0"/>
                <a:cs typeface="Arial" pitchFamily="34" charset="0"/>
              </a:rPr>
            </a:br>
            <a:endParaRPr lang="en-US" b="1" dirty="0">
              <a:solidFill>
                <a:schemeClr val="tx1"/>
              </a:solidFill>
              <a:latin typeface="Arial" pitchFamily="34" charset="0"/>
              <a:cs typeface="Arial" pitchFamily="34" charset="0"/>
            </a:endParaRPr>
          </a:p>
          <a:p>
            <a:pPr lvl="0">
              <a:defRPr/>
            </a:pPr>
            <a:r>
              <a:rPr lang="en-GB" b="1" dirty="0">
                <a:solidFill>
                  <a:schemeClr val="bg1"/>
                </a:solidFill>
                <a:latin typeface="Arial" pitchFamily="34" charset="0"/>
                <a:cs typeface="Arial" pitchFamily="34" charset="0"/>
              </a:rPr>
              <a:t/>
            </a:r>
            <a:br>
              <a:rPr lang="en-GB" b="1" dirty="0">
                <a:solidFill>
                  <a:schemeClr val="bg1"/>
                </a:solidFill>
                <a:latin typeface="Arial" pitchFamily="34" charset="0"/>
                <a:cs typeface="Arial" pitchFamily="34" charset="0"/>
              </a:rPr>
            </a:br>
            <a:endParaRPr lang="en-GB" b="1" dirty="0">
              <a:solidFill>
                <a:schemeClr val="bg1"/>
              </a:solidFill>
              <a:latin typeface="Arial" pitchFamily="34" charset="0"/>
              <a:cs typeface="Arial" pitchFamily="34" charset="0"/>
            </a:endParaRPr>
          </a:p>
          <a:p>
            <a:pPr marL="457200" indent="-457200" algn="l">
              <a:buFont typeface="Arial" pitchFamily="34" charset="0"/>
              <a:buChar char="•"/>
            </a:pPr>
            <a:endParaRPr lang="en-ZA" b="1" dirty="0" smtClean="0">
              <a:solidFill>
                <a:srgbClr val="004C00"/>
              </a:solidFill>
              <a:latin typeface="Arial" pitchFamily="34" charset="0"/>
              <a:cs typeface="Arial" pitchFamily="34" charset="0"/>
            </a:endParaRPr>
          </a:p>
        </p:txBody>
      </p:sp>
    </p:spTree>
    <p:extLst>
      <p:ext uri="{BB962C8B-B14F-4D97-AF65-F5344CB8AC3E}">
        <p14:creationId xmlns:p14="http://schemas.microsoft.com/office/powerpoint/2010/main" xmlns="" val="344240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10</a:t>
            </a:fld>
            <a:endParaRPr lang="en-ZA" dirty="0">
              <a:solidFill>
                <a:prstClr val="black">
                  <a:tint val="75000"/>
                </a:prstClr>
              </a:solidFill>
            </a:endParaRPr>
          </a:p>
        </p:txBody>
      </p:sp>
      <p:sp>
        <p:nvSpPr>
          <p:cNvPr id="6" name="Title 1"/>
          <p:cNvSpPr txBox="1">
            <a:spLocks/>
          </p:cNvSpPr>
          <p:nvPr/>
        </p:nvSpPr>
        <p:spPr>
          <a:xfrm>
            <a:off x="5" y="1686756"/>
            <a:ext cx="8662215" cy="149630"/>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3323" b="1" kern="0" dirty="0">
                <a:solidFill>
                  <a:sysClr val="windowText" lastClr="000000"/>
                </a:solidFill>
              </a:rPr>
              <a:t/>
            </a:r>
            <a:br>
              <a:rPr lang="en-ZA" sz="3323" b="1" kern="0" dirty="0">
                <a:solidFill>
                  <a:sysClr val="windowText" lastClr="000000"/>
                </a:solidFill>
              </a:rPr>
            </a:br>
            <a:r>
              <a:rPr lang="en-ZA" sz="3323" b="1" kern="0" dirty="0">
                <a:solidFill>
                  <a:sysClr val="windowText" lastClr="000000"/>
                </a:solidFill>
              </a:rPr>
              <a:t>           	</a:t>
            </a:r>
            <a:r>
              <a:rPr lang="en-ZA" sz="2585" b="1" kern="0" dirty="0">
                <a:solidFill>
                  <a:sysClr val="windowText" lastClr="000000"/>
                </a:solidFill>
                <a:latin typeface="Arial" pitchFamily="34" charset="0"/>
                <a:cs typeface="Arial" pitchFamily="34" charset="0"/>
              </a:rPr>
              <a:t>PERFORMANCE ENVIRONMENT</a:t>
            </a:r>
            <a:r>
              <a:rPr lang="en-ZA" sz="3323" b="1" kern="0" dirty="0">
                <a:solidFill>
                  <a:sysClr val="windowText" lastClr="000000"/>
                </a:solidFill>
              </a:rPr>
              <a:t/>
            </a:r>
            <a:br>
              <a:rPr lang="en-ZA" sz="3323" b="1" kern="0" dirty="0">
                <a:solidFill>
                  <a:sysClr val="windowText" lastClr="000000"/>
                </a:solidFill>
              </a:rPr>
            </a:br>
            <a:endParaRPr lang="en-ZA" sz="3323" b="1" kern="0" dirty="0">
              <a:solidFill>
                <a:sysClr val="windowText" lastClr="000000"/>
              </a:solidFill>
            </a:endParaRPr>
          </a:p>
          <a:p>
            <a:pPr algn="l">
              <a:spcBef>
                <a:spcPts val="0"/>
              </a:spcBef>
              <a:defRPr/>
            </a:pPr>
            <a:endParaRPr lang="en-ZA" sz="3323" b="1" kern="0" dirty="0">
              <a:solidFill>
                <a:sysClr val="windowText" lastClr="000000"/>
              </a:solidFill>
              <a:latin typeface="Arial" pitchFamily="34" charset="0"/>
              <a:cs typeface="Arial" pitchFamily="34" charset="0"/>
            </a:endParaRPr>
          </a:p>
          <a:p>
            <a:pPr marL="527552" indent="-527552" algn="l">
              <a:spcBef>
                <a:spcPts val="0"/>
              </a:spcBef>
              <a:buFont typeface="Wingdings" pitchFamily="2" charset="2"/>
              <a:buChar char="§"/>
              <a:defRPr/>
            </a:pPr>
            <a:endParaRPr lang="en-ZA" sz="3323"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1804257"/>
            <a:ext cx="8124361" cy="4712678"/>
          </a:xfrm>
        </p:spPr>
        <p:txBody>
          <a:bodyPr>
            <a:noAutofit/>
          </a:bodyPr>
          <a:lstStyle/>
          <a:p>
            <a:pPr marL="211021" indent="-211021" algn="just" fontAlgn="base">
              <a:lnSpc>
                <a:spcPct val="90000"/>
              </a:lnSpc>
              <a:spcBef>
                <a:spcPts val="923"/>
              </a:spcBef>
              <a:spcAft>
                <a:spcPct val="0"/>
              </a:spcAft>
            </a:pPr>
            <a:endParaRPr lang="en-ZA" sz="1846" dirty="0">
              <a:solidFill>
                <a:prstClr val="black"/>
              </a:solidFill>
            </a:endParaRPr>
          </a:p>
          <a:p>
            <a:pPr marL="0" lvl="1" indent="0" algn="just">
              <a:spcBef>
                <a:spcPts val="531"/>
              </a:spcBef>
              <a:buSzPct val="85000"/>
              <a:buNone/>
              <a:defRPr/>
            </a:pPr>
            <a:r>
              <a:rPr lang="en-ZA" sz="1662" dirty="0">
                <a:latin typeface="Arial" pitchFamily="34" charset="0"/>
                <a:cs typeface="Arial" pitchFamily="34" charset="0"/>
              </a:rPr>
              <a:t>The DoW has undertaken to facilitate, foster and drive the mainstreaming of women,  as well as equality considerations for women into Government’s policies, governance processes and programmes…</a:t>
            </a:r>
          </a:p>
          <a:p>
            <a:pPr marL="0" lvl="1" indent="0" algn="just">
              <a:spcBef>
                <a:spcPts val="531"/>
              </a:spcBef>
              <a:buSzPct val="85000"/>
              <a:buNone/>
              <a:defRPr/>
            </a:pPr>
            <a:r>
              <a:rPr lang="en-ZA" sz="1662" dirty="0">
                <a:latin typeface="Arial" pitchFamily="34" charset="0"/>
                <a:cs typeface="Arial" pitchFamily="34" charset="0"/>
              </a:rPr>
              <a:t>During the 2019/20 FY the following are key performance areas prioritised:</a:t>
            </a:r>
          </a:p>
          <a:p>
            <a:pPr marL="316531" lvl="1" indent="-316531" algn="just">
              <a:spcBef>
                <a:spcPts val="531"/>
              </a:spcBef>
              <a:buSzPct val="85000"/>
              <a:buFont typeface="Wingdings" pitchFamily="2" charset="2"/>
              <a:buChar char="§"/>
              <a:defRPr/>
            </a:pPr>
            <a:r>
              <a:rPr lang="en-ZA" sz="1662" dirty="0">
                <a:latin typeface="Arial" pitchFamily="34" charset="0"/>
                <a:cs typeface="Arial" pitchFamily="34" charset="0"/>
              </a:rPr>
              <a:t>Social campaigns and community dialogues are critical, especially to raise awareness, lobby and advocate on persisting and emerging issues that continue to keep the women’s sector subjugated, unequal and impoverished.</a:t>
            </a:r>
          </a:p>
          <a:p>
            <a:pPr marL="316531" lvl="1" indent="-316531" algn="just">
              <a:spcBef>
                <a:spcPts val="531"/>
              </a:spcBef>
              <a:buSzPct val="85000"/>
              <a:buFont typeface="Wingdings" pitchFamily="2" charset="2"/>
              <a:buChar char="§"/>
              <a:defRPr/>
            </a:pPr>
            <a:r>
              <a:rPr lang="en-ZA" sz="1662" dirty="0">
                <a:latin typeface="Arial" pitchFamily="34" charset="0"/>
                <a:cs typeface="Arial" pitchFamily="34" charset="0"/>
              </a:rPr>
              <a:t>Engendering the Nine Point Plan and the Jobs Fund, and to ensure that women have equal access to the opportunities created through these instruments. </a:t>
            </a:r>
          </a:p>
          <a:p>
            <a:pPr marL="316531" lvl="1" indent="-316531" algn="just">
              <a:spcBef>
                <a:spcPts val="531"/>
              </a:spcBef>
              <a:buSzPct val="85000"/>
              <a:buFont typeface="Wingdings" pitchFamily="2" charset="2"/>
              <a:buChar char="§"/>
              <a:defRPr/>
            </a:pPr>
            <a:r>
              <a:rPr lang="en-ZA" sz="1662" dirty="0">
                <a:latin typeface="Arial" pitchFamily="34" charset="0"/>
                <a:cs typeface="Arial" pitchFamily="34" charset="0"/>
              </a:rPr>
              <a:t>International Commitments-commitments made by Government through ratification of international instruments advancing the protection, empowerment and equality of are met. In this regard, the Department has facilitated the adoption and ratification of the SADC Protocol on Gender and Development which is an instrument that legally binds the country on meeting the numerous targets contained therein. The Department is also responsible for mainstreaming and coordinating the development and submission of Country Reports on the CEDAW</a:t>
            </a:r>
          </a:p>
          <a:p>
            <a:pPr marL="316531" lvl="1" indent="-316531" algn="just">
              <a:spcBef>
                <a:spcPts val="531"/>
              </a:spcBef>
              <a:buSzPct val="85000"/>
              <a:buFont typeface="+mj-lt"/>
              <a:buAutoNum type="arabicPeriod"/>
              <a:defRPr/>
            </a:pPr>
            <a:endParaRPr lang="en-ZA" sz="1662" dirty="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112780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11</a:t>
            </a:fld>
            <a:endParaRPr lang="en-ZA" dirty="0">
              <a:solidFill>
                <a:prstClr val="black">
                  <a:tint val="75000"/>
                </a:prstClr>
              </a:solidFill>
            </a:endParaRPr>
          </a:p>
        </p:txBody>
      </p:sp>
      <p:sp>
        <p:nvSpPr>
          <p:cNvPr id="6" name="Title 1"/>
          <p:cNvSpPr txBox="1">
            <a:spLocks/>
          </p:cNvSpPr>
          <p:nvPr/>
        </p:nvSpPr>
        <p:spPr>
          <a:xfrm>
            <a:off x="5" y="1203805"/>
            <a:ext cx="8662215" cy="598517"/>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2585" b="1" kern="0" dirty="0">
                <a:solidFill>
                  <a:sysClr val="windowText" lastClr="000000"/>
                </a:solidFill>
              </a:rPr>
              <a:t/>
            </a:r>
            <a:br>
              <a:rPr lang="en-ZA" sz="2585" b="1" kern="0" dirty="0">
                <a:solidFill>
                  <a:sysClr val="windowText" lastClr="000000"/>
                </a:solidFill>
              </a:rPr>
            </a:br>
            <a:r>
              <a:rPr lang="en-ZA" sz="2585" b="1" kern="0" dirty="0">
                <a:solidFill>
                  <a:sysClr val="windowText" lastClr="000000"/>
                </a:solidFill>
              </a:rPr>
              <a:t>		</a:t>
            </a:r>
            <a:r>
              <a:rPr lang="en-ZA" sz="2585" b="1" kern="0" dirty="0">
                <a:solidFill>
                  <a:sysClr val="windowText" lastClr="000000"/>
                </a:solidFill>
                <a:latin typeface="Arial" pitchFamily="34" charset="0"/>
                <a:cs typeface="Arial" pitchFamily="34" charset="0"/>
              </a:rPr>
              <a:t>ORGANISATIONAL ENVIRONMENT </a:t>
            </a:r>
            <a:r>
              <a:rPr lang="en-ZA" sz="2585" b="1" kern="0" dirty="0">
                <a:solidFill>
                  <a:sysClr val="windowText" lastClr="000000"/>
                </a:solidFill>
              </a:rPr>
              <a:t/>
            </a:r>
            <a:br>
              <a:rPr lang="en-ZA" sz="2585" b="1" kern="0" dirty="0">
                <a:solidFill>
                  <a:sysClr val="windowText" lastClr="000000"/>
                </a:solidFill>
              </a:rPr>
            </a:br>
            <a:endParaRPr lang="en-ZA" sz="2585"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2020281"/>
            <a:ext cx="8124361" cy="4712678"/>
          </a:xfrm>
        </p:spPr>
        <p:txBody>
          <a:bodyPr>
            <a:noAutofit/>
          </a:bodyPr>
          <a:lstStyle/>
          <a:p>
            <a:pPr marL="0" lvl="1" indent="0" algn="just">
              <a:spcBef>
                <a:spcPts val="531"/>
              </a:spcBef>
              <a:buSzPct val="85000"/>
              <a:buNone/>
              <a:defRPr/>
            </a:pPr>
            <a:r>
              <a:rPr lang="en-ZA" sz="1662" dirty="0">
                <a:latin typeface="Arial" pitchFamily="34" charset="0"/>
                <a:cs typeface="Arial" pitchFamily="34" charset="0"/>
              </a:rPr>
              <a:t>The organisational design of the Department is structured into </a:t>
            </a:r>
          </a:p>
          <a:p>
            <a:pPr marL="316531" lvl="1" indent="-316531" algn="just">
              <a:spcBef>
                <a:spcPts val="531"/>
              </a:spcBef>
              <a:buSzPct val="85000"/>
              <a:buFont typeface="Wingdings" pitchFamily="2" charset="2"/>
              <a:buChar char="q"/>
              <a:defRPr/>
            </a:pPr>
            <a:r>
              <a:rPr lang="en-ZA" sz="1662" dirty="0">
                <a:latin typeface="Arial" pitchFamily="34" charset="0"/>
                <a:cs typeface="Arial" pitchFamily="34" charset="0"/>
              </a:rPr>
              <a:t>3 Divisions reporting directly to the Accounting Officer – </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Management, </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Financial Management;</a:t>
            </a:r>
          </a:p>
          <a:p>
            <a:pPr marL="685817" lvl="2" indent="-316531" algn="just">
              <a:spcBef>
                <a:spcPts val="531"/>
              </a:spcBef>
              <a:buSzPct val="85000"/>
              <a:buFont typeface="Wingdings" pitchFamily="2" charset="2"/>
              <a:buChar char="§"/>
              <a:defRPr/>
            </a:pPr>
            <a:r>
              <a:rPr lang="en-ZA" sz="1662" dirty="0">
                <a:solidFill>
                  <a:prstClr val="black"/>
                </a:solidFill>
                <a:latin typeface="Arial" pitchFamily="34" charset="0"/>
                <a:cs typeface="Arial" pitchFamily="34" charset="0"/>
              </a:rPr>
              <a:t>Corporate Management.</a:t>
            </a:r>
            <a:endParaRPr lang="en-ZA" sz="1662" dirty="0">
              <a:latin typeface="Arial" pitchFamily="34" charset="0"/>
              <a:cs typeface="Arial" pitchFamily="34" charset="0"/>
            </a:endParaRPr>
          </a:p>
          <a:p>
            <a:pPr marL="316531" lvl="1" indent="-316531" algn="just">
              <a:spcBef>
                <a:spcPts val="531"/>
              </a:spcBef>
              <a:buSzPct val="85000"/>
              <a:buFont typeface="Wingdings" pitchFamily="2" charset="2"/>
              <a:buChar char="q"/>
              <a:defRPr/>
            </a:pPr>
            <a:r>
              <a:rPr lang="en-ZA" sz="1662" dirty="0">
                <a:latin typeface="Arial" pitchFamily="34" charset="0"/>
                <a:cs typeface="Arial" pitchFamily="34" charset="0"/>
              </a:rPr>
              <a:t>2 Branches reporting directly to the Accounting Officer – </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Social Transformation and Economic Empowerment; </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Policy Stakeholder Coordination and Knowledge Management.</a:t>
            </a:r>
          </a:p>
          <a:p>
            <a:pPr marL="0" lvl="1" indent="0" algn="just">
              <a:spcBef>
                <a:spcPts val="531"/>
              </a:spcBef>
              <a:buSzPct val="85000"/>
              <a:buNone/>
              <a:defRPr/>
            </a:pPr>
            <a:endParaRPr lang="en-ZA" sz="1662" dirty="0">
              <a:latin typeface="Arial" pitchFamily="34" charset="0"/>
              <a:cs typeface="Arial" pitchFamily="34" charset="0"/>
            </a:endParaRPr>
          </a:p>
          <a:p>
            <a:pPr marL="0" lvl="1" indent="0" algn="just">
              <a:spcBef>
                <a:spcPts val="531"/>
              </a:spcBef>
              <a:buSzPct val="85000"/>
              <a:buNone/>
              <a:defRPr/>
            </a:pPr>
            <a:r>
              <a:rPr lang="en-ZA" sz="1662" dirty="0">
                <a:latin typeface="Arial" pitchFamily="34" charset="0"/>
                <a:cs typeface="Arial" pitchFamily="34" charset="0"/>
              </a:rPr>
              <a:t>The budget programme structure for the 2019/20 FY reports on three programmes: </a:t>
            </a:r>
          </a:p>
          <a:p>
            <a:pPr marL="369286" lvl="2" indent="0" algn="just">
              <a:spcBef>
                <a:spcPts val="531"/>
              </a:spcBef>
              <a:buSzPct val="85000"/>
              <a:buNone/>
              <a:defRPr/>
            </a:pPr>
            <a:r>
              <a:rPr lang="en-ZA" sz="1662" dirty="0">
                <a:latin typeface="Arial" pitchFamily="34" charset="0"/>
                <a:cs typeface="Arial" pitchFamily="34" charset="0"/>
              </a:rPr>
              <a:t>1. Administration; </a:t>
            </a:r>
          </a:p>
          <a:p>
            <a:pPr marL="369286" lvl="2" indent="0" algn="just">
              <a:spcBef>
                <a:spcPts val="531"/>
              </a:spcBef>
              <a:buSzPct val="85000"/>
              <a:buNone/>
              <a:defRPr/>
            </a:pPr>
            <a:r>
              <a:rPr lang="en-ZA" sz="1662" dirty="0">
                <a:latin typeface="Arial" pitchFamily="34" charset="0"/>
                <a:cs typeface="Arial" pitchFamily="34" charset="0"/>
              </a:rPr>
              <a:t>2. Social Transformation and Economic Empowerment; and </a:t>
            </a:r>
          </a:p>
          <a:p>
            <a:pPr marL="369286" lvl="2" indent="0" algn="just">
              <a:spcBef>
                <a:spcPts val="531"/>
              </a:spcBef>
              <a:buSzPct val="85000"/>
              <a:buNone/>
              <a:defRPr/>
            </a:pPr>
            <a:r>
              <a:rPr lang="en-ZA" sz="1662" dirty="0">
                <a:latin typeface="Arial" pitchFamily="34" charset="0"/>
                <a:cs typeface="Arial" pitchFamily="34" charset="0"/>
              </a:rPr>
              <a:t>3. Policy, Stakeholder Coordination and Knowledge Management </a:t>
            </a:r>
          </a:p>
          <a:p>
            <a:pPr marL="369286" lvl="2" indent="0" algn="just">
              <a:spcBef>
                <a:spcPts val="531"/>
              </a:spcBef>
              <a:buSzPct val="85000"/>
              <a:buNone/>
              <a:defRPr/>
            </a:pPr>
            <a:endParaRPr lang="en-ZA" sz="1662" dirty="0">
              <a:latin typeface="Arial" pitchFamily="34" charset="0"/>
              <a:cs typeface="Arial" pitchFamily="34" charset="0"/>
            </a:endParaRPr>
          </a:p>
          <a:p>
            <a:pPr marL="0" lvl="1" indent="0" algn="just">
              <a:spcBef>
                <a:spcPts val="531"/>
              </a:spcBef>
              <a:buSzPct val="85000"/>
              <a:buNone/>
              <a:defRPr/>
            </a:pPr>
            <a:r>
              <a:rPr lang="en-GB" sz="1662" b="1" i="1" dirty="0">
                <a:latin typeface="Arial" pitchFamily="34" charset="0"/>
                <a:cs typeface="Arial" pitchFamily="34" charset="0"/>
              </a:rPr>
              <a:t>   </a:t>
            </a:r>
            <a:endParaRPr lang="en-ZA" sz="1662" dirty="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3141268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12</a:t>
            </a:fld>
            <a:endParaRPr lang="en-ZA" dirty="0">
              <a:solidFill>
                <a:prstClr val="black">
                  <a:tint val="75000"/>
                </a:prstClr>
              </a:solidFill>
            </a:endParaRPr>
          </a:p>
        </p:txBody>
      </p:sp>
      <p:sp>
        <p:nvSpPr>
          <p:cNvPr id="7" name="Title 1"/>
          <p:cNvSpPr>
            <a:spLocks noGrp="1"/>
          </p:cNvSpPr>
          <p:nvPr>
            <p:ph type="title"/>
          </p:nvPr>
        </p:nvSpPr>
        <p:spPr>
          <a:xfrm>
            <a:off x="168813" y="845691"/>
            <a:ext cx="7995576" cy="779268"/>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624960"/>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43796436"/>
              </p:ext>
            </p:extLst>
          </p:nvPr>
        </p:nvGraphicFramePr>
        <p:xfrm>
          <a:off x="508959" y="2177408"/>
          <a:ext cx="8229601" cy="4051495"/>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Calibri"/>
                          <a:cs typeface="Times New Roman"/>
                        </a:rPr>
                        <a:t>Reporting Period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a:solidFill>
                            <a:srgbClr val="000000"/>
                          </a:solidFill>
                          <a:effectLst/>
                          <a:latin typeface="Arial"/>
                          <a:ea typeface="Calibri"/>
                          <a:cs typeface="Times New Roman"/>
                        </a:rPr>
                        <a:t>Sub-programme: </a:t>
                      </a:r>
                      <a:r>
                        <a:rPr lang="en-ZA" sz="1100" b="1">
                          <a:solidFill>
                            <a:srgbClr val="000000"/>
                          </a:solidFill>
                          <a:effectLst/>
                          <a:latin typeface="Arial"/>
                          <a:ea typeface="Times New Roman"/>
                          <a:cs typeface="Times New Roman"/>
                        </a:rPr>
                        <a:t>Departmental Management</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519311">
                <a:tc>
                  <a:txBody>
                    <a:bodyPr/>
                    <a:lstStyle/>
                    <a:p>
                      <a:pPr algn="just">
                        <a:lnSpc>
                          <a:spcPct val="150000"/>
                        </a:lnSpc>
                        <a:spcAft>
                          <a:spcPts val="0"/>
                        </a:spcAft>
                      </a:pPr>
                      <a:r>
                        <a:rPr lang="en-ZA" sz="1100" b="1">
                          <a:solidFill>
                            <a:srgbClr val="000000"/>
                          </a:solidFill>
                          <a:effectLst/>
                          <a:latin typeface="Arial"/>
                          <a:ea typeface="Times New Roman"/>
                          <a:cs typeface="Times New Roman"/>
                        </a:rPr>
                        <a:t>Risk</a:t>
                      </a:r>
                      <a:endParaRPr lang="en-ZA" sz="1000">
                        <a:effectLst/>
                        <a:latin typeface="Calibri"/>
                        <a:ea typeface="Calibri"/>
                        <a:cs typeface="Times New Roman"/>
                      </a:endParaRPr>
                    </a:p>
                    <a:p>
                      <a:pPr algn="just">
                        <a:lnSpc>
                          <a:spcPct val="150000"/>
                        </a:lnSpc>
                        <a:spcAft>
                          <a:spcPts val="0"/>
                        </a:spcAft>
                      </a:pPr>
                      <a:r>
                        <a:rPr lang="en-ZA" sz="1100" b="1">
                          <a:solidFill>
                            <a:srgbClr val="000000"/>
                          </a:solidFill>
                          <a:effectLst/>
                          <a:latin typeface="Arial"/>
                          <a:ea typeface="Times New Roman"/>
                          <a:cs typeface="Times New Roman"/>
                        </a:rPr>
                        <a:t>Management</a:t>
                      </a:r>
                      <a:endParaRPr lang="en-ZA" sz="1000">
                        <a:effectLst/>
                        <a:latin typeface="Calibri"/>
                        <a:ea typeface="Calibri"/>
                        <a:cs typeface="Times New Roman"/>
                      </a:endParaRPr>
                    </a:p>
                    <a:p>
                      <a:pPr algn="just">
                        <a:lnSpc>
                          <a:spcPct val="150000"/>
                        </a:lnSpc>
                        <a:spcAft>
                          <a:spcPts val="0"/>
                        </a:spcAft>
                      </a:pPr>
                      <a:r>
                        <a:rPr lang="en-ZA" sz="1100" b="1">
                          <a:solidFill>
                            <a:srgbClr val="000000"/>
                          </a:solidFill>
                          <a:effectLst/>
                          <a:latin typeface="Arial"/>
                          <a:ea typeface="Times New Roman"/>
                          <a:cs typeface="Times New Roman"/>
                        </a:rPr>
                        <a:t>Register and annual risk plan</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solidFill>
                            <a:srgbClr val="000000"/>
                          </a:solidFill>
                          <a:effectLst/>
                          <a:latin typeface="Arial"/>
                          <a:ea typeface="Calibri"/>
                          <a:cs typeface="Times New Roman"/>
                        </a:rPr>
                        <a:t>Annual</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solidFill>
                            <a:srgbClr val="000000"/>
                          </a:solidFill>
                          <a:effectLst/>
                          <a:latin typeface="Arial"/>
                          <a:ea typeface="Calibri"/>
                          <a:cs typeface="Times New Roman"/>
                        </a:rPr>
                        <a:t>Conduct annual</a:t>
                      </a:r>
                      <a:endParaRPr lang="en-ZA" sz="1000">
                        <a:effectLst/>
                        <a:latin typeface="Calibri"/>
                        <a:ea typeface="Calibri"/>
                        <a:cs typeface="Times New Roman"/>
                      </a:endParaRPr>
                    </a:p>
                    <a:p>
                      <a:pPr algn="just">
                        <a:lnSpc>
                          <a:spcPct val="150000"/>
                        </a:lnSpc>
                        <a:spcAft>
                          <a:spcPts val="0"/>
                        </a:spcAft>
                      </a:pPr>
                      <a:r>
                        <a:rPr lang="en-ZA" sz="1100">
                          <a:solidFill>
                            <a:srgbClr val="000000"/>
                          </a:solidFill>
                          <a:effectLst/>
                          <a:latin typeface="Arial"/>
                          <a:ea typeface="Calibri"/>
                          <a:cs typeface="Times New Roman"/>
                        </a:rPr>
                        <a:t>risk assessments</a:t>
                      </a:r>
                      <a:endParaRPr lang="en-ZA" sz="1000">
                        <a:effectLst/>
                        <a:latin typeface="Calibri"/>
                        <a:ea typeface="Calibri"/>
                        <a:cs typeface="Times New Roman"/>
                      </a:endParaRPr>
                    </a:p>
                    <a:p>
                      <a:pPr algn="just">
                        <a:lnSpc>
                          <a:spcPct val="150000"/>
                        </a:lnSpc>
                        <a:spcAft>
                          <a:spcPts val="0"/>
                        </a:spcAft>
                      </a:pPr>
                      <a:r>
                        <a:rPr lang="en-ZA" sz="1100">
                          <a:solidFill>
                            <a:srgbClr val="000000"/>
                          </a:solidFill>
                          <a:effectLst/>
                          <a:latin typeface="Arial"/>
                          <a:ea typeface="Calibri"/>
                          <a:cs typeface="Times New Roman"/>
                        </a:rPr>
                        <a:t>and produce annual</a:t>
                      </a:r>
                      <a:endParaRPr lang="en-ZA" sz="1000">
                        <a:effectLst/>
                        <a:latin typeface="Calibri"/>
                        <a:ea typeface="Calibri"/>
                        <a:cs typeface="Times New Roman"/>
                      </a:endParaRPr>
                    </a:p>
                    <a:p>
                      <a:pPr algn="just">
                        <a:lnSpc>
                          <a:spcPct val="150000"/>
                        </a:lnSpc>
                        <a:spcAft>
                          <a:spcPts val="0"/>
                        </a:spcAft>
                      </a:pPr>
                      <a:r>
                        <a:rPr lang="en-ZA" sz="1100">
                          <a:solidFill>
                            <a:srgbClr val="000000"/>
                          </a:solidFill>
                          <a:effectLst/>
                          <a:latin typeface="Arial"/>
                          <a:ea typeface="Calibri"/>
                          <a:cs typeface="Times New Roman"/>
                        </a:rPr>
                        <a:t>risk plan</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1100" dirty="0">
                          <a:solidFill>
                            <a:srgbClr val="000000"/>
                          </a:solidFill>
                          <a:effectLst/>
                          <a:latin typeface="Arial"/>
                          <a:ea typeface="Calibri"/>
                          <a:cs typeface="Times New Roman"/>
                        </a:rPr>
                        <a:t>Produce risk</a:t>
                      </a:r>
                      <a:endParaRPr lang="en-ZA" sz="1000" dirty="0">
                        <a:effectLst/>
                        <a:latin typeface="Calibri"/>
                        <a:ea typeface="Calibri"/>
                        <a:cs typeface="Times New Roman"/>
                      </a:endParaRPr>
                    </a:p>
                    <a:p>
                      <a:pPr algn="just">
                        <a:lnSpc>
                          <a:spcPct val="150000"/>
                        </a:lnSpc>
                        <a:spcAft>
                          <a:spcPts val="0"/>
                        </a:spcAft>
                      </a:pPr>
                      <a:r>
                        <a:rPr lang="en-ZA" sz="1100" dirty="0">
                          <a:solidFill>
                            <a:srgbClr val="000000"/>
                          </a:solidFill>
                          <a:effectLst/>
                          <a:latin typeface="Arial"/>
                          <a:ea typeface="Calibri"/>
                          <a:cs typeface="Times New Roman"/>
                        </a:rPr>
                        <a:t>register and plan for</a:t>
                      </a:r>
                      <a:endParaRPr lang="en-ZA" sz="1000" dirty="0">
                        <a:effectLst/>
                        <a:latin typeface="Calibri"/>
                        <a:ea typeface="Calibri"/>
                        <a:cs typeface="Times New Roman"/>
                      </a:endParaRPr>
                    </a:p>
                    <a:p>
                      <a:pPr algn="just">
                        <a:lnSpc>
                          <a:spcPct val="150000"/>
                        </a:lnSpc>
                        <a:spcAft>
                          <a:spcPts val="0"/>
                        </a:spcAft>
                      </a:pPr>
                      <a:r>
                        <a:rPr lang="en-ZA" sz="1100" dirty="0">
                          <a:solidFill>
                            <a:srgbClr val="000000"/>
                          </a:solidFill>
                          <a:effectLst/>
                          <a:latin typeface="Arial"/>
                          <a:ea typeface="Calibri"/>
                          <a:cs typeface="Times New Roman"/>
                        </a:rPr>
                        <a:t>the financial year</a:t>
                      </a:r>
                      <a:endParaRPr lang="en-ZA" sz="1000" dirty="0">
                        <a:effectLst/>
                        <a:latin typeface="Calibri"/>
                        <a:ea typeface="Calibri"/>
                        <a:cs typeface="Times New Roman"/>
                      </a:endParaRPr>
                    </a:p>
                    <a:p>
                      <a:pPr algn="just">
                        <a:lnSpc>
                          <a:spcPct val="150000"/>
                        </a:lnSpc>
                        <a:spcAft>
                          <a:spcPts val="0"/>
                        </a:spcAft>
                      </a:pPr>
                      <a:r>
                        <a:rPr lang="en-ZA" sz="1100" dirty="0" smtClean="0">
                          <a:solidFill>
                            <a:srgbClr val="000000"/>
                          </a:solidFill>
                          <a:effectLst/>
                          <a:latin typeface="Arial"/>
                          <a:ea typeface="Calibri"/>
                          <a:cs typeface="Times New Roman"/>
                        </a:rPr>
                        <a:t>2019/20</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solidFill>
                            <a:srgbClr val="000000"/>
                          </a:solidFill>
                          <a:effectLst/>
                          <a:latin typeface="Arial"/>
                          <a:ea typeface="Calibri"/>
                          <a:cs typeface="Times New Roman"/>
                        </a:rPr>
                        <a:t>-</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solidFill>
                            <a:srgbClr val="000000"/>
                          </a:solidFill>
                          <a:effectLst/>
                          <a:latin typeface="Arial"/>
                          <a:ea typeface="Calibri"/>
                          <a:cs typeface="Times New Roman"/>
                        </a:rPr>
                        <a:t>-</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solidFill>
                            <a:srgbClr val="000000"/>
                          </a:solidFill>
                          <a:effectLst/>
                          <a:latin typeface="Arial"/>
                          <a:ea typeface="Calibri"/>
                          <a:cs typeface="Times New Roman"/>
                        </a:rPr>
                        <a:t>-</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19311">
                <a:tc>
                  <a:txBody>
                    <a:bodyPr/>
                    <a:lstStyle/>
                    <a:p>
                      <a:pPr algn="just">
                        <a:lnSpc>
                          <a:spcPct val="150000"/>
                        </a:lnSpc>
                        <a:spcAft>
                          <a:spcPts val="0"/>
                        </a:spcAft>
                      </a:pPr>
                      <a:r>
                        <a:rPr lang="en-ZA" sz="1100" b="1">
                          <a:solidFill>
                            <a:srgbClr val="000000"/>
                          </a:solidFill>
                          <a:effectLst/>
                          <a:latin typeface="Arial"/>
                          <a:ea typeface="Times New Roman"/>
                          <a:cs typeface="Times New Roman"/>
                        </a:rPr>
                        <a:t>Number of quarterly risk mitigation progress report </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solidFill>
                            <a:srgbClr val="000000"/>
                          </a:solidFill>
                          <a:effectLst/>
                          <a:latin typeface="Arial"/>
                          <a:ea typeface="Calibri"/>
                          <a:cs typeface="Times New Roman"/>
                        </a:rPr>
                        <a:t>Quarterly</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solidFill>
                            <a:srgbClr val="000000"/>
                          </a:solidFill>
                          <a:effectLst/>
                          <a:latin typeface="Arial"/>
                          <a:ea typeface="Calibri"/>
                          <a:cs typeface="Times New Roman"/>
                        </a:rPr>
                        <a:t>4 </a:t>
                      </a:r>
                      <a:r>
                        <a:rPr lang="en-ZA" sz="1100">
                          <a:solidFill>
                            <a:srgbClr val="000000"/>
                          </a:solidFill>
                          <a:effectLst/>
                          <a:latin typeface="Arial"/>
                          <a:ea typeface="Times New Roman"/>
                          <a:cs typeface="Times New Roman"/>
                        </a:rPr>
                        <a:t>quarterly risk mitigation progress report against the target in the risk plan produced</a:t>
                      </a:r>
                      <a:r>
                        <a:rPr lang="en-ZA" sz="1100">
                          <a:solidFill>
                            <a:srgbClr val="000000"/>
                          </a:solidFill>
                          <a:effectLst/>
                          <a:latin typeface="Arial"/>
                          <a:ea typeface="Calibri"/>
                          <a:cs typeface="Times New Roman"/>
                        </a:rPr>
                        <a:t> </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1100" dirty="0">
                          <a:solidFill>
                            <a:srgbClr val="000000"/>
                          </a:solidFill>
                          <a:effectLst/>
                          <a:latin typeface="Arial"/>
                          <a:ea typeface="Calibri"/>
                          <a:cs typeface="Times New Roman"/>
                        </a:rPr>
                        <a:t>4th quarter risk</a:t>
                      </a:r>
                      <a:endParaRPr lang="en-ZA" sz="1000" dirty="0">
                        <a:effectLst/>
                        <a:latin typeface="Calibri"/>
                        <a:ea typeface="Calibri"/>
                        <a:cs typeface="Times New Roman"/>
                      </a:endParaRPr>
                    </a:p>
                    <a:p>
                      <a:pPr algn="just">
                        <a:lnSpc>
                          <a:spcPct val="150000"/>
                        </a:lnSpc>
                        <a:spcAft>
                          <a:spcPts val="0"/>
                        </a:spcAft>
                      </a:pPr>
                      <a:r>
                        <a:rPr lang="en-ZA" sz="1100" dirty="0">
                          <a:solidFill>
                            <a:srgbClr val="000000"/>
                          </a:solidFill>
                          <a:effectLst/>
                          <a:latin typeface="Arial"/>
                          <a:ea typeface="Calibri"/>
                          <a:cs typeface="Times New Roman"/>
                        </a:rPr>
                        <a:t>progress report for</a:t>
                      </a:r>
                      <a:endParaRPr lang="en-ZA" sz="1000" dirty="0">
                        <a:effectLst/>
                        <a:latin typeface="Calibri"/>
                        <a:ea typeface="Calibri"/>
                        <a:cs typeface="Times New Roman"/>
                      </a:endParaRPr>
                    </a:p>
                    <a:p>
                      <a:pPr algn="just">
                        <a:lnSpc>
                          <a:spcPct val="150000"/>
                        </a:lnSpc>
                        <a:spcAft>
                          <a:spcPts val="0"/>
                        </a:spcAft>
                      </a:pPr>
                      <a:r>
                        <a:rPr lang="en-ZA" sz="1100" dirty="0" smtClean="0">
                          <a:solidFill>
                            <a:srgbClr val="000000"/>
                          </a:solidFill>
                          <a:effectLst/>
                          <a:latin typeface="Arial"/>
                          <a:ea typeface="Calibri"/>
                          <a:cs typeface="Times New Roman"/>
                        </a:rPr>
                        <a:t>2018/19 </a:t>
                      </a:r>
                      <a:r>
                        <a:rPr lang="en-ZA" sz="1100" dirty="0">
                          <a:solidFill>
                            <a:srgbClr val="000000"/>
                          </a:solidFill>
                          <a:effectLst/>
                          <a:latin typeface="Arial"/>
                          <a:ea typeface="Calibri"/>
                          <a:cs typeface="Times New Roman"/>
                        </a:rPr>
                        <a:t>produced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solidFill>
                            <a:srgbClr val="000000"/>
                          </a:solidFill>
                          <a:effectLst/>
                          <a:latin typeface="Arial"/>
                          <a:ea typeface="Calibri"/>
                          <a:cs typeface="Times New Roman"/>
                        </a:rPr>
                        <a:t>1st quarter risk</a:t>
                      </a:r>
                      <a:endParaRPr lang="en-ZA" sz="1000" dirty="0">
                        <a:effectLst/>
                        <a:latin typeface="Calibri"/>
                        <a:ea typeface="Calibri"/>
                        <a:cs typeface="Times New Roman"/>
                      </a:endParaRPr>
                    </a:p>
                    <a:p>
                      <a:pPr algn="just">
                        <a:lnSpc>
                          <a:spcPct val="150000"/>
                        </a:lnSpc>
                        <a:spcAft>
                          <a:spcPts val="0"/>
                        </a:spcAft>
                      </a:pPr>
                      <a:r>
                        <a:rPr lang="en-ZA" sz="1100" dirty="0">
                          <a:solidFill>
                            <a:srgbClr val="000000"/>
                          </a:solidFill>
                          <a:effectLst/>
                          <a:latin typeface="Arial"/>
                          <a:ea typeface="Calibri"/>
                          <a:cs typeface="Times New Roman"/>
                        </a:rPr>
                        <a:t>progress </a:t>
                      </a:r>
                      <a:r>
                        <a:rPr lang="en-ZA" sz="1100" dirty="0" smtClean="0">
                          <a:solidFill>
                            <a:srgbClr val="000000"/>
                          </a:solidFill>
                          <a:effectLst/>
                          <a:latin typeface="Arial"/>
                          <a:ea typeface="Calibri"/>
                          <a:cs typeface="Times New Roman"/>
                        </a:rPr>
                        <a:t>report 2019/20</a:t>
                      </a:r>
                      <a:endParaRPr lang="en-ZA" sz="1000" dirty="0">
                        <a:effectLst/>
                        <a:latin typeface="Calibri"/>
                        <a:ea typeface="Calibri"/>
                        <a:cs typeface="Times New Roman"/>
                      </a:endParaRPr>
                    </a:p>
                    <a:p>
                      <a:pPr algn="just">
                        <a:lnSpc>
                          <a:spcPct val="150000"/>
                        </a:lnSpc>
                        <a:spcAft>
                          <a:spcPts val="0"/>
                        </a:spcAft>
                      </a:pPr>
                      <a:r>
                        <a:rPr lang="en-ZA" sz="1100" dirty="0">
                          <a:solidFill>
                            <a:srgbClr val="000000"/>
                          </a:solidFill>
                          <a:effectLst/>
                          <a:latin typeface="Arial"/>
                          <a:ea typeface="Calibri"/>
                          <a:cs typeface="Times New Roman"/>
                        </a:rPr>
                        <a:t>produced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solidFill>
                            <a:srgbClr val="000000"/>
                          </a:solidFill>
                          <a:effectLst/>
                          <a:latin typeface="Arial"/>
                          <a:ea typeface="Calibri"/>
                          <a:cs typeface="Times New Roman"/>
                        </a:rPr>
                        <a:t>2nd quarter risk</a:t>
                      </a:r>
                      <a:endParaRPr lang="en-ZA" sz="1000" dirty="0">
                        <a:effectLst/>
                        <a:latin typeface="Calibri"/>
                        <a:ea typeface="Calibri"/>
                        <a:cs typeface="Times New Roman"/>
                      </a:endParaRPr>
                    </a:p>
                    <a:p>
                      <a:pPr algn="just">
                        <a:lnSpc>
                          <a:spcPct val="150000"/>
                        </a:lnSpc>
                        <a:spcAft>
                          <a:spcPts val="0"/>
                        </a:spcAft>
                      </a:pPr>
                      <a:r>
                        <a:rPr lang="en-ZA" sz="1100" dirty="0">
                          <a:solidFill>
                            <a:srgbClr val="000000"/>
                          </a:solidFill>
                          <a:effectLst/>
                          <a:latin typeface="Arial"/>
                          <a:ea typeface="Calibri"/>
                          <a:cs typeface="Times New Roman"/>
                        </a:rPr>
                        <a:t>progress </a:t>
                      </a:r>
                      <a:r>
                        <a:rPr lang="en-ZA" sz="1100" dirty="0" smtClean="0">
                          <a:solidFill>
                            <a:srgbClr val="000000"/>
                          </a:solidFill>
                          <a:effectLst/>
                          <a:latin typeface="Arial"/>
                          <a:ea typeface="Calibri"/>
                          <a:cs typeface="Times New Roman"/>
                        </a:rPr>
                        <a:t>report 2019/20</a:t>
                      </a:r>
                      <a:r>
                        <a:rPr lang="en-ZA" sz="1100" baseline="0" dirty="0" smtClean="0">
                          <a:solidFill>
                            <a:srgbClr val="000000"/>
                          </a:solidFill>
                          <a:effectLst/>
                          <a:latin typeface="Arial"/>
                          <a:ea typeface="Calibri"/>
                          <a:cs typeface="Times New Roman"/>
                        </a:rPr>
                        <a:t> </a:t>
                      </a:r>
                      <a:r>
                        <a:rPr lang="en-ZA" sz="1100" dirty="0" smtClean="0">
                          <a:solidFill>
                            <a:srgbClr val="000000"/>
                          </a:solidFill>
                          <a:effectLst/>
                          <a:latin typeface="Arial"/>
                          <a:ea typeface="Calibri"/>
                          <a:cs typeface="Times New Roman"/>
                        </a:rPr>
                        <a:t>produced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solidFill>
                            <a:srgbClr val="000000"/>
                          </a:solidFill>
                          <a:effectLst/>
                          <a:latin typeface="Arial"/>
                          <a:ea typeface="Calibri"/>
                          <a:cs typeface="Times New Roman"/>
                        </a:rPr>
                        <a:t>3rd quarter risk</a:t>
                      </a:r>
                      <a:endParaRPr lang="en-ZA" sz="1000" dirty="0">
                        <a:effectLst/>
                        <a:latin typeface="Calibri"/>
                        <a:ea typeface="Calibri"/>
                        <a:cs typeface="Times New Roman"/>
                      </a:endParaRPr>
                    </a:p>
                    <a:p>
                      <a:pPr algn="just">
                        <a:lnSpc>
                          <a:spcPct val="150000"/>
                        </a:lnSpc>
                        <a:spcAft>
                          <a:spcPts val="0"/>
                        </a:spcAft>
                      </a:pPr>
                      <a:r>
                        <a:rPr lang="en-ZA" sz="1100" dirty="0">
                          <a:solidFill>
                            <a:srgbClr val="000000"/>
                          </a:solidFill>
                          <a:effectLst/>
                          <a:latin typeface="Arial"/>
                          <a:ea typeface="Calibri"/>
                          <a:cs typeface="Times New Roman"/>
                        </a:rPr>
                        <a:t>progress </a:t>
                      </a:r>
                      <a:r>
                        <a:rPr lang="en-ZA" sz="1100" dirty="0" smtClean="0">
                          <a:solidFill>
                            <a:srgbClr val="000000"/>
                          </a:solidFill>
                          <a:effectLst/>
                          <a:latin typeface="Arial"/>
                          <a:ea typeface="Calibri"/>
                          <a:cs typeface="Times New Roman"/>
                        </a:rPr>
                        <a:t>report </a:t>
                      </a:r>
                      <a:r>
                        <a:rPr lang="en-ZA" sz="1100" dirty="0" smtClean="0">
                          <a:effectLst/>
                          <a:latin typeface="Arial" panose="020B0604020202020204" pitchFamily="34" charset="0"/>
                          <a:ea typeface="Calibri"/>
                          <a:cs typeface="Arial" panose="020B0604020202020204" pitchFamily="34" charset="0"/>
                        </a:rPr>
                        <a:t>2019/20</a:t>
                      </a:r>
                    </a:p>
                    <a:p>
                      <a:pPr algn="just">
                        <a:lnSpc>
                          <a:spcPct val="150000"/>
                        </a:lnSpc>
                        <a:spcAft>
                          <a:spcPts val="0"/>
                        </a:spcAft>
                      </a:pPr>
                      <a:r>
                        <a:rPr lang="en-ZA" sz="1100" dirty="0" smtClean="0">
                          <a:solidFill>
                            <a:srgbClr val="000000"/>
                          </a:solidFill>
                          <a:effectLst/>
                          <a:latin typeface="Arial"/>
                          <a:ea typeface="Calibri"/>
                          <a:cs typeface="Times New Roman"/>
                        </a:rPr>
                        <a:t>produced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856445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13</a:t>
            </a:fld>
            <a:endParaRPr lang="en-ZA" dirty="0">
              <a:solidFill>
                <a:prstClr val="black">
                  <a:tint val="75000"/>
                </a:prstClr>
              </a:solidFill>
            </a:endParaRPr>
          </a:p>
        </p:txBody>
      </p:sp>
      <p:sp>
        <p:nvSpPr>
          <p:cNvPr id="7" name="Title 1"/>
          <p:cNvSpPr>
            <a:spLocks noGrp="1"/>
          </p:cNvSpPr>
          <p:nvPr>
            <p:ph type="title"/>
          </p:nvPr>
        </p:nvSpPr>
        <p:spPr>
          <a:xfrm>
            <a:off x="168813" y="900311"/>
            <a:ext cx="7995576" cy="497800"/>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550572"/>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889751136"/>
              </p:ext>
            </p:extLst>
          </p:nvPr>
        </p:nvGraphicFramePr>
        <p:xfrm>
          <a:off x="508959" y="2103020"/>
          <a:ext cx="8229601" cy="4557931"/>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a:solidFill>
                            <a:srgbClr val="000000"/>
                          </a:solidFill>
                          <a:effectLst/>
                          <a:latin typeface="Arial"/>
                          <a:ea typeface="Calibri"/>
                          <a:cs typeface="Times New Roman"/>
                        </a:rPr>
                        <a:t>Sub-programme: </a:t>
                      </a:r>
                      <a:r>
                        <a:rPr lang="en-ZA" sz="1100" b="1">
                          <a:solidFill>
                            <a:srgbClr val="000000"/>
                          </a:solidFill>
                          <a:effectLst/>
                          <a:latin typeface="Arial"/>
                          <a:ea typeface="Times New Roman"/>
                          <a:cs typeface="Times New Roman"/>
                        </a:rPr>
                        <a:t>Departmental Management</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3545058">
                <a:tc>
                  <a:txBody>
                    <a:bodyPr/>
                    <a:lstStyle/>
                    <a:p>
                      <a:pPr algn="l">
                        <a:lnSpc>
                          <a:spcPct val="150000"/>
                        </a:lnSpc>
                        <a:spcAft>
                          <a:spcPts val="0"/>
                        </a:spcAft>
                      </a:pPr>
                      <a:r>
                        <a:rPr lang="en-ZA" sz="1100" b="1" dirty="0">
                          <a:effectLst/>
                          <a:latin typeface="Arial"/>
                          <a:ea typeface="Times New Roman"/>
                          <a:cs typeface="Times New Roman"/>
                        </a:rPr>
                        <a:t>Approved Strategic and Annual Performance Plans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Quarterly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Produce Strategic Plan (SP) </a:t>
                      </a:r>
                      <a:r>
                        <a:rPr lang="en-ZA" sz="1100" dirty="0" smtClean="0">
                          <a:effectLst/>
                          <a:latin typeface="Arial"/>
                          <a:ea typeface="Calibri"/>
                          <a:cs typeface="Times New Roman"/>
                        </a:rPr>
                        <a:t>2020-2024 and </a:t>
                      </a:r>
                      <a:r>
                        <a:rPr lang="en-ZA" sz="1100" dirty="0">
                          <a:effectLst/>
                          <a:latin typeface="Arial"/>
                          <a:ea typeface="Calibri"/>
                          <a:cs typeface="Times New Roman"/>
                        </a:rPr>
                        <a:t>APP 2019/20 and submit to National Treasury and DPME </a:t>
                      </a:r>
                      <a:r>
                        <a:rPr lang="en-ZA" sz="1100" dirty="0">
                          <a:effectLst/>
                          <a:latin typeface="Arial"/>
                          <a:ea typeface="Times New Roman"/>
                          <a:cs typeface="Times New Roman"/>
                        </a:rPr>
                        <a:t>as prescribed by the relevant government planning frameworks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dirty="0">
                          <a:effectLst/>
                          <a:latin typeface="Arial"/>
                          <a:ea typeface="Calibri"/>
                          <a:cs typeface="Times New Roman"/>
                        </a:rPr>
                        <a:t>Zero Draft of APP </a:t>
                      </a:r>
                      <a:r>
                        <a:rPr lang="en-ZA" sz="1100" dirty="0" smtClean="0">
                          <a:effectLst/>
                          <a:latin typeface="Arial"/>
                          <a:ea typeface="Calibri"/>
                          <a:cs typeface="Times New Roman"/>
                        </a:rPr>
                        <a:t>2020/21 developed </a:t>
                      </a:r>
                      <a:r>
                        <a:rPr lang="en-ZA" sz="1100" dirty="0">
                          <a:effectLst/>
                          <a:latin typeface="Arial"/>
                          <a:ea typeface="Calibri"/>
                          <a:cs typeface="Times New Roman"/>
                        </a:rPr>
                        <a:t>for budgeting purposes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1st Draft of  APP </a:t>
                      </a:r>
                      <a:r>
                        <a:rPr lang="en-ZA" sz="1100" dirty="0" smtClean="0">
                          <a:effectLst/>
                          <a:latin typeface="Arial"/>
                          <a:ea typeface="Calibri"/>
                          <a:cs typeface="Times New Roman"/>
                        </a:rPr>
                        <a:t>2020/21 including </a:t>
                      </a:r>
                      <a:r>
                        <a:rPr lang="en-ZA" sz="1100" dirty="0">
                          <a:effectLst/>
                          <a:latin typeface="Arial"/>
                          <a:ea typeface="Calibri"/>
                          <a:cs typeface="Times New Roman"/>
                        </a:rPr>
                        <a:t>reviewed SP </a:t>
                      </a:r>
                      <a:r>
                        <a:rPr lang="en-ZA" sz="1100" dirty="0" smtClean="0">
                          <a:effectLst/>
                          <a:latin typeface="Arial"/>
                          <a:ea typeface="Calibri"/>
                          <a:cs typeface="Times New Roman"/>
                        </a:rPr>
                        <a:t>2020-2024  </a:t>
                      </a:r>
                      <a:r>
                        <a:rPr lang="en-ZA" sz="1100" dirty="0">
                          <a:effectLst/>
                          <a:latin typeface="Arial"/>
                          <a:ea typeface="Calibri"/>
                          <a:cs typeface="Times New Roman"/>
                        </a:rPr>
                        <a:t>as annexure submitted to National Treasury and DPME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2nd Draft of APP </a:t>
                      </a:r>
                      <a:r>
                        <a:rPr lang="en-ZA" sz="1100" dirty="0" smtClean="0">
                          <a:effectLst/>
                          <a:latin typeface="Arial"/>
                          <a:ea typeface="Calibri"/>
                          <a:cs typeface="Times New Roman"/>
                        </a:rPr>
                        <a:t>2020/21 </a:t>
                      </a:r>
                      <a:r>
                        <a:rPr lang="en-ZA" sz="1100" dirty="0">
                          <a:effectLst/>
                          <a:latin typeface="Arial"/>
                          <a:ea typeface="Calibri"/>
                          <a:cs typeface="Times New Roman"/>
                        </a:rPr>
                        <a:t>inclusive of   SP </a:t>
                      </a:r>
                      <a:r>
                        <a:rPr lang="en-ZA" sz="1100" dirty="0" smtClean="0">
                          <a:effectLst/>
                          <a:latin typeface="Arial"/>
                          <a:ea typeface="Calibri"/>
                          <a:cs typeface="Times New Roman"/>
                        </a:rPr>
                        <a:t>2020-2024  </a:t>
                      </a:r>
                      <a:r>
                        <a:rPr lang="en-ZA" sz="1100" dirty="0">
                          <a:effectLst/>
                          <a:latin typeface="Arial"/>
                          <a:ea typeface="Calibri"/>
                          <a:cs typeface="Times New Roman"/>
                        </a:rPr>
                        <a:t>review as annexure submitted to National Treasury and DPME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Produce Strategic Plan </a:t>
                      </a:r>
                      <a:r>
                        <a:rPr lang="en-ZA" sz="1100" dirty="0" smtClean="0">
                          <a:effectLst/>
                          <a:latin typeface="Arial"/>
                          <a:ea typeface="Calibri"/>
                          <a:cs typeface="Times New Roman"/>
                        </a:rPr>
                        <a:t>2020-2024 </a:t>
                      </a:r>
                      <a:r>
                        <a:rPr lang="en-ZA" sz="1100" dirty="0">
                          <a:effectLst/>
                          <a:latin typeface="Arial"/>
                          <a:ea typeface="Calibri"/>
                          <a:cs typeface="Times New Roman"/>
                        </a:rPr>
                        <a:t>and APP </a:t>
                      </a:r>
                      <a:r>
                        <a:rPr lang="en-ZA" sz="1100" dirty="0" smtClean="0">
                          <a:effectLst/>
                          <a:latin typeface="Arial"/>
                          <a:ea typeface="Calibri"/>
                          <a:cs typeface="Times New Roman"/>
                        </a:rPr>
                        <a:t>2020/21 </a:t>
                      </a:r>
                      <a:r>
                        <a:rPr lang="en-ZA" sz="1100" dirty="0">
                          <a:effectLst/>
                          <a:latin typeface="Arial"/>
                          <a:ea typeface="Calibri"/>
                          <a:cs typeface="Times New Roman"/>
                        </a:rPr>
                        <a:t>and submit to National Treasury and DPME </a:t>
                      </a:r>
                      <a:r>
                        <a:rPr lang="en-ZA" sz="1100" dirty="0">
                          <a:effectLst/>
                          <a:latin typeface="Arial"/>
                          <a:ea typeface="Times New Roman"/>
                          <a:cs typeface="Times New Roman"/>
                        </a:rPr>
                        <a:t>as prescribed by the relevant government planning frameworks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41520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14</a:t>
            </a:fld>
            <a:endParaRPr lang="en-ZA" dirty="0">
              <a:solidFill>
                <a:prstClr val="black">
                  <a:tint val="75000"/>
                </a:prstClr>
              </a:solidFill>
            </a:endParaRPr>
          </a:p>
        </p:txBody>
      </p:sp>
      <p:sp>
        <p:nvSpPr>
          <p:cNvPr id="7" name="Title 1"/>
          <p:cNvSpPr>
            <a:spLocks noGrp="1"/>
          </p:cNvSpPr>
          <p:nvPr>
            <p:ph type="title"/>
          </p:nvPr>
        </p:nvSpPr>
        <p:spPr>
          <a:xfrm>
            <a:off x="33244" y="803631"/>
            <a:ext cx="7995576" cy="1155918"/>
          </a:xfrm>
          <a:prstGeom prst="rect">
            <a:avLst/>
          </a:prstGeom>
          <a:noFill/>
        </p:spPr>
        <p:txBody>
          <a:bodyPr rtlCol="0">
            <a:normAutofit/>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71357"/>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834313735"/>
              </p:ext>
            </p:extLst>
          </p:nvPr>
        </p:nvGraphicFramePr>
        <p:xfrm>
          <a:off x="508959" y="2323805"/>
          <a:ext cx="8229601" cy="3545058"/>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a:solidFill>
                            <a:srgbClr val="000000"/>
                          </a:solidFill>
                          <a:effectLst/>
                          <a:latin typeface="Arial"/>
                          <a:ea typeface="Calibri"/>
                          <a:cs typeface="Times New Roman"/>
                        </a:rPr>
                        <a:t>Sub-programme: </a:t>
                      </a:r>
                      <a:r>
                        <a:rPr lang="en-ZA" sz="1100" b="1">
                          <a:solidFill>
                            <a:srgbClr val="000000"/>
                          </a:solidFill>
                          <a:effectLst/>
                          <a:latin typeface="Arial"/>
                          <a:ea typeface="Times New Roman"/>
                          <a:cs typeface="Times New Roman"/>
                        </a:rPr>
                        <a:t>Departmental Management</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532185">
                <a:tc>
                  <a:txBody>
                    <a:bodyPr/>
                    <a:lstStyle/>
                    <a:p>
                      <a:pPr algn="l">
                        <a:lnSpc>
                          <a:spcPct val="150000"/>
                        </a:lnSpc>
                        <a:spcAft>
                          <a:spcPts val="0"/>
                        </a:spcAft>
                      </a:pPr>
                      <a:r>
                        <a:rPr lang="en-ZA" sz="1100" b="1" dirty="0">
                          <a:effectLst/>
                          <a:latin typeface="Arial"/>
                          <a:ea typeface="Calibri"/>
                          <a:cs typeface="Times New Roman"/>
                        </a:rPr>
                        <a:t>Number of Quarterly performance review reports produced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Quarterly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kern="1200" dirty="0">
                          <a:effectLst/>
                          <a:latin typeface="Arial"/>
                          <a:ea typeface="Times New Roman"/>
                          <a:cs typeface="Times New Roman"/>
                        </a:rPr>
                        <a:t>4 Quarterly performance  reviews reports submitted to DPME as prescribed by the relevant planning frameworks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dirty="0">
                          <a:effectLst/>
                          <a:latin typeface="Arial"/>
                          <a:ea typeface="Calibri"/>
                          <a:cs typeface="Times New Roman"/>
                        </a:rPr>
                        <a:t>(1)  4th quarter </a:t>
                      </a:r>
                      <a:r>
                        <a:rPr lang="en-ZA" sz="1100" dirty="0" smtClean="0">
                          <a:effectLst/>
                          <a:latin typeface="Arial"/>
                          <a:ea typeface="Calibri"/>
                          <a:cs typeface="Times New Roman"/>
                        </a:rPr>
                        <a:t>2018/19 </a:t>
                      </a:r>
                      <a:r>
                        <a:rPr lang="en-ZA" sz="1100" dirty="0">
                          <a:effectLst/>
                          <a:latin typeface="Arial"/>
                          <a:ea typeface="Calibri"/>
                          <a:cs typeface="Times New Roman"/>
                        </a:rPr>
                        <a:t>performance report developed and submitted to National Treasury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(2) 1st quarter </a:t>
                      </a:r>
                      <a:r>
                        <a:rPr lang="en-ZA" sz="1100" dirty="0" smtClean="0">
                          <a:effectLst/>
                          <a:latin typeface="Arial"/>
                          <a:ea typeface="Calibri"/>
                          <a:cs typeface="Times New Roman"/>
                        </a:rPr>
                        <a:t>2019/20 </a:t>
                      </a:r>
                      <a:r>
                        <a:rPr lang="en-ZA" sz="1100" dirty="0">
                          <a:effectLst/>
                          <a:latin typeface="Arial"/>
                          <a:ea typeface="Calibri"/>
                          <a:cs typeface="Times New Roman"/>
                        </a:rPr>
                        <a:t>performance report developed and submitted to National Treasury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(3) 2nd quarter </a:t>
                      </a:r>
                      <a:r>
                        <a:rPr lang="en-ZA" sz="1100" dirty="0" smtClean="0">
                          <a:effectLst/>
                          <a:latin typeface="Arial"/>
                          <a:ea typeface="Calibri"/>
                          <a:cs typeface="Times New Roman"/>
                        </a:rPr>
                        <a:t>2019/20 </a:t>
                      </a:r>
                      <a:r>
                        <a:rPr lang="en-ZA" sz="1100" dirty="0">
                          <a:effectLst/>
                          <a:latin typeface="Arial"/>
                          <a:ea typeface="Calibri"/>
                          <a:cs typeface="Times New Roman"/>
                        </a:rPr>
                        <a:t>performance report developed and submitted to National Treasury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(4) 3rd quarter </a:t>
                      </a:r>
                      <a:r>
                        <a:rPr lang="en-ZA" sz="1100" dirty="0" smtClean="0">
                          <a:effectLst/>
                          <a:latin typeface="Arial"/>
                          <a:ea typeface="Calibri"/>
                          <a:cs typeface="Times New Roman"/>
                        </a:rPr>
                        <a:t>2019/20 </a:t>
                      </a:r>
                      <a:r>
                        <a:rPr lang="en-ZA" sz="1100" dirty="0">
                          <a:effectLst/>
                          <a:latin typeface="Arial"/>
                          <a:ea typeface="Calibri"/>
                          <a:cs typeface="Times New Roman"/>
                        </a:rPr>
                        <a:t>performance review report </a:t>
                      </a:r>
                      <a:r>
                        <a:rPr lang="en-ZA" sz="1100" kern="1200" dirty="0">
                          <a:effectLst/>
                          <a:latin typeface="Arial"/>
                          <a:ea typeface="Times New Roman"/>
                          <a:cs typeface="Times New Roman"/>
                        </a:rPr>
                        <a:t>submitted to DPME as prescribed by the relevant planning frameworks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9199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15</a:t>
            </a:fld>
            <a:endParaRPr lang="en-ZA" dirty="0">
              <a:solidFill>
                <a:prstClr val="black">
                  <a:tint val="75000"/>
                </a:prstClr>
              </a:solidFill>
            </a:endParaRPr>
          </a:p>
        </p:txBody>
      </p:sp>
      <p:sp>
        <p:nvSpPr>
          <p:cNvPr id="7" name="Title 1"/>
          <p:cNvSpPr>
            <a:spLocks noGrp="1"/>
          </p:cNvSpPr>
          <p:nvPr>
            <p:ph type="title"/>
          </p:nvPr>
        </p:nvSpPr>
        <p:spPr>
          <a:xfrm>
            <a:off x="168813" y="1016510"/>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865712"/>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67842281"/>
              </p:ext>
            </p:extLst>
          </p:nvPr>
        </p:nvGraphicFramePr>
        <p:xfrm>
          <a:off x="289756" y="2235043"/>
          <a:ext cx="8667377" cy="4641932"/>
        </p:xfrm>
        <a:graphic>
          <a:graphicData uri="http://schemas.openxmlformats.org/drawingml/2006/table">
            <a:tbl>
              <a:tblPr firstRow="1" firstCol="1" bandRow="1"/>
              <a:tblGrid>
                <a:gridCol w="1310508">
                  <a:extLst>
                    <a:ext uri="{9D8B030D-6E8A-4147-A177-3AD203B41FA5}">
                      <a16:colId xmlns:a16="http://schemas.microsoft.com/office/drawing/2014/main" xmlns="" val="20000"/>
                    </a:ext>
                  </a:extLst>
                </a:gridCol>
                <a:gridCol w="767929">
                  <a:extLst>
                    <a:ext uri="{9D8B030D-6E8A-4147-A177-3AD203B41FA5}">
                      <a16:colId xmlns:a16="http://schemas.microsoft.com/office/drawing/2014/main" xmlns="" val="20001"/>
                    </a:ext>
                  </a:extLst>
                </a:gridCol>
                <a:gridCol w="1637952">
                  <a:extLst>
                    <a:ext uri="{9D8B030D-6E8A-4147-A177-3AD203B41FA5}">
                      <a16:colId xmlns:a16="http://schemas.microsoft.com/office/drawing/2014/main" xmlns="" val="20002"/>
                    </a:ext>
                  </a:extLst>
                </a:gridCol>
                <a:gridCol w="1599938">
                  <a:extLst>
                    <a:ext uri="{9D8B030D-6E8A-4147-A177-3AD203B41FA5}">
                      <a16:colId xmlns:a16="http://schemas.microsoft.com/office/drawing/2014/main" xmlns="" val="20003"/>
                    </a:ext>
                  </a:extLst>
                </a:gridCol>
                <a:gridCol w="1121215">
                  <a:extLst>
                    <a:ext uri="{9D8B030D-6E8A-4147-A177-3AD203B41FA5}">
                      <a16:colId xmlns:a16="http://schemas.microsoft.com/office/drawing/2014/main" xmlns="" val="20004"/>
                    </a:ext>
                  </a:extLst>
                </a:gridCol>
                <a:gridCol w="1070825">
                  <a:extLst>
                    <a:ext uri="{9D8B030D-6E8A-4147-A177-3AD203B41FA5}">
                      <a16:colId xmlns:a16="http://schemas.microsoft.com/office/drawing/2014/main" xmlns="" val="20005"/>
                    </a:ext>
                  </a:extLst>
                </a:gridCol>
                <a:gridCol w="1159010">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3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a:solidFill>
                            <a:srgbClr val="000000"/>
                          </a:solidFill>
                          <a:effectLst/>
                          <a:latin typeface="Arial"/>
                          <a:ea typeface="Calibri"/>
                          <a:cs typeface="Times New Roman"/>
                        </a:rPr>
                        <a:t>Sub-programme: </a:t>
                      </a:r>
                      <a:r>
                        <a:rPr lang="en-ZA" sz="1100" b="1">
                          <a:solidFill>
                            <a:srgbClr val="000000"/>
                          </a:solidFill>
                          <a:effectLst/>
                          <a:latin typeface="Arial"/>
                          <a:ea typeface="Times New Roman"/>
                          <a:cs typeface="Times New Roman"/>
                        </a:rPr>
                        <a:t>Departmental Management</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519007">
                <a:tc>
                  <a:txBody>
                    <a:bodyPr/>
                    <a:lstStyle/>
                    <a:p>
                      <a:pPr algn="l">
                        <a:lnSpc>
                          <a:spcPct val="150000"/>
                        </a:lnSpc>
                        <a:spcAft>
                          <a:spcPts val="0"/>
                        </a:spcAft>
                      </a:pPr>
                      <a:r>
                        <a:rPr lang="en-ZA" sz="900" b="1" dirty="0">
                          <a:effectLst/>
                          <a:latin typeface="Arial" panose="020B0604020202020204" pitchFamily="34" charset="0"/>
                          <a:ea typeface="Times New Roman"/>
                          <a:cs typeface="Arial" panose="020B0604020202020204" pitchFamily="34" charset="0"/>
                        </a:rPr>
                        <a:t>Rolling three-year strategic internal audit and annual Internal audit plans</a:t>
                      </a:r>
                      <a:r>
                        <a:rPr lang="en-ZA" sz="900" b="1" dirty="0" smtClean="0">
                          <a:effectLst/>
                          <a:latin typeface="Arial" panose="020B0604020202020204" pitchFamily="34" charset="0"/>
                          <a:ea typeface="Times New Roman"/>
                          <a:cs typeface="Arial" panose="020B0604020202020204" pitchFamily="34" charset="0"/>
                        </a:rPr>
                        <a:t>.</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b="1"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b="1" dirty="0">
                          <a:solidFill>
                            <a:srgbClr val="000000"/>
                          </a:solidFill>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solidFill>
                            <a:srgbClr val="000000"/>
                          </a:solidFill>
                          <a:effectLst/>
                          <a:latin typeface="Arial" panose="020B0604020202020204" pitchFamily="34" charset="0"/>
                          <a:ea typeface="Times New Roman"/>
                          <a:cs typeface="Arial" panose="020B0604020202020204" pitchFamily="34" charset="0"/>
                        </a:rPr>
                        <a:t>Quarterly</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solidFill>
                            <a:srgbClr val="000000"/>
                          </a:solidFill>
                          <a:effectLst/>
                          <a:latin typeface="Arial" panose="020B0604020202020204" pitchFamily="34" charset="0"/>
                          <a:ea typeface="Times New Roman"/>
                          <a:cs typeface="Arial" panose="020B0604020202020204" pitchFamily="34" charset="0"/>
                        </a:rPr>
                        <a:t>One Rolling three-year strategic internal audit plan  for </a:t>
                      </a:r>
                      <a:r>
                        <a:rPr lang="en-ZA" sz="900" dirty="0" smtClean="0">
                          <a:solidFill>
                            <a:srgbClr val="000000"/>
                          </a:solidFill>
                          <a:effectLst/>
                          <a:latin typeface="Arial" panose="020B0604020202020204" pitchFamily="34" charset="0"/>
                          <a:ea typeface="Times New Roman"/>
                          <a:cs typeface="Arial" panose="020B0604020202020204" pitchFamily="34" charset="0"/>
                        </a:rPr>
                        <a:t>2019/2021 </a:t>
                      </a:r>
                      <a:r>
                        <a:rPr lang="en-ZA" sz="900" dirty="0">
                          <a:solidFill>
                            <a:srgbClr val="000000"/>
                          </a:solidFill>
                          <a:effectLst/>
                          <a:latin typeface="Arial" panose="020B0604020202020204" pitchFamily="34" charset="0"/>
                          <a:ea typeface="Times New Roman"/>
                          <a:cs typeface="Arial" panose="020B0604020202020204" pitchFamily="34" charset="0"/>
                        </a:rPr>
                        <a:t>and the annual internal plan for </a:t>
                      </a:r>
                      <a:r>
                        <a:rPr lang="en-ZA" sz="900" dirty="0" smtClean="0">
                          <a:solidFill>
                            <a:srgbClr val="000000"/>
                          </a:solidFill>
                          <a:effectLst/>
                          <a:latin typeface="Arial" panose="020B0604020202020204" pitchFamily="34" charset="0"/>
                          <a:ea typeface="Times New Roman"/>
                          <a:cs typeface="Arial" panose="020B0604020202020204" pitchFamily="34" charset="0"/>
                        </a:rPr>
                        <a:t>2019/2020 </a:t>
                      </a:r>
                      <a:r>
                        <a:rPr lang="en-ZA" sz="900" dirty="0">
                          <a:solidFill>
                            <a:srgbClr val="000000"/>
                          </a:solidFill>
                          <a:effectLst/>
                          <a:latin typeface="Arial" panose="020B0604020202020204" pitchFamily="34" charset="0"/>
                          <a:ea typeface="Times New Roman"/>
                          <a:cs typeface="Arial" panose="020B0604020202020204" pitchFamily="34" charset="0"/>
                        </a:rPr>
                        <a:t>approved by the Audit and Risk Committee</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Rolling three-year strategic internal audit plan  for </a:t>
                      </a:r>
                      <a:r>
                        <a:rPr lang="en-ZA" sz="900" dirty="0" smtClean="0">
                          <a:effectLst/>
                          <a:latin typeface="Arial" panose="020B0604020202020204" pitchFamily="34" charset="0"/>
                          <a:ea typeface="Times New Roman"/>
                          <a:cs typeface="Arial" panose="020B0604020202020204" pitchFamily="34" charset="0"/>
                        </a:rPr>
                        <a:t>2019/2021 </a:t>
                      </a:r>
                      <a:r>
                        <a:rPr lang="en-ZA" sz="900" dirty="0">
                          <a:effectLst/>
                          <a:latin typeface="Arial" panose="020B0604020202020204" pitchFamily="34" charset="0"/>
                          <a:ea typeface="Times New Roman"/>
                          <a:cs typeface="Arial" panose="020B0604020202020204" pitchFamily="34" charset="0"/>
                        </a:rPr>
                        <a:t>and the annual internal plan for </a:t>
                      </a:r>
                      <a:r>
                        <a:rPr lang="en-ZA" sz="900" dirty="0" smtClean="0">
                          <a:effectLst/>
                          <a:latin typeface="Arial" panose="020B0604020202020204" pitchFamily="34" charset="0"/>
                          <a:ea typeface="Times New Roman"/>
                          <a:cs typeface="Arial" panose="020B0604020202020204" pitchFamily="34" charset="0"/>
                        </a:rPr>
                        <a:t>2019/2020 approved </a:t>
                      </a:r>
                      <a:r>
                        <a:rPr lang="en-ZA" sz="900" dirty="0">
                          <a:effectLst/>
                          <a:latin typeface="Arial" panose="020B0604020202020204" pitchFamily="34" charset="0"/>
                          <a:ea typeface="Times New Roman"/>
                          <a:cs typeface="Arial" panose="020B0604020202020204" pitchFamily="34" charset="0"/>
                        </a:rPr>
                        <a:t>by the Audit and Risk </a:t>
                      </a:r>
                      <a:r>
                        <a:rPr lang="en-ZA" sz="900" dirty="0" smtClean="0">
                          <a:effectLst/>
                          <a:latin typeface="Arial" panose="020B0604020202020204" pitchFamily="34" charset="0"/>
                          <a:ea typeface="Times New Roman"/>
                          <a:cs typeface="Arial" panose="020B0604020202020204" pitchFamily="34" charset="0"/>
                        </a:rPr>
                        <a:t>Committee</a:t>
                      </a:r>
                      <a:r>
                        <a:rPr lang="en-ZA" sz="900"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a:effectLst/>
                          <a:latin typeface="Arial" panose="020B0604020202020204" pitchFamily="34" charset="0"/>
                          <a:ea typeface="Times New Roman"/>
                          <a:cs typeface="Arial" panose="020B0604020202020204" pitchFamily="34" charset="0"/>
                        </a:rPr>
                        <a:t>-</a:t>
                      </a:r>
                      <a:endParaRPr lang="en-ZA" sz="90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10154">
                <a:tc>
                  <a:txBody>
                    <a:bodyPr/>
                    <a:lstStyle/>
                    <a:p>
                      <a:pPr algn="l">
                        <a:lnSpc>
                          <a:spcPct val="150000"/>
                        </a:lnSpc>
                        <a:spcAft>
                          <a:spcPts val="0"/>
                        </a:spcAft>
                      </a:pPr>
                      <a:r>
                        <a:rPr lang="en-ZA" sz="900" b="1" dirty="0">
                          <a:effectLst/>
                          <a:latin typeface="Arial" panose="020B0604020202020204" pitchFamily="34" charset="0"/>
                          <a:ea typeface="Times New Roman"/>
                          <a:cs typeface="Arial" panose="020B0604020202020204" pitchFamily="34" charset="0"/>
                        </a:rPr>
                        <a:t>Number of Internal Audit  progress reports against the Annual Internal Audit Coverage Plan </a:t>
                      </a:r>
                      <a:r>
                        <a:rPr lang="en-ZA" sz="900" b="1" dirty="0" smtClean="0">
                          <a:effectLst/>
                          <a:latin typeface="Arial" panose="020B0604020202020204" pitchFamily="34" charset="0"/>
                          <a:ea typeface="Times New Roman"/>
                          <a:cs typeface="Arial" panose="020B0604020202020204" pitchFamily="34" charset="0"/>
                        </a:rPr>
                        <a:t>produced</a:t>
                      </a:r>
                      <a:r>
                        <a:rPr lang="en-ZA" sz="900" b="1"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b="1"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b="1"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b="1"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b="1"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Quarterly</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5 Internal Audit reports against the Annual Internal Audit coverage plan produced </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dirty="0">
                          <a:solidFill>
                            <a:srgbClr val="000000"/>
                          </a:solidFill>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One Internal Audit progress report  of the 4th quarter against the Annual Internal Audit coverage plan </a:t>
                      </a:r>
                      <a:r>
                        <a:rPr lang="en-ZA" sz="900" dirty="0" smtClean="0">
                          <a:effectLst/>
                          <a:latin typeface="Arial" panose="020B0604020202020204" pitchFamily="34" charset="0"/>
                          <a:ea typeface="Times New Roman"/>
                          <a:cs typeface="Arial" panose="020B0604020202020204" pitchFamily="34" charset="0"/>
                        </a:rPr>
                        <a:t>produced</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One Annual Internal Audit Progress Report against the Annual Internal Audit Coverage Plan produced.</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One Internal Audit progress report  of the 1</a:t>
                      </a:r>
                      <a:r>
                        <a:rPr lang="en-ZA" sz="900" baseline="30000" dirty="0">
                          <a:effectLst/>
                          <a:latin typeface="Arial" panose="020B0604020202020204" pitchFamily="34" charset="0"/>
                          <a:ea typeface="Times New Roman"/>
                          <a:cs typeface="Arial" panose="020B0604020202020204" pitchFamily="34" charset="0"/>
                        </a:rPr>
                        <a:t>st</a:t>
                      </a:r>
                      <a:r>
                        <a:rPr lang="en-ZA" sz="900" dirty="0">
                          <a:effectLst/>
                          <a:latin typeface="Arial" panose="020B0604020202020204" pitchFamily="34" charset="0"/>
                          <a:ea typeface="Times New Roman"/>
                          <a:cs typeface="Arial" panose="020B0604020202020204" pitchFamily="34" charset="0"/>
                        </a:rPr>
                        <a:t>  quarter against the Annual Internal Audit coverage plan produced</a:t>
                      </a:r>
                      <a:endParaRPr lang="en-ZA" sz="900" dirty="0">
                        <a:effectLst/>
                        <a:latin typeface="Arial" panose="020B0604020202020204" pitchFamily="34" charset="0"/>
                        <a:ea typeface="Calibri"/>
                        <a:cs typeface="Arial" panose="020B0604020202020204" pitchFamily="34" charset="0"/>
                      </a:endParaRPr>
                    </a:p>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One Internal Audit progress report  of the 2</a:t>
                      </a:r>
                      <a:r>
                        <a:rPr lang="en-ZA" sz="900" baseline="30000" dirty="0">
                          <a:effectLst/>
                          <a:latin typeface="Arial" panose="020B0604020202020204" pitchFamily="34" charset="0"/>
                          <a:ea typeface="Times New Roman"/>
                          <a:cs typeface="Arial" panose="020B0604020202020204" pitchFamily="34" charset="0"/>
                        </a:rPr>
                        <a:t>nd</a:t>
                      </a:r>
                      <a:r>
                        <a:rPr lang="en-ZA" sz="900" dirty="0">
                          <a:effectLst/>
                          <a:latin typeface="Arial" panose="020B0604020202020204" pitchFamily="34" charset="0"/>
                          <a:ea typeface="Times New Roman"/>
                          <a:cs typeface="Arial" panose="020B0604020202020204" pitchFamily="34" charset="0"/>
                        </a:rPr>
                        <a:t>  quarter against the Annual Internal Audit coverage plan produced</a:t>
                      </a:r>
                      <a:endParaRPr lang="en-ZA" sz="900" dirty="0">
                        <a:effectLst/>
                        <a:latin typeface="Arial" panose="020B0604020202020204" pitchFamily="34" charset="0"/>
                        <a:ea typeface="Calibri"/>
                        <a:cs typeface="Arial" panose="020B0604020202020204" pitchFamily="34" charset="0"/>
                      </a:endParaRPr>
                    </a:p>
                    <a:p>
                      <a:pPr indent="457200" algn="l">
                        <a:lnSpc>
                          <a:spcPct val="150000"/>
                        </a:lnSpc>
                        <a:spcAft>
                          <a:spcPts val="0"/>
                        </a:spcAft>
                      </a:pPr>
                      <a:r>
                        <a:rPr lang="en-ZA" sz="900" dirty="0">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900" dirty="0" smtClean="0">
                          <a:effectLst/>
                          <a:latin typeface="Arial" panose="020B0604020202020204" pitchFamily="34" charset="0"/>
                          <a:ea typeface="Calibri"/>
                          <a:cs typeface="Arial" panose="020B0604020202020204" pitchFamily="34" charset="0"/>
                        </a:rPr>
                        <a:t>One Internal Audit progress report  of the 3rd  quarter against the Annual Internal Audit coverage plan produced</a:t>
                      </a:r>
                    </a:p>
                    <a:p>
                      <a:pPr algn="l">
                        <a:lnSpc>
                          <a:spcPct val="150000"/>
                        </a:lnSpc>
                        <a:spcAft>
                          <a:spcPts val="0"/>
                        </a:spcAft>
                      </a:pP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938949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16</a:t>
            </a:fld>
            <a:endParaRPr lang="en-ZA" dirty="0">
              <a:solidFill>
                <a:prstClr val="black">
                  <a:tint val="75000"/>
                </a:prstClr>
              </a:solidFill>
            </a:endParaRPr>
          </a:p>
        </p:txBody>
      </p:sp>
      <p:sp>
        <p:nvSpPr>
          <p:cNvPr id="7" name="Title 1"/>
          <p:cNvSpPr>
            <a:spLocks noGrp="1"/>
          </p:cNvSpPr>
          <p:nvPr>
            <p:ph type="title"/>
          </p:nvPr>
        </p:nvSpPr>
        <p:spPr>
          <a:xfrm>
            <a:off x="168813" y="972319"/>
            <a:ext cx="7995576" cy="761844"/>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34163"/>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320399033"/>
              </p:ext>
            </p:extLst>
          </p:nvPr>
        </p:nvGraphicFramePr>
        <p:xfrm>
          <a:off x="508959" y="2286611"/>
          <a:ext cx="8229601" cy="3798276"/>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a:solidFill>
                            <a:srgbClr val="000000"/>
                          </a:solidFill>
                          <a:effectLst/>
                          <a:latin typeface="Arial"/>
                          <a:ea typeface="Calibri"/>
                          <a:cs typeface="Times New Roman"/>
                        </a:rPr>
                        <a:t>Sub-programme: </a:t>
                      </a:r>
                      <a:r>
                        <a:rPr lang="en-ZA" sz="1100" b="1">
                          <a:solidFill>
                            <a:srgbClr val="000000"/>
                          </a:solidFill>
                          <a:effectLst/>
                          <a:latin typeface="Arial"/>
                          <a:ea typeface="Times New Roman"/>
                          <a:cs typeface="Times New Roman"/>
                        </a:rPr>
                        <a:t>Departmental Management</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785403">
                <a:tc>
                  <a:txBody>
                    <a:bodyPr/>
                    <a:lstStyle/>
                    <a:p>
                      <a:pPr algn="l">
                        <a:lnSpc>
                          <a:spcPct val="150000"/>
                        </a:lnSpc>
                        <a:spcAft>
                          <a:spcPts val="0"/>
                        </a:spcAft>
                      </a:pPr>
                      <a:r>
                        <a:rPr lang="en-ZA" sz="1100" b="1">
                          <a:effectLst/>
                          <a:latin typeface="Arial"/>
                          <a:ea typeface="Times New Roman"/>
                          <a:cs typeface="Times New Roman"/>
                        </a:rPr>
                        <a:t>Number of Quarterly reports on gender communications</a:t>
                      </a:r>
                      <a:endParaRPr lang="en-ZA" sz="1000">
                        <a:effectLst/>
                        <a:latin typeface="Calibri"/>
                        <a:ea typeface="Calibri"/>
                        <a:cs typeface="Times New Roman"/>
                      </a:endParaRPr>
                    </a:p>
                    <a:p>
                      <a:pPr algn="l">
                        <a:lnSpc>
                          <a:spcPct val="150000"/>
                        </a:lnSpc>
                        <a:spcAft>
                          <a:spcPts val="0"/>
                        </a:spcAft>
                      </a:pPr>
                      <a:r>
                        <a:rPr lang="en-ZA" sz="1100" b="1">
                          <a:effectLst/>
                          <a:latin typeface="Arial"/>
                          <a:ea typeface="Times New Roman"/>
                          <a:cs typeface="Times New Roman"/>
                        </a:rPr>
                        <a:t>and information made available on DoW media platforms</a:t>
                      </a:r>
                      <a:endParaRPr lang="en-ZA" sz="1000">
                        <a:effectLst/>
                        <a:latin typeface="Calibri"/>
                        <a:ea typeface="Calibri"/>
                        <a:cs typeface="Times New Roman"/>
                      </a:endParaRPr>
                    </a:p>
                    <a:p>
                      <a:pPr algn="l">
                        <a:lnSpc>
                          <a:spcPct val="150000"/>
                        </a:lnSpc>
                        <a:spcAft>
                          <a:spcPts val="0"/>
                        </a:spcAft>
                      </a:pPr>
                      <a:r>
                        <a:rPr lang="en-ZA" sz="1100" b="1">
                          <a:effectLst/>
                          <a:latin typeface="Arial"/>
                          <a:ea typeface="Times New Roman"/>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Quarterly</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4 Quarterly reports on gender communications</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and information made available on DoW media platforms</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a:effectLst/>
                          <a:latin typeface="Arial"/>
                          <a:ea typeface="Times New Roman"/>
                          <a:cs typeface="Times New Roman"/>
                        </a:rPr>
                        <a:t>1 Quarterly report on gender communications</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and information made available on DoW media platforms</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1 Quarterly report  on gender communications</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Times New Roman"/>
                          <a:cs typeface="Times New Roman"/>
                        </a:rPr>
                        <a:t>and information made available on </a:t>
                      </a:r>
                      <a:r>
                        <a:rPr lang="en-ZA" sz="1100" dirty="0" err="1">
                          <a:effectLst/>
                          <a:latin typeface="Arial"/>
                          <a:ea typeface="Times New Roman"/>
                          <a:cs typeface="Times New Roman"/>
                        </a:rPr>
                        <a:t>DoW</a:t>
                      </a:r>
                      <a:r>
                        <a:rPr lang="en-ZA" sz="1100" dirty="0">
                          <a:effectLst/>
                          <a:latin typeface="Arial"/>
                          <a:ea typeface="Times New Roman"/>
                          <a:cs typeface="Times New Roman"/>
                        </a:rPr>
                        <a:t> media platforms</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Times New Roman"/>
                          <a:cs typeface="Times New Roman"/>
                        </a:rPr>
                        <a:t>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1 Quarterly report on gender communications</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and information made available on DoW media platforms</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1 Quarterly reports on gender communications</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Times New Roman"/>
                          <a:cs typeface="Times New Roman"/>
                        </a:rPr>
                        <a:t>and information made available on </a:t>
                      </a:r>
                      <a:r>
                        <a:rPr lang="en-ZA" sz="1100" dirty="0" err="1">
                          <a:effectLst/>
                          <a:latin typeface="Arial"/>
                          <a:ea typeface="Times New Roman"/>
                          <a:cs typeface="Times New Roman"/>
                        </a:rPr>
                        <a:t>DoW</a:t>
                      </a:r>
                      <a:r>
                        <a:rPr lang="en-ZA" sz="1100" dirty="0">
                          <a:effectLst/>
                          <a:latin typeface="Arial"/>
                          <a:ea typeface="Times New Roman"/>
                          <a:cs typeface="Times New Roman"/>
                        </a:rPr>
                        <a:t> media platforms</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Times New Roman"/>
                          <a:cs typeface="Times New Roman"/>
                        </a:rPr>
                        <a:t>.</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Times New Roman"/>
                          <a:cs typeface="Times New Roman"/>
                        </a:rPr>
                        <a:t>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84864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17</a:t>
            </a:fld>
            <a:endParaRPr lang="en-ZA" dirty="0">
              <a:solidFill>
                <a:prstClr val="black">
                  <a:tint val="75000"/>
                </a:prstClr>
              </a:solidFill>
            </a:endParaRPr>
          </a:p>
        </p:txBody>
      </p:sp>
      <p:sp>
        <p:nvSpPr>
          <p:cNvPr id="7" name="Title 1"/>
          <p:cNvSpPr>
            <a:spLocks noGrp="1"/>
          </p:cNvSpPr>
          <p:nvPr>
            <p:ph type="title"/>
          </p:nvPr>
        </p:nvSpPr>
        <p:spPr>
          <a:xfrm>
            <a:off x="168813" y="828303"/>
            <a:ext cx="7995576" cy="636338"/>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464641"/>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61790300"/>
              </p:ext>
            </p:extLst>
          </p:nvPr>
        </p:nvGraphicFramePr>
        <p:xfrm>
          <a:off x="226767" y="2017092"/>
          <a:ext cx="8730365" cy="5088665"/>
        </p:xfrm>
        <a:graphic>
          <a:graphicData uri="http://schemas.openxmlformats.org/drawingml/2006/table">
            <a:tbl>
              <a:tblPr firstRow="1" firstCol="1" bandRow="1"/>
              <a:tblGrid>
                <a:gridCol w="1320031">
                  <a:extLst>
                    <a:ext uri="{9D8B030D-6E8A-4147-A177-3AD203B41FA5}">
                      <a16:colId xmlns:a16="http://schemas.microsoft.com/office/drawing/2014/main" xmlns="" val="20000"/>
                    </a:ext>
                  </a:extLst>
                </a:gridCol>
                <a:gridCol w="773510">
                  <a:extLst>
                    <a:ext uri="{9D8B030D-6E8A-4147-A177-3AD203B41FA5}">
                      <a16:colId xmlns:a16="http://schemas.microsoft.com/office/drawing/2014/main" xmlns="" val="20001"/>
                    </a:ext>
                  </a:extLst>
                </a:gridCol>
                <a:gridCol w="1210029">
                  <a:extLst>
                    <a:ext uri="{9D8B030D-6E8A-4147-A177-3AD203B41FA5}">
                      <a16:colId xmlns:a16="http://schemas.microsoft.com/office/drawing/2014/main" xmlns="" val="20002"/>
                    </a:ext>
                  </a:extLst>
                </a:gridCol>
                <a:gridCol w="1368921">
                  <a:extLst>
                    <a:ext uri="{9D8B030D-6E8A-4147-A177-3AD203B41FA5}">
                      <a16:colId xmlns:a16="http://schemas.microsoft.com/office/drawing/2014/main" xmlns="" val="20003"/>
                    </a:ext>
                  </a:extLst>
                </a:gridCol>
                <a:gridCol w="1372414">
                  <a:extLst>
                    <a:ext uri="{9D8B030D-6E8A-4147-A177-3AD203B41FA5}">
                      <a16:colId xmlns:a16="http://schemas.microsoft.com/office/drawing/2014/main" xmlns="" val="20004"/>
                    </a:ext>
                  </a:extLst>
                </a:gridCol>
                <a:gridCol w="1421303">
                  <a:extLst>
                    <a:ext uri="{9D8B030D-6E8A-4147-A177-3AD203B41FA5}">
                      <a16:colId xmlns:a16="http://schemas.microsoft.com/office/drawing/2014/main" xmlns="" val="20005"/>
                    </a:ext>
                  </a:extLst>
                </a:gridCol>
                <a:gridCol w="1264157">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dirty="0">
                          <a:solidFill>
                            <a:srgbClr val="000000"/>
                          </a:solidFill>
                          <a:effectLst/>
                          <a:latin typeface="Arial"/>
                          <a:ea typeface="Calibri"/>
                          <a:cs typeface="Times New Roman"/>
                        </a:rPr>
                        <a:t>Quarterly Targets</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3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Financial Management</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037272">
                <a:tc>
                  <a:txBody>
                    <a:bodyPr/>
                    <a:lstStyle/>
                    <a:p>
                      <a:pPr algn="l">
                        <a:lnSpc>
                          <a:spcPct val="150000"/>
                        </a:lnSpc>
                        <a:spcAft>
                          <a:spcPts val="0"/>
                        </a:spcAft>
                      </a:pPr>
                      <a:r>
                        <a:rPr lang="en-ZA" sz="1100" b="1" dirty="0">
                          <a:effectLst/>
                          <a:latin typeface="Arial"/>
                          <a:ea typeface="Times New Roman"/>
                          <a:cs typeface="Times New Roman"/>
                        </a:rPr>
                        <a:t>% of invoices paid within 30 days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Quarterly</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100% payment of all valid invoices within 30 days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a:effectLst/>
                          <a:latin typeface="Arial"/>
                          <a:ea typeface="Calibri"/>
                          <a:cs typeface="Times New Roman"/>
                        </a:rPr>
                        <a:t>100% payment of all valid invoices within 30 days</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100% payment of all valid invoices within 30 days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100% payment of all valid invoices within 30 days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Calibri"/>
                          <a:cs typeface="Times New Roman"/>
                        </a:rPr>
                        <a:t>100% payment of all valid invoices within 30 days</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19311">
                <a:tc>
                  <a:txBody>
                    <a:bodyPr/>
                    <a:lstStyle/>
                    <a:p>
                      <a:pPr algn="l">
                        <a:lnSpc>
                          <a:spcPct val="150000"/>
                        </a:lnSpc>
                        <a:spcAft>
                          <a:spcPts val="0"/>
                        </a:spcAft>
                      </a:pPr>
                      <a:r>
                        <a:rPr lang="en-ZA" sz="1100" b="1" dirty="0">
                          <a:effectLst/>
                          <a:latin typeface="Arial"/>
                          <a:ea typeface="Times New Roman"/>
                          <a:cs typeface="Times New Roman"/>
                        </a:rPr>
                        <a:t>Percentage expenditure in relation to budget allocated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Quarterly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Maintain a less than 2% under spending in expenditure against budget allocation</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dirty="0">
                          <a:effectLst/>
                          <a:latin typeface="Arial"/>
                          <a:ea typeface="Times New Roman"/>
                          <a:cs typeface="Times New Roman"/>
                        </a:rPr>
                        <a:t>Maintain a less than 2% under spending </a:t>
                      </a:r>
                      <a:r>
                        <a:rPr lang="en-ZA" sz="1100" dirty="0">
                          <a:effectLst/>
                          <a:latin typeface="Arial"/>
                          <a:ea typeface="Calibri"/>
                          <a:cs typeface="Times New Roman"/>
                        </a:rPr>
                        <a:t>against quarterly revised projections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Maintain a less than 2% under spending </a:t>
                      </a:r>
                      <a:r>
                        <a:rPr lang="en-ZA" sz="1100" dirty="0">
                          <a:effectLst/>
                          <a:latin typeface="Arial"/>
                          <a:ea typeface="Calibri"/>
                          <a:cs typeface="Times New Roman"/>
                        </a:rPr>
                        <a:t>against quarterly revised projections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Maintain a less than 2% under spending </a:t>
                      </a:r>
                      <a:r>
                        <a:rPr lang="en-ZA" sz="1100" dirty="0">
                          <a:effectLst/>
                          <a:latin typeface="Arial"/>
                          <a:ea typeface="Calibri"/>
                          <a:cs typeface="Times New Roman"/>
                        </a:rPr>
                        <a:t>against quarterly revised projections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Maintain a less than 2% under spending against annual budget allocation</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19311">
                <a:tc>
                  <a:txBody>
                    <a:bodyPr/>
                    <a:lstStyle/>
                    <a:p>
                      <a:pPr algn="l">
                        <a:lnSpc>
                          <a:spcPct val="150000"/>
                        </a:lnSpc>
                        <a:spcAft>
                          <a:spcPts val="0"/>
                        </a:spcAft>
                      </a:pPr>
                      <a:r>
                        <a:rPr lang="en-ZA" sz="1100" b="1" dirty="0">
                          <a:effectLst/>
                          <a:latin typeface="Arial"/>
                          <a:ea typeface="Times New Roman"/>
                          <a:cs typeface="Times New Roman"/>
                        </a:rPr>
                        <a:t>Percentage of external audit recommendations implemented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Quarterly</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95% of external audit recommendations implemented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dirty="0" smtClean="0">
                          <a:effectLst/>
                          <a:latin typeface="Arial"/>
                          <a:ea typeface="Calibri"/>
                          <a:cs typeface="Times New Roman"/>
                        </a:rPr>
                        <a:t>55% </a:t>
                      </a:r>
                      <a:r>
                        <a:rPr lang="en-ZA" sz="1100" dirty="0">
                          <a:effectLst/>
                          <a:latin typeface="Arial"/>
                          <a:ea typeface="Calibri"/>
                          <a:cs typeface="Times New Roman"/>
                        </a:rPr>
                        <a:t>of external audit recommendations implemented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smtClean="0">
                          <a:effectLst/>
                          <a:latin typeface="Arial"/>
                          <a:ea typeface="Times New Roman"/>
                          <a:cs typeface="Times New Roman"/>
                        </a:rPr>
                        <a:t>65% of external audit recommendations implemented</a:t>
                      </a:r>
                    </a:p>
                    <a:p>
                      <a:pPr algn="l">
                        <a:lnSpc>
                          <a:spcPct val="150000"/>
                        </a:lnSpc>
                        <a:spcAft>
                          <a:spcPts val="0"/>
                        </a:spcAft>
                      </a:pPr>
                      <a:r>
                        <a:rPr lang="en-ZA" sz="1100" dirty="0">
                          <a:effectLst/>
                          <a:latin typeface="Arial"/>
                          <a:ea typeface="Times New Roman"/>
                          <a:cs typeface="Times New Roman"/>
                        </a:rPr>
                        <a:t> </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Calibri"/>
                          <a:cs typeface="Times New Roman"/>
                        </a:rPr>
                        <a:t>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smtClean="0">
                          <a:effectLst/>
                          <a:latin typeface="Arial"/>
                          <a:ea typeface="Calibri"/>
                          <a:cs typeface="Times New Roman"/>
                        </a:rPr>
                        <a:t>75% </a:t>
                      </a:r>
                      <a:r>
                        <a:rPr lang="en-ZA" sz="1100" dirty="0">
                          <a:effectLst/>
                          <a:latin typeface="Arial"/>
                          <a:ea typeface="Calibri"/>
                          <a:cs typeface="Times New Roman"/>
                        </a:rPr>
                        <a:t>of external audit recommendations implemented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9</a:t>
                      </a:r>
                      <a:r>
                        <a:rPr lang="en-ZA" sz="1100" dirty="0" smtClean="0">
                          <a:effectLst/>
                          <a:latin typeface="Arial"/>
                          <a:ea typeface="Calibri"/>
                          <a:cs typeface="Times New Roman"/>
                        </a:rPr>
                        <a:t>5</a:t>
                      </a:r>
                      <a:r>
                        <a:rPr lang="en-ZA" sz="1100" dirty="0">
                          <a:effectLst/>
                          <a:latin typeface="Arial"/>
                          <a:ea typeface="Calibri"/>
                          <a:cs typeface="Times New Roman"/>
                        </a:rPr>
                        <a:t>% of external audit recommendations implemented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760120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18</a:t>
            </a:fld>
            <a:endParaRPr lang="en-ZA" dirty="0">
              <a:solidFill>
                <a:prstClr val="black">
                  <a:tint val="75000"/>
                </a:prstClr>
              </a:solidFill>
            </a:endParaRPr>
          </a:p>
        </p:txBody>
      </p:sp>
      <p:sp>
        <p:nvSpPr>
          <p:cNvPr id="7" name="Title 1"/>
          <p:cNvSpPr>
            <a:spLocks noGrp="1"/>
          </p:cNvSpPr>
          <p:nvPr>
            <p:ph type="title"/>
          </p:nvPr>
        </p:nvSpPr>
        <p:spPr>
          <a:xfrm>
            <a:off x="168813" y="936037"/>
            <a:ext cx="7995576" cy="462074"/>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15306"/>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40888909"/>
              </p:ext>
            </p:extLst>
          </p:nvPr>
        </p:nvGraphicFramePr>
        <p:xfrm>
          <a:off x="508959" y="2267754"/>
          <a:ext cx="8229601" cy="3961149"/>
        </p:xfrm>
        <a:graphic>
          <a:graphicData uri="http://schemas.openxmlformats.org/drawingml/2006/table">
            <a:tbl>
              <a:tblPr firstRow="1" firstCol="1" bandRow="1"/>
              <a:tblGrid>
                <a:gridCol w="1418544">
                  <a:extLst>
                    <a:ext uri="{9D8B030D-6E8A-4147-A177-3AD203B41FA5}">
                      <a16:colId xmlns:a16="http://schemas.microsoft.com/office/drawing/2014/main" xmlns="" val="20000"/>
                    </a:ext>
                  </a:extLst>
                </a:gridCol>
                <a:gridCol w="730681">
                  <a:extLst>
                    <a:ext uri="{9D8B030D-6E8A-4147-A177-3AD203B41FA5}">
                      <a16:colId xmlns:a16="http://schemas.microsoft.com/office/drawing/2014/main" xmlns="" val="20001"/>
                    </a:ext>
                  </a:extLst>
                </a:gridCol>
                <a:gridCol w="1247195">
                  <a:extLst>
                    <a:ext uri="{9D8B030D-6E8A-4147-A177-3AD203B41FA5}">
                      <a16:colId xmlns:a16="http://schemas.microsoft.com/office/drawing/2014/main" xmlns="" val="20002"/>
                    </a:ext>
                  </a:extLst>
                </a:gridCol>
                <a:gridCol w="1347978">
                  <a:extLst>
                    <a:ext uri="{9D8B030D-6E8A-4147-A177-3AD203B41FA5}">
                      <a16:colId xmlns:a16="http://schemas.microsoft.com/office/drawing/2014/main" xmlns="" val="20003"/>
                    </a:ext>
                  </a:extLst>
                </a:gridCol>
                <a:gridCol w="1234598">
                  <a:extLst>
                    <a:ext uri="{9D8B030D-6E8A-4147-A177-3AD203B41FA5}">
                      <a16:colId xmlns:a16="http://schemas.microsoft.com/office/drawing/2014/main" xmlns="" val="20004"/>
                    </a:ext>
                  </a:extLst>
                </a:gridCol>
                <a:gridCol w="1222000">
                  <a:extLst>
                    <a:ext uri="{9D8B030D-6E8A-4147-A177-3AD203B41FA5}">
                      <a16:colId xmlns:a16="http://schemas.microsoft.com/office/drawing/2014/main" xmlns="" val="20005"/>
                    </a:ext>
                  </a:extLst>
                </a:gridCol>
                <a:gridCol w="1028605">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Calibri"/>
                          <a:cs typeface="Times New Roman"/>
                        </a:rPr>
                        <a:t>Reporting Period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dirty="0">
                          <a:solidFill>
                            <a:srgbClr val="000000"/>
                          </a:solidFill>
                          <a:effectLst/>
                          <a:latin typeface="Arial"/>
                          <a:ea typeface="Calibri"/>
                          <a:cs typeface="Times New Roman"/>
                        </a:rPr>
                        <a:t>Quarterly Targets</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3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Q2</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Q3</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Q4</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Corporate  Management</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175849">
                <a:tc>
                  <a:txBody>
                    <a:bodyPr/>
                    <a:lstStyle/>
                    <a:p>
                      <a:pPr algn="l">
                        <a:lnSpc>
                          <a:spcPct val="150000"/>
                        </a:lnSpc>
                        <a:spcAft>
                          <a:spcPts val="0"/>
                        </a:spcAft>
                      </a:pPr>
                      <a:r>
                        <a:rPr lang="en-ZA" sz="1100" b="1">
                          <a:effectLst/>
                          <a:latin typeface="Arial"/>
                          <a:ea typeface="Times New Roman"/>
                          <a:cs typeface="Times New Roman"/>
                        </a:rPr>
                        <a:t>Percentage Vacancy Rate</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Calibri"/>
                          <a:cs typeface="Times New Roman"/>
                        </a:rPr>
                        <a:t>Quarterly</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Maintain a vacancy</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Times New Roman"/>
                          <a:cs typeface="Times New Roman"/>
                        </a:rPr>
                        <a:t>rate of less than</a:t>
                      </a:r>
                      <a:endParaRPr lang="en-ZA" sz="1000" dirty="0">
                        <a:effectLst/>
                        <a:latin typeface="Calibri"/>
                        <a:ea typeface="Calibri"/>
                        <a:cs typeface="Times New Roman"/>
                      </a:endParaRPr>
                    </a:p>
                    <a:p>
                      <a:pPr algn="l">
                        <a:lnSpc>
                          <a:spcPct val="150000"/>
                        </a:lnSpc>
                        <a:spcAft>
                          <a:spcPts val="0"/>
                        </a:spcAft>
                      </a:pPr>
                      <a:r>
                        <a:rPr lang="en-ZA" sz="1100" dirty="0">
                          <a:effectLst/>
                          <a:latin typeface="Arial"/>
                          <a:ea typeface="Times New Roman"/>
                          <a:cs typeface="Times New Roman"/>
                        </a:rPr>
                        <a:t>10% annually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a:effectLst/>
                          <a:latin typeface="Arial"/>
                          <a:ea typeface="Calibri"/>
                          <a:cs typeface="Times New Roman"/>
                        </a:rPr>
                        <a:t>&lt;10%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Calibri"/>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Calibri"/>
                          <a:cs typeface="Times New Roman"/>
                        </a:rPr>
                        <a:t>&lt;10%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Calibri"/>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Calibri"/>
                          <a:cs typeface="Times New Roman"/>
                        </a:rPr>
                        <a:t>&lt;10%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Calibri"/>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Calibri"/>
                          <a:cs typeface="Times New Roman"/>
                        </a:rPr>
                        <a:t>&lt;10% </a:t>
                      </a:r>
                      <a:endParaRPr lang="en-ZA" sz="1000">
                        <a:effectLst/>
                        <a:latin typeface="Calibri"/>
                        <a:ea typeface="Calibri"/>
                        <a:cs typeface="Times New Roman"/>
                      </a:endParaRPr>
                    </a:p>
                    <a:p>
                      <a:pPr algn="l">
                        <a:lnSpc>
                          <a:spcPct val="150000"/>
                        </a:lnSpc>
                        <a:spcAft>
                          <a:spcPts val="0"/>
                        </a:spcAft>
                      </a:pPr>
                      <a:r>
                        <a:rPr lang="en-ZA" sz="1100">
                          <a:effectLst/>
                          <a:latin typeface="Arial"/>
                          <a:ea typeface="Calibri"/>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72529">
                <a:tc>
                  <a:txBody>
                    <a:bodyPr/>
                    <a:lstStyle/>
                    <a:p>
                      <a:pPr algn="l">
                        <a:lnSpc>
                          <a:spcPct val="150000"/>
                        </a:lnSpc>
                        <a:spcAft>
                          <a:spcPts val="0"/>
                        </a:spcAft>
                      </a:pPr>
                      <a:r>
                        <a:rPr lang="en-ZA" sz="1100" b="1">
                          <a:effectLst/>
                          <a:latin typeface="Arial"/>
                          <a:ea typeface="Times New Roman"/>
                          <a:cs typeface="Times New Roman"/>
                        </a:rPr>
                        <a:t>Percentage of disciplinary cases finalised internally within 90 days from date disciplinary case being initiated</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Calibri"/>
                          <a:cs typeface="Times New Roman"/>
                        </a:rPr>
                        <a:t>Quarterly</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100% of all disciplinary cases resolved internally within 90 days of the cases being initiated</a:t>
                      </a:r>
                      <a:r>
                        <a:rPr lang="en-ZA" sz="1100" dirty="0">
                          <a:effectLst/>
                          <a:latin typeface="Arial"/>
                          <a:ea typeface="Calibri"/>
                          <a:cs typeface="Times New Roman"/>
                        </a:rPr>
                        <a:t>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a:effectLst/>
                          <a:latin typeface="Arial"/>
                          <a:ea typeface="Times New Roman"/>
                          <a:cs typeface="Times New Roman"/>
                        </a:rPr>
                        <a:t>100% of all disciplinary cases resolved internally within 90 days</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100% of all disciplinary cases resolved internally within 90 days</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100% of all disciplinary cases resolved internally within 90 days</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100% of all disciplinary cases resolved internally within 90 days</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111217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19</a:t>
            </a:fld>
            <a:endParaRPr lang="en-ZA" dirty="0">
              <a:solidFill>
                <a:prstClr val="black">
                  <a:tint val="75000"/>
                </a:prstClr>
              </a:solidFill>
            </a:endParaRPr>
          </a:p>
        </p:txBody>
      </p:sp>
      <p:sp>
        <p:nvSpPr>
          <p:cNvPr id="7" name="Title 1"/>
          <p:cNvSpPr>
            <a:spLocks noGrp="1"/>
          </p:cNvSpPr>
          <p:nvPr>
            <p:ph type="title"/>
          </p:nvPr>
        </p:nvSpPr>
        <p:spPr>
          <a:xfrm>
            <a:off x="168813" y="83771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645953"/>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1: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810659784"/>
              </p:ext>
            </p:extLst>
          </p:nvPr>
        </p:nvGraphicFramePr>
        <p:xfrm>
          <a:off x="508959" y="2065825"/>
          <a:ext cx="8229600" cy="4811150"/>
        </p:xfrm>
        <a:graphic>
          <a:graphicData uri="http://schemas.openxmlformats.org/drawingml/2006/table">
            <a:tbl>
              <a:tblPr firstRow="1" firstCol="1" bandRow="1"/>
              <a:tblGrid>
                <a:gridCol w="1267369">
                  <a:extLst>
                    <a:ext uri="{9D8B030D-6E8A-4147-A177-3AD203B41FA5}">
                      <a16:colId xmlns:a16="http://schemas.microsoft.com/office/drawing/2014/main" xmlns="" val="20000"/>
                    </a:ext>
                  </a:extLst>
                </a:gridCol>
                <a:gridCol w="755876">
                  <a:extLst>
                    <a:ext uri="{9D8B030D-6E8A-4147-A177-3AD203B41FA5}">
                      <a16:colId xmlns:a16="http://schemas.microsoft.com/office/drawing/2014/main" xmlns="" val="20001"/>
                    </a:ext>
                  </a:extLst>
                </a:gridCol>
                <a:gridCol w="1247195">
                  <a:extLst>
                    <a:ext uri="{9D8B030D-6E8A-4147-A177-3AD203B41FA5}">
                      <a16:colId xmlns:a16="http://schemas.microsoft.com/office/drawing/2014/main" xmlns="" val="20002"/>
                    </a:ext>
                  </a:extLst>
                </a:gridCol>
                <a:gridCol w="1259793">
                  <a:extLst>
                    <a:ext uri="{9D8B030D-6E8A-4147-A177-3AD203B41FA5}">
                      <a16:colId xmlns:a16="http://schemas.microsoft.com/office/drawing/2014/main" xmlns="" val="20003"/>
                    </a:ext>
                  </a:extLst>
                </a:gridCol>
                <a:gridCol w="1272391">
                  <a:extLst>
                    <a:ext uri="{9D8B030D-6E8A-4147-A177-3AD203B41FA5}">
                      <a16:colId xmlns:a16="http://schemas.microsoft.com/office/drawing/2014/main" xmlns="" val="20004"/>
                    </a:ext>
                  </a:extLst>
                </a:gridCol>
                <a:gridCol w="1159010">
                  <a:extLst>
                    <a:ext uri="{9D8B030D-6E8A-4147-A177-3AD203B41FA5}">
                      <a16:colId xmlns:a16="http://schemas.microsoft.com/office/drawing/2014/main" xmlns="" val="20005"/>
                    </a:ext>
                  </a:extLst>
                </a:gridCol>
                <a:gridCol w="126796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Calibri"/>
                          <a:cs typeface="Times New Roman"/>
                        </a:rPr>
                        <a:t>Reporting Period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dirty="0">
                          <a:solidFill>
                            <a:srgbClr val="000000"/>
                          </a:solidFill>
                          <a:effectLst/>
                          <a:latin typeface="Arial"/>
                          <a:ea typeface="Calibri"/>
                          <a:cs typeface="Times New Roman"/>
                        </a:rPr>
                        <a:t>Quarterly Targets</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Q2</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Q3</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Q4</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Corporate  Management</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519311">
                <a:tc>
                  <a:txBody>
                    <a:bodyPr/>
                    <a:lstStyle/>
                    <a:p>
                      <a:pPr algn="l">
                        <a:lnSpc>
                          <a:spcPct val="150000"/>
                        </a:lnSpc>
                        <a:spcAft>
                          <a:spcPts val="0"/>
                        </a:spcAft>
                      </a:pPr>
                      <a:r>
                        <a:rPr lang="en-ZA" sz="1100" b="1">
                          <a:effectLst/>
                          <a:latin typeface="Arial"/>
                          <a:ea typeface="Times New Roman"/>
                          <a:cs typeface="Times New Roman"/>
                        </a:rPr>
                        <a:t>% of achievement</a:t>
                      </a:r>
                      <a:endParaRPr lang="en-ZA" sz="1000">
                        <a:effectLst/>
                        <a:latin typeface="Calibri"/>
                        <a:ea typeface="Calibri"/>
                        <a:cs typeface="Times New Roman"/>
                      </a:endParaRPr>
                    </a:p>
                    <a:p>
                      <a:pPr algn="l">
                        <a:lnSpc>
                          <a:spcPct val="150000"/>
                        </a:lnSpc>
                        <a:spcAft>
                          <a:spcPts val="0"/>
                        </a:spcAft>
                      </a:pPr>
                      <a:r>
                        <a:rPr lang="en-ZA" sz="1100" b="1">
                          <a:effectLst/>
                          <a:latin typeface="Arial"/>
                          <a:ea typeface="Times New Roman"/>
                          <a:cs typeface="Times New Roman"/>
                        </a:rPr>
                        <a:t>of ICT systems availability</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Quarterly</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smtClean="0">
                          <a:effectLst/>
                          <a:latin typeface="Arial"/>
                          <a:ea typeface="Calibri"/>
                          <a:cs typeface="Times New Roman"/>
                        </a:rPr>
                        <a:t>Four quarterly progress report on the planned 95</a:t>
                      </a:r>
                      <a:r>
                        <a:rPr lang="en-ZA" sz="1100" dirty="0">
                          <a:effectLst/>
                          <a:latin typeface="Arial"/>
                          <a:ea typeface="Calibri"/>
                          <a:cs typeface="Times New Roman"/>
                        </a:rPr>
                        <a:t>% availability of ICT system </a:t>
                      </a:r>
                      <a:r>
                        <a:rPr lang="en-ZA" sz="1100" dirty="0" smtClean="0">
                          <a:effectLst/>
                          <a:latin typeface="Arial"/>
                          <a:ea typeface="Calibri"/>
                          <a:cs typeface="Times New Roman"/>
                        </a:rPr>
                        <a:t>produced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US" sz="1100" dirty="0" smtClean="0">
                          <a:effectLst/>
                          <a:latin typeface="Arial"/>
                          <a:ea typeface="Calibri"/>
                          <a:cs typeface="Times New Roman"/>
                        </a:rPr>
                        <a:t>(1) Report on planned 95% availability of ICT system produced </a:t>
                      </a:r>
                      <a:endParaRPr lang="en-US" sz="1100" dirty="0">
                        <a:effectLst/>
                        <a:latin typeface="Arial"/>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dirty="0" smtClean="0">
                          <a:effectLst/>
                          <a:latin typeface="Arial"/>
                          <a:ea typeface="Calibri"/>
                          <a:cs typeface="Times New Roman"/>
                        </a:rPr>
                        <a:t>(2) Report on planned 95% availability of ICT system produced </a:t>
                      </a:r>
                      <a:endParaRPr lang="en-US" sz="1100" dirty="0">
                        <a:effectLst/>
                        <a:latin typeface="Arial"/>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dirty="0" smtClean="0">
                          <a:effectLst/>
                          <a:latin typeface="Arial"/>
                          <a:ea typeface="Calibri"/>
                          <a:cs typeface="Times New Roman"/>
                        </a:rPr>
                        <a:t>(3) Report on planned 95% availability of ICT system produced </a:t>
                      </a:r>
                    </a:p>
                    <a:p>
                      <a:pPr algn="l">
                        <a:lnSpc>
                          <a:spcPct val="150000"/>
                        </a:lnSpc>
                        <a:spcAft>
                          <a:spcPts val="0"/>
                        </a:spcAft>
                      </a:pPr>
                      <a:r>
                        <a:rPr lang="en-ZA" sz="1100" dirty="0" smtClean="0">
                          <a:effectLst/>
                          <a:latin typeface="Arial"/>
                          <a:ea typeface="Calibri"/>
                          <a:cs typeface="Times New Roman"/>
                        </a:rPr>
                        <a:t>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dirty="0" smtClean="0">
                          <a:effectLst/>
                          <a:latin typeface="Arial"/>
                          <a:ea typeface="Calibri"/>
                          <a:cs typeface="Times New Roman"/>
                        </a:rPr>
                        <a:t>(4) Report on planned 95% availability of ICT system produced </a:t>
                      </a:r>
                      <a:endParaRPr lang="en-US" sz="1100" dirty="0">
                        <a:effectLst/>
                        <a:latin typeface="Arial"/>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78966">
                <a:tc>
                  <a:txBody>
                    <a:bodyPr/>
                    <a:lstStyle/>
                    <a:p>
                      <a:pPr algn="l">
                        <a:lnSpc>
                          <a:spcPct val="150000"/>
                        </a:lnSpc>
                        <a:spcAft>
                          <a:spcPts val="0"/>
                        </a:spcAft>
                      </a:pPr>
                      <a:r>
                        <a:rPr lang="en-ZA" sz="1100" b="1">
                          <a:effectLst/>
                          <a:latin typeface="Arial"/>
                          <a:ea typeface="SimSun"/>
                          <a:cs typeface="Times New Roman"/>
                        </a:rPr>
                        <a:t>Number of progress reports on implementation of DoW Business Systems Implementation Plan</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a:effectLst/>
                          <a:latin typeface="Arial"/>
                          <a:ea typeface="Times New Roman"/>
                          <a:cs typeface="Times New Roman"/>
                        </a:rPr>
                        <a:t>Quarterly</a:t>
                      </a:r>
                      <a:endParaRPr lang="en-ZA" sz="1000">
                        <a:effectLst/>
                        <a:latin typeface="Calibri"/>
                        <a:ea typeface="Calibri"/>
                        <a:cs typeface="Times New Roman"/>
                      </a:endParaRPr>
                    </a:p>
                    <a:p>
                      <a:pPr algn="l">
                        <a:lnSpc>
                          <a:spcPct val="150000"/>
                        </a:lnSpc>
                        <a:spcAft>
                          <a:spcPts val="0"/>
                        </a:spcAft>
                      </a:pPr>
                      <a:r>
                        <a:rPr lang="en-ZA" sz="1100">
                          <a:effectLst/>
                          <a:latin typeface="Arial"/>
                          <a:ea typeface="Times New Roman"/>
                          <a:cs typeface="Times New Roman"/>
                        </a:rPr>
                        <a:t> </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Calibri"/>
                          <a:cs typeface="Times New Roman"/>
                        </a:rPr>
                        <a:t>Four progress </a:t>
                      </a:r>
                      <a:r>
                        <a:rPr lang="en-ZA" sz="1100" dirty="0" smtClean="0">
                          <a:effectLst/>
                          <a:latin typeface="Arial"/>
                          <a:ea typeface="Calibri"/>
                          <a:cs typeface="Times New Roman"/>
                        </a:rPr>
                        <a:t>reports </a:t>
                      </a:r>
                      <a:r>
                        <a:rPr lang="en-ZA" sz="1100" dirty="0">
                          <a:effectLst/>
                          <a:latin typeface="Arial"/>
                          <a:ea typeface="Calibri"/>
                          <a:cs typeface="Times New Roman"/>
                        </a:rPr>
                        <a:t>on implementation of </a:t>
                      </a:r>
                      <a:r>
                        <a:rPr lang="en-ZA" sz="1100" dirty="0" smtClean="0">
                          <a:effectLst/>
                          <a:latin typeface="Arial"/>
                          <a:ea typeface="Calibri"/>
                          <a:cs typeface="Times New Roman"/>
                        </a:rPr>
                        <a:t>Business </a:t>
                      </a:r>
                      <a:r>
                        <a:rPr lang="en-ZA" sz="1100" dirty="0">
                          <a:effectLst/>
                          <a:latin typeface="Arial"/>
                          <a:ea typeface="Calibri"/>
                          <a:cs typeface="Times New Roman"/>
                        </a:rPr>
                        <a:t>Systems </a:t>
                      </a:r>
                      <a:r>
                        <a:rPr lang="en-ZA" sz="1100" dirty="0" smtClean="0">
                          <a:effectLst/>
                          <a:latin typeface="Arial"/>
                          <a:ea typeface="Calibri"/>
                          <a:cs typeface="Times New Roman"/>
                        </a:rPr>
                        <a:t>plan produced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US" sz="1100" dirty="0" smtClean="0">
                          <a:effectLst/>
                          <a:latin typeface="Arial" panose="020B0604020202020204" pitchFamily="34" charset="0"/>
                          <a:ea typeface="Calibri"/>
                          <a:cs typeface="Arial" panose="020B0604020202020204" pitchFamily="34" charset="0"/>
                        </a:rPr>
                        <a:t>(1)  progress reports on implementation of Business Systems plan produced </a:t>
                      </a:r>
                    </a:p>
                    <a:p>
                      <a:pPr algn="l">
                        <a:lnSpc>
                          <a:spcPct val="150000"/>
                        </a:lnSpc>
                        <a:spcAft>
                          <a:spcPts val="0"/>
                        </a:spcAft>
                      </a:pP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dirty="0" smtClean="0">
                          <a:effectLst/>
                          <a:latin typeface="Arial"/>
                          <a:ea typeface="Calibri"/>
                          <a:cs typeface="Times New Roman"/>
                        </a:rPr>
                        <a:t>(2)  progress reports on implementation of Business Systems plan produced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dirty="0" smtClean="0">
                          <a:effectLst/>
                          <a:latin typeface="Arial"/>
                          <a:ea typeface="Calibri"/>
                          <a:cs typeface="Times New Roman"/>
                        </a:rPr>
                        <a:t>(3)  progress reports on implementation of Business Systems plan produced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dirty="0" smtClean="0">
                          <a:effectLst/>
                          <a:latin typeface="Arial"/>
                          <a:ea typeface="Calibri"/>
                          <a:cs typeface="Times New Roman"/>
                        </a:rPr>
                        <a:t>(4)  progress reports on implementation of Business Systems plan produced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7013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1182139"/>
            <a:ext cx="9143999" cy="693080"/>
          </a:xfrm>
          <a:noFill/>
        </p:spPr>
        <p:txBody>
          <a:bodyPr>
            <a:noAutofit/>
          </a:bodyPr>
          <a:lstStyle/>
          <a:p>
            <a:pPr lvl="0">
              <a:lnSpc>
                <a:spcPct val="100000"/>
              </a:lnSpc>
              <a:spcBef>
                <a:spcPts val="0"/>
              </a:spcBef>
            </a:pPr>
            <a:r>
              <a:rPr lang="en-ZA" sz="2800" b="1" dirty="0" smtClean="0">
                <a:latin typeface="Arial" pitchFamily="34" charset="0"/>
                <a:cs typeface="Arial" pitchFamily="34" charset="0"/>
              </a:rPr>
              <a:t>PRESENTATION OUTLINE </a:t>
            </a:r>
            <a:endParaRPr lang="en-ZA" sz="2800" dirty="0">
              <a:latin typeface="Arial" pitchFamily="34" charset="0"/>
              <a:cs typeface="Arial" pitchFamily="34" charset="0"/>
            </a:endParaRPr>
          </a:p>
        </p:txBody>
      </p:sp>
      <p:sp>
        <p:nvSpPr>
          <p:cNvPr id="3" name="Content Placeholder 7"/>
          <p:cNvSpPr txBox="1">
            <a:spLocks/>
          </p:cNvSpPr>
          <p:nvPr/>
        </p:nvSpPr>
        <p:spPr>
          <a:xfrm>
            <a:off x="645461" y="1875221"/>
            <a:ext cx="7899882" cy="4870613"/>
          </a:xfrm>
          <a:prstGeom prst="rect">
            <a:avLst/>
          </a:prstGeom>
          <a:solidFill>
            <a:schemeClr val="bg1"/>
          </a:solidFill>
          <a:ln>
            <a:solidFill>
              <a:srgbClr val="00B050"/>
            </a:solidFill>
          </a:ln>
        </p:spPr>
        <p:txBody>
          <a:bodyPr>
            <a:normAutofit/>
          </a:bodyPr>
          <a:lstStyle/>
          <a:p>
            <a:pPr marL="0" lvl="1" algn="ctr" eaLnBrk="0" fontAlgn="base" hangingPunct="0">
              <a:spcBef>
                <a:spcPts val="575"/>
              </a:spcBef>
              <a:spcAft>
                <a:spcPct val="0"/>
              </a:spcAft>
              <a:buClr>
                <a:srgbClr val="D34817"/>
              </a:buClr>
              <a:buSzPct val="85000"/>
              <a:defRPr/>
            </a:pPr>
            <a:r>
              <a:rPr lang="en-ZA" sz="2000" b="1" dirty="0" err="1" smtClean="0">
                <a:solidFill>
                  <a:prstClr val="black"/>
                </a:solidFill>
                <a:latin typeface="Arial" charset="0"/>
                <a:cs typeface="Arial" charset="0"/>
              </a:rPr>
              <a:t>DoW</a:t>
            </a:r>
            <a:r>
              <a:rPr lang="en-ZA" sz="2000" b="1" dirty="0" smtClean="0">
                <a:solidFill>
                  <a:prstClr val="black"/>
                </a:solidFill>
                <a:latin typeface="Arial" charset="0"/>
                <a:cs typeface="Arial" charset="0"/>
              </a:rPr>
              <a:t> Mandate, Vision and Mission</a:t>
            </a:r>
          </a:p>
          <a:p>
            <a:pPr marL="0" lvl="1" algn="ctr" eaLnBrk="0" fontAlgn="base" hangingPunct="0">
              <a:spcBef>
                <a:spcPts val="2400"/>
              </a:spcBef>
              <a:spcAft>
                <a:spcPct val="0"/>
              </a:spcAft>
              <a:buClr>
                <a:srgbClr val="D34817"/>
              </a:buClr>
              <a:buSzPct val="85000"/>
              <a:defRPr/>
            </a:pPr>
            <a:r>
              <a:rPr lang="en-ZA" sz="2000" b="1" dirty="0" smtClean="0">
                <a:solidFill>
                  <a:prstClr val="black"/>
                </a:solidFill>
                <a:latin typeface="Arial" charset="0"/>
                <a:cs typeface="Arial" charset="0"/>
              </a:rPr>
              <a:t>Strategic Focus</a:t>
            </a:r>
            <a:endParaRPr lang="en-ZA" sz="2000" b="1" dirty="0">
              <a:solidFill>
                <a:prstClr val="black"/>
              </a:solidFill>
              <a:latin typeface="Arial" charset="0"/>
              <a:cs typeface="Arial" charset="0"/>
            </a:endParaRPr>
          </a:p>
          <a:p>
            <a:pPr marL="0" lvl="1" algn="ctr" eaLnBrk="0" fontAlgn="base" hangingPunct="0">
              <a:spcBef>
                <a:spcPts val="2400"/>
              </a:spcBef>
              <a:spcAft>
                <a:spcPct val="0"/>
              </a:spcAft>
              <a:buClr>
                <a:srgbClr val="D34817"/>
              </a:buClr>
              <a:buSzPct val="85000"/>
              <a:defRPr/>
            </a:pPr>
            <a:r>
              <a:rPr lang="en-ZA" sz="2000" b="1" dirty="0">
                <a:solidFill>
                  <a:prstClr val="black"/>
                </a:solidFill>
                <a:latin typeface="Arial" charset="0"/>
                <a:cs typeface="Arial" charset="0"/>
              </a:rPr>
              <a:t>Situational </a:t>
            </a:r>
            <a:r>
              <a:rPr lang="en-ZA" sz="2000" b="1" dirty="0" smtClean="0">
                <a:solidFill>
                  <a:prstClr val="black"/>
                </a:solidFill>
                <a:latin typeface="Arial" charset="0"/>
                <a:cs typeface="Arial" charset="0"/>
              </a:rPr>
              <a:t>analysis</a:t>
            </a:r>
          </a:p>
          <a:p>
            <a:pPr marL="0" lvl="1" algn="ctr" eaLnBrk="0" fontAlgn="base" hangingPunct="0">
              <a:spcBef>
                <a:spcPts val="2400"/>
              </a:spcBef>
              <a:spcAft>
                <a:spcPct val="0"/>
              </a:spcAft>
              <a:buClr>
                <a:srgbClr val="D34817"/>
              </a:buClr>
              <a:buSzPct val="85000"/>
              <a:defRPr/>
            </a:pPr>
            <a:r>
              <a:rPr lang="en-ZA" sz="2000" b="1" dirty="0" smtClean="0">
                <a:solidFill>
                  <a:prstClr val="black"/>
                </a:solidFill>
                <a:latin typeface="Arial" charset="0"/>
                <a:cs typeface="Arial" charset="0"/>
              </a:rPr>
              <a:t>Organisational  &amp; budget programme structure </a:t>
            </a:r>
            <a:endParaRPr lang="en-ZA" sz="2000" b="1" dirty="0">
              <a:solidFill>
                <a:prstClr val="black"/>
              </a:solidFill>
              <a:latin typeface="Arial" charset="0"/>
              <a:cs typeface="Arial" charset="0"/>
            </a:endParaRPr>
          </a:p>
          <a:p>
            <a:pPr marL="0" lvl="1" algn="ctr" eaLnBrk="0" fontAlgn="base" hangingPunct="0">
              <a:spcBef>
                <a:spcPts val="2400"/>
              </a:spcBef>
              <a:spcAft>
                <a:spcPct val="0"/>
              </a:spcAft>
              <a:buClr>
                <a:srgbClr val="D34817"/>
              </a:buClr>
              <a:buSzPct val="85000"/>
              <a:defRPr/>
            </a:pPr>
            <a:r>
              <a:rPr lang="en-ZA" sz="2000" b="1" dirty="0">
                <a:solidFill>
                  <a:prstClr val="black"/>
                </a:solidFill>
                <a:latin typeface="Arial" charset="0"/>
                <a:cs typeface="Arial" charset="0"/>
              </a:rPr>
              <a:t>Programme and Sub-Programme Plans </a:t>
            </a:r>
            <a:endParaRPr lang="en-ZA" sz="2000" b="1" dirty="0" smtClean="0">
              <a:solidFill>
                <a:prstClr val="black"/>
              </a:solidFill>
              <a:latin typeface="Arial" charset="0"/>
              <a:cs typeface="Arial" charset="0"/>
            </a:endParaRPr>
          </a:p>
          <a:p>
            <a:pPr marL="0" lvl="1" algn="ctr" eaLnBrk="0" fontAlgn="base" hangingPunct="0">
              <a:spcBef>
                <a:spcPts val="2400"/>
              </a:spcBef>
              <a:spcAft>
                <a:spcPct val="0"/>
              </a:spcAft>
              <a:buClr>
                <a:srgbClr val="D34817"/>
              </a:buClr>
              <a:buSzPct val="85000"/>
              <a:defRPr/>
            </a:pPr>
            <a:r>
              <a:rPr lang="en-ZA" sz="2000" b="1" dirty="0" smtClean="0">
                <a:solidFill>
                  <a:prstClr val="black"/>
                </a:solidFill>
                <a:latin typeface="Arial" charset="0"/>
                <a:cs typeface="Arial" charset="0"/>
              </a:rPr>
              <a:t>Human Resourcing </a:t>
            </a:r>
          </a:p>
          <a:p>
            <a:pPr marL="0" lvl="1" algn="ctr" eaLnBrk="0" fontAlgn="base" hangingPunct="0">
              <a:spcBef>
                <a:spcPts val="2400"/>
              </a:spcBef>
              <a:spcAft>
                <a:spcPct val="0"/>
              </a:spcAft>
              <a:buClr>
                <a:srgbClr val="D34817"/>
              </a:buClr>
              <a:buSzPct val="85000"/>
              <a:defRPr/>
            </a:pPr>
            <a:r>
              <a:rPr lang="en-ZA" sz="2000" b="1" dirty="0" smtClean="0">
                <a:solidFill>
                  <a:prstClr val="black"/>
                </a:solidFill>
                <a:latin typeface="Arial" charset="0"/>
                <a:cs typeface="Arial" charset="0"/>
              </a:rPr>
              <a:t>Financial  Management  </a:t>
            </a:r>
          </a:p>
          <a:p>
            <a:pPr marL="0" lvl="1" algn="ctr" eaLnBrk="0" fontAlgn="base" hangingPunct="0">
              <a:spcBef>
                <a:spcPts val="2400"/>
              </a:spcBef>
              <a:spcAft>
                <a:spcPct val="0"/>
              </a:spcAft>
              <a:buClr>
                <a:srgbClr val="D34817"/>
              </a:buClr>
              <a:buSzPct val="85000"/>
              <a:defRPr/>
            </a:pPr>
            <a:endParaRPr lang="en-ZA" sz="2000" b="1" dirty="0">
              <a:solidFill>
                <a:prstClr val="black"/>
              </a:solidFill>
              <a:latin typeface="Arial" charset="0"/>
              <a:cs typeface="Arial" charset="0"/>
            </a:endParaRPr>
          </a:p>
          <a:p>
            <a:pPr marL="0" lvl="1" algn="ctr" eaLnBrk="0" fontAlgn="base" hangingPunct="0">
              <a:spcBef>
                <a:spcPts val="2400"/>
              </a:spcBef>
              <a:spcAft>
                <a:spcPct val="0"/>
              </a:spcAft>
              <a:buClr>
                <a:srgbClr val="D34817"/>
              </a:buClr>
              <a:buSzPct val="85000"/>
              <a:defRPr/>
            </a:pPr>
            <a:endParaRPr lang="en-ZA" sz="2000" b="1" dirty="0">
              <a:solidFill>
                <a:prstClr val="black"/>
              </a:solidFill>
              <a:latin typeface="Arial" charset="0"/>
              <a:cs typeface="Arial" charset="0"/>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a:t>
            </a:fld>
            <a:endParaRPr lang="en-ZA" dirty="0">
              <a:solidFill>
                <a:prstClr val="black">
                  <a:tint val="75000"/>
                </a:prstClr>
              </a:solidFill>
            </a:endParaRPr>
          </a:p>
        </p:txBody>
      </p:sp>
      <p:sp>
        <p:nvSpPr>
          <p:cNvPr id="5" name="Date Placeholder 4"/>
          <p:cNvSpPr>
            <a:spLocks noGrp="1"/>
          </p:cNvSpPr>
          <p:nvPr>
            <p:ph type="dt" sz="half" idx="10"/>
          </p:nvPr>
        </p:nvSpPr>
        <p:spPr/>
        <p:txBody>
          <a:bodyPr/>
          <a:lstStyle/>
          <a:p>
            <a:fld id="{106D3933-C9DE-42EE-8399-55E6067DA52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2410983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20</a:t>
            </a:fld>
            <a:endParaRPr lang="en-ZA" dirty="0">
              <a:solidFill>
                <a:prstClr val="black">
                  <a:tint val="75000"/>
                </a:prstClr>
              </a:solidFill>
            </a:endParaRPr>
          </a:p>
        </p:txBody>
      </p:sp>
      <p:sp>
        <p:nvSpPr>
          <p:cNvPr id="7" name="Title 1"/>
          <p:cNvSpPr>
            <a:spLocks noGrp="1"/>
          </p:cNvSpPr>
          <p:nvPr>
            <p:ph type="title"/>
          </p:nvPr>
        </p:nvSpPr>
        <p:spPr>
          <a:xfrm>
            <a:off x="168813" y="909571"/>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1: RESOURCE CONSIDERATIONS </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140029530"/>
              </p:ext>
            </p:extLst>
          </p:nvPr>
        </p:nvGraphicFramePr>
        <p:xfrm>
          <a:off x="390537" y="1721916"/>
          <a:ext cx="7956294" cy="4578995"/>
        </p:xfrm>
        <a:graphic>
          <a:graphicData uri="http://schemas.openxmlformats.org/drawingml/2006/table">
            <a:tbl>
              <a:tblPr firstRow="1" firstCol="1" bandRow="1"/>
              <a:tblGrid>
                <a:gridCol w="2700432">
                  <a:extLst>
                    <a:ext uri="{9D8B030D-6E8A-4147-A177-3AD203B41FA5}">
                      <a16:colId xmlns:a16="http://schemas.microsoft.com/office/drawing/2014/main" xmlns="" val="20000"/>
                    </a:ext>
                  </a:extLst>
                </a:gridCol>
                <a:gridCol w="650991">
                  <a:extLst>
                    <a:ext uri="{9D8B030D-6E8A-4147-A177-3AD203B41FA5}">
                      <a16:colId xmlns:a16="http://schemas.microsoft.com/office/drawing/2014/main" xmlns="" val="20001"/>
                    </a:ext>
                  </a:extLst>
                </a:gridCol>
                <a:gridCol w="644318">
                  <a:extLst>
                    <a:ext uri="{9D8B030D-6E8A-4147-A177-3AD203B41FA5}">
                      <a16:colId xmlns:a16="http://schemas.microsoft.com/office/drawing/2014/main" xmlns="" val="20002"/>
                    </a:ext>
                  </a:extLst>
                </a:gridCol>
                <a:gridCol w="115384">
                  <a:extLst>
                    <a:ext uri="{9D8B030D-6E8A-4147-A177-3AD203B41FA5}">
                      <a16:colId xmlns:a16="http://schemas.microsoft.com/office/drawing/2014/main" xmlns="" val="20003"/>
                    </a:ext>
                  </a:extLst>
                </a:gridCol>
                <a:gridCol w="749167">
                  <a:extLst>
                    <a:ext uri="{9D8B030D-6E8A-4147-A177-3AD203B41FA5}">
                      <a16:colId xmlns:a16="http://schemas.microsoft.com/office/drawing/2014/main" xmlns="" val="20004"/>
                    </a:ext>
                  </a:extLst>
                </a:gridCol>
                <a:gridCol w="914907">
                  <a:extLst>
                    <a:ext uri="{9D8B030D-6E8A-4147-A177-3AD203B41FA5}">
                      <a16:colId xmlns:a16="http://schemas.microsoft.com/office/drawing/2014/main" xmlns="" val="20005"/>
                    </a:ext>
                  </a:extLst>
                </a:gridCol>
                <a:gridCol w="677685">
                  <a:extLst>
                    <a:ext uri="{9D8B030D-6E8A-4147-A177-3AD203B41FA5}">
                      <a16:colId xmlns:a16="http://schemas.microsoft.com/office/drawing/2014/main" xmlns="" val="20006"/>
                    </a:ext>
                  </a:extLst>
                </a:gridCol>
                <a:gridCol w="751705">
                  <a:extLst>
                    <a:ext uri="{9D8B030D-6E8A-4147-A177-3AD203B41FA5}">
                      <a16:colId xmlns:a16="http://schemas.microsoft.com/office/drawing/2014/main" xmlns="" val="20007"/>
                    </a:ext>
                  </a:extLst>
                </a:gridCol>
                <a:gridCol w="751705">
                  <a:extLst>
                    <a:ext uri="{9D8B030D-6E8A-4147-A177-3AD203B41FA5}">
                      <a16:colId xmlns:a16="http://schemas.microsoft.com/office/drawing/2014/main" xmlns="" val="20008"/>
                    </a:ext>
                  </a:extLst>
                </a:gridCol>
              </a:tblGrid>
              <a:tr h="228528">
                <a:tc>
                  <a:txBody>
                    <a:bodyPr/>
                    <a:lstStyle/>
                    <a:p>
                      <a:pPr algn="just">
                        <a:lnSpc>
                          <a:spcPct val="150000"/>
                        </a:lnSpc>
                        <a:spcAft>
                          <a:spcPts val="0"/>
                        </a:spcAft>
                      </a:pPr>
                      <a:r>
                        <a:rPr lang="en-ZA" sz="900" b="1" dirty="0">
                          <a:solidFill>
                            <a:srgbClr val="FFFFFF"/>
                          </a:solidFill>
                          <a:effectLst/>
                          <a:latin typeface="Arial"/>
                          <a:ea typeface="Calibri"/>
                          <a:cs typeface="Times New Roman"/>
                        </a:rPr>
                        <a:t>Expenditure Estimates</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dirty="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just">
                        <a:lnSpc>
                          <a:spcPct val="150000"/>
                        </a:lnSpc>
                        <a:spcAft>
                          <a:spcPts val="0"/>
                        </a:spcAft>
                      </a:pPr>
                      <a:r>
                        <a:rPr lang="en-ZA" sz="900">
                          <a:solidFill>
                            <a:srgbClr val="FFFFFF"/>
                          </a:solidFill>
                          <a:effectLst/>
                          <a:latin typeface="Arial"/>
                          <a:ea typeface="Calibri"/>
                          <a:cs typeface="Times New Roman"/>
                        </a:rPr>
                        <a:t> </a:t>
                      </a:r>
                      <a:endParaRPr lang="en-ZA" sz="800">
                        <a:effectLst/>
                        <a:latin typeface="Calibri"/>
                        <a:ea typeface="Calibri"/>
                        <a:cs typeface="Times New Roman"/>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85583">
                <a:tc>
                  <a:txBody>
                    <a:bodyPr/>
                    <a:lstStyle/>
                    <a:p>
                      <a:endParaRPr lang="en-ZA" sz="800">
                        <a:effectLst/>
                        <a:latin typeface="Calibri"/>
                        <a:ea typeface="Calibri"/>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3BC"/>
                    </a:solidFill>
                  </a:tcPr>
                </a:tc>
                <a:tc gridSpan="4">
                  <a:txBody>
                    <a:bodyPr/>
                    <a:lstStyle/>
                    <a:p>
                      <a:pPr algn="ctr">
                        <a:lnSpc>
                          <a:spcPct val="150000"/>
                        </a:lnSpc>
                        <a:spcAft>
                          <a:spcPts val="0"/>
                        </a:spcAft>
                      </a:pPr>
                      <a:r>
                        <a:rPr lang="en-ZA" sz="900" b="1" dirty="0">
                          <a:effectLst/>
                          <a:latin typeface="Arial"/>
                          <a:ea typeface="Calibri"/>
                          <a:cs typeface="Times New Roman"/>
                        </a:rPr>
                        <a:t>Expenditure Outcome</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0"/>
                        </a:spcAft>
                      </a:pPr>
                      <a:r>
                        <a:rPr lang="en-ZA" sz="900" b="1" dirty="0" smtClean="0">
                          <a:effectLst/>
                          <a:latin typeface="Arial"/>
                          <a:ea typeface="Calibri"/>
                          <a:cs typeface="Times New Roman"/>
                        </a:rPr>
                        <a:t>Final Appropriation</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3">
                  <a:txBody>
                    <a:bodyPr/>
                    <a:lstStyle/>
                    <a:p>
                      <a:pPr algn="ctr">
                        <a:lnSpc>
                          <a:spcPct val="150000"/>
                        </a:lnSpc>
                        <a:spcAft>
                          <a:spcPts val="0"/>
                        </a:spcAft>
                      </a:pPr>
                      <a:r>
                        <a:rPr lang="en-ZA" sz="900" b="1" dirty="0">
                          <a:effectLst/>
                          <a:latin typeface="Arial"/>
                          <a:ea typeface="Calibri"/>
                          <a:cs typeface="Times New Roman"/>
                        </a:rPr>
                        <a:t>Medium-term Expenditure estimates</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52453">
                <a:tc>
                  <a:txBody>
                    <a:bodyPr/>
                    <a:lstStyle/>
                    <a:p>
                      <a:endParaRPr lang="en-ZA" sz="800">
                        <a:effectLst/>
                        <a:latin typeface="Calibri"/>
                        <a:ea typeface="Calibri"/>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6E3BC"/>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2015/16</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gridSpan="2">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2016/17</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2017/18</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2018/19</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2019/20</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2020/21</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2021/22</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10002"/>
                  </a:ext>
                </a:extLst>
              </a:tr>
              <a:tr h="228528">
                <a:tc>
                  <a:txBody>
                    <a:bodyPr/>
                    <a:lstStyle/>
                    <a:p>
                      <a:pPr algn="just">
                        <a:lnSpc>
                          <a:spcPct val="150000"/>
                        </a:lnSpc>
                        <a:spcAft>
                          <a:spcPts val="0"/>
                        </a:spcAft>
                      </a:pPr>
                      <a:r>
                        <a:rPr lang="en-ZA" sz="900" b="1">
                          <a:effectLst/>
                          <a:latin typeface="Arial"/>
                          <a:ea typeface="Calibri"/>
                          <a:cs typeface="Times New Roman"/>
                        </a:rPr>
                        <a:t>Administration</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E3BC"/>
                    </a:solidFill>
                  </a:tcPr>
                </a:tc>
                <a:tc gridSpan="4">
                  <a:txBody>
                    <a:bodyPr/>
                    <a:lstStyle/>
                    <a:p>
                      <a:pPr algn="ctr">
                        <a:lnSpc>
                          <a:spcPct val="150000"/>
                        </a:lnSpc>
                        <a:spcAft>
                          <a:spcPts val="0"/>
                        </a:spcAft>
                      </a:pPr>
                      <a:r>
                        <a:rPr lang="en-ZA" sz="900" b="1" dirty="0">
                          <a:solidFill>
                            <a:srgbClr val="FFFFFF"/>
                          </a:solidFill>
                          <a:effectLst/>
                          <a:latin typeface="Arial"/>
                          <a:ea typeface="Calibri"/>
                          <a:cs typeface="Times New Roman"/>
                        </a:rPr>
                        <a:t>R`000</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50000"/>
                        </a:lnSpc>
                        <a:spcAft>
                          <a:spcPts val="0"/>
                        </a:spcAft>
                      </a:pPr>
                      <a:r>
                        <a:rPr lang="en-ZA" sz="900" b="1">
                          <a:solidFill>
                            <a:srgbClr val="FFFFFF"/>
                          </a:solidFill>
                          <a:effectLst/>
                          <a:latin typeface="Arial"/>
                          <a:ea typeface="Calibri"/>
                          <a:cs typeface="Times New Roman"/>
                        </a:rPr>
                        <a:t>R`000</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gridSpan="3">
                  <a:txBody>
                    <a:bodyPr/>
                    <a:lstStyle/>
                    <a:p>
                      <a:pPr algn="ctr">
                        <a:lnSpc>
                          <a:spcPct val="150000"/>
                        </a:lnSpc>
                        <a:spcAft>
                          <a:spcPts val="0"/>
                        </a:spcAft>
                      </a:pPr>
                      <a:r>
                        <a:rPr lang="en-ZA" sz="900" b="1" dirty="0">
                          <a:solidFill>
                            <a:srgbClr val="FFFFFF"/>
                          </a:solidFill>
                          <a:effectLst/>
                          <a:latin typeface="Arial"/>
                          <a:ea typeface="Calibri"/>
                          <a:cs typeface="Times New Roman"/>
                        </a:rPr>
                        <a:t>R`000</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10003"/>
                  </a:ext>
                </a:extLst>
              </a:tr>
              <a:tr h="228528">
                <a:tc>
                  <a:txBody>
                    <a:bodyPr/>
                    <a:lstStyle/>
                    <a:p>
                      <a:pPr algn="just">
                        <a:lnSpc>
                          <a:spcPct val="150000"/>
                        </a:lnSpc>
                        <a:spcAft>
                          <a:spcPts val="0"/>
                        </a:spcAft>
                      </a:pPr>
                      <a:r>
                        <a:rPr lang="en-ZA" sz="900">
                          <a:effectLst/>
                          <a:latin typeface="Arial"/>
                          <a:ea typeface="Calibri"/>
                          <a:cs typeface="Times New Roman"/>
                        </a:rPr>
                        <a:t>Ministry</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smtClean="0">
                          <a:solidFill>
                            <a:schemeClr val="tx1"/>
                          </a:solidFill>
                          <a:effectLst/>
                          <a:latin typeface="Arial"/>
                          <a:ea typeface="Calibri"/>
                          <a:cs typeface="Times New Roman"/>
                        </a:rPr>
                        <a:t>21 487</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smtClean="0">
                          <a:solidFill>
                            <a:schemeClr val="tx1"/>
                          </a:solidFill>
                          <a:effectLst/>
                          <a:latin typeface="Arial"/>
                          <a:ea typeface="Calibri"/>
                          <a:cs typeface="Times New Roman"/>
                        </a:rPr>
                        <a:t>  21 284</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a:t>
                      </a:r>
                      <a:r>
                        <a:rPr lang="en-ZA" sz="900" kern="1200" baseline="0" dirty="0" smtClean="0">
                          <a:solidFill>
                            <a:schemeClr val="tx1"/>
                          </a:solidFill>
                          <a:effectLst/>
                          <a:latin typeface="Arial"/>
                          <a:ea typeface="Calibri"/>
                          <a:cs typeface="Times New Roman"/>
                        </a:rPr>
                        <a:t> </a:t>
                      </a:r>
                      <a:r>
                        <a:rPr lang="en-ZA" sz="900" kern="1200" dirty="0" smtClean="0">
                          <a:solidFill>
                            <a:schemeClr val="tx1"/>
                          </a:solidFill>
                          <a:effectLst/>
                          <a:latin typeface="Arial"/>
                          <a:ea typeface="Calibri"/>
                          <a:cs typeface="Times New Roman"/>
                        </a:rPr>
                        <a:t>       </a:t>
                      </a:r>
                      <a:r>
                        <a:rPr lang="en-ZA" sz="900" kern="1200" dirty="0">
                          <a:solidFill>
                            <a:schemeClr val="tx1"/>
                          </a:solidFill>
                          <a:effectLst/>
                          <a:latin typeface="Arial"/>
                          <a:ea typeface="Calibri"/>
                          <a:cs typeface="Times New Roman"/>
                        </a:rPr>
                        <a:t>20 240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Arial" panose="020B0604020202020204" pitchFamily="34" charset="0"/>
                        </a:rPr>
                        <a:t>               19 643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Narrow" panose="020B0606020202030204" pitchFamily="34" charset="0"/>
                        </a:rPr>
                        <a:t>         </a:t>
                      </a:r>
                      <a:r>
                        <a:rPr lang="en-ZA" sz="900" b="0" i="0" u="none" strike="noStrike" dirty="0" smtClean="0">
                          <a:effectLst/>
                          <a:latin typeface="Arial Narrow" panose="020B0606020202030204" pitchFamily="34" charset="0"/>
                        </a:rPr>
                        <a:t>     </a:t>
                      </a:r>
                      <a:r>
                        <a:rPr lang="en-ZA" sz="900" b="0" i="0" u="none" strike="noStrike" dirty="0">
                          <a:effectLst/>
                          <a:latin typeface="Arial Narrow" panose="020B0606020202030204" pitchFamily="34" charset="0"/>
                        </a:rPr>
                        <a:t>16 616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17 667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a:solidFill>
                            <a:schemeClr val="tx1"/>
                          </a:solidFill>
                          <a:effectLst/>
                          <a:latin typeface="Arial"/>
                          <a:ea typeface="Calibri"/>
                          <a:cs typeface="Times New Roman"/>
                        </a:rPr>
                        <a:t>          18 600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8528">
                <a:tc>
                  <a:txBody>
                    <a:bodyPr/>
                    <a:lstStyle/>
                    <a:p>
                      <a:pPr algn="just">
                        <a:lnSpc>
                          <a:spcPct val="150000"/>
                        </a:lnSpc>
                        <a:spcAft>
                          <a:spcPts val="0"/>
                        </a:spcAft>
                      </a:pPr>
                      <a:r>
                        <a:rPr lang="en-ZA" sz="900">
                          <a:effectLst/>
                          <a:latin typeface="Arial"/>
                          <a:ea typeface="Calibri"/>
                          <a:cs typeface="Times New Roman"/>
                        </a:rPr>
                        <a:t>Departmental Management</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smtClean="0">
                          <a:solidFill>
                            <a:schemeClr val="tx1"/>
                          </a:solidFill>
                          <a:effectLst/>
                          <a:latin typeface="Arial"/>
                          <a:ea typeface="Calibri"/>
                          <a:cs typeface="Times New Roman"/>
                        </a:rPr>
                        <a:t>13 998</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smtClean="0">
                          <a:solidFill>
                            <a:schemeClr val="tx1"/>
                          </a:solidFill>
                          <a:effectLst/>
                          <a:latin typeface="Arial"/>
                          <a:ea typeface="Calibri"/>
                          <a:cs typeface="Times New Roman"/>
                        </a:rPr>
                        <a:t>22 451</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a:t>
                      </a:r>
                      <a:r>
                        <a:rPr lang="en-ZA" sz="900" kern="1200" baseline="0" dirty="0" smtClean="0">
                          <a:solidFill>
                            <a:schemeClr val="tx1"/>
                          </a:solidFill>
                          <a:effectLst/>
                          <a:latin typeface="Arial"/>
                          <a:ea typeface="Calibri"/>
                          <a:cs typeface="Times New Roman"/>
                        </a:rPr>
                        <a:t> </a:t>
                      </a:r>
                      <a:r>
                        <a:rPr lang="en-ZA" sz="900" kern="1200" dirty="0" smtClean="0">
                          <a:solidFill>
                            <a:schemeClr val="tx1"/>
                          </a:solidFill>
                          <a:effectLst/>
                          <a:latin typeface="Arial"/>
                          <a:ea typeface="Calibri"/>
                          <a:cs typeface="Times New Roman"/>
                        </a:rPr>
                        <a:t>         </a:t>
                      </a:r>
                      <a:r>
                        <a:rPr lang="en-ZA" sz="900" kern="1200" dirty="0">
                          <a:solidFill>
                            <a:schemeClr val="tx1"/>
                          </a:solidFill>
                          <a:effectLst/>
                          <a:latin typeface="Arial"/>
                          <a:ea typeface="Calibri"/>
                          <a:cs typeface="Times New Roman"/>
                        </a:rPr>
                        <a:t>16 235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Arial" panose="020B0604020202020204" pitchFamily="34" charset="0"/>
                        </a:rPr>
                        <a:t>               14 567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Narrow" panose="020B0606020202030204" pitchFamily="34" charset="0"/>
                        </a:rPr>
                        <a:t>             </a:t>
                      </a:r>
                      <a:r>
                        <a:rPr lang="en-ZA" sz="900" b="0" i="0" u="none" strike="noStrike" dirty="0" smtClean="0">
                          <a:effectLst/>
                          <a:latin typeface="Arial Narrow" panose="020B0606020202030204" pitchFamily="34" charset="0"/>
                        </a:rPr>
                        <a:t> </a:t>
                      </a:r>
                      <a:r>
                        <a:rPr lang="en-ZA" sz="900" b="0" i="0" u="none" strike="noStrike" dirty="0">
                          <a:effectLst/>
                          <a:latin typeface="Arial Narrow" panose="020B0606020202030204" pitchFamily="34" charset="0"/>
                        </a:rPr>
                        <a:t>12 081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14 670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15 605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8528">
                <a:tc>
                  <a:txBody>
                    <a:bodyPr/>
                    <a:lstStyle/>
                    <a:p>
                      <a:pPr algn="just">
                        <a:lnSpc>
                          <a:spcPct val="150000"/>
                        </a:lnSpc>
                        <a:spcAft>
                          <a:spcPts val="0"/>
                        </a:spcAft>
                      </a:pPr>
                      <a:r>
                        <a:rPr lang="en-ZA" sz="900">
                          <a:effectLst/>
                          <a:latin typeface="Arial"/>
                          <a:ea typeface="Calibri"/>
                          <a:cs typeface="Times New Roman"/>
                        </a:rPr>
                        <a:t>Corporate Services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smtClean="0">
                          <a:solidFill>
                            <a:schemeClr val="tx1"/>
                          </a:solidFill>
                          <a:effectLst/>
                          <a:latin typeface="Arial"/>
                          <a:ea typeface="Calibri"/>
                          <a:cs typeface="Times New Roman"/>
                        </a:rPr>
                        <a:t>28 041</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smtClean="0">
                          <a:solidFill>
                            <a:schemeClr val="tx1"/>
                          </a:solidFill>
                          <a:effectLst/>
                          <a:latin typeface="Arial"/>
                          <a:ea typeface="Calibri"/>
                          <a:cs typeface="Times New Roman"/>
                        </a:rPr>
                        <a:t>20 458</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a:t>
                      </a:r>
                      <a:r>
                        <a:rPr lang="en-ZA" sz="900" kern="1200" baseline="0" dirty="0" smtClean="0">
                          <a:solidFill>
                            <a:schemeClr val="tx1"/>
                          </a:solidFill>
                          <a:effectLst/>
                          <a:latin typeface="Arial"/>
                          <a:ea typeface="Calibri"/>
                          <a:cs typeface="Times New Roman"/>
                        </a:rPr>
                        <a:t>  </a:t>
                      </a:r>
                      <a:r>
                        <a:rPr lang="en-ZA" sz="900" kern="1200" dirty="0" smtClean="0">
                          <a:solidFill>
                            <a:schemeClr val="tx1"/>
                          </a:solidFill>
                          <a:effectLst/>
                          <a:latin typeface="Arial"/>
                          <a:ea typeface="Calibri"/>
                          <a:cs typeface="Times New Roman"/>
                        </a:rPr>
                        <a:t>21 </a:t>
                      </a:r>
                      <a:r>
                        <a:rPr lang="en-ZA" sz="900" kern="1200" dirty="0">
                          <a:solidFill>
                            <a:schemeClr val="tx1"/>
                          </a:solidFill>
                          <a:effectLst/>
                          <a:latin typeface="Arial"/>
                          <a:ea typeface="Calibri"/>
                          <a:cs typeface="Times New Roman"/>
                        </a:rPr>
                        <a:t>268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Arial" panose="020B0604020202020204" pitchFamily="34" charset="0"/>
                        </a:rPr>
                        <a:t>               24 977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Narrow" panose="020B0606020202030204" pitchFamily="34" charset="0"/>
                        </a:rPr>
                        <a:t>             </a:t>
                      </a:r>
                      <a:r>
                        <a:rPr lang="en-ZA" sz="900" b="0" i="0" u="none" strike="noStrike" dirty="0" smtClean="0">
                          <a:effectLst/>
                          <a:latin typeface="Arial Narrow" panose="020B0606020202030204" pitchFamily="34" charset="0"/>
                        </a:rPr>
                        <a:t> </a:t>
                      </a:r>
                      <a:r>
                        <a:rPr lang="en-ZA" sz="900" b="0" i="0" u="none" strike="noStrike" dirty="0">
                          <a:effectLst/>
                          <a:latin typeface="Arial Narrow" panose="020B0606020202030204" pitchFamily="34" charset="0"/>
                        </a:rPr>
                        <a:t>23 509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a:solidFill>
                            <a:schemeClr val="tx1"/>
                          </a:solidFill>
                          <a:effectLst/>
                          <a:latin typeface="Arial"/>
                          <a:ea typeface="Calibri"/>
                          <a:cs typeface="Times New Roman"/>
                        </a:rPr>
                        <a:t>          24 762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26 307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8528">
                <a:tc>
                  <a:txBody>
                    <a:bodyPr/>
                    <a:lstStyle/>
                    <a:p>
                      <a:pPr algn="just">
                        <a:lnSpc>
                          <a:spcPct val="150000"/>
                        </a:lnSpc>
                        <a:spcAft>
                          <a:spcPts val="0"/>
                        </a:spcAft>
                      </a:pPr>
                      <a:r>
                        <a:rPr lang="en-ZA" sz="900">
                          <a:effectLst/>
                          <a:latin typeface="Arial"/>
                          <a:ea typeface="Calibri"/>
                          <a:cs typeface="Times New Roman"/>
                        </a:rPr>
                        <a:t>Financial Management</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smtClean="0">
                          <a:solidFill>
                            <a:schemeClr val="tx1"/>
                          </a:solidFill>
                          <a:effectLst/>
                          <a:latin typeface="Arial"/>
                          <a:ea typeface="Calibri"/>
                          <a:cs typeface="Times New Roman"/>
                        </a:rPr>
                        <a:t>10 002</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smtClean="0">
                          <a:solidFill>
                            <a:schemeClr val="tx1"/>
                          </a:solidFill>
                          <a:effectLst/>
                          <a:latin typeface="Arial"/>
                          <a:ea typeface="Calibri"/>
                          <a:cs typeface="Times New Roman"/>
                        </a:rPr>
                        <a:t>12 642</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a:t>
                      </a:r>
                      <a:r>
                        <a:rPr lang="en-ZA" sz="900" kern="1200" dirty="0" smtClean="0">
                          <a:solidFill>
                            <a:schemeClr val="tx1"/>
                          </a:solidFill>
                          <a:effectLst/>
                          <a:latin typeface="Arial"/>
                          <a:ea typeface="Calibri"/>
                          <a:cs typeface="Times New Roman"/>
                        </a:rPr>
                        <a:t>      13 </a:t>
                      </a:r>
                      <a:r>
                        <a:rPr lang="en-ZA" sz="900" kern="1200" dirty="0">
                          <a:solidFill>
                            <a:schemeClr val="tx1"/>
                          </a:solidFill>
                          <a:effectLst/>
                          <a:latin typeface="Arial"/>
                          <a:ea typeface="Calibri"/>
                          <a:cs typeface="Times New Roman"/>
                        </a:rPr>
                        <a:t>349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Arial" panose="020B0604020202020204" pitchFamily="34" charset="0"/>
                        </a:rPr>
                        <a:t>               15 987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Narrow" panose="020B0606020202030204" pitchFamily="34" charset="0"/>
                        </a:rPr>
                        <a:t>              </a:t>
                      </a:r>
                      <a:r>
                        <a:rPr lang="en-ZA" sz="900" b="0" i="0" u="none" strike="noStrike" dirty="0" smtClean="0">
                          <a:effectLst/>
                          <a:latin typeface="Arial Narrow" panose="020B0606020202030204" pitchFamily="34" charset="0"/>
                        </a:rPr>
                        <a:t>14 </a:t>
                      </a:r>
                      <a:r>
                        <a:rPr lang="en-ZA" sz="900" b="0" i="0" u="none" strike="noStrike" dirty="0">
                          <a:effectLst/>
                          <a:latin typeface="Arial Narrow" panose="020B0606020202030204" pitchFamily="34" charset="0"/>
                        </a:rPr>
                        <a:t>580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a:solidFill>
                            <a:schemeClr val="tx1"/>
                          </a:solidFill>
                          <a:effectLst/>
                          <a:latin typeface="Arial"/>
                          <a:ea typeface="Calibri"/>
                          <a:cs typeface="Times New Roman"/>
                        </a:rPr>
                        <a:t>          15 812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16 763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8528">
                <a:tc>
                  <a:txBody>
                    <a:bodyPr/>
                    <a:lstStyle/>
                    <a:p>
                      <a:pPr algn="just">
                        <a:lnSpc>
                          <a:spcPct val="150000"/>
                        </a:lnSpc>
                        <a:spcAft>
                          <a:spcPts val="0"/>
                        </a:spcAft>
                      </a:pPr>
                      <a:r>
                        <a:rPr lang="en-ZA" sz="900">
                          <a:effectLst/>
                          <a:latin typeface="Arial"/>
                          <a:ea typeface="Calibri"/>
                          <a:cs typeface="Times New Roman"/>
                        </a:rPr>
                        <a:t>Office Accommodation</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smtClean="0">
                          <a:solidFill>
                            <a:schemeClr val="tx1"/>
                          </a:solidFill>
                          <a:effectLst/>
                          <a:latin typeface="Arial"/>
                          <a:ea typeface="Calibri"/>
                          <a:cs typeface="Times New Roman"/>
                        </a:rPr>
                        <a:t>11 374</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smtClean="0">
                          <a:solidFill>
                            <a:schemeClr val="tx1"/>
                          </a:solidFill>
                          <a:effectLst/>
                          <a:latin typeface="Arial"/>
                          <a:ea typeface="Calibri"/>
                          <a:cs typeface="Times New Roman"/>
                        </a:rPr>
                        <a:t>11 624</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a:t>
                      </a:r>
                      <a:r>
                        <a:rPr lang="en-ZA" sz="900" kern="1200" baseline="0" dirty="0" smtClean="0">
                          <a:solidFill>
                            <a:schemeClr val="tx1"/>
                          </a:solidFill>
                          <a:effectLst/>
                          <a:latin typeface="Arial"/>
                          <a:ea typeface="Calibri"/>
                          <a:cs typeface="Times New Roman"/>
                        </a:rPr>
                        <a:t>  </a:t>
                      </a:r>
                      <a:r>
                        <a:rPr lang="en-ZA" sz="900" kern="1200" dirty="0" smtClean="0">
                          <a:solidFill>
                            <a:schemeClr val="tx1"/>
                          </a:solidFill>
                          <a:effectLst/>
                          <a:latin typeface="Arial"/>
                          <a:ea typeface="Calibri"/>
                          <a:cs typeface="Times New Roman"/>
                        </a:rPr>
                        <a:t>11 </a:t>
                      </a:r>
                      <a:r>
                        <a:rPr lang="en-ZA" sz="900" kern="1200" dirty="0">
                          <a:solidFill>
                            <a:schemeClr val="tx1"/>
                          </a:solidFill>
                          <a:effectLst/>
                          <a:latin typeface="Arial"/>
                          <a:ea typeface="Calibri"/>
                          <a:cs typeface="Times New Roman"/>
                        </a:rPr>
                        <a:t>467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Arial" panose="020B0604020202020204" pitchFamily="34" charset="0"/>
                        </a:rPr>
                        <a:t>               13 248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Narrow" panose="020B0606020202030204" pitchFamily="34" charset="0"/>
                        </a:rPr>
                        <a:t>             </a:t>
                      </a:r>
                      <a:r>
                        <a:rPr lang="en-ZA" sz="900" b="0" i="0" u="none" strike="noStrike" dirty="0" smtClean="0">
                          <a:effectLst/>
                          <a:latin typeface="Arial Narrow" panose="020B0606020202030204" pitchFamily="34" charset="0"/>
                        </a:rPr>
                        <a:t> </a:t>
                      </a:r>
                      <a:r>
                        <a:rPr lang="en-ZA" sz="900" b="0" i="0" u="none" strike="noStrike" dirty="0">
                          <a:effectLst/>
                          <a:latin typeface="Arial Narrow" panose="020B0606020202030204" pitchFamily="34" charset="0"/>
                        </a:rPr>
                        <a:t>17 601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a:solidFill>
                            <a:schemeClr val="tx1"/>
                          </a:solidFill>
                          <a:effectLst/>
                          <a:latin typeface="Arial"/>
                          <a:ea typeface="Calibri"/>
                          <a:cs typeface="Times New Roman"/>
                        </a:rPr>
                        <a:t>          18 569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chemeClr val="tx1"/>
                          </a:solidFill>
                          <a:effectLst/>
                          <a:latin typeface="Arial"/>
                          <a:ea typeface="Calibri"/>
                          <a:cs typeface="Times New Roman"/>
                        </a:rPr>
                        <a:t>          19 590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8528">
                <a:tc>
                  <a:txBody>
                    <a:bodyPr/>
                    <a:lstStyle/>
                    <a:p>
                      <a:pPr algn="just">
                        <a:lnSpc>
                          <a:spcPct val="150000"/>
                        </a:lnSpc>
                        <a:spcAft>
                          <a:spcPts val="0"/>
                        </a:spcAft>
                      </a:pPr>
                      <a:r>
                        <a:rPr lang="en-ZA" sz="900" b="1">
                          <a:effectLst/>
                          <a:latin typeface="Arial"/>
                          <a:ea typeface="Calibri"/>
                          <a:cs typeface="Times New Roman"/>
                        </a:rPr>
                        <a:t>Total </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900" b="1" dirty="0">
                          <a:solidFill>
                            <a:schemeClr val="tx1"/>
                          </a:solidFill>
                          <a:effectLst/>
                          <a:latin typeface="Arial"/>
                          <a:ea typeface="Calibri"/>
                          <a:cs typeface="Times New Roman"/>
                        </a:rPr>
                        <a:t>84 902</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a:lnSpc>
                          <a:spcPct val="150000"/>
                        </a:lnSpc>
                        <a:spcAft>
                          <a:spcPts val="0"/>
                        </a:spcAft>
                      </a:pPr>
                      <a:r>
                        <a:rPr lang="en-ZA" sz="900" b="1" dirty="0">
                          <a:solidFill>
                            <a:schemeClr val="tx1"/>
                          </a:solidFill>
                          <a:effectLst/>
                          <a:latin typeface="Arial"/>
                          <a:ea typeface="Calibri"/>
                          <a:cs typeface="Times New Roman"/>
                        </a:rPr>
                        <a:t>88 459</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r">
                        <a:lnSpc>
                          <a:spcPct val="150000"/>
                        </a:lnSpc>
                        <a:spcAft>
                          <a:spcPts val="0"/>
                        </a:spcAft>
                      </a:pPr>
                      <a:endParaRPr lang="en-ZA" sz="1000" b="1"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900" b="1" kern="1200" dirty="0" smtClean="0">
                          <a:solidFill>
                            <a:schemeClr val="tx1"/>
                          </a:solidFill>
                          <a:effectLst/>
                          <a:latin typeface="Arial"/>
                          <a:ea typeface="Calibri"/>
                          <a:cs typeface="Times New Roman"/>
                        </a:rPr>
                        <a:t>82 559</a:t>
                      </a:r>
                      <a:endParaRPr lang="en-ZA" sz="900" b="1" kern="1200" dirty="0">
                        <a:solidFill>
                          <a:schemeClr val="tx1"/>
                        </a:solidFill>
                        <a:effectLst/>
                        <a:latin typeface="Arial"/>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1" i="0" u="none" strike="noStrike" dirty="0">
                          <a:solidFill>
                            <a:srgbClr val="000000"/>
                          </a:solidFill>
                          <a:effectLst/>
                          <a:latin typeface="Arial" panose="020B0604020202020204" pitchFamily="34" charset="0"/>
                        </a:rPr>
                        <a:t>               88 422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900" b="1" dirty="0" smtClean="0">
                          <a:effectLst/>
                          <a:latin typeface="Arial"/>
                          <a:ea typeface="Calibri"/>
                          <a:cs typeface="Times New Roman"/>
                        </a:rPr>
                        <a:t>84 387</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1" kern="1200" dirty="0">
                          <a:solidFill>
                            <a:schemeClr val="tx1"/>
                          </a:solidFill>
                          <a:effectLst/>
                          <a:latin typeface="Arial"/>
                          <a:ea typeface="Calibri"/>
                          <a:cs typeface="Times New Roman"/>
                        </a:rPr>
                        <a:t>          91 480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1" kern="1200" dirty="0">
                          <a:solidFill>
                            <a:schemeClr val="tx1"/>
                          </a:solidFill>
                          <a:effectLst/>
                          <a:latin typeface="Arial"/>
                          <a:ea typeface="Calibri"/>
                          <a:cs typeface="Times New Roman"/>
                        </a:rPr>
                        <a:t>          96 865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9"/>
                  </a:ext>
                </a:extLst>
              </a:tr>
              <a:tr h="253218">
                <a:tc>
                  <a:txBody>
                    <a:bodyPr/>
                    <a:lstStyle/>
                    <a:p>
                      <a:pPr algn="just">
                        <a:lnSpc>
                          <a:spcPct val="150000"/>
                        </a:lnSpc>
                        <a:spcAft>
                          <a:spcPts val="0"/>
                        </a:spcAft>
                      </a:pPr>
                      <a:r>
                        <a:rPr lang="en-ZA" sz="900" b="1">
                          <a:effectLst/>
                          <a:latin typeface="Arial"/>
                          <a:ea typeface="Calibri"/>
                          <a:cs typeface="Times New Roman"/>
                        </a:rPr>
                        <a:t>Economic Classification</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800" dirty="0">
                        <a:solidFill>
                          <a:schemeClr val="tx1"/>
                        </a:solidFill>
                        <a:effectLst/>
                        <a:latin typeface="Calibri"/>
                        <a:ea typeface="Calibri"/>
                      </a:endParaRPr>
                    </a:p>
                  </a:txBody>
                  <a:tcPr marL="52223" marR="5222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endParaRPr lang="en-ZA" sz="800" dirty="0">
                        <a:solidFill>
                          <a:schemeClr val="tx1"/>
                        </a:solidFill>
                        <a:effectLst/>
                        <a:latin typeface="Calibri"/>
                        <a:ea typeface="Calibri"/>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50000"/>
                        </a:lnSpc>
                        <a:spcAft>
                          <a:spcPts val="0"/>
                        </a:spcAft>
                      </a:pPr>
                      <a:endParaRPr lang="en-ZA" sz="900" dirty="0">
                        <a:effectLst/>
                        <a:latin typeface="Calibri"/>
                        <a:ea typeface="Calibri"/>
                        <a:cs typeface="Times New Roman"/>
                      </a:endParaRPr>
                    </a:p>
                  </a:txBody>
                  <a:tcPr marL="56575" marR="565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1700" dirty="0"/>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endParaRPr lang="en-ZA" sz="800" dirty="0">
                        <a:solidFill>
                          <a:srgbClr val="FF0000"/>
                        </a:solidFill>
                        <a:effectLst/>
                        <a:latin typeface="Calibri"/>
                        <a:ea typeface="Calibri"/>
                        <a:cs typeface="Times New Roman"/>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800" dirty="0">
                        <a:effectLst/>
                        <a:latin typeface="Calibri"/>
                        <a:ea typeface="Calibri"/>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800">
                        <a:effectLst/>
                        <a:latin typeface="Calibri"/>
                        <a:ea typeface="Calibri"/>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800" dirty="0">
                        <a:effectLst/>
                        <a:latin typeface="Calibri"/>
                        <a:ea typeface="Calibri"/>
                      </a:endParaRPr>
                    </a:p>
                  </a:txBody>
                  <a:tcPr marL="52223" marR="5222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8528">
                <a:tc>
                  <a:txBody>
                    <a:bodyPr/>
                    <a:lstStyle/>
                    <a:p>
                      <a:pPr algn="just">
                        <a:lnSpc>
                          <a:spcPct val="150000"/>
                        </a:lnSpc>
                        <a:spcAft>
                          <a:spcPts val="0"/>
                        </a:spcAft>
                      </a:pPr>
                      <a:r>
                        <a:rPr lang="en-ZA" sz="900">
                          <a:effectLst/>
                          <a:latin typeface="Arial"/>
                          <a:ea typeface="Calibri"/>
                          <a:cs typeface="Times New Roman"/>
                        </a:rPr>
                        <a:t>Compensation of employees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solidFill>
                            <a:schemeClr val="tx1"/>
                          </a:solidFill>
                          <a:effectLst/>
                          <a:latin typeface="Arial"/>
                          <a:ea typeface="Calibri"/>
                          <a:cs typeface="Times New Roman"/>
                        </a:rPr>
                        <a:t>48 504 </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a:solidFill>
                            <a:schemeClr val="tx1"/>
                          </a:solidFill>
                          <a:effectLst/>
                          <a:latin typeface="Arial"/>
                          <a:ea typeface="Calibri"/>
                          <a:cs typeface="Times New Roman"/>
                        </a:rPr>
                        <a:t>49 028</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r" defTabSz="914400" rtl="0" eaLnBrk="1" latinLnBrk="0" hangingPunct="1">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50000"/>
                        </a:lnSpc>
                        <a:spcAft>
                          <a:spcPts val="0"/>
                        </a:spcAft>
                      </a:pPr>
                      <a:r>
                        <a:rPr lang="en-ZA" sz="900" kern="1200" dirty="0" smtClean="0">
                          <a:solidFill>
                            <a:schemeClr val="tx1"/>
                          </a:solidFill>
                          <a:effectLst/>
                          <a:latin typeface="Arial"/>
                          <a:ea typeface="Calibri"/>
                          <a:cs typeface="Times New Roman"/>
                        </a:rPr>
                        <a:t>48 117</a:t>
                      </a:r>
                      <a:endParaRPr lang="en-ZA" sz="900" kern="1200" dirty="0">
                        <a:solidFill>
                          <a:schemeClr val="tx1"/>
                        </a:solidFill>
                        <a:effectLst/>
                        <a:latin typeface="Arial"/>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46 156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smtClean="0">
                          <a:solidFill>
                            <a:srgbClr val="000000"/>
                          </a:solidFill>
                          <a:effectLst/>
                          <a:latin typeface="Arial"/>
                          <a:ea typeface="Calibri"/>
                          <a:cs typeface="Times New Roman"/>
                        </a:rPr>
                        <a:t>52</a:t>
                      </a:r>
                      <a:r>
                        <a:rPr lang="en-ZA" sz="900" baseline="0" dirty="0" smtClean="0">
                          <a:solidFill>
                            <a:srgbClr val="000000"/>
                          </a:solidFill>
                          <a:effectLst/>
                          <a:latin typeface="Arial"/>
                          <a:ea typeface="Calibri"/>
                          <a:cs typeface="Times New Roman"/>
                        </a:rPr>
                        <a:t> 001</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rgbClr val="000000"/>
                          </a:solidFill>
                          <a:effectLst/>
                          <a:latin typeface="Arial"/>
                          <a:ea typeface="Calibri"/>
                          <a:cs typeface="Times New Roman"/>
                        </a:rPr>
                        <a:t>          56 008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rgbClr val="000000"/>
                          </a:solidFill>
                          <a:effectLst/>
                          <a:latin typeface="Arial"/>
                          <a:ea typeface="Calibri"/>
                          <a:cs typeface="Times New Roman"/>
                        </a:rPr>
                        <a:t>          59 445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8528">
                <a:tc>
                  <a:txBody>
                    <a:bodyPr/>
                    <a:lstStyle/>
                    <a:p>
                      <a:pPr algn="just">
                        <a:lnSpc>
                          <a:spcPct val="150000"/>
                        </a:lnSpc>
                        <a:spcAft>
                          <a:spcPts val="0"/>
                        </a:spcAft>
                      </a:pPr>
                      <a:r>
                        <a:rPr lang="en-ZA" sz="900">
                          <a:effectLst/>
                          <a:latin typeface="Arial"/>
                          <a:ea typeface="Calibri"/>
                          <a:cs typeface="Times New Roman"/>
                        </a:rPr>
                        <a:t>Goods and services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solidFill>
                            <a:schemeClr val="tx1"/>
                          </a:solidFill>
                          <a:effectLst/>
                          <a:latin typeface="Arial"/>
                          <a:ea typeface="Calibri"/>
                          <a:cs typeface="Times New Roman"/>
                        </a:rPr>
                        <a:t>33 485 </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a:solidFill>
                            <a:schemeClr val="tx1"/>
                          </a:solidFill>
                          <a:effectLst/>
                          <a:latin typeface="Arial"/>
                          <a:ea typeface="Calibri"/>
                          <a:cs typeface="Times New Roman"/>
                        </a:rPr>
                        <a:t>36 049</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r" defTabSz="914400" rtl="0" eaLnBrk="1" latinLnBrk="0" hangingPunct="1">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50000"/>
                        </a:lnSpc>
                        <a:spcAft>
                          <a:spcPts val="0"/>
                        </a:spcAft>
                      </a:pPr>
                      <a:r>
                        <a:rPr lang="en-ZA" sz="900" kern="1200" dirty="0" smtClean="0">
                          <a:solidFill>
                            <a:schemeClr val="tx1"/>
                          </a:solidFill>
                          <a:effectLst/>
                          <a:latin typeface="Arial"/>
                          <a:ea typeface="Calibri"/>
                          <a:cs typeface="Times New Roman"/>
                        </a:rPr>
                        <a:t>31 976</a:t>
                      </a:r>
                      <a:endParaRPr lang="en-ZA" sz="900" kern="1200" dirty="0">
                        <a:solidFill>
                          <a:schemeClr val="tx1"/>
                        </a:solidFill>
                        <a:effectLst/>
                        <a:latin typeface="Arial"/>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37 914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smtClean="0">
                          <a:solidFill>
                            <a:srgbClr val="000000"/>
                          </a:solidFill>
                          <a:effectLst/>
                          <a:latin typeface="Arial"/>
                          <a:ea typeface="Calibri"/>
                          <a:cs typeface="Times New Roman"/>
                        </a:rPr>
                        <a:t>30 386</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a:solidFill>
                            <a:srgbClr val="000000"/>
                          </a:solidFill>
                          <a:effectLst/>
                          <a:latin typeface="Arial"/>
                          <a:ea typeface="Calibri"/>
                          <a:cs typeface="Times New Roman"/>
                        </a:rPr>
                        <a:t>          33 357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rgbClr val="000000"/>
                          </a:solidFill>
                          <a:effectLst/>
                          <a:latin typeface="Arial"/>
                          <a:ea typeface="Calibri"/>
                          <a:cs typeface="Times New Roman"/>
                        </a:rPr>
                        <a:t>          35 188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28528">
                <a:tc>
                  <a:txBody>
                    <a:bodyPr/>
                    <a:lstStyle/>
                    <a:p>
                      <a:pPr algn="just">
                        <a:lnSpc>
                          <a:spcPct val="150000"/>
                        </a:lnSpc>
                        <a:spcAft>
                          <a:spcPts val="0"/>
                        </a:spcAft>
                      </a:pPr>
                      <a:r>
                        <a:rPr lang="en-ZA" sz="900">
                          <a:effectLst/>
                          <a:latin typeface="Arial"/>
                          <a:ea typeface="Calibri"/>
                          <a:cs typeface="Times New Roman"/>
                        </a:rPr>
                        <a:t>Transfers and subsidies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solidFill>
                            <a:schemeClr val="tx1"/>
                          </a:solidFill>
                          <a:effectLst/>
                          <a:latin typeface="Arial"/>
                          <a:ea typeface="Calibri"/>
                          <a:cs typeface="Times New Roman"/>
                        </a:rPr>
                        <a:t>452 </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a:solidFill>
                            <a:schemeClr val="tx1"/>
                          </a:solidFill>
                          <a:effectLst/>
                          <a:latin typeface="Arial"/>
                          <a:ea typeface="Calibri"/>
                          <a:cs typeface="Times New Roman"/>
                        </a:rPr>
                        <a:t>245</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r" defTabSz="914400" rtl="0" eaLnBrk="1" latinLnBrk="0" hangingPunct="1">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50000"/>
                        </a:lnSpc>
                        <a:spcAft>
                          <a:spcPts val="0"/>
                        </a:spcAft>
                      </a:pPr>
                      <a:r>
                        <a:rPr lang="en-ZA" sz="900" kern="1200" dirty="0" smtClean="0">
                          <a:solidFill>
                            <a:schemeClr val="tx1"/>
                          </a:solidFill>
                          <a:effectLst/>
                          <a:latin typeface="Arial"/>
                          <a:ea typeface="Calibri"/>
                          <a:cs typeface="Times New Roman"/>
                        </a:rPr>
                        <a:t>109</a:t>
                      </a:r>
                      <a:endParaRPr lang="en-ZA" sz="900" kern="1200" dirty="0">
                        <a:solidFill>
                          <a:schemeClr val="tx1"/>
                        </a:solidFill>
                        <a:effectLst/>
                        <a:latin typeface="Arial"/>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dirty="0">
                          <a:solidFill>
                            <a:srgbClr val="000000"/>
                          </a:solidFill>
                          <a:effectLst/>
                          <a:latin typeface="Arial" panose="020B0604020202020204" pitchFamily="34" charset="0"/>
                          <a:ea typeface="+mn-ea"/>
                          <a:cs typeface="+mn-cs"/>
                        </a:rPr>
                        <a:t>                 1 259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smtClean="0">
                          <a:solidFill>
                            <a:srgbClr val="000000"/>
                          </a:solidFill>
                          <a:effectLst/>
                          <a:latin typeface="Arial"/>
                          <a:ea typeface="Calibri"/>
                          <a:cs typeface="Times New Roman"/>
                        </a:rPr>
                        <a:t>11</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rgbClr val="000000"/>
                          </a:solidFill>
                          <a:effectLst/>
                          <a:latin typeface="Arial"/>
                          <a:ea typeface="Calibri"/>
                          <a:cs typeface="Times New Roman"/>
                        </a:rPr>
                        <a:t>                  17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rgbClr val="000000"/>
                          </a:solidFill>
                          <a:effectLst/>
                          <a:latin typeface="Arial"/>
                          <a:ea typeface="Calibri"/>
                          <a:cs typeface="Times New Roman"/>
                        </a:rPr>
                        <a:t>                  18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28528">
                <a:tc>
                  <a:txBody>
                    <a:bodyPr/>
                    <a:lstStyle/>
                    <a:p>
                      <a:pPr algn="just">
                        <a:lnSpc>
                          <a:spcPct val="150000"/>
                        </a:lnSpc>
                        <a:spcAft>
                          <a:spcPts val="0"/>
                        </a:spcAft>
                      </a:pPr>
                      <a:r>
                        <a:rPr lang="en-ZA" sz="900">
                          <a:effectLst/>
                          <a:latin typeface="Arial"/>
                          <a:ea typeface="Calibri"/>
                          <a:cs typeface="Times New Roman"/>
                        </a:rPr>
                        <a:t>Payments for capital assets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solidFill>
                            <a:schemeClr val="tx1"/>
                          </a:solidFill>
                          <a:effectLst/>
                          <a:latin typeface="Arial"/>
                          <a:ea typeface="Calibri"/>
                          <a:cs typeface="Times New Roman"/>
                        </a:rPr>
                        <a:t>2 461 </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a:solidFill>
                            <a:schemeClr val="tx1"/>
                          </a:solidFill>
                          <a:effectLst/>
                          <a:latin typeface="Arial"/>
                          <a:ea typeface="Calibri"/>
                          <a:cs typeface="Times New Roman"/>
                        </a:rPr>
                        <a:t>3 078</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r" defTabSz="914400" rtl="0" eaLnBrk="1" latinLnBrk="0" hangingPunct="1">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50000"/>
                        </a:lnSpc>
                        <a:spcAft>
                          <a:spcPts val="0"/>
                        </a:spcAft>
                      </a:pPr>
                      <a:r>
                        <a:rPr lang="en-ZA" sz="900" kern="1200" dirty="0" smtClean="0">
                          <a:solidFill>
                            <a:schemeClr val="tx1"/>
                          </a:solidFill>
                          <a:effectLst/>
                          <a:latin typeface="Arial"/>
                          <a:ea typeface="Calibri"/>
                          <a:cs typeface="Times New Roman"/>
                        </a:rPr>
                        <a:t>2 357</a:t>
                      </a:r>
                      <a:endParaRPr lang="en-ZA" sz="900" kern="1200" dirty="0">
                        <a:solidFill>
                          <a:schemeClr val="tx1"/>
                        </a:solidFill>
                        <a:effectLst/>
                        <a:latin typeface="Arial"/>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solidFill>
                            <a:srgbClr val="000000"/>
                          </a:solidFill>
                          <a:effectLst/>
                          <a:latin typeface="Arial" panose="020B0604020202020204" pitchFamily="34" charset="0"/>
                        </a:rPr>
                        <a:t>                 2 491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solidFill>
                            <a:srgbClr val="000000"/>
                          </a:solidFill>
                          <a:effectLst/>
                          <a:latin typeface="Arial"/>
                          <a:ea typeface="Calibri"/>
                          <a:cs typeface="Times New Roman"/>
                        </a:rPr>
                        <a:t>1 </a:t>
                      </a:r>
                      <a:r>
                        <a:rPr lang="en-ZA" sz="900" dirty="0" smtClean="0">
                          <a:solidFill>
                            <a:srgbClr val="000000"/>
                          </a:solidFill>
                          <a:effectLst/>
                          <a:latin typeface="Arial"/>
                          <a:ea typeface="Calibri"/>
                          <a:cs typeface="Times New Roman"/>
                        </a:rPr>
                        <a:t>989</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a:solidFill>
                            <a:srgbClr val="000000"/>
                          </a:solidFill>
                          <a:effectLst/>
                          <a:latin typeface="Arial"/>
                          <a:ea typeface="Calibri"/>
                          <a:cs typeface="Times New Roman"/>
                        </a:rPr>
                        <a:t>            2 098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kern="1200" dirty="0">
                          <a:solidFill>
                            <a:srgbClr val="000000"/>
                          </a:solidFill>
                          <a:effectLst/>
                          <a:latin typeface="Arial"/>
                          <a:ea typeface="Calibri"/>
                          <a:cs typeface="Times New Roman"/>
                        </a:rPr>
                        <a:t>            2 214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28528">
                <a:tc>
                  <a:txBody>
                    <a:bodyPr/>
                    <a:lstStyle/>
                    <a:p>
                      <a:pPr algn="just">
                        <a:lnSpc>
                          <a:spcPct val="150000"/>
                        </a:lnSpc>
                        <a:spcAft>
                          <a:spcPts val="0"/>
                        </a:spcAft>
                      </a:pPr>
                      <a:r>
                        <a:rPr lang="en-ZA" sz="900">
                          <a:effectLst/>
                          <a:latin typeface="Arial"/>
                          <a:ea typeface="Calibri"/>
                          <a:cs typeface="Times New Roman"/>
                        </a:rPr>
                        <a:t>Payments for Financial Assets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solidFill>
                            <a:schemeClr val="tx1"/>
                          </a:solidFill>
                          <a:effectLst/>
                          <a:latin typeface="Arial"/>
                          <a:ea typeface="Calibri"/>
                          <a:cs typeface="Times New Roman"/>
                        </a:rPr>
                        <a:t>-</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n-ZA" sz="900" dirty="0">
                          <a:solidFill>
                            <a:schemeClr val="tx1"/>
                          </a:solidFill>
                          <a:effectLst/>
                          <a:latin typeface="Arial"/>
                          <a:ea typeface="Calibri"/>
                          <a:cs typeface="Times New Roman"/>
                        </a:rPr>
                        <a:t>59</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r" defTabSz="914400" rtl="0" eaLnBrk="1" latinLnBrk="0" hangingPunct="1">
                        <a:lnSpc>
                          <a:spcPct val="150000"/>
                        </a:lnSpc>
                        <a:spcAft>
                          <a:spcPts val="0"/>
                        </a:spcAft>
                      </a:pPr>
                      <a:endParaRPr lang="en-ZA" sz="1000" kern="1200" dirty="0">
                        <a:solidFill>
                          <a:schemeClr val="tx1"/>
                        </a:solidFill>
                        <a:effectLst/>
                        <a:latin typeface="Arial"/>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50000"/>
                        </a:lnSpc>
                        <a:spcAft>
                          <a:spcPts val="0"/>
                        </a:spcAft>
                      </a:pPr>
                      <a:r>
                        <a:rPr lang="en-ZA" sz="900" kern="1200" dirty="0" smtClean="0">
                          <a:solidFill>
                            <a:schemeClr val="tx1"/>
                          </a:solidFill>
                          <a:effectLst/>
                          <a:latin typeface="Arial"/>
                          <a:ea typeface="Calibri"/>
                          <a:cs typeface="Times New Roman"/>
                        </a:rPr>
                        <a:t>-</a:t>
                      </a:r>
                      <a:endParaRPr lang="en-ZA" sz="900" kern="1200" dirty="0">
                        <a:solidFill>
                          <a:schemeClr val="tx1"/>
                        </a:solidFill>
                        <a:effectLst/>
                        <a:latin typeface="Arial"/>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1" i="0" u="none" strike="noStrike" dirty="0">
                          <a:solidFill>
                            <a:srgbClr val="000000"/>
                          </a:solidFill>
                          <a:effectLst/>
                          <a:latin typeface="Arial" panose="020B0604020202020204" pitchFamily="34" charset="0"/>
                        </a:rPr>
                        <a:t>                    602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effectLst/>
                          <a:latin typeface="Arial"/>
                          <a:ea typeface="Calibri"/>
                          <a:cs typeface="Times New Roman"/>
                        </a:rPr>
                        <a:t>-</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ZA" sz="900" kern="1200" dirty="0">
                        <a:solidFill>
                          <a:srgbClr val="000000"/>
                        </a:solidFill>
                        <a:effectLst/>
                        <a:latin typeface="Arial"/>
                        <a:ea typeface="Calibri"/>
                        <a:cs typeface="Times New Roman"/>
                      </a:endParaRP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ZA" sz="900" kern="1200" dirty="0">
                        <a:solidFill>
                          <a:srgbClr val="000000"/>
                        </a:solidFill>
                        <a:effectLst/>
                        <a:latin typeface="Arial"/>
                        <a:ea typeface="Calibri"/>
                        <a:cs typeface="Times New Roman"/>
                      </a:endParaRP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11015">
                <a:tc>
                  <a:txBody>
                    <a:bodyPr/>
                    <a:lstStyle/>
                    <a:p>
                      <a:pPr algn="just">
                        <a:lnSpc>
                          <a:spcPct val="150000"/>
                        </a:lnSpc>
                        <a:spcAft>
                          <a:spcPts val="0"/>
                        </a:spcAft>
                      </a:pPr>
                      <a:r>
                        <a:rPr lang="en-ZA" sz="900" b="1">
                          <a:effectLst/>
                          <a:latin typeface="Arial"/>
                          <a:ea typeface="Calibri"/>
                          <a:cs typeface="Times New Roman"/>
                        </a:rPr>
                        <a:t>Total economic classification</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900" b="1" dirty="0">
                          <a:effectLst/>
                          <a:latin typeface="Arial"/>
                          <a:ea typeface="Calibri"/>
                          <a:cs typeface="Times New Roman"/>
                        </a:rPr>
                        <a:t>84 902</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a:lnSpc>
                          <a:spcPct val="150000"/>
                        </a:lnSpc>
                        <a:spcAft>
                          <a:spcPts val="0"/>
                        </a:spcAft>
                      </a:pPr>
                      <a:r>
                        <a:rPr lang="en-ZA" sz="900" b="1" dirty="0">
                          <a:solidFill>
                            <a:schemeClr val="tx1"/>
                          </a:solidFill>
                          <a:effectLst/>
                          <a:latin typeface="Arial"/>
                          <a:ea typeface="Calibri"/>
                          <a:cs typeface="Times New Roman"/>
                        </a:rPr>
                        <a:t>88 459</a:t>
                      </a:r>
                      <a:endParaRPr lang="en-ZA" sz="800" dirty="0">
                        <a:solidFill>
                          <a:schemeClr val="tx1"/>
                        </a:solidFill>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r">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900" b="1" dirty="0" smtClean="0">
                          <a:effectLst/>
                          <a:latin typeface="Arial"/>
                          <a:ea typeface="Calibri"/>
                          <a:cs typeface="Times New Roman"/>
                        </a:rPr>
                        <a:t>80 559</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1" i="0" u="none" strike="noStrike" dirty="0">
                          <a:solidFill>
                            <a:srgbClr val="000000"/>
                          </a:solidFill>
                          <a:effectLst/>
                          <a:latin typeface="Arial" panose="020B0604020202020204" pitchFamily="34" charset="0"/>
                        </a:rPr>
                        <a:t>               88 422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900" b="1" dirty="0" smtClean="0">
                          <a:effectLst/>
                          <a:latin typeface="Arial"/>
                          <a:ea typeface="Calibri"/>
                          <a:cs typeface="Times New Roman"/>
                        </a:rPr>
                        <a:t>84 387</a:t>
                      </a:r>
                      <a:endParaRPr lang="en-ZA" sz="800" dirty="0">
                        <a:effectLst/>
                        <a:latin typeface="Calibri"/>
                        <a:ea typeface="Calibri"/>
                        <a:cs typeface="Times New Roman"/>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r" defTabSz="914400" rtl="0" eaLnBrk="1" fontAlgn="b" latinLnBrk="0" hangingPunct="1"/>
                      <a:r>
                        <a:rPr lang="en-ZA" sz="900" b="1" kern="1200" dirty="0">
                          <a:solidFill>
                            <a:schemeClr val="tx1"/>
                          </a:solidFill>
                          <a:effectLst/>
                          <a:latin typeface="Arial"/>
                          <a:ea typeface="Calibri"/>
                          <a:cs typeface="Times New Roman"/>
                        </a:rPr>
                        <a:t>          91 480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r" defTabSz="914400" rtl="0" eaLnBrk="1" fontAlgn="b" latinLnBrk="0" hangingPunct="1"/>
                      <a:r>
                        <a:rPr lang="en-ZA" sz="900" b="1" kern="1200" dirty="0">
                          <a:solidFill>
                            <a:schemeClr val="tx1"/>
                          </a:solidFill>
                          <a:effectLst/>
                          <a:latin typeface="Arial"/>
                          <a:ea typeface="Calibri"/>
                          <a:cs typeface="Times New Roman"/>
                        </a:rPr>
                        <a:t>          96 865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3602040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21</a:t>
            </a:fld>
            <a:endParaRPr lang="en-ZA" dirty="0">
              <a:solidFill>
                <a:prstClr val="black">
                  <a:tint val="75000"/>
                </a:prstClr>
              </a:solidFill>
            </a:endParaRPr>
          </a:p>
        </p:txBody>
      </p:sp>
      <p:sp>
        <p:nvSpPr>
          <p:cNvPr id="7" name="Title 1"/>
          <p:cNvSpPr>
            <a:spLocks noGrp="1"/>
          </p:cNvSpPr>
          <p:nvPr>
            <p:ph type="title"/>
          </p:nvPr>
        </p:nvSpPr>
        <p:spPr>
          <a:xfrm>
            <a:off x="168813" y="909727"/>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2: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682493"/>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2: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391097329"/>
              </p:ext>
            </p:extLst>
          </p:nvPr>
        </p:nvGraphicFramePr>
        <p:xfrm>
          <a:off x="508959" y="2234941"/>
          <a:ext cx="8229601" cy="4642034"/>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Q1</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Social Empowerment and Participation</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519007">
                <a:tc>
                  <a:txBody>
                    <a:bodyPr/>
                    <a:lstStyle/>
                    <a:p>
                      <a:pPr algn="l">
                        <a:lnSpc>
                          <a:spcPct val="150000"/>
                        </a:lnSpc>
                        <a:spcAft>
                          <a:spcPts val="0"/>
                        </a:spcAft>
                      </a:pPr>
                      <a:r>
                        <a:rPr lang="en-ZA" sz="900" b="1" dirty="0">
                          <a:effectLst/>
                          <a:latin typeface="Arial" panose="020B0604020202020204" pitchFamily="34" charset="0"/>
                          <a:ea typeface="Calibri"/>
                          <a:cs typeface="Arial" panose="020B0604020202020204" pitchFamily="34" charset="0"/>
                        </a:rPr>
                        <a:t>Revised draft sanitary dignity </a:t>
                      </a:r>
                      <a:r>
                        <a:rPr lang="en-ZA" sz="900" b="1" dirty="0" smtClean="0">
                          <a:effectLst/>
                          <a:latin typeface="Arial" panose="020B0604020202020204" pitchFamily="34" charset="0"/>
                          <a:ea typeface="Calibri"/>
                          <a:cs typeface="Arial" panose="020B0604020202020204" pitchFamily="34" charset="0"/>
                        </a:rPr>
                        <a:t>framework approved by Cabinet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a:effectLst/>
                          <a:latin typeface="Arial" panose="020B0604020202020204" pitchFamily="34" charset="0"/>
                          <a:ea typeface="Calibri"/>
                          <a:cs typeface="Arial" panose="020B0604020202020204" pitchFamily="34" charset="0"/>
                        </a:rPr>
                        <a:t>Quarterly</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dirty="0" smtClean="0">
                          <a:solidFill>
                            <a:srgbClr val="000000"/>
                          </a:solidFill>
                          <a:effectLst/>
                          <a:latin typeface="Arial" panose="020B0604020202020204" pitchFamily="34" charset="0"/>
                          <a:ea typeface="Times New Roman"/>
                          <a:cs typeface="Arial" panose="020B0604020202020204" pitchFamily="34" charset="0"/>
                        </a:rPr>
                        <a:t>Sanitary Dignity Framework submitted to Cabinet for consideration and approval</a:t>
                      </a:r>
                      <a:r>
                        <a:rPr lang="en-ZA" sz="900" baseline="0" dirty="0" smtClean="0">
                          <a:solidFill>
                            <a:srgbClr val="000000"/>
                          </a:solidFill>
                          <a:effectLst/>
                          <a:latin typeface="Arial" panose="020B0604020202020204" pitchFamily="34" charset="0"/>
                          <a:ea typeface="Times New Roman"/>
                          <a:cs typeface="Arial" panose="020B0604020202020204" pitchFamily="34" charset="0"/>
                        </a:rPr>
                        <a:t> </a:t>
                      </a:r>
                      <a:endParaRPr lang="en-ZA" sz="900" dirty="0">
                        <a:effectLst/>
                        <a:latin typeface="Arial" panose="020B0604020202020204" pitchFamily="34" charset="0"/>
                        <a:ea typeface="Calibri"/>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SEIAS on the Sanitary Dignity Framework consulted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Sanitary dignity Framework submitted to Cabinet for consideration and approval</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Sanitary dignity  Framework released for public comment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Nine consultative sessions on the Sanitary Dignity Framework</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10154">
                <a:tc>
                  <a:txBody>
                    <a:bodyPr/>
                    <a:lstStyle/>
                    <a:p>
                      <a:pPr algn="just">
                        <a:lnSpc>
                          <a:spcPct val="150000"/>
                        </a:lnSpc>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Number of progress reports on national rollout of the  Revised Sanitary Dignity implementation Framework in quintiles 1-3 schools produced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dirty="0">
                          <a:effectLst/>
                          <a:latin typeface="Arial" panose="020B0604020202020204" pitchFamily="34" charset="0"/>
                          <a:ea typeface="Calibri" panose="020F0502020204030204" pitchFamily="34" charset="0"/>
                          <a:cs typeface="Arial" panose="020B0604020202020204" pitchFamily="34" charset="0"/>
                        </a:rPr>
                        <a:t>Quarterly</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4 Progress reports on the national rollout of the  Revised Sanitary Dignity Implementation Framework  produced</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(1) Progress report on national rollout of the  Revised   Sanitary Dignity Implementation Framework in quintiles 1-3 produced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(2) Progress report on national rollout of the  Revised   Sanitary Dignity Implementation Framework in quintiles 1-3 produced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(3) Progress report on national rollout of the Revised   Sanitary Dignity Implementation Framework in quintiles 1-3  produced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(4) Progress report on national rollout of the  Revised Sanitary Dignity Implementation Framework in quintiles 1-3 produced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271662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22</a:t>
            </a:fld>
            <a:endParaRPr lang="en-ZA" dirty="0">
              <a:solidFill>
                <a:prstClr val="black">
                  <a:tint val="75000"/>
                </a:prstClr>
              </a:solidFill>
            </a:endParaRPr>
          </a:p>
        </p:txBody>
      </p:sp>
      <p:sp>
        <p:nvSpPr>
          <p:cNvPr id="7" name="Title 1"/>
          <p:cNvSpPr>
            <a:spLocks noGrp="1"/>
          </p:cNvSpPr>
          <p:nvPr>
            <p:ph type="title"/>
          </p:nvPr>
        </p:nvSpPr>
        <p:spPr>
          <a:xfrm>
            <a:off x="168813" y="972319"/>
            <a:ext cx="7995576" cy="722268"/>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2: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694588"/>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2: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79376430"/>
              </p:ext>
            </p:extLst>
          </p:nvPr>
        </p:nvGraphicFramePr>
        <p:xfrm>
          <a:off x="508959" y="2247036"/>
          <a:ext cx="8229601" cy="4557931"/>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Economic Empowerment and Participation</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3545058">
                <a:tc>
                  <a:txBody>
                    <a:bodyPr/>
                    <a:lstStyle/>
                    <a:p>
                      <a:pPr>
                        <a:lnSpc>
                          <a:spcPct val="150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Number of reports on the implementation of Women`s Financial Inclusion Framework (WFIF)  produced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Four reports on the implementation of WFIF (3 quarterly reports and 1  Integrated Report on Capacity Building Workshop/implementation  of  WFIF)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ZA"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Report on Capacity Building  Workshop within the Economic Sectors Employment Infrastructure Development (ESEID) Clusters - Technical Implementation Forum (TIF) produced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Report on Capacity Building  Workshop within  the Social Protection &amp; Community Development (SPCD) Clusters -  Technical Implementation Forum (TIF) produced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Report on Capacity Building  Workshop within the Governance &amp; Administration (G&amp;A) Clusters - Technical Implementation Forum (TIF) produced</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Four reports on the implementation of WFIF (3 quarterly reports and 1  Integrated Report on Capacity Building Workshop/implementation  of WFIF) produced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64688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23</a:t>
            </a:fld>
            <a:endParaRPr lang="en-ZA" dirty="0">
              <a:solidFill>
                <a:prstClr val="black">
                  <a:tint val="75000"/>
                </a:prstClr>
              </a:solidFill>
            </a:endParaRPr>
          </a:p>
        </p:txBody>
      </p:sp>
      <p:sp>
        <p:nvSpPr>
          <p:cNvPr id="7" name="Title 1"/>
          <p:cNvSpPr>
            <a:spLocks noGrp="1"/>
          </p:cNvSpPr>
          <p:nvPr>
            <p:ph type="title"/>
          </p:nvPr>
        </p:nvSpPr>
        <p:spPr>
          <a:xfrm>
            <a:off x="168813" y="1044327"/>
            <a:ext cx="7995576" cy="625356"/>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2: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845746"/>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2: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472156243"/>
              </p:ext>
            </p:extLst>
          </p:nvPr>
        </p:nvGraphicFramePr>
        <p:xfrm>
          <a:off x="508959" y="2398194"/>
          <a:ext cx="8229601" cy="3038621"/>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Economic Empowerment and Participation</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025748">
                <a:tc>
                  <a:txBody>
                    <a:bodyPr/>
                    <a:lstStyle/>
                    <a:p>
                      <a:pPr>
                        <a:lnSpc>
                          <a:spcPct val="150000"/>
                        </a:lnSpc>
                        <a:spcAft>
                          <a:spcPts val="0"/>
                        </a:spcAft>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reports on interventions and economic opportunities for women produced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Four reports on facilitation of  interventions and economic opportunities for women produced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Report on facilitation of interventions and economic opportunities  in the Manufacturing Sector (Sanitary Dignity Project)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Report on facilitation of  interventions and economic opportunities  in the Manufacturing Sector (Sanitary Dignity Project)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Report on facilitation of  interventions and economic opportunities  in the Manufacturing Sector (Sanitary Dignity Project)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Four reports on facilitation of  interventions and economic opportunities for women produced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31448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24</a:t>
            </a:fld>
            <a:endParaRPr lang="en-ZA" dirty="0">
              <a:solidFill>
                <a:prstClr val="black">
                  <a:tint val="75000"/>
                </a:prstClr>
              </a:solidFill>
            </a:endParaRPr>
          </a:p>
        </p:txBody>
      </p:sp>
      <p:sp>
        <p:nvSpPr>
          <p:cNvPr id="7" name="Title 1"/>
          <p:cNvSpPr>
            <a:spLocks noGrp="1"/>
          </p:cNvSpPr>
          <p:nvPr>
            <p:ph type="title"/>
          </p:nvPr>
        </p:nvSpPr>
        <p:spPr>
          <a:xfrm>
            <a:off x="168813" y="900311"/>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2: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49513"/>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2: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083314818"/>
              </p:ext>
            </p:extLst>
          </p:nvPr>
        </p:nvGraphicFramePr>
        <p:xfrm>
          <a:off x="508959" y="2301961"/>
          <a:ext cx="8229601" cy="4648812"/>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Governance Transformation, Justice and Security</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103754">
                <a:tc>
                  <a:txBody>
                    <a:bodyPr/>
                    <a:lstStyle/>
                    <a:p>
                      <a:pPr algn="l">
                        <a:lnSpc>
                          <a:spcPct val="150000"/>
                        </a:lnSpc>
                        <a:spcAft>
                          <a:spcPts val="0"/>
                        </a:spcAft>
                      </a:pPr>
                      <a:r>
                        <a:rPr lang="en-ZA" sz="1100" b="1" dirty="0">
                          <a:effectLst/>
                          <a:latin typeface="Arial"/>
                          <a:ea typeface="Times New Roman"/>
                          <a:cs typeface="Times New Roman"/>
                        </a:rPr>
                        <a:t>Number of programmes in 365 days </a:t>
                      </a:r>
                      <a:r>
                        <a:rPr lang="en-ZA" sz="1100" b="1" dirty="0" err="1">
                          <a:effectLst/>
                          <a:latin typeface="Arial"/>
                          <a:ea typeface="Times New Roman"/>
                          <a:cs typeface="Times New Roman"/>
                        </a:rPr>
                        <a:t>PoA</a:t>
                      </a:r>
                      <a:r>
                        <a:rPr lang="en-ZA" sz="1100" b="1" dirty="0">
                          <a:effectLst/>
                          <a:latin typeface="Arial"/>
                          <a:ea typeface="Times New Roman"/>
                          <a:cs typeface="Times New Roman"/>
                        </a:rPr>
                        <a:t> coordinated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Quarterly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3 Programmes on the 365 days POA coordinated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Programme on the 365 days on Programme of action coordinated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Programme on the 365 days on Programme of action coordinated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Programme on the 365 days on Programme of action coordinated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32185">
                <a:tc>
                  <a:txBody>
                    <a:bodyPr/>
                    <a:lstStyle/>
                    <a:p>
                      <a:pPr algn="just">
                        <a:lnSpc>
                          <a:spcPct val="150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National Gender Machinery (NGM) </a:t>
                      </a:r>
                      <a:r>
                        <a:rPr lang="en-ZA" sz="11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Framework approved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National Gender Machinery (NGM) Framework approved by the DG for submission to Cabinet for consideration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Draft National Gender Machinery (NGM)  Framework released for public comment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Consultative sessions on the draft National Gender Machinery (NGM)  Framework</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SEIAS consultation on the National Gender Machinery (NGM)  Framework</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National Gender Machinery (NGM)  Framework approved by the DG for submission to Cabinet for consideration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521496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25</a:t>
            </a:fld>
            <a:endParaRPr lang="en-ZA" dirty="0">
              <a:solidFill>
                <a:prstClr val="black">
                  <a:tint val="75000"/>
                </a:prstClr>
              </a:solidFill>
            </a:endParaRPr>
          </a:p>
        </p:txBody>
      </p:sp>
      <p:sp>
        <p:nvSpPr>
          <p:cNvPr id="7" name="Title 1"/>
          <p:cNvSpPr>
            <a:spLocks noGrp="1"/>
          </p:cNvSpPr>
          <p:nvPr>
            <p:ph type="title"/>
          </p:nvPr>
        </p:nvSpPr>
        <p:spPr>
          <a:xfrm>
            <a:off x="168813" y="961731"/>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2: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810933"/>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2: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78554334"/>
              </p:ext>
            </p:extLst>
          </p:nvPr>
        </p:nvGraphicFramePr>
        <p:xfrm>
          <a:off x="508959" y="2363381"/>
          <a:ext cx="8229601" cy="2785402"/>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Governance Transformation, Justice and Security</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772529">
                <a:tc>
                  <a:txBody>
                    <a:bodyPr/>
                    <a:lstStyle/>
                    <a:p>
                      <a:pPr algn="just">
                        <a:lnSpc>
                          <a:spcPct val="150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Revised IMC-IPOA) for the establishment of National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Council on Gender Based Violence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National Council on Gender Based Violence established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Stakeholder consultations on </a:t>
                      </a:r>
                      <a:r>
                        <a:rPr lang="en-ZA" sz="1100">
                          <a:effectLst/>
                          <a:latin typeface="Arial" panose="020B0604020202020204" pitchFamily="34" charset="0"/>
                          <a:ea typeface="Times New Roman" panose="02020603050405020304" pitchFamily="18" charset="0"/>
                          <a:cs typeface="Times New Roman" panose="02020603050405020304" pitchFamily="18" charset="0"/>
                        </a:rPr>
                        <a:t>National Council on Gender Based Violence </a:t>
                      </a:r>
                      <a:r>
                        <a:rPr lang="en-ZA" sz="1100">
                          <a:effectLst/>
                          <a:latin typeface="Arial" panose="020B0604020202020204" pitchFamily="34" charset="0"/>
                          <a:ea typeface="Calibri" panose="020F0502020204030204" pitchFamily="34" charset="0"/>
                          <a:cs typeface="Times New Roman" panose="02020603050405020304" pitchFamily="18" charset="0"/>
                        </a:rPr>
                        <a:t>convened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Management Plan and monitoring tool on National Council on Gender Based Violence developed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Management Plan on National Council on Gender Based Violence implemented.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National Council on Gender Based Violence established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34622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26</a:t>
            </a:fld>
            <a:endParaRPr lang="en-ZA" dirty="0">
              <a:solidFill>
                <a:prstClr val="black">
                  <a:tint val="75000"/>
                </a:prstClr>
              </a:solidFill>
            </a:endParaRPr>
          </a:p>
        </p:txBody>
      </p:sp>
      <p:sp>
        <p:nvSpPr>
          <p:cNvPr id="7" name="Title 1"/>
          <p:cNvSpPr>
            <a:spLocks noGrp="1"/>
          </p:cNvSpPr>
          <p:nvPr>
            <p:ph type="title"/>
          </p:nvPr>
        </p:nvSpPr>
        <p:spPr>
          <a:xfrm>
            <a:off x="402135" y="783227"/>
            <a:ext cx="7762254" cy="758900"/>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2: RESOURCE CONSIDERATIONS </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903600796"/>
              </p:ext>
            </p:extLst>
          </p:nvPr>
        </p:nvGraphicFramePr>
        <p:xfrm>
          <a:off x="1115616" y="1908423"/>
          <a:ext cx="7416824" cy="4985631"/>
        </p:xfrm>
        <a:graphic>
          <a:graphicData uri="http://schemas.openxmlformats.org/drawingml/2006/table">
            <a:tbl>
              <a:tblPr firstRow="1" firstCol="1" bandRow="1"/>
              <a:tblGrid>
                <a:gridCol w="2553807">
                  <a:extLst>
                    <a:ext uri="{9D8B030D-6E8A-4147-A177-3AD203B41FA5}">
                      <a16:colId xmlns:a16="http://schemas.microsoft.com/office/drawing/2014/main" xmlns="" val="20000"/>
                    </a:ext>
                  </a:extLst>
                </a:gridCol>
                <a:gridCol w="612270">
                  <a:extLst>
                    <a:ext uri="{9D8B030D-6E8A-4147-A177-3AD203B41FA5}">
                      <a16:colId xmlns:a16="http://schemas.microsoft.com/office/drawing/2014/main" xmlns="" val="20001"/>
                    </a:ext>
                  </a:extLst>
                </a:gridCol>
                <a:gridCol w="673370">
                  <a:extLst>
                    <a:ext uri="{9D8B030D-6E8A-4147-A177-3AD203B41FA5}">
                      <a16:colId xmlns:a16="http://schemas.microsoft.com/office/drawing/2014/main" xmlns="" val="20002"/>
                    </a:ext>
                  </a:extLst>
                </a:gridCol>
                <a:gridCol w="680610">
                  <a:extLst>
                    <a:ext uri="{9D8B030D-6E8A-4147-A177-3AD203B41FA5}">
                      <a16:colId xmlns:a16="http://schemas.microsoft.com/office/drawing/2014/main" xmlns="" val="20003"/>
                    </a:ext>
                  </a:extLst>
                </a:gridCol>
                <a:gridCol w="788922">
                  <a:extLst>
                    <a:ext uri="{9D8B030D-6E8A-4147-A177-3AD203B41FA5}">
                      <a16:colId xmlns:a16="http://schemas.microsoft.com/office/drawing/2014/main" xmlns="" val="20004"/>
                    </a:ext>
                  </a:extLst>
                </a:gridCol>
                <a:gridCol w="568969">
                  <a:extLst>
                    <a:ext uri="{9D8B030D-6E8A-4147-A177-3AD203B41FA5}">
                      <a16:colId xmlns:a16="http://schemas.microsoft.com/office/drawing/2014/main" xmlns="" val="20005"/>
                    </a:ext>
                  </a:extLst>
                </a:gridCol>
                <a:gridCol w="77947">
                  <a:extLst>
                    <a:ext uri="{9D8B030D-6E8A-4147-A177-3AD203B41FA5}">
                      <a16:colId xmlns:a16="http://schemas.microsoft.com/office/drawing/2014/main" xmlns="" val="20006"/>
                    </a:ext>
                  </a:extLst>
                </a:gridCol>
                <a:gridCol w="641816">
                  <a:extLst>
                    <a:ext uri="{9D8B030D-6E8A-4147-A177-3AD203B41FA5}">
                      <a16:colId xmlns:a16="http://schemas.microsoft.com/office/drawing/2014/main" xmlns="" val="20007"/>
                    </a:ext>
                  </a:extLst>
                </a:gridCol>
                <a:gridCol w="77623">
                  <a:extLst>
                    <a:ext uri="{9D8B030D-6E8A-4147-A177-3AD203B41FA5}">
                      <a16:colId xmlns:a16="http://schemas.microsoft.com/office/drawing/2014/main" xmlns="" val="20008"/>
                    </a:ext>
                  </a:extLst>
                </a:gridCol>
                <a:gridCol w="741490">
                  <a:extLst>
                    <a:ext uri="{9D8B030D-6E8A-4147-A177-3AD203B41FA5}">
                      <a16:colId xmlns:a16="http://schemas.microsoft.com/office/drawing/2014/main" xmlns="" val="20009"/>
                    </a:ext>
                  </a:extLst>
                </a:gridCol>
              </a:tblGrid>
              <a:tr h="176424">
                <a:tc>
                  <a:txBody>
                    <a:bodyPr/>
                    <a:lstStyle/>
                    <a:p>
                      <a:pPr algn="just">
                        <a:lnSpc>
                          <a:spcPct val="150000"/>
                        </a:lnSpc>
                        <a:spcAft>
                          <a:spcPts val="0"/>
                        </a:spcAft>
                      </a:pPr>
                      <a:r>
                        <a:rPr lang="en-ZA" sz="800" b="1" dirty="0">
                          <a:solidFill>
                            <a:srgbClr val="FFFFFF"/>
                          </a:solidFill>
                          <a:effectLst/>
                          <a:latin typeface="Arial"/>
                          <a:ea typeface="Calibri"/>
                          <a:cs typeface="Times New Roman"/>
                        </a:rPr>
                        <a:t>Expenditure Estimates</a:t>
                      </a:r>
                      <a:endParaRPr lang="en-ZA" sz="700" dirty="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700" dirty="0">
                        <a:effectLst/>
                        <a:latin typeface="Calibri"/>
                        <a:ea typeface="Calibri"/>
                      </a:endParaRPr>
                    </a:p>
                  </a:txBody>
                  <a:tcPr marL="47475" marR="474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700">
                        <a:effectLst/>
                        <a:latin typeface="Calibri"/>
                        <a:ea typeface="Calibri"/>
                      </a:endParaRPr>
                    </a:p>
                  </a:txBody>
                  <a:tcPr marL="47475" marR="474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50000"/>
                        </a:lnSpc>
                        <a:spcAft>
                          <a:spcPts val="0"/>
                        </a:spcAft>
                      </a:pPr>
                      <a:r>
                        <a:rPr lang="en-ZA" sz="800">
                          <a:solidFill>
                            <a:srgbClr val="FFFFFF"/>
                          </a:solidFill>
                          <a:effectLst/>
                          <a:latin typeface="Arial"/>
                          <a:ea typeface="Calibri"/>
                          <a:cs typeface="Times New Roman"/>
                        </a:rPr>
                        <a:t> </a:t>
                      </a:r>
                      <a:endParaRPr lang="en-ZA" sz="700">
                        <a:effectLst/>
                        <a:latin typeface="Calibri"/>
                        <a:ea typeface="Calibri"/>
                        <a:cs typeface="Times New Roman"/>
                      </a:endParaRPr>
                    </a:p>
                  </a:txBody>
                  <a:tcPr marL="47475" marR="474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700" dirty="0">
                        <a:effectLst/>
                        <a:latin typeface="Calibri"/>
                        <a:ea typeface="Calibri"/>
                      </a:endParaRPr>
                    </a:p>
                  </a:txBody>
                  <a:tcPr marL="47475" marR="474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700">
                        <a:effectLst/>
                        <a:latin typeface="Calibri"/>
                        <a:ea typeface="Calibri"/>
                      </a:endParaRPr>
                    </a:p>
                  </a:txBody>
                  <a:tcPr marL="47475" marR="474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endParaRPr lang="en-ZA" sz="700">
                        <a:effectLst/>
                        <a:latin typeface="Calibri"/>
                        <a:ea typeface="Calibri"/>
                      </a:endParaRPr>
                    </a:p>
                  </a:txBody>
                  <a:tcPr marL="47475" marR="474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endParaRPr lang="en-ZA" sz="700">
                        <a:effectLst/>
                        <a:latin typeface="Calibri"/>
                        <a:ea typeface="Calibri"/>
                      </a:endParaRPr>
                    </a:p>
                  </a:txBody>
                  <a:tcPr marL="47475" marR="474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10000"/>
                  </a:ext>
                </a:extLst>
              </a:tr>
              <a:tr h="544504">
                <a:tc>
                  <a:txBody>
                    <a:bodyPr/>
                    <a:lstStyle/>
                    <a:p>
                      <a:endParaRPr lang="en-ZA" sz="700">
                        <a:effectLst/>
                        <a:latin typeface="Calibri"/>
                        <a:ea typeface="Calibri"/>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3BC"/>
                    </a:solidFill>
                  </a:tcPr>
                </a:tc>
                <a:tc gridSpan="3">
                  <a:txBody>
                    <a:bodyPr/>
                    <a:lstStyle/>
                    <a:p>
                      <a:pPr algn="ctr">
                        <a:lnSpc>
                          <a:spcPct val="150000"/>
                        </a:lnSpc>
                        <a:spcAft>
                          <a:spcPts val="0"/>
                        </a:spcAft>
                      </a:pPr>
                      <a:r>
                        <a:rPr lang="en-ZA" sz="800" b="1" dirty="0" smtClean="0">
                          <a:effectLst/>
                          <a:latin typeface="Arial"/>
                          <a:ea typeface="Calibri"/>
                          <a:cs typeface="Times New Roman"/>
                        </a:rPr>
                        <a:t>Expenditure Outcome</a:t>
                      </a:r>
                      <a:endParaRPr lang="en-ZA" sz="700" dirty="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tc>
                  <a:txBody>
                    <a:bodyPr/>
                    <a:lstStyle/>
                    <a:p>
                      <a:pPr algn="ctr">
                        <a:lnSpc>
                          <a:spcPct val="150000"/>
                        </a:lnSpc>
                        <a:spcAft>
                          <a:spcPts val="0"/>
                        </a:spcAft>
                      </a:pPr>
                      <a:r>
                        <a:rPr lang="en-ZA" sz="800" b="1" dirty="0" smtClean="0">
                          <a:effectLst/>
                          <a:latin typeface="Arial"/>
                          <a:ea typeface="Calibri"/>
                          <a:cs typeface="Times New Roman"/>
                        </a:rPr>
                        <a:t>Final Appropriation </a:t>
                      </a:r>
                      <a:endParaRPr lang="en-ZA" sz="700" dirty="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5">
                  <a:txBody>
                    <a:bodyPr/>
                    <a:lstStyle/>
                    <a:p>
                      <a:pPr algn="ctr">
                        <a:lnSpc>
                          <a:spcPct val="150000"/>
                        </a:lnSpc>
                        <a:spcAft>
                          <a:spcPts val="0"/>
                        </a:spcAft>
                      </a:pPr>
                      <a:r>
                        <a:rPr lang="en-ZA" sz="800" b="1" dirty="0">
                          <a:effectLst/>
                          <a:latin typeface="Arial"/>
                          <a:ea typeface="Calibri"/>
                          <a:cs typeface="Times New Roman"/>
                        </a:rPr>
                        <a:t>Medium-term Expenditure estimates</a:t>
                      </a:r>
                      <a:endParaRPr lang="en-ZA" sz="700" dirty="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52821">
                <a:tc>
                  <a:txBody>
                    <a:bodyPr/>
                    <a:lstStyle/>
                    <a:p>
                      <a:endParaRPr lang="en-ZA" sz="700">
                        <a:effectLst/>
                        <a:latin typeface="Calibri"/>
                        <a:ea typeface="Calibri"/>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6E3BC"/>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2015/16</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kern="1200" dirty="0" smtClean="0">
                          <a:solidFill>
                            <a:srgbClr val="FFFFFF"/>
                          </a:solidFill>
                          <a:effectLst/>
                          <a:latin typeface="Arial"/>
                          <a:ea typeface="Calibri"/>
                          <a:cs typeface="Times New Roman"/>
                        </a:rPr>
                        <a:t>2016/17</a:t>
                      </a:r>
                      <a:endParaRPr lang="en-ZA" sz="900" b="1" kern="1200" dirty="0">
                        <a:solidFill>
                          <a:srgbClr val="FFFFFF"/>
                        </a:solidFill>
                        <a:effectLst/>
                        <a:latin typeface="Arial"/>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50000"/>
                        </a:lnSpc>
                        <a:spcAft>
                          <a:spcPts val="0"/>
                        </a:spcAft>
                      </a:pPr>
                      <a:r>
                        <a:rPr lang="en-ZA" sz="900" b="1" kern="1200" dirty="0" smtClean="0">
                          <a:solidFill>
                            <a:srgbClr val="FFFFFF"/>
                          </a:solidFill>
                          <a:effectLst/>
                          <a:latin typeface="Arial"/>
                          <a:ea typeface="Calibri"/>
                          <a:cs typeface="Times New Roman"/>
                        </a:rPr>
                        <a:t>2017/18</a:t>
                      </a:r>
                      <a:endParaRPr lang="en-ZA" sz="900" b="1" kern="1200" dirty="0">
                        <a:solidFill>
                          <a:srgbClr val="FFFFFF"/>
                        </a:solidFill>
                        <a:effectLst/>
                        <a:latin typeface="Arial"/>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2018/19</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2019/20</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gridSpan="2">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2020/21</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gridSpan="2">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2021/22</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extLst>
                  <a:ext uri="{0D108BD9-81ED-4DB2-BD59-A6C34878D82A}">
                    <a16:rowId xmlns:a16="http://schemas.microsoft.com/office/drawing/2014/main" xmlns="" val="10002"/>
                  </a:ext>
                </a:extLst>
              </a:tr>
              <a:tr h="352845">
                <a:tc>
                  <a:txBody>
                    <a:bodyPr/>
                    <a:lstStyle/>
                    <a:p>
                      <a:pPr algn="just">
                        <a:lnSpc>
                          <a:spcPct val="150000"/>
                        </a:lnSpc>
                        <a:spcAft>
                          <a:spcPts val="0"/>
                        </a:spcAft>
                      </a:pPr>
                      <a:r>
                        <a:rPr lang="en-ZA" sz="800" b="1">
                          <a:effectLst/>
                          <a:latin typeface="Arial"/>
                          <a:ea typeface="Calibri"/>
                          <a:cs typeface="Times New Roman"/>
                        </a:rPr>
                        <a:t>Social Transformation and Economic Empowerment</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E3BC"/>
                    </a:solidFill>
                  </a:tcPr>
                </a:tc>
                <a:tc gridSpan="3">
                  <a:txBody>
                    <a:bodyPr/>
                    <a:lstStyle/>
                    <a:p>
                      <a:pPr algn="ctr">
                        <a:lnSpc>
                          <a:spcPct val="150000"/>
                        </a:lnSpc>
                        <a:spcAft>
                          <a:spcPts val="0"/>
                        </a:spcAft>
                      </a:pPr>
                      <a:r>
                        <a:rPr lang="en-ZA" sz="800" b="1" dirty="0">
                          <a:solidFill>
                            <a:schemeClr val="bg1"/>
                          </a:solidFill>
                          <a:effectLst/>
                          <a:latin typeface="Arial"/>
                          <a:ea typeface="Calibri"/>
                          <a:cs typeface="Times New Roman"/>
                        </a:rPr>
                        <a:t>R`000</a:t>
                      </a:r>
                      <a:endParaRPr lang="en-ZA" sz="700" dirty="0">
                        <a:solidFill>
                          <a:schemeClr val="bg1"/>
                        </a:solidFill>
                        <a:effectLst/>
                        <a:latin typeface="Calibri"/>
                        <a:ea typeface="Calibri"/>
                        <a:cs typeface="Times New Roman"/>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8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8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800" b="1" dirty="0">
                          <a:solidFill>
                            <a:schemeClr val="bg1"/>
                          </a:solidFill>
                          <a:effectLst/>
                          <a:latin typeface="Arial"/>
                          <a:ea typeface="Calibri"/>
                          <a:cs typeface="Times New Roman"/>
                        </a:rPr>
                        <a:t>R`000</a:t>
                      </a:r>
                      <a:endParaRPr lang="en-ZA" sz="700" dirty="0">
                        <a:solidFill>
                          <a:schemeClr val="bg1"/>
                        </a:solidFill>
                        <a:effectLst/>
                        <a:latin typeface="Calibri"/>
                        <a:ea typeface="Calibri"/>
                        <a:cs typeface="Times New Roman"/>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gridSpan="5">
                  <a:txBody>
                    <a:bodyPr/>
                    <a:lstStyle/>
                    <a:p>
                      <a:pPr algn="ctr">
                        <a:lnSpc>
                          <a:spcPct val="150000"/>
                        </a:lnSpc>
                        <a:spcAft>
                          <a:spcPts val="0"/>
                        </a:spcAft>
                      </a:pPr>
                      <a:r>
                        <a:rPr lang="en-ZA" sz="800" b="1" dirty="0">
                          <a:solidFill>
                            <a:schemeClr val="bg1"/>
                          </a:solidFill>
                          <a:effectLst/>
                          <a:latin typeface="Arial"/>
                          <a:ea typeface="Calibri"/>
                          <a:cs typeface="Times New Roman"/>
                        </a:rPr>
                        <a:t>R`000</a:t>
                      </a:r>
                      <a:endParaRPr lang="en-ZA" sz="700" dirty="0">
                        <a:solidFill>
                          <a:schemeClr val="bg1"/>
                        </a:solidFill>
                        <a:effectLst/>
                        <a:latin typeface="Calibri"/>
                        <a:ea typeface="Calibri"/>
                        <a:cs typeface="Times New Roman"/>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8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pPr algn="just">
                        <a:lnSpc>
                          <a:spcPct val="150000"/>
                        </a:lnSpc>
                        <a:spcAft>
                          <a:spcPts val="0"/>
                        </a:spcAft>
                      </a:pPr>
                      <a:endParaRPr lang="en-ZA" sz="8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extLst>
                  <a:ext uri="{0D108BD9-81ED-4DB2-BD59-A6C34878D82A}">
                    <a16:rowId xmlns:a16="http://schemas.microsoft.com/office/drawing/2014/main" xmlns="" val="10003"/>
                  </a:ext>
                </a:extLst>
              </a:tr>
              <a:tr h="271019">
                <a:tc>
                  <a:txBody>
                    <a:bodyPr/>
                    <a:lstStyle/>
                    <a:p>
                      <a:pPr algn="just">
                        <a:lnSpc>
                          <a:spcPct val="150000"/>
                        </a:lnSpc>
                        <a:spcAft>
                          <a:spcPts val="0"/>
                        </a:spcAft>
                      </a:pPr>
                      <a:r>
                        <a:rPr lang="en-ZA" sz="800">
                          <a:effectLst/>
                          <a:latin typeface="Arial"/>
                          <a:ea typeface="Calibri"/>
                          <a:cs typeface="Times New Roman"/>
                        </a:rPr>
                        <a:t>Management: STEE </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3 278</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3 769</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a:t>
                      </a:r>
                      <a:r>
                        <a:rPr lang="en-ZA" sz="900" b="0" i="0" u="none" strike="noStrike" kern="1200" dirty="0" smtClean="0">
                          <a:solidFill>
                            <a:srgbClr val="000000"/>
                          </a:solidFill>
                          <a:effectLst/>
                          <a:latin typeface="Arial" panose="020B0604020202020204" pitchFamily="34" charset="0"/>
                          <a:ea typeface="+mn-ea"/>
                          <a:cs typeface="+mn-cs"/>
                        </a:rPr>
                        <a:t>3 </a:t>
                      </a:r>
                      <a:r>
                        <a:rPr lang="en-ZA" sz="900" b="0" i="0" u="none" strike="noStrike" kern="1200" dirty="0">
                          <a:solidFill>
                            <a:srgbClr val="000000"/>
                          </a:solidFill>
                          <a:effectLst/>
                          <a:latin typeface="Arial" panose="020B0604020202020204" pitchFamily="34" charset="0"/>
                          <a:ea typeface="+mn-ea"/>
                          <a:cs typeface="+mn-cs"/>
                        </a:rPr>
                        <a:t>536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a:solidFill>
                            <a:srgbClr val="000000"/>
                          </a:solidFill>
                          <a:effectLst/>
                          <a:latin typeface="Arial" panose="020B0604020202020204" pitchFamily="34" charset="0"/>
                          <a:ea typeface="+mn-ea"/>
                          <a:cs typeface="+mn-cs"/>
                        </a:rPr>
                        <a:t>                 3 963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a:solidFill>
                            <a:srgbClr val="000000"/>
                          </a:solidFill>
                          <a:effectLst/>
                          <a:latin typeface="Arial" panose="020B0604020202020204" pitchFamily="34" charset="0"/>
                          <a:ea typeface="+mn-ea"/>
                          <a:cs typeface="+mn-cs"/>
                        </a:rPr>
                        <a:t>            7 275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7 962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8 112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1019">
                <a:tc>
                  <a:txBody>
                    <a:bodyPr/>
                    <a:lstStyle/>
                    <a:p>
                      <a:pPr algn="just">
                        <a:lnSpc>
                          <a:spcPct val="150000"/>
                        </a:lnSpc>
                        <a:spcAft>
                          <a:spcPts val="0"/>
                        </a:spcAft>
                      </a:pPr>
                      <a:r>
                        <a:rPr lang="en-ZA" sz="800">
                          <a:effectLst/>
                          <a:latin typeface="Arial"/>
                          <a:ea typeface="Calibri"/>
                          <a:cs typeface="Times New Roman"/>
                        </a:rPr>
                        <a:t>Social Empowerment and Transformation</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11 948</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2 845</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a:t>
                      </a:r>
                      <a:r>
                        <a:rPr lang="en-ZA" sz="900" b="0" i="0" u="none" strike="noStrike" kern="1200" dirty="0" smtClean="0">
                          <a:solidFill>
                            <a:srgbClr val="000000"/>
                          </a:solidFill>
                          <a:effectLst/>
                          <a:latin typeface="Arial" panose="020B0604020202020204" pitchFamily="34" charset="0"/>
                          <a:ea typeface="+mn-ea"/>
                          <a:cs typeface="+mn-cs"/>
                        </a:rPr>
                        <a:t>3 </a:t>
                      </a:r>
                      <a:r>
                        <a:rPr lang="en-ZA" sz="900" b="0" i="0" u="none" strike="noStrike" kern="1200" dirty="0">
                          <a:solidFill>
                            <a:srgbClr val="000000"/>
                          </a:solidFill>
                          <a:effectLst/>
                          <a:latin typeface="Arial" panose="020B0604020202020204" pitchFamily="34" charset="0"/>
                          <a:ea typeface="+mn-ea"/>
                          <a:cs typeface="+mn-cs"/>
                        </a:rPr>
                        <a:t>789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a:solidFill>
                            <a:srgbClr val="000000"/>
                          </a:solidFill>
                          <a:effectLst/>
                          <a:latin typeface="Arial" panose="020B0604020202020204" pitchFamily="34" charset="0"/>
                          <a:ea typeface="+mn-ea"/>
                          <a:cs typeface="+mn-cs"/>
                        </a:rPr>
                        <a:t>                 7 828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a:solidFill>
                            <a:srgbClr val="000000"/>
                          </a:solidFill>
                          <a:effectLst/>
                          <a:latin typeface="Arial" panose="020B0604020202020204" pitchFamily="34" charset="0"/>
                          <a:ea typeface="+mn-ea"/>
                          <a:cs typeface="+mn-cs"/>
                        </a:rPr>
                        <a:t>            6 300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a:solidFill>
                            <a:srgbClr val="000000"/>
                          </a:solidFill>
                          <a:effectLst/>
                          <a:latin typeface="Arial" panose="020B0604020202020204" pitchFamily="34" charset="0"/>
                          <a:ea typeface="+mn-ea"/>
                          <a:cs typeface="+mn-cs"/>
                        </a:rPr>
                        <a:t>            6 940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a:solidFill>
                            <a:srgbClr val="000000"/>
                          </a:solidFill>
                          <a:effectLst/>
                          <a:latin typeface="Arial" panose="020B0604020202020204" pitchFamily="34" charset="0"/>
                          <a:ea typeface="+mn-ea"/>
                          <a:cs typeface="+mn-cs"/>
                        </a:rPr>
                        <a:t>            7 381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2821">
                <a:tc>
                  <a:txBody>
                    <a:bodyPr/>
                    <a:lstStyle/>
                    <a:p>
                      <a:pPr algn="just">
                        <a:lnSpc>
                          <a:spcPct val="150000"/>
                        </a:lnSpc>
                        <a:spcAft>
                          <a:spcPts val="0"/>
                        </a:spcAft>
                      </a:pPr>
                      <a:r>
                        <a:rPr lang="en-ZA" sz="800">
                          <a:effectLst/>
                          <a:latin typeface="Arial"/>
                          <a:ea typeface="Calibri"/>
                          <a:cs typeface="Times New Roman"/>
                        </a:rPr>
                        <a:t>Governance Transformation, Justice and Security</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237</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1 744</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a:t>
                      </a:r>
                      <a:r>
                        <a:rPr lang="en-ZA" sz="900" b="0" i="0" u="none" strike="noStrike" kern="1200" dirty="0" smtClean="0">
                          <a:solidFill>
                            <a:srgbClr val="000000"/>
                          </a:solidFill>
                          <a:effectLst/>
                          <a:latin typeface="Arial" panose="020B0604020202020204" pitchFamily="34" charset="0"/>
                          <a:ea typeface="+mn-ea"/>
                          <a:cs typeface="+mn-cs"/>
                        </a:rPr>
                        <a:t> </a:t>
                      </a:r>
                      <a:r>
                        <a:rPr lang="en-ZA" sz="900" b="0" i="0" u="none" strike="noStrike" kern="1200" dirty="0">
                          <a:solidFill>
                            <a:srgbClr val="000000"/>
                          </a:solidFill>
                          <a:effectLst/>
                          <a:latin typeface="Arial" panose="020B0604020202020204" pitchFamily="34" charset="0"/>
                          <a:ea typeface="+mn-ea"/>
                          <a:cs typeface="+mn-cs"/>
                        </a:rPr>
                        <a:t>6 511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dirty="0">
                          <a:solidFill>
                            <a:srgbClr val="000000"/>
                          </a:solidFill>
                          <a:effectLst/>
                          <a:latin typeface="Arial" panose="020B0604020202020204" pitchFamily="34" charset="0"/>
                          <a:ea typeface="+mn-ea"/>
                          <a:cs typeface="+mn-cs"/>
                        </a:rPr>
                        <a:t>                 6 960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6 359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7 011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a:solidFill>
                            <a:srgbClr val="000000"/>
                          </a:solidFill>
                          <a:effectLst/>
                          <a:latin typeface="Arial" panose="020B0604020202020204" pitchFamily="34" charset="0"/>
                          <a:ea typeface="+mn-ea"/>
                          <a:cs typeface="+mn-cs"/>
                        </a:rPr>
                        <a:t>            7 455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2821">
                <a:tc>
                  <a:txBody>
                    <a:bodyPr/>
                    <a:lstStyle/>
                    <a:p>
                      <a:pPr algn="just">
                        <a:lnSpc>
                          <a:spcPct val="150000"/>
                        </a:lnSpc>
                        <a:spcAft>
                          <a:spcPts val="0"/>
                        </a:spcAft>
                      </a:pPr>
                      <a:r>
                        <a:rPr lang="en-ZA" sz="800">
                          <a:effectLst/>
                          <a:latin typeface="Arial"/>
                          <a:ea typeface="Calibri"/>
                          <a:cs typeface="Times New Roman"/>
                        </a:rPr>
                        <a:t>Economic Empowerment and Participation</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1 299</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a:t>
                      </a:r>
                      <a:r>
                        <a:rPr lang="en-ZA" sz="900" b="0" i="0" u="none" strike="noStrike" kern="1200" dirty="0" smtClean="0">
                          <a:solidFill>
                            <a:srgbClr val="000000"/>
                          </a:solidFill>
                          <a:effectLst/>
                          <a:latin typeface="Arial" panose="020B0604020202020204" pitchFamily="34" charset="0"/>
                          <a:ea typeface="+mn-ea"/>
                          <a:cs typeface="+mn-cs"/>
                        </a:rPr>
                        <a:t>2 </a:t>
                      </a:r>
                      <a:r>
                        <a:rPr lang="en-ZA" sz="900" b="0" i="0" u="none" strike="noStrike" kern="1200" dirty="0">
                          <a:solidFill>
                            <a:srgbClr val="000000"/>
                          </a:solidFill>
                          <a:effectLst/>
                          <a:latin typeface="Arial" panose="020B0604020202020204" pitchFamily="34" charset="0"/>
                          <a:ea typeface="+mn-ea"/>
                          <a:cs typeface="+mn-cs"/>
                        </a:rPr>
                        <a:t>113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dirty="0">
                          <a:solidFill>
                            <a:srgbClr val="000000"/>
                          </a:solidFill>
                          <a:effectLst/>
                          <a:latin typeface="Arial" panose="020B0604020202020204" pitchFamily="34" charset="0"/>
                          <a:ea typeface="+mn-ea"/>
                          <a:cs typeface="+mn-cs"/>
                        </a:rPr>
                        <a:t>                 2 995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4 046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4 325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4 652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1019">
                <a:tc>
                  <a:txBody>
                    <a:bodyPr/>
                    <a:lstStyle/>
                    <a:p>
                      <a:pPr algn="just">
                        <a:lnSpc>
                          <a:spcPct val="150000"/>
                        </a:lnSpc>
                        <a:spcAft>
                          <a:spcPts val="0"/>
                        </a:spcAft>
                      </a:pPr>
                      <a:r>
                        <a:rPr lang="en-ZA" sz="800">
                          <a:effectLst/>
                          <a:latin typeface="Arial"/>
                          <a:ea typeface="Calibri"/>
                          <a:cs typeface="Times New Roman"/>
                        </a:rPr>
                        <a:t>Commission for Gender Equality</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67 689</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69 891</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a:t>
                      </a:r>
                      <a:r>
                        <a:rPr lang="en-ZA" sz="900" b="0" i="0" u="none" strike="noStrike" kern="1200" dirty="0" smtClean="0">
                          <a:solidFill>
                            <a:srgbClr val="000000"/>
                          </a:solidFill>
                          <a:effectLst/>
                          <a:latin typeface="Arial" panose="020B0604020202020204" pitchFamily="34" charset="0"/>
                          <a:ea typeface="+mn-ea"/>
                          <a:cs typeface="+mn-cs"/>
                        </a:rPr>
                        <a:t> 78 </a:t>
                      </a:r>
                      <a:r>
                        <a:rPr lang="en-ZA" sz="900" b="0" i="0" u="none" strike="noStrike" kern="1200" dirty="0">
                          <a:solidFill>
                            <a:srgbClr val="000000"/>
                          </a:solidFill>
                          <a:effectLst/>
                          <a:latin typeface="Arial" panose="020B0604020202020204" pitchFamily="34" charset="0"/>
                          <a:ea typeface="+mn-ea"/>
                          <a:cs typeface="+mn-cs"/>
                        </a:rPr>
                        <a:t>266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a:solidFill>
                            <a:srgbClr val="000000"/>
                          </a:solidFill>
                          <a:effectLst/>
                          <a:latin typeface="Arial" panose="020B0604020202020204" pitchFamily="34" charset="0"/>
                          <a:ea typeface="+mn-ea"/>
                          <a:cs typeface="+mn-cs"/>
                        </a:rPr>
                        <a:t>               80 735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85 177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89 861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95 144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2602">
                <a:tc>
                  <a:txBody>
                    <a:bodyPr/>
                    <a:lstStyle/>
                    <a:p>
                      <a:pPr algn="just">
                        <a:lnSpc>
                          <a:spcPct val="150000"/>
                        </a:lnSpc>
                        <a:spcAft>
                          <a:spcPts val="0"/>
                        </a:spcAft>
                      </a:pPr>
                      <a:r>
                        <a:rPr lang="en-ZA" sz="800" b="1">
                          <a:effectLst/>
                          <a:latin typeface="Arial"/>
                          <a:ea typeface="Calibri"/>
                          <a:cs typeface="Times New Roman"/>
                        </a:rPr>
                        <a:t>Total </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800" b="1" kern="1200" dirty="0">
                          <a:solidFill>
                            <a:schemeClr val="tx1"/>
                          </a:solidFill>
                          <a:effectLst/>
                          <a:latin typeface="Arial"/>
                          <a:ea typeface="Calibri"/>
                          <a:cs typeface="Times New Roman"/>
                        </a:rPr>
                        <a:t>83 152</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800" b="1" kern="1200" dirty="0" smtClean="0">
                          <a:solidFill>
                            <a:schemeClr val="tx1"/>
                          </a:solidFill>
                          <a:effectLst/>
                          <a:latin typeface="Arial"/>
                          <a:ea typeface="Calibri"/>
                          <a:cs typeface="Times New Roman"/>
                        </a:rPr>
                        <a:t>79 </a:t>
                      </a:r>
                      <a:r>
                        <a:rPr lang="en-ZA" sz="800" b="1" kern="1200" dirty="0">
                          <a:solidFill>
                            <a:schemeClr val="tx1"/>
                          </a:solidFill>
                          <a:effectLst/>
                          <a:latin typeface="Arial"/>
                          <a:ea typeface="Calibri"/>
                          <a:cs typeface="Times New Roman"/>
                        </a:rPr>
                        <a:t>548</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800" b="1" kern="1200" dirty="0">
                          <a:solidFill>
                            <a:schemeClr val="tx1"/>
                          </a:solidFill>
                          <a:effectLst/>
                          <a:latin typeface="Arial"/>
                          <a:ea typeface="Calibri"/>
                          <a:cs typeface="Times New Roman"/>
                        </a:rPr>
                        <a:t>       </a:t>
                      </a:r>
                      <a:r>
                        <a:rPr lang="en-ZA" sz="800" b="1" kern="1200" dirty="0" smtClean="0">
                          <a:solidFill>
                            <a:schemeClr val="tx1"/>
                          </a:solidFill>
                          <a:effectLst/>
                          <a:latin typeface="Arial"/>
                          <a:ea typeface="Calibri"/>
                          <a:cs typeface="Times New Roman"/>
                        </a:rPr>
                        <a:t>94 </a:t>
                      </a:r>
                      <a:r>
                        <a:rPr lang="en-ZA" sz="800" b="1" kern="1200" dirty="0">
                          <a:solidFill>
                            <a:schemeClr val="tx1"/>
                          </a:solidFill>
                          <a:effectLst/>
                          <a:latin typeface="Arial"/>
                          <a:ea typeface="Calibri"/>
                          <a:cs typeface="Times New Roman"/>
                        </a:rPr>
                        <a:t>215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1" i="0" u="none" strike="noStrike" dirty="0">
                          <a:solidFill>
                            <a:srgbClr val="000000"/>
                          </a:solidFill>
                          <a:effectLst/>
                          <a:latin typeface="Arial" panose="020B0604020202020204" pitchFamily="34" charset="0"/>
                        </a:rPr>
                        <a:t>             102 481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fontAlgn="b"/>
                      <a:r>
                        <a:rPr lang="en-ZA" sz="1000" b="1" i="0" u="none" strike="noStrike" dirty="0">
                          <a:solidFill>
                            <a:srgbClr val="000000"/>
                          </a:solidFill>
                          <a:effectLst/>
                          <a:latin typeface="Calibri" panose="020F0502020204030204" pitchFamily="34" charset="0"/>
                        </a:rPr>
                        <a:t>       109 157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fontAlgn="b"/>
                      <a:r>
                        <a:rPr lang="en-ZA" sz="1000" b="1" i="0" u="none" strike="noStrike" dirty="0">
                          <a:solidFill>
                            <a:srgbClr val="000000"/>
                          </a:solidFill>
                          <a:effectLst/>
                          <a:latin typeface="Calibri" panose="020F0502020204030204" pitchFamily="34" charset="0"/>
                        </a:rPr>
                        <a:t>       116 099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122 744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9"/>
                  </a:ext>
                </a:extLst>
              </a:tr>
              <a:tr h="266672">
                <a:tc>
                  <a:txBody>
                    <a:bodyPr/>
                    <a:lstStyle/>
                    <a:p>
                      <a:pPr algn="just">
                        <a:lnSpc>
                          <a:spcPct val="150000"/>
                        </a:lnSpc>
                        <a:spcAft>
                          <a:spcPts val="0"/>
                        </a:spcAft>
                      </a:pPr>
                      <a:r>
                        <a:rPr lang="en-ZA" sz="800" b="1">
                          <a:effectLst/>
                          <a:latin typeface="Arial"/>
                          <a:ea typeface="Calibri"/>
                          <a:cs typeface="Times New Roman"/>
                        </a:rPr>
                        <a:t>Economic Classification</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700" dirty="0">
                        <a:effectLst/>
                        <a:latin typeface="Calibri"/>
                        <a:ea typeface="Calibri"/>
                      </a:endParaRPr>
                    </a:p>
                  </a:txBody>
                  <a:tcPr marL="47475" marR="474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800" dirty="0">
                          <a:effectLst/>
                          <a:latin typeface="Arial"/>
                          <a:ea typeface="Calibri"/>
                          <a:cs typeface="Times New Roman"/>
                        </a:rPr>
                        <a:t> </a:t>
                      </a:r>
                      <a:endParaRPr lang="en-ZA" sz="700" dirty="0">
                        <a:effectLst/>
                        <a:latin typeface="Calibri"/>
                        <a:ea typeface="Calibri"/>
                        <a:cs typeface="Times New Roman"/>
                      </a:endParaRPr>
                    </a:p>
                  </a:txBody>
                  <a:tcPr marL="47475" marR="474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800" dirty="0">
                          <a:effectLst/>
                          <a:latin typeface="Arial"/>
                          <a:ea typeface="Calibri"/>
                          <a:cs typeface="Times New Roman"/>
                        </a:rPr>
                        <a:t> </a:t>
                      </a:r>
                      <a:endParaRPr lang="en-ZA" sz="700" dirty="0">
                        <a:effectLst/>
                        <a:latin typeface="Calibri"/>
                        <a:ea typeface="Calibri"/>
                        <a:cs typeface="Times New Roman"/>
                      </a:endParaRPr>
                    </a:p>
                  </a:txBody>
                  <a:tcPr marL="47475" marR="474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700" dirty="0">
                        <a:solidFill>
                          <a:srgbClr val="FF0000"/>
                        </a:solidFill>
                        <a:effectLst/>
                        <a:latin typeface="Calibri"/>
                        <a:ea typeface="Calibri"/>
                      </a:endParaRPr>
                    </a:p>
                  </a:txBody>
                  <a:tcPr marL="47475" marR="474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endParaRPr lang="en-ZA" sz="700">
                        <a:effectLst/>
                        <a:latin typeface="Calibri"/>
                        <a:ea typeface="Calibri"/>
                      </a:endParaRPr>
                    </a:p>
                  </a:txBody>
                  <a:tcPr marL="47475" marR="474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800">
                        <a:effectLst/>
                        <a:latin typeface="Calibri"/>
                        <a:ea typeface="Calibri"/>
                      </a:endParaRPr>
                    </a:p>
                  </a:txBody>
                  <a:tcPr marL="51431" marR="5143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endParaRPr lang="en-ZA" sz="1700" dirty="0"/>
                    </a:p>
                  </a:txBody>
                  <a:tcPr marL="47475" marR="474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800">
                        <a:effectLst/>
                        <a:latin typeface="Calibri"/>
                        <a:ea typeface="Calibri"/>
                      </a:endParaRPr>
                    </a:p>
                  </a:txBody>
                  <a:tcPr marL="51431" marR="5143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1700"/>
                    </a:p>
                  </a:txBody>
                  <a:tcPr marL="47475" marR="4747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1019">
                <a:tc>
                  <a:txBody>
                    <a:bodyPr/>
                    <a:lstStyle/>
                    <a:p>
                      <a:pPr algn="just">
                        <a:lnSpc>
                          <a:spcPct val="150000"/>
                        </a:lnSpc>
                        <a:spcAft>
                          <a:spcPts val="0"/>
                        </a:spcAft>
                      </a:pPr>
                      <a:r>
                        <a:rPr lang="en-ZA" sz="800">
                          <a:effectLst/>
                          <a:latin typeface="Arial"/>
                          <a:ea typeface="Calibri"/>
                          <a:cs typeface="Times New Roman"/>
                        </a:rPr>
                        <a:t>Compensation of employees</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4 672 </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7 306 </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smtClean="0">
                          <a:solidFill>
                            <a:srgbClr val="000000"/>
                          </a:solidFill>
                          <a:effectLst/>
                          <a:latin typeface="Arial" panose="020B0604020202020204" pitchFamily="34" charset="0"/>
                          <a:ea typeface="+mn-ea"/>
                          <a:cs typeface="+mn-cs"/>
                        </a:rPr>
                        <a:t>9 005</a:t>
                      </a:r>
                      <a:endParaRPr lang="en-ZA" sz="900" b="0" i="0" u="none" strike="noStrike" kern="1200" dirty="0">
                        <a:solidFill>
                          <a:srgbClr val="000000"/>
                        </a:solidFill>
                        <a:effectLst/>
                        <a:latin typeface="Arial" panose="020B0604020202020204" pitchFamily="34" charset="0"/>
                        <a:ea typeface="+mn-ea"/>
                        <a:cs typeface="+mn-cs"/>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dirty="0">
                          <a:solidFill>
                            <a:srgbClr val="000000"/>
                          </a:solidFill>
                          <a:effectLst/>
                          <a:latin typeface="Arial" panose="020B0604020202020204" pitchFamily="34" charset="0"/>
                          <a:ea typeface="+mn-ea"/>
                          <a:cs typeface="+mn-cs"/>
                        </a:rPr>
                        <a:t>               15 907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a:solidFill>
                            <a:srgbClr val="000000"/>
                          </a:solidFill>
                          <a:effectLst/>
                          <a:latin typeface="Arial" panose="020B0604020202020204" pitchFamily="34" charset="0"/>
                          <a:ea typeface="+mn-ea"/>
                          <a:cs typeface="+mn-cs"/>
                        </a:rPr>
                        <a:t>          15 123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16 218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a:solidFill>
                            <a:srgbClr val="000000"/>
                          </a:solidFill>
                          <a:effectLst/>
                          <a:latin typeface="Arial" panose="020B0604020202020204" pitchFamily="34" charset="0"/>
                          <a:ea typeface="+mn-ea"/>
                          <a:cs typeface="+mn-cs"/>
                        </a:rPr>
                        <a:t>          17 353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1019">
                <a:tc>
                  <a:txBody>
                    <a:bodyPr/>
                    <a:lstStyle/>
                    <a:p>
                      <a:pPr algn="just">
                        <a:lnSpc>
                          <a:spcPct val="150000"/>
                        </a:lnSpc>
                        <a:spcAft>
                          <a:spcPts val="0"/>
                        </a:spcAft>
                      </a:pPr>
                      <a:r>
                        <a:rPr lang="en-ZA" sz="800">
                          <a:effectLst/>
                          <a:latin typeface="Arial"/>
                          <a:ea typeface="Calibri"/>
                          <a:cs typeface="Times New Roman"/>
                        </a:rPr>
                        <a:t>Goods and services</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10 723 </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2 157 </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smtClean="0">
                          <a:solidFill>
                            <a:srgbClr val="000000"/>
                          </a:solidFill>
                          <a:effectLst/>
                          <a:latin typeface="Arial" panose="020B0604020202020204" pitchFamily="34" charset="0"/>
                          <a:ea typeface="+mn-ea"/>
                          <a:cs typeface="+mn-cs"/>
                        </a:rPr>
                        <a:t>6 944</a:t>
                      </a:r>
                      <a:endParaRPr lang="en-ZA" sz="900" b="0" i="0" u="none" strike="noStrike" kern="1200" dirty="0">
                        <a:solidFill>
                          <a:srgbClr val="000000"/>
                        </a:solidFill>
                        <a:effectLst/>
                        <a:latin typeface="Arial" panose="020B0604020202020204" pitchFamily="34" charset="0"/>
                        <a:ea typeface="+mn-ea"/>
                        <a:cs typeface="+mn-cs"/>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dirty="0">
                          <a:solidFill>
                            <a:srgbClr val="000000"/>
                          </a:solidFill>
                          <a:effectLst/>
                          <a:latin typeface="Arial" panose="020B0604020202020204" pitchFamily="34" charset="0"/>
                          <a:ea typeface="+mn-ea"/>
                          <a:cs typeface="+mn-cs"/>
                        </a:rPr>
                        <a:t>                 5 792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a:solidFill>
                            <a:srgbClr val="000000"/>
                          </a:solidFill>
                          <a:effectLst/>
                          <a:latin typeface="Arial" panose="020B0604020202020204" pitchFamily="34" charset="0"/>
                          <a:ea typeface="+mn-ea"/>
                          <a:cs typeface="+mn-cs"/>
                        </a:rPr>
                        <a:t>            8 438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9 578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a:solidFill>
                            <a:srgbClr val="000000"/>
                          </a:solidFill>
                          <a:effectLst/>
                          <a:latin typeface="Arial" panose="020B0604020202020204" pitchFamily="34" charset="0"/>
                          <a:ea typeface="+mn-ea"/>
                          <a:cs typeface="+mn-cs"/>
                        </a:rPr>
                        <a:t>            9 780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1019">
                <a:tc>
                  <a:txBody>
                    <a:bodyPr/>
                    <a:lstStyle/>
                    <a:p>
                      <a:pPr algn="just">
                        <a:lnSpc>
                          <a:spcPct val="150000"/>
                        </a:lnSpc>
                        <a:spcAft>
                          <a:spcPts val="0"/>
                        </a:spcAft>
                      </a:pPr>
                      <a:r>
                        <a:rPr lang="en-ZA" sz="800">
                          <a:effectLst/>
                          <a:latin typeface="Arial"/>
                          <a:ea typeface="Calibri"/>
                          <a:cs typeface="Times New Roman"/>
                        </a:rPr>
                        <a:t>Transfers and subsidies</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67 689 </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69 957 </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smtClean="0">
                          <a:solidFill>
                            <a:srgbClr val="000000"/>
                          </a:solidFill>
                          <a:effectLst/>
                          <a:latin typeface="Arial" panose="020B0604020202020204" pitchFamily="34" charset="0"/>
                          <a:ea typeface="+mn-ea"/>
                          <a:cs typeface="+mn-cs"/>
                        </a:rPr>
                        <a:t>78 266</a:t>
                      </a:r>
                      <a:endParaRPr lang="en-ZA" sz="900" b="0" i="0" u="none" strike="noStrike" kern="1200" dirty="0">
                        <a:solidFill>
                          <a:srgbClr val="000000"/>
                        </a:solidFill>
                        <a:effectLst/>
                        <a:latin typeface="Arial" panose="020B0604020202020204" pitchFamily="34" charset="0"/>
                        <a:ea typeface="+mn-ea"/>
                        <a:cs typeface="+mn-cs"/>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kern="1200" dirty="0">
                          <a:solidFill>
                            <a:srgbClr val="000000"/>
                          </a:solidFill>
                          <a:effectLst/>
                          <a:latin typeface="Arial" panose="020B0604020202020204" pitchFamily="34" charset="0"/>
                          <a:ea typeface="+mn-ea"/>
                          <a:cs typeface="+mn-cs"/>
                        </a:rPr>
                        <a:t>               80 735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85 177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89 861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a:solidFill>
                            <a:srgbClr val="000000"/>
                          </a:solidFill>
                          <a:effectLst/>
                          <a:latin typeface="Arial" panose="020B0604020202020204" pitchFamily="34" charset="0"/>
                          <a:ea typeface="+mn-ea"/>
                          <a:cs typeface="+mn-cs"/>
                        </a:rPr>
                        <a:t>          95 144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97328">
                <a:tc>
                  <a:txBody>
                    <a:bodyPr/>
                    <a:lstStyle/>
                    <a:p>
                      <a:pPr algn="just">
                        <a:lnSpc>
                          <a:spcPct val="150000"/>
                        </a:lnSpc>
                        <a:spcAft>
                          <a:spcPts val="0"/>
                        </a:spcAft>
                      </a:pPr>
                      <a:r>
                        <a:rPr lang="en-ZA" sz="800" dirty="0">
                          <a:effectLst/>
                          <a:latin typeface="Arial"/>
                          <a:ea typeface="Calibri"/>
                          <a:cs typeface="Times New Roman"/>
                        </a:rPr>
                        <a:t>Payments for capital assets</a:t>
                      </a:r>
                      <a:endParaRPr lang="en-ZA" sz="700" dirty="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68 </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a:solidFill>
                            <a:srgbClr val="000000"/>
                          </a:solidFill>
                          <a:effectLst/>
                          <a:latin typeface="Arial" panose="020B0604020202020204" pitchFamily="34" charset="0"/>
                          <a:ea typeface="+mn-ea"/>
                          <a:cs typeface="+mn-cs"/>
                        </a:rPr>
                        <a:t>128</a:t>
                      </a: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smtClean="0">
                          <a:solidFill>
                            <a:srgbClr val="000000"/>
                          </a:solidFill>
                          <a:effectLst/>
                          <a:latin typeface="Arial" panose="020B0604020202020204" pitchFamily="34" charset="0"/>
                          <a:ea typeface="+mn-ea"/>
                          <a:cs typeface="+mn-cs"/>
                        </a:rPr>
                        <a:t>-</a:t>
                      </a:r>
                      <a:endParaRPr lang="en-ZA" sz="900" b="0" i="0" u="none" strike="noStrike" kern="1200" dirty="0">
                        <a:solidFill>
                          <a:srgbClr val="000000"/>
                        </a:solidFill>
                        <a:effectLst/>
                        <a:latin typeface="Arial" panose="020B0604020202020204" pitchFamily="34" charset="0"/>
                        <a:ea typeface="+mn-ea"/>
                        <a:cs typeface="+mn-cs"/>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b="0" i="0" u="none" strike="noStrike" kern="1200" dirty="0" smtClean="0">
                          <a:solidFill>
                            <a:srgbClr val="000000"/>
                          </a:solidFill>
                          <a:effectLst/>
                          <a:latin typeface="Arial" panose="020B0604020202020204" pitchFamily="34" charset="0"/>
                          <a:ea typeface="+mn-ea"/>
                          <a:cs typeface="+mn-cs"/>
                        </a:rPr>
                        <a:t>                       47</a:t>
                      </a:r>
                      <a:endParaRPr lang="en-ZA" sz="900" b="0" i="0" u="none" strike="noStrike" kern="1200" dirty="0">
                        <a:solidFill>
                          <a:srgbClr val="000000"/>
                        </a:solidFill>
                        <a:effectLst/>
                        <a:latin typeface="Arial" panose="020B0604020202020204" pitchFamily="34" charset="0"/>
                        <a:ea typeface="+mn-ea"/>
                        <a:cs typeface="+mn-cs"/>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419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442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000" b="0" i="0" u="none" strike="noStrike" kern="1200" dirty="0">
                        <a:solidFill>
                          <a:srgbClr val="000000"/>
                        </a:solidFill>
                        <a:effectLst/>
                        <a:latin typeface="Arial" panose="020B060402020202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kern="1200" dirty="0">
                          <a:solidFill>
                            <a:srgbClr val="000000"/>
                          </a:solidFill>
                          <a:effectLst/>
                          <a:latin typeface="Arial" panose="020B0604020202020204" pitchFamily="34" charset="0"/>
                          <a:ea typeface="+mn-ea"/>
                          <a:cs typeface="+mn-cs"/>
                        </a:rPr>
                        <a:t>               467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56224">
                <a:tc>
                  <a:txBody>
                    <a:bodyPr/>
                    <a:lstStyle/>
                    <a:p>
                      <a:pPr algn="just">
                        <a:lnSpc>
                          <a:spcPct val="150000"/>
                        </a:lnSpc>
                        <a:spcAft>
                          <a:spcPts val="0"/>
                        </a:spcAft>
                      </a:pPr>
                      <a:r>
                        <a:rPr lang="en-ZA" sz="800" b="1">
                          <a:effectLst/>
                          <a:latin typeface="Arial"/>
                          <a:ea typeface="Calibri"/>
                          <a:cs typeface="Times New Roman"/>
                        </a:rPr>
                        <a:t>Total economic classification</a:t>
                      </a:r>
                      <a:endParaRPr lang="en-ZA" sz="700">
                        <a:effectLst/>
                        <a:latin typeface="Calibri"/>
                        <a:ea typeface="Calibri"/>
                        <a:cs typeface="Times New Roman"/>
                      </a:endParaRPr>
                    </a:p>
                  </a:txBody>
                  <a:tcPr marL="47475" marR="47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800" b="1" dirty="0">
                          <a:effectLst/>
                          <a:latin typeface="Arial"/>
                          <a:ea typeface="Calibri"/>
                          <a:cs typeface="Times New Roman"/>
                        </a:rPr>
                        <a:t>83 152</a:t>
                      </a:r>
                      <a:endParaRPr lang="en-ZA" sz="700" dirty="0">
                        <a:effectLst/>
                        <a:latin typeface="Calibri"/>
                        <a:ea typeface="Calibri"/>
                        <a:cs typeface="Times New Roman"/>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800" b="1" dirty="0">
                          <a:effectLst/>
                          <a:latin typeface="Arial"/>
                          <a:ea typeface="Calibri"/>
                          <a:cs typeface="Times New Roman"/>
                        </a:rPr>
                        <a:t>79 548</a:t>
                      </a:r>
                      <a:endParaRPr lang="en-ZA" sz="700" dirty="0">
                        <a:effectLst/>
                        <a:latin typeface="Calibri"/>
                        <a:ea typeface="Calibri"/>
                        <a:cs typeface="Times New Roman"/>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800" b="1" kern="1200" dirty="0" smtClean="0">
                          <a:solidFill>
                            <a:schemeClr val="tx1"/>
                          </a:solidFill>
                          <a:effectLst/>
                          <a:latin typeface="Arial"/>
                          <a:ea typeface="Calibri"/>
                          <a:cs typeface="Times New Roman"/>
                        </a:rPr>
                        <a:t>94 215</a:t>
                      </a:r>
                      <a:endParaRPr lang="en-ZA" sz="800" b="1" kern="1200" dirty="0">
                        <a:solidFill>
                          <a:schemeClr val="tx1"/>
                        </a:solidFill>
                        <a:effectLst/>
                        <a:latin typeface="Arial"/>
                        <a:ea typeface="Calibri"/>
                        <a:cs typeface="Times New Roman"/>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r" defTabSz="914400" rtl="0" eaLnBrk="1" latinLnBrk="0" hangingPunct="1">
                        <a:lnSpc>
                          <a:spcPct val="150000"/>
                        </a:lnSpc>
                        <a:spcAft>
                          <a:spcPts val="0"/>
                        </a:spcAft>
                      </a:pPr>
                      <a:r>
                        <a:rPr lang="en-ZA" sz="800" b="1" kern="1200" dirty="0" smtClean="0">
                          <a:solidFill>
                            <a:schemeClr val="tx1"/>
                          </a:solidFill>
                          <a:effectLst/>
                          <a:latin typeface="Arial"/>
                          <a:ea typeface="Calibri"/>
                          <a:cs typeface="Times New Roman"/>
                        </a:rPr>
                        <a:t>102 481</a:t>
                      </a:r>
                      <a:endParaRPr lang="en-ZA" sz="800" b="1" kern="1200" dirty="0">
                        <a:solidFill>
                          <a:schemeClr val="tx1"/>
                        </a:solidFill>
                        <a:effectLst/>
                        <a:latin typeface="Arial"/>
                        <a:ea typeface="Calibri"/>
                        <a:cs typeface="Times New Roman"/>
                      </a:endParaRPr>
                    </a:p>
                  </a:txBody>
                  <a:tcPr marL="47475" marR="474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fontAlgn="b"/>
                      <a:r>
                        <a:rPr lang="en-ZA" sz="1000" b="1" i="0" u="none" strike="noStrike" dirty="0">
                          <a:solidFill>
                            <a:srgbClr val="000000"/>
                          </a:solidFill>
                          <a:effectLst/>
                          <a:latin typeface="Calibri" panose="020F0502020204030204" pitchFamily="34" charset="0"/>
                        </a:rPr>
                        <a:t>       109 157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fontAlgn="b"/>
                      <a:r>
                        <a:rPr lang="en-ZA" sz="1000" b="1" i="0" u="none" strike="noStrike" dirty="0">
                          <a:solidFill>
                            <a:srgbClr val="000000"/>
                          </a:solidFill>
                          <a:effectLst/>
                          <a:latin typeface="Calibri" panose="020F0502020204030204" pitchFamily="34" charset="0"/>
                        </a:rPr>
                        <a:t>       116 099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122 744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2089509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27</a:t>
            </a:fld>
            <a:endParaRPr lang="en-ZA" dirty="0">
              <a:solidFill>
                <a:prstClr val="black">
                  <a:tint val="75000"/>
                </a:prstClr>
              </a:solidFill>
            </a:endParaRPr>
          </a:p>
        </p:txBody>
      </p:sp>
      <p:sp>
        <p:nvSpPr>
          <p:cNvPr id="7" name="Title 1"/>
          <p:cNvSpPr>
            <a:spLocks noGrp="1"/>
          </p:cNvSpPr>
          <p:nvPr>
            <p:ph type="title"/>
          </p:nvPr>
        </p:nvSpPr>
        <p:spPr>
          <a:xfrm>
            <a:off x="168813" y="911108"/>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3: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60310"/>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3: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981215782"/>
              </p:ext>
            </p:extLst>
          </p:nvPr>
        </p:nvGraphicFramePr>
        <p:xfrm>
          <a:off x="483738" y="2268463"/>
          <a:ext cx="8229601" cy="4503771"/>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Q2</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Research, Policy Analysis and Knowledge Management </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358939">
                <a:tc>
                  <a:txBody>
                    <a:bodyPr/>
                    <a:lstStyle/>
                    <a:p>
                      <a:pPr>
                        <a:lnSpc>
                          <a:spcPct val="115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Number of research reports on women’s empowerment and gender equality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One report on gender policy priorities for 2019-2024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Concept document developed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Inception Report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Draft Report developed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One Report on gender policy priorities for 2019-2024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72301">
                <a:tc>
                  <a:txBody>
                    <a:bodyPr/>
                    <a:lstStyle/>
                    <a:p>
                      <a:pPr>
                        <a:lnSpc>
                          <a:spcPct val="115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Gender Knowledge Hub established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Report on the establishment of Gender Knowledge Hub produced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TORs developed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Inception Report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Quarterly Progress Report developed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Report on the establishment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 of Gender knowledge Hub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59658">
                <a:tc>
                  <a:txBody>
                    <a:bodyPr/>
                    <a:lstStyle/>
                    <a:p>
                      <a:pPr>
                        <a:lnSpc>
                          <a:spcPct val="115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Number of reports on international reporting obligations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 reports on compliance with international obligations produced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en-ZA" sz="1100" strike="sngStrike">
                          <a:effectLst/>
                          <a:latin typeface="Arial" panose="020B0604020202020204" pitchFamily="34" charset="0"/>
                          <a:ea typeface="Calibri" panose="020F0502020204030204" pitchFamily="34" charset="0"/>
                          <a:cs typeface="Times New Roman" panose="02020603050405020304" pitchFamily="18" charset="0"/>
                        </a:rPr>
                        <a: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 report on compliance with international obligations produced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 report on compliance with international obligations produced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85156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28</a:t>
            </a:fld>
            <a:endParaRPr lang="en-ZA" dirty="0">
              <a:solidFill>
                <a:prstClr val="black">
                  <a:tint val="75000"/>
                </a:prstClr>
              </a:solidFill>
            </a:endParaRPr>
          </a:p>
        </p:txBody>
      </p:sp>
      <p:sp>
        <p:nvSpPr>
          <p:cNvPr id="7" name="Title 1"/>
          <p:cNvSpPr>
            <a:spLocks noGrp="1"/>
          </p:cNvSpPr>
          <p:nvPr>
            <p:ph type="title"/>
          </p:nvPr>
        </p:nvSpPr>
        <p:spPr>
          <a:xfrm>
            <a:off x="168813" y="922155"/>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3: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71357"/>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3: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410122339"/>
              </p:ext>
            </p:extLst>
          </p:nvPr>
        </p:nvGraphicFramePr>
        <p:xfrm>
          <a:off x="508959" y="2323805"/>
          <a:ext cx="8229601" cy="3545058"/>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Stakeholder Coordination and Outreach</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532185">
                <a:tc>
                  <a:txBody>
                    <a:bodyPr/>
                    <a:lstStyle/>
                    <a:p>
                      <a:pPr algn="l">
                        <a:lnSpc>
                          <a:spcPct val="150000"/>
                        </a:lnSpc>
                        <a:spcAft>
                          <a:spcPts val="0"/>
                        </a:spcAft>
                      </a:pPr>
                      <a:r>
                        <a:rPr lang="en-ZA" sz="1100" b="1" kern="1200" dirty="0">
                          <a:solidFill>
                            <a:srgbClr val="000000"/>
                          </a:solidFill>
                          <a:effectLst/>
                          <a:latin typeface="Arial"/>
                          <a:ea typeface="Times New Roman"/>
                          <a:cs typeface="Times New Roman"/>
                        </a:rPr>
                        <a:t>Number of public participation / outreach initiatives on women’s empowerment, including girls and young women</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dirty="0">
                          <a:effectLst/>
                          <a:latin typeface="Arial"/>
                          <a:ea typeface="Times New Roman"/>
                          <a:cs typeface="Times New Roman"/>
                        </a:rPr>
                        <a:t>Quarterly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kern="1200" dirty="0">
                          <a:effectLst/>
                          <a:latin typeface="Arial"/>
                          <a:ea typeface="Calibri"/>
                          <a:cs typeface="Times New Roman"/>
                        </a:rPr>
                        <a:t>10 public </a:t>
                      </a:r>
                      <a:r>
                        <a:rPr lang="en-ZA" sz="1100" kern="1200" dirty="0" smtClean="0">
                          <a:effectLst/>
                          <a:latin typeface="Arial"/>
                          <a:ea typeface="Calibri"/>
                          <a:cs typeface="Times New Roman"/>
                        </a:rPr>
                        <a:t>participation/ </a:t>
                      </a:r>
                      <a:r>
                        <a:rPr lang="en-ZA" sz="1100" kern="1200" dirty="0">
                          <a:effectLst/>
                          <a:latin typeface="Arial"/>
                          <a:ea typeface="Calibri"/>
                          <a:cs typeface="Times New Roman"/>
                        </a:rPr>
                        <a:t>outreach Initiatives on women’s empowerment conducted (including young women)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50000"/>
                        </a:lnSpc>
                        <a:spcAft>
                          <a:spcPts val="0"/>
                        </a:spcAft>
                      </a:pPr>
                      <a:r>
                        <a:rPr lang="en-ZA" sz="1100" kern="1200" dirty="0" smtClean="0">
                          <a:effectLst/>
                          <a:latin typeface="Arial"/>
                          <a:ea typeface="Times New Roman"/>
                          <a:cs typeface="Times New Roman"/>
                        </a:rPr>
                        <a:t>2 </a:t>
                      </a:r>
                      <a:r>
                        <a:rPr lang="en-ZA" sz="1100" kern="1200" dirty="0">
                          <a:effectLst/>
                          <a:latin typeface="Arial"/>
                          <a:ea typeface="Times New Roman"/>
                          <a:cs typeface="Times New Roman"/>
                        </a:rPr>
                        <a:t>public </a:t>
                      </a:r>
                      <a:r>
                        <a:rPr lang="en-ZA" sz="1100" kern="1200" dirty="0" smtClean="0">
                          <a:effectLst/>
                          <a:latin typeface="Arial"/>
                          <a:ea typeface="Times New Roman"/>
                          <a:cs typeface="Times New Roman"/>
                        </a:rPr>
                        <a:t>participation/ </a:t>
                      </a:r>
                      <a:r>
                        <a:rPr lang="en-ZA" sz="1100" kern="1200" dirty="0">
                          <a:effectLst/>
                          <a:latin typeface="Arial"/>
                          <a:ea typeface="Times New Roman"/>
                          <a:cs typeface="Times New Roman"/>
                        </a:rPr>
                        <a:t>outreach initiatives on socio-economic empowerment including young women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kern="1200" dirty="0">
                          <a:effectLst/>
                          <a:latin typeface="Arial"/>
                          <a:ea typeface="Times New Roman"/>
                          <a:cs typeface="Times New Roman"/>
                        </a:rPr>
                        <a:t>3 public </a:t>
                      </a:r>
                      <a:r>
                        <a:rPr lang="en-ZA" sz="1100" kern="1200" dirty="0" smtClean="0">
                          <a:effectLst/>
                          <a:latin typeface="Arial"/>
                          <a:ea typeface="Times New Roman"/>
                          <a:cs typeface="Times New Roman"/>
                        </a:rPr>
                        <a:t>participation/ </a:t>
                      </a:r>
                      <a:r>
                        <a:rPr lang="en-ZA" sz="1100" kern="1200" dirty="0">
                          <a:effectLst/>
                          <a:latin typeface="Arial"/>
                          <a:ea typeface="Times New Roman"/>
                          <a:cs typeface="Times New Roman"/>
                        </a:rPr>
                        <a:t>outreach initiatives on socioeconomic empowerment including young women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kern="1200" dirty="0" smtClean="0">
                          <a:effectLst/>
                          <a:latin typeface="Arial"/>
                          <a:ea typeface="Times New Roman"/>
                          <a:cs typeface="Times New Roman"/>
                        </a:rPr>
                        <a:t>3 </a:t>
                      </a:r>
                      <a:r>
                        <a:rPr lang="en-ZA" sz="1100" kern="1200" dirty="0">
                          <a:effectLst/>
                          <a:latin typeface="Arial"/>
                          <a:ea typeface="Times New Roman"/>
                          <a:cs typeface="Times New Roman"/>
                        </a:rPr>
                        <a:t>public </a:t>
                      </a:r>
                      <a:r>
                        <a:rPr lang="en-ZA" sz="1100" kern="1200" dirty="0" smtClean="0">
                          <a:effectLst/>
                          <a:latin typeface="Arial"/>
                          <a:ea typeface="Times New Roman"/>
                          <a:cs typeface="Times New Roman"/>
                        </a:rPr>
                        <a:t>participation/ </a:t>
                      </a:r>
                      <a:r>
                        <a:rPr lang="en-ZA" sz="1100" kern="1200" dirty="0">
                          <a:effectLst/>
                          <a:latin typeface="Arial"/>
                          <a:ea typeface="Times New Roman"/>
                          <a:cs typeface="Times New Roman"/>
                        </a:rPr>
                        <a:t>outreach initiatives on socioeconomic empowerment including young women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100" kern="1200" dirty="0">
                          <a:solidFill>
                            <a:srgbClr val="000000"/>
                          </a:solidFill>
                          <a:effectLst/>
                          <a:latin typeface="Arial"/>
                          <a:ea typeface="Times New Roman"/>
                          <a:cs typeface="Times New Roman"/>
                        </a:rPr>
                        <a:t>2 public </a:t>
                      </a:r>
                      <a:r>
                        <a:rPr lang="en-ZA" sz="1100" kern="1200" dirty="0" smtClean="0">
                          <a:solidFill>
                            <a:srgbClr val="000000"/>
                          </a:solidFill>
                          <a:effectLst/>
                          <a:latin typeface="Arial"/>
                          <a:ea typeface="Times New Roman"/>
                          <a:cs typeface="Times New Roman"/>
                        </a:rPr>
                        <a:t>participation/  </a:t>
                      </a:r>
                      <a:r>
                        <a:rPr lang="en-ZA" sz="1100" kern="1200" dirty="0">
                          <a:solidFill>
                            <a:srgbClr val="000000"/>
                          </a:solidFill>
                          <a:effectLst/>
                          <a:latin typeface="Arial"/>
                          <a:ea typeface="Times New Roman"/>
                          <a:cs typeface="Times New Roman"/>
                        </a:rPr>
                        <a:t>outreach initiatives on socioeconomic empowerment including young women  </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592637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29</a:t>
            </a:fld>
            <a:endParaRPr lang="en-ZA" dirty="0">
              <a:solidFill>
                <a:prstClr val="black">
                  <a:tint val="75000"/>
                </a:prstClr>
              </a:solidFill>
            </a:endParaRPr>
          </a:p>
        </p:txBody>
      </p:sp>
      <p:sp>
        <p:nvSpPr>
          <p:cNvPr id="7" name="Title 1"/>
          <p:cNvSpPr>
            <a:spLocks noGrp="1"/>
          </p:cNvSpPr>
          <p:nvPr>
            <p:ph type="title"/>
          </p:nvPr>
        </p:nvSpPr>
        <p:spPr>
          <a:xfrm>
            <a:off x="168813" y="898855"/>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3: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48057"/>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3: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574940963"/>
              </p:ext>
            </p:extLst>
          </p:nvPr>
        </p:nvGraphicFramePr>
        <p:xfrm>
          <a:off x="508959" y="2094991"/>
          <a:ext cx="8229601" cy="4421944"/>
        </p:xfrm>
        <a:graphic>
          <a:graphicData uri="http://schemas.openxmlformats.org/drawingml/2006/table">
            <a:tbl>
              <a:tblPr firstRow="1" firstCol="1" bandRow="1"/>
              <a:tblGrid>
                <a:gridCol w="1244316">
                  <a:extLst>
                    <a:ext uri="{9D8B030D-6E8A-4147-A177-3AD203B41FA5}">
                      <a16:colId xmlns:a16="http://schemas.microsoft.com/office/drawing/2014/main" xmlns="" val="20000"/>
                    </a:ext>
                  </a:extLst>
                </a:gridCol>
                <a:gridCol w="729142">
                  <a:extLst>
                    <a:ext uri="{9D8B030D-6E8A-4147-A177-3AD203B41FA5}">
                      <a16:colId xmlns:a16="http://schemas.microsoft.com/office/drawing/2014/main" xmlns="" val="20001"/>
                    </a:ext>
                  </a:extLst>
                </a:gridCol>
                <a:gridCol w="1140623">
                  <a:extLst>
                    <a:ext uri="{9D8B030D-6E8A-4147-A177-3AD203B41FA5}">
                      <a16:colId xmlns:a16="http://schemas.microsoft.com/office/drawing/2014/main" xmlns="" val="20002"/>
                    </a:ext>
                  </a:extLst>
                </a:gridCol>
                <a:gridCol w="1290402">
                  <a:extLst>
                    <a:ext uri="{9D8B030D-6E8A-4147-A177-3AD203B41FA5}">
                      <a16:colId xmlns:a16="http://schemas.microsoft.com/office/drawing/2014/main" xmlns="" val="20003"/>
                    </a:ext>
                  </a:extLst>
                </a:gridCol>
                <a:gridCol w="1293693">
                  <a:extLst>
                    <a:ext uri="{9D8B030D-6E8A-4147-A177-3AD203B41FA5}">
                      <a16:colId xmlns:a16="http://schemas.microsoft.com/office/drawing/2014/main" xmlns="" val="20004"/>
                    </a:ext>
                  </a:extLst>
                </a:gridCol>
                <a:gridCol w="1339779">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a:solidFill>
                            <a:srgbClr val="000000"/>
                          </a:solidFill>
                          <a:effectLst/>
                          <a:latin typeface="Arial"/>
                          <a:ea typeface="Calibri"/>
                          <a:cs typeface="Times New Roman"/>
                        </a:rPr>
                        <a:t>Reporting Period</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a:solidFill>
                            <a:srgbClr val="000000"/>
                          </a:solidFill>
                          <a:effectLst/>
                          <a:latin typeface="Arial"/>
                          <a:ea typeface="Calibri"/>
                          <a:cs typeface="Times New Roman"/>
                        </a:rPr>
                        <a:t>Quarterly Targets</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4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Q2</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Q3</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Stakeholder Coordination and Outreach</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519311">
                <a:tc>
                  <a:txBody>
                    <a:bodyPr/>
                    <a:lstStyle/>
                    <a:p>
                      <a:pPr>
                        <a:lnSpc>
                          <a:spcPct val="150000"/>
                        </a:lnSpc>
                        <a:spcAft>
                          <a:spcPts val="0"/>
                        </a:spcAft>
                      </a:pPr>
                      <a:r>
                        <a:rPr lang="en-GB" sz="1100" b="1" kern="1200" dirty="0">
                          <a:effectLst/>
                          <a:latin typeface="Arial" panose="020B0604020202020204" pitchFamily="34" charset="0"/>
                          <a:ea typeface="SimSun" panose="02010600030101010101" pitchFamily="2" charset="-122"/>
                          <a:cs typeface="Times New Roman" panose="02020603050405020304" pitchFamily="18" charset="0"/>
                        </a:rPr>
                        <a:t>Number of community mobilisation initiatives on issues affecting women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4 </a:t>
                      </a:r>
                      <a:r>
                        <a:rPr lang="en-GB" sz="1100">
                          <a:effectLst/>
                          <a:latin typeface="Arial" panose="020B0604020202020204" pitchFamily="34" charset="0"/>
                          <a:ea typeface="SimSun" panose="02010600030101010101" pitchFamily="2" charset="-122"/>
                          <a:cs typeface="Times New Roman" panose="02020603050405020304" pitchFamily="18" charset="0"/>
                        </a:rPr>
                        <a:t>community mobilisation initiatives on issues affecting women conducted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ZA" sz="1100" b="1" kern="1200">
                          <a:effectLst/>
                          <a:latin typeface="Arial" panose="020B0604020202020204" pitchFamily="34" charset="0"/>
                          <a:ea typeface="Times New Roman" panose="02020603050405020304" pitchFamily="18" charset="0"/>
                          <a:cs typeface="Times New Roman" panose="02020603050405020304" pitchFamily="18" charset="0"/>
                        </a:rPr>
                        <a:t>1 </a:t>
                      </a:r>
                      <a:r>
                        <a:rPr lang="en-GB" sz="1100">
                          <a:effectLst/>
                          <a:latin typeface="Arial" panose="020B0604020202020204" pitchFamily="34" charset="0"/>
                          <a:ea typeface="SimSun" panose="02010600030101010101" pitchFamily="2" charset="-122"/>
                          <a:cs typeface="Times New Roman" panose="02020603050405020304" pitchFamily="18" charset="0"/>
                        </a:rPr>
                        <a:t>community mobilisation initiative on issues affecting women conducted</a:t>
                      </a:r>
                      <a:r>
                        <a:rPr lang="en-ZA"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b="1" kern="1200">
                          <a:effectLst/>
                          <a:latin typeface="Arial" panose="020B0604020202020204" pitchFamily="34" charset="0"/>
                          <a:ea typeface="Times New Roman" panose="02020603050405020304" pitchFamily="18" charset="0"/>
                          <a:cs typeface="Times New Roman" panose="02020603050405020304" pitchFamily="18" charset="0"/>
                        </a:rPr>
                        <a:t>1 </a:t>
                      </a:r>
                      <a:r>
                        <a:rPr lang="en-GB" sz="1100">
                          <a:effectLst/>
                          <a:latin typeface="Arial" panose="020B0604020202020204" pitchFamily="34" charset="0"/>
                          <a:ea typeface="SimSun" panose="02010600030101010101" pitchFamily="2" charset="-122"/>
                          <a:cs typeface="Times New Roman" panose="02020603050405020304" pitchFamily="18" charset="0"/>
                        </a:rPr>
                        <a:t>community mobilisation initiative on issues affecting women conducted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b="1" kern="1200">
                          <a:effectLst/>
                          <a:latin typeface="Arial" panose="020B0604020202020204" pitchFamily="34" charset="0"/>
                          <a:ea typeface="Times New Roman" panose="02020603050405020304" pitchFamily="18" charset="0"/>
                          <a:cs typeface="Times New Roman" panose="02020603050405020304" pitchFamily="18" charset="0"/>
                        </a:rPr>
                        <a:t>1 </a:t>
                      </a:r>
                      <a:r>
                        <a:rPr lang="en-GB" sz="1100">
                          <a:effectLst/>
                          <a:latin typeface="Arial" panose="020B0604020202020204" pitchFamily="34" charset="0"/>
                          <a:ea typeface="SimSun" panose="02010600030101010101" pitchFamily="2" charset="-122"/>
                          <a:cs typeface="Times New Roman" panose="02020603050405020304" pitchFamily="18" charset="0"/>
                        </a:rPr>
                        <a:t>community mobilisation initiatives on issues affecting women conducted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b="1" kern="1200" dirty="0">
                          <a:effectLst/>
                          <a:latin typeface="Arial" panose="020B0604020202020204" pitchFamily="34" charset="0"/>
                          <a:ea typeface="Times New Roman" panose="02020603050405020304" pitchFamily="18" charset="0"/>
                          <a:cs typeface="Times New Roman" panose="02020603050405020304" pitchFamily="18" charset="0"/>
                        </a:rPr>
                        <a:t>1 </a:t>
                      </a:r>
                      <a:r>
                        <a:rPr lang="en-GB" sz="1100" dirty="0">
                          <a:effectLst/>
                          <a:latin typeface="Arial" panose="020B0604020202020204" pitchFamily="34" charset="0"/>
                          <a:ea typeface="SimSun" panose="02010600030101010101" pitchFamily="2" charset="-122"/>
                          <a:cs typeface="Times New Roman" panose="02020603050405020304" pitchFamily="18" charset="0"/>
                        </a:rPr>
                        <a:t>community mobilisation initiatives on issues affecting women conducted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89760">
                <a:tc>
                  <a:txBody>
                    <a:bodyPr/>
                    <a:lstStyle/>
                    <a:p>
                      <a:pPr>
                        <a:lnSpc>
                          <a:spcPct val="150000"/>
                        </a:lnSpc>
                        <a:spcAft>
                          <a:spcPts val="1000"/>
                        </a:spcAft>
                      </a:pPr>
                      <a:r>
                        <a:rPr lang="en-ZA" sz="1100" b="1" kern="1200">
                          <a:effectLst/>
                          <a:latin typeface="Arial" panose="020B0604020202020204" pitchFamily="34" charset="0"/>
                          <a:ea typeface="Times New Roman" panose="02020603050405020304" pitchFamily="18" charset="0"/>
                          <a:cs typeface="Times New Roman" panose="02020603050405020304" pitchFamily="18" charset="0"/>
                        </a:rPr>
                        <a:t>Number of reports on Young Women’s Empowerment priorities developed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ZA" sz="1100" b="1" u="none" strike="noStrike" kern="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Four quarterly reports on Young Women’s Empowerment priorities developed</a:t>
                      </a:r>
                      <a:r>
                        <a:rPr lang="en-ZA" sz="1100" kern="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Report on Young Women`s empowerment priorities developed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Report on Young Women`s empowerment priorities developed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Report on Young Women`s empowerment priorities developed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Report on Young Women`s empowerment priorities developed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28327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4" y="684287"/>
            <a:ext cx="8363272" cy="699105"/>
          </a:xfrm>
        </p:spPr>
        <p:txBody>
          <a:bodyPr>
            <a:normAutofit fontScale="90000"/>
          </a:bodyPr>
          <a:lstStyle/>
          <a:p>
            <a:r>
              <a:rPr lang="en-ZA" sz="2800" b="1" dirty="0" smtClean="0">
                <a:latin typeface="Arial" pitchFamily="34" charset="0"/>
                <a:cs typeface="Arial" pitchFamily="34" charset="0"/>
              </a:rPr>
              <a:t/>
            </a:r>
            <a:br>
              <a:rPr lang="en-ZA" sz="2800" b="1" dirty="0" smtClean="0">
                <a:latin typeface="Arial" pitchFamily="34" charset="0"/>
                <a:cs typeface="Arial" pitchFamily="34" charset="0"/>
              </a:rPr>
            </a:br>
            <a:r>
              <a:rPr lang="en-ZA" sz="2800" b="1" dirty="0" smtClean="0">
                <a:latin typeface="Arial" pitchFamily="34" charset="0"/>
                <a:cs typeface="Arial" pitchFamily="34" charset="0"/>
              </a:rPr>
              <a:t>STRATEGIC FOCUS</a:t>
            </a:r>
            <a:endParaRPr lang="en-ZA" sz="2800"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3</a:t>
            </a:fld>
            <a:endParaRPr lang="en-ZA" dirty="0">
              <a:solidFill>
                <a:prstClr val="black">
                  <a:tint val="75000"/>
                </a:prstClr>
              </a:solidFill>
            </a:endParaRPr>
          </a:p>
        </p:txBody>
      </p:sp>
      <p:sp>
        <p:nvSpPr>
          <p:cNvPr id="4" name="TextBox 3"/>
          <p:cNvSpPr txBox="1"/>
          <p:nvPr/>
        </p:nvSpPr>
        <p:spPr>
          <a:xfrm>
            <a:off x="5148074" y="2108265"/>
            <a:ext cx="3528392" cy="3046988"/>
          </a:xfrm>
          <a:prstGeom prst="rect">
            <a:avLst/>
          </a:prstGeom>
          <a:solidFill>
            <a:srgbClr val="006600"/>
          </a:solidFill>
        </p:spPr>
        <p:txBody>
          <a:bodyPr wrap="square" rtlCol="0">
            <a:spAutoFit/>
          </a:bodyPr>
          <a:lstStyle/>
          <a:p>
            <a:r>
              <a:rPr lang="en-ZA" sz="2400" b="1" dirty="0" smtClean="0">
                <a:solidFill>
                  <a:prstClr val="white"/>
                </a:solidFill>
              </a:rPr>
              <a:t>VISION:  </a:t>
            </a:r>
            <a:r>
              <a:rPr lang="en-ZA" sz="2400" b="1" dirty="0">
                <a:solidFill>
                  <a:prstClr val="white"/>
                </a:solidFill>
              </a:rPr>
              <a:t>A non-sexist society that removes patriarchal chains realises the political socio-economic empowerment of women and the advancement of gender equality</a:t>
            </a:r>
          </a:p>
        </p:txBody>
      </p:sp>
      <p:sp>
        <p:nvSpPr>
          <p:cNvPr id="5" name="TextBox 4"/>
          <p:cNvSpPr txBox="1"/>
          <p:nvPr/>
        </p:nvSpPr>
        <p:spPr>
          <a:xfrm>
            <a:off x="323533" y="5446747"/>
            <a:ext cx="8352928" cy="1384995"/>
          </a:xfrm>
          <a:prstGeom prst="rect">
            <a:avLst/>
          </a:prstGeom>
          <a:solidFill>
            <a:srgbClr val="996633"/>
          </a:solidFill>
        </p:spPr>
        <p:txBody>
          <a:bodyPr wrap="square" rtlCol="0">
            <a:spAutoFit/>
          </a:bodyPr>
          <a:lstStyle/>
          <a:p>
            <a:r>
              <a:rPr lang="en-ZA" sz="2800" b="1" dirty="0" smtClean="0">
                <a:solidFill>
                  <a:prstClr val="white"/>
                </a:solidFill>
              </a:rPr>
              <a:t>MISSION: Accelerate political socio-economic transformation for women empowerment and the advancement of gender equality</a:t>
            </a:r>
            <a:endParaRPr lang="en-ZA" sz="2800" b="1" dirty="0">
              <a:solidFill>
                <a:prstClr val="white"/>
              </a:solidFill>
            </a:endParaRPr>
          </a:p>
        </p:txBody>
      </p:sp>
      <p:sp>
        <p:nvSpPr>
          <p:cNvPr id="7" name="Rectangle 6"/>
          <p:cNvSpPr/>
          <p:nvPr/>
        </p:nvSpPr>
        <p:spPr>
          <a:xfrm>
            <a:off x="2046657" y="1448621"/>
            <a:ext cx="5638099" cy="523220"/>
          </a:xfrm>
          <a:prstGeom prst="rect">
            <a:avLst/>
          </a:prstGeom>
        </p:spPr>
        <p:txBody>
          <a:bodyPr wrap="square">
            <a:spAutoFit/>
          </a:bodyPr>
          <a:lstStyle/>
          <a:p>
            <a:r>
              <a:rPr lang="en-ZA" sz="2800" b="1" dirty="0" smtClean="0">
                <a:solidFill>
                  <a:srgbClr val="004C00"/>
                </a:solidFill>
                <a:ea typeface="+mj-ea"/>
                <a:cs typeface="+mj-cs"/>
              </a:rPr>
              <a:t>MANDATE, </a:t>
            </a:r>
            <a:r>
              <a:rPr lang="en-ZA" sz="2800" b="1" dirty="0">
                <a:solidFill>
                  <a:srgbClr val="004C00"/>
                </a:solidFill>
                <a:ea typeface="+mj-ea"/>
                <a:cs typeface="+mj-cs"/>
              </a:rPr>
              <a:t>VISION AND MISSION </a:t>
            </a:r>
            <a:endParaRPr lang="en-ZA" dirty="0"/>
          </a:p>
        </p:txBody>
      </p:sp>
      <p:sp>
        <p:nvSpPr>
          <p:cNvPr id="3" name="Content Placeholder 2"/>
          <p:cNvSpPr>
            <a:spLocks noGrp="1"/>
          </p:cNvSpPr>
          <p:nvPr>
            <p:ph idx="1"/>
          </p:nvPr>
        </p:nvSpPr>
        <p:spPr>
          <a:xfrm>
            <a:off x="323544" y="2039281"/>
            <a:ext cx="4824530" cy="3407466"/>
          </a:xfrm>
          <a:solidFill>
            <a:srgbClr val="FFC000"/>
          </a:solidFill>
        </p:spPr>
        <p:txBody>
          <a:bodyPr>
            <a:noAutofit/>
          </a:bodyPr>
          <a:lstStyle/>
          <a:p>
            <a:pPr marL="0" lvl="1" indent="0" algn="just">
              <a:spcBef>
                <a:spcPts val="0"/>
              </a:spcBef>
              <a:buNone/>
              <a:defRPr/>
            </a:pPr>
            <a:r>
              <a:rPr lang="en-US" b="1" dirty="0" smtClean="0">
                <a:cs typeface="Arial" pitchFamily="34" charset="0"/>
              </a:rPr>
              <a:t>MANDATE: </a:t>
            </a:r>
            <a:r>
              <a:rPr lang="en-US" sz="2400" b="1" dirty="0" smtClean="0">
                <a:cs typeface="Arial" pitchFamily="34" charset="0"/>
              </a:rPr>
              <a:t>To champion the advancement of women’s socio-economic empowerment and the promotion of gender equality through mainstreaming, advocacy, monitoring and evaluation</a:t>
            </a:r>
          </a:p>
        </p:txBody>
      </p:sp>
    </p:spTree>
    <p:extLst>
      <p:ext uri="{BB962C8B-B14F-4D97-AF65-F5344CB8AC3E}">
        <p14:creationId xmlns:p14="http://schemas.microsoft.com/office/powerpoint/2010/main" xmlns="" val="2703122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30</a:t>
            </a:fld>
            <a:endParaRPr lang="en-ZA" dirty="0">
              <a:solidFill>
                <a:prstClr val="black">
                  <a:tint val="75000"/>
                </a:prstClr>
              </a:solidFill>
            </a:endParaRPr>
          </a:p>
        </p:txBody>
      </p:sp>
      <p:sp>
        <p:nvSpPr>
          <p:cNvPr id="7" name="Title 1"/>
          <p:cNvSpPr>
            <a:spLocks noGrp="1"/>
          </p:cNvSpPr>
          <p:nvPr>
            <p:ph type="title"/>
          </p:nvPr>
        </p:nvSpPr>
        <p:spPr>
          <a:xfrm>
            <a:off x="168813" y="900387"/>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3: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49589"/>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3: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50911967"/>
              </p:ext>
            </p:extLst>
          </p:nvPr>
        </p:nvGraphicFramePr>
        <p:xfrm>
          <a:off x="508959" y="2302043"/>
          <a:ext cx="8229601" cy="4430916"/>
        </p:xfrm>
        <a:graphic>
          <a:graphicData uri="http://schemas.openxmlformats.org/drawingml/2006/table">
            <a:tbl>
              <a:tblPr firstRow="1" firstCol="1" bandRow="1"/>
              <a:tblGrid>
                <a:gridCol w="1531926">
                  <a:extLst>
                    <a:ext uri="{9D8B030D-6E8A-4147-A177-3AD203B41FA5}">
                      <a16:colId xmlns:a16="http://schemas.microsoft.com/office/drawing/2014/main" xmlns="" val="20000"/>
                    </a:ext>
                  </a:extLst>
                </a:gridCol>
                <a:gridCol w="793670">
                  <a:extLst>
                    <a:ext uri="{9D8B030D-6E8A-4147-A177-3AD203B41FA5}">
                      <a16:colId xmlns:a16="http://schemas.microsoft.com/office/drawing/2014/main" xmlns="" val="20001"/>
                    </a:ext>
                  </a:extLst>
                </a:gridCol>
                <a:gridCol w="1096020">
                  <a:extLst>
                    <a:ext uri="{9D8B030D-6E8A-4147-A177-3AD203B41FA5}">
                      <a16:colId xmlns:a16="http://schemas.microsoft.com/office/drawing/2014/main" xmlns="" val="20002"/>
                    </a:ext>
                  </a:extLst>
                </a:gridCol>
                <a:gridCol w="1297588">
                  <a:extLst>
                    <a:ext uri="{9D8B030D-6E8A-4147-A177-3AD203B41FA5}">
                      <a16:colId xmlns:a16="http://schemas.microsoft.com/office/drawing/2014/main" xmlns="" val="20003"/>
                    </a:ext>
                  </a:extLst>
                </a:gridCol>
                <a:gridCol w="1196803">
                  <a:extLst>
                    <a:ext uri="{9D8B030D-6E8A-4147-A177-3AD203B41FA5}">
                      <a16:colId xmlns:a16="http://schemas.microsoft.com/office/drawing/2014/main" xmlns="" val="20004"/>
                    </a:ext>
                  </a:extLst>
                </a:gridCol>
                <a:gridCol w="1121948">
                  <a:extLst>
                    <a:ext uri="{9D8B030D-6E8A-4147-A177-3AD203B41FA5}">
                      <a16:colId xmlns:a16="http://schemas.microsoft.com/office/drawing/2014/main" xmlns="" val="20005"/>
                    </a:ext>
                  </a:extLst>
                </a:gridCol>
                <a:gridCol w="1191646">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Calibri"/>
                          <a:cs typeface="Times New Roman"/>
                        </a:rPr>
                        <a:t>Reporting Period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dirty="0">
                          <a:solidFill>
                            <a:srgbClr val="000000"/>
                          </a:solidFill>
                          <a:effectLst/>
                          <a:latin typeface="Arial"/>
                          <a:ea typeface="Calibri"/>
                          <a:cs typeface="Times New Roman"/>
                        </a:rPr>
                        <a:t>Quarterly Targets</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3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Q2</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Q3</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Q4</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 programme International Relations</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899138">
                <a:tc>
                  <a:txBody>
                    <a:bodyPr/>
                    <a:lstStyle/>
                    <a:p>
                      <a:pPr>
                        <a:lnSpc>
                          <a:spcPct val="150000"/>
                        </a:lnSpc>
                        <a:spcAft>
                          <a:spcPts val="0"/>
                        </a:spcAft>
                      </a:pPr>
                      <a:r>
                        <a:rPr lang="en-GB" sz="900" b="1" dirty="0">
                          <a:effectLst/>
                          <a:latin typeface="Arial" panose="020B0604020202020204" pitchFamily="34" charset="0"/>
                          <a:ea typeface="SimSun" panose="02010600030101010101" pitchFamily="2" charset="-122"/>
                          <a:cs typeface="Arial" panose="020B0604020202020204" pitchFamily="34" charset="0"/>
                        </a:rPr>
                        <a:t>Number of reports on </a:t>
                      </a:r>
                      <a:r>
                        <a:rPr lang="en-GB" sz="900" b="1" dirty="0" err="1">
                          <a:effectLst/>
                          <a:latin typeface="Arial" panose="020B0604020202020204" pitchFamily="34" charset="0"/>
                          <a:ea typeface="SimSun" panose="02010600030101010101" pitchFamily="2" charset="-122"/>
                          <a:cs typeface="Arial" panose="020B0604020202020204" pitchFamily="34" charset="0"/>
                        </a:rPr>
                        <a:t>DoW</a:t>
                      </a:r>
                      <a:r>
                        <a:rPr lang="en-GB" sz="900" b="1" dirty="0">
                          <a:effectLst/>
                          <a:latin typeface="Arial" panose="020B0604020202020204" pitchFamily="34" charset="0"/>
                          <a:ea typeface="SimSun" panose="02010600030101010101" pitchFamily="2" charset="-122"/>
                          <a:cs typeface="Arial" panose="020B0604020202020204" pitchFamily="34" charset="0"/>
                        </a:rPr>
                        <a:t> </a:t>
                      </a:r>
                      <a:r>
                        <a:rPr lang="en-ZA" sz="900" b="1" dirty="0">
                          <a:effectLst/>
                          <a:latin typeface="Arial" panose="020B0604020202020204" pitchFamily="34" charset="0"/>
                          <a:ea typeface="Times New Roman" panose="02020603050405020304" pitchFamily="18" charset="0"/>
                          <a:cs typeface="Arial" panose="020B0604020202020204" pitchFamily="34" charset="0"/>
                        </a:rPr>
                        <a:t>International Relations Strategy</a:t>
                      </a:r>
                      <a:r>
                        <a:rPr lang="en-ZA" sz="900" dirty="0">
                          <a:effectLst/>
                          <a:latin typeface="Arial" panose="020B0604020202020204" pitchFamily="34" charset="0"/>
                          <a:ea typeface="Times New Roman" panose="02020603050405020304" pitchFamily="18" charset="0"/>
                          <a:cs typeface="Arial" panose="020B0604020202020204" pitchFamily="34" charset="0"/>
                        </a:rPr>
                        <a:t> </a:t>
                      </a:r>
                      <a:r>
                        <a:rPr lang="en-ZA" sz="900" b="1" dirty="0">
                          <a:effectLst/>
                          <a:latin typeface="Arial" panose="020B0604020202020204" pitchFamily="34" charset="0"/>
                          <a:ea typeface="Times New Roman" panose="02020603050405020304" pitchFamily="18" charset="0"/>
                          <a:cs typeface="Arial" panose="020B0604020202020204" pitchFamily="34" charset="0"/>
                        </a:rPr>
                        <a:t>on</a:t>
                      </a:r>
                      <a:r>
                        <a:rPr lang="en-ZA" sz="900" dirty="0">
                          <a:effectLst/>
                          <a:latin typeface="Arial" panose="020B0604020202020204" pitchFamily="34" charset="0"/>
                          <a:ea typeface="Times New Roman" panose="02020603050405020304" pitchFamily="18" charset="0"/>
                          <a:cs typeface="Arial" panose="020B0604020202020204" pitchFamily="34" charset="0"/>
                        </a:rPr>
                        <a:t> </a:t>
                      </a:r>
                      <a:r>
                        <a:rPr lang="en-ZA" sz="900" b="1" dirty="0">
                          <a:effectLst/>
                          <a:latin typeface="Arial" panose="020B0604020202020204" pitchFamily="34" charset="0"/>
                          <a:ea typeface="Times New Roman" panose="02020603050405020304" pitchFamily="18" charset="0"/>
                          <a:cs typeface="Arial" panose="020B0604020202020204" pitchFamily="34" charset="0"/>
                        </a:rPr>
                        <a:t>Gender Equality and Women’s Empowerment</a:t>
                      </a:r>
                      <a:r>
                        <a:rPr lang="en-ZA" sz="900" b="1" strike="sngStrike" dirty="0">
                          <a:effectLst/>
                          <a:latin typeface="Arial" panose="020B0604020202020204" pitchFamily="34" charset="0"/>
                          <a:ea typeface="SimSun" panose="02010600030101010101" pitchFamily="2" charset="-122"/>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Quarterly</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1 International Relations Strategy on Gender Equality and Women’s Empowerment produced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Concept document developed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Draft report on International Relations Strategy on Gender Equality and Women’s Empowerment</a:t>
                      </a:r>
                      <a:endParaRPr lang="en-ZA" sz="9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ZA" sz="900"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Stakeholder consultation on Draft International Relations Strategy on Gender Equality and Women’s Empowerment undertaken</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1 International Relations Strategy on Gender Equality and Women’s Empowerment produced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19007">
                <a:tc>
                  <a:txBody>
                    <a:bodyPr/>
                    <a:lstStyle/>
                    <a:p>
                      <a:pPr>
                        <a:lnSpc>
                          <a:spcPct val="150000"/>
                        </a:lnSpc>
                        <a:spcAft>
                          <a:spcPts val="0"/>
                        </a:spcAft>
                      </a:pPr>
                      <a:r>
                        <a:rPr lang="en-ZA" sz="900" b="1">
                          <a:effectLst/>
                          <a:latin typeface="Arial" panose="020B0604020202020204" pitchFamily="34" charset="0"/>
                          <a:ea typeface="Times New Roman" panose="02020603050405020304" pitchFamily="18" charset="0"/>
                          <a:cs typeface="Arial" panose="020B0604020202020204" pitchFamily="34" charset="0"/>
                        </a:rPr>
                        <a:t>Number of reports on DOW participation in international multilateral forums produced</a:t>
                      </a:r>
                      <a:endParaRPr lang="en-ZA" sz="9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ZA"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Quarterly</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4 reports on DOW participation in international multilateral forums produced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One report on DOW participation in international multilateral forum produced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One report on DOW participation in international multilateral forum produced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One report on DOW participation in international multilateral forum produced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One report on DOW participation in international multilateral forum produced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712884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31</a:t>
            </a:fld>
            <a:endParaRPr lang="en-ZA" dirty="0">
              <a:solidFill>
                <a:prstClr val="black">
                  <a:tint val="75000"/>
                </a:prstClr>
              </a:solidFill>
            </a:endParaRPr>
          </a:p>
        </p:txBody>
      </p:sp>
      <p:sp>
        <p:nvSpPr>
          <p:cNvPr id="7" name="Title 1"/>
          <p:cNvSpPr>
            <a:spLocks noGrp="1"/>
          </p:cNvSpPr>
          <p:nvPr>
            <p:ph type="title"/>
          </p:nvPr>
        </p:nvSpPr>
        <p:spPr>
          <a:xfrm>
            <a:off x="168813" y="910085"/>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3: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759287"/>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3: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923962469"/>
              </p:ext>
            </p:extLst>
          </p:nvPr>
        </p:nvGraphicFramePr>
        <p:xfrm>
          <a:off x="508959" y="2311735"/>
          <a:ext cx="8229601" cy="4565240"/>
        </p:xfrm>
        <a:graphic>
          <a:graphicData uri="http://schemas.openxmlformats.org/drawingml/2006/table">
            <a:tbl>
              <a:tblPr firstRow="1" firstCol="1" bandRow="1"/>
              <a:tblGrid>
                <a:gridCol w="1922462">
                  <a:extLst>
                    <a:ext uri="{9D8B030D-6E8A-4147-A177-3AD203B41FA5}">
                      <a16:colId xmlns:a16="http://schemas.microsoft.com/office/drawing/2014/main" xmlns="" val="20000"/>
                    </a:ext>
                  </a:extLst>
                </a:gridCol>
                <a:gridCol w="793670">
                  <a:extLst>
                    <a:ext uri="{9D8B030D-6E8A-4147-A177-3AD203B41FA5}">
                      <a16:colId xmlns:a16="http://schemas.microsoft.com/office/drawing/2014/main" xmlns="" val="20001"/>
                    </a:ext>
                  </a:extLst>
                </a:gridCol>
                <a:gridCol w="1121216">
                  <a:extLst>
                    <a:ext uri="{9D8B030D-6E8A-4147-A177-3AD203B41FA5}">
                      <a16:colId xmlns:a16="http://schemas.microsoft.com/office/drawing/2014/main" xmlns="" val="20002"/>
                    </a:ext>
                  </a:extLst>
                </a:gridCol>
                <a:gridCol w="1234597">
                  <a:extLst>
                    <a:ext uri="{9D8B030D-6E8A-4147-A177-3AD203B41FA5}">
                      <a16:colId xmlns:a16="http://schemas.microsoft.com/office/drawing/2014/main" xmlns="" val="20003"/>
                    </a:ext>
                  </a:extLst>
                </a:gridCol>
                <a:gridCol w="982639">
                  <a:extLst>
                    <a:ext uri="{9D8B030D-6E8A-4147-A177-3AD203B41FA5}">
                      <a16:colId xmlns:a16="http://schemas.microsoft.com/office/drawing/2014/main" xmlns="" val="20004"/>
                    </a:ext>
                  </a:extLst>
                </a:gridCol>
                <a:gridCol w="1159010">
                  <a:extLst>
                    <a:ext uri="{9D8B030D-6E8A-4147-A177-3AD203B41FA5}">
                      <a16:colId xmlns:a16="http://schemas.microsoft.com/office/drawing/2014/main" xmlns="" val="20005"/>
                    </a:ext>
                  </a:extLst>
                </a:gridCol>
                <a:gridCol w="1016007">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Calibri"/>
                          <a:cs typeface="Times New Roman"/>
                        </a:rPr>
                        <a:t>Reporting Period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dirty="0">
                          <a:solidFill>
                            <a:srgbClr val="000000"/>
                          </a:solidFill>
                          <a:effectLst/>
                          <a:latin typeface="Arial"/>
                          <a:ea typeface="Calibri"/>
                          <a:cs typeface="Times New Roman"/>
                        </a:rPr>
                        <a:t>Quarterly Targets</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3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Q2</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Q3</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Q4</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Monitoring and Evaluation</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278966">
                <a:tc>
                  <a:txBody>
                    <a:bodyPr/>
                    <a:lstStyle/>
                    <a:p>
                      <a:pPr>
                        <a:lnSpc>
                          <a:spcPct val="150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Number of performance monitoring review reports on women’s empowerment and gender equality</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Annually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Two performance monitoring review reports on women’s empowerment and gender equality produced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One performance monitoring review report on women’s empowerment and gender equality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One performance monitoring review report on women’s empowerment and gender equality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73503">
                <a:tc>
                  <a:txBody>
                    <a:bodyPr/>
                    <a:lstStyle/>
                    <a:p>
                      <a:pPr>
                        <a:lnSpc>
                          <a:spcPct val="150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Number of evaluation reports</a:t>
                      </a: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dirty="0">
                          <a:effectLst/>
                          <a:latin typeface="Arial" panose="020B0604020202020204" pitchFamily="34" charset="0"/>
                          <a:ea typeface="Calibri" panose="020F0502020204030204" pitchFamily="34" charset="0"/>
                          <a:cs typeface="Times New Roman" panose="02020603050405020304" pitchFamily="18" charset="0"/>
                        </a:rPr>
                        <a:t>on the promotion of women’s empowerment and gender equality approved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Annual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One draft evaluation report produced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TOR developed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Inception report developed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Draft evaluation report developed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One draft Evaluation Report produced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79606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32</a:t>
            </a:fld>
            <a:endParaRPr lang="en-ZA" dirty="0">
              <a:solidFill>
                <a:prstClr val="black">
                  <a:tint val="75000"/>
                </a:prstClr>
              </a:solidFill>
            </a:endParaRPr>
          </a:p>
        </p:txBody>
      </p:sp>
      <p:sp>
        <p:nvSpPr>
          <p:cNvPr id="7" name="Title 1"/>
          <p:cNvSpPr>
            <a:spLocks noGrp="1"/>
          </p:cNvSpPr>
          <p:nvPr>
            <p:ph type="title"/>
          </p:nvPr>
        </p:nvSpPr>
        <p:spPr>
          <a:xfrm>
            <a:off x="168813" y="967392"/>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3: APP 2019/20</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816594"/>
            <a:ext cx="8607669" cy="376385"/>
          </a:xfrm>
          <a:prstGeom prst="rect">
            <a:avLst/>
          </a:prstGeom>
        </p:spPr>
        <p:txBody>
          <a:bodyPr wrap="square">
            <a:spAutoFit/>
          </a:bodyPr>
          <a:lstStyle/>
          <a:p>
            <a:pPr marL="0" lvl="1" algn="just" fontAlgn="base">
              <a:spcBef>
                <a:spcPts val="554"/>
              </a:spcBef>
              <a:spcAft>
                <a:spcPts val="554"/>
              </a:spcAft>
              <a:tabLst>
                <a:tab pos="211021" algn="l"/>
              </a:tabLst>
            </a:pPr>
            <a:r>
              <a:rPr lang="en-ZA" sz="1846" dirty="0">
                <a:solidFill>
                  <a:prstClr val="black"/>
                </a:solidFill>
                <a:cs typeface="Arial" pitchFamily="34" charset="0"/>
              </a:rPr>
              <a:t>The table below provides Programme 3:  Annual and Quarterly Targets for 2019/20  </a:t>
            </a:r>
            <a:endParaRPr lang="en-ZA" sz="1662" b="1"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36203289"/>
              </p:ext>
            </p:extLst>
          </p:nvPr>
        </p:nvGraphicFramePr>
        <p:xfrm>
          <a:off x="508959" y="2369042"/>
          <a:ext cx="8229601" cy="4219901"/>
        </p:xfrm>
        <a:graphic>
          <a:graphicData uri="http://schemas.openxmlformats.org/drawingml/2006/table">
            <a:tbl>
              <a:tblPr firstRow="1" firstCol="1" bandRow="1"/>
              <a:tblGrid>
                <a:gridCol w="1922462">
                  <a:extLst>
                    <a:ext uri="{9D8B030D-6E8A-4147-A177-3AD203B41FA5}">
                      <a16:colId xmlns:a16="http://schemas.microsoft.com/office/drawing/2014/main" xmlns="" val="20000"/>
                    </a:ext>
                  </a:extLst>
                </a:gridCol>
                <a:gridCol w="793670">
                  <a:extLst>
                    <a:ext uri="{9D8B030D-6E8A-4147-A177-3AD203B41FA5}">
                      <a16:colId xmlns:a16="http://schemas.microsoft.com/office/drawing/2014/main" xmlns="" val="20001"/>
                    </a:ext>
                  </a:extLst>
                </a:gridCol>
                <a:gridCol w="1121216">
                  <a:extLst>
                    <a:ext uri="{9D8B030D-6E8A-4147-A177-3AD203B41FA5}">
                      <a16:colId xmlns:a16="http://schemas.microsoft.com/office/drawing/2014/main" xmlns="" val="20002"/>
                    </a:ext>
                  </a:extLst>
                </a:gridCol>
                <a:gridCol w="1234597">
                  <a:extLst>
                    <a:ext uri="{9D8B030D-6E8A-4147-A177-3AD203B41FA5}">
                      <a16:colId xmlns:a16="http://schemas.microsoft.com/office/drawing/2014/main" xmlns="" val="20003"/>
                    </a:ext>
                  </a:extLst>
                </a:gridCol>
                <a:gridCol w="982639">
                  <a:extLst>
                    <a:ext uri="{9D8B030D-6E8A-4147-A177-3AD203B41FA5}">
                      <a16:colId xmlns:a16="http://schemas.microsoft.com/office/drawing/2014/main" xmlns="" val="20004"/>
                    </a:ext>
                  </a:extLst>
                </a:gridCol>
                <a:gridCol w="1159010">
                  <a:extLst>
                    <a:ext uri="{9D8B030D-6E8A-4147-A177-3AD203B41FA5}">
                      <a16:colId xmlns:a16="http://schemas.microsoft.com/office/drawing/2014/main" xmlns="" val="20005"/>
                    </a:ext>
                  </a:extLst>
                </a:gridCol>
                <a:gridCol w="1016007">
                  <a:extLst>
                    <a:ext uri="{9D8B030D-6E8A-4147-A177-3AD203B41FA5}">
                      <a16:colId xmlns:a16="http://schemas.microsoft.com/office/drawing/2014/main" xmlns="" val="20006"/>
                    </a:ext>
                  </a:extLst>
                </a:gridCol>
              </a:tblGrid>
              <a:tr h="253218">
                <a:tc rowSpan="2">
                  <a:txBody>
                    <a:bodyPr/>
                    <a:lstStyle/>
                    <a:p>
                      <a:pPr algn="just">
                        <a:lnSpc>
                          <a:spcPct val="150000"/>
                        </a:lnSpc>
                        <a:spcAft>
                          <a:spcPts val="0"/>
                        </a:spcAft>
                      </a:pPr>
                      <a:r>
                        <a:rPr lang="en-ZA" sz="1100" b="1" dirty="0">
                          <a:solidFill>
                            <a:srgbClr val="000000"/>
                          </a:solidFill>
                          <a:effectLst/>
                          <a:latin typeface="Arial"/>
                          <a:ea typeface="Times New Roman"/>
                          <a:cs typeface="Times New Roman"/>
                        </a:rPr>
                        <a:t>Key Performance Indicator</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Calibri"/>
                          <a:cs typeface="Times New Roman"/>
                        </a:rPr>
                        <a:t>Reporting Period</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just">
                        <a:lnSpc>
                          <a:spcPct val="150000"/>
                        </a:lnSpc>
                        <a:spcAft>
                          <a:spcPts val="0"/>
                        </a:spcAft>
                      </a:pPr>
                      <a:r>
                        <a:rPr lang="en-US" sz="1100" b="1" dirty="0">
                          <a:solidFill>
                            <a:srgbClr val="000000"/>
                          </a:solidFill>
                          <a:effectLst/>
                          <a:latin typeface="Arial"/>
                          <a:ea typeface="Times New Roman"/>
                          <a:cs typeface="Times New Roman"/>
                        </a:rPr>
                        <a:t>Annual Target </a:t>
                      </a:r>
                      <a:r>
                        <a:rPr lang="en-US" sz="1100" b="1" dirty="0" smtClean="0">
                          <a:solidFill>
                            <a:srgbClr val="000000"/>
                          </a:solidFill>
                          <a:effectLst/>
                          <a:latin typeface="Arial"/>
                          <a:ea typeface="Times New Roman"/>
                          <a:cs typeface="Times New Roman"/>
                        </a:rPr>
                        <a:t>2019/20</a:t>
                      </a:r>
                      <a:endParaRPr lang="en-ZA" sz="1000" dirty="0">
                        <a:effectLst/>
                        <a:latin typeface="Calibri"/>
                        <a:ea typeface="Calibri"/>
                        <a:cs typeface="Times New Roman"/>
                      </a:endParaRPr>
                    </a:p>
                  </a:txBody>
                  <a:tcPr marL="63292" marR="63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just">
                        <a:lnSpc>
                          <a:spcPct val="150000"/>
                        </a:lnSpc>
                        <a:spcAft>
                          <a:spcPts val="0"/>
                        </a:spcAft>
                      </a:pPr>
                      <a:r>
                        <a:rPr lang="en-US" sz="1100" b="1" dirty="0">
                          <a:solidFill>
                            <a:srgbClr val="000000"/>
                          </a:solidFill>
                          <a:effectLst/>
                          <a:latin typeface="Arial"/>
                          <a:ea typeface="Calibri"/>
                          <a:cs typeface="Times New Roman"/>
                        </a:rPr>
                        <a:t>Quarterly Targets</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63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0"/>
                        </a:spcAft>
                      </a:pPr>
                      <a:r>
                        <a:rPr lang="en-US" sz="1100" b="1">
                          <a:solidFill>
                            <a:srgbClr val="000000"/>
                          </a:solidFill>
                          <a:effectLst/>
                          <a:latin typeface="Arial"/>
                          <a:ea typeface="Calibri"/>
                          <a:cs typeface="Times New Roman"/>
                        </a:rPr>
                        <a:t>Q1</a:t>
                      </a:r>
                      <a:endParaRPr lang="en-ZA" sz="100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Q2</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Q3</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r>
                        <a:rPr lang="en-US" sz="1100" b="1" dirty="0">
                          <a:solidFill>
                            <a:srgbClr val="000000"/>
                          </a:solidFill>
                          <a:effectLst/>
                          <a:latin typeface="Arial"/>
                          <a:ea typeface="Calibri"/>
                          <a:cs typeface="Times New Roman"/>
                        </a:rPr>
                        <a:t>Q4</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253218">
                <a:tc gridSpan="7">
                  <a:txBody>
                    <a:bodyPr/>
                    <a:lstStyle/>
                    <a:p>
                      <a:pPr algn="just">
                        <a:lnSpc>
                          <a:spcPct val="150000"/>
                        </a:lnSpc>
                        <a:spcAft>
                          <a:spcPts val="0"/>
                        </a:spcAft>
                      </a:pPr>
                      <a:r>
                        <a:rPr lang="en-ZA" sz="1100" b="1" dirty="0" smtClean="0">
                          <a:solidFill>
                            <a:srgbClr val="000000"/>
                          </a:solidFill>
                          <a:effectLst/>
                          <a:latin typeface="Arial"/>
                          <a:ea typeface="Calibri"/>
                          <a:cs typeface="Times New Roman"/>
                        </a:rPr>
                        <a:t>Sub-programme: Monitoring and Evaluation</a:t>
                      </a:r>
                      <a:endParaRPr lang="en-ZA" sz="1000" dirty="0">
                        <a:effectLst/>
                        <a:latin typeface="Calibri"/>
                        <a:ea typeface="Calibri"/>
                        <a:cs typeface="Times New Roman"/>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688123">
                <a:tc>
                  <a:txBody>
                    <a:bodyPr/>
                    <a:lstStyle/>
                    <a:p>
                      <a:pPr>
                        <a:lnSpc>
                          <a:spcPct val="150000"/>
                        </a:lnSpc>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Guidelines on gender-responsive planning, budgeting, monitoring and evaluation developed</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Annual</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Guidelines on gender-responsive planning, budgeting, monitoring and evaluation developed</a:t>
                      </a:r>
                      <a:r>
                        <a:rPr lang="en-ZA" sz="9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0"/>
                        </a:spcAft>
                      </a:pPr>
                      <a:r>
                        <a:rPr lang="en-ZA" sz="900" dirty="0">
                          <a:effectLst/>
                          <a:latin typeface="Arial" panose="020B0604020202020204" pitchFamily="34" charset="0"/>
                          <a:ea typeface="Calibri" panose="020F0502020204030204" pitchFamily="34" charset="0"/>
                          <a:cs typeface="Arial" panose="020B0604020202020204" pitchFamily="34"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US" sz="900">
                          <a:effectLst/>
                          <a:latin typeface="Arial" panose="020B0604020202020204" pitchFamily="34" charset="0"/>
                          <a:ea typeface="Times New Roman" panose="02020603050405020304" pitchFamily="18" charset="0"/>
                          <a:cs typeface="Arial" panose="020B0604020202020204" pitchFamily="34" charset="0"/>
                        </a:rPr>
                        <a:t>Concept paper on the development of the guidelines developed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Aft>
                          <a:spcPts val="0"/>
                        </a:spcAft>
                        <a:buFont typeface="Arial" panose="020B0604020202020204" pitchFamily="34" charset="0"/>
                        <a:buChar char="-"/>
                      </a:pPr>
                      <a:r>
                        <a:rPr lang="en-US" sz="900">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900">
                          <a:effectLst/>
                          <a:latin typeface="Arial" panose="020B0604020202020204" pitchFamily="34" charset="0"/>
                          <a:ea typeface="Times New Roman" panose="02020603050405020304" pitchFamily="18" charset="0"/>
                          <a:cs typeface="Arial" panose="020B0604020202020204" pitchFamily="34" charset="0"/>
                        </a:rPr>
                        <a:t>Draft</a:t>
                      </a:r>
                      <a:r>
                        <a:rPr lang="en-ZA" sz="900">
                          <a:effectLst/>
                          <a:latin typeface="Arial" panose="020B0604020202020204" pitchFamily="34" charset="0"/>
                          <a:ea typeface="Times New Roman" panose="02020603050405020304" pitchFamily="18" charset="0"/>
                          <a:cs typeface="Arial" panose="020B0604020202020204" pitchFamily="34" charset="0"/>
                        </a:rPr>
                        <a:t> Guidelines on gender-responsive planning, budgeting, monitoring and evaluation developed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Guidelines on gender-responsive planning, budgeting, monitoring and evaluation developed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19007">
                <a:tc>
                  <a:txBody>
                    <a:bodyPr/>
                    <a:lstStyle/>
                    <a:p>
                      <a:pPr>
                        <a:lnSpc>
                          <a:spcPct val="150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consultation report on the Country Gender Indicator Framework</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Annual</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consultation report on the Country Gender Indicator Framework</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9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50000"/>
                        </a:lnSpc>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Draft consultation report on the Country Gender Indicator Framework</a:t>
                      </a:r>
                      <a:endParaRPr lang="en-ZA" sz="9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900">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900">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Consultation report on the Country Gender Indicator Framework</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047792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33</a:t>
            </a:fld>
            <a:endParaRPr lang="en-ZA" dirty="0">
              <a:solidFill>
                <a:prstClr val="black">
                  <a:tint val="75000"/>
                </a:prstClr>
              </a:solidFill>
            </a:endParaRPr>
          </a:p>
        </p:txBody>
      </p:sp>
      <p:sp>
        <p:nvSpPr>
          <p:cNvPr id="7" name="Title 1"/>
          <p:cNvSpPr>
            <a:spLocks noGrp="1"/>
          </p:cNvSpPr>
          <p:nvPr>
            <p:ph type="title"/>
          </p:nvPr>
        </p:nvSpPr>
        <p:spPr>
          <a:xfrm>
            <a:off x="168813" y="844414"/>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PROGRAMME 3: RESOURCE CONSIDERATIONS </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244534798"/>
              </p:ext>
            </p:extLst>
          </p:nvPr>
        </p:nvGraphicFramePr>
        <p:xfrm>
          <a:off x="395536" y="1620391"/>
          <a:ext cx="7965945" cy="5174284"/>
        </p:xfrm>
        <a:graphic>
          <a:graphicData uri="http://schemas.openxmlformats.org/drawingml/2006/table">
            <a:tbl>
              <a:tblPr firstRow="1" firstCol="1" bandRow="1"/>
              <a:tblGrid>
                <a:gridCol w="2889886">
                  <a:extLst>
                    <a:ext uri="{9D8B030D-6E8A-4147-A177-3AD203B41FA5}">
                      <a16:colId xmlns:a16="http://schemas.microsoft.com/office/drawing/2014/main" xmlns="" val="20000"/>
                    </a:ext>
                  </a:extLst>
                </a:gridCol>
                <a:gridCol w="619002">
                  <a:extLst>
                    <a:ext uri="{9D8B030D-6E8A-4147-A177-3AD203B41FA5}">
                      <a16:colId xmlns:a16="http://schemas.microsoft.com/office/drawing/2014/main" xmlns="" val="20001"/>
                    </a:ext>
                  </a:extLst>
                </a:gridCol>
                <a:gridCol w="619002">
                  <a:extLst>
                    <a:ext uri="{9D8B030D-6E8A-4147-A177-3AD203B41FA5}">
                      <a16:colId xmlns:a16="http://schemas.microsoft.com/office/drawing/2014/main" xmlns="" val="20002"/>
                    </a:ext>
                  </a:extLst>
                </a:gridCol>
                <a:gridCol w="78145">
                  <a:extLst>
                    <a:ext uri="{9D8B030D-6E8A-4147-A177-3AD203B41FA5}">
                      <a16:colId xmlns:a16="http://schemas.microsoft.com/office/drawing/2014/main" xmlns="" val="20003"/>
                    </a:ext>
                  </a:extLst>
                </a:gridCol>
                <a:gridCol w="748402">
                  <a:extLst>
                    <a:ext uri="{9D8B030D-6E8A-4147-A177-3AD203B41FA5}">
                      <a16:colId xmlns:a16="http://schemas.microsoft.com/office/drawing/2014/main" xmlns="" val="20004"/>
                    </a:ext>
                  </a:extLst>
                </a:gridCol>
                <a:gridCol w="911863">
                  <a:extLst>
                    <a:ext uri="{9D8B030D-6E8A-4147-A177-3AD203B41FA5}">
                      <a16:colId xmlns:a16="http://schemas.microsoft.com/office/drawing/2014/main" xmlns="" val="20005"/>
                    </a:ext>
                  </a:extLst>
                </a:gridCol>
                <a:gridCol w="648653">
                  <a:extLst>
                    <a:ext uri="{9D8B030D-6E8A-4147-A177-3AD203B41FA5}">
                      <a16:colId xmlns:a16="http://schemas.microsoft.com/office/drawing/2014/main" xmlns="" val="20006"/>
                    </a:ext>
                  </a:extLst>
                </a:gridCol>
                <a:gridCol w="725496">
                  <a:extLst>
                    <a:ext uri="{9D8B030D-6E8A-4147-A177-3AD203B41FA5}">
                      <a16:colId xmlns:a16="http://schemas.microsoft.com/office/drawing/2014/main" xmlns="" val="20007"/>
                    </a:ext>
                  </a:extLst>
                </a:gridCol>
                <a:gridCol w="725496">
                  <a:extLst>
                    <a:ext uri="{9D8B030D-6E8A-4147-A177-3AD203B41FA5}">
                      <a16:colId xmlns:a16="http://schemas.microsoft.com/office/drawing/2014/main" xmlns="" val="20008"/>
                    </a:ext>
                  </a:extLst>
                </a:gridCol>
              </a:tblGrid>
              <a:tr h="229158">
                <a:tc>
                  <a:txBody>
                    <a:bodyPr/>
                    <a:lstStyle/>
                    <a:p>
                      <a:pPr algn="just">
                        <a:lnSpc>
                          <a:spcPct val="150000"/>
                        </a:lnSpc>
                        <a:spcAft>
                          <a:spcPts val="0"/>
                        </a:spcAft>
                      </a:pPr>
                      <a:r>
                        <a:rPr lang="en-ZA" sz="900" b="1" dirty="0">
                          <a:effectLst/>
                          <a:latin typeface="Arial"/>
                          <a:ea typeface="Calibri"/>
                          <a:cs typeface="Times New Roman"/>
                        </a:rPr>
                        <a:t>Expenditure Estimates</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dirty="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just">
                        <a:lnSpc>
                          <a:spcPct val="150000"/>
                        </a:lnSpc>
                        <a:spcAft>
                          <a:spcPts val="0"/>
                        </a:spcAft>
                      </a:pPr>
                      <a:r>
                        <a:rPr lang="en-ZA" sz="900">
                          <a:effectLst/>
                          <a:latin typeface="Arial"/>
                          <a:ea typeface="Calibri"/>
                          <a:cs typeface="Times New Roman"/>
                        </a:rPr>
                        <a:t> </a:t>
                      </a:r>
                      <a:endParaRPr lang="en-ZA" sz="800">
                        <a:effectLst/>
                        <a:latin typeface="Calibri"/>
                        <a:ea typeface="Calibri"/>
                        <a:cs typeface="Times New Roman"/>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sz="800">
                        <a:effectLst/>
                        <a:latin typeface="Calibri"/>
                        <a:ea typeface="Calibri"/>
                      </a:endParaRPr>
                    </a:p>
                  </a:txBody>
                  <a:tcPr marL="52223" marR="5222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87474">
                <a:tc>
                  <a:txBody>
                    <a:bodyPr/>
                    <a:lstStyle/>
                    <a:p>
                      <a:endParaRPr lang="en-ZA" sz="800" dirty="0">
                        <a:effectLst/>
                        <a:latin typeface="Calibri"/>
                        <a:ea typeface="Calibri"/>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3BC"/>
                    </a:solidFill>
                  </a:tcPr>
                </a:tc>
                <a:tc gridSpan="4">
                  <a:txBody>
                    <a:bodyPr/>
                    <a:lstStyle/>
                    <a:p>
                      <a:pPr algn="ctr">
                        <a:lnSpc>
                          <a:spcPct val="150000"/>
                        </a:lnSpc>
                        <a:spcAft>
                          <a:spcPts val="0"/>
                        </a:spcAft>
                      </a:pPr>
                      <a:r>
                        <a:rPr lang="en-ZA" sz="900" b="1" dirty="0">
                          <a:effectLst/>
                          <a:latin typeface="Arial"/>
                          <a:ea typeface="Calibri"/>
                          <a:cs typeface="Times New Roman"/>
                        </a:rPr>
                        <a:t>Expenditure Outcome</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0"/>
                        </a:spcAft>
                      </a:pPr>
                      <a:r>
                        <a:rPr lang="en-ZA" sz="900" b="1" dirty="0">
                          <a:effectLst/>
                          <a:latin typeface="Arial"/>
                          <a:ea typeface="Calibri"/>
                          <a:cs typeface="Times New Roman"/>
                        </a:rPr>
                        <a:t>Adjusted Appropriation</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3">
                  <a:txBody>
                    <a:bodyPr/>
                    <a:lstStyle/>
                    <a:p>
                      <a:pPr algn="ctr">
                        <a:lnSpc>
                          <a:spcPct val="150000"/>
                        </a:lnSpc>
                        <a:spcAft>
                          <a:spcPts val="0"/>
                        </a:spcAft>
                      </a:pPr>
                      <a:r>
                        <a:rPr lang="en-ZA" sz="900" b="1" dirty="0">
                          <a:effectLst/>
                          <a:latin typeface="Arial"/>
                          <a:ea typeface="Calibri"/>
                          <a:cs typeface="Times New Roman"/>
                        </a:rPr>
                        <a:t>Medium-term Expenditure estimates</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85333">
                <a:tc>
                  <a:txBody>
                    <a:bodyPr/>
                    <a:lstStyle/>
                    <a:p>
                      <a:endParaRPr lang="en-ZA" sz="800" dirty="0">
                        <a:effectLst/>
                        <a:latin typeface="Calibri"/>
                        <a:ea typeface="Calibri"/>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6E3BC"/>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2015/16</a:t>
                      </a:r>
                      <a:endParaRPr lang="en-ZA" sz="800" dirty="0">
                        <a:effectLst/>
                        <a:latin typeface="Calibri"/>
                        <a:ea typeface="Calibri"/>
                        <a:cs typeface="Times New Roman"/>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2016/17</a:t>
                      </a:r>
                      <a:endParaRPr lang="en-ZA" sz="800" dirty="0">
                        <a:effectLst/>
                        <a:latin typeface="Calibri"/>
                        <a:ea typeface="Calibri"/>
                        <a:cs typeface="Times New Roman"/>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gridSpan="2">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ZA" sz="900" b="1" kern="1200" dirty="0" smtClean="0">
                          <a:solidFill>
                            <a:srgbClr val="FFFFFF"/>
                          </a:solidFill>
                          <a:effectLst/>
                          <a:latin typeface="Arial"/>
                          <a:ea typeface="Calibri"/>
                          <a:cs typeface="Times New Roman"/>
                        </a:rPr>
                        <a:t>2017/18</a:t>
                      </a: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2018/19</a:t>
                      </a:r>
                      <a:endParaRPr lang="en-ZA" sz="800" dirty="0">
                        <a:effectLst/>
                        <a:latin typeface="Calibri"/>
                        <a:ea typeface="Calibri"/>
                        <a:cs typeface="Times New Roman"/>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2019/20</a:t>
                      </a:r>
                      <a:endParaRPr lang="en-ZA" sz="800" dirty="0">
                        <a:effectLst/>
                        <a:latin typeface="Calibri"/>
                        <a:ea typeface="Calibri"/>
                        <a:cs typeface="Times New Roman"/>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2020/21</a:t>
                      </a:r>
                      <a:endParaRPr lang="en-ZA" sz="800" dirty="0">
                        <a:effectLst/>
                        <a:latin typeface="Calibri"/>
                        <a:ea typeface="Calibri"/>
                        <a:cs typeface="Times New Roman"/>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pPr>
                      <a:r>
                        <a:rPr lang="en-ZA" sz="900" b="1" dirty="0" smtClean="0">
                          <a:solidFill>
                            <a:srgbClr val="FFFFFF"/>
                          </a:solidFill>
                          <a:effectLst/>
                          <a:latin typeface="Arial"/>
                          <a:ea typeface="Calibri"/>
                          <a:cs typeface="Times New Roman"/>
                        </a:rPr>
                        <a:t>2021/22</a:t>
                      </a:r>
                      <a:endParaRPr lang="en-ZA" sz="800" dirty="0">
                        <a:effectLst/>
                        <a:latin typeface="Calibri"/>
                        <a:ea typeface="Calibri"/>
                        <a:cs typeface="Times New Roman"/>
                      </a:endParaRPr>
                    </a:p>
                  </a:txBody>
                  <a:tcPr marL="52223" marR="52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10002"/>
                  </a:ext>
                </a:extLst>
              </a:tr>
              <a:tr h="458316">
                <a:tc>
                  <a:txBody>
                    <a:bodyPr/>
                    <a:lstStyle/>
                    <a:p>
                      <a:pPr algn="just">
                        <a:lnSpc>
                          <a:spcPct val="150000"/>
                        </a:lnSpc>
                        <a:spcAft>
                          <a:spcPts val="0"/>
                        </a:spcAft>
                      </a:pPr>
                      <a:r>
                        <a:rPr lang="en-ZA" sz="900" b="1">
                          <a:effectLst/>
                          <a:latin typeface="Arial"/>
                          <a:ea typeface="Calibri"/>
                          <a:cs typeface="Times New Roman"/>
                        </a:rPr>
                        <a:t>Policy Stakeholder Coordination and Knowledge Management</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E3BC"/>
                    </a:solidFill>
                  </a:tcPr>
                </a:tc>
                <a:tc gridSpan="4">
                  <a:txBody>
                    <a:bodyPr/>
                    <a:lstStyle/>
                    <a:p>
                      <a:pPr algn="ctr">
                        <a:lnSpc>
                          <a:spcPct val="150000"/>
                        </a:lnSpc>
                        <a:spcAft>
                          <a:spcPts val="0"/>
                        </a:spcAft>
                      </a:pPr>
                      <a:r>
                        <a:rPr lang="en-ZA" sz="900" b="1" dirty="0">
                          <a:solidFill>
                            <a:schemeClr val="bg1"/>
                          </a:solidFill>
                          <a:effectLst/>
                          <a:latin typeface="Arial"/>
                          <a:ea typeface="Calibri"/>
                          <a:cs typeface="Times New Roman"/>
                        </a:rPr>
                        <a:t>R`000</a:t>
                      </a:r>
                      <a:endParaRPr lang="en-ZA" sz="800" dirty="0">
                        <a:solidFill>
                          <a:schemeClr val="bg1"/>
                        </a:solidFill>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a:txBody>
                    <a:bodyPr/>
                    <a:lstStyle/>
                    <a:p>
                      <a:pPr algn="just">
                        <a:lnSpc>
                          <a:spcPct val="150000"/>
                        </a:lnSpc>
                        <a:spcAft>
                          <a:spcPts val="0"/>
                        </a:spcAft>
                      </a:pPr>
                      <a:r>
                        <a:rPr lang="en-ZA" sz="900" b="1" dirty="0">
                          <a:solidFill>
                            <a:schemeClr val="bg1"/>
                          </a:solidFill>
                          <a:effectLst/>
                          <a:latin typeface="Arial"/>
                          <a:ea typeface="Calibri"/>
                          <a:cs typeface="Times New Roman"/>
                        </a:rPr>
                        <a:t>R`000</a:t>
                      </a:r>
                      <a:endParaRPr lang="en-ZA" sz="800" dirty="0">
                        <a:solidFill>
                          <a:schemeClr val="bg1"/>
                        </a:solidFill>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gridSpan="3">
                  <a:txBody>
                    <a:bodyPr/>
                    <a:lstStyle/>
                    <a:p>
                      <a:pPr algn="ctr">
                        <a:lnSpc>
                          <a:spcPct val="150000"/>
                        </a:lnSpc>
                        <a:spcAft>
                          <a:spcPts val="0"/>
                        </a:spcAft>
                      </a:pPr>
                      <a:r>
                        <a:rPr lang="en-ZA" sz="900" b="1" dirty="0">
                          <a:solidFill>
                            <a:schemeClr val="bg1"/>
                          </a:solidFill>
                          <a:effectLst/>
                          <a:latin typeface="Arial"/>
                          <a:ea typeface="Calibri"/>
                          <a:cs typeface="Times New Roman"/>
                        </a:rPr>
                        <a:t>R`000</a:t>
                      </a:r>
                      <a:endParaRPr lang="en-ZA" sz="800" dirty="0">
                        <a:solidFill>
                          <a:schemeClr val="bg1"/>
                        </a:solidFill>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dirty="0"/>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pPr algn="just">
                        <a:lnSpc>
                          <a:spcPct val="150000"/>
                        </a:lnSpc>
                        <a:spcAft>
                          <a:spcPts val="0"/>
                        </a:spcAft>
                      </a:pPr>
                      <a:endParaRPr lang="en-ZA" sz="900" dirty="0">
                        <a:effectLst/>
                        <a:latin typeface="Calibri"/>
                        <a:ea typeface="Calibri"/>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10003"/>
                  </a:ext>
                </a:extLst>
              </a:tr>
              <a:tr h="229158">
                <a:tc>
                  <a:txBody>
                    <a:bodyPr/>
                    <a:lstStyle/>
                    <a:p>
                      <a:pPr algn="just">
                        <a:lnSpc>
                          <a:spcPct val="150000"/>
                        </a:lnSpc>
                        <a:spcAft>
                          <a:spcPts val="0"/>
                        </a:spcAft>
                      </a:pPr>
                      <a:r>
                        <a:rPr lang="en-ZA" sz="900">
                          <a:effectLst/>
                          <a:latin typeface="Arial"/>
                          <a:ea typeface="Calibri"/>
                          <a:cs typeface="Times New Roman"/>
                        </a:rPr>
                        <a:t>Management: PSCKM</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baseline="0" dirty="0" smtClean="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 </a:t>
                      </a:r>
                      <a:r>
                        <a:rPr lang="en-ZA" sz="900" b="0" i="0" u="none" strike="noStrike" dirty="0">
                          <a:solidFill>
                            <a:srgbClr val="000000"/>
                          </a:solidFill>
                          <a:effectLst/>
                          <a:latin typeface="Arial Narrow" panose="020B0606020202030204" pitchFamily="34" charset="0"/>
                        </a:rPr>
                        <a:t>4 268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5 </a:t>
                      </a:r>
                      <a:r>
                        <a:rPr lang="en-ZA" sz="900" b="0" i="0" u="none" strike="noStrike" dirty="0">
                          <a:solidFill>
                            <a:srgbClr val="000000"/>
                          </a:solidFill>
                          <a:effectLst/>
                          <a:latin typeface="Arial Narrow" panose="020B0606020202030204" pitchFamily="34" charset="0"/>
                        </a:rPr>
                        <a:t>356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3 934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4 701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Narrow" panose="020B0606020202030204" pitchFamily="34" charset="0"/>
                        </a:rPr>
                        <a:t>             5 006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Narrow" panose="020B0606020202030204" pitchFamily="34" charset="0"/>
                        </a:rPr>
                        <a:t>             4 733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            5 062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2031">
                <a:tc>
                  <a:txBody>
                    <a:bodyPr/>
                    <a:lstStyle/>
                    <a:p>
                      <a:pPr algn="just">
                        <a:lnSpc>
                          <a:spcPct val="150000"/>
                        </a:lnSpc>
                        <a:spcAft>
                          <a:spcPts val="0"/>
                        </a:spcAft>
                      </a:pPr>
                      <a:r>
                        <a:rPr lang="en-ZA" sz="900" dirty="0" smtClean="0">
                          <a:effectLst/>
                          <a:latin typeface="Arial"/>
                          <a:ea typeface="Calibri"/>
                          <a:cs typeface="Times New Roman"/>
                        </a:rPr>
                        <a:t>Research,</a:t>
                      </a:r>
                      <a:r>
                        <a:rPr lang="en-ZA" sz="900" baseline="0" dirty="0" smtClean="0">
                          <a:effectLst/>
                          <a:latin typeface="Arial"/>
                          <a:ea typeface="Calibri"/>
                          <a:cs typeface="Times New Roman"/>
                        </a:rPr>
                        <a:t> </a:t>
                      </a:r>
                      <a:r>
                        <a:rPr lang="en-ZA" sz="900" dirty="0" smtClean="0">
                          <a:effectLst/>
                          <a:latin typeface="Arial"/>
                          <a:ea typeface="Calibri"/>
                          <a:cs typeface="Times New Roman"/>
                        </a:rPr>
                        <a:t>Policy Analysis and Knowledge Management</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4 </a:t>
                      </a:r>
                      <a:r>
                        <a:rPr lang="en-ZA" sz="900" b="0" i="0" u="none" strike="noStrike" dirty="0">
                          <a:solidFill>
                            <a:srgbClr val="000000"/>
                          </a:solidFill>
                          <a:effectLst/>
                          <a:latin typeface="Arial Narrow" panose="020B0606020202030204" pitchFamily="34" charset="0"/>
                        </a:rPr>
                        <a:t>255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4 </a:t>
                      </a:r>
                      <a:r>
                        <a:rPr lang="en-ZA" sz="900" b="0" i="0" u="none" strike="noStrike" dirty="0">
                          <a:solidFill>
                            <a:srgbClr val="000000"/>
                          </a:solidFill>
                          <a:effectLst/>
                          <a:latin typeface="Arial Narrow" panose="020B0606020202030204" pitchFamily="34" charset="0"/>
                        </a:rPr>
                        <a:t>055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5 515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6 654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9 178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Narrow" panose="020B0606020202030204" pitchFamily="34" charset="0"/>
                        </a:rPr>
                        <a:t>             7 976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            8 493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11015">
                <a:tc>
                  <a:txBody>
                    <a:bodyPr/>
                    <a:lstStyle/>
                    <a:p>
                      <a:pPr algn="just">
                        <a:lnSpc>
                          <a:spcPct val="150000"/>
                        </a:lnSpc>
                        <a:spcAft>
                          <a:spcPts val="0"/>
                        </a:spcAft>
                      </a:pPr>
                      <a:r>
                        <a:rPr lang="en-ZA" sz="900" dirty="0" smtClean="0">
                          <a:effectLst/>
                          <a:latin typeface="Arial"/>
                          <a:ea typeface="Calibri"/>
                          <a:cs typeface="Times New Roman"/>
                        </a:rPr>
                        <a:t>International</a:t>
                      </a:r>
                      <a:r>
                        <a:rPr lang="en-ZA" sz="900" baseline="0" dirty="0" smtClean="0">
                          <a:effectLst/>
                          <a:latin typeface="Arial"/>
                          <a:ea typeface="Calibri"/>
                          <a:cs typeface="Times New Roman"/>
                        </a:rPr>
                        <a:t> Relations</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                  </a:t>
                      </a:r>
                      <a:r>
                        <a:rPr lang="en-ZA" sz="900" b="0" i="0" u="none" strike="noStrike" dirty="0">
                          <a:solidFill>
                            <a:srgbClr val="000000"/>
                          </a:solidFill>
                          <a:effectLst/>
                          <a:latin typeface="Arial Narrow" panose="020B0606020202030204" pitchFamily="34" charset="0"/>
                        </a:rPr>
                        <a:t>-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       </a:t>
                      </a:r>
                      <a:r>
                        <a:rPr lang="en-ZA" sz="900" b="0" i="0" u="none" strike="noStrike" dirty="0">
                          <a:solidFill>
                            <a:srgbClr val="000000"/>
                          </a:solidFill>
                          <a:effectLst/>
                          <a:latin typeface="Arial Narrow" panose="020B0606020202030204" pitchFamily="34" charset="0"/>
                        </a:rPr>
                        <a:t>-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4 355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Narrow" panose="020B0606020202030204" pitchFamily="34" charset="0"/>
                        </a:rPr>
                        <a:t>           12 857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13 176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          14 020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9158">
                <a:tc>
                  <a:txBody>
                    <a:bodyPr/>
                    <a:lstStyle/>
                    <a:p>
                      <a:pPr algn="just">
                        <a:lnSpc>
                          <a:spcPct val="150000"/>
                        </a:lnSpc>
                        <a:spcAft>
                          <a:spcPts val="0"/>
                        </a:spcAft>
                      </a:pPr>
                      <a:r>
                        <a:rPr lang="en-ZA" sz="900" dirty="0">
                          <a:effectLst/>
                          <a:latin typeface="Arial"/>
                          <a:ea typeface="Calibri"/>
                          <a:cs typeface="Times New Roman"/>
                        </a:rPr>
                        <a:t>Stakeholder Coordination and Outreach</a:t>
                      </a:r>
                      <a:endParaRPr lang="en-ZA" sz="800" dirty="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8 </a:t>
                      </a:r>
                      <a:r>
                        <a:rPr lang="en-ZA" sz="900" b="0" i="0" u="none" strike="noStrike" dirty="0">
                          <a:solidFill>
                            <a:srgbClr val="000000"/>
                          </a:solidFill>
                          <a:effectLst/>
                          <a:latin typeface="Arial Narrow" panose="020B0606020202030204" pitchFamily="34" charset="0"/>
                        </a:rPr>
                        <a:t>634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13 </a:t>
                      </a:r>
                      <a:r>
                        <a:rPr lang="en-ZA" sz="900" b="0" i="0" u="none" strike="noStrike" dirty="0">
                          <a:solidFill>
                            <a:srgbClr val="000000"/>
                          </a:solidFill>
                          <a:effectLst/>
                          <a:latin typeface="Arial Narrow" panose="020B0606020202030204" pitchFamily="34" charset="0"/>
                        </a:rPr>
                        <a:t>293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14 488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16 910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15 506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16 330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17 311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9158">
                <a:tc>
                  <a:txBody>
                    <a:bodyPr/>
                    <a:lstStyle/>
                    <a:p>
                      <a:pPr algn="just">
                        <a:lnSpc>
                          <a:spcPct val="150000"/>
                        </a:lnSpc>
                        <a:spcAft>
                          <a:spcPts val="0"/>
                        </a:spcAft>
                      </a:pPr>
                      <a:r>
                        <a:rPr lang="en-ZA" sz="900">
                          <a:effectLst/>
                          <a:latin typeface="Arial"/>
                          <a:ea typeface="Calibri"/>
                          <a:cs typeface="Times New Roman"/>
                        </a:rPr>
                        <a:t>Monitoring and Evaluation</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3 </a:t>
                      </a:r>
                      <a:r>
                        <a:rPr lang="en-ZA" sz="900" b="0" i="0" u="none" strike="noStrike" dirty="0">
                          <a:solidFill>
                            <a:srgbClr val="000000"/>
                          </a:solidFill>
                          <a:effectLst/>
                          <a:latin typeface="Arial Narrow" panose="020B0606020202030204" pitchFamily="34" charset="0"/>
                        </a:rPr>
                        <a:t>155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900" b="0" i="0" u="none" strike="noStrike" dirty="0">
                          <a:solidFill>
                            <a:srgbClr val="000000"/>
                          </a:solidFill>
                          <a:effectLst/>
                          <a:latin typeface="Arial Narrow" panose="020B0606020202030204" pitchFamily="34" charset="0"/>
                        </a:rPr>
                        <a:t>           </a:t>
                      </a:r>
                      <a:r>
                        <a:rPr lang="en-ZA" sz="900" b="0" i="0" u="none" strike="noStrike" dirty="0" smtClean="0">
                          <a:solidFill>
                            <a:srgbClr val="000000"/>
                          </a:solidFill>
                          <a:effectLst/>
                          <a:latin typeface="Arial Narrow" panose="020B0606020202030204" pitchFamily="34" charset="0"/>
                        </a:rPr>
                        <a:t> 4 </a:t>
                      </a:r>
                      <a:r>
                        <a:rPr lang="en-ZA" sz="900" b="0" i="0" u="none" strike="noStrike" dirty="0">
                          <a:solidFill>
                            <a:srgbClr val="000000"/>
                          </a:solidFill>
                          <a:effectLst/>
                          <a:latin typeface="Arial Narrow" panose="020B0606020202030204" pitchFamily="34" charset="0"/>
                        </a:rPr>
                        <a:t>028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3 996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6 684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             8 307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Narrow" panose="020B0606020202030204" pitchFamily="34" charset="0"/>
                        </a:rPr>
                        <a:t>             9 873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10 437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9158">
                <a:tc>
                  <a:txBody>
                    <a:bodyPr/>
                    <a:lstStyle/>
                    <a:p>
                      <a:pPr algn="just">
                        <a:lnSpc>
                          <a:spcPct val="150000"/>
                        </a:lnSpc>
                        <a:spcAft>
                          <a:spcPts val="0"/>
                        </a:spcAft>
                      </a:pPr>
                      <a:r>
                        <a:rPr lang="en-ZA" sz="900" b="1">
                          <a:effectLst/>
                          <a:latin typeface="Arial"/>
                          <a:ea typeface="Calibri"/>
                          <a:cs typeface="Times New Roman"/>
                        </a:rPr>
                        <a:t>Total </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a:t>
                      </a:r>
                      <a:r>
                        <a:rPr lang="en-ZA" sz="1000" b="1" i="0" u="none" strike="noStrike" dirty="0" smtClean="0">
                          <a:solidFill>
                            <a:srgbClr val="000000"/>
                          </a:solidFill>
                          <a:effectLst/>
                          <a:latin typeface="Calibri" panose="020F0502020204030204" pitchFamily="34" charset="0"/>
                        </a:rPr>
                        <a:t>20 </a:t>
                      </a:r>
                      <a:r>
                        <a:rPr lang="en-ZA" sz="1000" b="1" i="0" u="none" strike="noStrike" dirty="0">
                          <a:solidFill>
                            <a:srgbClr val="000000"/>
                          </a:solidFill>
                          <a:effectLst/>
                          <a:latin typeface="Calibri" panose="020F0502020204030204" pitchFamily="34" charset="0"/>
                        </a:rPr>
                        <a:t>312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fontAlgn="b"/>
                      <a:r>
                        <a:rPr lang="en-ZA" sz="1000" b="1" i="0" u="none" strike="noStrike" dirty="0">
                          <a:solidFill>
                            <a:srgbClr val="000000"/>
                          </a:solidFill>
                          <a:effectLst/>
                          <a:latin typeface="Calibri" panose="020F0502020204030204" pitchFamily="34" charset="0"/>
                        </a:rPr>
                        <a:t>      </a:t>
                      </a:r>
                      <a:r>
                        <a:rPr lang="en-ZA" sz="1000" b="1" i="0" u="none" strike="noStrike" baseline="0" dirty="0" smtClean="0">
                          <a:solidFill>
                            <a:srgbClr val="000000"/>
                          </a:solidFill>
                          <a:effectLst/>
                          <a:latin typeface="Calibri" panose="020F0502020204030204" pitchFamily="34" charset="0"/>
                        </a:rPr>
                        <a:t> </a:t>
                      </a:r>
                      <a:r>
                        <a:rPr lang="en-ZA" sz="1000" b="1" i="0" u="none" strike="noStrike" dirty="0" smtClean="0">
                          <a:solidFill>
                            <a:srgbClr val="000000"/>
                          </a:solidFill>
                          <a:effectLst/>
                          <a:latin typeface="Calibri" panose="020F0502020204030204" pitchFamily="34" charset="0"/>
                        </a:rPr>
                        <a:t>26 </a:t>
                      </a:r>
                      <a:r>
                        <a:rPr lang="en-ZA" sz="1000" b="1" i="0" u="none" strike="noStrike" dirty="0">
                          <a:solidFill>
                            <a:srgbClr val="000000"/>
                          </a:solidFill>
                          <a:effectLst/>
                          <a:latin typeface="Calibri" panose="020F0502020204030204" pitchFamily="34" charset="0"/>
                        </a:rPr>
                        <a:t>732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r" fontAlgn="b"/>
                      <a:endParaRPr lang="en-ZA"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27 933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1" i="0" u="none" strike="noStrike" dirty="0">
                          <a:solidFill>
                            <a:srgbClr val="000000"/>
                          </a:solidFill>
                          <a:effectLst/>
                          <a:latin typeface="Arial" panose="020B0604020202020204" pitchFamily="34" charset="0"/>
                        </a:rPr>
                        <a:t>               39 304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a:t>
                      </a:r>
                      <a:r>
                        <a:rPr lang="en-ZA" sz="1000" b="1" i="0" u="none" strike="noStrike" dirty="0" smtClean="0">
                          <a:solidFill>
                            <a:srgbClr val="000000"/>
                          </a:solidFill>
                          <a:effectLst/>
                          <a:latin typeface="Calibri" panose="020F0502020204030204" pitchFamily="34" charset="0"/>
                        </a:rPr>
                        <a:t> </a:t>
                      </a:r>
                      <a:r>
                        <a:rPr lang="en-ZA" sz="1000" b="1" i="0" u="none" strike="noStrike" dirty="0">
                          <a:solidFill>
                            <a:srgbClr val="000000"/>
                          </a:solidFill>
                          <a:effectLst/>
                          <a:latin typeface="Calibri" panose="020F0502020204030204" pitchFamily="34" charset="0"/>
                        </a:rPr>
                        <a:t>50 854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52 088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55 323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9"/>
                  </a:ext>
                </a:extLst>
              </a:tr>
              <a:tr h="253218">
                <a:tc>
                  <a:txBody>
                    <a:bodyPr/>
                    <a:lstStyle/>
                    <a:p>
                      <a:pPr algn="just">
                        <a:lnSpc>
                          <a:spcPct val="150000"/>
                        </a:lnSpc>
                        <a:spcAft>
                          <a:spcPts val="0"/>
                        </a:spcAft>
                      </a:pPr>
                      <a:r>
                        <a:rPr lang="en-ZA" sz="900" b="1">
                          <a:effectLst/>
                          <a:latin typeface="Arial"/>
                          <a:ea typeface="Calibri"/>
                          <a:cs typeface="Times New Roman"/>
                        </a:rPr>
                        <a:t>Economic Classification</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800">
                        <a:effectLst/>
                        <a:latin typeface="Calibri"/>
                        <a:ea typeface="Calibri"/>
                      </a:endParaRPr>
                    </a:p>
                  </a:txBody>
                  <a:tcPr marL="52223" marR="5222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endParaRPr lang="en-ZA" sz="800">
                        <a:effectLst/>
                        <a:latin typeface="Calibri"/>
                        <a:ea typeface="Calibri"/>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endParaRPr lang="en-ZA" sz="900">
                        <a:effectLst/>
                        <a:latin typeface="Calibri"/>
                        <a:ea typeface="Calibri"/>
                      </a:endParaRPr>
                    </a:p>
                  </a:txBody>
                  <a:tcPr marL="56575" marR="5657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endParaRPr lang="en-ZA" sz="1700"/>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solidFill>
                            <a:srgbClr val="FF0000"/>
                          </a:solidFill>
                          <a:effectLst/>
                          <a:latin typeface="Arial"/>
                          <a:ea typeface="Calibri"/>
                          <a:cs typeface="Times New Roman"/>
                        </a:rPr>
                        <a:t> </a:t>
                      </a:r>
                      <a:endParaRPr lang="en-ZA" sz="800" dirty="0">
                        <a:solidFill>
                          <a:srgbClr val="FF0000"/>
                        </a:solidFill>
                        <a:effectLst/>
                        <a:latin typeface="Calibri"/>
                        <a:ea typeface="Calibri"/>
                        <a:cs typeface="Times New Roman"/>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a:effectLst/>
                          <a:latin typeface="Arial"/>
                          <a:ea typeface="Calibri"/>
                          <a:cs typeface="Times New Roman"/>
                        </a:rPr>
                        <a:t> </a:t>
                      </a:r>
                      <a:endParaRPr lang="en-ZA" sz="800">
                        <a:effectLst/>
                        <a:latin typeface="Calibri"/>
                        <a:ea typeface="Calibri"/>
                        <a:cs typeface="Times New Roman"/>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effectLst/>
                          <a:latin typeface="Arial"/>
                          <a:ea typeface="Calibri"/>
                          <a:cs typeface="Times New Roman"/>
                        </a:rPr>
                        <a:t> </a:t>
                      </a:r>
                      <a:endParaRPr lang="en-ZA" sz="800" dirty="0">
                        <a:effectLst/>
                        <a:latin typeface="Calibri"/>
                        <a:ea typeface="Calibri"/>
                        <a:cs typeface="Times New Roman"/>
                      </a:endParaRPr>
                    </a:p>
                  </a:txBody>
                  <a:tcPr marL="52223" marR="52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900" dirty="0">
                          <a:effectLst/>
                          <a:latin typeface="Arial"/>
                          <a:ea typeface="Calibri"/>
                          <a:cs typeface="Times New Roman"/>
                        </a:rPr>
                        <a:t> </a:t>
                      </a:r>
                      <a:endParaRPr lang="en-ZA" sz="800" dirty="0">
                        <a:effectLst/>
                        <a:latin typeface="Calibri"/>
                        <a:ea typeface="Calibri"/>
                        <a:cs typeface="Times New Roman"/>
                      </a:endParaRPr>
                    </a:p>
                  </a:txBody>
                  <a:tcPr marL="52223" marR="5222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18282">
                <a:tc>
                  <a:txBody>
                    <a:bodyPr/>
                    <a:lstStyle/>
                    <a:p>
                      <a:pPr algn="just">
                        <a:lnSpc>
                          <a:spcPct val="150000"/>
                        </a:lnSpc>
                        <a:spcAft>
                          <a:spcPts val="0"/>
                        </a:spcAft>
                      </a:pPr>
                      <a:r>
                        <a:rPr lang="en-ZA" sz="900">
                          <a:effectLst/>
                          <a:latin typeface="Arial"/>
                          <a:ea typeface="Calibri"/>
                          <a:cs typeface="Times New Roman"/>
                        </a:rPr>
                        <a:t>Compensation of employees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10 467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14 287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baseline="0" dirty="0" smtClean="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15 448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Arial" panose="020B0604020202020204" pitchFamily="34" charset="0"/>
                        </a:rPr>
                        <a:t>      </a:t>
                      </a:r>
                      <a:r>
                        <a:rPr lang="en-ZA" sz="900" b="0" i="0" u="none" strike="noStrike" baseline="0" dirty="0" smtClean="0">
                          <a:solidFill>
                            <a:srgbClr val="000000"/>
                          </a:solidFill>
                          <a:effectLst/>
                          <a:latin typeface="Arial" panose="020B0604020202020204" pitchFamily="34" charset="0"/>
                        </a:rPr>
                        <a:t>                   </a:t>
                      </a:r>
                      <a:r>
                        <a:rPr lang="en-ZA" sz="1000" b="0" i="0" u="none" strike="noStrike" kern="1200" dirty="0" smtClean="0">
                          <a:solidFill>
                            <a:srgbClr val="000000"/>
                          </a:solidFill>
                          <a:effectLst/>
                          <a:latin typeface="Calibri" panose="020F0502020204030204" pitchFamily="34" charset="0"/>
                          <a:ea typeface="+mn-ea"/>
                          <a:cs typeface="+mn-cs"/>
                        </a:rPr>
                        <a:t>22 163  </a:t>
                      </a:r>
                      <a:endParaRPr lang="en-ZA" sz="1000" b="0" i="0" u="none" strike="noStrike" kern="1200" dirty="0">
                        <a:solidFill>
                          <a:srgbClr val="000000"/>
                        </a:solidFill>
                        <a:effectLst/>
                        <a:latin typeface="Calibri" panose="020F050202020403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24 311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26 066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27 883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18282">
                <a:tc>
                  <a:txBody>
                    <a:bodyPr/>
                    <a:lstStyle/>
                    <a:p>
                      <a:pPr algn="just">
                        <a:lnSpc>
                          <a:spcPct val="150000"/>
                        </a:lnSpc>
                        <a:spcAft>
                          <a:spcPts val="0"/>
                        </a:spcAft>
                      </a:pPr>
                      <a:r>
                        <a:rPr lang="en-ZA" sz="900">
                          <a:effectLst/>
                          <a:latin typeface="Arial"/>
                          <a:ea typeface="Calibri"/>
                          <a:cs typeface="Times New Roman"/>
                        </a:rPr>
                        <a:t>Goods and services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9 574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12 321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12 345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000" b="0" i="0" u="none" strike="noStrike" kern="1200" dirty="0" smtClean="0">
                          <a:solidFill>
                            <a:srgbClr val="000000"/>
                          </a:solidFill>
                          <a:effectLst/>
                          <a:latin typeface="Calibri" panose="020F0502020204030204" pitchFamily="34" charset="0"/>
                          <a:ea typeface="+mn-ea"/>
                          <a:cs typeface="+mn-cs"/>
                        </a:rPr>
                        <a:t>16 437</a:t>
                      </a:r>
                      <a:endParaRPr lang="en-ZA" sz="1000" b="0" i="0" u="none" strike="noStrike" kern="1200" dirty="0">
                        <a:solidFill>
                          <a:srgbClr val="000000"/>
                        </a:solidFill>
                        <a:effectLst/>
                        <a:latin typeface="Calibri" panose="020F0502020204030204" pitchFamily="34" charset="0"/>
                        <a:ea typeface="+mn-ea"/>
                        <a:cs typeface="+mn-cs"/>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25 747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          25 182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26 553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18282">
                <a:tc>
                  <a:txBody>
                    <a:bodyPr/>
                    <a:lstStyle/>
                    <a:p>
                      <a:pPr algn="just">
                        <a:lnSpc>
                          <a:spcPct val="150000"/>
                        </a:lnSpc>
                        <a:spcAft>
                          <a:spcPts val="0"/>
                        </a:spcAft>
                      </a:pPr>
                      <a:r>
                        <a:rPr lang="en-ZA" sz="900">
                          <a:effectLst/>
                          <a:latin typeface="Arial"/>
                          <a:ea typeface="Calibri"/>
                          <a:cs typeface="Times New Roman"/>
                        </a:rPr>
                        <a:t>Transfers and subsidies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                  29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000" b="0" i="0" u="none" strike="noStrike">
                          <a:solidFill>
                            <a:srgbClr val="000000"/>
                          </a:solidFill>
                          <a:effectLst/>
                          <a:latin typeface="Calibri" panose="020F0502020204030204" pitchFamily="34" charset="0"/>
                        </a:rPr>
                        <a:t>                  40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100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000" b="0" i="0" u="none" strike="noStrike" kern="1200" dirty="0" smtClean="0">
                          <a:solidFill>
                            <a:srgbClr val="000000"/>
                          </a:solidFill>
                          <a:effectLst/>
                          <a:latin typeface="Calibri" panose="020F0502020204030204" pitchFamily="34" charset="0"/>
                          <a:ea typeface="+mn-ea"/>
                          <a:cs typeface="+mn-cs"/>
                        </a:rPr>
                        <a:t>200</a:t>
                      </a:r>
                      <a:endParaRPr lang="en-ZA" sz="1000" b="0" i="0" u="none" strike="noStrike" kern="1200" dirty="0">
                        <a:solidFill>
                          <a:srgbClr val="000000"/>
                        </a:solidFill>
                        <a:effectLst/>
                        <a:latin typeface="Calibri" panose="020F0502020204030204" pitchFamily="34" charset="0"/>
                        <a:ea typeface="+mn-ea"/>
                        <a:cs typeface="+mn-cs"/>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a:t>
                      </a:r>
                      <a:r>
                        <a:rPr lang="en-ZA" sz="1000" b="0" i="0" u="none" strike="noStrike" dirty="0" smtClean="0">
                          <a:solidFill>
                            <a:srgbClr val="000000"/>
                          </a:solidFill>
                          <a:effectLst/>
                          <a:latin typeface="Calibri" panose="020F0502020204030204" pitchFamily="34" charset="0"/>
                        </a:rPr>
                        <a:t>    </a:t>
                      </a:r>
                      <a:r>
                        <a:rPr lang="en-ZA" sz="1000" b="0" i="0" u="none" strike="noStrike" dirty="0">
                          <a:solidFill>
                            <a:srgbClr val="000000"/>
                          </a:solidFill>
                          <a:effectLst/>
                          <a:latin typeface="Calibri" panose="020F0502020204030204" pitchFamily="34" charset="0"/>
                        </a:rPr>
                        <a:t>796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840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887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18282">
                <a:tc>
                  <a:txBody>
                    <a:bodyPr/>
                    <a:lstStyle/>
                    <a:p>
                      <a:pPr algn="just">
                        <a:lnSpc>
                          <a:spcPct val="150000"/>
                        </a:lnSpc>
                        <a:spcAft>
                          <a:spcPts val="0"/>
                        </a:spcAft>
                      </a:pPr>
                      <a:r>
                        <a:rPr lang="en-ZA" sz="900">
                          <a:effectLst/>
                          <a:latin typeface="Arial"/>
                          <a:ea typeface="Calibri"/>
                          <a:cs typeface="Times New Roman"/>
                        </a:rPr>
                        <a:t>Payments for capital assets</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               242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000" b="0" i="0" u="none" strike="noStrike">
                          <a:solidFill>
                            <a:srgbClr val="000000"/>
                          </a:solidFill>
                          <a:effectLst/>
                          <a:latin typeface="Calibri" panose="020F0502020204030204" pitchFamily="34" charset="0"/>
                        </a:rPr>
                        <a:t>                  84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40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000" b="0" i="0" u="none" strike="noStrike" kern="1200" dirty="0" smtClean="0">
                          <a:solidFill>
                            <a:srgbClr val="000000"/>
                          </a:solidFill>
                          <a:effectLst/>
                          <a:latin typeface="Calibri" panose="020F0502020204030204" pitchFamily="34" charset="0"/>
                          <a:ea typeface="+mn-ea"/>
                          <a:cs typeface="+mn-cs"/>
                        </a:rPr>
                        <a:t>504</a:t>
                      </a:r>
                      <a:endParaRPr lang="en-ZA" sz="1000" b="0" i="0" u="none" strike="noStrike" kern="1200" dirty="0">
                        <a:solidFill>
                          <a:srgbClr val="000000"/>
                        </a:solidFill>
                        <a:effectLst/>
                        <a:latin typeface="Calibri" panose="020F0502020204030204" pitchFamily="34" charset="0"/>
                        <a:ea typeface="+mn-ea"/>
                        <a:cs typeface="+mn-cs"/>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32117">
                <a:tc>
                  <a:txBody>
                    <a:bodyPr/>
                    <a:lstStyle/>
                    <a:p>
                      <a:pPr algn="just">
                        <a:lnSpc>
                          <a:spcPct val="150000"/>
                        </a:lnSpc>
                        <a:spcAft>
                          <a:spcPts val="0"/>
                        </a:spcAft>
                      </a:pPr>
                      <a:r>
                        <a:rPr lang="en-ZA" sz="900" b="1">
                          <a:effectLst/>
                          <a:latin typeface="Arial"/>
                          <a:ea typeface="Calibri"/>
                          <a:cs typeface="Times New Roman"/>
                        </a:rPr>
                        <a:t>Total economic classification</a:t>
                      </a:r>
                      <a:endParaRPr lang="en-ZA" sz="800">
                        <a:effectLst/>
                        <a:latin typeface="Calibri"/>
                        <a:ea typeface="Calibri"/>
                        <a:cs typeface="Times New Roman"/>
                      </a:endParaRPr>
                    </a:p>
                  </a:txBody>
                  <a:tcPr marL="52223" marR="5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a:t>
                      </a:r>
                      <a:r>
                        <a:rPr lang="en-ZA" sz="1000" b="1" i="0" u="none" strike="noStrike" dirty="0" smtClean="0">
                          <a:solidFill>
                            <a:srgbClr val="000000"/>
                          </a:solidFill>
                          <a:effectLst/>
                          <a:latin typeface="Calibri" panose="020F0502020204030204" pitchFamily="34" charset="0"/>
                        </a:rPr>
                        <a:t>  </a:t>
                      </a:r>
                      <a:r>
                        <a:rPr lang="en-ZA" sz="1000" b="1" i="0" u="none" strike="noStrike" dirty="0">
                          <a:solidFill>
                            <a:srgbClr val="000000"/>
                          </a:solidFill>
                          <a:effectLst/>
                          <a:latin typeface="Calibri" panose="020F0502020204030204" pitchFamily="34" charset="0"/>
                        </a:rPr>
                        <a:t>20 312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r" fontAlgn="b"/>
                      <a:r>
                        <a:rPr lang="en-ZA" sz="1000" b="1" i="0" u="none" strike="noStrike" dirty="0">
                          <a:solidFill>
                            <a:srgbClr val="000000"/>
                          </a:solidFill>
                          <a:effectLst/>
                          <a:latin typeface="Calibri" panose="020F0502020204030204" pitchFamily="34" charset="0"/>
                        </a:rPr>
                        <a:t>      </a:t>
                      </a:r>
                      <a:r>
                        <a:rPr lang="en-ZA" sz="1000" b="1" i="0" u="none" strike="noStrike" dirty="0" smtClean="0">
                          <a:solidFill>
                            <a:srgbClr val="000000"/>
                          </a:solidFill>
                          <a:effectLst/>
                          <a:latin typeface="Calibri" panose="020F0502020204030204" pitchFamily="34" charset="0"/>
                        </a:rPr>
                        <a:t> </a:t>
                      </a:r>
                      <a:r>
                        <a:rPr lang="en-ZA" sz="1000" b="1" i="0" u="none" strike="noStrike" dirty="0">
                          <a:solidFill>
                            <a:srgbClr val="000000"/>
                          </a:solidFill>
                          <a:effectLst/>
                          <a:latin typeface="Calibri" panose="020F0502020204030204" pitchFamily="34" charset="0"/>
                        </a:rPr>
                        <a:t>26 732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r" fontAlgn="b"/>
                      <a:endParaRPr lang="en-ZA"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27 933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50000"/>
                        </a:lnSpc>
                        <a:spcAft>
                          <a:spcPts val="0"/>
                        </a:spcAft>
                      </a:pPr>
                      <a:r>
                        <a:rPr lang="en-ZA" sz="1000" b="0" i="0" u="none" strike="noStrike" kern="1200" dirty="0" smtClean="0">
                          <a:solidFill>
                            <a:srgbClr val="000000"/>
                          </a:solidFill>
                          <a:effectLst/>
                          <a:latin typeface="Calibri" panose="020F0502020204030204" pitchFamily="34" charset="0"/>
                          <a:ea typeface="+mn-ea"/>
                          <a:cs typeface="+mn-cs"/>
                        </a:rPr>
                        <a:t>39 304</a:t>
                      </a:r>
                      <a:endParaRPr lang="en-ZA" sz="1000" b="0" i="0" u="none" strike="noStrike" kern="1200" dirty="0">
                        <a:solidFill>
                          <a:srgbClr val="000000"/>
                        </a:solidFill>
                        <a:effectLst/>
                        <a:latin typeface="Calibri" panose="020F0502020204030204" pitchFamily="34" charset="0"/>
                        <a:ea typeface="+mn-ea"/>
                        <a:cs typeface="+mn-cs"/>
                      </a:endParaRPr>
                    </a:p>
                  </a:txBody>
                  <a:tcPr marL="52223" marR="5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a:t>
                      </a:r>
                      <a:r>
                        <a:rPr lang="en-ZA" sz="1000" b="1" i="0" u="none" strike="noStrike" dirty="0" smtClean="0">
                          <a:solidFill>
                            <a:srgbClr val="000000"/>
                          </a:solidFill>
                          <a:effectLst/>
                          <a:latin typeface="Calibri" panose="020F0502020204030204" pitchFamily="34" charset="0"/>
                        </a:rPr>
                        <a:t>50 </a:t>
                      </a:r>
                      <a:r>
                        <a:rPr lang="en-ZA" sz="1000" b="1" i="0" u="none" strike="noStrike" dirty="0">
                          <a:solidFill>
                            <a:srgbClr val="000000"/>
                          </a:solidFill>
                          <a:effectLst/>
                          <a:latin typeface="Calibri" panose="020F0502020204030204" pitchFamily="34" charset="0"/>
                        </a:rPr>
                        <a:t>854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52 088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000" b="1" i="0" u="none" strike="noStrike" dirty="0">
                          <a:solidFill>
                            <a:srgbClr val="000000"/>
                          </a:solidFill>
                          <a:effectLst/>
                          <a:latin typeface="Calibri" panose="020F0502020204030204" pitchFamily="34" charset="0"/>
                        </a:rPr>
                        <a:t>          55 323 </a:t>
                      </a:r>
                    </a:p>
                  </a:txBody>
                  <a:tcPr marL="8792" marR="8792" marT="87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1934505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34</a:t>
            </a:fld>
            <a:endParaRPr lang="en-ZA" dirty="0">
              <a:solidFill>
                <a:prstClr val="black">
                  <a:tint val="75000"/>
                </a:prstClr>
              </a:solidFill>
            </a:endParaRPr>
          </a:p>
        </p:txBody>
      </p:sp>
      <p:sp>
        <p:nvSpPr>
          <p:cNvPr id="7" name="Title 1"/>
          <p:cNvSpPr>
            <a:spLocks noGrp="1"/>
          </p:cNvSpPr>
          <p:nvPr>
            <p:ph type="title"/>
          </p:nvPr>
        </p:nvSpPr>
        <p:spPr>
          <a:xfrm>
            <a:off x="168813" y="805565"/>
            <a:ext cx="7995576" cy="526794"/>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smtClean="0">
                <a:solidFill>
                  <a:srgbClr val="000000"/>
                </a:solidFill>
                <a:latin typeface="Arial" pitchFamily="34" charset="0"/>
                <a:cs typeface="Arial" pitchFamily="34" charset="0"/>
              </a:rPr>
              <a:t>REFINEMENTS </a:t>
            </a:r>
            <a:r>
              <a:rPr lang="en-ZA" sz="2862" b="1" dirty="0">
                <a:solidFill>
                  <a:srgbClr val="000000"/>
                </a:solidFill>
                <a:latin typeface="Arial" pitchFamily="34" charset="0"/>
                <a:cs typeface="Arial" pitchFamily="34" charset="0"/>
              </a:rPr>
              <a:t>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323528" y="2001993"/>
            <a:ext cx="8607669" cy="5006179"/>
          </a:xfrm>
          <a:prstGeom prst="rect">
            <a:avLst/>
          </a:prstGeom>
        </p:spPr>
        <p:txBody>
          <a:bodyPr wrap="square">
            <a:spAutoFit/>
          </a:bodyPr>
          <a:lstStyle/>
          <a:p>
            <a:pPr marL="0" lvl="1" algn="just" fontAlgn="base">
              <a:spcBef>
                <a:spcPts val="554"/>
              </a:spcBef>
              <a:spcAft>
                <a:spcPts val="554"/>
              </a:spcAft>
              <a:tabLst>
                <a:tab pos="211021" algn="l"/>
              </a:tabLst>
            </a:pPr>
            <a:r>
              <a:rPr lang="en-ZA" sz="1662" dirty="0">
                <a:latin typeface="Arial"/>
                <a:ea typeface="Times New Roman"/>
              </a:rPr>
              <a:t>Annexure A outlines refinements that were made in the Strategic Plan 2015-2020. The refinements should be read in conjunction with the Strategic Plan 2015-2020 as this is not a replacement but an improvement to ensure alignment and compliance. The vision and the mission have been refined.  Furthermore, section 5.2 on the organisational environment and Part B on strategic objectives and five year targets are also refined as follows:</a:t>
            </a:r>
          </a:p>
          <a:p>
            <a:pPr marL="0" lvl="1" algn="just" fontAlgn="base">
              <a:spcBef>
                <a:spcPts val="554"/>
              </a:spcBef>
              <a:spcAft>
                <a:spcPts val="554"/>
              </a:spcAft>
              <a:tabLst>
                <a:tab pos="211021" algn="l"/>
              </a:tabLst>
            </a:pPr>
            <a:endParaRPr lang="en-ZA" sz="1662" dirty="0">
              <a:latin typeface="Arial"/>
              <a:ea typeface="Times New Roman"/>
            </a:endParaRPr>
          </a:p>
          <a:p>
            <a:pPr marL="0" lvl="1" algn="just" fontAlgn="base">
              <a:spcBef>
                <a:spcPts val="554"/>
              </a:spcBef>
              <a:spcAft>
                <a:spcPts val="554"/>
              </a:spcAft>
              <a:tabLst>
                <a:tab pos="211021" algn="l"/>
              </a:tabLst>
            </a:pPr>
            <a:r>
              <a:rPr lang="en-ZA" sz="1662" b="1" dirty="0">
                <a:solidFill>
                  <a:schemeClr val="accent6">
                    <a:lumMod val="50000"/>
                  </a:schemeClr>
                </a:solidFill>
                <a:latin typeface="Arial"/>
                <a:ea typeface="Times New Roman"/>
              </a:rPr>
              <a:t>Vision</a:t>
            </a:r>
          </a:p>
          <a:p>
            <a:pPr marL="0" lvl="1" algn="just" fontAlgn="base">
              <a:spcBef>
                <a:spcPts val="554"/>
              </a:spcBef>
              <a:spcAft>
                <a:spcPts val="554"/>
              </a:spcAft>
              <a:tabLst>
                <a:tab pos="211021" algn="l"/>
              </a:tabLst>
            </a:pPr>
            <a:r>
              <a:rPr lang="en-ZA" sz="1662" dirty="0">
                <a:latin typeface="Arial"/>
                <a:ea typeface="Times New Roman"/>
              </a:rPr>
              <a:t>A non-sexist society that removes patriarchal chains realises the political socio-economic empowerment of women and the advancement of gender equality.</a:t>
            </a:r>
          </a:p>
          <a:p>
            <a:pPr marL="0" lvl="1" algn="just" fontAlgn="base">
              <a:spcBef>
                <a:spcPts val="554"/>
              </a:spcBef>
              <a:spcAft>
                <a:spcPts val="554"/>
              </a:spcAft>
              <a:tabLst>
                <a:tab pos="211021" algn="l"/>
              </a:tabLst>
            </a:pPr>
            <a:endParaRPr lang="en-ZA" sz="1662" dirty="0">
              <a:latin typeface="Arial"/>
              <a:ea typeface="Times New Roman"/>
            </a:endParaRPr>
          </a:p>
          <a:p>
            <a:pPr marL="0" lvl="1" algn="just" fontAlgn="base">
              <a:spcBef>
                <a:spcPts val="554"/>
              </a:spcBef>
              <a:spcAft>
                <a:spcPts val="554"/>
              </a:spcAft>
              <a:tabLst>
                <a:tab pos="211021" algn="l"/>
              </a:tabLst>
            </a:pPr>
            <a:r>
              <a:rPr lang="en-ZA" sz="1662" b="1" dirty="0">
                <a:solidFill>
                  <a:schemeClr val="accent6">
                    <a:lumMod val="50000"/>
                  </a:schemeClr>
                </a:solidFill>
                <a:latin typeface="Arial"/>
                <a:ea typeface="Times New Roman"/>
              </a:rPr>
              <a:t>Mission</a:t>
            </a:r>
          </a:p>
          <a:p>
            <a:pPr marL="0" lvl="1" algn="just" fontAlgn="base">
              <a:spcBef>
                <a:spcPts val="554"/>
              </a:spcBef>
              <a:spcAft>
                <a:spcPts val="554"/>
              </a:spcAft>
              <a:tabLst>
                <a:tab pos="211021" algn="l"/>
              </a:tabLst>
            </a:pPr>
            <a:r>
              <a:rPr lang="en-ZA" sz="1662" dirty="0">
                <a:latin typeface="Arial"/>
                <a:ea typeface="Times New Roman"/>
              </a:rPr>
              <a:t>Accelerate political socio-economic transformation for women empowerment and the advancement of gender equality.</a:t>
            </a:r>
          </a:p>
          <a:p>
            <a:pPr marL="0" lvl="1" algn="just" fontAlgn="base">
              <a:spcBef>
                <a:spcPts val="554"/>
              </a:spcBef>
              <a:spcAft>
                <a:spcPts val="554"/>
              </a:spcAft>
              <a:tabLst>
                <a:tab pos="211021" algn="l"/>
              </a:tabLst>
            </a:pPr>
            <a:r>
              <a:rPr lang="en-US" sz="1662" dirty="0">
                <a:latin typeface="Arial"/>
                <a:ea typeface="Times New Roman"/>
              </a:rPr>
              <a:t>.</a:t>
            </a:r>
            <a:endParaRPr lang="en-ZA" sz="1662"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192802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35</a:t>
            </a:fld>
            <a:endParaRPr lang="en-ZA" dirty="0">
              <a:solidFill>
                <a:prstClr val="black">
                  <a:tint val="75000"/>
                </a:prstClr>
              </a:solidFill>
            </a:endParaRPr>
          </a:p>
        </p:txBody>
      </p:sp>
      <p:sp>
        <p:nvSpPr>
          <p:cNvPr id="7" name="Title 1"/>
          <p:cNvSpPr>
            <a:spLocks noGrp="1"/>
          </p:cNvSpPr>
          <p:nvPr>
            <p:ph type="title"/>
          </p:nvPr>
        </p:nvSpPr>
        <p:spPr>
          <a:xfrm>
            <a:off x="168813" y="1476375"/>
            <a:ext cx="7995576" cy="504056"/>
          </a:xfrm>
          <a:prstGeom prst="rect">
            <a:avLst/>
          </a:prstGeom>
          <a:noFill/>
        </p:spPr>
        <p:txBody>
          <a:bodyPr rtlCol="0">
            <a:normAutofit fontScale="90000"/>
          </a:bodyPr>
          <a:lstStyle/>
          <a:p>
            <a:pPr>
              <a:spcBef>
                <a:spcPts val="0"/>
              </a:spcBef>
              <a:defRPr/>
            </a:pPr>
            <a:r>
              <a:rPr lang="en-ZA" sz="2700" b="1" dirty="0">
                <a:solidFill>
                  <a:srgbClr val="000000"/>
                </a:solidFill>
                <a:latin typeface="Arial" pitchFamily="34" charset="0"/>
                <a:cs typeface="Arial" pitchFamily="34" charset="0"/>
              </a:rPr>
              <a:t>REFINEMENTS TO THE STRATEGIC PLAN 2015/20</a:t>
            </a:r>
            <a:r>
              <a:rPr lang="en-ZA" sz="2700" b="1" kern="0" dirty="0">
                <a:solidFill>
                  <a:sysClr val="windowText" lastClr="000000"/>
                </a:solidFill>
              </a:rPr>
              <a:t/>
            </a:r>
            <a:br>
              <a:rPr lang="en-ZA" sz="2700"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800" b="1" kern="0" dirty="0">
                <a:solidFill>
                  <a:sysClr val="windowText" lastClr="000000"/>
                </a:solidFill>
              </a:rPr>
              <a:t>Section 5.2 Organisational Environment: Budget Programme Structure </a:t>
            </a:r>
            <a:r>
              <a:rPr lang="en-ZA" sz="1800" b="1" kern="0" dirty="0" smtClean="0">
                <a:solidFill>
                  <a:sysClr val="windowText" lastClr="000000"/>
                </a:solidFill>
              </a:rPr>
              <a:t/>
            </a:r>
            <a:br>
              <a:rPr lang="en-ZA" sz="1800" b="1" kern="0" dirty="0" smtClean="0">
                <a:solidFill>
                  <a:sysClr val="windowText" lastClr="000000"/>
                </a:solidFill>
              </a:rPr>
            </a:br>
            <a:r>
              <a:rPr lang="en-ZA" sz="1800" b="1" kern="0" dirty="0" smtClean="0">
                <a:solidFill>
                  <a:sysClr val="windowText" lastClr="000000"/>
                </a:solidFill>
              </a:rPr>
              <a:t>Below </a:t>
            </a:r>
            <a:r>
              <a:rPr lang="en-ZA" sz="1800" b="1" kern="0" dirty="0">
                <a:solidFill>
                  <a:sysClr val="windowText" lastClr="000000"/>
                </a:solidFill>
              </a:rPr>
              <a:t>is the budget programme structure for </a:t>
            </a:r>
            <a:r>
              <a:rPr lang="en-ZA" sz="1800" b="1" kern="0" dirty="0" err="1">
                <a:solidFill>
                  <a:sysClr val="windowText" lastClr="000000"/>
                </a:solidFill>
              </a:rPr>
              <a:t>DoW</a:t>
            </a:r>
            <a:r>
              <a:rPr lang="en-ZA" sz="1800" b="1" kern="0" dirty="0">
                <a:solidFill>
                  <a:sysClr val="windowText" lastClr="000000"/>
                </a:solidFill>
              </a:rPr>
              <a:t>:</a:t>
            </a:r>
            <a:br>
              <a:rPr lang="en-ZA" sz="1800"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
            </a:r>
            <a:br>
              <a:rPr lang="en-ZA" sz="286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915319147"/>
              </p:ext>
            </p:extLst>
          </p:nvPr>
        </p:nvGraphicFramePr>
        <p:xfrm>
          <a:off x="667695" y="3019440"/>
          <a:ext cx="7848512" cy="3792815"/>
        </p:xfrm>
        <a:graphic>
          <a:graphicData uri="http://schemas.openxmlformats.org/drawingml/2006/table">
            <a:tbl>
              <a:tblPr firstRow="1" firstCol="1" bandRow="1"/>
              <a:tblGrid>
                <a:gridCol w="2154246">
                  <a:extLst>
                    <a:ext uri="{9D8B030D-6E8A-4147-A177-3AD203B41FA5}">
                      <a16:colId xmlns:a16="http://schemas.microsoft.com/office/drawing/2014/main" xmlns="" val="20000"/>
                    </a:ext>
                  </a:extLst>
                </a:gridCol>
                <a:gridCol w="5694266">
                  <a:extLst>
                    <a:ext uri="{9D8B030D-6E8A-4147-A177-3AD203B41FA5}">
                      <a16:colId xmlns:a16="http://schemas.microsoft.com/office/drawing/2014/main" xmlns="" val="20001"/>
                    </a:ext>
                  </a:extLst>
                </a:gridCol>
              </a:tblGrid>
              <a:tr h="211588">
                <a:tc>
                  <a:txBody>
                    <a:bodyPr/>
                    <a:lstStyle/>
                    <a:p>
                      <a:pPr algn="just">
                        <a:lnSpc>
                          <a:spcPct val="150000"/>
                        </a:lnSpc>
                        <a:spcAft>
                          <a:spcPts val="0"/>
                        </a:spcAft>
                      </a:pPr>
                      <a:r>
                        <a:rPr lang="en-ZA" sz="1100" dirty="0">
                          <a:effectLst/>
                          <a:latin typeface="Arial"/>
                          <a:ea typeface="Calibri"/>
                          <a:cs typeface="Times New Roman"/>
                        </a:rPr>
                        <a:t>Programme</a:t>
                      </a:r>
                      <a:endParaRPr lang="en-ZA" sz="1000" dirty="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a:ea typeface="Calibri"/>
                          <a:cs typeface="Times New Roman"/>
                        </a:rPr>
                        <a:t>Sub-Programmes</a:t>
                      </a:r>
                      <a:endParaRPr lang="en-ZA" sz="100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57942">
                <a:tc>
                  <a:txBody>
                    <a:bodyPr/>
                    <a:lstStyle/>
                    <a:p>
                      <a:pPr algn="just">
                        <a:lnSpc>
                          <a:spcPct val="150000"/>
                        </a:lnSpc>
                        <a:spcAft>
                          <a:spcPts val="0"/>
                        </a:spcAft>
                      </a:pPr>
                      <a:r>
                        <a:rPr lang="en-ZA" sz="1100">
                          <a:effectLst/>
                          <a:latin typeface="Arial"/>
                          <a:ea typeface="Calibri"/>
                          <a:cs typeface="Times New Roman"/>
                        </a:rPr>
                        <a:t>Administration</a:t>
                      </a:r>
                      <a:endParaRPr lang="en-ZA" sz="100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a:ea typeface="Calibri"/>
                          <a:cs typeface="Times New Roman"/>
                        </a:rPr>
                        <a:t>Ministry</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Departmental Management</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Corporate Services</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Financial Management</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Office Accommodation</a:t>
                      </a:r>
                      <a:endParaRPr lang="en-ZA" sz="1000" dirty="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26755">
                <a:tc>
                  <a:txBody>
                    <a:bodyPr/>
                    <a:lstStyle/>
                    <a:p>
                      <a:pPr algn="just">
                        <a:lnSpc>
                          <a:spcPct val="150000"/>
                        </a:lnSpc>
                        <a:spcAft>
                          <a:spcPts val="0"/>
                        </a:spcAft>
                      </a:pPr>
                      <a:r>
                        <a:rPr lang="en-ZA" sz="1100">
                          <a:effectLst/>
                          <a:latin typeface="Arial"/>
                          <a:ea typeface="Calibri"/>
                          <a:cs typeface="Times New Roman"/>
                        </a:rPr>
                        <a:t>Social Transformation and</a:t>
                      </a:r>
                      <a:endParaRPr lang="en-ZA" sz="1000">
                        <a:effectLst/>
                        <a:latin typeface="Calibri"/>
                        <a:ea typeface="Calibri"/>
                        <a:cs typeface="Times New Roman"/>
                      </a:endParaRPr>
                    </a:p>
                    <a:p>
                      <a:pPr algn="just">
                        <a:lnSpc>
                          <a:spcPct val="150000"/>
                        </a:lnSpc>
                        <a:spcAft>
                          <a:spcPts val="0"/>
                        </a:spcAft>
                      </a:pPr>
                      <a:r>
                        <a:rPr lang="en-ZA" sz="1100">
                          <a:effectLst/>
                          <a:latin typeface="Arial"/>
                          <a:ea typeface="Calibri"/>
                          <a:cs typeface="Times New Roman"/>
                        </a:rPr>
                        <a:t>Economic Empowerment</a:t>
                      </a:r>
                      <a:endParaRPr lang="en-ZA" sz="100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Arial"/>
                          <a:ea typeface="Calibri"/>
                          <a:cs typeface="Times New Roman"/>
                        </a:rPr>
                        <a:t>Social Empowerment and Transformation</a:t>
                      </a:r>
                      <a:endParaRPr lang="en-ZA" sz="1000">
                        <a:effectLst/>
                        <a:latin typeface="Calibri"/>
                        <a:ea typeface="Calibri"/>
                        <a:cs typeface="Times New Roman"/>
                      </a:endParaRPr>
                    </a:p>
                    <a:p>
                      <a:pPr algn="just">
                        <a:lnSpc>
                          <a:spcPct val="150000"/>
                        </a:lnSpc>
                        <a:spcAft>
                          <a:spcPts val="0"/>
                        </a:spcAft>
                      </a:pPr>
                      <a:r>
                        <a:rPr lang="en-ZA" sz="1100">
                          <a:effectLst/>
                          <a:latin typeface="Arial"/>
                          <a:ea typeface="Calibri"/>
                          <a:cs typeface="Times New Roman"/>
                        </a:rPr>
                        <a:t>Economic Empowerment and Participation</a:t>
                      </a:r>
                      <a:endParaRPr lang="en-ZA" sz="1000">
                        <a:effectLst/>
                        <a:latin typeface="Calibri"/>
                        <a:ea typeface="Calibri"/>
                        <a:cs typeface="Times New Roman"/>
                      </a:endParaRPr>
                    </a:p>
                    <a:p>
                      <a:pPr algn="just">
                        <a:lnSpc>
                          <a:spcPct val="150000"/>
                        </a:lnSpc>
                        <a:spcAft>
                          <a:spcPts val="0"/>
                        </a:spcAft>
                      </a:pPr>
                      <a:r>
                        <a:rPr lang="en-ZA" sz="1100">
                          <a:effectLst/>
                          <a:latin typeface="Arial"/>
                          <a:ea typeface="Calibri"/>
                          <a:cs typeface="Times New Roman"/>
                        </a:rPr>
                        <a:t>Governance Transformation, Justice and Security</a:t>
                      </a:r>
                      <a:endParaRPr lang="en-ZA" sz="1000">
                        <a:effectLst/>
                        <a:latin typeface="Calibri"/>
                        <a:ea typeface="Calibri"/>
                        <a:cs typeface="Times New Roman"/>
                      </a:endParaRPr>
                    </a:p>
                    <a:p>
                      <a:pPr algn="just">
                        <a:lnSpc>
                          <a:spcPct val="150000"/>
                        </a:lnSpc>
                        <a:spcAft>
                          <a:spcPts val="0"/>
                        </a:spcAft>
                      </a:pPr>
                      <a:r>
                        <a:rPr lang="en-ZA" sz="1100">
                          <a:effectLst/>
                          <a:latin typeface="Arial"/>
                          <a:ea typeface="Calibri"/>
                          <a:cs typeface="Times New Roman"/>
                        </a:rPr>
                        <a:t>Commission for Gender Equality</a:t>
                      </a:r>
                      <a:endParaRPr lang="en-ZA" sz="100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32106">
                <a:tc>
                  <a:txBody>
                    <a:bodyPr/>
                    <a:lstStyle/>
                    <a:p>
                      <a:pPr algn="just">
                        <a:lnSpc>
                          <a:spcPct val="150000"/>
                        </a:lnSpc>
                        <a:spcAft>
                          <a:spcPts val="0"/>
                        </a:spcAft>
                      </a:pPr>
                      <a:r>
                        <a:rPr lang="en-ZA" sz="1100">
                          <a:effectLst/>
                          <a:latin typeface="Arial"/>
                          <a:ea typeface="Calibri"/>
                          <a:cs typeface="Times New Roman"/>
                        </a:rPr>
                        <a:t>Policy, Stakeholder Coordination</a:t>
                      </a:r>
                      <a:endParaRPr lang="en-ZA" sz="1000">
                        <a:effectLst/>
                        <a:latin typeface="Calibri"/>
                        <a:ea typeface="Calibri"/>
                        <a:cs typeface="Times New Roman"/>
                      </a:endParaRPr>
                    </a:p>
                    <a:p>
                      <a:pPr algn="just">
                        <a:lnSpc>
                          <a:spcPct val="150000"/>
                        </a:lnSpc>
                        <a:spcAft>
                          <a:spcPts val="0"/>
                        </a:spcAft>
                      </a:pPr>
                      <a:r>
                        <a:rPr lang="en-ZA" sz="1100">
                          <a:effectLst/>
                          <a:latin typeface="Arial"/>
                          <a:ea typeface="Calibri"/>
                          <a:cs typeface="Times New Roman"/>
                        </a:rPr>
                        <a:t>and Knowledge Management</a:t>
                      </a:r>
                      <a:endParaRPr lang="en-ZA" sz="100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Arial"/>
                          <a:ea typeface="Calibri"/>
                          <a:cs typeface="Times New Roman"/>
                        </a:rPr>
                        <a:t>Research, Policy Analysis and Knowledge Management</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Information and Knowledge Management</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Stakeholder Coordination and Outreach</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Monitoring and Evaluation</a:t>
                      </a:r>
                      <a:endParaRPr lang="en-ZA" sz="1000" dirty="0">
                        <a:effectLst/>
                        <a:latin typeface="Calibri"/>
                        <a:ea typeface="Calibri"/>
                        <a:cs typeface="Times New Roman"/>
                      </a:endParaRPr>
                    </a:p>
                    <a:p>
                      <a:pPr algn="just">
                        <a:lnSpc>
                          <a:spcPct val="150000"/>
                        </a:lnSpc>
                        <a:spcAft>
                          <a:spcPts val="0"/>
                        </a:spcAft>
                      </a:pPr>
                      <a:r>
                        <a:rPr lang="en-ZA" sz="1100" dirty="0">
                          <a:effectLst/>
                          <a:latin typeface="Arial"/>
                          <a:ea typeface="Calibri"/>
                          <a:cs typeface="Times New Roman"/>
                        </a:rPr>
                        <a:t>International Relations </a:t>
                      </a:r>
                      <a:endParaRPr lang="en-ZA" sz="1000" dirty="0">
                        <a:effectLst/>
                        <a:latin typeface="Calibri"/>
                        <a:ea typeface="Calibri"/>
                        <a:cs typeface="Times New Roman"/>
                      </a:endParaRPr>
                    </a:p>
                  </a:txBody>
                  <a:tcPr marL="61438" marR="6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26442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36</a:t>
            </a:fld>
            <a:endParaRPr lang="en-ZA" dirty="0">
              <a:solidFill>
                <a:prstClr val="black">
                  <a:tint val="75000"/>
                </a:prstClr>
              </a:solidFill>
            </a:endParaRPr>
          </a:p>
        </p:txBody>
      </p:sp>
      <p:sp>
        <p:nvSpPr>
          <p:cNvPr id="7" name="Title 1"/>
          <p:cNvSpPr>
            <a:spLocks noGrp="1"/>
          </p:cNvSpPr>
          <p:nvPr>
            <p:ph type="title"/>
          </p:nvPr>
        </p:nvSpPr>
        <p:spPr>
          <a:xfrm>
            <a:off x="168813" y="61543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464673"/>
            <a:ext cx="8607669" cy="3983078"/>
          </a:xfrm>
          <a:prstGeom prst="rect">
            <a:avLst/>
          </a:prstGeom>
        </p:spPr>
        <p:txBody>
          <a:bodyPr wrap="square">
            <a:spAutoFit/>
          </a:bodyPr>
          <a:lstStyle/>
          <a:p>
            <a:pPr marL="0" lvl="1" algn="just" fontAlgn="base">
              <a:spcBef>
                <a:spcPts val="554"/>
              </a:spcBef>
              <a:spcAft>
                <a:spcPts val="554"/>
              </a:spcAft>
              <a:tabLst>
                <a:tab pos="211021" algn="l"/>
              </a:tabLst>
            </a:pPr>
            <a:endParaRPr lang="en-ZA" sz="1662" dirty="0" smtClean="0">
              <a:latin typeface="Arial"/>
              <a:ea typeface="Times New Roman"/>
            </a:endParaRPr>
          </a:p>
          <a:p>
            <a:pPr marL="0" lvl="1" algn="just" fontAlgn="base">
              <a:spcBef>
                <a:spcPts val="554"/>
              </a:spcBef>
              <a:spcAft>
                <a:spcPts val="554"/>
              </a:spcAft>
              <a:tabLst>
                <a:tab pos="211021" algn="l"/>
              </a:tabLst>
            </a:pPr>
            <a:endParaRPr lang="en-ZA" sz="1662" dirty="0">
              <a:latin typeface="Arial"/>
              <a:ea typeface="Times New Roman"/>
            </a:endParaRPr>
          </a:p>
          <a:p>
            <a:pPr marL="0" lvl="1" algn="just" fontAlgn="base">
              <a:spcBef>
                <a:spcPts val="554"/>
              </a:spcBef>
              <a:spcAft>
                <a:spcPts val="554"/>
              </a:spcAft>
              <a:tabLst>
                <a:tab pos="211021" algn="l"/>
              </a:tabLst>
            </a:pPr>
            <a:r>
              <a:rPr lang="en-ZA" sz="1662" dirty="0" smtClean="0">
                <a:latin typeface="Arial"/>
                <a:ea typeface="Times New Roman"/>
              </a:rPr>
              <a:t>Part </a:t>
            </a:r>
            <a:r>
              <a:rPr lang="en-ZA" sz="1662" dirty="0">
                <a:latin typeface="Arial"/>
                <a:ea typeface="Times New Roman"/>
              </a:rPr>
              <a:t>B: Strategic Objectives</a:t>
            </a:r>
          </a:p>
          <a:p>
            <a:pPr marL="0" lvl="1" algn="just" fontAlgn="base">
              <a:spcBef>
                <a:spcPts val="554"/>
              </a:spcBef>
              <a:spcAft>
                <a:spcPts val="554"/>
              </a:spcAft>
              <a:tabLst>
                <a:tab pos="211021" algn="l"/>
              </a:tabLst>
            </a:pPr>
            <a:r>
              <a:rPr lang="en-ZA" sz="1662" dirty="0">
                <a:latin typeface="Arial"/>
                <a:ea typeface="Times New Roman"/>
              </a:rPr>
              <a:t>The strategic objectives and five year targets for all programmes have been refined. The </a:t>
            </a:r>
            <a:r>
              <a:rPr lang="en-ZA" sz="1662" dirty="0" err="1">
                <a:latin typeface="Arial"/>
                <a:ea typeface="Times New Roman"/>
              </a:rPr>
              <a:t>DoW</a:t>
            </a:r>
            <a:r>
              <a:rPr lang="en-ZA" sz="1662" dirty="0">
                <a:latin typeface="Arial"/>
                <a:ea typeface="Times New Roman"/>
              </a:rPr>
              <a:t> has removed the strategic objective indicator in all programmes.</a:t>
            </a:r>
          </a:p>
          <a:p>
            <a:pPr marL="0" lvl="1" algn="just" fontAlgn="base">
              <a:spcBef>
                <a:spcPts val="554"/>
              </a:spcBef>
              <a:spcAft>
                <a:spcPts val="554"/>
              </a:spcAft>
              <a:tabLst>
                <a:tab pos="211021" algn="l"/>
              </a:tabLst>
            </a:pPr>
            <a:endParaRPr lang="en-ZA" sz="1662" dirty="0">
              <a:latin typeface="Arial"/>
              <a:ea typeface="Times New Roman"/>
            </a:endParaRPr>
          </a:p>
          <a:p>
            <a:pPr marL="0" lvl="1" algn="just" fontAlgn="base">
              <a:spcBef>
                <a:spcPts val="554"/>
              </a:spcBef>
              <a:spcAft>
                <a:spcPts val="554"/>
              </a:spcAft>
              <a:tabLst>
                <a:tab pos="211021" algn="l"/>
              </a:tabLst>
            </a:pPr>
            <a:r>
              <a:rPr lang="en-ZA" sz="1662" b="1" dirty="0">
                <a:latin typeface="Arial"/>
                <a:ea typeface="Times New Roman"/>
              </a:rPr>
              <a:t>Programme 1</a:t>
            </a:r>
          </a:p>
          <a:p>
            <a:pPr marL="0" lvl="1" algn="just" fontAlgn="base">
              <a:spcBef>
                <a:spcPts val="554"/>
              </a:spcBef>
              <a:spcAft>
                <a:spcPts val="554"/>
              </a:spcAft>
              <a:tabLst>
                <a:tab pos="211021" algn="l"/>
              </a:tabLst>
            </a:pPr>
            <a:r>
              <a:rPr lang="en-ZA" sz="1662" dirty="0">
                <a:latin typeface="Arial"/>
                <a:ea typeface="Times New Roman"/>
              </a:rPr>
              <a:t>a)	Sub-Programme: Departmental Management</a:t>
            </a:r>
          </a:p>
          <a:p>
            <a:pPr marL="0" lvl="1" algn="just" fontAlgn="base">
              <a:spcBef>
                <a:spcPts val="554"/>
              </a:spcBef>
              <a:spcAft>
                <a:spcPts val="554"/>
              </a:spcAft>
              <a:tabLst>
                <a:tab pos="211021" algn="l"/>
              </a:tabLst>
            </a:pPr>
            <a:r>
              <a:rPr lang="en-ZA" sz="1662" dirty="0">
                <a:latin typeface="Arial"/>
                <a:ea typeface="Times New Roman"/>
              </a:rPr>
              <a:t>Communication unit brought under Departmental Management. In the previous years the communication function was in Programme 3 under the Sub-Programme: Stakeholder Coordination and Outreach.</a:t>
            </a:r>
          </a:p>
        </p:txBody>
      </p:sp>
    </p:spTree>
    <p:extLst>
      <p:ext uri="{BB962C8B-B14F-4D97-AF65-F5344CB8AC3E}">
        <p14:creationId xmlns:p14="http://schemas.microsoft.com/office/powerpoint/2010/main" xmlns="" val="1624189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37</a:t>
            </a:fld>
            <a:endParaRPr lang="en-ZA" dirty="0">
              <a:solidFill>
                <a:prstClr val="black">
                  <a:tint val="75000"/>
                </a:prstClr>
              </a:solidFill>
            </a:endParaRPr>
          </a:p>
        </p:txBody>
      </p:sp>
      <p:sp>
        <p:nvSpPr>
          <p:cNvPr id="7" name="Title 1"/>
          <p:cNvSpPr>
            <a:spLocks noGrp="1"/>
          </p:cNvSpPr>
          <p:nvPr>
            <p:ph type="title"/>
          </p:nvPr>
        </p:nvSpPr>
        <p:spPr>
          <a:xfrm>
            <a:off x="168813" y="615406"/>
            <a:ext cx="7995576" cy="818864"/>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1662" dirty="0">
                <a:solidFill>
                  <a:prstClr val="black"/>
                </a:solidFill>
                <a:latin typeface="Arial"/>
                <a:ea typeface="Times New Roman"/>
                <a:cs typeface="+mn-cs"/>
              </a:rPr>
              <a:t>a)Sub-Programme: Stakeholder Coordination and Outreach.</a:t>
            </a: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855654630"/>
              </p:ext>
            </p:extLst>
          </p:nvPr>
        </p:nvGraphicFramePr>
        <p:xfrm>
          <a:off x="718351" y="2600196"/>
          <a:ext cx="7707337" cy="3700715"/>
        </p:xfrm>
        <a:graphic>
          <a:graphicData uri="http://schemas.openxmlformats.org/drawingml/2006/table">
            <a:tbl>
              <a:tblPr firstRow="1" firstCol="1" bandRow="1"/>
              <a:tblGrid>
                <a:gridCol w="1143586">
                  <a:extLst>
                    <a:ext uri="{9D8B030D-6E8A-4147-A177-3AD203B41FA5}">
                      <a16:colId xmlns:a16="http://schemas.microsoft.com/office/drawing/2014/main" xmlns="" val="20000"/>
                    </a:ext>
                  </a:extLst>
                </a:gridCol>
                <a:gridCol w="6563751">
                  <a:extLst>
                    <a:ext uri="{9D8B030D-6E8A-4147-A177-3AD203B41FA5}">
                      <a16:colId xmlns:a16="http://schemas.microsoft.com/office/drawing/2014/main" xmlns="" val="20001"/>
                    </a:ext>
                  </a:extLst>
                </a:gridCol>
              </a:tblGrid>
              <a:tr h="564347">
                <a:tc>
                  <a:txBody>
                    <a:bodyPr/>
                    <a:lstStyle/>
                    <a:p>
                      <a:pPr algn="just">
                        <a:lnSpc>
                          <a:spcPct val="150000"/>
                        </a:lnSpc>
                        <a:spcAft>
                          <a:spcPts val="0"/>
                        </a:spcAft>
                      </a:pPr>
                      <a:r>
                        <a:rPr lang="en-ZA" sz="1100" dirty="0">
                          <a:effectLst/>
                          <a:latin typeface="Arial" pitchFamily="34" charset="0"/>
                          <a:ea typeface="Calibri"/>
                          <a:cs typeface="Arial" pitchFamily="34" charset="0"/>
                        </a:rPr>
                        <a:t>Strategic Objective</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Strengthen good governance to ensure the department delivers on its mandate </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36368">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Conduct annual risk assessments and monitor implementation on a quarterly basis </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Conduct annual risk assessment/review and produce risk management plan, produce quarterly risk implementation reports and annual implementation</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Approved strategic and annual performance plans produced as per Framework for Strategic Plan and APP</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12 Quarterly performance  reviews reports submitted to DPME as prescribed by the relevant planning frameworks  </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12  quarterly MPAT compliance reports produced as per standards</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Produce a 3 year rolling strategic internal audit plan by June of each year and quarterly audit implementation reports annually</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12 Communication Plans and reports of public engagement activities</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32223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38</a:t>
            </a:fld>
            <a:endParaRPr lang="en-ZA" dirty="0">
              <a:solidFill>
                <a:prstClr val="black">
                  <a:tint val="75000"/>
                </a:prstClr>
              </a:solidFill>
            </a:endParaRPr>
          </a:p>
        </p:txBody>
      </p:sp>
      <p:sp>
        <p:nvSpPr>
          <p:cNvPr id="7" name="Title 1"/>
          <p:cNvSpPr>
            <a:spLocks noGrp="1"/>
          </p:cNvSpPr>
          <p:nvPr>
            <p:ph type="title"/>
          </p:nvPr>
        </p:nvSpPr>
        <p:spPr>
          <a:xfrm>
            <a:off x="168813" y="61543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464677"/>
            <a:ext cx="8607669" cy="1577098"/>
          </a:xfrm>
          <a:prstGeom prst="rect">
            <a:avLst/>
          </a:prstGeom>
        </p:spPr>
        <p:txBody>
          <a:bodyPr wrap="square">
            <a:spAutoFit/>
          </a:bodyPr>
          <a:lstStyle/>
          <a:p>
            <a:pPr marL="0" lvl="1" algn="just" fontAlgn="base">
              <a:spcBef>
                <a:spcPts val="554"/>
              </a:spcBef>
              <a:spcAft>
                <a:spcPts val="554"/>
              </a:spcAft>
              <a:tabLst>
                <a:tab pos="211021" algn="l"/>
              </a:tabLst>
            </a:pPr>
            <a:endParaRPr lang="en-ZA" sz="1662" dirty="0" smtClean="0">
              <a:latin typeface="Arial"/>
              <a:ea typeface="Times New Roman"/>
            </a:endParaRPr>
          </a:p>
          <a:p>
            <a:pPr marL="0" lvl="1" algn="just" fontAlgn="base">
              <a:spcBef>
                <a:spcPts val="554"/>
              </a:spcBef>
              <a:spcAft>
                <a:spcPts val="554"/>
              </a:spcAft>
              <a:tabLst>
                <a:tab pos="211021" algn="l"/>
              </a:tabLst>
            </a:pPr>
            <a:endParaRPr lang="en-ZA" sz="1662" dirty="0" smtClean="0">
              <a:latin typeface="Arial"/>
              <a:ea typeface="Times New Roman"/>
            </a:endParaRPr>
          </a:p>
          <a:p>
            <a:pPr marL="0" lvl="1" algn="just" fontAlgn="base">
              <a:spcBef>
                <a:spcPts val="554"/>
              </a:spcBef>
              <a:spcAft>
                <a:spcPts val="554"/>
              </a:spcAft>
              <a:tabLst>
                <a:tab pos="211021" algn="l"/>
              </a:tabLst>
            </a:pPr>
            <a:r>
              <a:rPr lang="en-ZA" sz="1662" dirty="0" smtClean="0">
                <a:latin typeface="Arial"/>
                <a:ea typeface="Times New Roman"/>
              </a:rPr>
              <a:t>b</a:t>
            </a:r>
            <a:r>
              <a:rPr lang="en-ZA" sz="1662" dirty="0">
                <a:latin typeface="Arial"/>
                <a:ea typeface="Times New Roman"/>
              </a:rPr>
              <a:t>)	Sub-Programme: Financial Management </a:t>
            </a:r>
          </a:p>
          <a:p>
            <a:pPr marL="0" lvl="1" algn="just" fontAlgn="base">
              <a:spcBef>
                <a:spcPts val="554"/>
              </a:spcBef>
              <a:spcAft>
                <a:spcPts val="554"/>
              </a:spcAft>
              <a:tabLst>
                <a:tab pos="211021" algn="l"/>
              </a:tabLst>
            </a:pPr>
            <a:endParaRPr lang="en-ZA" sz="1662" dirty="0">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xmlns="" val="4233260747"/>
              </p:ext>
            </p:extLst>
          </p:nvPr>
        </p:nvGraphicFramePr>
        <p:xfrm>
          <a:off x="390788" y="2641121"/>
          <a:ext cx="7936449" cy="1257300"/>
        </p:xfrm>
        <a:graphic>
          <a:graphicData uri="http://schemas.openxmlformats.org/drawingml/2006/table">
            <a:tbl>
              <a:tblPr firstRow="1" firstCol="1" bandRow="1"/>
              <a:tblGrid>
                <a:gridCol w="1177581">
                  <a:extLst>
                    <a:ext uri="{9D8B030D-6E8A-4147-A177-3AD203B41FA5}">
                      <a16:colId xmlns:a16="http://schemas.microsoft.com/office/drawing/2014/main" xmlns="" val="20000"/>
                    </a:ext>
                  </a:extLst>
                </a:gridCol>
                <a:gridCol w="6758868">
                  <a:extLst>
                    <a:ext uri="{9D8B030D-6E8A-4147-A177-3AD203B41FA5}">
                      <a16:colId xmlns:a16="http://schemas.microsoft.com/office/drawing/2014/main" xmlns="" val="20001"/>
                    </a:ext>
                  </a:extLst>
                </a:gridCol>
              </a:tblGrid>
              <a:tr h="393025">
                <a:tc>
                  <a:txBody>
                    <a:bodyPr/>
                    <a:lstStyle/>
                    <a:p>
                      <a:pPr algn="just">
                        <a:lnSpc>
                          <a:spcPct val="150000"/>
                        </a:lnSpc>
                        <a:spcAft>
                          <a:spcPts val="0"/>
                        </a:spcAft>
                      </a:pPr>
                      <a:r>
                        <a:rPr lang="en-ZA" sz="1100">
                          <a:effectLst/>
                          <a:latin typeface="Arial" pitchFamily="34" charset="0"/>
                          <a:ea typeface="Calibri"/>
                          <a:cs typeface="Arial" pitchFamily="34" charset="0"/>
                        </a:rPr>
                        <a:t>Strategic Objective </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a:effectLst/>
                          <a:latin typeface="Arial" pitchFamily="34" charset="0"/>
                          <a:ea typeface="Calibri"/>
                          <a:cs typeface="Arial" pitchFamily="34" charset="0"/>
                        </a:rPr>
                        <a:t>Improved strategic financial management system in the DoW, enabling delivery of its mandate </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02469">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100% payment of all valid invoices within 30 days</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100% expenditure</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Unqualified audit opinion</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Rectangle 2"/>
          <p:cNvSpPr/>
          <p:nvPr/>
        </p:nvSpPr>
        <p:spPr>
          <a:xfrm>
            <a:off x="302370" y="3546251"/>
            <a:ext cx="4253855" cy="818429"/>
          </a:xfrm>
          <a:prstGeom prst="rect">
            <a:avLst/>
          </a:prstGeom>
        </p:spPr>
        <p:txBody>
          <a:bodyPr wrap="square">
            <a:spAutoFit/>
          </a:bodyPr>
          <a:lstStyle/>
          <a:p>
            <a:pPr lvl="0" algn="just">
              <a:lnSpc>
                <a:spcPct val="150000"/>
              </a:lnSpc>
            </a:pPr>
            <a:endParaRPr lang="en-ZA" sz="1662" dirty="0" smtClean="0">
              <a:latin typeface="Arial"/>
              <a:ea typeface="Calibri"/>
            </a:endParaRPr>
          </a:p>
          <a:p>
            <a:pPr lvl="0" algn="just">
              <a:lnSpc>
                <a:spcPct val="150000"/>
              </a:lnSpc>
            </a:pPr>
            <a:r>
              <a:rPr lang="en-ZA" sz="1662" dirty="0" smtClean="0">
                <a:latin typeface="Arial"/>
                <a:ea typeface="Calibri"/>
              </a:rPr>
              <a:t>c)</a:t>
            </a:r>
            <a:r>
              <a:rPr lang="en-ZA" sz="1662" dirty="0" err="1" smtClean="0">
                <a:latin typeface="Arial"/>
                <a:ea typeface="Calibri"/>
              </a:rPr>
              <a:t>Sub-Programme:Corporate</a:t>
            </a:r>
            <a:r>
              <a:rPr lang="en-ZA" sz="1662" dirty="0" smtClean="0">
                <a:latin typeface="Arial"/>
                <a:ea typeface="Calibri"/>
              </a:rPr>
              <a:t> </a:t>
            </a:r>
            <a:r>
              <a:rPr lang="en-ZA" sz="1662" dirty="0">
                <a:latin typeface="Arial"/>
                <a:ea typeface="Calibri"/>
              </a:rPr>
              <a:t>Management</a:t>
            </a:r>
            <a:endParaRPr lang="en-ZA" sz="1662" dirty="0"/>
          </a:p>
        </p:txBody>
      </p:sp>
      <p:graphicFrame>
        <p:nvGraphicFramePr>
          <p:cNvPr id="6" name="Table 5"/>
          <p:cNvGraphicFramePr>
            <a:graphicFrameLocks noGrp="1"/>
          </p:cNvGraphicFramePr>
          <p:nvPr>
            <p:extLst>
              <p:ext uri="{D42A27DB-BD31-4B8C-83A1-F6EECF244321}">
                <p14:modId xmlns:p14="http://schemas.microsoft.com/office/powerpoint/2010/main" xmlns="" val="2004913498"/>
              </p:ext>
            </p:extLst>
          </p:nvPr>
        </p:nvGraphicFramePr>
        <p:xfrm>
          <a:off x="412790" y="4824647"/>
          <a:ext cx="7977440" cy="1764295"/>
        </p:xfrm>
        <a:graphic>
          <a:graphicData uri="http://schemas.openxmlformats.org/drawingml/2006/table">
            <a:tbl>
              <a:tblPr firstRow="1" firstCol="1" bandRow="1"/>
              <a:tblGrid>
                <a:gridCol w="1183663">
                  <a:extLst>
                    <a:ext uri="{9D8B030D-6E8A-4147-A177-3AD203B41FA5}">
                      <a16:colId xmlns:a16="http://schemas.microsoft.com/office/drawing/2014/main" xmlns="" val="20000"/>
                    </a:ext>
                  </a:extLst>
                </a:gridCol>
                <a:gridCol w="6793777">
                  <a:extLst>
                    <a:ext uri="{9D8B030D-6E8A-4147-A177-3AD203B41FA5}">
                      <a16:colId xmlns:a16="http://schemas.microsoft.com/office/drawing/2014/main" xmlns="" val="20001"/>
                    </a:ext>
                  </a:extLst>
                </a:gridCol>
              </a:tblGrid>
              <a:tr h="588099">
                <a:tc>
                  <a:txBody>
                    <a:bodyPr/>
                    <a:lstStyle/>
                    <a:p>
                      <a:pPr algn="just">
                        <a:lnSpc>
                          <a:spcPct val="150000"/>
                        </a:lnSpc>
                        <a:spcAft>
                          <a:spcPts val="0"/>
                        </a:spcAft>
                      </a:pPr>
                      <a:r>
                        <a:rPr lang="en-ZA" sz="1100">
                          <a:effectLst/>
                          <a:latin typeface="Arial"/>
                          <a:ea typeface="Calibri"/>
                          <a:cs typeface="Times New Roman"/>
                        </a:rPr>
                        <a:t>Strategic Objective</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a:effectLst/>
                          <a:latin typeface="Arial"/>
                          <a:ea typeface="Calibri"/>
                          <a:cs typeface="Times New Roman"/>
                        </a:rPr>
                        <a:t> Effective HR and ICT Management to enable DoW to deliver on its mandate and functions</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76196">
                <a:tc>
                  <a:txBody>
                    <a:bodyPr/>
                    <a:lstStyle/>
                    <a:p>
                      <a:pPr algn="just">
                        <a:lnSpc>
                          <a:spcPct val="150000"/>
                        </a:lnSpc>
                        <a:spcAft>
                          <a:spcPts val="0"/>
                        </a:spcAft>
                      </a:pPr>
                      <a:r>
                        <a:rPr lang="en-ZA" sz="1100">
                          <a:effectLst/>
                          <a:latin typeface="Arial"/>
                          <a:ea typeface="Calibri"/>
                          <a:cs typeface="Times New Roman"/>
                        </a:rPr>
                        <a:t>Five-Year Target</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a:ea typeface="Calibri"/>
                        </a:rPr>
                        <a:t>Maintain </a:t>
                      </a:r>
                      <a:r>
                        <a:rPr lang="en-ZA" sz="1100" dirty="0" err="1">
                          <a:effectLst/>
                          <a:latin typeface="Arial"/>
                          <a:ea typeface="Calibri"/>
                        </a:rPr>
                        <a:t>DoW</a:t>
                      </a:r>
                      <a:r>
                        <a:rPr lang="en-ZA" sz="1100" dirty="0">
                          <a:effectLst/>
                          <a:latin typeface="Arial"/>
                          <a:ea typeface="Calibri"/>
                        </a:rPr>
                        <a:t> vacancy rate of less than 10%</a:t>
                      </a:r>
                      <a:endParaRPr lang="en-ZA" sz="1000" dirty="0">
                        <a:effectLst/>
                        <a:latin typeface="Calibri"/>
                        <a:ea typeface="Calibri"/>
                      </a:endParaRPr>
                    </a:p>
                    <a:p>
                      <a:pPr marL="342900" lvl="0" indent="-342900" algn="just">
                        <a:lnSpc>
                          <a:spcPct val="150000"/>
                        </a:lnSpc>
                        <a:spcAft>
                          <a:spcPts val="0"/>
                        </a:spcAft>
                        <a:buFont typeface="Symbol"/>
                        <a:buChar char=""/>
                      </a:pPr>
                      <a:r>
                        <a:rPr lang="en-ZA" sz="1100" dirty="0">
                          <a:effectLst/>
                          <a:latin typeface="Arial"/>
                          <a:ea typeface="Calibri"/>
                        </a:rPr>
                        <a:t>Improved management of discipline</a:t>
                      </a:r>
                      <a:endParaRPr lang="en-ZA" sz="1000" dirty="0">
                        <a:effectLst/>
                        <a:latin typeface="Calibri"/>
                        <a:ea typeface="Calibri"/>
                      </a:endParaRPr>
                    </a:p>
                    <a:p>
                      <a:pPr marL="342900" lvl="0" indent="-342900" algn="just">
                        <a:lnSpc>
                          <a:spcPct val="150000"/>
                        </a:lnSpc>
                        <a:spcAft>
                          <a:spcPts val="0"/>
                        </a:spcAft>
                        <a:buFont typeface="Symbol"/>
                        <a:buChar char=""/>
                      </a:pPr>
                      <a:r>
                        <a:rPr lang="en-ZA" sz="1100" dirty="0">
                          <a:effectLst/>
                          <a:latin typeface="Arial"/>
                          <a:ea typeface="Calibri"/>
                        </a:rPr>
                        <a:t>95% availability of ICT system  at all times</a:t>
                      </a:r>
                      <a:endParaRPr lang="en-ZA" sz="1000" dirty="0">
                        <a:effectLst/>
                        <a:latin typeface="Calibri"/>
                        <a:ea typeface="Calibri"/>
                      </a:endParaRPr>
                    </a:p>
                    <a:p>
                      <a:pPr marL="342900" lvl="0" indent="-342900" algn="just">
                        <a:lnSpc>
                          <a:spcPct val="150000"/>
                        </a:lnSpc>
                        <a:spcAft>
                          <a:spcPts val="0"/>
                        </a:spcAft>
                        <a:buFont typeface="Symbol"/>
                        <a:buChar char=""/>
                      </a:pPr>
                      <a:r>
                        <a:rPr lang="en-ZA" sz="1100" dirty="0">
                          <a:effectLst/>
                          <a:latin typeface="Arial"/>
                          <a:ea typeface="Calibri"/>
                        </a:rPr>
                        <a:t>Implementation of ICT Business Systems Implementation Plan  in three years  </a:t>
                      </a:r>
                      <a:endParaRPr lang="en-ZA" sz="1000" dirty="0">
                        <a:effectLst/>
                        <a:latin typeface="Calibri"/>
                        <a:ea typeface="Calibri"/>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256809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39</a:t>
            </a:fld>
            <a:endParaRPr lang="en-ZA" dirty="0">
              <a:solidFill>
                <a:prstClr val="black">
                  <a:tint val="75000"/>
                </a:prstClr>
              </a:solidFill>
            </a:endParaRPr>
          </a:p>
        </p:txBody>
      </p:sp>
      <p:sp>
        <p:nvSpPr>
          <p:cNvPr id="7" name="Title 1"/>
          <p:cNvSpPr>
            <a:spLocks noGrp="1"/>
          </p:cNvSpPr>
          <p:nvPr>
            <p:ph type="title"/>
          </p:nvPr>
        </p:nvSpPr>
        <p:spPr>
          <a:xfrm>
            <a:off x="159346" y="681968"/>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8" name="Rectangle 7"/>
          <p:cNvSpPr/>
          <p:nvPr/>
        </p:nvSpPr>
        <p:spPr>
          <a:xfrm>
            <a:off x="130889" y="1464640"/>
            <a:ext cx="8607669" cy="2011192"/>
          </a:xfrm>
          <a:prstGeom prst="rect">
            <a:avLst/>
          </a:prstGeom>
        </p:spPr>
        <p:txBody>
          <a:bodyPr wrap="square">
            <a:spAutoFit/>
          </a:bodyPr>
          <a:lstStyle/>
          <a:p>
            <a:pPr>
              <a:lnSpc>
                <a:spcPct val="115000"/>
              </a:lnSpc>
            </a:pPr>
            <a:endParaRPr lang="en-ZA" sz="1662" b="1" dirty="0" smtClean="0">
              <a:solidFill>
                <a:srgbClr val="000000"/>
              </a:solidFill>
              <a:latin typeface="Arial"/>
              <a:ea typeface="Calibri"/>
              <a:cs typeface="Times New Roman"/>
            </a:endParaRPr>
          </a:p>
          <a:p>
            <a:pPr>
              <a:lnSpc>
                <a:spcPct val="115000"/>
              </a:lnSpc>
            </a:pPr>
            <a:endParaRPr lang="en-ZA" sz="1662" b="1" dirty="0" smtClean="0">
              <a:solidFill>
                <a:srgbClr val="000000"/>
              </a:solidFill>
              <a:latin typeface="Arial"/>
              <a:ea typeface="Calibri"/>
              <a:cs typeface="Times New Roman"/>
            </a:endParaRPr>
          </a:p>
          <a:p>
            <a:pPr>
              <a:lnSpc>
                <a:spcPct val="115000"/>
              </a:lnSpc>
            </a:pPr>
            <a:endParaRPr lang="en-ZA" sz="1662" b="1" dirty="0" smtClean="0">
              <a:solidFill>
                <a:srgbClr val="000000"/>
              </a:solidFill>
              <a:latin typeface="Arial"/>
              <a:ea typeface="Calibri"/>
              <a:cs typeface="Times New Roman"/>
            </a:endParaRPr>
          </a:p>
          <a:p>
            <a:pPr>
              <a:lnSpc>
                <a:spcPct val="115000"/>
              </a:lnSpc>
            </a:pPr>
            <a:r>
              <a:rPr lang="en-ZA" sz="1662" b="1" dirty="0" smtClean="0">
                <a:solidFill>
                  <a:srgbClr val="000000"/>
                </a:solidFill>
                <a:latin typeface="Arial"/>
                <a:ea typeface="Calibri"/>
                <a:cs typeface="Times New Roman"/>
              </a:rPr>
              <a:t>Programme </a:t>
            </a:r>
            <a:r>
              <a:rPr lang="en-ZA" sz="1662" b="1" dirty="0">
                <a:solidFill>
                  <a:srgbClr val="000000"/>
                </a:solidFill>
                <a:latin typeface="Arial"/>
                <a:ea typeface="Calibri"/>
                <a:cs typeface="Times New Roman"/>
              </a:rPr>
              <a:t>2: Social Transformation and Economic Empowerment</a:t>
            </a:r>
            <a:endParaRPr lang="en-ZA" sz="1662" dirty="0">
              <a:ea typeface="Calibri"/>
              <a:cs typeface="Times New Roman"/>
            </a:endParaRPr>
          </a:p>
          <a:p>
            <a:pPr marL="0" lvl="1" algn="just" fontAlgn="base">
              <a:spcBef>
                <a:spcPts val="554"/>
              </a:spcBef>
              <a:spcAft>
                <a:spcPts val="554"/>
              </a:spcAft>
              <a:tabLst>
                <a:tab pos="211021" algn="l"/>
              </a:tabLst>
            </a:pPr>
            <a:r>
              <a:rPr lang="en-ZA" sz="1662" dirty="0">
                <a:latin typeface="Arial"/>
                <a:ea typeface="Times New Roman"/>
              </a:rPr>
              <a:t>b)	Sub-Programme: Social Empowerment and Transformation</a:t>
            </a:r>
          </a:p>
          <a:p>
            <a:pPr marL="0" lvl="1" algn="just" fontAlgn="base">
              <a:spcBef>
                <a:spcPts val="554"/>
              </a:spcBef>
              <a:spcAft>
                <a:spcPts val="554"/>
              </a:spcAft>
              <a:tabLst>
                <a:tab pos="211021" algn="l"/>
              </a:tabLst>
            </a:pPr>
            <a:endParaRPr lang="en-ZA" sz="1662" dirty="0">
              <a:latin typeface="Arial"/>
              <a:ea typeface="Times New Roman"/>
            </a:endParaRPr>
          </a:p>
        </p:txBody>
      </p:sp>
      <p:sp>
        <p:nvSpPr>
          <p:cNvPr id="3" name="Rectangle 2"/>
          <p:cNvSpPr/>
          <p:nvPr/>
        </p:nvSpPr>
        <p:spPr>
          <a:xfrm>
            <a:off x="302355" y="3648511"/>
            <a:ext cx="7357194" cy="1202124"/>
          </a:xfrm>
          <a:prstGeom prst="rect">
            <a:avLst/>
          </a:prstGeom>
        </p:spPr>
        <p:txBody>
          <a:bodyPr wrap="square">
            <a:spAutoFit/>
          </a:bodyPr>
          <a:lstStyle/>
          <a:p>
            <a:pPr lvl="0" algn="just">
              <a:lnSpc>
                <a:spcPct val="150000"/>
              </a:lnSpc>
            </a:pPr>
            <a:endParaRPr lang="en-ZA" sz="1662" dirty="0" smtClean="0">
              <a:latin typeface="Arial"/>
              <a:ea typeface="Calibri"/>
            </a:endParaRPr>
          </a:p>
          <a:p>
            <a:pPr lvl="0" algn="just">
              <a:lnSpc>
                <a:spcPct val="150000"/>
              </a:lnSpc>
            </a:pPr>
            <a:endParaRPr lang="en-ZA" sz="1662" dirty="0" smtClean="0">
              <a:latin typeface="Arial"/>
              <a:ea typeface="Calibri"/>
            </a:endParaRPr>
          </a:p>
          <a:p>
            <a:pPr lvl="0" algn="just">
              <a:lnSpc>
                <a:spcPct val="150000"/>
              </a:lnSpc>
            </a:pPr>
            <a:r>
              <a:rPr lang="en-ZA" sz="1662" dirty="0" smtClean="0">
                <a:latin typeface="Arial"/>
                <a:ea typeface="Calibri"/>
              </a:rPr>
              <a:t>b)Sub-Programme</a:t>
            </a:r>
            <a:r>
              <a:rPr lang="en-ZA" sz="1662" dirty="0">
                <a:latin typeface="Arial"/>
                <a:ea typeface="Calibri"/>
              </a:rPr>
              <a:t>: Economic Empowerment and Participation</a:t>
            </a:r>
            <a:endParaRPr lang="en-ZA" sz="1662" dirty="0"/>
          </a:p>
        </p:txBody>
      </p:sp>
      <p:graphicFrame>
        <p:nvGraphicFramePr>
          <p:cNvPr id="9" name="Table 8"/>
          <p:cNvGraphicFramePr>
            <a:graphicFrameLocks noGrp="1"/>
          </p:cNvGraphicFramePr>
          <p:nvPr>
            <p:extLst>
              <p:ext uri="{D42A27DB-BD31-4B8C-83A1-F6EECF244321}">
                <p14:modId xmlns:p14="http://schemas.microsoft.com/office/powerpoint/2010/main" xmlns="" val="1114511772"/>
              </p:ext>
            </p:extLst>
          </p:nvPr>
        </p:nvGraphicFramePr>
        <p:xfrm>
          <a:off x="428908" y="3274767"/>
          <a:ext cx="7726014" cy="1012874"/>
        </p:xfrm>
        <a:graphic>
          <a:graphicData uri="http://schemas.openxmlformats.org/drawingml/2006/table">
            <a:tbl>
              <a:tblPr firstRow="1" firstCol="1" bandRow="1"/>
              <a:tblGrid>
                <a:gridCol w="1146357">
                  <a:extLst>
                    <a:ext uri="{9D8B030D-6E8A-4147-A177-3AD203B41FA5}">
                      <a16:colId xmlns:a16="http://schemas.microsoft.com/office/drawing/2014/main" xmlns="" val="20000"/>
                    </a:ext>
                  </a:extLst>
                </a:gridCol>
                <a:gridCol w="6579657">
                  <a:extLst>
                    <a:ext uri="{9D8B030D-6E8A-4147-A177-3AD203B41FA5}">
                      <a16:colId xmlns:a16="http://schemas.microsoft.com/office/drawing/2014/main" xmlns="" val="20001"/>
                    </a:ext>
                  </a:extLst>
                </a:gridCol>
              </a:tblGrid>
              <a:tr h="506437">
                <a:tc>
                  <a:txBody>
                    <a:bodyPr/>
                    <a:lstStyle/>
                    <a:p>
                      <a:pPr algn="just">
                        <a:lnSpc>
                          <a:spcPct val="150000"/>
                        </a:lnSpc>
                        <a:spcAft>
                          <a:spcPts val="0"/>
                        </a:spcAft>
                      </a:pPr>
                      <a:r>
                        <a:rPr lang="en-ZA" sz="1100">
                          <a:effectLst/>
                          <a:latin typeface="Arial"/>
                          <a:ea typeface="Calibri"/>
                          <a:cs typeface="Times New Roman"/>
                        </a:rPr>
                        <a:t>Strategic Objective</a:t>
                      </a:r>
                      <a:endParaRPr lang="en-ZA" sz="100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a:ea typeface="Calibri"/>
                          <a:cs typeface="Times New Roman"/>
                        </a:rPr>
                        <a:t>Women’s social empowerment and participation promoted</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6437">
                <a:tc>
                  <a:txBody>
                    <a:bodyPr/>
                    <a:lstStyle/>
                    <a:p>
                      <a:pPr algn="just">
                        <a:lnSpc>
                          <a:spcPct val="150000"/>
                        </a:lnSpc>
                        <a:spcAft>
                          <a:spcPts val="0"/>
                        </a:spcAft>
                      </a:pPr>
                      <a:r>
                        <a:rPr lang="en-ZA" sz="1100" dirty="0">
                          <a:effectLst/>
                          <a:latin typeface="Arial"/>
                          <a:ea typeface="Calibri"/>
                          <a:cs typeface="Times New Roman"/>
                        </a:rPr>
                        <a:t>Five-Year Target</a:t>
                      </a:r>
                      <a:endParaRPr lang="en-ZA" sz="10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a:ea typeface="Calibri"/>
                        </a:rPr>
                        <a:t>Interventions for women’s social participation and empowerment engendered (in annually identified specific areas)</a:t>
                      </a:r>
                      <a:endParaRPr lang="en-ZA" sz="1000" dirty="0">
                        <a:effectLst/>
                        <a:latin typeface="Calibri"/>
                        <a:ea typeface="Calibri"/>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54228858"/>
              </p:ext>
            </p:extLst>
          </p:nvPr>
        </p:nvGraphicFramePr>
        <p:xfrm>
          <a:off x="268174" y="4989474"/>
          <a:ext cx="7707352" cy="1266092"/>
        </p:xfrm>
        <a:graphic>
          <a:graphicData uri="http://schemas.openxmlformats.org/drawingml/2006/table">
            <a:tbl>
              <a:tblPr firstRow="1" firstCol="1" bandRow="1"/>
              <a:tblGrid>
                <a:gridCol w="1143588">
                  <a:extLst>
                    <a:ext uri="{9D8B030D-6E8A-4147-A177-3AD203B41FA5}">
                      <a16:colId xmlns:a16="http://schemas.microsoft.com/office/drawing/2014/main" xmlns="" val="20000"/>
                    </a:ext>
                  </a:extLst>
                </a:gridCol>
                <a:gridCol w="6563764">
                  <a:extLst>
                    <a:ext uri="{9D8B030D-6E8A-4147-A177-3AD203B41FA5}">
                      <a16:colId xmlns:a16="http://schemas.microsoft.com/office/drawing/2014/main" xmlns="" val="20001"/>
                    </a:ext>
                  </a:extLst>
                </a:gridCol>
              </a:tblGrid>
              <a:tr h="506437">
                <a:tc>
                  <a:txBody>
                    <a:bodyPr/>
                    <a:lstStyle/>
                    <a:p>
                      <a:pPr algn="just">
                        <a:lnSpc>
                          <a:spcPct val="150000"/>
                        </a:lnSpc>
                        <a:spcAft>
                          <a:spcPts val="0"/>
                        </a:spcAft>
                      </a:pPr>
                      <a:r>
                        <a:rPr lang="en-ZA" sz="1100" dirty="0">
                          <a:effectLst/>
                          <a:latin typeface="Arial" pitchFamily="34" charset="0"/>
                          <a:ea typeface="Calibri"/>
                          <a:cs typeface="Arial" pitchFamily="34" charset="0"/>
                        </a:rPr>
                        <a:t>Strategic Objective</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Policy and programme implementation for the economic empowerment and participation of women</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59655">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Interventions to ensure women’s access and full participation in the economy (in annually identified specific areas)</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88391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a:t>
            </a:fld>
            <a:endParaRPr lang="en-ZA" dirty="0">
              <a:solidFill>
                <a:prstClr val="black">
                  <a:tint val="75000"/>
                </a:prstClr>
              </a:solidFill>
            </a:endParaRPr>
          </a:p>
        </p:txBody>
      </p:sp>
      <p:sp>
        <p:nvSpPr>
          <p:cNvPr id="6" name="Title 1"/>
          <p:cNvSpPr txBox="1">
            <a:spLocks/>
          </p:cNvSpPr>
          <p:nvPr/>
        </p:nvSpPr>
        <p:spPr>
          <a:xfrm>
            <a:off x="5" y="1193540"/>
            <a:ext cx="9143995" cy="71488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t>
            </a:r>
            <a:r>
              <a:rPr lang="en-ZA" sz="2800" b="1" kern="0" dirty="0" smtClean="0">
                <a:solidFill>
                  <a:sysClr val="windowText" lastClr="000000"/>
                </a:solidFill>
                <a:latin typeface="Arial" pitchFamily="34" charset="0"/>
                <a:cs typeface="Arial" pitchFamily="34" charset="0"/>
              </a:rPr>
              <a:t>SITUATIONAL ANALYSIS…</a:t>
            </a:r>
            <a:br>
              <a:rPr lang="en-ZA" sz="2800" b="1" kern="0" dirty="0" smtClean="0">
                <a:solidFill>
                  <a:sysClr val="windowText" lastClr="000000"/>
                </a:solidFill>
                <a:latin typeface="Arial" pitchFamily="34" charset="0"/>
                <a:cs typeface="Arial" pitchFamily="34" charset="0"/>
              </a:rPr>
            </a:br>
            <a:endParaRPr lang="en-ZA" sz="2800"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1140196"/>
            <a:ext cx="8124361" cy="5628941"/>
          </a:xfrm>
        </p:spPr>
        <p:txBody>
          <a:bodyPr>
            <a:noAutofit/>
          </a:bodyPr>
          <a:lstStyle/>
          <a:p>
            <a:pPr marL="228600" lvl="0" indent="-228600" algn="just" fontAlgn="base">
              <a:lnSpc>
                <a:spcPct val="90000"/>
              </a:lnSpc>
              <a:spcBef>
                <a:spcPts val="1000"/>
              </a:spcBef>
              <a:spcAft>
                <a:spcPct val="0"/>
              </a:spcAft>
            </a:pPr>
            <a:endParaRPr lang="en-ZA" sz="2000" dirty="0">
              <a:solidFill>
                <a:prstClr val="black"/>
              </a:solidFill>
            </a:endParaRPr>
          </a:p>
          <a:p>
            <a:pPr marL="0" lvl="1" indent="0" algn="just">
              <a:spcBef>
                <a:spcPts val="575"/>
              </a:spcBef>
              <a:buSzPct val="85000"/>
              <a:buNone/>
              <a:defRPr/>
            </a:pPr>
            <a:endParaRPr lang="en-ZA" sz="1800" dirty="0" smtClean="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graphicFrame>
        <p:nvGraphicFramePr>
          <p:cNvPr id="7" name="Content Placeholder 7"/>
          <p:cNvGraphicFramePr>
            <a:graphicFrameLocks/>
          </p:cNvGraphicFramePr>
          <p:nvPr>
            <p:extLst>
              <p:ext uri="{D42A27DB-BD31-4B8C-83A1-F6EECF244321}">
                <p14:modId xmlns:p14="http://schemas.microsoft.com/office/powerpoint/2010/main" xmlns="" val="1013972458"/>
              </p:ext>
            </p:extLst>
          </p:nvPr>
        </p:nvGraphicFramePr>
        <p:xfrm>
          <a:off x="548102" y="1935407"/>
          <a:ext cx="7886700" cy="4797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8072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40</a:t>
            </a:fld>
            <a:endParaRPr lang="en-ZA" dirty="0">
              <a:solidFill>
                <a:prstClr val="black">
                  <a:tint val="75000"/>
                </a:prstClr>
              </a:solidFill>
            </a:endParaRPr>
          </a:p>
        </p:txBody>
      </p:sp>
      <p:sp>
        <p:nvSpPr>
          <p:cNvPr id="7" name="Title 1"/>
          <p:cNvSpPr>
            <a:spLocks noGrp="1"/>
          </p:cNvSpPr>
          <p:nvPr>
            <p:ph type="title"/>
          </p:nvPr>
        </p:nvSpPr>
        <p:spPr>
          <a:xfrm>
            <a:off x="168813" y="61543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3" name="Rectangle 2"/>
          <p:cNvSpPr/>
          <p:nvPr/>
        </p:nvSpPr>
        <p:spPr>
          <a:xfrm>
            <a:off x="264558" y="2053407"/>
            <a:ext cx="8553997" cy="2394502"/>
          </a:xfrm>
          <a:prstGeom prst="rect">
            <a:avLst/>
          </a:prstGeom>
        </p:spPr>
        <p:txBody>
          <a:bodyPr wrap="square">
            <a:spAutoFit/>
          </a:bodyPr>
          <a:lstStyle/>
          <a:p>
            <a:pPr lvl="0" algn="just">
              <a:lnSpc>
                <a:spcPct val="150000"/>
              </a:lnSpc>
            </a:pPr>
            <a:r>
              <a:rPr lang="en-ZA" sz="1662" dirty="0">
                <a:latin typeface="Arial"/>
                <a:ea typeface="Calibri"/>
              </a:rPr>
              <a:t>c) Sub-Programme: Governance Transformation, Justice and Security</a:t>
            </a:r>
            <a:endParaRPr lang="en-ZA" sz="1662" dirty="0"/>
          </a:p>
          <a:p>
            <a:pPr lvl="0" algn="just">
              <a:lnSpc>
                <a:spcPct val="150000"/>
              </a:lnSpc>
            </a:pPr>
            <a:r>
              <a:rPr lang="en-ZA" sz="1662" dirty="0">
                <a:latin typeface="Arial"/>
                <a:ea typeface="Calibri"/>
              </a:rPr>
              <a:t>d) The sub-programme Governance Transformation, Justice and Security has been refocused and expanded to include three additional targets which are on the 365 day </a:t>
            </a:r>
            <a:r>
              <a:rPr lang="en-ZA" sz="1662" dirty="0" err="1">
                <a:latin typeface="Arial"/>
                <a:ea typeface="Calibri"/>
              </a:rPr>
              <a:t>PoA</a:t>
            </a:r>
            <a:r>
              <a:rPr lang="en-ZA" sz="1662" dirty="0">
                <a:latin typeface="Arial"/>
                <a:ea typeface="Calibri"/>
              </a:rPr>
              <a:t> programme, National Gender Machinery and IMC-</a:t>
            </a:r>
            <a:r>
              <a:rPr lang="en-ZA" sz="1662" dirty="0" err="1">
                <a:latin typeface="Arial"/>
                <a:ea typeface="Calibri"/>
              </a:rPr>
              <a:t>IPoA</a:t>
            </a:r>
            <a:r>
              <a:rPr lang="en-ZA" sz="1662" dirty="0">
                <a:latin typeface="Arial"/>
                <a:ea typeface="Calibri"/>
              </a:rPr>
              <a:t> VAWC implemented. This is done to assist the department to address the root causes of violence inhibiting the advancement, empowerment and equality of women and girls.</a:t>
            </a:r>
            <a:endParaRPr lang="en-ZA" sz="1662" dirty="0"/>
          </a:p>
        </p:txBody>
      </p:sp>
      <p:graphicFrame>
        <p:nvGraphicFramePr>
          <p:cNvPr id="6" name="Table 5"/>
          <p:cNvGraphicFramePr>
            <a:graphicFrameLocks noGrp="1"/>
          </p:cNvGraphicFramePr>
          <p:nvPr>
            <p:extLst>
              <p:ext uri="{D42A27DB-BD31-4B8C-83A1-F6EECF244321}">
                <p14:modId xmlns:p14="http://schemas.microsoft.com/office/powerpoint/2010/main" xmlns="" val="2780346388"/>
              </p:ext>
            </p:extLst>
          </p:nvPr>
        </p:nvGraphicFramePr>
        <p:xfrm>
          <a:off x="415732" y="4491187"/>
          <a:ext cx="8239049" cy="2025748"/>
        </p:xfrm>
        <a:graphic>
          <a:graphicData uri="http://schemas.openxmlformats.org/drawingml/2006/table">
            <a:tbl>
              <a:tblPr firstRow="1" firstCol="1" bandRow="1"/>
              <a:tblGrid>
                <a:gridCol w="1222479">
                  <a:extLst>
                    <a:ext uri="{9D8B030D-6E8A-4147-A177-3AD203B41FA5}">
                      <a16:colId xmlns:a16="http://schemas.microsoft.com/office/drawing/2014/main" xmlns="" val="20000"/>
                    </a:ext>
                  </a:extLst>
                </a:gridCol>
                <a:gridCol w="7016570">
                  <a:extLst>
                    <a:ext uri="{9D8B030D-6E8A-4147-A177-3AD203B41FA5}">
                      <a16:colId xmlns:a16="http://schemas.microsoft.com/office/drawing/2014/main" xmlns="" val="20001"/>
                    </a:ext>
                  </a:extLst>
                </a:gridCol>
              </a:tblGrid>
              <a:tr h="506437">
                <a:tc>
                  <a:txBody>
                    <a:bodyPr/>
                    <a:lstStyle/>
                    <a:p>
                      <a:pPr algn="just">
                        <a:lnSpc>
                          <a:spcPct val="150000"/>
                        </a:lnSpc>
                        <a:spcAft>
                          <a:spcPts val="0"/>
                        </a:spcAft>
                      </a:pPr>
                      <a:r>
                        <a:rPr lang="en-ZA" sz="1100" dirty="0">
                          <a:effectLst/>
                          <a:latin typeface="Arial" pitchFamily="34" charset="0"/>
                          <a:ea typeface="Calibri"/>
                          <a:cs typeface="Arial" pitchFamily="34" charset="0"/>
                        </a:rPr>
                        <a:t>Strategic Objective</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Improved Gender Transformation through measures to advance gender equality and through interventions towards a just and safe society</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19311">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Interventions for the promotion of women socio-economic empowerment and gender equality  and prevention of violence against women and children developed</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15  Programmes on the 365 days </a:t>
                      </a:r>
                      <a:r>
                        <a:rPr lang="en-ZA" sz="1100" dirty="0" err="1">
                          <a:effectLst/>
                          <a:latin typeface="Arial" pitchFamily="34" charset="0"/>
                          <a:ea typeface="Calibri"/>
                          <a:cs typeface="Arial" pitchFamily="34" charset="0"/>
                        </a:rPr>
                        <a:t>PoA</a:t>
                      </a:r>
                      <a:r>
                        <a:rPr lang="en-ZA" sz="1100" dirty="0">
                          <a:effectLst/>
                          <a:latin typeface="Arial" pitchFamily="34" charset="0"/>
                          <a:ea typeface="Calibri"/>
                          <a:cs typeface="Arial" pitchFamily="34" charset="0"/>
                        </a:rPr>
                        <a:t> coordinated</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Interventions for the promotion of women socio-economic empowerment and gender equality  and prevention of violence against women and children developed</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solidFill>
                            <a:srgbClr val="FF0000"/>
                          </a:solidFill>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696112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41</a:t>
            </a:fld>
            <a:endParaRPr lang="en-ZA" dirty="0">
              <a:solidFill>
                <a:prstClr val="black">
                  <a:tint val="75000"/>
                </a:prstClr>
              </a:solidFill>
            </a:endParaRPr>
          </a:p>
        </p:txBody>
      </p:sp>
      <p:sp>
        <p:nvSpPr>
          <p:cNvPr id="7" name="Title 1"/>
          <p:cNvSpPr>
            <a:spLocks noGrp="1"/>
          </p:cNvSpPr>
          <p:nvPr>
            <p:ph type="title"/>
          </p:nvPr>
        </p:nvSpPr>
        <p:spPr>
          <a:xfrm>
            <a:off x="168813" y="61543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2" name="Rectangle 1"/>
          <p:cNvSpPr/>
          <p:nvPr/>
        </p:nvSpPr>
        <p:spPr>
          <a:xfrm>
            <a:off x="214169" y="2123592"/>
            <a:ext cx="8579192" cy="3039615"/>
          </a:xfrm>
          <a:prstGeom prst="rect">
            <a:avLst/>
          </a:prstGeom>
        </p:spPr>
        <p:txBody>
          <a:bodyPr wrap="square">
            <a:spAutoFit/>
          </a:bodyPr>
          <a:lstStyle/>
          <a:p>
            <a:pPr>
              <a:lnSpc>
                <a:spcPct val="115000"/>
              </a:lnSpc>
            </a:pPr>
            <a:r>
              <a:rPr lang="en-ZA" sz="1477" b="1" dirty="0">
                <a:solidFill>
                  <a:srgbClr val="000000"/>
                </a:solidFill>
                <a:latin typeface="Arial"/>
                <a:ea typeface="Calibri"/>
                <a:cs typeface="Times New Roman"/>
              </a:rPr>
              <a:t>Programme 3: Policy, Stakeholder Coordination and Knowledge Management</a:t>
            </a:r>
            <a:endParaRPr lang="en-ZA" sz="1477" dirty="0">
              <a:ea typeface="Calibri"/>
              <a:cs typeface="Times New Roman"/>
            </a:endParaRPr>
          </a:p>
          <a:p>
            <a:pPr marL="316531" indent="-316531" algn="just">
              <a:lnSpc>
                <a:spcPct val="150000"/>
              </a:lnSpc>
              <a:buFont typeface="+mj-lt"/>
              <a:buAutoNum type="alphaLcParenR"/>
            </a:pPr>
            <a:r>
              <a:rPr lang="en-ZA" sz="1662" dirty="0">
                <a:latin typeface="Arial"/>
                <a:ea typeface="Calibri"/>
              </a:rPr>
              <a:t>Research and Policy Analysis </a:t>
            </a:r>
            <a:endParaRPr lang="en-ZA" sz="1662" dirty="0"/>
          </a:p>
          <a:p>
            <a:pPr marL="422041" algn="just">
              <a:lnSpc>
                <a:spcPct val="150000"/>
              </a:lnSpc>
            </a:pPr>
            <a:r>
              <a:rPr lang="en-ZA" sz="1662" kern="1600" dirty="0">
                <a:latin typeface="Arial"/>
                <a:ea typeface="SimSun"/>
              </a:rPr>
              <a:t>Changes in the budget programme structure of the DOW were proposed under Programme 3: Policy, Stakeholder Coordination and Knowledge Management and were approved on 6 July 2017 by National Treasury as follows: Research and Policy Analysis and Information and Knowledge Management sub-programmes have been merged to form a new sub-programme </a:t>
            </a:r>
          </a:p>
          <a:p>
            <a:pPr marL="422041" algn="just">
              <a:lnSpc>
                <a:spcPct val="150000"/>
              </a:lnSpc>
            </a:pPr>
            <a:r>
              <a:rPr lang="en-ZA" sz="1662" dirty="0">
                <a:latin typeface="Arial"/>
                <a:ea typeface="Calibri"/>
              </a:rPr>
              <a:t>a) Sub-Programme: Research, Policy Analysis and Knowledge Management</a:t>
            </a:r>
            <a:endParaRPr lang="en-ZA" sz="1662" dirty="0"/>
          </a:p>
        </p:txBody>
      </p:sp>
      <p:graphicFrame>
        <p:nvGraphicFramePr>
          <p:cNvPr id="8" name="Table 7"/>
          <p:cNvGraphicFramePr>
            <a:graphicFrameLocks noGrp="1"/>
          </p:cNvGraphicFramePr>
          <p:nvPr>
            <p:extLst>
              <p:ext uri="{D42A27DB-BD31-4B8C-83A1-F6EECF244321}">
                <p14:modId xmlns:p14="http://schemas.microsoft.com/office/powerpoint/2010/main" xmlns="" val="2497861853"/>
              </p:ext>
            </p:extLst>
          </p:nvPr>
        </p:nvGraphicFramePr>
        <p:xfrm>
          <a:off x="650111" y="5288037"/>
          <a:ext cx="7707337" cy="1012874"/>
        </p:xfrm>
        <a:graphic>
          <a:graphicData uri="http://schemas.openxmlformats.org/drawingml/2006/table">
            <a:tbl>
              <a:tblPr firstRow="1" firstCol="1" bandRow="1"/>
              <a:tblGrid>
                <a:gridCol w="1143586">
                  <a:extLst>
                    <a:ext uri="{9D8B030D-6E8A-4147-A177-3AD203B41FA5}">
                      <a16:colId xmlns:a16="http://schemas.microsoft.com/office/drawing/2014/main" xmlns="" val="20000"/>
                    </a:ext>
                  </a:extLst>
                </a:gridCol>
                <a:gridCol w="6563751">
                  <a:extLst>
                    <a:ext uri="{9D8B030D-6E8A-4147-A177-3AD203B41FA5}">
                      <a16:colId xmlns:a16="http://schemas.microsoft.com/office/drawing/2014/main" xmlns="" val="20001"/>
                    </a:ext>
                  </a:extLst>
                </a:gridCol>
              </a:tblGrid>
              <a:tr h="506437">
                <a:tc>
                  <a:txBody>
                    <a:bodyPr/>
                    <a:lstStyle/>
                    <a:p>
                      <a:pPr algn="just">
                        <a:lnSpc>
                          <a:spcPct val="150000"/>
                        </a:lnSpc>
                        <a:spcAft>
                          <a:spcPts val="0"/>
                        </a:spcAft>
                      </a:pPr>
                      <a:r>
                        <a:rPr lang="en-ZA" sz="1100" dirty="0">
                          <a:effectLst/>
                          <a:latin typeface="Arial" pitchFamily="34" charset="0"/>
                          <a:ea typeface="Calibri"/>
                          <a:cs typeface="Arial" pitchFamily="34" charset="0"/>
                        </a:rPr>
                        <a:t>Strategic Objective</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Engendered research to inform policy development  and coordination</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6437">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3  Research Reports on socio-economic empowerment of women produced</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212199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42</a:t>
            </a:fld>
            <a:endParaRPr lang="en-ZA" dirty="0">
              <a:solidFill>
                <a:prstClr val="black">
                  <a:tint val="75000"/>
                </a:prstClr>
              </a:solidFill>
            </a:endParaRPr>
          </a:p>
        </p:txBody>
      </p:sp>
      <p:sp>
        <p:nvSpPr>
          <p:cNvPr id="7" name="Title 1"/>
          <p:cNvSpPr>
            <a:spLocks noGrp="1"/>
          </p:cNvSpPr>
          <p:nvPr>
            <p:ph type="title"/>
          </p:nvPr>
        </p:nvSpPr>
        <p:spPr>
          <a:xfrm>
            <a:off x="168813" y="61543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3" name="Rectangle 2"/>
          <p:cNvSpPr/>
          <p:nvPr/>
        </p:nvSpPr>
        <p:spPr>
          <a:xfrm>
            <a:off x="264558" y="2312153"/>
            <a:ext cx="8553997" cy="1243417"/>
          </a:xfrm>
          <a:prstGeom prst="rect">
            <a:avLst/>
          </a:prstGeom>
        </p:spPr>
        <p:txBody>
          <a:bodyPr wrap="square">
            <a:spAutoFit/>
          </a:bodyPr>
          <a:lstStyle/>
          <a:p>
            <a:pPr lvl="0" algn="just">
              <a:lnSpc>
                <a:spcPct val="150000"/>
              </a:lnSpc>
            </a:pPr>
            <a:r>
              <a:rPr lang="en-ZA" sz="1662" dirty="0">
                <a:latin typeface="Arial"/>
                <a:ea typeface="Calibri"/>
              </a:rPr>
              <a:t>b) Sub-Programme: Stakeholder Coordination and Outreach</a:t>
            </a:r>
            <a:endParaRPr lang="en-ZA" sz="1662" dirty="0"/>
          </a:p>
          <a:p>
            <a:pPr lvl="0" algn="just">
              <a:lnSpc>
                <a:spcPct val="150000"/>
              </a:lnSpc>
            </a:pPr>
            <a:endParaRPr lang="en-ZA" sz="1662" dirty="0"/>
          </a:p>
          <a:p>
            <a:pPr lvl="0" algn="just">
              <a:lnSpc>
                <a:spcPct val="150000"/>
              </a:lnSpc>
            </a:pPr>
            <a:endParaRPr lang="en-ZA" sz="1662" dirty="0"/>
          </a:p>
        </p:txBody>
      </p:sp>
      <p:graphicFrame>
        <p:nvGraphicFramePr>
          <p:cNvPr id="2" name="Table 1"/>
          <p:cNvGraphicFramePr>
            <a:graphicFrameLocks noGrp="1"/>
          </p:cNvGraphicFramePr>
          <p:nvPr>
            <p:extLst>
              <p:ext uri="{D42A27DB-BD31-4B8C-83A1-F6EECF244321}">
                <p14:modId xmlns:p14="http://schemas.microsoft.com/office/powerpoint/2010/main" xmlns="" val="97389821"/>
              </p:ext>
            </p:extLst>
          </p:nvPr>
        </p:nvGraphicFramePr>
        <p:xfrm>
          <a:off x="466377" y="2939444"/>
          <a:ext cx="8037233" cy="2785403"/>
        </p:xfrm>
        <a:graphic>
          <a:graphicData uri="http://schemas.openxmlformats.org/drawingml/2006/table">
            <a:tbl>
              <a:tblPr firstRow="1" firstCol="1" bandRow="1"/>
              <a:tblGrid>
                <a:gridCol w="1192535">
                  <a:extLst>
                    <a:ext uri="{9D8B030D-6E8A-4147-A177-3AD203B41FA5}">
                      <a16:colId xmlns:a16="http://schemas.microsoft.com/office/drawing/2014/main" xmlns="" val="20000"/>
                    </a:ext>
                  </a:extLst>
                </a:gridCol>
                <a:gridCol w="6844698">
                  <a:extLst>
                    <a:ext uri="{9D8B030D-6E8A-4147-A177-3AD203B41FA5}">
                      <a16:colId xmlns:a16="http://schemas.microsoft.com/office/drawing/2014/main" xmlns="" val="20001"/>
                    </a:ext>
                  </a:extLst>
                </a:gridCol>
              </a:tblGrid>
              <a:tr h="506437">
                <a:tc>
                  <a:txBody>
                    <a:bodyPr/>
                    <a:lstStyle/>
                    <a:p>
                      <a:pPr algn="just">
                        <a:lnSpc>
                          <a:spcPct val="150000"/>
                        </a:lnSpc>
                        <a:spcAft>
                          <a:spcPts val="0"/>
                        </a:spcAft>
                      </a:pPr>
                      <a:r>
                        <a:rPr lang="en-ZA" sz="1100" dirty="0">
                          <a:effectLst/>
                          <a:latin typeface="Arial" pitchFamily="34" charset="0"/>
                          <a:ea typeface="Calibri"/>
                          <a:cs typeface="Arial" pitchFamily="34" charset="0"/>
                        </a:rPr>
                        <a:t>Strategic Objective</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Public participation and community mobilisation initiatives to advance women’s empowerment and gender equality</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12874">
                <a:tc>
                  <a:txBody>
                    <a:bodyPr/>
                    <a:lstStyle/>
                    <a:p>
                      <a:pPr algn="just">
                        <a:lnSpc>
                          <a:spcPct val="150000"/>
                        </a:lnSpc>
                        <a:spcAft>
                          <a:spcPts val="0"/>
                        </a:spcAft>
                      </a:pPr>
                      <a:r>
                        <a:rPr lang="en-ZA" sz="1100">
                          <a:effectLst/>
                          <a:latin typeface="Arial" pitchFamily="34" charset="0"/>
                          <a:ea typeface="Calibri"/>
                          <a:cs typeface="Arial" pitchFamily="34" charset="0"/>
                        </a:rPr>
                        <a:t>Sub-Programme Objective</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Coordination of stakeholders (domestic, regional and international) that promote women’s socio-economic empowerment and gender equality</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effectLst/>
                          <a:latin typeface="Arial" pitchFamily="34" charset="0"/>
                          <a:ea typeface="Calibri"/>
                          <a:cs typeface="Arial" pitchFamily="34" charset="0"/>
                        </a:rPr>
                        <a:t>Outreach initiatives on women’s socio-economic empowerment and gender equality conducted</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66092">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38 public participation outreach initiatives to promote women’s empowerment and gender equality</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25 community mobilisation initiatives on socioeconomic issues affecting women conducted</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Young Women`s Socio-economic empowerment framework developed</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48749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43</a:t>
            </a:fld>
            <a:endParaRPr lang="en-ZA" dirty="0">
              <a:solidFill>
                <a:prstClr val="black">
                  <a:tint val="75000"/>
                </a:prstClr>
              </a:solidFill>
            </a:endParaRPr>
          </a:p>
        </p:txBody>
      </p:sp>
      <p:sp>
        <p:nvSpPr>
          <p:cNvPr id="7" name="Title 1"/>
          <p:cNvSpPr>
            <a:spLocks noGrp="1"/>
          </p:cNvSpPr>
          <p:nvPr>
            <p:ph type="title"/>
          </p:nvPr>
        </p:nvSpPr>
        <p:spPr>
          <a:xfrm>
            <a:off x="168813" y="61543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3" name="Rectangle 2"/>
          <p:cNvSpPr/>
          <p:nvPr/>
        </p:nvSpPr>
        <p:spPr>
          <a:xfrm>
            <a:off x="264558" y="2572421"/>
            <a:ext cx="8553997" cy="2778196"/>
          </a:xfrm>
          <a:prstGeom prst="rect">
            <a:avLst/>
          </a:prstGeom>
        </p:spPr>
        <p:txBody>
          <a:bodyPr wrap="square">
            <a:spAutoFit/>
          </a:bodyPr>
          <a:lstStyle/>
          <a:p>
            <a:pPr lvl="0" algn="just">
              <a:lnSpc>
                <a:spcPct val="150000"/>
              </a:lnSpc>
            </a:pPr>
            <a:r>
              <a:rPr lang="en-ZA" sz="1662" dirty="0">
                <a:latin typeface="Arial"/>
                <a:ea typeface="Calibri"/>
              </a:rPr>
              <a:t>c) Sub-Programme: Sub-programme: International Relations</a:t>
            </a:r>
            <a:endParaRPr lang="en-ZA" sz="1662" dirty="0"/>
          </a:p>
          <a:p>
            <a:pPr marL="422041" algn="just">
              <a:lnSpc>
                <a:spcPct val="150000"/>
              </a:lnSpc>
            </a:pPr>
            <a:r>
              <a:rPr lang="en-ZA" sz="1662" kern="1600" dirty="0">
                <a:latin typeface="Arial"/>
                <a:ea typeface="SimSun"/>
              </a:rPr>
              <a:t>A new sub-programme </a:t>
            </a:r>
            <a:r>
              <a:rPr lang="en-ZA" sz="1662" b="1" kern="1600" dirty="0">
                <a:latin typeface="Arial"/>
                <a:ea typeface="SimSun"/>
              </a:rPr>
              <a:t>International Relations</a:t>
            </a:r>
            <a:r>
              <a:rPr lang="en-ZA" sz="1662" kern="1600" dirty="0">
                <a:latin typeface="Arial"/>
                <a:ea typeface="SimSun"/>
              </a:rPr>
              <a:t> has been created. The purpose of the sub-programme is to promote international relations and engagements on women, as well as ensure South Africa’s compliance with international treaties on women.</a:t>
            </a:r>
            <a:endParaRPr lang="en-ZA" sz="1662" dirty="0"/>
          </a:p>
          <a:p>
            <a:pPr lvl="0" algn="just">
              <a:lnSpc>
                <a:spcPct val="150000"/>
              </a:lnSpc>
            </a:pPr>
            <a:endParaRPr lang="en-ZA" sz="1662" dirty="0"/>
          </a:p>
          <a:p>
            <a:pPr lvl="0" algn="just">
              <a:lnSpc>
                <a:spcPct val="150000"/>
              </a:lnSpc>
            </a:pPr>
            <a:endParaRPr lang="en-ZA" sz="1662" dirty="0"/>
          </a:p>
        </p:txBody>
      </p:sp>
      <p:graphicFrame>
        <p:nvGraphicFramePr>
          <p:cNvPr id="6" name="Table 5"/>
          <p:cNvGraphicFramePr>
            <a:graphicFrameLocks noGrp="1"/>
          </p:cNvGraphicFramePr>
          <p:nvPr>
            <p:extLst>
              <p:ext uri="{D42A27DB-BD31-4B8C-83A1-F6EECF244321}">
                <p14:modId xmlns:p14="http://schemas.microsoft.com/office/powerpoint/2010/main" xmlns="" val="2123397443"/>
              </p:ext>
            </p:extLst>
          </p:nvPr>
        </p:nvGraphicFramePr>
        <p:xfrm>
          <a:off x="718351" y="4602771"/>
          <a:ext cx="7707337" cy="1266092"/>
        </p:xfrm>
        <a:graphic>
          <a:graphicData uri="http://schemas.openxmlformats.org/drawingml/2006/table">
            <a:tbl>
              <a:tblPr firstRow="1" firstCol="1" bandRow="1"/>
              <a:tblGrid>
                <a:gridCol w="1143586">
                  <a:extLst>
                    <a:ext uri="{9D8B030D-6E8A-4147-A177-3AD203B41FA5}">
                      <a16:colId xmlns:a16="http://schemas.microsoft.com/office/drawing/2014/main" xmlns="" val="20000"/>
                    </a:ext>
                  </a:extLst>
                </a:gridCol>
                <a:gridCol w="6563751">
                  <a:extLst>
                    <a:ext uri="{9D8B030D-6E8A-4147-A177-3AD203B41FA5}">
                      <a16:colId xmlns:a16="http://schemas.microsoft.com/office/drawing/2014/main" xmlns="" val="20001"/>
                    </a:ext>
                  </a:extLst>
                </a:gridCol>
              </a:tblGrid>
              <a:tr h="759655">
                <a:tc>
                  <a:txBody>
                    <a:bodyPr/>
                    <a:lstStyle/>
                    <a:p>
                      <a:pPr algn="just">
                        <a:lnSpc>
                          <a:spcPct val="150000"/>
                        </a:lnSpc>
                        <a:spcAft>
                          <a:spcPts val="0"/>
                        </a:spcAft>
                      </a:pPr>
                      <a:r>
                        <a:rPr lang="en-ZA" sz="1100" dirty="0">
                          <a:effectLst/>
                          <a:latin typeface="Arial" pitchFamily="34" charset="0"/>
                          <a:ea typeface="Calibri"/>
                          <a:cs typeface="Arial" pitchFamily="34" charset="0"/>
                        </a:rPr>
                        <a:t>Strategic Objective</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GB" sz="1100" dirty="0">
                          <a:effectLst/>
                          <a:latin typeface="Arial" pitchFamily="34" charset="0"/>
                          <a:ea typeface="SimSun"/>
                          <a:cs typeface="Arial" pitchFamily="34" charset="0"/>
                        </a:rPr>
                        <a:t>Strengthening of International Relations on women’s socio-economic empowerment and gender equality </a:t>
                      </a:r>
                      <a:endParaRPr lang="en-ZA" sz="1000" dirty="0">
                        <a:effectLst/>
                        <a:latin typeface="Arial" pitchFamily="34" charset="0"/>
                        <a:ea typeface="Calibri"/>
                        <a:cs typeface="Arial" pitchFamily="34" charset="0"/>
                      </a:endParaRPr>
                    </a:p>
                    <a:p>
                      <a:pPr algn="just">
                        <a:lnSpc>
                          <a:spcPct val="150000"/>
                        </a:lnSpc>
                        <a:spcAft>
                          <a:spcPts val="0"/>
                        </a:spcAft>
                      </a:pPr>
                      <a:r>
                        <a:rPr lang="en-ZA" sz="1100" dirty="0">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6437">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16 reports on   international engagements and commitments on women’s socio-economic empowerment and gender equality produced</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518614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44</a:t>
            </a:fld>
            <a:endParaRPr lang="en-ZA" dirty="0">
              <a:solidFill>
                <a:prstClr val="black">
                  <a:tint val="75000"/>
                </a:prstClr>
              </a:solidFill>
            </a:endParaRPr>
          </a:p>
        </p:txBody>
      </p:sp>
      <p:sp>
        <p:nvSpPr>
          <p:cNvPr id="7" name="Title 1"/>
          <p:cNvSpPr>
            <a:spLocks noGrp="1"/>
          </p:cNvSpPr>
          <p:nvPr>
            <p:ph type="title"/>
          </p:nvPr>
        </p:nvSpPr>
        <p:spPr>
          <a:xfrm>
            <a:off x="168813" y="615439"/>
            <a:ext cx="7995576" cy="782672"/>
          </a:xfrm>
          <a:prstGeom prst="rect">
            <a:avLst/>
          </a:prstGeom>
          <a:noFill/>
        </p:spPr>
        <p:txBody>
          <a:bodyPr rtlCol="0">
            <a:normAutofit fontScale="90000"/>
          </a:bodyPr>
          <a:lstStyle/>
          <a:p>
            <a:pPr>
              <a:spcBef>
                <a:spcPts val="0"/>
              </a:spcBef>
              <a:defRPr/>
            </a:pP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1662" b="1" kern="0" dirty="0">
                <a:solidFill>
                  <a:sysClr val="windowText" lastClr="000000"/>
                </a:solidFill>
              </a:rPr>
              <a:t/>
            </a:r>
            <a:br>
              <a:rPr lang="en-ZA" sz="1662" b="1" kern="0" dirty="0">
                <a:solidFill>
                  <a:sysClr val="windowText" lastClr="000000"/>
                </a:solidFill>
              </a:rPr>
            </a:br>
            <a:r>
              <a:rPr lang="en-ZA" sz="2862" b="1" dirty="0">
                <a:solidFill>
                  <a:srgbClr val="000000"/>
                </a:solidFill>
                <a:latin typeface="Arial" pitchFamily="34" charset="0"/>
                <a:cs typeface="Arial" pitchFamily="34" charset="0"/>
              </a:rPr>
              <a:t>REFINEMENTS TO THE STRATEGIC PLAN 2015/20</a:t>
            </a:r>
            <a:br>
              <a:rPr lang="en-ZA" sz="2862" b="1" dirty="0">
                <a:solidFill>
                  <a:srgbClr val="000000"/>
                </a:solidFill>
                <a:latin typeface="Arial" pitchFamily="34" charset="0"/>
                <a:cs typeface="Arial" pitchFamily="34" charset="0"/>
              </a:rPr>
            </a:br>
            <a:r>
              <a:rPr lang="en-ZA" sz="3692" b="1" dirty="0">
                <a:solidFill>
                  <a:srgbClr val="000000"/>
                </a:solidFill>
                <a:latin typeface="Arial" pitchFamily="34" charset="0"/>
                <a:cs typeface="Arial" pitchFamily="34" charset="0"/>
              </a:rPr>
              <a:t/>
            </a:r>
            <a:br>
              <a:rPr lang="en-ZA" sz="3692" b="1" dirty="0">
                <a:solidFill>
                  <a:srgbClr val="000000"/>
                </a:solidFill>
                <a:latin typeface="Arial" pitchFamily="34" charset="0"/>
                <a:cs typeface="Arial" pitchFamily="34" charset="0"/>
              </a:rPr>
            </a:br>
            <a:endParaRPr lang="en-ZA" sz="1846" kern="0" dirty="0">
              <a:solidFill>
                <a:sysClr val="windowText" lastClr="000000"/>
              </a:solidFill>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B8DB92C-F31B-43AF-9A07-65CD78E29538}" type="datetime1">
              <a:rPr lang="en-ZA" smtClean="0">
                <a:solidFill>
                  <a:prstClr val="black">
                    <a:tint val="75000"/>
                  </a:prstClr>
                </a:solidFill>
              </a:rPr>
              <a:pPr/>
              <a:t>2019/07/08</a:t>
            </a:fld>
            <a:endParaRPr lang="en-ZA">
              <a:solidFill>
                <a:prstClr val="black">
                  <a:tint val="75000"/>
                </a:prstClr>
              </a:solidFill>
            </a:endParaRPr>
          </a:p>
        </p:txBody>
      </p:sp>
      <p:sp>
        <p:nvSpPr>
          <p:cNvPr id="3" name="Rectangle 2"/>
          <p:cNvSpPr/>
          <p:nvPr/>
        </p:nvSpPr>
        <p:spPr>
          <a:xfrm>
            <a:off x="264558" y="2011804"/>
            <a:ext cx="8553997" cy="3929281"/>
          </a:xfrm>
          <a:prstGeom prst="rect">
            <a:avLst/>
          </a:prstGeom>
        </p:spPr>
        <p:txBody>
          <a:bodyPr wrap="square">
            <a:spAutoFit/>
          </a:bodyPr>
          <a:lstStyle/>
          <a:p>
            <a:pPr marL="316531" indent="-316531" algn="just">
              <a:lnSpc>
                <a:spcPct val="150000"/>
              </a:lnSpc>
              <a:buFont typeface="+mj-lt"/>
              <a:buAutoNum type="alphaLcParenR"/>
            </a:pPr>
            <a:r>
              <a:rPr lang="en-ZA" sz="1662" dirty="0">
                <a:latin typeface="Arial"/>
                <a:ea typeface="Calibri"/>
              </a:rPr>
              <a:t>d) Sub-Programme: Sub-Programme: Monitoring and Evaluation </a:t>
            </a:r>
            <a:endParaRPr lang="en-ZA" sz="1662" dirty="0"/>
          </a:p>
          <a:p>
            <a:pPr algn="just">
              <a:lnSpc>
                <a:spcPct val="150000"/>
              </a:lnSpc>
            </a:pPr>
            <a:r>
              <a:rPr lang="en-ZA" sz="1662" dirty="0">
                <a:latin typeface="Arial"/>
                <a:ea typeface="Calibri"/>
              </a:rPr>
              <a:t>In the Strategic Plan 2015-2020 the sub-programme Monitoring and Evaluation has two strategic objectives which are; monitor progress made on socio-economic empowerment of women and evaluate impact of government programmes developed to change lives of women in the country and analyse, monitor and evaluate programmes developed by justice cluster to eliminate gender based violence. These strategic objectives were refined into one to ensure more focus and impact. The targets for M&amp;E have also been refined. </a:t>
            </a:r>
            <a:endParaRPr lang="en-ZA" sz="1662" dirty="0"/>
          </a:p>
          <a:p>
            <a:pPr lvl="0" algn="just">
              <a:lnSpc>
                <a:spcPct val="150000"/>
              </a:lnSpc>
            </a:pPr>
            <a:endParaRPr lang="en-ZA" sz="1662" dirty="0"/>
          </a:p>
          <a:p>
            <a:pPr lvl="0" algn="just">
              <a:lnSpc>
                <a:spcPct val="150000"/>
              </a:lnSpc>
            </a:pPr>
            <a:endParaRPr lang="en-ZA" sz="1662" dirty="0"/>
          </a:p>
        </p:txBody>
      </p:sp>
      <p:graphicFrame>
        <p:nvGraphicFramePr>
          <p:cNvPr id="2" name="Table 1"/>
          <p:cNvGraphicFramePr>
            <a:graphicFrameLocks noGrp="1"/>
          </p:cNvGraphicFramePr>
          <p:nvPr>
            <p:extLst>
              <p:ext uri="{D42A27DB-BD31-4B8C-83A1-F6EECF244321}">
                <p14:modId xmlns:p14="http://schemas.microsoft.com/office/powerpoint/2010/main" xmlns="" val="3690702820"/>
              </p:ext>
            </p:extLst>
          </p:nvPr>
        </p:nvGraphicFramePr>
        <p:xfrm>
          <a:off x="403398" y="4838304"/>
          <a:ext cx="8112820" cy="1966663"/>
        </p:xfrm>
        <a:graphic>
          <a:graphicData uri="http://schemas.openxmlformats.org/drawingml/2006/table">
            <a:tbl>
              <a:tblPr firstRow="1" firstCol="1" bandRow="1"/>
              <a:tblGrid>
                <a:gridCol w="1203750">
                  <a:extLst>
                    <a:ext uri="{9D8B030D-6E8A-4147-A177-3AD203B41FA5}">
                      <a16:colId xmlns:a16="http://schemas.microsoft.com/office/drawing/2014/main" xmlns="" val="20000"/>
                    </a:ext>
                  </a:extLst>
                </a:gridCol>
                <a:gridCol w="6909070">
                  <a:extLst>
                    <a:ext uri="{9D8B030D-6E8A-4147-A177-3AD203B41FA5}">
                      <a16:colId xmlns:a16="http://schemas.microsoft.com/office/drawing/2014/main" xmlns="" val="20001"/>
                    </a:ext>
                  </a:extLst>
                </a:gridCol>
              </a:tblGrid>
              <a:tr h="506437">
                <a:tc>
                  <a:txBody>
                    <a:bodyPr/>
                    <a:lstStyle/>
                    <a:p>
                      <a:pPr algn="just">
                        <a:lnSpc>
                          <a:spcPct val="150000"/>
                        </a:lnSpc>
                        <a:spcAft>
                          <a:spcPts val="0"/>
                        </a:spcAft>
                      </a:pPr>
                      <a:r>
                        <a:rPr lang="en-ZA" sz="1100" dirty="0">
                          <a:effectLst/>
                          <a:latin typeface="Arial" pitchFamily="34" charset="0"/>
                          <a:ea typeface="Calibri"/>
                          <a:cs typeface="Arial" pitchFamily="34" charset="0"/>
                        </a:rPr>
                        <a:t>Strategic Objective</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50000"/>
                        </a:lnSpc>
                        <a:spcAft>
                          <a:spcPts val="0"/>
                        </a:spcAft>
                      </a:pPr>
                      <a:r>
                        <a:rPr lang="en-ZA" sz="1100" dirty="0">
                          <a:effectLst/>
                          <a:latin typeface="Arial" pitchFamily="34" charset="0"/>
                          <a:ea typeface="Calibri"/>
                          <a:cs typeface="Arial" pitchFamily="34" charset="0"/>
                        </a:rPr>
                        <a:t>Effective monitoring and evaluation of socio-economic empowerment of women</a:t>
                      </a:r>
                      <a:endParaRPr lang="en-ZA" sz="1000" dirty="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60226">
                <a:tc>
                  <a:txBody>
                    <a:bodyPr/>
                    <a:lstStyle/>
                    <a:p>
                      <a:pPr algn="just">
                        <a:lnSpc>
                          <a:spcPct val="150000"/>
                        </a:lnSpc>
                        <a:spcAft>
                          <a:spcPts val="0"/>
                        </a:spcAft>
                      </a:pPr>
                      <a:r>
                        <a:rPr lang="en-ZA" sz="1100">
                          <a:effectLst/>
                          <a:latin typeface="Arial" pitchFamily="34" charset="0"/>
                          <a:ea typeface="Calibri"/>
                          <a:cs typeface="Arial" pitchFamily="34" charset="0"/>
                        </a:rPr>
                        <a:t>Five-Year Target</a:t>
                      </a:r>
                      <a:endParaRPr lang="en-ZA" sz="1000">
                        <a:effectLst/>
                        <a:latin typeface="Arial" pitchFamily="34" charset="0"/>
                        <a:ea typeface="Calibri"/>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5 monitoring and evaluation reports on socio-economic empowerment of women produced </a:t>
                      </a:r>
                      <a:endParaRPr lang="en-ZA" sz="1000" dirty="0">
                        <a:effectLst/>
                        <a:latin typeface="Arial" pitchFamily="34" charset="0"/>
                        <a:ea typeface="Times New Roman"/>
                        <a:cs typeface="Arial" pitchFamily="34" charset="0"/>
                      </a:endParaRPr>
                    </a:p>
                    <a:p>
                      <a:pPr algn="just">
                        <a:lnSpc>
                          <a:spcPct val="150000"/>
                        </a:lnSpc>
                        <a:spcAft>
                          <a:spcPts val="0"/>
                        </a:spcAft>
                        <a:tabLst>
                          <a:tab pos="4536440" algn="l"/>
                        </a:tabLst>
                      </a:pPr>
                      <a:r>
                        <a:rPr lang="en-ZA" sz="1100" dirty="0">
                          <a:effectLst/>
                          <a:latin typeface="Arial" pitchFamily="34" charset="0"/>
                          <a:ea typeface="Calibri"/>
                          <a:cs typeface="Arial" pitchFamily="34" charset="0"/>
                        </a:rPr>
                        <a:t> </a:t>
                      </a:r>
                      <a:endParaRPr lang="en-ZA" sz="1000" dirty="0">
                        <a:effectLst/>
                        <a:latin typeface="Arial" pitchFamily="34" charset="0"/>
                        <a:ea typeface="Calibri"/>
                        <a:cs typeface="Arial" pitchFamily="34" charset="0"/>
                      </a:endParaRPr>
                    </a:p>
                    <a:p>
                      <a:pPr marL="342900" lvl="0" indent="-342900" algn="just">
                        <a:lnSpc>
                          <a:spcPct val="150000"/>
                        </a:lnSpc>
                        <a:spcAft>
                          <a:spcPts val="0"/>
                        </a:spcAft>
                        <a:buFont typeface="Symbol"/>
                        <a:buChar char=""/>
                      </a:pPr>
                      <a:r>
                        <a:rPr lang="en-ZA" sz="1100" dirty="0">
                          <a:effectLst/>
                          <a:latin typeface="Arial" pitchFamily="34" charset="0"/>
                          <a:ea typeface="Calibri"/>
                          <a:cs typeface="Arial" pitchFamily="34" charset="0"/>
                        </a:rPr>
                        <a:t>Four monitoring and evaluation  frameworks for the socio-economic empowerment  of women developed</a:t>
                      </a:r>
                      <a:endParaRPr lang="en-ZA" sz="1000" dirty="0">
                        <a:effectLst/>
                        <a:latin typeface="Arial" pitchFamily="34" charset="0"/>
                        <a:ea typeface="Times New Roman"/>
                        <a:cs typeface="Arial" pitchFamily="34" charset="0"/>
                      </a:endParaRPr>
                    </a:p>
                    <a:p>
                      <a:pPr marL="457200">
                        <a:lnSpc>
                          <a:spcPct val="115000"/>
                        </a:lnSpc>
                        <a:spcAft>
                          <a:spcPts val="0"/>
                        </a:spcAft>
                      </a:pPr>
                      <a:r>
                        <a:rPr lang="en-ZA" sz="1100" dirty="0">
                          <a:effectLst/>
                          <a:latin typeface="Arial" pitchFamily="34" charset="0"/>
                          <a:ea typeface="Calibri"/>
                          <a:cs typeface="Arial" pitchFamily="34" charset="0"/>
                        </a:rPr>
                        <a:t> </a:t>
                      </a:r>
                      <a:endParaRPr lang="en-ZA" sz="1000" dirty="0">
                        <a:effectLst/>
                        <a:latin typeface="Arial" pitchFamily="34" charset="0"/>
                        <a:ea typeface="Times New Roman"/>
                        <a:cs typeface="Arial" pitchFamily="34" charset="0"/>
                      </a:endParaRPr>
                    </a:p>
                    <a:p>
                      <a:pPr marL="342900" lvl="0" indent="-342900" algn="just">
                        <a:lnSpc>
                          <a:spcPct val="150000"/>
                        </a:lnSpc>
                        <a:spcAft>
                          <a:spcPts val="0"/>
                        </a:spcAft>
                        <a:buFont typeface="Symbol"/>
                        <a:buChar char=""/>
                      </a:pPr>
                      <a:r>
                        <a:rPr lang="en-ZA" sz="1100" dirty="0" smtClean="0">
                          <a:effectLst/>
                          <a:latin typeface="Arial" pitchFamily="34" charset="0"/>
                          <a:ea typeface="Calibri"/>
                          <a:cs typeface="Arial" pitchFamily="34" charset="0"/>
                        </a:rPr>
                        <a:t>Gender responsive planning,</a:t>
                      </a:r>
                      <a:r>
                        <a:rPr lang="en-ZA" sz="1100" baseline="0" dirty="0" smtClean="0">
                          <a:effectLst/>
                          <a:latin typeface="Arial" pitchFamily="34" charset="0"/>
                          <a:ea typeface="Calibri"/>
                          <a:cs typeface="Arial" pitchFamily="34" charset="0"/>
                        </a:rPr>
                        <a:t> budgeting, monitoring and evaluation framework developed</a:t>
                      </a:r>
                      <a:endParaRPr lang="en-ZA" sz="1000" dirty="0">
                        <a:effectLst/>
                        <a:latin typeface="Arial" pitchFamily="34" charset="0"/>
                        <a:ea typeface="Times New Roman"/>
                        <a:cs typeface="Arial"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408220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45</a:t>
            </a:fld>
            <a:endParaRPr lang="en-ZA" dirty="0">
              <a:solidFill>
                <a:prstClr val="black">
                  <a:tint val="75000"/>
                </a:prstClr>
              </a:solidFill>
            </a:endParaRPr>
          </a:p>
        </p:txBody>
      </p:sp>
      <p:sp>
        <p:nvSpPr>
          <p:cNvPr id="7" name="Title 1"/>
          <p:cNvSpPr>
            <a:spLocks noGrp="1"/>
          </p:cNvSpPr>
          <p:nvPr>
            <p:ph type="title"/>
          </p:nvPr>
        </p:nvSpPr>
        <p:spPr>
          <a:xfrm>
            <a:off x="142133" y="628856"/>
            <a:ext cx="7995576" cy="659899"/>
          </a:xfrm>
          <a:prstGeom prst="rect">
            <a:avLst/>
          </a:prstGeom>
          <a:noFill/>
        </p:spPr>
        <p:txBody>
          <a:bodyPr rtlCol="0">
            <a:noAutofit/>
          </a:bodyPr>
          <a:lstStyle/>
          <a:p>
            <a:pPr>
              <a:spcBef>
                <a:spcPts val="0"/>
              </a:spcBef>
              <a:defRPr/>
            </a:pPr>
            <a:r>
              <a:rPr lang="en-ZA" sz="3323" b="1" kern="0" dirty="0">
                <a:solidFill>
                  <a:sysClr val="windowText" lastClr="000000"/>
                </a:solidFill>
              </a:rPr>
              <a:t/>
            </a:r>
            <a:br>
              <a:rPr lang="en-ZA" sz="3323" b="1" kern="0" dirty="0">
                <a:solidFill>
                  <a:sysClr val="windowText" lastClr="000000"/>
                </a:solidFill>
              </a:rPr>
            </a:br>
            <a:r>
              <a:rPr lang="en-US" sz="3323" b="1" kern="0" dirty="0">
                <a:solidFill>
                  <a:srgbClr val="2B3616"/>
                </a:solidFill>
                <a:cs typeface="Arial" pitchFamily="34" charset="0"/>
              </a:rPr>
              <a:t>HUMAN RESOURCE </a:t>
            </a:r>
            <a:r>
              <a:rPr lang="en-ZA" sz="3323" kern="0" dirty="0">
                <a:solidFill>
                  <a:srgbClr val="00B050"/>
                </a:solidFill>
                <a:cs typeface="Arial" pitchFamily="34" charset="0"/>
              </a:rPr>
              <a:t/>
            </a:r>
            <a:br>
              <a:rPr lang="en-ZA" sz="3323" kern="0" dirty="0">
                <a:solidFill>
                  <a:srgbClr val="00B050"/>
                </a:solidFill>
                <a:cs typeface="Arial" pitchFamily="34" charset="0"/>
              </a:rPr>
            </a:br>
            <a:endParaRPr lang="en-ZA" sz="3323" kern="0" dirty="0">
              <a:solidFill>
                <a:srgbClr val="00B050"/>
              </a:solidFill>
              <a:cs typeface="Arial" pitchFamily="34" charset="0"/>
            </a:endParaRPr>
          </a:p>
        </p:txBody>
      </p:sp>
      <p:sp>
        <p:nvSpPr>
          <p:cNvPr id="2" name="TextBox 1"/>
          <p:cNvSpPr txBox="1"/>
          <p:nvPr/>
        </p:nvSpPr>
        <p:spPr>
          <a:xfrm>
            <a:off x="576105" y="2092565"/>
            <a:ext cx="7127631" cy="3075778"/>
          </a:xfrm>
          <a:prstGeom prst="rect">
            <a:avLst/>
          </a:prstGeom>
          <a:noFill/>
        </p:spPr>
        <p:txBody>
          <a:bodyPr wrap="square" rtlCol="0">
            <a:spAutoFit/>
          </a:bodyPr>
          <a:lstStyle/>
          <a:p>
            <a:r>
              <a:rPr lang="en-US" sz="1662" dirty="0">
                <a:solidFill>
                  <a:prstClr val="black"/>
                </a:solidFill>
              </a:rPr>
              <a:t>			</a:t>
            </a:r>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7420" y="2092508"/>
            <a:ext cx="3556488" cy="3382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6F2A365D-A00C-4816-BE60-59EECA1622A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1627020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46</a:t>
            </a:fld>
            <a:endParaRPr lang="en-ZA" dirty="0">
              <a:solidFill>
                <a:prstClr val="black">
                  <a:tint val="75000"/>
                </a:prstClr>
              </a:solidFill>
            </a:endParaRPr>
          </a:p>
        </p:txBody>
      </p:sp>
      <p:sp>
        <p:nvSpPr>
          <p:cNvPr id="7" name="Title 1"/>
          <p:cNvSpPr>
            <a:spLocks noGrp="1"/>
          </p:cNvSpPr>
          <p:nvPr>
            <p:ph type="title"/>
          </p:nvPr>
        </p:nvSpPr>
        <p:spPr>
          <a:xfrm>
            <a:off x="142133" y="628856"/>
            <a:ext cx="7995576" cy="659899"/>
          </a:xfrm>
          <a:prstGeom prst="rect">
            <a:avLst/>
          </a:prstGeom>
          <a:noFill/>
        </p:spPr>
        <p:txBody>
          <a:bodyPr rtlCol="0">
            <a:noAutofit/>
          </a:bodyPr>
          <a:lstStyle/>
          <a:p>
            <a:pPr>
              <a:spcBef>
                <a:spcPts val="0"/>
              </a:spcBef>
              <a:defRPr/>
            </a:pPr>
            <a:r>
              <a:rPr lang="en-ZA" sz="3323" b="1" kern="0" dirty="0">
                <a:solidFill>
                  <a:sysClr val="windowText" lastClr="000000"/>
                </a:solidFill>
              </a:rPr>
              <a:t/>
            </a:r>
            <a:br>
              <a:rPr lang="en-ZA" sz="3323" b="1" kern="0" dirty="0">
                <a:solidFill>
                  <a:sysClr val="windowText" lastClr="000000"/>
                </a:solidFill>
              </a:rPr>
            </a:br>
            <a:r>
              <a:rPr lang="en-US" sz="3323" b="1" kern="0" dirty="0">
                <a:solidFill>
                  <a:srgbClr val="2B3616"/>
                </a:solidFill>
                <a:cs typeface="Arial" pitchFamily="34" charset="0"/>
              </a:rPr>
              <a:t>HUMAN RESOURCE </a:t>
            </a:r>
            <a:r>
              <a:rPr lang="en-ZA" sz="3323" kern="0" dirty="0">
                <a:solidFill>
                  <a:srgbClr val="00B050"/>
                </a:solidFill>
                <a:cs typeface="Arial" pitchFamily="34" charset="0"/>
              </a:rPr>
              <a:t/>
            </a:r>
            <a:br>
              <a:rPr lang="en-ZA" sz="3323" kern="0" dirty="0">
                <a:solidFill>
                  <a:srgbClr val="00B050"/>
                </a:solidFill>
                <a:cs typeface="Arial" pitchFamily="34" charset="0"/>
              </a:rPr>
            </a:br>
            <a:endParaRPr lang="en-ZA" sz="3323" kern="0" dirty="0">
              <a:solidFill>
                <a:srgbClr val="00B050"/>
              </a:solidFill>
              <a:cs typeface="Arial" pitchFamily="34" charset="0"/>
            </a:endParaRPr>
          </a:p>
        </p:txBody>
      </p:sp>
      <p:sp>
        <p:nvSpPr>
          <p:cNvPr id="2" name="TextBox 1"/>
          <p:cNvSpPr txBox="1"/>
          <p:nvPr/>
        </p:nvSpPr>
        <p:spPr>
          <a:xfrm>
            <a:off x="576105" y="2092565"/>
            <a:ext cx="7127631" cy="3331553"/>
          </a:xfrm>
          <a:prstGeom prst="rect">
            <a:avLst/>
          </a:prstGeom>
          <a:noFill/>
        </p:spPr>
        <p:txBody>
          <a:bodyPr wrap="square" rtlCol="0">
            <a:spAutoFit/>
          </a:bodyPr>
          <a:lstStyle/>
          <a:p>
            <a:r>
              <a:rPr lang="en-US" sz="1662" dirty="0">
                <a:solidFill>
                  <a:prstClr val="black"/>
                </a:solidFill>
              </a:rPr>
              <a:t>	</a:t>
            </a:r>
            <a:r>
              <a:rPr lang="en-US" sz="1662" b="1" dirty="0">
                <a:solidFill>
                  <a:prstClr val="black"/>
                </a:solidFill>
                <a:latin typeface="Arial" panose="020B0604020202020204" pitchFamily="34" charset="0"/>
                <a:cs typeface="Arial" panose="020B0604020202020204" pitchFamily="34" charset="0"/>
              </a:rPr>
              <a:t>MTEF COMPENSATION OF EMPLOYEES BUDGET</a:t>
            </a:r>
            <a:r>
              <a:rPr lang="en-US" sz="1662" dirty="0">
                <a:solidFill>
                  <a:prstClr val="black"/>
                </a:solidFill>
              </a:rPr>
              <a:t>		</a:t>
            </a:r>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p:txBody>
      </p:sp>
      <p:sp>
        <p:nvSpPr>
          <p:cNvPr id="3" name="Date Placeholder 2"/>
          <p:cNvSpPr>
            <a:spLocks noGrp="1"/>
          </p:cNvSpPr>
          <p:nvPr>
            <p:ph type="dt" sz="half" idx="10"/>
          </p:nvPr>
        </p:nvSpPr>
        <p:spPr/>
        <p:txBody>
          <a:bodyPr/>
          <a:lstStyle/>
          <a:p>
            <a:fld id="{6F2A365D-A00C-4816-BE60-59EECA1622A9}" type="datetime1">
              <a:rPr lang="en-ZA" smtClean="0">
                <a:solidFill>
                  <a:prstClr val="black">
                    <a:tint val="75000"/>
                  </a:prstClr>
                </a:solidFill>
              </a:rPr>
              <a:pPr/>
              <a:t>2019/07/08</a:t>
            </a:fld>
            <a:endParaRPr lang="en-ZA">
              <a:solidFill>
                <a:prstClr val="black">
                  <a:tint val="75000"/>
                </a:prstClr>
              </a:solidFill>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2394889225"/>
              </p:ext>
            </p:extLst>
          </p:nvPr>
        </p:nvGraphicFramePr>
        <p:xfrm>
          <a:off x="1061609" y="2537521"/>
          <a:ext cx="6530809" cy="1998400"/>
        </p:xfrm>
        <a:graphic>
          <a:graphicData uri="http://schemas.openxmlformats.org/drawingml/2006/table">
            <a:tbl>
              <a:tblPr firstRow="1" bandRow="1"/>
              <a:tblGrid>
                <a:gridCol w="2694703">
                  <a:extLst>
                    <a:ext uri="{9D8B030D-6E8A-4147-A177-3AD203B41FA5}">
                      <a16:colId xmlns:a16="http://schemas.microsoft.com/office/drawing/2014/main" xmlns="" val="20000"/>
                    </a:ext>
                  </a:extLst>
                </a:gridCol>
                <a:gridCol w="1293668">
                  <a:extLst>
                    <a:ext uri="{9D8B030D-6E8A-4147-A177-3AD203B41FA5}">
                      <a16:colId xmlns:a16="http://schemas.microsoft.com/office/drawing/2014/main" xmlns="" val="20001"/>
                    </a:ext>
                  </a:extLst>
                </a:gridCol>
                <a:gridCol w="1317048">
                  <a:extLst>
                    <a:ext uri="{9D8B030D-6E8A-4147-A177-3AD203B41FA5}">
                      <a16:colId xmlns:a16="http://schemas.microsoft.com/office/drawing/2014/main" xmlns="" val="20002"/>
                    </a:ext>
                  </a:extLst>
                </a:gridCol>
                <a:gridCol w="1225390">
                  <a:extLst>
                    <a:ext uri="{9D8B030D-6E8A-4147-A177-3AD203B41FA5}">
                      <a16:colId xmlns:a16="http://schemas.microsoft.com/office/drawing/2014/main" xmlns="" val="20003"/>
                    </a:ext>
                  </a:extLst>
                </a:gridCol>
              </a:tblGrid>
              <a:tr h="4834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ZA" sz="1500" b="0" i="0" u="none" strike="noStrike" dirty="0">
                        <a:solidFill>
                          <a:srgbClr val="000000"/>
                        </a:solidFill>
                        <a:latin typeface="Calibri"/>
                      </a:endParaRPr>
                    </a:p>
                  </a:txBody>
                  <a:tcPr marL="7739" marR="7739" marT="7144"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500" b="1" i="0" u="none" strike="noStrike" dirty="0" smtClean="0">
                          <a:solidFill>
                            <a:srgbClr val="000000"/>
                          </a:solidFill>
                          <a:latin typeface="+mn-lt"/>
                        </a:rPr>
                        <a:t>2019/20</a:t>
                      </a:r>
                      <a:endParaRPr lang="en-ZA" sz="1500" b="1" i="0" u="none" strike="noStrike" dirty="0">
                        <a:solidFill>
                          <a:srgbClr val="000000"/>
                        </a:solidFill>
                        <a:latin typeface="+mn-lt"/>
                      </a:endParaRPr>
                    </a:p>
                  </a:txBody>
                  <a:tcPr marL="7739" marR="7739" marT="7144"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ZA" sz="1500" b="1" i="0" u="none" strike="noStrike" dirty="0" smtClean="0">
                          <a:solidFill>
                            <a:srgbClr val="000000"/>
                          </a:solidFill>
                          <a:latin typeface="+mn-lt"/>
                        </a:rPr>
                        <a:t>2020/21</a:t>
                      </a:r>
                      <a:endParaRPr lang="en-ZA" sz="1500" b="1" i="0" u="none" strike="noStrike" dirty="0">
                        <a:solidFill>
                          <a:srgbClr val="000000"/>
                        </a:solidFill>
                        <a:latin typeface="+mn-lt"/>
                      </a:endParaRPr>
                    </a:p>
                  </a:txBody>
                  <a:tcPr marL="7739" marR="7739" marT="7144"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1500" b="1" dirty="0" smtClean="0">
                          <a:latin typeface="+mn-lt"/>
                        </a:rPr>
                        <a:t>2021/22</a:t>
                      </a:r>
                      <a:endParaRPr lang="en-GB" sz="1500" b="1" dirty="0">
                        <a:latin typeface="+mn-lt"/>
                      </a:endParaRPr>
                    </a:p>
                  </a:txBody>
                  <a:tcPr marL="7739" marR="7739" marT="7144"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5654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500" b="1" i="0" u="none" strike="noStrike" dirty="0">
                          <a:solidFill>
                            <a:srgbClr val="000000"/>
                          </a:solidFill>
                          <a:latin typeface="Calibri"/>
                        </a:rPr>
                        <a:t>Revised allocation</a:t>
                      </a:r>
                    </a:p>
                  </a:txBody>
                  <a:tcPr marL="7739" marR="7739" marT="7144"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a:r>
                        <a:rPr lang="en-ZA" sz="1500" dirty="0" smtClean="0">
                          <a:solidFill>
                            <a:schemeClr val="tx1"/>
                          </a:solidFill>
                          <a:latin typeface="+mn-lt"/>
                        </a:rPr>
                        <a:t>91,435</a:t>
                      </a:r>
                      <a:endParaRPr lang="en-ZA" sz="1500" dirty="0">
                        <a:solidFill>
                          <a:schemeClr val="tx1"/>
                        </a:solidFill>
                        <a:latin typeface="+mn-lt"/>
                      </a:endParaRPr>
                    </a:p>
                  </a:txBody>
                  <a:tcPr marL="74295" marR="74295"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500" dirty="0" smtClean="0">
                          <a:solidFill>
                            <a:schemeClr val="tx1"/>
                          </a:solidFill>
                          <a:latin typeface="+mn-lt"/>
                        </a:rPr>
                        <a:t>98,292</a:t>
                      </a:r>
                      <a:endParaRPr lang="en-ZA" sz="1500" dirty="0">
                        <a:solidFill>
                          <a:schemeClr val="tx1"/>
                        </a:solidFill>
                        <a:latin typeface="+mn-lt"/>
                      </a:endParaRPr>
                    </a:p>
                  </a:txBody>
                  <a:tcPr marL="74295" marR="74295"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t>104,681</a:t>
                      </a:r>
                      <a:endParaRPr lang="en-GB" sz="1400" dirty="0"/>
                    </a:p>
                  </a:txBody>
                  <a:tcPr marL="74295" marR="74295"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47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500" b="1" i="0" u="none" strike="noStrike" dirty="0">
                          <a:solidFill>
                            <a:srgbClr val="000000"/>
                          </a:solidFill>
                          <a:latin typeface="Calibri"/>
                        </a:rPr>
                        <a:t>Budget </a:t>
                      </a:r>
                      <a:r>
                        <a:rPr lang="en-ZA" sz="1500" b="1" i="0" u="none" strike="noStrike" dirty="0" smtClean="0">
                          <a:solidFill>
                            <a:srgbClr val="000000"/>
                          </a:solidFill>
                          <a:latin typeface="Calibri"/>
                        </a:rPr>
                        <a:t>growth/reduction</a:t>
                      </a:r>
                      <a:endParaRPr lang="en-ZA" sz="1500" b="1" i="0" u="none" strike="noStrike" dirty="0">
                        <a:solidFill>
                          <a:srgbClr val="000000"/>
                        </a:solidFill>
                        <a:latin typeface="Calibri"/>
                      </a:endParaRPr>
                    </a:p>
                  </a:txBody>
                  <a:tcPr marL="7739" marR="7739" marT="7144"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1500" b="0" i="0" u="none" strike="noStrike" dirty="0" smtClean="0">
                          <a:solidFill>
                            <a:srgbClr val="000000"/>
                          </a:solidFill>
                          <a:latin typeface="Calibri"/>
                        </a:rPr>
                        <a:t>+6,071</a:t>
                      </a:r>
                      <a:endParaRPr lang="en-ZA" sz="1500" b="0" i="0" u="none" strike="noStrike" dirty="0">
                        <a:solidFill>
                          <a:srgbClr val="000000"/>
                        </a:solidFill>
                        <a:latin typeface="Calibri"/>
                      </a:endParaRPr>
                    </a:p>
                  </a:txBody>
                  <a:tcPr marL="7739" marR="7739" marT="71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500" b="0" i="0" u="none" strike="noStrike" dirty="0" smtClean="0">
                          <a:solidFill>
                            <a:srgbClr val="000000"/>
                          </a:solidFill>
                          <a:latin typeface="Calibri"/>
                        </a:rPr>
                        <a:t>+6,857</a:t>
                      </a:r>
                      <a:endParaRPr lang="en-ZA" sz="1500" b="0" i="0" u="none" strike="noStrike" dirty="0">
                        <a:solidFill>
                          <a:srgbClr val="000000"/>
                        </a:solidFill>
                        <a:latin typeface="Calibri"/>
                      </a:endParaRPr>
                    </a:p>
                  </a:txBody>
                  <a:tcPr marL="7739" marR="7739" marT="71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t>+6,389</a:t>
                      </a:r>
                      <a:endParaRPr lang="en-GB" sz="1400" dirty="0"/>
                    </a:p>
                  </a:txBody>
                  <a:tcPr marL="7739" marR="7739" marT="71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47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500" b="1" i="0" u="none" strike="noStrike" dirty="0">
                          <a:solidFill>
                            <a:srgbClr val="000000"/>
                          </a:solidFill>
                          <a:latin typeface="Calibri"/>
                        </a:rPr>
                        <a:t>Funded posts</a:t>
                      </a:r>
                    </a:p>
                  </a:txBody>
                  <a:tcPr marL="7739" marR="7739" marT="7144"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1500" b="0" i="0" u="none" strike="noStrike" dirty="0" smtClean="0">
                          <a:solidFill>
                            <a:schemeClr val="tx1"/>
                          </a:solidFill>
                          <a:latin typeface="Calibri"/>
                        </a:rPr>
                        <a:t>112</a:t>
                      </a:r>
                      <a:endParaRPr lang="en-ZA" sz="1500" b="0" i="0" u="none" strike="noStrike" dirty="0">
                        <a:solidFill>
                          <a:schemeClr val="tx1"/>
                        </a:solidFill>
                        <a:latin typeface="Calibri"/>
                      </a:endParaRPr>
                    </a:p>
                  </a:txBody>
                  <a:tcPr marL="7739" marR="7739" marT="71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500" b="0" i="0" u="none" strike="noStrike" dirty="0" smtClean="0">
                          <a:solidFill>
                            <a:schemeClr val="tx1"/>
                          </a:solidFill>
                          <a:latin typeface="Calibri"/>
                        </a:rPr>
                        <a:t>112</a:t>
                      </a:r>
                      <a:endParaRPr lang="en-ZA" sz="1500" b="0" i="0" u="none" strike="noStrike" dirty="0">
                        <a:solidFill>
                          <a:schemeClr val="tx1"/>
                        </a:solidFill>
                        <a:latin typeface="Calibri"/>
                      </a:endParaRPr>
                    </a:p>
                  </a:txBody>
                  <a:tcPr marL="7739" marR="7739" marT="71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smtClean="0">
                          <a:solidFill>
                            <a:schemeClr val="tx1"/>
                          </a:solidFill>
                        </a:rPr>
                        <a:t>112</a:t>
                      </a:r>
                      <a:endParaRPr lang="en-GB" sz="1400" dirty="0">
                        <a:solidFill>
                          <a:schemeClr val="tx1"/>
                        </a:solidFill>
                      </a:endParaRPr>
                    </a:p>
                  </a:txBody>
                  <a:tcPr marL="7739" marR="7739" marT="71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08889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47</a:t>
            </a:fld>
            <a:endParaRPr lang="en-ZA" dirty="0">
              <a:solidFill>
                <a:prstClr val="black">
                  <a:tint val="75000"/>
                </a:prstClr>
              </a:solidFill>
            </a:endParaRPr>
          </a:p>
        </p:txBody>
      </p:sp>
      <p:sp>
        <p:nvSpPr>
          <p:cNvPr id="7" name="Title 1"/>
          <p:cNvSpPr>
            <a:spLocks noGrp="1"/>
          </p:cNvSpPr>
          <p:nvPr>
            <p:ph type="title"/>
          </p:nvPr>
        </p:nvSpPr>
        <p:spPr>
          <a:xfrm>
            <a:off x="142133" y="628856"/>
            <a:ext cx="7995576" cy="659899"/>
          </a:xfrm>
          <a:prstGeom prst="rect">
            <a:avLst/>
          </a:prstGeom>
          <a:noFill/>
        </p:spPr>
        <p:txBody>
          <a:bodyPr rtlCol="0">
            <a:noAutofit/>
          </a:bodyPr>
          <a:lstStyle/>
          <a:p>
            <a:pPr>
              <a:spcBef>
                <a:spcPts val="0"/>
              </a:spcBef>
              <a:defRPr/>
            </a:pPr>
            <a:r>
              <a:rPr lang="en-ZA" sz="3323" b="1" kern="0" dirty="0">
                <a:solidFill>
                  <a:sysClr val="windowText" lastClr="000000"/>
                </a:solidFill>
              </a:rPr>
              <a:t/>
            </a:r>
            <a:br>
              <a:rPr lang="en-ZA" sz="3323" b="1" kern="0" dirty="0">
                <a:solidFill>
                  <a:sysClr val="windowText" lastClr="000000"/>
                </a:solidFill>
              </a:rPr>
            </a:br>
            <a:r>
              <a:rPr lang="en-US" sz="2585" b="1" kern="0" dirty="0">
                <a:solidFill>
                  <a:sysClr val="windowText" lastClr="000000"/>
                </a:solidFill>
              </a:rPr>
              <a:t>MTEF COMPENSATION OF EMPLOYEES BUDGET…</a:t>
            </a:r>
            <a:r>
              <a:rPr lang="en-US" sz="2585" b="1" kern="0" dirty="0">
                <a:solidFill>
                  <a:srgbClr val="2B3616"/>
                </a:solidFill>
                <a:cs typeface="Arial" pitchFamily="34" charset="0"/>
              </a:rPr>
              <a:t> </a:t>
            </a:r>
            <a:r>
              <a:rPr lang="en-ZA" sz="3323" kern="0" dirty="0">
                <a:solidFill>
                  <a:srgbClr val="00B050"/>
                </a:solidFill>
                <a:cs typeface="Arial" pitchFamily="34" charset="0"/>
              </a:rPr>
              <a:t/>
            </a:r>
            <a:br>
              <a:rPr lang="en-ZA" sz="3323" kern="0" dirty="0">
                <a:solidFill>
                  <a:srgbClr val="00B050"/>
                </a:solidFill>
                <a:cs typeface="Arial" pitchFamily="34" charset="0"/>
              </a:rPr>
            </a:br>
            <a:endParaRPr lang="en-ZA" sz="3323" kern="0" dirty="0">
              <a:solidFill>
                <a:srgbClr val="00B050"/>
              </a:solidFill>
              <a:cs typeface="Arial" pitchFamily="34" charset="0"/>
            </a:endParaRPr>
          </a:p>
        </p:txBody>
      </p:sp>
      <p:sp>
        <p:nvSpPr>
          <p:cNvPr id="2" name="TextBox 1"/>
          <p:cNvSpPr txBox="1"/>
          <p:nvPr/>
        </p:nvSpPr>
        <p:spPr>
          <a:xfrm>
            <a:off x="576105" y="2092565"/>
            <a:ext cx="7127631" cy="7168181"/>
          </a:xfrm>
          <a:prstGeom prst="rect">
            <a:avLst/>
          </a:prstGeom>
          <a:noFill/>
        </p:spPr>
        <p:txBody>
          <a:bodyPr wrap="square" rtlCol="0">
            <a:spAutoFit/>
          </a:bodyPr>
          <a:lstStyle/>
          <a:p>
            <a:pPr marL="263776" indent="-263776" algn="just">
              <a:buFont typeface="Wingdings" panose="05000000000000000000" pitchFamily="2" charset="2"/>
              <a:buChar char="§"/>
            </a:pPr>
            <a:r>
              <a:rPr lang="en-US" sz="1662" dirty="0">
                <a:solidFill>
                  <a:prstClr val="black"/>
                </a:solidFill>
                <a:latin typeface="Arial" panose="020B0604020202020204" pitchFamily="34" charset="0"/>
                <a:cs typeface="Arial" panose="020B0604020202020204" pitchFamily="34" charset="0"/>
              </a:rPr>
              <a:t>The approved post establishment has 124 approved posts of which 107 (86,3%) are funded and 17 remain unfunded (13,7%). These positions exclude functions from Youth and Persons with Disabilities respectively</a:t>
            </a:r>
          </a:p>
          <a:p>
            <a:pPr marL="263776" indent="-263776" algn="just">
              <a:buFont typeface="Wingdings" panose="05000000000000000000" pitchFamily="2" charset="2"/>
              <a:buChar char="§"/>
            </a:pPr>
            <a:endParaRPr lang="en-US" sz="1662" dirty="0">
              <a:solidFill>
                <a:prstClr val="black"/>
              </a:solidFill>
              <a:latin typeface="Arial" panose="020B0604020202020204" pitchFamily="34" charset="0"/>
              <a:cs typeface="Arial" panose="020B0604020202020204" pitchFamily="34" charset="0"/>
            </a:endParaRPr>
          </a:p>
          <a:p>
            <a:pPr marL="263776" indent="-263776" algn="just">
              <a:buFont typeface="Wingdings" panose="05000000000000000000" pitchFamily="2" charset="2"/>
              <a:buChar char="§"/>
            </a:pPr>
            <a:r>
              <a:rPr lang="en-US" sz="1662" dirty="0">
                <a:solidFill>
                  <a:prstClr val="black"/>
                </a:solidFill>
                <a:latin typeface="Arial" panose="020B0604020202020204" pitchFamily="34" charset="0"/>
                <a:cs typeface="Arial" panose="020B0604020202020204" pitchFamily="34" charset="0"/>
              </a:rPr>
              <a:t>Vacancy rate to be determined on the basis of funded vacancies against funded posts: anticipated vacancy rate to remain at less than 10%.</a:t>
            </a:r>
          </a:p>
          <a:p>
            <a:pPr algn="just"/>
            <a:endParaRPr lang="en-US" sz="1662" dirty="0">
              <a:solidFill>
                <a:prstClr val="black"/>
              </a:solidFill>
              <a:latin typeface="Arial" panose="020B0604020202020204" pitchFamily="34" charset="0"/>
              <a:cs typeface="Arial" panose="020B0604020202020204" pitchFamily="34" charset="0"/>
            </a:endParaRPr>
          </a:p>
          <a:p>
            <a:pPr marL="263776" indent="-263776" algn="just">
              <a:buFont typeface="Wingdings" panose="05000000000000000000" pitchFamily="2" charset="2"/>
              <a:buChar char="§"/>
            </a:pPr>
            <a:r>
              <a:rPr lang="en-US" sz="1662" dirty="0">
                <a:solidFill>
                  <a:prstClr val="black"/>
                </a:solidFill>
                <a:latin typeface="Arial" panose="020B0604020202020204" pitchFamily="34" charset="0"/>
                <a:cs typeface="Arial" panose="020B0604020202020204" pitchFamily="34" charset="0"/>
              </a:rPr>
              <a:t>In line with the new configuration of the Department, the process of organisational redesign will take place to ensure alignment of the organisational structures and post establishment with the strategic direction that the Department will pursue.</a:t>
            </a:r>
          </a:p>
          <a:p>
            <a:pPr marL="263776" indent="-263776" algn="just">
              <a:buFont typeface="Wingdings" panose="05000000000000000000" pitchFamily="2" charset="2"/>
              <a:buChar char="§"/>
            </a:pPr>
            <a:endParaRPr lang="en-US" sz="1662" dirty="0">
              <a:solidFill>
                <a:prstClr val="black"/>
              </a:solidFill>
              <a:latin typeface="Arial" panose="020B0604020202020204" pitchFamily="34" charset="0"/>
              <a:cs typeface="Arial" panose="020B0604020202020204" pitchFamily="34" charset="0"/>
            </a:endParaRPr>
          </a:p>
          <a:p>
            <a:pPr marL="263776" indent="-263776" algn="just">
              <a:buFont typeface="Wingdings" panose="05000000000000000000" pitchFamily="2" charset="2"/>
              <a:buChar char="§"/>
            </a:pPr>
            <a:r>
              <a:rPr lang="en-US" sz="1662" dirty="0">
                <a:solidFill>
                  <a:prstClr val="black"/>
                </a:solidFill>
                <a:latin typeface="Arial" panose="020B0604020202020204" pitchFamily="34" charset="0"/>
                <a:cs typeface="Arial" panose="020B0604020202020204" pitchFamily="34" charset="0"/>
              </a:rPr>
              <a:t>The start-up organisational structure will be developed during this period of National Organisation of Government (NMOG) and submitted to Minister of Public Service and Administration before 31 August 2019</a:t>
            </a:r>
          </a:p>
          <a:p>
            <a:r>
              <a:rPr lang="en-US" sz="1662" dirty="0">
                <a:solidFill>
                  <a:prstClr val="black"/>
                </a:solidFill>
              </a:rPr>
              <a:t>		</a:t>
            </a:r>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a:p>
            <a:endParaRPr lang="en-US" sz="2954" dirty="0">
              <a:solidFill>
                <a:prstClr val="black"/>
              </a:solidFill>
            </a:endParaRPr>
          </a:p>
        </p:txBody>
      </p:sp>
      <p:sp>
        <p:nvSpPr>
          <p:cNvPr id="3" name="Date Placeholder 2"/>
          <p:cNvSpPr>
            <a:spLocks noGrp="1"/>
          </p:cNvSpPr>
          <p:nvPr>
            <p:ph type="dt" sz="half" idx="10"/>
          </p:nvPr>
        </p:nvSpPr>
        <p:spPr/>
        <p:txBody>
          <a:bodyPr/>
          <a:lstStyle/>
          <a:p>
            <a:fld id="{6F2A365D-A00C-4816-BE60-59EECA1622A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1604708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48</a:t>
            </a:fld>
            <a:endParaRPr lang="en-ZA" dirty="0">
              <a:solidFill>
                <a:prstClr val="black">
                  <a:tint val="75000"/>
                </a:prstClr>
              </a:solidFill>
            </a:endParaRPr>
          </a:p>
        </p:txBody>
      </p:sp>
      <p:sp>
        <p:nvSpPr>
          <p:cNvPr id="7" name="Title 1"/>
          <p:cNvSpPr>
            <a:spLocks noGrp="1"/>
          </p:cNvSpPr>
          <p:nvPr>
            <p:ph type="title"/>
          </p:nvPr>
        </p:nvSpPr>
        <p:spPr>
          <a:xfrm>
            <a:off x="200967" y="722584"/>
            <a:ext cx="7995576" cy="659899"/>
          </a:xfrm>
          <a:prstGeom prst="rect">
            <a:avLst/>
          </a:prstGeom>
          <a:noFill/>
        </p:spPr>
        <p:txBody>
          <a:bodyPr rtlCol="0">
            <a:noAutofit/>
          </a:bodyPr>
          <a:lstStyle/>
          <a:p>
            <a:pPr>
              <a:spcBef>
                <a:spcPts val="0"/>
              </a:spcBef>
              <a:defRPr/>
            </a:pPr>
            <a:r>
              <a:rPr lang="en-ZA" sz="3323" b="1" kern="0" dirty="0">
                <a:solidFill>
                  <a:sysClr val="windowText" lastClr="000000"/>
                </a:solidFill>
              </a:rPr>
              <a:t/>
            </a:r>
            <a:br>
              <a:rPr lang="en-ZA" sz="3323" b="1" kern="0" dirty="0">
                <a:solidFill>
                  <a:sysClr val="windowText" lastClr="000000"/>
                </a:solidFill>
              </a:rPr>
            </a:br>
            <a:r>
              <a:rPr lang="en-US" sz="3323" b="1" kern="0" dirty="0">
                <a:solidFill>
                  <a:srgbClr val="2B3616"/>
                </a:solidFill>
                <a:cs typeface="Arial" pitchFamily="34" charset="0"/>
              </a:rPr>
              <a:t>FINANCIAL INFORMATION </a:t>
            </a:r>
            <a:r>
              <a:rPr lang="en-ZA" sz="3323" kern="0" dirty="0">
                <a:solidFill>
                  <a:sysClr val="windowText" lastClr="000000"/>
                </a:solidFill>
                <a:cs typeface="Arial" pitchFamily="34" charset="0"/>
              </a:rPr>
              <a:t/>
            </a:r>
            <a:br>
              <a:rPr lang="en-ZA" sz="3323" kern="0" dirty="0">
                <a:solidFill>
                  <a:sysClr val="windowText" lastClr="000000"/>
                </a:solidFill>
                <a:cs typeface="Arial" pitchFamily="34" charset="0"/>
              </a:rPr>
            </a:br>
            <a:endParaRPr lang="en-ZA" sz="3323" kern="0" dirty="0">
              <a:solidFill>
                <a:sysClr val="windowText" lastClr="000000"/>
              </a:solidFill>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6965" y="2318315"/>
            <a:ext cx="4581330" cy="3041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170D418-FA3C-42E0-A350-4223691FEE6F}" type="datetime1">
              <a:rPr lang="en-ZA" smtClean="0">
                <a:solidFill>
                  <a:prstClr val="black">
                    <a:tint val="75000"/>
                  </a:prstClr>
                </a:solidFill>
              </a:rPr>
              <a:pPr/>
              <a:t>2019/07/08</a:t>
            </a:fld>
            <a:endParaRPr lang="en-ZA">
              <a:solidFill>
                <a:prstClr val="black">
                  <a:tint val="75000"/>
                </a:prstClr>
              </a:solidFill>
            </a:endParaRPr>
          </a:p>
        </p:txBody>
      </p:sp>
      <p:sp>
        <p:nvSpPr>
          <p:cNvPr id="6" name="Subtitle 2"/>
          <p:cNvSpPr txBox="1">
            <a:spLocks/>
          </p:cNvSpPr>
          <p:nvPr/>
        </p:nvSpPr>
        <p:spPr>
          <a:xfrm>
            <a:off x="703935" y="1760913"/>
            <a:ext cx="8175678" cy="557402"/>
          </a:xfrm>
          <a:prstGeom prst="rect">
            <a:avLst/>
          </a:prstGeom>
        </p:spPr>
        <p:txBody>
          <a:bodyPr vert="horz" lIns="84406" tIns="42203" rIns="84406" bIns="42203"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ZA" sz="2215" b="1" cap="all" dirty="0">
                <a:solidFill>
                  <a:prstClr val="black">
                    <a:lumMod val="75000"/>
                    <a:lumOff val="25000"/>
                  </a:prstClr>
                </a:solidFill>
                <a:effectLst>
                  <a:outerShdw blurRad="38100" dist="38100" dir="2700000" algn="tl">
                    <a:srgbClr val="000000">
                      <a:alpha val="43137"/>
                    </a:srgbClr>
                  </a:outerShdw>
                </a:effectLst>
                <a:latin typeface="Arial" pitchFamily="34" charset="0"/>
                <a:cs typeface="Arial" pitchFamily="34" charset="0"/>
              </a:rPr>
              <a:t>		</a:t>
            </a:r>
            <a:endParaRPr lang="en-ZA" sz="2215" dirty="0">
              <a:solidFill>
                <a:srgbClr val="004C00"/>
              </a:solidFill>
            </a:endParaRPr>
          </a:p>
        </p:txBody>
      </p:sp>
    </p:spTree>
    <p:extLst>
      <p:ext uri="{BB962C8B-B14F-4D97-AF65-F5344CB8AC3E}">
        <p14:creationId xmlns:p14="http://schemas.microsoft.com/office/powerpoint/2010/main" xmlns="" val="2794237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93" y="1520690"/>
            <a:ext cx="8440615" cy="66468"/>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62"/>
          </a:p>
        </p:txBody>
      </p:sp>
      <p:cxnSp>
        <p:nvCxnSpPr>
          <p:cNvPr id="7" name="Straight Connector 6"/>
          <p:cNvCxnSpPr/>
          <p:nvPr/>
        </p:nvCxnSpPr>
        <p:spPr>
          <a:xfrm>
            <a:off x="351693" y="1653625"/>
            <a:ext cx="8440615"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6" name="Title 5"/>
          <p:cNvSpPr>
            <a:spLocks noGrp="1"/>
          </p:cNvSpPr>
          <p:nvPr>
            <p:ph type="title"/>
          </p:nvPr>
        </p:nvSpPr>
        <p:spPr>
          <a:xfrm>
            <a:off x="773723" y="1620223"/>
            <a:ext cx="7596554" cy="316215"/>
          </a:xfrm>
        </p:spPr>
        <p:txBody>
          <a:bodyPr>
            <a:noAutofit/>
          </a:bodyPr>
          <a:lstStyle/>
          <a:p>
            <a:r>
              <a:rPr lang="en-ZA" sz="1292" b="1" dirty="0">
                <a:solidFill>
                  <a:schemeClr val="tx1">
                    <a:lumMod val="95000"/>
                    <a:lumOff val="5000"/>
                  </a:schemeClr>
                </a:solidFill>
                <a:latin typeface="Arial" charset="0"/>
                <a:cs typeface="Arial" charset="0"/>
              </a:rPr>
              <a:t>2019 MTEF ALLOCATION</a:t>
            </a:r>
            <a:endParaRPr lang="en-ZA" sz="1292" dirty="0"/>
          </a:p>
        </p:txBody>
      </p:sp>
      <p:sp>
        <p:nvSpPr>
          <p:cNvPr id="8" name="Content Placeholder 7"/>
          <p:cNvSpPr>
            <a:spLocks noGrp="1"/>
          </p:cNvSpPr>
          <p:nvPr>
            <p:ph idx="1"/>
          </p:nvPr>
        </p:nvSpPr>
        <p:spPr>
          <a:xfrm>
            <a:off x="773723" y="2765981"/>
            <a:ext cx="7596554" cy="3008719"/>
          </a:xfrm>
        </p:spPr>
        <p:txBody>
          <a:bodyPr/>
          <a:lstStyle/>
          <a:p>
            <a:pPr marL="263776" indent="-263776">
              <a:buFontTx/>
              <a:buChar char="-"/>
            </a:pPr>
            <a:endParaRPr lang="en-ZA" b="1" dirty="0">
              <a:solidFill>
                <a:srgbClr val="006600"/>
              </a:solidFill>
            </a:endParaRPr>
          </a:p>
          <a:p>
            <a:endParaRPr lang="en-ZA" dirty="0"/>
          </a:p>
        </p:txBody>
      </p:sp>
      <p:graphicFrame>
        <p:nvGraphicFramePr>
          <p:cNvPr id="12" name="Content Placeholder 7"/>
          <p:cNvGraphicFramePr>
            <a:graphicFrameLocks/>
          </p:cNvGraphicFramePr>
          <p:nvPr>
            <p:extLst/>
          </p:nvPr>
        </p:nvGraphicFramePr>
        <p:xfrm>
          <a:off x="606128" y="1879660"/>
          <a:ext cx="8020476" cy="3296817"/>
        </p:xfrm>
        <a:graphic>
          <a:graphicData uri="http://schemas.openxmlformats.org/drawingml/2006/table">
            <a:tbl>
              <a:tblPr/>
              <a:tblGrid>
                <a:gridCol w="2280331">
                  <a:extLst>
                    <a:ext uri="{9D8B030D-6E8A-4147-A177-3AD203B41FA5}">
                      <a16:colId xmlns:a16="http://schemas.microsoft.com/office/drawing/2014/main" xmlns="" val="20000"/>
                    </a:ext>
                  </a:extLst>
                </a:gridCol>
                <a:gridCol w="943585">
                  <a:extLst>
                    <a:ext uri="{9D8B030D-6E8A-4147-A177-3AD203B41FA5}">
                      <a16:colId xmlns:a16="http://schemas.microsoft.com/office/drawing/2014/main" xmlns="" val="20001"/>
                    </a:ext>
                  </a:extLst>
                </a:gridCol>
                <a:gridCol w="864954">
                  <a:extLst>
                    <a:ext uri="{9D8B030D-6E8A-4147-A177-3AD203B41FA5}">
                      <a16:colId xmlns:a16="http://schemas.microsoft.com/office/drawing/2014/main" xmlns="" val="20002"/>
                    </a:ext>
                  </a:extLst>
                </a:gridCol>
                <a:gridCol w="864954">
                  <a:extLst>
                    <a:ext uri="{9D8B030D-6E8A-4147-A177-3AD203B41FA5}">
                      <a16:colId xmlns:a16="http://schemas.microsoft.com/office/drawing/2014/main" xmlns="" val="20003"/>
                    </a:ext>
                  </a:extLst>
                </a:gridCol>
                <a:gridCol w="707689">
                  <a:extLst>
                    <a:ext uri="{9D8B030D-6E8A-4147-A177-3AD203B41FA5}">
                      <a16:colId xmlns:a16="http://schemas.microsoft.com/office/drawing/2014/main" xmlns="" val="20004"/>
                    </a:ext>
                  </a:extLst>
                </a:gridCol>
                <a:gridCol w="786319">
                  <a:extLst>
                    <a:ext uri="{9D8B030D-6E8A-4147-A177-3AD203B41FA5}">
                      <a16:colId xmlns:a16="http://schemas.microsoft.com/office/drawing/2014/main" xmlns="" val="20005"/>
                    </a:ext>
                  </a:extLst>
                </a:gridCol>
                <a:gridCol w="754443">
                  <a:extLst>
                    <a:ext uri="{9D8B030D-6E8A-4147-A177-3AD203B41FA5}">
                      <a16:colId xmlns:a16="http://schemas.microsoft.com/office/drawing/2014/main" xmlns="" val="20006"/>
                    </a:ext>
                  </a:extLst>
                </a:gridCol>
                <a:gridCol w="818201">
                  <a:extLst>
                    <a:ext uri="{9D8B030D-6E8A-4147-A177-3AD203B41FA5}">
                      <a16:colId xmlns:a16="http://schemas.microsoft.com/office/drawing/2014/main" xmlns="" val="20007"/>
                    </a:ext>
                  </a:extLst>
                </a:gridCol>
              </a:tblGrid>
              <a:tr h="984486">
                <a:tc>
                  <a:txBody>
                    <a:bodyPr/>
                    <a:lstStyle/>
                    <a:p>
                      <a:pPr algn="ctr" rtl="0" fontAlgn="ctr"/>
                      <a:r>
                        <a:rPr lang="en-ZA" sz="1100" b="1" i="0" u="none" strike="noStrike" kern="1200" dirty="0" smtClean="0">
                          <a:solidFill>
                            <a:srgbClr val="000000"/>
                          </a:solidFill>
                          <a:effectLst/>
                          <a:latin typeface="Calibri"/>
                          <a:ea typeface="+mn-ea"/>
                          <a:cs typeface="+mn-cs"/>
                        </a:rPr>
                        <a:t>Programmes</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kern="1200" dirty="0" smtClean="0">
                          <a:solidFill>
                            <a:srgbClr val="000000"/>
                          </a:solidFill>
                          <a:effectLst/>
                          <a:latin typeface="Calibri"/>
                          <a:ea typeface="+mn-ea"/>
                          <a:cs typeface="+mn-cs"/>
                        </a:rPr>
                        <a:t>2018/19    Adjusted Appropriation</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kern="1200" dirty="0" smtClean="0">
                          <a:solidFill>
                            <a:srgbClr val="000000"/>
                          </a:solidFill>
                          <a:effectLst/>
                          <a:latin typeface="Calibri"/>
                          <a:ea typeface="+mn-ea"/>
                          <a:cs typeface="+mn-cs"/>
                        </a:rPr>
                        <a:t>2019/20 Original Budget</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kern="1200" dirty="0" smtClean="0">
                          <a:solidFill>
                            <a:srgbClr val="000000"/>
                          </a:solidFill>
                          <a:effectLst/>
                          <a:latin typeface="Calibri"/>
                          <a:ea typeface="+mn-ea"/>
                          <a:cs typeface="+mn-cs"/>
                        </a:rPr>
                        <a:t>2019/20 </a:t>
                      </a:r>
                      <a:r>
                        <a:rPr lang="en-ZA" sz="1100" b="1" i="0" u="none" strike="noStrike" kern="1200" dirty="0">
                          <a:solidFill>
                            <a:srgbClr val="000000"/>
                          </a:solidFill>
                          <a:effectLst/>
                          <a:latin typeface="Calibri"/>
                          <a:ea typeface="+mn-ea"/>
                          <a:cs typeface="+mn-cs"/>
                        </a:rPr>
                        <a:t>increase</a:t>
                      </a:r>
                      <a:r>
                        <a:rPr lang="en-ZA" sz="1100" b="1" i="0" u="none" strike="noStrike" kern="1200" dirty="0" smtClean="0">
                          <a:solidFill>
                            <a:srgbClr val="000000"/>
                          </a:solidFill>
                          <a:effectLst/>
                          <a:latin typeface="Calibri"/>
                          <a:ea typeface="+mn-ea"/>
                          <a:cs typeface="+mn-cs"/>
                        </a:rPr>
                        <a:t>/  (decrease) </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kern="1200" dirty="0" smtClean="0">
                          <a:solidFill>
                            <a:srgbClr val="000000"/>
                          </a:solidFill>
                          <a:effectLst/>
                          <a:latin typeface="Calibri"/>
                          <a:ea typeface="+mn-ea"/>
                          <a:cs typeface="+mn-cs"/>
                        </a:rPr>
                        <a:t>2020/21  </a:t>
                      </a:r>
                      <a:r>
                        <a:rPr lang="en-ZA" sz="1100" b="1" i="0" u="none" strike="noStrike" kern="1200" dirty="0">
                          <a:solidFill>
                            <a:srgbClr val="000000"/>
                          </a:solidFill>
                          <a:effectLst/>
                          <a:latin typeface="Calibri"/>
                          <a:ea typeface="+mn-ea"/>
                          <a:cs typeface="+mn-cs"/>
                        </a:rPr>
                        <a:t>Estimates</a:t>
                      </a: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kern="1200" dirty="0" smtClean="0">
                          <a:solidFill>
                            <a:srgbClr val="000000"/>
                          </a:solidFill>
                          <a:effectLst/>
                          <a:latin typeface="Calibri"/>
                          <a:ea typeface="+mn-ea"/>
                          <a:cs typeface="+mn-cs"/>
                        </a:rPr>
                        <a:t>2020/21 </a:t>
                      </a:r>
                      <a:r>
                        <a:rPr lang="en-ZA" sz="1100" b="1" i="0" u="none" strike="noStrike" kern="1200" dirty="0">
                          <a:solidFill>
                            <a:srgbClr val="000000"/>
                          </a:solidFill>
                          <a:effectLst/>
                          <a:latin typeface="Calibri"/>
                          <a:ea typeface="+mn-ea"/>
                          <a:cs typeface="+mn-cs"/>
                        </a:rPr>
                        <a:t>increase</a:t>
                      </a:r>
                      <a:r>
                        <a:rPr lang="en-ZA" sz="1100" b="1" i="0" u="none" strike="noStrike" kern="1200" dirty="0" smtClean="0">
                          <a:solidFill>
                            <a:srgbClr val="000000"/>
                          </a:solidFill>
                          <a:effectLst/>
                          <a:latin typeface="Calibri"/>
                          <a:ea typeface="+mn-ea"/>
                          <a:cs typeface="+mn-cs"/>
                        </a:rPr>
                        <a:t>/ (decrease) </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kern="1200" dirty="0" smtClean="0">
                          <a:solidFill>
                            <a:srgbClr val="000000"/>
                          </a:solidFill>
                          <a:effectLst/>
                          <a:latin typeface="Calibri"/>
                          <a:ea typeface="+mn-ea"/>
                          <a:cs typeface="+mn-cs"/>
                        </a:rPr>
                        <a:t>2021/22</a:t>
                      </a:r>
                    </a:p>
                    <a:p>
                      <a:pPr algn="ctr" rtl="0" fontAlgn="ctr"/>
                      <a:r>
                        <a:rPr lang="en-ZA" sz="1100" b="1" i="0" u="none" strike="noStrike" kern="1200" dirty="0" smtClean="0">
                          <a:solidFill>
                            <a:srgbClr val="000000"/>
                          </a:solidFill>
                          <a:effectLst/>
                          <a:latin typeface="Calibri"/>
                          <a:ea typeface="+mn-ea"/>
                          <a:cs typeface="+mn-cs"/>
                        </a:rPr>
                        <a:t>Estimates</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100" b="1" i="0" u="none" strike="noStrike" kern="1200" dirty="0" smtClean="0">
                          <a:solidFill>
                            <a:srgbClr val="000000"/>
                          </a:solidFill>
                          <a:effectLst/>
                          <a:latin typeface="Calibri"/>
                          <a:ea typeface="+mn-ea"/>
                          <a:cs typeface="+mn-cs"/>
                        </a:rPr>
                        <a:t>2021/22</a:t>
                      </a:r>
                    </a:p>
                    <a:p>
                      <a:pPr algn="ctr" rtl="0" fontAlgn="ctr"/>
                      <a:r>
                        <a:rPr lang="en-ZA" sz="1100" b="1" i="0" u="none" strike="noStrike" kern="1200" dirty="0" smtClean="0">
                          <a:solidFill>
                            <a:srgbClr val="000000"/>
                          </a:solidFill>
                          <a:effectLst/>
                          <a:latin typeface="Calibri"/>
                          <a:ea typeface="+mn-ea"/>
                          <a:cs typeface="+mn-cs"/>
                        </a:rPr>
                        <a:t>increase/</a:t>
                      </a:r>
                    </a:p>
                    <a:p>
                      <a:pPr algn="ctr" rtl="0" fontAlgn="ctr"/>
                      <a:r>
                        <a:rPr lang="en-ZA" sz="1100" b="1" i="0" u="none" strike="noStrike" kern="1200" dirty="0" smtClean="0">
                          <a:solidFill>
                            <a:srgbClr val="000000"/>
                          </a:solidFill>
                          <a:effectLst/>
                          <a:latin typeface="Calibri"/>
                          <a:ea typeface="+mn-ea"/>
                          <a:cs typeface="+mn-cs"/>
                        </a:rPr>
                        <a:t>(decrease)</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extLst>
                  <a:ext uri="{0D108BD9-81ED-4DB2-BD59-A6C34878D82A}">
                    <a16:rowId xmlns:a16="http://schemas.microsoft.com/office/drawing/2014/main" xmlns="" val="10000"/>
                  </a:ext>
                </a:extLst>
              </a:tr>
              <a:tr h="305895">
                <a:tc>
                  <a:txBody>
                    <a:bodyPr/>
                    <a:lstStyle/>
                    <a:p>
                      <a:pPr algn="l" rtl="0" fontAlgn="t"/>
                      <a:r>
                        <a:rPr lang="en-ZA" sz="1100" b="0" i="0" u="none" strike="noStrike" dirty="0">
                          <a:solidFill>
                            <a:srgbClr val="000000"/>
                          </a:solidFill>
                          <a:effectLst/>
                          <a:latin typeface="Calibri"/>
                        </a:rPr>
                        <a:t> </a:t>
                      </a: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t"/>
                      <a:r>
                        <a:rPr lang="en-ZA" sz="1100" b="1" i="0" u="none" strike="noStrike" dirty="0">
                          <a:solidFill>
                            <a:srgbClr val="000000"/>
                          </a:solidFill>
                          <a:effectLst/>
                          <a:latin typeface="Calibri"/>
                        </a:rPr>
                        <a:t>R’000 </a:t>
                      </a: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t"/>
                      <a:r>
                        <a:rPr lang="en-ZA" sz="1100" b="1" i="0" u="none" strike="noStrike" dirty="0">
                          <a:solidFill>
                            <a:srgbClr val="000000"/>
                          </a:solidFill>
                          <a:effectLst/>
                          <a:latin typeface="Calibri"/>
                        </a:rPr>
                        <a:t>R’000 </a:t>
                      </a: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t"/>
                      <a:r>
                        <a:rPr lang="en-ZA" sz="1100" b="1" i="0" u="none" strike="noStrike" dirty="0">
                          <a:solidFill>
                            <a:srgbClr val="000000"/>
                          </a:solidFill>
                          <a:effectLst/>
                          <a:latin typeface="Calibri"/>
                        </a:rPr>
                        <a:t>%  </a:t>
                      </a: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ctr" rtl="0" fontAlgn="t"/>
                      <a:r>
                        <a:rPr lang="en-ZA" sz="1100" b="1" i="0" u="none" strike="noStrike" dirty="0">
                          <a:solidFill>
                            <a:srgbClr val="000000"/>
                          </a:solidFill>
                          <a:effectLst/>
                          <a:latin typeface="Calibri"/>
                        </a:rPr>
                        <a:t>R’000 </a:t>
                      </a: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t"/>
                      <a:r>
                        <a:rPr lang="en-ZA" sz="1100" b="1" i="0" u="none" strike="noStrike" dirty="0">
                          <a:solidFill>
                            <a:srgbClr val="000000"/>
                          </a:solidFill>
                          <a:effectLst/>
                          <a:latin typeface="Calibri"/>
                        </a:rPr>
                        <a:t>%  </a:t>
                      </a: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ctr" rtl="0" fontAlgn="t"/>
                      <a:endParaRPr lang="en-ZA" sz="1100" b="1" i="0" u="none" strike="noStrike" kern="1200" dirty="0">
                        <a:solidFill>
                          <a:srgbClr val="000000"/>
                        </a:solidFill>
                        <a:effectLst/>
                        <a:latin typeface="Calibri"/>
                        <a:ea typeface="+mn-ea"/>
                        <a:cs typeface="+mn-cs"/>
                      </a:endParaRP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t"/>
                      <a:endParaRPr lang="en-ZA" sz="1100" b="1" i="0" u="none" strike="noStrike" dirty="0">
                        <a:solidFill>
                          <a:srgbClr val="000000"/>
                        </a:solidFill>
                        <a:effectLst/>
                        <a:latin typeface="Calibri"/>
                      </a:endParaRP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1"/>
                  </a:ext>
                </a:extLst>
              </a:tr>
              <a:tr h="489694">
                <a:tc>
                  <a:txBody>
                    <a:bodyPr/>
                    <a:lstStyle/>
                    <a:p>
                      <a:pPr marL="228600" indent="-228600" algn="l" fontAlgn="ctr">
                        <a:buAutoNum type="arabicPeriod"/>
                      </a:pPr>
                      <a:r>
                        <a:rPr lang="en-ZA" sz="1100" b="0" i="0" u="none" strike="noStrike" dirty="0" smtClean="0">
                          <a:solidFill>
                            <a:srgbClr val="000000"/>
                          </a:solidFill>
                          <a:effectLst/>
                          <a:latin typeface="Calibri"/>
                        </a:rPr>
                        <a:t>Administration</a:t>
                      </a: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79</a:t>
                      </a:r>
                      <a:r>
                        <a:rPr lang="en-ZA" sz="1100" b="0" i="0" u="none" strike="noStrike" baseline="0" dirty="0" smtClean="0">
                          <a:solidFill>
                            <a:srgbClr val="000000"/>
                          </a:solidFill>
                          <a:effectLst/>
                          <a:latin typeface="Calibri"/>
                        </a:rPr>
                        <a:t> 409</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84 387</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(6.2%)</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marL="0" algn="r" defTabSz="914400" rtl="0" eaLnBrk="1" fontAlgn="ctr" latinLnBrk="0" hangingPunct="1"/>
                      <a:r>
                        <a:rPr lang="en-ZA" sz="1100" b="0" i="0" u="none" strike="noStrike" kern="1200" dirty="0" smtClean="0">
                          <a:solidFill>
                            <a:srgbClr val="000000"/>
                          </a:solidFill>
                          <a:effectLst/>
                          <a:latin typeface="Calibri"/>
                          <a:ea typeface="+mn-ea"/>
                          <a:cs typeface="+mn-cs"/>
                        </a:rPr>
                        <a:t>91 480     </a:t>
                      </a:r>
                      <a:endParaRPr lang="en-ZA" sz="1100" b="0" i="0" u="none" strike="noStrike" kern="1200" dirty="0">
                        <a:solidFill>
                          <a:srgbClr val="000000"/>
                        </a:solidFill>
                        <a:effectLst/>
                        <a:latin typeface="Calibri"/>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8.4%</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marL="0" algn="r" defTabSz="914400" rtl="0" eaLnBrk="1" fontAlgn="ctr" latinLnBrk="0" hangingPunct="1"/>
                      <a:r>
                        <a:rPr lang="en-ZA" sz="1100" b="0" i="0" u="none" strike="noStrike" kern="1200" dirty="0" smtClean="0">
                          <a:solidFill>
                            <a:srgbClr val="000000"/>
                          </a:solidFill>
                          <a:effectLst/>
                          <a:latin typeface="Calibri"/>
                          <a:ea typeface="+mn-ea"/>
                          <a:cs typeface="+mn-cs"/>
                        </a:rPr>
                        <a:t>96 865</a:t>
                      </a:r>
                      <a:endParaRPr lang="en-ZA" sz="1100" b="0" i="0" u="none" strike="noStrike" kern="1200" dirty="0">
                        <a:solidFill>
                          <a:srgbClr val="000000"/>
                        </a:solidFill>
                        <a:effectLst/>
                        <a:latin typeface="Calibri"/>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ZA" sz="1100" b="0" i="0" u="none" strike="noStrike" dirty="0" smtClean="0">
                          <a:solidFill>
                            <a:srgbClr val="000000"/>
                          </a:solidFill>
                          <a:effectLst/>
                          <a:latin typeface="Calibri"/>
                        </a:rPr>
                        <a:t>5.9%</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2"/>
                  </a:ext>
                </a:extLst>
              </a:tr>
              <a:tr h="596650">
                <a:tc>
                  <a:txBody>
                    <a:bodyPr/>
                    <a:lstStyle/>
                    <a:p>
                      <a:pPr marL="228600" indent="-228600" algn="l" fontAlgn="ctr">
                        <a:buAutoNum type="arabicPeriod" startAt="2"/>
                      </a:pPr>
                      <a:r>
                        <a:rPr lang="en-ZA" sz="1100" b="0" i="0" u="none" strike="noStrike" dirty="0" smtClean="0">
                          <a:solidFill>
                            <a:srgbClr val="000000"/>
                          </a:solidFill>
                          <a:effectLst/>
                          <a:latin typeface="Calibri"/>
                        </a:rPr>
                        <a:t>Social Transformation and </a:t>
                      </a:r>
                    </a:p>
                    <a:p>
                      <a:pPr marL="0" indent="0" algn="l" fontAlgn="ctr">
                        <a:buNone/>
                      </a:pPr>
                      <a:r>
                        <a:rPr lang="en-ZA" sz="1100" b="0" i="0" u="none" strike="noStrike" baseline="0" dirty="0" smtClean="0">
                          <a:solidFill>
                            <a:srgbClr val="000000"/>
                          </a:solidFill>
                          <a:effectLst/>
                          <a:latin typeface="Calibri"/>
                        </a:rPr>
                        <a:t>      </a:t>
                      </a:r>
                      <a:r>
                        <a:rPr lang="en-ZA" sz="1100" b="0" i="0" u="none" strike="noStrike" dirty="0" smtClean="0">
                          <a:solidFill>
                            <a:srgbClr val="000000"/>
                          </a:solidFill>
                          <a:effectLst/>
                          <a:latin typeface="Calibri"/>
                        </a:rPr>
                        <a:t>Economic Empowerment</a:t>
                      </a:r>
                      <a:endParaRPr lang="en-ZA" sz="1100" b="0" i="0" u="none" strike="noStrike" dirty="0">
                        <a:solidFill>
                          <a:srgbClr val="000000"/>
                        </a:solidFill>
                        <a:effectLst/>
                        <a:latin typeface="Calibri"/>
                      </a:endParaRPr>
                    </a:p>
                  </a:txBody>
                  <a:tcPr marL="8793" marR="8793" marT="879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109</a:t>
                      </a:r>
                      <a:r>
                        <a:rPr lang="en-ZA" sz="1100" b="0" i="0" u="none" strike="noStrike" baseline="0" dirty="0" smtClean="0">
                          <a:solidFill>
                            <a:srgbClr val="000000"/>
                          </a:solidFill>
                          <a:effectLst/>
                          <a:latin typeface="Calibri"/>
                        </a:rPr>
                        <a:t> </a:t>
                      </a:r>
                      <a:r>
                        <a:rPr lang="en-ZA" sz="1100" b="0" i="0" u="none" strike="noStrike" dirty="0" smtClean="0">
                          <a:solidFill>
                            <a:srgbClr val="000000"/>
                          </a:solidFill>
                          <a:effectLst/>
                          <a:latin typeface="Calibri"/>
                        </a:rPr>
                        <a:t>531</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109</a:t>
                      </a:r>
                      <a:r>
                        <a:rPr lang="en-ZA" sz="1100" b="0" i="0" u="none" strike="noStrike" baseline="0" dirty="0" smtClean="0">
                          <a:solidFill>
                            <a:srgbClr val="000000"/>
                          </a:solidFill>
                          <a:effectLst/>
                          <a:latin typeface="Calibri"/>
                        </a:rPr>
                        <a:t> 157</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(0.3%)</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marL="0" algn="r" defTabSz="914400" rtl="0" eaLnBrk="1" fontAlgn="ctr" latinLnBrk="0" hangingPunct="1"/>
                      <a:r>
                        <a:rPr lang="en-ZA" sz="1100" b="0" i="0" u="none" strike="noStrike" kern="1200" dirty="0" smtClean="0">
                          <a:solidFill>
                            <a:srgbClr val="000000"/>
                          </a:solidFill>
                          <a:effectLst/>
                          <a:latin typeface="Calibri"/>
                          <a:ea typeface="+mn-ea"/>
                          <a:cs typeface="+mn-cs"/>
                        </a:rPr>
                        <a:t>116 099                 </a:t>
                      </a:r>
                      <a:endParaRPr lang="en-ZA" sz="1100" b="0" i="0" u="none" strike="noStrike" kern="1200" dirty="0">
                        <a:solidFill>
                          <a:srgbClr val="000000"/>
                        </a:solidFill>
                        <a:effectLst/>
                        <a:latin typeface="Calibri"/>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6.4%</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marL="0" algn="r" defTabSz="914400" rtl="0" eaLnBrk="1" fontAlgn="ctr" latinLnBrk="0" hangingPunct="1"/>
                      <a:r>
                        <a:rPr lang="en-ZA" sz="1100" b="0" i="0" u="none" strike="noStrike" kern="1200" dirty="0" smtClean="0">
                          <a:solidFill>
                            <a:srgbClr val="000000"/>
                          </a:solidFill>
                          <a:effectLst/>
                          <a:latin typeface="Calibri"/>
                          <a:ea typeface="+mn-ea"/>
                          <a:cs typeface="+mn-cs"/>
                        </a:rPr>
                        <a:t>122 744</a:t>
                      </a:r>
                      <a:endParaRPr lang="en-ZA" sz="1100" b="0" i="0" u="none" strike="noStrike" kern="1200" dirty="0">
                        <a:solidFill>
                          <a:srgbClr val="000000"/>
                        </a:solidFill>
                        <a:effectLst/>
                        <a:latin typeface="Calibri"/>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ZA" sz="1100" b="0" i="0" u="none" strike="noStrike" dirty="0" smtClean="0">
                          <a:solidFill>
                            <a:srgbClr val="000000"/>
                          </a:solidFill>
                          <a:effectLst/>
                          <a:latin typeface="Calibri"/>
                        </a:rPr>
                        <a:t>5.7%</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596650">
                <a:tc>
                  <a:txBody>
                    <a:bodyPr/>
                    <a:lstStyle/>
                    <a:p>
                      <a:pPr marL="228600" indent="-228600" algn="l" fontAlgn="ctr">
                        <a:buAutoNum type="arabicPeriod" startAt="3"/>
                      </a:pPr>
                      <a:r>
                        <a:rPr lang="en-ZA" sz="1100" b="0" i="0" u="none" strike="noStrike" dirty="0" smtClean="0">
                          <a:solidFill>
                            <a:srgbClr val="000000"/>
                          </a:solidFill>
                          <a:effectLst/>
                          <a:latin typeface="Calibri"/>
                        </a:rPr>
                        <a:t>Policy</a:t>
                      </a:r>
                      <a:r>
                        <a:rPr lang="en-ZA" sz="1100" b="0" i="0" u="none" strike="noStrike" baseline="0" dirty="0" smtClean="0">
                          <a:solidFill>
                            <a:srgbClr val="000000"/>
                          </a:solidFill>
                          <a:effectLst/>
                          <a:latin typeface="Calibri"/>
                        </a:rPr>
                        <a:t> </a:t>
                      </a:r>
                      <a:r>
                        <a:rPr lang="en-ZA" sz="1100" b="0" i="0" u="none" strike="noStrike" dirty="0" smtClean="0">
                          <a:solidFill>
                            <a:srgbClr val="000000"/>
                          </a:solidFill>
                          <a:effectLst/>
                          <a:latin typeface="Calibri"/>
                        </a:rPr>
                        <a:t> Stakeholder, Coordination and Knowledge Management</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41</a:t>
                      </a:r>
                      <a:r>
                        <a:rPr lang="en-ZA" sz="1100" b="0" i="0" u="none" strike="noStrike" baseline="0" dirty="0" smtClean="0">
                          <a:solidFill>
                            <a:srgbClr val="000000"/>
                          </a:solidFill>
                          <a:effectLst/>
                          <a:latin typeface="Calibri"/>
                        </a:rPr>
                        <a:t> 267</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50</a:t>
                      </a:r>
                      <a:r>
                        <a:rPr lang="en-ZA" sz="1100" b="0" i="0" u="none" strike="noStrike" baseline="0" dirty="0" smtClean="0">
                          <a:solidFill>
                            <a:srgbClr val="000000"/>
                          </a:solidFill>
                          <a:effectLst/>
                          <a:latin typeface="Calibri"/>
                        </a:rPr>
                        <a:t> 854</a:t>
                      </a:r>
                      <a:r>
                        <a:rPr lang="en-ZA" sz="1100" b="0" i="0" u="none" strike="noStrike" dirty="0" smtClean="0">
                          <a:solidFill>
                            <a:srgbClr val="000000"/>
                          </a:solidFill>
                          <a:effectLst/>
                          <a:latin typeface="Calibri"/>
                        </a:rPr>
                        <a:t> </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23.2%</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marL="0" algn="r" defTabSz="914400" rtl="0" eaLnBrk="1" fontAlgn="ctr" latinLnBrk="0" hangingPunct="1"/>
                      <a:r>
                        <a:rPr lang="en-ZA" sz="1100" b="0" i="0" u="none" strike="noStrike" kern="1200" dirty="0" smtClean="0">
                          <a:solidFill>
                            <a:srgbClr val="000000"/>
                          </a:solidFill>
                          <a:effectLst/>
                          <a:latin typeface="Calibri"/>
                          <a:ea typeface="+mn-ea"/>
                          <a:cs typeface="+mn-cs"/>
                        </a:rPr>
                        <a:t>52 088                   </a:t>
                      </a:r>
                      <a:endParaRPr lang="en-ZA" sz="1100" b="0" i="0" u="none" strike="noStrike" kern="1200" baseline="0" dirty="0">
                        <a:solidFill>
                          <a:srgbClr val="000000"/>
                        </a:solidFill>
                        <a:effectLst/>
                        <a:latin typeface="Calibri"/>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2.4%</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marL="0" algn="r" defTabSz="914400" rtl="0" eaLnBrk="1" fontAlgn="ctr" latinLnBrk="0" hangingPunct="1"/>
                      <a:r>
                        <a:rPr lang="en-ZA" sz="1100" b="0" i="0" u="none" strike="noStrike" kern="1200" dirty="0" smtClean="0">
                          <a:solidFill>
                            <a:srgbClr val="000000"/>
                          </a:solidFill>
                          <a:effectLst/>
                          <a:latin typeface="Calibri"/>
                          <a:ea typeface="+mn-ea"/>
                          <a:cs typeface="+mn-cs"/>
                        </a:rPr>
                        <a:t>55 323                   </a:t>
                      </a:r>
                      <a:endParaRPr lang="en-ZA" sz="1100" b="0" i="0" u="none" strike="noStrike" kern="1200" dirty="0">
                        <a:solidFill>
                          <a:srgbClr val="000000"/>
                        </a:solidFill>
                        <a:effectLst/>
                        <a:latin typeface="Calibri"/>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ZA" sz="1100" b="0" i="0" u="none" strike="noStrike" dirty="0" smtClean="0">
                          <a:solidFill>
                            <a:srgbClr val="000000"/>
                          </a:solidFill>
                          <a:effectLst/>
                          <a:latin typeface="Calibri"/>
                        </a:rPr>
                        <a:t>6.2%</a:t>
                      </a:r>
                      <a:endParaRPr lang="en-ZA" sz="1100" b="0"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4"/>
                  </a:ext>
                </a:extLst>
              </a:tr>
              <a:tr h="323442">
                <a:tc>
                  <a:txBody>
                    <a:bodyPr/>
                    <a:lstStyle/>
                    <a:p>
                      <a:pPr algn="l" fontAlgn="ctr"/>
                      <a:r>
                        <a:rPr lang="en-ZA" sz="1100" b="1" i="0" u="none" strike="noStrike" dirty="0">
                          <a:solidFill>
                            <a:srgbClr val="000000"/>
                          </a:solidFill>
                          <a:effectLst/>
                          <a:latin typeface="Calibri"/>
                        </a:rPr>
                        <a:t>Total payments and estimates: </a:t>
                      </a:r>
                    </a:p>
                  </a:txBody>
                  <a:tcPr marL="8793" marR="8793" marT="879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230 207</a:t>
                      </a:r>
                      <a:endParaRPr lang="en-ZA" sz="1100" b="1" i="0" u="none" strike="noStrike" dirty="0">
                        <a:solidFill>
                          <a:srgbClr val="000000"/>
                        </a:solidFill>
                        <a:effectLst/>
                        <a:latin typeface="Calibri"/>
                      </a:endParaRPr>
                    </a:p>
                  </a:txBody>
                  <a:tcPr marL="8793" marR="8793" marT="879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244 398</a:t>
                      </a:r>
                      <a:endParaRPr lang="en-ZA" sz="1100" b="1" i="0" u="none" strike="noStrike" dirty="0">
                        <a:solidFill>
                          <a:srgbClr val="000000"/>
                        </a:solidFill>
                        <a:effectLst/>
                        <a:latin typeface="Calibri"/>
                      </a:endParaRPr>
                    </a:p>
                  </a:txBody>
                  <a:tcPr marL="8793" marR="8793" marT="879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(6.2%)</a:t>
                      </a:r>
                      <a:endParaRPr lang="en-ZA" sz="1100" b="0" i="0" u="none" strike="noStrike" dirty="0">
                        <a:solidFill>
                          <a:srgbClr val="000000"/>
                        </a:solidFill>
                        <a:effectLst/>
                        <a:latin typeface="Calibri"/>
                      </a:endParaRPr>
                    </a:p>
                  </a:txBody>
                  <a:tcPr marL="8793" marR="8793" marT="879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fontAlgn="ctr"/>
                      <a:r>
                        <a:rPr lang="en-ZA" sz="1100" b="1" i="0" u="none" strike="noStrike" dirty="0" smtClean="0">
                          <a:solidFill>
                            <a:srgbClr val="000000"/>
                          </a:solidFill>
                          <a:effectLst/>
                          <a:latin typeface="+mn-lt"/>
                        </a:rPr>
                        <a:t>259 667 </a:t>
                      </a:r>
                    </a:p>
                  </a:txBody>
                  <a:tcPr marL="8793" marR="8793" marT="879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6.2%</a:t>
                      </a:r>
                      <a:endParaRPr lang="en-ZA" sz="1100" b="1" i="0" u="none" strike="noStrike" dirty="0">
                        <a:solidFill>
                          <a:srgbClr val="000000"/>
                        </a:solidFill>
                        <a:effectLst/>
                        <a:latin typeface="Calibri"/>
                      </a:endParaRPr>
                    </a:p>
                  </a:txBody>
                  <a:tcPr marL="8793" marR="8793" marT="879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fontAlgn="b"/>
                      <a:r>
                        <a:rPr lang="en-ZA" sz="1100" b="1" i="0" u="none" strike="noStrike" kern="1200" dirty="0" smtClean="0">
                          <a:solidFill>
                            <a:srgbClr val="000000"/>
                          </a:solidFill>
                          <a:effectLst/>
                          <a:latin typeface="+mn-lt"/>
                          <a:ea typeface="+mn-ea"/>
                          <a:cs typeface="+mn-cs"/>
                        </a:rPr>
                        <a:t>274 932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ZA" sz="1100" b="1" i="0" u="none" strike="noStrike" kern="1200" dirty="0" smtClean="0">
                          <a:solidFill>
                            <a:srgbClr val="000000"/>
                          </a:solidFill>
                          <a:effectLst/>
                          <a:latin typeface="+mn-lt"/>
                          <a:ea typeface="+mn-ea"/>
                          <a:cs typeface="+mn-cs"/>
                        </a:rPr>
                        <a:t>5.9%</a:t>
                      </a:r>
                      <a:endParaRPr lang="en-ZA" sz="1100" b="1" i="0" u="none" strike="noStrike" kern="1200" dirty="0">
                        <a:solidFill>
                          <a:srgbClr val="000000"/>
                        </a:solidFill>
                        <a:effectLst/>
                        <a:latin typeface="+mn-lt"/>
                        <a:ea typeface="+mn-ea"/>
                        <a:cs typeface="+mn-cs"/>
                      </a:endParaRPr>
                    </a:p>
                  </a:txBody>
                  <a:tcPr marL="8793" marR="8793" marT="879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a:xfrm>
            <a:off x="6777301" y="6585378"/>
            <a:ext cx="1969477" cy="337038"/>
          </a:xfrm>
        </p:spPr>
        <p:txBody>
          <a:bodyPr/>
          <a:lstStyle/>
          <a:p>
            <a:fld id="{BEC14093-6EF6-45A3-9019-800B61B9C884}" type="slidenum">
              <a:rPr lang="en-ZA" smtClean="0"/>
              <a:pPr/>
              <a:t>49</a:t>
            </a:fld>
            <a:endParaRPr lang="en-ZA"/>
          </a:p>
        </p:txBody>
      </p:sp>
    </p:spTree>
    <p:extLst>
      <p:ext uri="{BB962C8B-B14F-4D97-AF65-F5344CB8AC3E}">
        <p14:creationId xmlns:p14="http://schemas.microsoft.com/office/powerpoint/2010/main" xmlns="" val="761343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a:t>
            </a:fld>
            <a:endParaRPr lang="en-ZA" dirty="0">
              <a:solidFill>
                <a:prstClr val="black">
                  <a:tint val="75000"/>
                </a:prstClr>
              </a:solidFill>
            </a:endParaRPr>
          </a:p>
        </p:txBody>
      </p:sp>
      <p:sp>
        <p:nvSpPr>
          <p:cNvPr id="6" name="Title 1"/>
          <p:cNvSpPr txBox="1">
            <a:spLocks/>
          </p:cNvSpPr>
          <p:nvPr/>
        </p:nvSpPr>
        <p:spPr>
          <a:xfrm>
            <a:off x="5" y="1203805"/>
            <a:ext cx="8662215" cy="598517"/>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ZA" sz="2585" b="1" kern="0" dirty="0">
                <a:solidFill>
                  <a:sysClr val="windowText" lastClr="000000"/>
                </a:solidFill>
                <a:latin typeface="Arial" pitchFamily="34" charset="0"/>
                <a:cs typeface="Arial" pitchFamily="34" charset="0"/>
              </a:rPr>
              <a:t/>
            </a:r>
            <a:br>
              <a:rPr lang="en-ZA" sz="2585" b="1" kern="0" dirty="0">
                <a:solidFill>
                  <a:sysClr val="windowText" lastClr="000000"/>
                </a:solidFill>
                <a:latin typeface="Arial" pitchFamily="34" charset="0"/>
                <a:cs typeface="Arial" pitchFamily="34" charset="0"/>
              </a:rPr>
            </a:br>
            <a:r>
              <a:rPr lang="en-ZA" sz="2585" b="1" kern="0" dirty="0">
                <a:solidFill>
                  <a:sysClr val="windowText" lastClr="000000"/>
                </a:solidFill>
                <a:latin typeface="Arial" pitchFamily="34" charset="0"/>
                <a:cs typeface="Arial" pitchFamily="34" charset="0"/>
              </a:rPr>
              <a:t> SITUATIONAL ANALYSIS </a:t>
            </a:r>
            <a:br>
              <a:rPr lang="en-ZA" sz="2585" b="1" kern="0" dirty="0">
                <a:solidFill>
                  <a:sysClr val="windowText" lastClr="000000"/>
                </a:solidFill>
                <a:latin typeface="Arial" pitchFamily="34" charset="0"/>
                <a:cs typeface="Arial" pitchFamily="34" charset="0"/>
              </a:rPr>
            </a:br>
            <a:endParaRPr lang="en-ZA" sz="2585"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2020281"/>
            <a:ext cx="8124361" cy="4712678"/>
          </a:xfrm>
        </p:spPr>
        <p:txBody>
          <a:bodyPr>
            <a:noAutofit/>
          </a:bodyPr>
          <a:lstStyle/>
          <a:p>
            <a:pPr marL="0" lvl="1" indent="0" algn="just">
              <a:spcBef>
                <a:spcPts val="531"/>
              </a:spcBef>
              <a:buSzPct val="85000"/>
              <a:buNone/>
              <a:defRPr/>
            </a:pPr>
            <a:r>
              <a:rPr lang="en-ZA" sz="1662" b="1" dirty="0">
                <a:latin typeface="Arial" pitchFamily="34" charset="0"/>
                <a:cs typeface="Arial" pitchFamily="34" charset="0"/>
              </a:rPr>
              <a:t>S (9) CONSTITUTION</a:t>
            </a:r>
            <a:endParaRPr lang="en-ZA" sz="1662" dirty="0">
              <a:latin typeface="Arial" pitchFamily="34" charset="0"/>
              <a:cs typeface="Arial" pitchFamily="34" charset="0"/>
            </a:endParaRPr>
          </a:p>
          <a:p>
            <a:pPr marL="316531" lvl="1" indent="-316531" algn="just">
              <a:spcBef>
                <a:spcPts val="531"/>
              </a:spcBef>
              <a:buSzPct val="85000"/>
              <a:buFont typeface="Wingdings" pitchFamily="2" charset="2"/>
              <a:buChar char="q"/>
              <a:defRPr/>
            </a:pPr>
            <a:r>
              <a:rPr lang="en-ZA" sz="1662" dirty="0">
                <a:latin typeface="Arial" pitchFamily="34" charset="0"/>
                <a:cs typeface="Arial" pitchFamily="34" charset="0"/>
              </a:rPr>
              <a:t>The Constitution defines in detail the vision for the “creation of a united, democratic, non-racial, non-sexist and prosperous South Africa”. The Constitution guarantees equal and inalienable rights to men and women and provides the mandate for both Government and civil society to uphold the values of equality and remedy the heritage of “gender inequality, discrimination and oppression that continue to shape new and old forms of inequality in our society” (Hicks J, 2010). </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empowerment,</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advancement and development of women and</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the achievement of equality and human rights.</a:t>
            </a:r>
          </a:p>
          <a:p>
            <a:pPr marL="316531" lvl="1" indent="-316531" algn="just">
              <a:spcBef>
                <a:spcPts val="531"/>
              </a:spcBef>
              <a:buSzPct val="85000"/>
              <a:buFont typeface="Wingdings" pitchFamily="2" charset="2"/>
              <a:buChar char="q"/>
              <a:defRPr/>
            </a:pPr>
            <a:r>
              <a:rPr lang="en-ZA" sz="1662" dirty="0">
                <a:latin typeface="Arial" pitchFamily="34" charset="0"/>
                <a:cs typeface="Arial" pitchFamily="34" charset="0"/>
              </a:rPr>
              <a:t>Equality refers to:</a:t>
            </a:r>
          </a:p>
          <a:p>
            <a:pPr marL="685817" lvl="2" indent="-316531" algn="just">
              <a:spcBef>
                <a:spcPts val="531"/>
              </a:spcBef>
              <a:buSzPct val="85000"/>
              <a:buFont typeface="Wingdings" pitchFamily="2" charset="2"/>
              <a:buChar char="§"/>
              <a:defRPr/>
            </a:pPr>
            <a:r>
              <a:rPr lang="en-ZA" sz="1662" dirty="0">
                <a:latin typeface="Arial" pitchFamily="34" charset="0"/>
                <a:cs typeface="Arial" pitchFamily="34" charset="0"/>
              </a:rPr>
              <a:t>equal enjoyment of rights and access to opportunities and outcomes including resources, by women, men, girls, boys, and people with disabilities. It implies a fair distribution of resources between men and women, the redistribution of power and care responsibilities, and freedom from violence </a:t>
            </a: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3322476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93" y="1520690"/>
            <a:ext cx="8440615" cy="66468"/>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62"/>
          </a:p>
        </p:txBody>
      </p:sp>
      <p:cxnSp>
        <p:nvCxnSpPr>
          <p:cNvPr id="7" name="Straight Connector 6"/>
          <p:cNvCxnSpPr/>
          <p:nvPr/>
        </p:nvCxnSpPr>
        <p:spPr>
          <a:xfrm>
            <a:off x="351693" y="1653625"/>
            <a:ext cx="8440615"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6" name="Title 5"/>
          <p:cNvSpPr>
            <a:spLocks noGrp="1"/>
          </p:cNvSpPr>
          <p:nvPr>
            <p:ph type="title"/>
          </p:nvPr>
        </p:nvSpPr>
        <p:spPr>
          <a:xfrm>
            <a:off x="583866" y="1691364"/>
            <a:ext cx="7923551" cy="242479"/>
          </a:xfrm>
        </p:spPr>
        <p:txBody>
          <a:bodyPr>
            <a:noAutofit/>
          </a:bodyPr>
          <a:lstStyle/>
          <a:p>
            <a:r>
              <a:rPr lang="en-ZA" sz="1292" b="1" dirty="0">
                <a:solidFill>
                  <a:schemeClr val="tx1">
                    <a:lumMod val="95000"/>
                    <a:lumOff val="5000"/>
                  </a:schemeClr>
                </a:solidFill>
                <a:latin typeface="Arial" charset="0"/>
                <a:cs typeface="Arial" charset="0"/>
              </a:rPr>
              <a:t>2019 MTEF ALLOCATION</a:t>
            </a:r>
            <a:endParaRPr lang="en-ZA" sz="1292" dirty="0"/>
          </a:p>
        </p:txBody>
      </p:sp>
      <p:sp>
        <p:nvSpPr>
          <p:cNvPr id="8" name="Content Placeholder 7"/>
          <p:cNvSpPr>
            <a:spLocks noGrp="1"/>
          </p:cNvSpPr>
          <p:nvPr>
            <p:ph idx="1"/>
          </p:nvPr>
        </p:nvSpPr>
        <p:spPr>
          <a:xfrm>
            <a:off x="773723" y="2765981"/>
            <a:ext cx="7596554" cy="3008719"/>
          </a:xfrm>
        </p:spPr>
        <p:txBody>
          <a:bodyPr/>
          <a:lstStyle/>
          <a:p>
            <a:pPr marL="263776" indent="-263776">
              <a:buFontTx/>
              <a:buChar char="-"/>
            </a:pPr>
            <a:endParaRPr lang="en-ZA" b="1" dirty="0">
              <a:solidFill>
                <a:srgbClr val="006600"/>
              </a:solidFill>
            </a:endParaRPr>
          </a:p>
          <a:p>
            <a:endParaRPr lang="en-ZA" dirty="0"/>
          </a:p>
        </p:txBody>
      </p:sp>
      <p:graphicFrame>
        <p:nvGraphicFramePr>
          <p:cNvPr id="12" name="Content Placeholder 3"/>
          <p:cNvGraphicFramePr>
            <a:graphicFrameLocks/>
          </p:cNvGraphicFramePr>
          <p:nvPr>
            <p:extLst/>
          </p:nvPr>
        </p:nvGraphicFramePr>
        <p:xfrm>
          <a:off x="592800" y="1924259"/>
          <a:ext cx="7986434" cy="3651029"/>
        </p:xfrm>
        <a:graphic>
          <a:graphicData uri="http://schemas.openxmlformats.org/drawingml/2006/table">
            <a:tbl>
              <a:tblPr/>
              <a:tblGrid>
                <a:gridCol w="2383947">
                  <a:extLst>
                    <a:ext uri="{9D8B030D-6E8A-4147-A177-3AD203B41FA5}">
                      <a16:colId xmlns:a16="http://schemas.microsoft.com/office/drawing/2014/main" xmlns="" val="20000"/>
                    </a:ext>
                  </a:extLst>
                </a:gridCol>
                <a:gridCol w="930565">
                  <a:extLst>
                    <a:ext uri="{9D8B030D-6E8A-4147-A177-3AD203B41FA5}">
                      <a16:colId xmlns:a16="http://schemas.microsoft.com/office/drawing/2014/main" xmlns="" val="20001"/>
                    </a:ext>
                  </a:extLst>
                </a:gridCol>
                <a:gridCol w="930565">
                  <a:extLst>
                    <a:ext uri="{9D8B030D-6E8A-4147-A177-3AD203B41FA5}">
                      <a16:colId xmlns:a16="http://schemas.microsoft.com/office/drawing/2014/main" xmlns="" val="20002"/>
                    </a:ext>
                  </a:extLst>
                </a:gridCol>
                <a:gridCol w="840355">
                  <a:extLst>
                    <a:ext uri="{9D8B030D-6E8A-4147-A177-3AD203B41FA5}">
                      <a16:colId xmlns:a16="http://schemas.microsoft.com/office/drawing/2014/main" xmlns="" val="20003"/>
                    </a:ext>
                  </a:extLst>
                </a:gridCol>
                <a:gridCol w="821368">
                  <a:extLst>
                    <a:ext uri="{9D8B030D-6E8A-4147-A177-3AD203B41FA5}">
                      <a16:colId xmlns:a16="http://schemas.microsoft.com/office/drawing/2014/main" xmlns="" val="20004"/>
                    </a:ext>
                  </a:extLst>
                </a:gridCol>
                <a:gridCol w="712523">
                  <a:extLst>
                    <a:ext uri="{9D8B030D-6E8A-4147-A177-3AD203B41FA5}">
                      <a16:colId xmlns:a16="http://schemas.microsoft.com/office/drawing/2014/main" xmlns="" val="20005"/>
                    </a:ext>
                  </a:extLst>
                </a:gridCol>
                <a:gridCol w="697505">
                  <a:extLst>
                    <a:ext uri="{9D8B030D-6E8A-4147-A177-3AD203B41FA5}">
                      <a16:colId xmlns:a16="http://schemas.microsoft.com/office/drawing/2014/main" xmlns="" val="20006"/>
                    </a:ext>
                  </a:extLst>
                </a:gridCol>
                <a:gridCol w="669606">
                  <a:extLst>
                    <a:ext uri="{9D8B030D-6E8A-4147-A177-3AD203B41FA5}">
                      <a16:colId xmlns:a16="http://schemas.microsoft.com/office/drawing/2014/main" xmlns="" val="20007"/>
                    </a:ext>
                  </a:extLst>
                </a:gridCol>
              </a:tblGrid>
              <a:tr h="1520087">
                <a:tc>
                  <a:txBody>
                    <a:bodyPr/>
                    <a:lstStyle/>
                    <a:p>
                      <a:pPr algn="ctr" rtl="0" fontAlgn="ctr"/>
                      <a:r>
                        <a:rPr lang="en-ZA" sz="1100" b="1" i="0" u="none" strike="noStrike" dirty="0">
                          <a:solidFill>
                            <a:srgbClr val="000000"/>
                          </a:solidFill>
                          <a:effectLst/>
                          <a:latin typeface="Calibri"/>
                        </a:rPr>
                        <a:t>Economic Classification</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dirty="0">
                          <a:solidFill>
                            <a:srgbClr val="000000"/>
                          </a:solidFill>
                          <a:effectLst/>
                          <a:latin typeface="Calibri"/>
                        </a:rPr>
                        <a:t> </a:t>
                      </a:r>
                      <a:r>
                        <a:rPr lang="en-ZA" sz="1100" b="1" i="0" u="none" strike="noStrike" dirty="0" smtClean="0">
                          <a:solidFill>
                            <a:srgbClr val="000000"/>
                          </a:solidFill>
                          <a:effectLst/>
                          <a:latin typeface="Calibri"/>
                        </a:rPr>
                        <a:t>2018/19 </a:t>
                      </a:r>
                      <a:r>
                        <a:rPr lang="en-ZA" sz="1100" b="1" i="0" u="none" strike="noStrike" dirty="0">
                          <a:solidFill>
                            <a:srgbClr val="000000"/>
                          </a:solidFill>
                          <a:effectLst/>
                          <a:latin typeface="Calibri"/>
                        </a:rPr>
                        <a:t>Adjusted Appropriation </a:t>
                      </a: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dirty="0" smtClean="0">
                          <a:solidFill>
                            <a:srgbClr val="000000"/>
                          </a:solidFill>
                          <a:effectLst/>
                          <a:latin typeface="Calibri"/>
                        </a:rPr>
                        <a:t>2019/20 Original Budget</a:t>
                      </a:r>
                      <a:endParaRPr lang="en-ZA" sz="1100" b="1"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dirty="0" smtClean="0">
                          <a:solidFill>
                            <a:srgbClr val="000000"/>
                          </a:solidFill>
                          <a:effectLst/>
                          <a:latin typeface="Calibri"/>
                        </a:rPr>
                        <a:t>2019/20 </a:t>
                      </a:r>
                      <a:r>
                        <a:rPr lang="en-ZA" sz="1100" b="1" i="0" u="none" strike="noStrike" dirty="0">
                          <a:solidFill>
                            <a:srgbClr val="000000"/>
                          </a:solidFill>
                          <a:effectLst/>
                          <a:latin typeface="Calibri"/>
                        </a:rPr>
                        <a:t>increase</a:t>
                      </a:r>
                      <a:r>
                        <a:rPr lang="en-ZA" sz="1100" b="1" i="0" u="none" strike="noStrike" dirty="0" smtClean="0">
                          <a:solidFill>
                            <a:srgbClr val="000000"/>
                          </a:solidFill>
                          <a:effectLst/>
                          <a:latin typeface="Calibri"/>
                        </a:rPr>
                        <a:t>/  (decrease) </a:t>
                      </a:r>
                      <a:endParaRPr lang="en-ZA" sz="1100" b="1"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dirty="0" smtClean="0">
                          <a:solidFill>
                            <a:srgbClr val="000000"/>
                          </a:solidFill>
                          <a:effectLst/>
                          <a:latin typeface="Calibri"/>
                        </a:rPr>
                        <a:t>2020/21  </a:t>
                      </a:r>
                      <a:r>
                        <a:rPr lang="en-ZA" sz="1100" b="1" i="0" u="none" strike="noStrike" dirty="0">
                          <a:solidFill>
                            <a:srgbClr val="000000"/>
                          </a:solidFill>
                          <a:effectLst/>
                          <a:latin typeface="Calibri"/>
                        </a:rPr>
                        <a:t>Estimates</a:t>
                      </a: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dirty="0" smtClean="0">
                          <a:solidFill>
                            <a:srgbClr val="000000"/>
                          </a:solidFill>
                          <a:effectLst/>
                          <a:latin typeface="Calibri"/>
                        </a:rPr>
                        <a:t>2020/21 </a:t>
                      </a:r>
                      <a:r>
                        <a:rPr lang="en-ZA" sz="1100" b="1" i="0" u="none" strike="noStrike" dirty="0">
                          <a:solidFill>
                            <a:srgbClr val="000000"/>
                          </a:solidFill>
                          <a:effectLst/>
                          <a:latin typeface="Calibri"/>
                        </a:rPr>
                        <a:t>increase</a:t>
                      </a:r>
                      <a:r>
                        <a:rPr lang="en-ZA" sz="1100" b="1" i="0" u="none" strike="noStrike" dirty="0" smtClean="0">
                          <a:solidFill>
                            <a:srgbClr val="000000"/>
                          </a:solidFill>
                          <a:effectLst/>
                          <a:latin typeface="Calibri"/>
                        </a:rPr>
                        <a:t>/ (decrease) </a:t>
                      </a:r>
                      <a:endParaRPr lang="en-ZA" sz="1100" b="1"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algn="ctr" rtl="0" fontAlgn="ctr"/>
                      <a:r>
                        <a:rPr lang="en-ZA" sz="1100" b="1" i="0" u="none" strike="noStrike" kern="1200" dirty="0" smtClean="0">
                          <a:solidFill>
                            <a:srgbClr val="000000"/>
                          </a:solidFill>
                          <a:effectLst/>
                          <a:latin typeface="Calibri"/>
                          <a:ea typeface="+mn-ea"/>
                          <a:cs typeface="+mn-cs"/>
                        </a:rPr>
                        <a:t>2021/22</a:t>
                      </a:r>
                    </a:p>
                    <a:p>
                      <a:pPr algn="ctr" rtl="0" fontAlgn="ctr"/>
                      <a:r>
                        <a:rPr lang="en-ZA" sz="1100" b="1" i="0" u="none" strike="noStrike" kern="1200" dirty="0" smtClean="0">
                          <a:solidFill>
                            <a:srgbClr val="000000"/>
                          </a:solidFill>
                          <a:effectLst/>
                          <a:latin typeface="Calibri"/>
                          <a:ea typeface="+mn-ea"/>
                          <a:cs typeface="+mn-cs"/>
                        </a:rPr>
                        <a:t>Estimates</a:t>
                      </a:r>
                      <a:endParaRPr lang="en-ZA" sz="1100" b="1" i="0" u="none" strike="noStrike" kern="1200" dirty="0">
                        <a:solidFill>
                          <a:srgbClr val="000000"/>
                        </a:solidFill>
                        <a:effectLst/>
                        <a:latin typeface="Calibri"/>
                        <a:ea typeface="+mn-ea"/>
                        <a:cs typeface="+mn-cs"/>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100" b="1" i="0" u="none" strike="noStrike" kern="1200" dirty="0" smtClean="0">
                          <a:solidFill>
                            <a:srgbClr val="000000"/>
                          </a:solidFill>
                          <a:effectLst/>
                          <a:latin typeface="+mn-lt"/>
                          <a:ea typeface="+mn-ea"/>
                          <a:cs typeface="+mn-cs"/>
                        </a:rPr>
                        <a:t>2021/22</a:t>
                      </a:r>
                    </a:p>
                    <a:p>
                      <a:pPr algn="ctr" rtl="0" fontAlgn="ctr"/>
                      <a:r>
                        <a:rPr lang="en-ZA" sz="1100" b="1" i="0" u="none" strike="noStrike" dirty="0" smtClean="0">
                          <a:solidFill>
                            <a:srgbClr val="000000"/>
                          </a:solidFill>
                          <a:effectLst/>
                          <a:latin typeface="Calibri"/>
                        </a:rPr>
                        <a:t>increase/</a:t>
                      </a:r>
                    </a:p>
                    <a:p>
                      <a:pPr algn="ctr" rtl="0" fontAlgn="ctr"/>
                      <a:r>
                        <a:rPr lang="en-ZA" sz="1100" b="1" i="0" u="none" strike="noStrike" dirty="0" smtClean="0">
                          <a:solidFill>
                            <a:srgbClr val="000000"/>
                          </a:solidFill>
                          <a:effectLst/>
                          <a:latin typeface="Calibri"/>
                        </a:rPr>
                        <a:t>(decrease)</a:t>
                      </a:r>
                      <a:endParaRPr lang="en-ZA" sz="1100" b="1" i="0" u="none" strike="noStrike" dirty="0">
                        <a:solidFill>
                          <a:srgbClr val="000000"/>
                        </a:solidFill>
                        <a:effectLst/>
                        <a:latin typeface="Calibri"/>
                      </a:endParaRPr>
                    </a:p>
                  </a:txBody>
                  <a:tcPr marL="8793" marR="8793" marT="879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D7127"/>
                    </a:solidFill>
                  </a:tcPr>
                </a:tc>
                <a:extLst>
                  <a:ext uri="{0D108BD9-81ED-4DB2-BD59-A6C34878D82A}">
                    <a16:rowId xmlns:a16="http://schemas.microsoft.com/office/drawing/2014/main" xmlns="" val="10000"/>
                  </a:ext>
                </a:extLst>
              </a:tr>
              <a:tr h="312072">
                <a:tc>
                  <a:txBody>
                    <a:bodyPr/>
                    <a:lstStyle/>
                    <a:p>
                      <a:pPr algn="l" fontAlgn="ctr"/>
                      <a:r>
                        <a:rPr lang="en-ZA" sz="1100" b="1" i="0" u="none" strike="noStrike" dirty="0">
                          <a:solidFill>
                            <a:srgbClr val="000000"/>
                          </a:solidFill>
                          <a:effectLst/>
                          <a:latin typeface="Calibri"/>
                        </a:rPr>
                        <a:t>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R’000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R’000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ctr" fontAlgn="ctr"/>
                      <a:r>
                        <a:rPr lang="en-ZA" sz="1100" b="1" i="0" u="none" strike="noStrike" dirty="0">
                          <a:solidFill>
                            <a:srgbClr val="000000"/>
                          </a:solidFill>
                          <a:effectLst/>
                          <a:latin typeface="Calibri"/>
                        </a:rPr>
                        <a:t>R’000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a:rPr>
                        <a:t>%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ctr" fontAlgn="ctr"/>
                      <a:r>
                        <a:rPr lang="en-ZA" sz="1100" b="1" i="0" u="none" strike="noStrike" dirty="0">
                          <a:solidFill>
                            <a:srgbClr val="000000"/>
                          </a:solidFill>
                          <a:effectLst/>
                          <a:latin typeface="Calibri"/>
                        </a:rPr>
                        <a:t>R’000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Calibri"/>
                        </a:rPr>
                        <a:t>%  </a:t>
                      </a:r>
                    </a:p>
                  </a:txBody>
                  <a:tcPr marL="8793" marR="8793" marT="879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1"/>
                  </a:ext>
                </a:extLst>
              </a:tr>
              <a:tr h="363774">
                <a:tc>
                  <a:txBody>
                    <a:bodyPr/>
                    <a:lstStyle/>
                    <a:p>
                      <a:pPr algn="l" fontAlgn="ctr"/>
                      <a:r>
                        <a:rPr lang="en-ZA" sz="1100" b="0" i="0" u="none" strike="noStrike" dirty="0">
                          <a:solidFill>
                            <a:srgbClr val="000000"/>
                          </a:solidFill>
                          <a:effectLst/>
                          <a:latin typeface="Calibri"/>
                        </a:rPr>
                        <a:t>Compensation of employees </a:t>
                      </a:r>
                    </a:p>
                  </a:txBody>
                  <a:tcPr marL="79135"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0" i="0" u="none" strike="noStrike" kern="1200" dirty="0" smtClean="0">
                          <a:solidFill>
                            <a:srgbClr val="000000"/>
                          </a:solidFill>
                          <a:effectLst/>
                          <a:latin typeface="Calibri"/>
                          <a:ea typeface="+mn-ea"/>
                          <a:cs typeface="+mn-cs"/>
                        </a:rPr>
                        <a:t>85 4571</a:t>
                      </a:r>
                      <a:endParaRPr lang="en-ZA" sz="1100" b="0" i="0" u="none" strike="noStrike" kern="1200" dirty="0">
                        <a:solidFill>
                          <a:srgbClr val="000000"/>
                        </a:solidFill>
                        <a:effectLst/>
                        <a:latin typeface="Calibri"/>
                        <a:ea typeface="+mn-ea"/>
                        <a:cs typeface="+mn-cs"/>
                      </a:endParaRPr>
                    </a:p>
                  </a:txBody>
                  <a:tcPr marL="63305" marR="6330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91 435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7.0%</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a:solidFill>
                            <a:srgbClr val="000000"/>
                          </a:solidFill>
                          <a:effectLst/>
                          <a:latin typeface="Calibri" panose="020F0502020204030204" pitchFamily="34" charset="0"/>
                        </a:rPr>
                        <a:t>98 292</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7.5%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dirty="0">
                          <a:solidFill>
                            <a:srgbClr val="000000"/>
                          </a:solidFill>
                          <a:effectLst/>
                          <a:latin typeface="Calibri" panose="020F0502020204030204" pitchFamily="34" charset="0"/>
                        </a:rPr>
                        <a:t>104 681</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6.5%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2"/>
                  </a:ext>
                </a:extLst>
              </a:tr>
              <a:tr h="363774">
                <a:tc>
                  <a:txBody>
                    <a:bodyPr/>
                    <a:lstStyle/>
                    <a:p>
                      <a:pPr algn="l" fontAlgn="ctr"/>
                      <a:r>
                        <a:rPr lang="en-ZA" sz="1100" b="0" i="0" u="none" strike="noStrike" dirty="0">
                          <a:solidFill>
                            <a:srgbClr val="000000"/>
                          </a:solidFill>
                          <a:effectLst/>
                          <a:latin typeface="Calibri"/>
                        </a:rPr>
                        <a:t>Goods and services </a:t>
                      </a:r>
                    </a:p>
                  </a:txBody>
                  <a:tcPr marL="79135"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0" i="0" u="none" strike="noStrike" kern="1200" dirty="0" smtClean="0">
                          <a:solidFill>
                            <a:srgbClr val="000000"/>
                          </a:solidFill>
                          <a:effectLst/>
                          <a:latin typeface="Calibri"/>
                          <a:ea typeface="+mn-ea"/>
                          <a:cs typeface="+mn-cs"/>
                        </a:rPr>
                        <a:t>60</a:t>
                      </a:r>
                      <a:r>
                        <a:rPr lang="en-ZA" sz="1100" b="0" i="0" u="none" strike="noStrike" kern="1200" baseline="0" dirty="0" smtClean="0">
                          <a:solidFill>
                            <a:srgbClr val="000000"/>
                          </a:solidFill>
                          <a:effectLst/>
                          <a:latin typeface="Calibri"/>
                          <a:ea typeface="+mn-ea"/>
                          <a:cs typeface="+mn-cs"/>
                        </a:rPr>
                        <a:t> 470</a:t>
                      </a:r>
                      <a:endParaRPr lang="en-ZA" sz="1100" b="0" i="0" u="none" strike="noStrike" kern="1200" dirty="0">
                        <a:solidFill>
                          <a:srgbClr val="000000"/>
                        </a:solidFill>
                        <a:effectLst/>
                        <a:latin typeface="Calibri"/>
                        <a:ea typeface="+mn-ea"/>
                        <a:cs typeface="+mn-cs"/>
                      </a:endParaRPr>
                    </a:p>
                  </a:txBody>
                  <a:tcPr marL="63305" marR="6330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64 571</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6.8%</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a:solidFill>
                            <a:srgbClr val="000000"/>
                          </a:solidFill>
                          <a:effectLst/>
                          <a:latin typeface="Calibri" panose="020F0502020204030204" pitchFamily="34" charset="0"/>
                        </a:rPr>
                        <a:t>68 117</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dirty="0">
                          <a:solidFill>
                            <a:srgbClr val="000000"/>
                          </a:solidFill>
                          <a:effectLst/>
                          <a:latin typeface="Calibri" panose="020F0502020204030204" pitchFamily="34" charset="0"/>
                        </a:rPr>
                        <a:t>71 861</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363774">
                <a:tc>
                  <a:txBody>
                    <a:bodyPr/>
                    <a:lstStyle/>
                    <a:p>
                      <a:pPr algn="l" fontAlgn="ctr"/>
                      <a:r>
                        <a:rPr lang="en-ZA" sz="1100" b="0" i="0" u="none" strike="noStrike" dirty="0" smtClean="0">
                          <a:solidFill>
                            <a:srgbClr val="000000"/>
                          </a:solidFill>
                          <a:effectLst/>
                          <a:latin typeface="Calibri"/>
                        </a:rPr>
                        <a:t>Transfers and subsidies</a:t>
                      </a:r>
                      <a:endParaRPr lang="en-ZA" sz="1100" b="0" i="0" u="none" strike="noStrike" dirty="0">
                        <a:solidFill>
                          <a:srgbClr val="000000"/>
                        </a:solidFill>
                        <a:effectLst/>
                        <a:latin typeface="Calibri"/>
                      </a:endParaRPr>
                    </a:p>
                  </a:txBody>
                  <a:tcPr marL="79135"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0" i="0" u="none" strike="noStrike" kern="1200" dirty="0" smtClean="0">
                          <a:solidFill>
                            <a:srgbClr val="000000"/>
                          </a:solidFill>
                          <a:effectLst/>
                          <a:latin typeface="Calibri"/>
                          <a:ea typeface="+mn-ea"/>
                          <a:cs typeface="+mn-cs"/>
                        </a:rPr>
                        <a:t>80 744</a:t>
                      </a:r>
                      <a:endParaRPr lang="en-ZA" sz="1100" b="0" i="0" u="none" strike="noStrike" kern="1200" dirty="0">
                        <a:solidFill>
                          <a:srgbClr val="000000"/>
                        </a:solidFill>
                        <a:effectLst/>
                        <a:latin typeface="Calibri"/>
                        <a:ea typeface="+mn-ea"/>
                        <a:cs typeface="+mn-cs"/>
                      </a:endParaRPr>
                    </a:p>
                  </a:txBody>
                  <a:tcPr marL="63305" marR="6330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85 188</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dirty="0">
                          <a:solidFill>
                            <a:srgbClr val="000000"/>
                          </a:solidFill>
                          <a:effectLst/>
                          <a:latin typeface="Calibri" panose="020F0502020204030204" pitchFamily="34" charset="0"/>
                        </a:rPr>
                        <a:t>89 878</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a:solidFill>
                            <a:srgbClr val="000000"/>
                          </a:solidFill>
                          <a:effectLst/>
                          <a:latin typeface="Calibri" panose="020F0502020204030204" pitchFamily="34" charset="0"/>
                        </a:rPr>
                        <a:t>94 822</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4"/>
                  </a:ext>
                </a:extLst>
              </a:tr>
              <a:tr h="363774">
                <a:tc>
                  <a:txBody>
                    <a:bodyPr/>
                    <a:lstStyle/>
                    <a:p>
                      <a:pPr algn="l" fontAlgn="ctr"/>
                      <a:r>
                        <a:rPr lang="en-ZA" sz="1100" b="0" i="0" u="none" strike="noStrike" dirty="0">
                          <a:solidFill>
                            <a:srgbClr val="000000"/>
                          </a:solidFill>
                          <a:effectLst/>
                          <a:latin typeface="Calibri"/>
                        </a:rPr>
                        <a:t>Machinery and equipment</a:t>
                      </a:r>
                    </a:p>
                  </a:txBody>
                  <a:tcPr marL="79135"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ZA" sz="1100" b="0" i="0" u="none" strike="noStrike" kern="1200" dirty="0" smtClean="0">
                          <a:solidFill>
                            <a:srgbClr val="000000"/>
                          </a:solidFill>
                          <a:effectLst/>
                          <a:latin typeface="Calibri"/>
                          <a:ea typeface="+mn-ea"/>
                          <a:cs typeface="+mn-cs"/>
                        </a:rPr>
                        <a:t>3 042</a:t>
                      </a:r>
                      <a:endParaRPr lang="en-ZA" sz="1100" b="0" i="0" u="none" strike="noStrike" kern="1200" dirty="0">
                        <a:solidFill>
                          <a:srgbClr val="000000"/>
                        </a:solidFill>
                        <a:effectLst/>
                        <a:latin typeface="Calibri"/>
                        <a:ea typeface="+mn-ea"/>
                        <a:cs typeface="+mn-cs"/>
                      </a:endParaRPr>
                    </a:p>
                  </a:txBody>
                  <a:tcPr marL="63305" marR="6330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3 204</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5.3%</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dirty="0">
                          <a:solidFill>
                            <a:srgbClr val="000000"/>
                          </a:solidFill>
                          <a:effectLst/>
                          <a:latin typeface="Calibri" panose="020F0502020204030204" pitchFamily="34" charset="0"/>
                        </a:rPr>
                        <a:t>3 380</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5.5%</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rtl="0" fontAlgn="ctr"/>
                      <a:r>
                        <a:rPr lang="en-ZA" sz="1100" b="0" i="0" u="none" strike="noStrike" dirty="0">
                          <a:solidFill>
                            <a:srgbClr val="000000"/>
                          </a:solidFill>
                          <a:effectLst/>
                          <a:latin typeface="Calibri" panose="020F0502020204030204" pitchFamily="34" charset="0"/>
                        </a:rPr>
                        <a:t>3 568</a:t>
                      </a:r>
                    </a:p>
                  </a:txBody>
                  <a:tcPr marL="8792" marR="8792" marT="879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0" i="0" u="none" strike="noStrike" dirty="0" smtClean="0">
                          <a:solidFill>
                            <a:srgbClr val="000000"/>
                          </a:solidFill>
                          <a:effectLst/>
                          <a:latin typeface="Calibri"/>
                        </a:rPr>
                        <a:t>5.6%</a:t>
                      </a:r>
                      <a:endParaRPr lang="en-ZA" sz="1100" b="0"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5"/>
                  </a:ext>
                </a:extLst>
              </a:tr>
              <a:tr h="363774">
                <a:tc>
                  <a:txBody>
                    <a:bodyPr/>
                    <a:lstStyle/>
                    <a:p>
                      <a:pPr algn="l" fontAlgn="ctr"/>
                      <a:r>
                        <a:rPr lang="en-ZA" sz="1100" b="1" i="0" u="none" strike="noStrike" dirty="0">
                          <a:solidFill>
                            <a:srgbClr val="000000"/>
                          </a:solidFill>
                          <a:effectLst/>
                          <a:latin typeface="Calibri"/>
                        </a:rPr>
                        <a:t>Total economic classification: </a:t>
                      </a: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230 207</a:t>
                      </a:r>
                      <a:endParaRPr lang="en-ZA" sz="1100" b="1"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244 398</a:t>
                      </a:r>
                      <a:endParaRPr lang="en-ZA" sz="1100" b="1"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6.2%</a:t>
                      </a:r>
                      <a:endParaRPr lang="en-ZA" sz="1100" b="1"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fontAlgn="ctr"/>
                      <a:r>
                        <a:rPr lang="en-ZA" sz="1100" b="1" i="0" u="none" strike="noStrike" dirty="0" smtClean="0">
                          <a:solidFill>
                            <a:srgbClr val="000000"/>
                          </a:solidFill>
                          <a:effectLst/>
                          <a:latin typeface="Calibri"/>
                        </a:rPr>
                        <a:t>259 667</a:t>
                      </a:r>
                      <a:endParaRPr lang="en-ZA" sz="1100" b="1"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6.2%</a:t>
                      </a:r>
                      <a:endParaRPr lang="en-ZA" sz="1100" b="1"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tc>
                  <a:txBody>
                    <a:bodyPr/>
                    <a:lstStyle/>
                    <a:p>
                      <a:pPr algn="r" fontAlgn="ctr"/>
                      <a:r>
                        <a:rPr lang="en-ZA" sz="1100" b="1" i="0" u="none" strike="noStrike" dirty="0" smtClean="0">
                          <a:solidFill>
                            <a:srgbClr val="000000"/>
                          </a:solidFill>
                          <a:effectLst/>
                          <a:latin typeface="Calibri"/>
                        </a:rPr>
                        <a:t>274 932</a:t>
                      </a:r>
                      <a:endParaRPr lang="en-ZA" sz="1100" b="1"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ZA" sz="1100" b="1" i="0" u="none" strike="noStrike" dirty="0" smtClean="0">
                          <a:solidFill>
                            <a:srgbClr val="000000"/>
                          </a:solidFill>
                          <a:effectLst/>
                          <a:latin typeface="Calibri"/>
                        </a:rPr>
                        <a:t>5.9%</a:t>
                      </a:r>
                      <a:endParaRPr lang="en-ZA" sz="1100" b="1" i="0" u="none" strike="noStrike" dirty="0">
                        <a:solidFill>
                          <a:srgbClr val="000000"/>
                        </a:solidFill>
                        <a:effectLst/>
                        <a:latin typeface="Calibri"/>
                      </a:endParaRPr>
                    </a:p>
                  </a:txBody>
                  <a:tcPr marL="8793" marR="8793" marT="87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a:xfrm>
            <a:off x="6816559" y="6550254"/>
            <a:ext cx="1969477" cy="337038"/>
          </a:xfrm>
        </p:spPr>
        <p:txBody>
          <a:bodyPr/>
          <a:lstStyle/>
          <a:p>
            <a:fld id="{BEC14093-6EF6-45A3-9019-800B61B9C884}" type="slidenum">
              <a:rPr lang="en-ZA" smtClean="0"/>
              <a:pPr/>
              <a:t>50</a:t>
            </a:fld>
            <a:endParaRPr lang="en-ZA"/>
          </a:p>
        </p:txBody>
      </p:sp>
    </p:spTree>
    <p:extLst>
      <p:ext uri="{BB962C8B-B14F-4D97-AF65-F5344CB8AC3E}">
        <p14:creationId xmlns:p14="http://schemas.microsoft.com/office/powerpoint/2010/main" xmlns="" val="2982963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93" y="1520690"/>
            <a:ext cx="8440615" cy="66468"/>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62"/>
          </a:p>
        </p:txBody>
      </p:sp>
      <p:cxnSp>
        <p:nvCxnSpPr>
          <p:cNvPr id="7" name="Straight Connector 6"/>
          <p:cNvCxnSpPr/>
          <p:nvPr/>
        </p:nvCxnSpPr>
        <p:spPr>
          <a:xfrm>
            <a:off x="351693" y="1653625"/>
            <a:ext cx="8440615"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6" name="Title 5"/>
          <p:cNvSpPr>
            <a:spLocks noGrp="1"/>
          </p:cNvSpPr>
          <p:nvPr>
            <p:ph type="title"/>
          </p:nvPr>
        </p:nvSpPr>
        <p:spPr>
          <a:xfrm>
            <a:off x="773723" y="1620223"/>
            <a:ext cx="7596554" cy="316215"/>
          </a:xfrm>
        </p:spPr>
        <p:txBody>
          <a:bodyPr>
            <a:noAutofit/>
          </a:bodyPr>
          <a:lstStyle/>
          <a:p>
            <a:r>
              <a:rPr lang="en-ZA" sz="1292" b="1" dirty="0">
                <a:solidFill>
                  <a:schemeClr val="tx1">
                    <a:lumMod val="95000"/>
                    <a:lumOff val="5000"/>
                  </a:schemeClr>
                </a:solidFill>
                <a:latin typeface="Arial" charset="0"/>
                <a:cs typeface="Arial" charset="0"/>
              </a:rPr>
              <a:t>NARRATIVE TO THE 2019 MTEF ALLOCATION</a:t>
            </a:r>
            <a:endParaRPr lang="en-ZA" sz="1292" dirty="0"/>
          </a:p>
        </p:txBody>
      </p:sp>
      <p:sp>
        <p:nvSpPr>
          <p:cNvPr id="13" name="TextBox 12"/>
          <p:cNvSpPr txBox="1"/>
          <p:nvPr/>
        </p:nvSpPr>
        <p:spPr>
          <a:xfrm>
            <a:off x="583864" y="1969504"/>
            <a:ext cx="8042740" cy="4267900"/>
          </a:xfrm>
          <a:prstGeom prst="rect">
            <a:avLst/>
          </a:prstGeom>
          <a:noFill/>
          <a:ln>
            <a:solidFill>
              <a:schemeClr val="bg1"/>
            </a:solidFill>
          </a:ln>
        </p:spPr>
        <p:txBody>
          <a:bodyPr wrap="square">
            <a:spAutoFit/>
          </a:bodyPr>
          <a:lstStyle/>
          <a:p>
            <a:pPr marL="263776" indent="-263776" algn="just">
              <a:buFont typeface="Arial" panose="020B0604020202020204" pitchFamily="34" charset="0"/>
              <a:buChar char="•"/>
              <a:defRPr/>
            </a:pPr>
            <a:r>
              <a:rPr lang="en-ZA" sz="1292" kern="0" dirty="0">
                <a:solidFill>
                  <a:sysClr val="windowText" lastClr="000000"/>
                </a:solidFill>
                <a:latin typeface="Arial" panose="020B0604020202020204" pitchFamily="34" charset="0"/>
                <a:cs typeface="Arial" panose="020B0604020202020204" pitchFamily="34" charset="0"/>
                <a:sym typeface="Arial" charset="0"/>
              </a:rPr>
              <a:t>The allocation of the department increases over the 2019 MTEF. </a:t>
            </a:r>
          </a:p>
          <a:p>
            <a:pPr marL="263776" indent="-263776" algn="just">
              <a:buFont typeface="Arial" panose="020B0604020202020204" pitchFamily="34" charset="0"/>
              <a:buChar char="•"/>
              <a:defRPr/>
            </a:pPr>
            <a:r>
              <a:rPr lang="en-ZA" sz="1292" kern="0" dirty="0">
                <a:solidFill>
                  <a:sysClr val="windowText" lastClr="000000"/>
                </a:solidFill>
                <a:latin typeface="Arial" panose="020B0604020202020204" pitchFamily="34" charset="0"/>
                <a:cs typeface="Arial" panose="020B0604020202020204" pitchFamily="34" charset="0"/>
                <a:sym typeface="Arial" charset="0"/>
              </a:rPr>
              <a:t>The major area of spending is in compensation of employees (CoE) which constitute 38% of the total budget over the 2019 MTEF period.</a:t>
            </a:r>
          </a:p>
          <a:p>
            <a:pPr marL="263776" indent="-263776" algn="just">
              <a:buFont typeface="Arial" panose="020B0604020202020204" pitchFamily="34" charset="0"/>
              <a:buChar char="•"/>
              <a:defRPr/>
            </a:pPr>
            <a:r>
              <a:rPr lang="en-ZA" sz="1292" dirty="0">
                <a:latin typeface="Arial" panose="020B0604020202020204" pitchFamily="34" charset="0"/>
                <a:cs typeface="Arial" panose="020B0604020202020204" pitchFamily="34" charset="0"/>
              </a:rPr>
              <a:t>The CoE allocation is earmarked for funded and vacant funded posts as at 31 March 2018 in the establishment of the department. </a:t>
            </a:r>
          </a:p>
          <a:p>
            <a:pPr marL="263776" indent="-263776" algn="just">
              <a:buFont typeface="Arial" panose="020B0604020202020204" pitchFamily="34" charset="0"/>
              <a:buChar char="•"/>
              <a:defRPr/>
            </a:pPr>
            <a:r>
              <a:rPr lang="en-ZA" sz="1292" kern="0" dirty="0">
                <a:solidFill>
                  <a:sysClr val="windowText" lastClr="000000"/>
                </a:solidFill>
                <a:latin typeface="Arial" panose="020B0604020202020204" pitchFamily="34" charset="0"/>
                <a:cs typeface="Arial" panose="020B0604020202020204" pitchFamily="34" charset="0"/>
                <a:sym typeface="Arial" charset="0"/>
              </a:rPr>
              <a:t>A significant portion of goods and services budget is allocated to property payments and travel and subsistence</a:t>
            </a:r>
            <a:r>
              <a:rPr lang="en-ZA" sz="1292" kern="0" dirty="0">
                <a:solidFill>
                  <a:prstClr val="black"/>
                </a:solidFill>
                <a:latin typeface="Arial" panose="020B0604020202020204" pitchFamily="34" charset="0"/>
                <a:cs typeface="Arial" panose="020B0604020202020204" pitchFamily="34" charset="0"/>
                <a:sym typeface="Arial" charset="0"/>
              </a:rPr>
              <a:t>.</a:t>
            </a:r>
            <a:r>
              <a:rPr lang="en-ZA" sz="1292" dirty="0">
                <a:latin typeface="Arial" panose="020B0604020202020204" pitchFamily="34" charset="0"/>
                <a:cs typeface="Arial" panose="020B0604020202020204" pitchFamily="34" charset="0"/>
              </a:rPr>
              <a:t> This allocation budget represent 26% of the 2019 MTEF allocation.</a:t>
            </a:r>
            <a:endParaRPr lang="en-ZA" sz="1292" kern="0" dirty="0">
              <a:solidFill>
                <a:sysClr val="windowText" lastClr="000000"/>
              </a:solidFill>
              <a:latin typeface="Arial" panose="020B0604020202020204" pitchFamily="34" charset="0"/>
              <a:cs typeface="Arial" panose="020B0604020202020204" pitchFamily="34" charset="0"/>
              <a:sym typeface="Arial" charset="0"/>
            </a:endParaRPr>
          </a:p>
          <a:p>
            <a:pPr marL="263776" indent="-263776" algn="just">
              <a:buFont typeface="Arial" panose="020B0604020202020204" pitchFamily="34" charset="0"/>
              <a:buChar char="•"/>
              <a:defRPr/>
            </a:pPr>
            <a:r>
              <a:rPr lang="en-ZA" sz="1292" kern="0" dirty="0">
                <a:solidFill>
                  <a:sysClr val="windowText" lastClr="000000"/>
                </a:solidFill>
                <a:latin typeface="Arial" panose="020B0604020202020204" pitchFamily="34" charset="0"/>
                <a:cs typeface="Arial" panose="020B0604020202020204" pitchFamily="34" charset="0"/>
                <a:sym typeface="Arial" charset="0"/>
              </a:rPr>
              <a:t>The allocation of the department include an amount of R270.4 million which is earmarked for transfer to Commission for Gender Equality during the 2019 MTEF. This allocation represent 35% of the total budget of the department.</a:t>
            </a:r>
          </a:p>
          <a:p>
            <a:pPr marL="263776" indent="-263776" algn="just">
              <a:buFont typeface="Arial" panose="020B0604020202020204" pitchFamily="34" charset="0"/>
              <a:buChar char="•"/>
              <a:defRPr/>
            </a:pPr>
            <a:r>
              <a:rPr lang="en-ZA" sz="1292" kern="0" dirty="0">
                <a:solidFill>
                  <a:prstClr val="black"/>
                </a:solidFill>
                <a:latin typeface="Arial" panose="020B0604020202020204" pitchFamily="34" charset="0"/>
                <a:cs typeface="Arial" panose="020B0604020202020204" pitchFamily="34" charset="0"/>
                <a:sym typeface="Arial" charset="0"/>
              </a:rPr>
              <a:t>The allocation on payments for capital assets is set aside for procurement of servers, laptops and departmental vehicles. </a:t>
            </a:r>
          </a:p>
          <a:p>
            <a:pPr marL="263776" indent="-263776" algn="just">
              <a:buFont typeface="Arial" panose="020B0604020202020204" pitchFamily="34" charset="0"/>
              <a:buChar char="•"/>
              <a:defRPr/>
            </a:pPr>
            <a:r>
              <a:rPr lang="en-ZA" sz="1292" kern="0" dirty="0">
                <a:solidFill>
                  <a:prstClr val="black"/>
                </a:solidFill>
                <a:latin typeface="Arial" panose="020B0604020202020204" pitchFamily="34" charset="0"/>
                <a:cs typeface="Arial" panose="020B0604020202020204" pitchFamily="34" charset="0"/>
                <a:sym typeface="Arial" charset="0"/>
              </a:rPr>
              <a:t>The allocation of the department is not adequate for implementation of the departments’ key priority projects over the 2019 MTEF period.</a:t>
            </a:r>
            <a:r>
              <a:rPr lang="en-ZA" sz="1292" kern="0" dirty="0">
                <a:solidFill>
                  <a:sysClr val="windowText" lastClr="000000"/>
                </a:solidFill>
                <a:latin typeface="Arial" panose="020B0604020202020204" pitchFamily="34" charset="0"/>
                <a:cs typeface="Arial" panose="020B0604020202020204" pitchFamily="34" charset="0"/>
                <a:sym typeface="Arial" charset="0"/>
              </a:rPr>
              <a:t> </a:t>
            </a:r>
          </a:p>
          <a:p>
            <a:pPr marL="263776" indent="-263776" algn="just">
              <a:buFont typeface="Arial" panose="020B0604020202020204" pitchFamily="34" charset="0"/>
              <a:buChar char="•"/>
              <a:defRPr/>
            </a:pPr>
            <a:r>
              <a:rPr lang="en-ZA" sz="1292" kern="0" dirty="0">
                <a:solidFill>
                  <a:prstClr val="black"/>
                </a:solidFill>
                <a:latin typeface="Arial" panose="020B0604020202020204" pitchFamily="34" charset="0"/>
                <a:cs typeface="Arial" panose="020B0604020202020204" pitchFamily="34" charset="0"/>
                <a:sym typeface="Arial" charset="0"/>
              </a:rPr>
              <a:t>It is recommended that the department request additional funding from National Treasury during the 2020 MTEF budgeting process to address spending pressures linked to implementation of key priority projects for the department. </a:t>
            </a:r>
          </a:p>
          <a:p>
            <a:pPr marL="263776" indent="-263776" algn="just">
              <a:buFont typeface="Arial" panose="020B0604020202020204" pitchFamily="34" charset="0"/>
              <a:buChar char="•"/>
              <a:defRPr/>
            </a:pPr>
            <a:r>
              <a:rPr lang="en-ZA" sz="1292" kern="0" dirty="0">
                <a:solidFill>
                  <a:prstClr val="black"/>
                </a:solidFill>
                <a:latin typeface="Arial" panose="020B0604020202020204" pitchFamily="34" charset="0"/>
                <a:cs typeface="Arial" panose="020B0604020202020204" pitchFamily="34" charset="0"/>
                <a:sym typeface="Arial" charset="0"/>
              </a:rPr>
              <a:t>The department will conduct an analysis of existing budget against emerging priorities (human, operational, programmatic interventions). The department will therefore engage National Treasury on how best to resource spending pressures that may arise from the NMOG process.</a:t>
            </a:r>
          </a:p>
          <a:p>
            <a:pPr marL="263776" indent="-263776" algn="just">
              <a:buFont typeface="Arial" panose="020B0604020202020204" pitchFamily="34" charset="0"/>
              <a:buChar char="•"/>
              <a:defRPr/>
            </a:pPr>
            <a:endParaRPr lang="en-ZA" sz="1292" kern="0" dirty="0">
              <a:solidFill>
                <a:sysClr val="windowText" lastClr="000000"/>
              </a:solidFill>
              <a:latin typeface="Calibri" pitchFamily="34" charset="0"/>
              <a:sym typeface="Arial" charset="0"/>
            </a:endParaRPr>
          </a:p>
        </p:txBody>
      </p:sp>
      <p:sp>
        <p:nvSpPr>
          <p:cNvPr id="3" name="Slide Number Placeholder 2"/>
          <p:cNvSpPr>
            <a:spLocks noGrp="1"/>
          </p:cNvSpPr>
          <p:nvPr>
            <p:ph type="sldNum" sz="quarter" idx="12"/>
          </p:nvPr>
        </p:nvSpPr>
        <p:spPr>
          <a:xfrm>
            <a:off x="6795956" y="6583270"/>
            <a:ext cx="1969477" cy="337038"/>
          </a:xfrm>
        </p:spPr>
        <p:txBody>
          <a:bodyPr/>
          <a:lstStyle/>
          <a:p>
            <a:fld id="{BEC14093-6EF6-45A3-9019-800B61B9C884}" type="slidenum">
              <a:rPr lang="en-ZA" smtClean="0"/>
              <a:pPr/>
              <a:t>51</a:t>
            </a:fld>
            <a:endParaRPr lang="en-ZA"/>
          </a:p>
        </p:txBody>
      </p:sp>
    </p:spTree>
    <p:extLst>
      <p:ext uri="{BB962C8B-B14F-4D97-AF65-F5344CB8AC3E}">
        <p14:creationId xmlns:p14="http://schemas.microsoft.com/office/powerpoint/2010/main" xmlns="" val="1839963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32361"/>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476375"/>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53598" y="2124448"/>
            <a:ext cx="4122458" cy="584775"/>
          </a:xfrm>
          <a:prstGeom prst="rect">
            <a:avLst/>
          </a:prstGeom>
          <a:noFill/>
          <a:ln>
            <a:solidFill>
              <a:schemeClr val="bg1"/>
            </a:solidFill>
          </a:ln>
        </p:spPr>
        <p:txBody>
          <a:bodyPr wrap="square" rtlCol="0">
            <a:spAutoFit/>
          </a:bodyPr>
          <a:lstStyle/>
          <a:p>
            <a:endParaRPr lang="en-ZA" sz="3200" b="1" dirty="0">
              <a:ln w="12700">
                <a:solidFill>
                  <a:srgbClr val="0D7127"/>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sp>
        <p:nvSpPr>
          <p:cNvPr id="19" name="Title 18"/>
          <p:cNvSpPr>
            <a:spLocks noGrp="1"/>
          </p:cNvSpPr>
          <p:nvPr>
            <p:ph type="ctrTitle"/>
          </p:nvPr>
        </p:nvSpPr>
        <p:spPr>
          <a:xfrm>
            <a:off x="251520" y="1836416"/>
            <a:ext cx="8424936" cy="1368152"/>
          </a:xfrm>
        </p:spPr>
        <p:txBody>
          <a:bodyPr>
            <a:normAutofit/>
          </a:bodyPr>
          <a:lstStyle/>
          <a:p>
            <a:r>
              <a:rPr lang="en-US" sz="2400" dirty="0">
                <a:solidFill>
                  <a:srgbClr val="0D7127"/>
                </a:solidFill>
                <a:latin typeface="Arial Rounded MT Bold" pitchFamily="34" charset="0"/>
                <a:ea typeface="+mn-ea"/>
                <a:cs typeface="+mn-cs"/>
              </a:rPr>
              <a:t>INKOMU    SIYABONGA    RE A LEBOGA    DANKIE</a:t>
            </a:r>
            <a:r>
              <a:rPr lang="en-ZA" sz="2400" dirty="0">
                <a:solidFill>
                  <a:srgbClr val="0D7127"/>
                </a:solidFill>
                <a:latin typeface="Arial Rounded MT Bold" pitchFamily="34" charset="0"/>
                <a:ea typeface="+mn-ea"/>
                <a:cs typeface="+mn-cs"/>
              </a:rPr>
              <a:t/>
            </a:r>
            <a:br>
              <a:rPr lang="en-ZA" sz="2400" dirty="0">
                <a:solidFill>
                  <a:srgbClr val="0D7127"/>
                </a:solidFill>
                <a:latin typeface="Arial Rounded MT Bold" pitchFamily="34" charset="0"/>
                <a:ea typeface="+mn-ea"/>
                <a:cs typeface="+mn-cs"/>
              </a:rPr>
            </a:br>
            <a:endParaRPr lang="en-ZA" sz="2400" dirty="0">
              <a:solidFill>
                <a:srgbClr val="0D7127"/>
              </a:solidFill>
              <a:latin typeface="Arial Rounded MT Bold" pitchFamily="34"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4368" y="507439"/>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Oval 11"/>
          <p:cNvSpPr/>
          <p:nvPr/>
        </p:nvSpPr>
        <p:spPr>
          <a:xfrm>
            <a:off x="2479245" y="2278837"/>
            <a:ext cx="144016" cy="15837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4562393" y="2273168"/>
            <a:ext cx="144016" cy="15837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p:cNvSpPr/>
          <p:nvPr/>
        </p:nvSpPr>
        <p:spPr>
          <a:xfrm>
            <a:off x="7020272" y="2272631"/>
            <a:ext cx="144016" cy="15837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356649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7102633"/>
            <a:ext cx="2133600" cy="402567"/>
          </a:xfrm>
        </p:spPr>
        <p:txBody>
          <a:bodyPr/>
          <a:lstStyle/>
          <a:p>
            <a:fld id="{ED52D37E-7193-452B-935F-7AF7AE330DC7}" type="slidenum">
              <a:rPr lang="en-ZA" smtClean="0">
                <a:solidFill>
                  <a:prstClr val="black">
                    <a:tint val="75000"/>
                  </a:prstClr>
                </a:solidFill>
              </a:rPr>
              <a:pPr/>
              <a:t>6</a:t>
            </a:fld>
            <a:endParaRPr lang="en-ZA" dirty="0">
              <a:solidFill>
                <a:prstClr val="black">
                  <a:tint val="75000"/>
                </a:prstClr>
              </a:solidFill>
            </a:endParaRPr>
          </a:p>
        </p:txBody>
      </p:sp>
      <p:sp>
        <p:nvSpPr>
          <p:cNvPr id="6" name="Title 1"/>
          <p:cNvSpPr txBox="1">
            <a:spLocks/>
          </p:cNvSpPr>
          <p:nvPr/>
        </p:nvSpPr>
        <p:spPr>
          <a:xfrm>
            <a:off x="5" y="1188343"/>
            <a:ext cx="8662215" cy="598517"/>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2585" b="1" kern="0" dirty="0">
                <a:solidFill>
                  <a:sysClr val="windowText" lastClr="000000"/>
                </a:solidFill>
                <a:latin typeface="Arial" pitchFamily="34" charset="0"/>
                <a:cs typeface="Arial" pitchFamily="34" charset="0"/>
              </a:rPr>
              <a:t/>
            </a:r>
            <a:br>
              <a:rPr lang="en-ZA" sz="2585" b="1" kern="0" dirty="0">
                <a:solidFill>
                  <a:sysClr val="windowText" lastClr="000000"/>
                </a:solidFill>
                <a:latin typeface="Arial" pitchFamily="34" charset="0"/>
                <a:cs typeface="Arial" pitchFamily="34" charset="0"/>
              </a:rPr>
            </a:br>
            <a:r>
              <a:rPr lang="en-ZA" sz="2585" b="1" kern="0" dirty="0">
                <a:solidFill>
                  <a:sysClr val="windowText" lastClr="000000"/>
                </a:solidFill>
                <a:latin typeface="Arial" pitchFamily="34" charset="0"/>
                <a:cs typeface="Arial" pitchFamily="34" charset="0"/>
              </a:rPr>
              <a:t>                    SITUATIONAL ANALYSIS… </a:t>
            </a:r>
            <a:br>
              <a:rPr lang="en-ZA" sz="2585" b="1" kern="0" dirty="0">
                <a:solidFill>
                  <a:sysClr val="windowText" lastClr="000000"/>
                </a:solidFill>
                <a:latin typeface="Arial" pitchFamily="34" charset="0"/>
                <a:cs typeface="Arial" pitchFamily="34" charset="0"/>
              </a:rPr>
            </a:br>
            <a:endParaRPr lang="en-ZA" sz="2585"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1664459"/>
            <a:ext cx="8124361" cy="4712678"/>
          </a:xfrm>
        </p:spPr>
        <p:txBody>
          <a:bodyPr>
            <a:noAutofit/>
          </a:bodyPr>
          <a:lstStyle/>
          <a:p>
            <a:pPr marL="0" indent="0" algn="just" fontAlgn="base">
              <a:lnSpc>
                <a:spcPct val="90000"/>
              </a:lnSpc>
              <a:spcBef>
                <a:spcPts val="923"/>
              </a:spcBef>
              <a:spcAft>
                <a:spcPct val="0"/>
              </a:spcAft>
              <a:buNone/>
            </a:pPr>
            <a:r>
              <a:rPr lang="en-ZA" sz="1477" b="1" dirty="0">
                <a:solidFill>
                  <a:prstClr val="black"/>
                </a:solidFill>
                <a:latin typeface="Arial" pitchFamily="34" charset="0"/>
                <a:cs typeface="Arial" pitchFamily="34" charset="0"/>
              </a:rPr>
              <a:t>EQUALITY </a:t>
            </a:r>
            <a:r>
              <a:rPr lang="en-ZA" sz="1477" dirty="0">
                <a:solidFill>
                  <a:prstClr val="black"/>
                </a:solidFill>
                <a:latin typeface="Arial" pitchFamily="34" charset="0"/>
                <a:cs typeface="Arial" pitchFamily="34" charset="0"/>
              </a:rPr>
              <a:t>South Africa has made significant progress in putting in place a comprehensive and multidimensional legislative and policy framework for advancing human rights, equality and the empowerment of women. </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There has been a consistent and growing unease with a range of matters regarding the institutionalisation of the transformation agenda for women and the inalienable realisation of their human rights. (Equity)</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However, as a country, we are still to realise full de facto equality or substantive (true) equality in practice. </a:t>
            </a:r>
          </a:p>
          <a:p>
            <a:pPr marL="211021" indent="-211021" algn="just" fontAlgn="base">
              <a:lnSpc>
                <a:spcPct val="90000"/>
              </a:lnSpc>
              <a:spcBef>
                <a:spcPts val="923"/>
              </a:spcBef>
              <a:spcAft>
                <a:spcPct val="0"/>
              </a:spcAft>
            </a:pPr>
            <a:r>
              <a:rPr lang="en-GB" sz="1477" dirty="0">
                <a:solidFill>
                  <a:prstClr val="black"/>
                </a:solidFill>
                <a:latin typeface="Arial" pitchFamily="34" charset="0"/>
                <a:cs typeface="Arial" pitchFamily="34" charset="0"/>
              </a:rPr>
              <a:t>Focus should on a creation of a woman friendly environment- and a society which is capable of eradicating the many practices that constrain the advancement and empowerment of women.</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Historically, women have experienced three forms of oppression which are </a:t>
            </a:r>
            <a:r>
              <a:rPr lang="en-ZA" sz="1477" b="1" dirty="0">
                <a:solidFill>
                  <a:prstClr val="black"/>
                </a:solidFill>
                <a:latin typeface="Arial" pitchFamily="34" charset="0"/>
                <a:cs typeface="Arial" pitchFamily="34" charset="0"/>
              </a:rPr>
              <a:t>race, class and gender that entrenches patriarchal attitudes and prejudices.</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South Africa has ratified international, continental, regional and sub-regional commitments aimed at promoting gender equality, such as the Convention on the Elimination of All Forms of Discrimination Against Women (CEDAW), the Beijing Platform for Action, the SADC protocol on Gender and Development and the Sustainable  Development Goals (SDGs). </a:t>
            </a:r>
            <a:endParaRPr lang="en-GB" sz="1477" dirty="0">
              <a:solidFill>
                <a:prstClr val="black"/>
              </a:solidFill>
              <a:latin typeface="Arial" pitchFamily="34" charset="0"/>
              <a:cs typeface="Arial" pitchFamily="34" charset="0"/>
            </a:endParaRPr>
          </a:p>
          <a:p>
            <a:pPr marL="0" lvl="1" indent="0" algn="just">
              <a:spcBef>
                <a:spcPts val="531"/>
              </a:spcBef>
              <a:buSzPct val="85000"/>
              <a:buNone/>
              <a:defRPr/>
            </a:pPr>
            <a:endParaRPr lang="en-ZA" sz="1662" dirty="0">
              <a:latin typeface="Arial" pitchFamily="34" charset="0"/>
              <a:cs typeface="Arial" pitchFamily="34" charset="0"/>
            </a:endParaRPr>
          </a:p>
        </p:txBody>
      </p:sp>
      <p:sp>
        <p:nvSpPr>
          <p:cNvPr id="2" name="Date Placeholder 1"/>
          <p:cNvSpPr>
            <a:spLocks noGrp="1"/>
          </p:cNvSpPr>
          <p:nvPr>
            <p:ph type="dt" sz="half" idx="10"/>
          </p:nvPr>
        </p:nvSpPr>
        <p:spPr>
          <a:xfrm>
            <a:off x="457200" y="7102633"/>
            <a:ext cx="2133600" cy="402567"/>
          </a:xfrm>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3252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7</a:t>
            </a:fld>
            <a:endParaRPr lang="en-ZA" dirty="0">
              <a:solidFill>
                <a:prstClr val="black">
                  <a:tint val="75000"/>
                </a:prstClr>
              </a:solidFill>
            </a:endParaRPr>
          </a:p>
        </p:txBody>
      </p:sp>
      <p:sp>
        <p:nvSpPr>
          <p:cNvPr id="6" name="Title 1"/>
          <p:cNvSpPr txBox="1">
            <a:spLocks/>
          </p:cNvSpPr>
          <p:nvPr/>
        </p:nvSpPr>
        <p:spPr>
          <a:xfrm>
            <a:off x="5" y="753522"/>
            <a:ext cx="8662215" cy="1226909"/>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2585" b="1" kern="0" dirty="0">
                <a:solidFill>
                  <a:sysClr val="windowText" lastClr="000000"/>
                </a:solidFill>
                <a:latin typeface="Arial" pitchFamily="34" charset="0"/>
                <a:cs typeface="Arial" pitchFamily="34" charset="0"/>
              </a:rPr>
              <a:t/>
            </a:r>
            <a:br>
              <a:rPr lang="en-ZA" sz="2585" b="1" kern="0" dirty="0">
                <a:solidFill>
                  <a:sysClr val="windowText" lastClr="000000"/>
                </a:solidFill>
                <a:latin typeface="Arial" pitchFamily="34" charset="0"/>
                <a:cs typeface="Arial" pitchFamily="34" charset="0"/>
              </a:rPr>
            </a:br>
            <a:r>
              <a:rPr lang="en-ZA" sz="2585" b="1" kern="0" dirty="0">
                <a:solidFill>
                  <a:sysClr val="windowText" lastClr="000000"/>
                </a:solidFill>
                <a:latin typeface="Arial" pitchFamily="34" charset="0"/>
                <a:cs typeface="Arial" pitchFamily="34" charset="0"/>
              </a:rPr>
              <a:t>                    SITUATIONAL ANALYSIS…</a:t>
            </a:r>
            <a:br>
              <a:rPr lang="en-ZA" sz="2585" b="1" kern="0" dirty="0">
                <a:solidFill>
                  <a:sysClr val="windowText" lastClr="000000"/>
                </a:solidFill>
                <a:latin typeface="Arial" pitchFamily="34" charset="0"/>
                <a:cs typeface="Arial" pitchFamily="34" charset="0"/>
              </a:rPr>
            </a:br>
            <a:endParaRPr lang="en-ZA" sz="2585"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1660241"/>
            <a:ext cx="8124361" cy="4712678"/>
          </a:xfrm>
        </p:spPr>
        <p:txBody>
          <a:bodyPr>
            <a:noAutofit/>
          </a:bodyPr>
          <a:lstStyle/>
          <a:p>
            <a:pPr marL="0" indent="0" algn="just" fontAlgn="base">
              <a:lnSpc>
                <a:spcPct val="90000"/>
              </a:lnSpc>
              <a:spcBef>
                <a:spcPts val="923"/>
              </a:spcBef>
              <a:spcAft>
                <a:spcPct val="0"/>
              </a:spcAft>
              <a:buNone/>
            </a:pPr>
            <a:r>
              <a:rPr lang="en-ZA" sz="1477" b="1" dirty="0">
                <a:solidFill>
                  <a:prstClr val="black"/>
                </a:solidFill>
                <a:latin typeface="Arial" pitchFamily="34" charset="0"/>
                <a:cs typeface="Arial" pitchFamily="34" charset="0"/>
              </a:rPr>
              <a:t>POVERTY AND INEQUALITY ARE IDENTIFIED AS KEY IN ADDRESSING GENDER EQUALITY:</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The 2017 Poverty Trends Report -a significant disparity in poverty levels between population groups and sex of individuals. In general, black African females, children (17 years and younger), people from rural areas, and those with no education, are the main victims in the on-going struggle against poverty (Statistics South Africa, 2017) The findings show higher proportion of females (71.7%) living below the Lower Bound Poverty Level compared to males (38.2%). The higher proportion trend for females has been persistent since 2006. </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There is a strong link between food security nutrition and gender therefore the land issue becomes critical in ensuring a gender approach to food security.</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Data on individual land ownership indicates that only 34% of individual land owners are female and that males own the largest size of farms and agricultural landholdings. Data indicates that males and females own a total of 37 078 289 ha farms and agricultural holdings land in the country, with 26 202 689 ha or 71% owned by males; followed by females at 4 871 013 ha or 13%.</a:t>
            </a:r>
          </a:p>
          <a:p>
            <a:pPr marL="211021" indent="-211021" algn="just" fontAlgn="base">
              <a:lnSpc>
                <a:spcPct val="90000"/>
              </a:lnSpc>
              <a:spcBef>
                <a:spcPts val="923"/>
              </a:spcBef>
              <a:spcAft>
                <a:spcPct val="0"/>
              </a:spcAft>
            </a:pPr>
            <a:r>
              <a:rPr lang="en-ZA" sz="1477" dirty="0">
                <a:solidFill>
                  <a:prstClr val="black"/>
                </a:solidFill>
                <a:latin typeface="Arial" pitchFamily="34" charset="0"/>
                <a:cs typeface="Arial" pitchFamily="34" charset="0"/>
              </a:rPr>
              <a:t>Women and young girls are subjected to persistent patriarchal practices that impacts negatively on their lives including harmful cultural and traditional practices; early and forced marriage; violence against women and girls; and poor or inadequate health reproductive health and rights.</a:t>
            </a:r>
          </a:p>
          <a:p>
            <a:pPr marL="211021" indent="-211021" algn="just" fontAlgn="base">
              <a:lnSpc>
                <a:spcPct val="90000"/>
              </a:lnSpc>
              <a:spcBef>
                <a:spcPts val="923"/>
              </a:spcBef>
              <a:spcAft>
                <a:spcPct val="0"/>
              </a:spcAft>
            </a:pPr>
            <a:endParaRPr lang="en-ZA" sz="1846" dirty="0">
              <a:solidFill>
                <a:prstClr val="black"/>
              </a:solidFill>
            </a:endParaRPr>
          </a:p>
          <a:p>
            <a:pPr marL="0" lvl="1" indent="0" algn="just">
              <a:spcBef>
                <a:spcPts val="531"/>
              </a:spcBef>
              <a:buSzPct val="85000"/>
              <a:buNone/>
              <a:defRPr/>
            </a:pPr>
            <a:endParaRPr lang="en-ZA" sz="1662" dirty="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3323493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8</a:t>
            </a:fld>
            <a:endParaRPr lang="en-ZA" dirty="0">
              <a:solidFill>
                <a:prstClr val="black">
                  <a:tint val="75000"/>
                </a:prstClr>
              </a:solidFill>
            </a:endParaRPr>
          </a:p>
        </p:txBody>
      </p:sp>
      <p:sp>
        <p:nvSpPr>
          <p:cNvPr id="6" name="Title 1"/>
          <p:cNvSpPr txBox="1">
            <a:spLocks/>
          </p:cNvSpPr>
          <p:nvPr/>
        </p:nvSpPr>
        <p:spPr>
          <a:xfrm>
            <a:off x="5" y="1603018"/>
            <a:ext cx="8662215" cy="299259"/>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ZA" sz="2585" b="1" kern="0" dirty="0">
                <a:solidFill>
                  <a:sysClr val="windowText" lastClr="000000"/>
                </a:solidFill>
                <a:latin typeface="Arial" pitchFamily="34" charset="0"/>
                <a:cs typeface="Arial" pitchFamily="34" charset="0"/>
              </a:rPr>
              <a:t/>
            </a:r>
            <a:br>
              <a:rPr lang="en-ZA" sz="2585" b="1" kern="0" dirty="0">
                <a:solidFill>
                  <a:sysClr val="windowText" lastClr="000000"/>
                </a:solidFill>
                <a:latin typeface="Arial" pitchFamily="34" charset="0"/>
                <a:cs typeface="Arial" pitchFamily="34" charset="0"/>
              </a:rPr>
            </a:br>
            <a:r>
              <a:rPr lang="en-ZA" sz="2585" b="1" kern="0" dirty="0">
                <a:solidFill>
                  <a:sysClr val="windowText" lastClr="000000"/>
                </a:solidFill>
                <a:latin typeface="Arial" pitchFamily="34" charset="0"/>
                <a:cs typeface="Arial" pitchFamily="34" charset="0"/>
              </a:rPr>
              <a:t>           </a:t>
            </a:r>
            <a:br>
              <a:rPr lang="en-ZA" sz="2585" b="1" kern="0" dirty="0">
                <a:solidFill>
                  <a:sysClr val="windowText" lastClr="000000"/>
                </a:solidFill>
                <a:latin typeface="Arial" pitchFamily="34" charset="0"/>
                <a:cs typeface="Arial" pitchFamily="34" charset="0"/>
              </a:rPr>
            </a:br>
            <a:r>
              <a:rPr lang="en-ZA" sz="2585" b="1" kern="0" dirty="0">
                <a:solidFill>
                  <a:sysClr val="windowText" lastClr="000000"/>
                </a:solidFill>
                <a:latin typeface="Arial" pitchFamily="34" charset="0"/>
                <a:cs typeface="Arial" pitchFamily="34" charset="0"/>
              </a:rPr>
              <a:t>           PERFORMANCE ENVIRONMENT</a:t>
            </a:r>
            <a:br>
              <a:rPr lang="en-ZA" sz="2585" b="1" kern="0" dirty="0">
                <a:solidFill>
                  <a:sysClr val="windowText" lastClr="000000"/>
                </a:solidFill>
                <a:latin typeface="Arial" pitchFamily="34" charset="0"/>
                <a:cs typeface="Arial" pitchFamily="34" charset="0"/>
              </a:rPr>
            </a:br>
            <a:endParaRPr lang="en-ZA" sz="2585" b="1" kern="0" dirty="0">
              <a:solidFill>
                <a:sysClr val="windowText" lastClr="000000"/>
              </a:solidFill>
              <a:latin typeface="Arial" pitchFamily="34" charset="0"/>
              <a:cs typeface="Arial" pitchFamily="34" charset="0"/>
            </a:endParaRPr>
          </a:p>
          <a:p>
            <a:pPr algn="l">
              <a:spcBef>
                <a:spcPts val="0"/>
              </a:spcBef>
              <a:defRPr/>
            </a:pPr>
            <a:endParaRPr lang="en-ZA" sz="3323" b="1" kern="0" dirty="0">
              <a:solidFill>
                <a:sysClr val="windowText" lastClr="000000"/>
              </a:solidFill>
              <a:latin typeface="Arial" pitchFamily="34" charset="0"/>
              <a:cs typeface="Arial" pitchFamily="34" charset="0"/>
            </a:endParaRPr>
          </a:p>
          <a:p>
            <a:pPr marL="527552" indent="-527552" algn="l">
              <a:spcBef>
                <a:spcPts val="0"/>
              </a:spcBef>
              <a:buFont typeface="Wingdings" pitchFamily="2" charset="2"/>
              <a:buChar char="§"/>
              <a:defRPr/>
            </a:pPr>
            <a:endParaRPr lang="en-ZA" sz="3323"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1948273"/>
            <a:ext cx="8124361" cy="4712678"/>
          </a:xfrm>
        </p:spPr>
        <p:txBody>
          <a:bodyPr>
            <a:noAutofit/>
          </a:bodyPr>
          <a:lstStyle/>
          <a:p>
            <a:pPr marL="0" lvl="1" indent="0" algn="just">
              <a:spcBef>
                <a:spcPts val="531"/>
              </a:spcBef>
              <a:buSzPct val="85000"/>
              <a:buNone/>
              <a:defRPr/>
            </a:pPr>
            <a:r>
              <a:rPr lang="en-ZA" sz="1662" dirty="0">
                <a:latin typeface="Arial" pitchFamily="34" charset="0"/>
                <a:cs typeface="Arial" pitchFamily="34" charset="0"/>
              </a:rPr>
              <a:t>The DoW has undertaken to facilitate, foster and drive the mainstreaming of women,  as well as equality considerations for women into Government’s policies, governance processes and programmes.</a:t>
            </a:r>
          </a:p>
          <a:p>
            <a:pPr marL="0" lvl="1" indent="0" algn="just">
              <a:spcBef>
                <a:spcPts val="531"/>
              </a:spcBef>
              <a:buSzPct val="85000"/>
              <a:buNone/>
              <a:defRPr/>
            </a:pPr>
            <a:r>
              <a:rPr lang="en-ZA" sz="1662" dirty="0">
                <a:latin typeface="Arial" pitchFamily="34" charset="0"/>
                <a:cs typeface="Arial" pitchFamily="34" charset="0"/>
              </a:rPr>
              <a:t>During the 2019/20 FY the following are key performance areas prioritised:</a:t>
            </a:r>
          </a:p>
          <a:p>
            <a:pPr marL="316531" lvl="1" indent="-316531" algn="just">
              <a:spcBef>
                <a:spcPts val="531"/>
              </a:spcBef>
              <a:buSzPct val="85000"/>
              <a:buFont typeface="Wingdings" pitchFamily="2" charset="2"/>
              <a:buChar char="§"/>
              <a:defRPr/>
            </a:pPr>
            <a:r>
              <a:rPr lang="en-US" sz="1662" dirty="0">
                <a:latin typeface="Arial" pitchFamily="34" charset="0"/>
                <a:cs typeface="Arial" pitchFamily="34" charset="0"/>
              </a:rPr>
              <a:t>Sanitary Dignity Framework to be submitted to Cabinet for consideration and approval </a:t>
            </a:r>
          </a:p>
          <a:p>
            <a:pPr marL="316531" lvl="1" indent="-316531" algn="just">
              <a:spcBef>
                <a:spcPts val="531"/>
              </a:spcBef>
              <a:buSzPct val="85000"/>
              <a:buFont typeface="Wingdings" pitchFamily="2" charset="2"/>
              <a:buChar char="§"/>
              <a:defRPr/>
            </a:pPr>
            <a:r>
              <a:rPr lang="en-US" sz="1662" dirty="0">
                <a:latin typeface="Arial" pitchFamily="34" charset="0"/>
                <a:cs typeface="Arial" pitchFamily="34" charset="0"/>
              </a:rPr>
              <a:t>Monitor the implementation of Women`s Financial Inclusion Framework (WFIF) and conduct capacity building workshops on the WFIF and facilitate interventions and economic opportunities for women </a:t>
            </a:r>
          </a:p>
          <a:p>
            <a:pPr marL="316531" lvl="1" indent="-316531" algn="just">
              <a:spcBef>
                <a:spcPts val="531"/>
              </a:spcBef>
              <a:buSzPct val="85000"/>
              <a:buFont typeface="Wingdings" pitchFamily="2" charset="2"/>
              <a:buChar char="§"/>
              <a:defRPr/>
            </a:pPr>
            <a:r>
              <a:rPr lang="en-US" sz="1662" dirty="0">
                <a:latin typeface="Arial" pitchFamily="34" charset="0"/>
                <a:cs typeface="Arial" pitchFamily="34" charset="0"/>
              </a:rPr>
              <a:t>Collaborate with key strategic partners – DPME on infusing the current monitoring and evaluation framework of Government with indicators responsive to issues of empowerment and equality for women and ensure that before each budget policy speech</a:t>
            </a:r>
            <a:endParaRPr lang="en-ZA" sz="1662" dirty="0">
              <a:latin typeface="Arial" pitchFamily="34" charset="0"/>
              <a:cs typeface="Arial" pitchFamily="34" charset="0"/>
            </a:endParaRPr>
          </a:p>
          <a:p>
            <a:pPr marL="316531" lvl="1" indent="-316531" algn="just">
              <a:spcBef>
                <a:spcPts val="531"/>
              </a:spcBef>
              <a:buSzPct val="85000"/>
              <a:buFont typeface="Wingdings" pitchFamily="2" charset="2"/>
              <a:buChar char="§"/>
              <a:defRPr/>
            </a:pPr>
            <a:r>
              <a:rPr lang="en-ZA" sz="1662" dirty="0">
                <a:latin typeface="Arial" pitchFamily="34" charset="0"/>
                <a:cs typeface="Arial" pitchFamily="34" charset="0"/>
              </a:rPr>
              <a:t>Produce a National Gender Machinery (NGM) Framework for Cabinet consideration and possible approval and continue </a:t>
            </a:r>
            <a:r>
              <a:rPr lang="en-US" sz="1662" dirty="0">
                <a:latin typeface="Arial" pitchFamily="34" charset="0"/>
                <a:cs typeface="Arial" pitchFamily="34" charset="0"/>
              </a:rPr>
              <a:t>coordination of the National Gender Machinery</a:t>
            </a:r>
          </a:p>
          <a:p>
            <a:pPr marL="316531" lvl="1" indent="-316531" algn="just">
              <a:spcBef>
                <a:spcPts val="531"/>
              </a:spcBef>
              <a:buSzPct val="85000"/>
              <a:buFont typeface="+mj-lt"/>
              <a:buAutoNum type="arabicPeriod"/>
              <a:defRPr/>
            </a:pPr>
            <a:endParaRPr lang="en-ZA" sz="1662" dirty="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3342553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9</a:t>
            </a:fld>
            <a:endParaRPr lang="en-ZA" dirty="0">
              <a:solidFill>
                <a:prstClr val="black">
                  <a:tint val="75000"/>
                </a:prstClr>
              </a:solidFill>
            </a:endParaRPr>
          </a:p>
        </p:txBody>
      </p:sp>
      <p:sp>
        <p:nvSpPr>
          <p:cNvPr id="6" name="Title 1"/>
          <p:cNvSpPr txBox="1">
            <a:spLocks/>
          </p:cNvSpPr>
          <p:nvPr/>
        </p:nvSpPr>
        <p:spPr>
          <a:xfrm>
            <a:off x="5" y="1681172"/>
            <a:ext cx="8662215" cy="299259"/>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ZA" sz="2585" b="1" kern="0" dirty="0">
                <a:solidFill>
                  <a:sysClr val="windowText" lastClr="000000"/>
                </a:solidFill>
                <a:latin typeface="Arial" pitchFamily="34" charset="0"/>
                <a:cs typeface="Arial" pitchFamily="34" charset="0"/>
              </a:rPr>
              <a:t/>
            </a:r>
            <a:br>
              <a:rPr lang="en-ZA" sz="2585" b="1" kern="0" dirty="0">
                <a:solidFill>
                  <a:sysClr val="windowText" lastClr="000000"/>
                </a:solidFill>
                <a:latin typeface="Arial" pitchFamily="34" charset="0"/>
                <a:cs typeface="Arial" pitchFamily="34" charset="0"/>
              </a:rPr>
            </a:br>
            <a:r>
              <a:rPr lang="en-ZA" sz="2585" b="1" kern="0" dirty="0">
                <a:solidFill>
                  <a:sysClr val="windowText" lastClr="000000"/>
                </a:solidFill>
                <a:latin typeface="Arial" pitchFamily="34" charset="0"/>
                <a:cs typeface="Arial" pitchFamily="34" charset="0"/>
              </a:rPr>
              <a:t>           </a:t>
            </a:r>
            <a:br>
              <a:rPr lang="en-ZA" sz="2585" b="1" kern="0" dirty="0">
                <a:solidFill>
                  <a:sysClr val="windowText" lastClr="000000"/>
                </a:solidFill>
                <a:latin typeface="Arial" pitchFamily="34" charset="0"/>
                <a:cs typeface="Arial" pitchFamily="34" charset="0"/>
              </a:rPr>
            </a:br>
            <a:r>
              <a:rPr lang="en-ZA" sz="2585" b="1" kern="0" dirty="0">
                <a:solidFill>
                  <a:sysClr val="windowText" lastClr="000000"/>
                </a:solidFill>
                <a:latin typeface="Arial" pitchFamily="34" charset="0"/>
                <a:cs typeface="Arial" pitchFamily="34" charset="0"/>
              </a:rPr>
              <a:t>       PERFORMANCE ENVIRONMENT…</a:t>
            </a:r>
            <a:br>
              <a:rPr lang="en-ZA" sz="2585" b="1" kern="0" dirty="0">
                <a:solidFill>
                  <a:sysClr val="windowText" lastClr="000000"/>
                </a:solidFill>
                <a:latin typeface="Arial" pitchFamily="34" charset="0"/>
                <a:cs typeface="Arial" pitchFamily="34" charset="0"/>
              </a:rPr>
            </a:br>
            <a:endParaRPr lang="en-ZA" sz="2585" b="1" kern="0" dirty="0">
              <a:solidFill>
                <a:sysClr val="windowText" lastClr="000000"/>
              </a:solidFill>
              <a:latin typeface="Arial" pitchFamily="34" charset="0"/>
              <a:cs typeface="Arial" pitchFamily="34" charset="0"/>
            </a:endParaRPr>
          </a:p>
          <a:p>
            <a:pPr algn="l">
              <a:spcBef>
                <a:spcPts val="0"/>
              </a:spcBef>
              <a:defRPr/>
            </a:pPr>
            <a:endParaRPr lang="en-ZA" sz="3323" b="1" kern="0" dirty="0">
              <a:solidFill>
                <a:sysClr val="windowText" lastClr="000000"/>
              </a:solidFill>
              <a:latin typeface="Arial" pitchFamily="34" charset="0"/>
              <a:cs typeface="Arial" pitchFamily="34" charset="0"/>
            </a:endParaRPr>
          </a:p>
          <a:p>
            <a:pPr marL="527552" indent="-527552" algn="l">
              <a:spcBef>
                <a:spcPts val="0"/>
              </a:spcBef>
              <a:buFont typeface="Wingdings" pitchFamily="2" charset="2"/>
              <a:buChar char="§"/>
              <a:defRPr/>
            </a:pPr>
            <a:endParaRPr lang="en-ZA" sz="3323"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37903" y="1569998"/>
            <a:ext cx="8124361" cy="4712678"/>
          </a:xfrm>
        </p:spPr>
        <p:txBody>
          <a:bodyPr>
            <a:noAutofit/>
          </a:bodyPr>
          <a:lstStyle/>
          <a:p>
            <a:pPr marL="0" lvl="1" indent="0" algn="just">
              <a:spcBef>
                <a:spcPts val="531"/>
              </a:spcBef>
              <a:buSzPct val="85000"/>
              <a:buNone/>
              <a:defRPr/>
            </a:pPr>
            <a:endParaRPr lang="en-ZA" sz="1662" dirty="0" smtClean="0">
              <a:latin typeface="Arial" pitchFamily="34" charset="0"/>
              <a:cs typeface="Arial" pitchFamily="34" charset="0"/>
            </a:endParaRPr>
          </a:p>
          <a:p>
            <a:pPr marL="0" lvl="1" indent="0" algn="just">
              <a:spcBef>
                <a:spcPts val="531"/>
              </a:spcBef>
              <a:buSzPct val="85000"/>
              <a:buNone/>
              <a:defRPr/>
            </a:pPr>
            <a:r>
              <a:rPr lang="en-ZA" sz="1662" dirty="0" smtClean="0">
                <a:latin typeface="Arial" pitchFamily="34" charset="0"/>
                <a:cs typeface="Arial" pitchFamily="34" charset="0"/>
              </a:rPr>
              <a:t>During </a:t>
            </a:r>
            <a:r>
              <a:rPr lang="en-ZA" sz="1662" dirty="0">
                <a:latin typeface="Arial" pitchFamily="34" charset="0"/>
                <a:cs typeface="Arial" pitchFamily="34" charset="0"/>
              </a:rPr>
              <a:t>the 2019/20 FY the following are key performance areas prioritised…</a:t>
            </a:r>
          </a:p>
          <a:p>
            <a:pPr marL="263776" lvl="1" algn="just">
              <a:spcBef>
                <a:spcPts val="531"/>
              </a:spcBef>
              <a:buSzPct val="85000"/>
              <a:buFont typeface="Wingdings" panose="05000000000000000000" pitchFamily="2" charset="2"/>
              <a:buChar char="§"/>
              <a:defRPr/>
            </a:pPr>
            <a:r>
              <a:rPr lang="en-US" sz="1662" dirty="0">
                <a:latin typeface="Arial" pitchFamily="34" charset="0"/>
                <a:cs typeface="Arial" pitchFamily="34" charset="0"/>
              </a:rPr>
              <a:t>Establish the National Council on Gender Based Violence </a:t>
            </a:r>
          </a:p>
          <a:p>
            <a:pPr marL="263776" lvl="1" algn="just">
              <a:spcBef>
                <a:spcPts val="531"/>
              </a:spcBef>
              <a:buSzPct val="85000"/>
              <a:buFont typeface="Wingdings" panose="05000000000000000000" pitchFamily="2" charset="2"/>
              <a:buChar char="§"/>
              <a:defRPr/>
            </a:pPr>
            <a:r>
              <a:rPr lang="en-US" sz="1662" dirty="0">
                <a:latin typeface="Arial" pitchFamily="34" charset="0"/>
                <a:cs typeface="Arial" pitchFamily="34" charset="0"/>
              </a:rPr>
              <a:t>National Treasury clear targets will be set to the implementation of gender responsive budgets in the country embedded on the MTSF planning cycle of government</a:t>
            </a:r>
          </a:p>
          <a:p>
            <a:pPr marL="263776" lvl="1" algn="just">
              <a:spcBef>
                <a:spcPts val="531"/>
              </a:spcBef>
              <a:buSzPct val="85000"/>
              <a:buFont typeface="Wingdings" panose="05000000000000000000" pitchFamily="2" charset="2"/>
              <a:buChar char="§"/>
              <a:defRPr/>
            </a:pPr>
            <a:r>
              <a:rPr lang="en-US" sz="1662" dirty="0">
                <a:latin typeface="Arial" pitchFamily="34" charset="0"/>
                <a:cs typeface="Arial" pitchFamily="34" charset="0"/>
              </a:rPr>
              <a:t>Produce a consultation report on the Country Gender Indicator Framework</a:t>
            </a:r>
          </a:p>
          <a:p>
            <a:pPr marL="316531" lvl="1" indent="-316531" algn="just">
              <a:spcBef>
                <a:spcPts val="531"/>
              </a:spcBef>
              <a:buSzPct val="85000"/>
              <a:buFont typeface="Wingdings" panose="05000000000000000000" pitchFamily="2" charset="2"/>
              <a:buChar char="§"/>
              <a:defRPr/>
            </a:pPr>
            <a:r>
              <a:rPr lang="en-US" sz="1662" dirty="0">
                <a:latin typeface="Arial" pitchFamily="34" charset="0"/>
                <a:cs typeface="Arial" pitchFamily="34" charset="0"/>
              </a:rPr>
              <a:t>Produce reports on performance monitoring review on women’s empowerment and gender equality </a:t>
            </a:r>
          </a:p>
          <a:p>
            <a:pPr marL="316531" lvl="1" indent="-316531" algn="just">
              <a:spcBef>
                <a:spcPts val="531"/>
              </a:spcBef>
              <a:buSzPct val="85000"/>
              <a:buFont typeface="Wingdings" panose="05000000000000000000" pitchFamily="2" charset="2"/>
              <a:buChar char="§"/>
              <a:defRPr/>
            </a:pPr>
            <a:endParaRPr lang="en-US" sz="1662" dirty="0">
              <a:latin typeface="Arial" pitchFamily="34" charset="0"/>
              <a:cs typeface="Arial" pitchFamily="34" charset="0"/>
            </a:endParaRPr>
          </a:p>
          <a:p>
            <a:pPr marL="316531" lvl="1" indent="-316531" algn="just">
              <a:spcBef>
                <a:spcPts val="531"/>
              </a:spcBef>
              <a:buSzPct val="85000"/>
              <a:buFont typeface="+mj-lt"/>
              <a:buAutoNum type="arabicPeriod"/>
              <a:defRPr/>
            </a:pPr>
            <a:endParaRPr lang="en-ZA" sz="1662" dirty="0">
              <a:latin typeface="Arial" pitchFamily="34" charset="0"/>
              <a:cs typeface="Arial" pitchFamily="34" charset="0"/>
            </a:endParaRPr>
          </a:p>
        </p:txBody>
      </p:sp>
      <p:sp>
        <p:nvSpPr>
          <p:cNvPr id="2" name="Date Placeholder 1"/>
          <p:cNvSpPr>
            <a:spLocks noGrp="1"/>
          </p:cNvSpPr>
          <p:nvPr>
            <p:ph type="dt" sz="half" idx="10"/>
          </p:nvPr>
        </p:nvSpPr>
        <p:spPr/>
        <p:txBody>
          <a:bodyPr/>
          <a:lstStyle/>
          <a:p>
            <a:fld id="{F649E977-4433-4D9C-8165-E968C8933849}" type="datetime1">
              <a:rPr lang="en-ZA" smtClean="0">
                <a:solidFill>
                  <a:prstClr val="black">
                    <a:tint val="75000"/>
                  </a:prstClr>
                </a:solidFill>
              </a:rPr>
              <a:pPr/>
              <a:t>2019/07/08</a:t>
            </a:fld>
            <a:endParaRPr lang="en-ZA">
              <a:solidFill>
                <a:prstClr val="black">
                  <a:tint val="75000"/>
                </a:prstClr>
              </a:solidFill>
            </a:endParaRPr>
          </a:p>
        </p:txBody>
      </p:sp>
    </p:spTree>
    <p:extLst>
      <p:ext uri="{BB962C8B-B14F-4D97-AF65-F5344CB8AC3E}">
        <p14:creationId xmlns:p14="http://schemas.microsoft.com/office/powerpoint/2010/main" xmlns="" val="603016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6437</Words>
  <Application>Microsoft Office PowerPoint</Application>
  <PresentationFormat>Custom</PresentationFormat>
  <Paragraphs>1336</Paragraphs>
  <Slides>52</Slides>
  <Notes>2</Notes>
  <HiddenSlides>0</HiddenSlides>
  <MMClips>0</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Office Theme</vt:lpstr>
      <vt:lpstr>Custom Design</vt:lpstr>
      <vt:lpstr>1_Custom Design</vt:lpstr>
      <vt:lpstr>Slide 1</vt:lpstr>
      <vt:lpstr>PRESENTATION OUTLINE </vt:lpstr>
      <vt:lpstr> STRATEGIC FOCUS</vt:lpstr>
      <vt:lpstr>Slide 4</vt:lpstr>
      <vt:lpstr>Slide 5</vt:lpstr>
      <vt:lpstr>Slide 6</vt:lpstr>
      <vt:lpstr>Slide 7</vt:lpstr>
      <vt:lpstr>Slide 8</vt:lpstr>
      <vt:lpstr>Slide 9</vt:lpstr>
      <vt:lpstr>Slide 10</vt:lpstr>
      <vt:lpstr>Slide 11</vt:lpstr>
      <vt:lpstr> PROGRAMME 1: APP 2019/20 </vt:lpstr>
      <vt:lpstr> PROGRAMME 1: APP 2019/20 </vt:lpstr>
      <vt:lpstr> PROGRAMME 1: APP 2019/20 </vt:lpstr>
      <vt:lpstr> PROGRAMME 1: APP 2019/20 </vt:lpstr>
      <vt:lpstr> PROGRAMME 1: APP 2019/20 </vt:lpstr>
      <vt:lpstr> PROGRAMME 1: APP 2019/20 </vt:lpstr>
      <vt:lpstr> PROGRAMME 1: APP 2019/20 </vt:lpstr>
      <vt:lpstr> PROGRAMME 1: APP 2019/20 </vt:lpstr>
      <vt:lpstr> PROGRAMME 1: RESOURCE CONSIDERATIONS  </vt:lpstr>
      <vt:lpstr> PROGRAMME 2: APP 2019/20 </vt:lpstr>
      <vt:lpstr> PROGRAMME 2: APP 2019/20 </vt:lpstr>
      <vt:lpstr> PROGRAMME 2: APP 2019/20 </vt:lpstr>
      <vt:lpstr> PROGRAMME 2: APP 2019/20 </vt:lpstr>
      <vt:lpstr> PROGRAMME 2: APP 2019/20 </vt:lpstr>
      <vt:lpstr> PROGRAMME 2: RESOURCE CONSIDERATIONS  </vt:lpstr>
      <vt:lpstr> PROGRAMME 3: APP 2019/20 </vt:lpstr>
      <vt:lpstr> PROGRAMME 3: APP 2019/20 </vt:lpstr>
      <vt:lpstr> PROGRAMME 3: APP 2019/20 </vt:lpstr>
      <vt:lpstr> PROGRAMME 3: APP 2019/20 </vt:lpstr>
      <vt:lpstr> PROGRAMME 3: APP 2019/20 </vt:lpstr>
      <vt:lpstr> PROGRAMME 3: APP 2019/20 </vt:lpstr>
      <vt:lpstr> PROGRAMME 3: RESOURCE CONSIDERATIONS  </vt:lpstr>
      <vt:lpstr>  REFINEMENTS TO THE STRATEGIC PLAN 2015/20  </vt:lpstr>
      <vt:lpstr>REFINEMENTS TO THE STRATEGIC PLAN 2015/20  Section 5.2 Organisational Environment: Budget Programme Structure  Below is the budget programme structure for DoW:   </vt:lpstr>
      <vt:lpstr>   REFINEMENTS TO THE STRATEGIC PLAN 2015/20  </vt:lpstr>
      <vt:lpstr>   REFINEMENTS TO THE STRATEGIC PLAN 2015/20 a)Sub-Programme: Stakeholder Coordination and Outreach. </vt:lpstr>
      <vt:lpstr>   REFINEMENTS TO THE STRATEGIC PLAN 2015/20  </vt:lpstr>
      <vt:lpstr>   REFINEMENTS TO THE STRATEGIC PLAN 2015/20  </vt:lpstr>
      <vt:lpstr>   REFINEMENTS TO THE STRATEGIC PLAN 2015/20  </vt:lpstr>
      <vt:lpstr>   REFINEMENTS TO THE STRATEGIC PLAN 2015/20  </vt:lpstr>
      <vt:lpstr>   REFINEMENTS TO THE STRATEGIC PLAN 2015/20  </vt:lpstr>
      <vt:lpstr>   REFINEMENTS TO THE STRATEGIC PLAN 2015/20  </vt:lpstr>
      <vt:lpstr>   REFINEMENTS TO THE STRATEGIC PLAN 2015/20  </vt:lpstr>
      <vt:lpstr> HUMAN RESOURCE  </vt:lpstr>
      <vt:lpstr> HUMAN RESOURCE  </vt:lpstr>
      <vt:lpstr> MTEF COMPENSATION OF EMPLOYEES BUDGET…  </vt:lpstr>
      <vt:lpstr> FINANCIAL INFORMATION  </vt:lpstr>
      <vt:lpstr>2019 MTEF ALLOCATION</vt:lpstr>
      <vt:lpstr>2019 MTEF ALLOCATION</vt:lpstr>
      <vt:lpstr>NARRATIVE TO THE 2019 MTEF ALLOCATION</vt:lpstr>
      <vt:lpstr>INKOMU    SIYABONGA    RE A LEBOGA    DANKIE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Segone</dc:creator>
  <cp:lastModifiedBy>PUMZA</cp:lastModifiedBy>
  <cp:revision>31</cp:revision>
  <dcterms:created xsi:type="dcterms:W3CDTF">2018-07-11T07:29:08Z</dcterms:created>
  <dcterms:modified xsi:type="dcterms:W3CDTF">2019-07-08T10:08:05Z</dcterms:modified>
</cp:coreProperties>
</file>