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60" r:id="rId2"/>
    <p:sldId id="261" r:id="rId3"/>
    <p:sldId id="263" r:id="rId4"/>
    <p:sldId id="262" r:id="rId5"/>
    <p:sldId id="264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7BE3F-BF1F-4C65-8B70-1D4B5614F3FA}" type="datetimeFigureOut">
              <a:rPr lang="en-ZA" smtClean="0"/>
              <a:pPr/>
              <a:t>2019/07/05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B2062-89D5-4269-AE02-4336684E414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90037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5C5DA-6CDC-49C0-B22F-A4900218540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14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53DA3F-ACA3-4600-B0D3-A12D7F0DC04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94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396875"/>
            <a:ext cx="2057401" cy="84518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396875"/>
            <a:ext cx="5969001" cy="84518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684B4-1550-485F-A2DE-CCE2DB4C722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2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37CAC-4F11-44BE-AEFB-330472B74F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9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535764-E207-43CA-AC45-F497DD1DDC3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36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2311402"/>
            <a:ext cx="40132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2" y="2311402"/>
            <a:ext cx="40132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E5A578-B284-449A-A628-C91E8C01FA4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4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93BEF9-7633-48B5-B38C-28E8A3D20FA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47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EF769-3357-4A4A-BF4E-686579EC633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36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EBB4F5-96B8-4A69-96EC-DD757D0C4A6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4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BF572A-174F-48E6-AF82-24D3E6EEF9B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40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F87A1-3AD1-4BD3-9648-5D9958AB011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6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884642-0AB6-46C6-AE2D-73DEDA242E0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59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4744" y="5886933"/>
            <a:ext cx="5640946" cy="33356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Portfolio Committee on Police</a:t>
            </a:r>
            <a:br>
              <a:rPr lang="en-US" sz="3600" dirty="0" smtClean="0"/>
            </a:br>
            <a:r>
              <a:rPr lang="en-US" sz="3600" dirty="0" smtClean="0"/>
              <a:t>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Parliament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600" dirty="0" smtClean="0"/>
              <a:t>SAPS Key Issues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2593" y="6448087"/>
            <a:ext cx="3698814" cy="30688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3 July 2019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3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IPID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800" dirty="0"/>
              <a:t>Budget R’ million</a:t>
            </a:r>
          </a:p>
          <a:p>
            <a:pPr marL="0" indent="0" algn="ctr">
              <a:buNone/>
            </a:pPr>
            <a:endParaRPr lang="en-ZA" sz="2800" dirty="0" smtClean="0"/>
          </a:p>
          <a:p>
            <a:pPr marL="0" indent="0" algn="ctr">
              <a:buNone/>
            </a:pPr>
            <a:endParaRPr lang="en-ZA" sz="2800" dirty="0"/>
          </a:p>
          <a:p>
            <a:pPr marL="0" indent="0" algn="ctr">
              <a:buNone/>
            </a:pPr>
            <a:endParaRPr lang="en-ZA" sz="2800" dirty="0" smtClean="0"/>
          </a:p>
          <a:p>
            <a:pPr marL="0" indent="0" algn="ctr">
              <a:buNone/>
            </a:pPr>
            <a:r>
              <a:rPr lang="en-ZA" dirty="0"/>
              <a:t>Staff Complement</a:t>
            </a:r>
          </a:p>
          <a:p>
            <a:pPr marL="0" indent="0" algn="ctr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72131"/>
              </p:ext>
            </p:extLst>
          </p:nvPr>
        </p:nvGraphicFramePr>
        <p:xfrm>
          <a:off x="2743200" y="2211013"/>
          <a:ext cx="6540136" cy="1323636"/>
        </p:xfrm>
        <a:graphic>
          <a:graphicData uri="http://schemas.openxmlformats.org/drawingml/2006/table">
            <a:tbl>
              <a:tblPr firstRow="1" firstCol="1" bandRow="1"/>
              <a:tblGrid>
                <a:gridCol w="1635034">
                  <a:extLst>
                    <a:ext uri="{9D8B030D-6E8A-4147-A177-3AD203B41FA5}">
                      <a16:colId xmlns:a16="http://schemas.microsoft.com/office/drawing/2014/main" xmlns="" val="1845424346"/>
                    </a:ext>
                  </a:extLst>
                </a:gridCol>
                <a:gridCol w="1635034">
                  <a:extLst>
                    <a:ext uri="{9D8B030D-6E8A-4147-A177-3AD203B41FA5}">
                      <a16:colId xmlns:a16="http://schemas.microsoft.com/office/drawing/2014/main" xmlns="" val="381966481"/>
                    </a:ext>
                  </a:extLst>
                </a:gridCol>
                <a:gridCol w="1635034">
                  <a:extLst>
                    <a:ext uri="{9D8B030D-6E8A-4147-A177-3AD203B41FA5}">
                      <a16:colId xmlns:a16="http://schemas.microsoft.com/office/drawing/2014/main" xmlns="" val="1639539612"/>
                    </a:ext>
                  </a:extLst>
                </a:gridCol>
                <a:gridCol w="1635034">
                  <a:extLst>
                    <a:ext uri="{9D8B030D-6E8A-4147-A177-3AD203B41FA5}">
                      <a16:colId xmlns:a16="http://schemas.microsoft.com/office/drawing/2014/main" xmlns="" val="62363632"/>
                    </a:ext>
                  </a:extLst>
                </a:gridCol>
              </a:tblGrid>
              <a:tr h="66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3862341"/>
                  </a:ext>
                </a:extLst>
              </a:tr>
              <a:tr h="66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716569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894714"/>
              </p:ext>
            </p:extLst>
          </p:nvPr>
        </p:nvGraphicFramePr>
        <p:xfrm>
          <a:off x="2743200" y="4383797"/>
          <a:ext cx="6540136" cy="1123406"/>
        </p:xfrm>
        <a:graphic>
          <a:graphicData uri="http://schemas.openxmlformats.org/drawingml/2006/table">
            <a:tbl>
              <a:tblPr firstRow="1" firstCol="1" bandRow="1"/>
              <a:tblGrid>
                <a:gridCol w="1635034">
                  <a:extLst>
                    <a:ext uri="{9D8B030D-6E8A-4147-A177-3AD203B41FA5}">
                      <a16:colId xmlns:a16="http://schemas.microsoft.com/office/drawing/2014/main" xmlns="" val="1450303053"/>
                    </a:ext>
                  </a:extLst>
                </a:gridCol>
                <a:gridCol w="1635034">
                  <a:extLst>
                    <a:ext uri="{9D8B030D-6E8A-4147-A177-3AD203B41FA5}">
                      <a16:colId xmlns:a16="http://schemas.microsoft.com/office/drawing/2014/main" xmlns="" val="1723906543"/>
                    </a:ext>
                  </a:extLst>
                </a:gridCol>
                <a:gridCol w="1635034">
                  <a:extLst>
                    <a:ext uri="{9D8B030D-6E8A-4147-A177-3AD203B41FA5}">
                      <a16:colId xmlns:a16="http://schemas.microsoft.com/office/drawing/2014/main" xmlns="" val="1095495466"/>
                    </a:ext>
                  </a:extLst>
                </a:gridCol>
                <a:gridCol w="1635034">
                  <a:extLst>
                    <a:ext uri="{9D8B030D-6E8A-4147-A177-3AD203B41FA5}">
                      <a16:colId xmlns:a16="http://schemas.microsoft.com/office/drawing/2014/main" xmlns="" val="1156955261"/>
                    </a:ext>
                  </a:extLst>
                </a:gridCol>
              </a:tblGrid>
              <a:tr h="56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8214758"/>
                  </a:ext>
                </a:extLst>
              </a:tr>
              <a:tr h="561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7292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78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dirty="0" smtClean="0"/>
              <a:t>                             IPID Key Issues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AGSA Recommendations</a:t>
            </a:r>
          </a:p>
          <a:p>
            <a:r>
              <a:rPr lang="en-ZA" dirty="0" smtClean="0"/>
              <a:t>Leadership</a:t>
            </a:r>
          </a:p>
          <a:p>
            <a:r>
              <a:rPr lang="en-ZA" dirty="0" smtClean="0"/>
              <a:t>Prioritisation of cases</a:t>
            </a:r>
          </a:p>
          <a:p>
            <a:r>
              <a:rPr lang="en-ZA" dirty="0" smtClean="0"/>
              <a:t>ICT Infrastructure</a:t>
            </a:r>
          </a:p>
          <a:p>
            <a:r>
              <a:rPr lang="en-ZA" dirty="0" smtClean="0"/>
              <a:t>City Forum Building</a:t>
            </a:r>
          </a:p>
          <a:p>
            <a:r>
              <a:rPr lang="en-ZA" dirty="0" smtClean="0"/>
              <a:t>Case Backlogs</a:t>
            </a:r>
          </a:p>
          <a:p>
            <a:r>
              <a:rPr lang="en-ZA" dirty="0" smtClean="0"/>
              <a:t>Reporting by SAPS</a:t>
            </a:r>
          </a:p>
          <a:p>
            <a:r>
              <a:rPr lang="en-ZA" dirty="0" smtClean="0"/>
              <a:t>Reinvestigations by SAPS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6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33" y="457202"/>
            <a:ext cx="10972800" cy="912813"/>
          </a:xfrm>
        </p:spPr>
        <p:txBody>
          <a:bodyPr/>
          <a:lstStyle/>
          <a:p>
            <a:r>
              <a:rPr lang="en-ZA" dirty="0" smtClean="0"/>
              <a:t>Private Security Industry Regulatory Authority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0016"/>
            <a:ext cx="10972800" cy="5223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                                                  Budget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                                         Staff Complement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                                       </a:t>
            </a:r>
            <a:endParaRPr lang="en-US" sz="3000" dirty="0"/>
          </a:p>
          <a:p>
            <a:endParaRPr lang="en-ZA" sz="30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5824920"/>
              </p:ext>
            </p:extLst>
          </p:nvPr>
        </p:nvGraphicFramePr>
        <p:xfrm>
          <a:off x="2203268" y="2090058"/>
          <a:ext cx="5852160" cy="1173988"/>
        </p:xfrm>
        <a:graphic>
          <a:graphicData uri="http://schemas.openxmlformats.org/drawingml/2006/table">
            <a:tbl>
              <a:tblPr firstRow="1" firstCol="1" bandRow="1"/>
              <a:tblGrid>
                <a:gridCol w="1367246">
                  <a:extLst>
                    <a:ext uri="{9D8B030D-6E8A-4147-A177-3AD203B41FA5}">
                      <a16:colId xmlns:a16="http://schemas.microsoft.com/office/drawing/2014/main" xmlns="" val="2970882766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xmlns="" val="1599382891"/>
                    </a:ext>
                  </a:extLst>
                </a:gridCol>
                <a:gridCol w="1532709">
                  <a:extLst>
                    <a:ext uri="{9D8B030D-6E8A-4147-A177-3AD203B41FA5}">
                      <a16:colId xmlns:a16="http://schemas.microsoft.com/office/drawing/2014/main" xmlns="" val="3282505866"/>
                    </a:ext>
                  </a:extLst>
                </a:gridCol>
                <a:gridCol w="1506582">
                  <a:extLst>
                    <a:ext uri="{9D8B030D-6E8A-4147-A177-3AD203B41FA5}">
                      <a16:colId xmlns:a16="http://schemas.microsoft.com/office/drawing/2014/main" xmlns="" val="859570984"/>
                    </a:ext>
                  </a:extLst>
                </a:gridCol>
              </a:tblGrid>
              <a:tr h="526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2017/18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1830724"/>
                  </a:ext>
                </a:extLst>
              </a:tr>
              <a:tr h="526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225 317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267 030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294 111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308 752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203457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4787535"/>
              </p:ext>
            </p:extLst>
          </p:nvPr>
        </p:nvGraphicFramePr>
        <p:xfrm>
          <a:off x="2203267" y="4493688"/>
          <a:ext cx="5852160" cy="940460"/>
        </p:xfrm>
        <a:graphic>
          <a:graphicData uri="http://schemas.openxmlformats.org/drawingml/2006/table">
            <a:tbl>
              <a:tblPr firstRow="1" firstCol="1" bandRow="1"/>
              <a:tblGrid>
                <a:gridCol w="1950720">
                  <a:extLst>
                    <a:ext uri="{9D8B030D-6E8A-4147-A177-3AD203B41FA5}">
                      <a16:colId xmlns:a16="http://schemas.microsoft.com/office/drawing/2014/main" xmlns="" val="1816930302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xmlns="" val="556436305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xmlns="" val="1672499925"/>
                    </a:ext>
                  </a:extLst>
                </a:gridCol>
              </a:tblGrid>
              <a:tr h="470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2015/16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2016/17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2017/18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9565146"/>
                  </a:ext>
                </a:extLst>
              </a:tr>
              <a:tr h="470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492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71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4468"/>
            <a:ext cx="10972800" cy="923109"/>
          </a:xfrm>
        </p:spPr>
        <p:txBody>
          <a:bodyPr/>
          <a:lstStyle/>
          <a:p>
            <a:r>
              <a:rPr lang="en-ZA" dirty="0" smtClean="0"/>
              <a:t>Key PSIRA Issues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6914"/>
            <a:ext cx="10972800" cy="5120640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AGSA Findings</a:t>
            </a:r>
          </a:p>
          <a:p>
            <a:r>
              <a:rPr lang="en-ZA" dirty="0" smtClean="0"/>
              <a:t>Governance</a:t>
            </a:r>
          </a:p>
          <a:p>
            <a:r>
              <a:rPr lang="en-ZA" dirty="0" smtClean="0"/>
              <a:t>Revenue collection</a:t>
            </a:r>
          </a:p>
          <a:p>
            <a:r>
              <a:rPr lang="en-ZA" dirty="0" smtClean="0"/>
              <a:t>Debt collection</a:t>
            </a:r>
          </a:p>
          <a:p>
            <a:r>
              <a:rPr lang="en-ZA" dirty="0" smtClean="0"/>
              <a:t>Industry training</a:t>
            </a:r>
          </a:p>
          <a:p>
            <a:r>
              <a:rPr lang="en-ZA" dirty="0" smtClean="0"/>
              <a:t>Arcadia Building</a:t>
            </a:r>
          </a:p>
          <a:p>
            <a:r>
              <a:rPr lang="en-ZA" dirty="0" smtClean="0"/>
              <a:t>PSIRA Bill</a:t>
            </a:r>
          </a:p>
          <a:p>
            <a:r>
              <a:rPr lang="en-ZA" dirty="0" smtClean="0"/>
              <a:t>Firearms applications</a:t>
            </a:r>
          </a:p>
          <a:p>
            <a:r>
              <a:rPr lang="en-ZA" dirty="0" smtClean="0"/>
              <a:t>Litigation</a:t>
            </a:r>
          </a:p>
          <a:p>
            <a:r>
              <a:rPr lang="en-ZA" dirty="0" smtClean="0"/>
              <a:t>Lifestyle Audits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5853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Police Portfolio is complex and involves huge budgets. </a:t>
            </a:r>
          </a:p>
          <a:p>
            <a:r>
              <a:rPr lang="en-US" dirty="0" smtClean="0"/>
              <a:t>There are many challenges.</a:t>
            </a:r>
          </a:p>
          <a:p>
            <a:r>
              <a:rPr lang="en-US" dirty="0"/>
              <a:t>The matters raised here are some of the key strategic issues affecting the departments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Portfolio Committee must prepare for the engagement, monitoring and oversight of the departments and the executive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6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1" y="906207"/>
            <a:ext cx="7173411" cy="4578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375"/>
            <a:ext cx="10972800" cy="50601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Police Portfolio consists of 3 depts. and 1 Public Entity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South African Police Services (SAPS) </a:t>
            </a:r>
          </a:p>
          <a:p>
            <a:pPr lvl="1"/>
            <a:r>
              <a:rPr lang="en-US" dirty="0" smtClean="0"/>
              <a:t>Independent Police Investigative Directorate (IPID)</a:t>
            </a:r>
          </a:p>
          <a:p>
            <a:pPr lvl="1"/>
            <a:r>
              <a:rPr lang="en-US" dirty="0" smtClean="0"/>
              <a:t>Civilian Secretariat for Police (CSP)</a:t>
            </a:r>
          </a:p>
          <a:p>
            <a:pPr lvl="1"/>
            <a:r>
              <a:rPr lang="en-US" dirty="0" smtClean="0"/>
              <a:t>Private Security Industry Regulatory Authority (PSIRA) –Public Entity </a:t>
            </a:r>
          </a:p>
          <a:p>
            <a:pPr lvl="1"/>
            <a:endParaRPr lang="en-US" dirty="0"/>
          </a:p>
          <a:p>
            <a:r>
              <a:rPr lang="en-US" dirty="0" smtClean="0"/>
              <a:t>All depts. report to the Minister of Police</a:t>
            </a:r>
          </a:p>
          <a:p>
            <a:r>
              <a:rPr lang="en-US" dirty="0" smtClean="0"/>
              <a:t>The Portfolio Committee on Police has oversight over the Executive (Minister) and Depts.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7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9032"/>
            <a:ext cx="10805375" cy="1143000"/>
          </a:xfrm>
        </p:spPr>
        <p:txBody>
          <a:bodyPr/>
          <a:lstStyle/>
          <a:p>
            <a:r>
              <a:rPr lang="en-ZA" dirty="0" smtClean="0"/>
              <a:t>Mandate of Parliament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479" y="1184856"/>
            <a:ext cx="10972800" cy="5409127"/>
          </a:xfrm>
        </p:spPr>
        <p:txBody>
          <a:bodyPr>
            <a:noAutofit/>
          </a:bodyPr>
          <a:lstStyle/>
          <a:p>
            <a:endParaRPr lang="en-ZA" dirty="0" smtClean="0"/>
          </a:p>
          <a:p>
            <a:r>
              <a:rPr lang="en-ZA" dirty="0" smtClean="0"/>
              <a:t>Section </a:t>
            </a:r>
            <a:r>
              <a:rPr lang="en-ZA" dirty="0"/>
              <a:t>55 (2) of the Constitution provides for Parliament and its committees to have oversight over the executive and any state organ. </a:t>
            </a:r>
            <a:endParaRPr lang="en-ZA" dirty="0" smtClean="0"/>
          </a:p>
          <a:p>
            <a:r>
              <a:rPr lang="en-ZA" dirty="0" smtClean="0"/>
              <a:t>Section 56 </a:t>
            </a:r>
            <a:r>
              <a:rPr lang="en-ZA" dirty="0"/>
              <a:t>(a) provides for the National Assembly or any of its committees to summon any person to appear before it to give evidence on oath or affirmation, or to produce documents. </a:t>
            </a:r>
            <a:endParaRPr lang="en-ZA" dirty="0" smtClean="0"/>
          </a:p>
          <a:p>
            <a:r>
              <a:rPr lang="en-ZA" dirty="0" smtClean="0"/>
              <a:t>Section </a:t>
            </a:r>
            <a:r>
              <a:rPr lang="en-ZA" dirty="0"/>
              <a:t>56 (b) provides for any person or institution to report to it.</a:t>
            </a:r>
          </a:p>
          <a:p>
            <a:endParaRPr lang="en-Z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1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Mandate of the Committee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0506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Parliamentary committees are mandated to</a:t>
            </a:r>
            <a:r>
              <a:rPr lang="en-US" sz="2800" dirty="0" smtClean="0"/>
              <a:t>: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Monitor </a:t>
            </a:r>
            <a:r>
              <a:rPr lang="en-US" sz="2800" dirty="0"/>
              <a:t>the financial and non-financial performance of government departments and their entities to ensure that national objectives are met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Process </a:t>
            </a:r>
            <a:r>
              <a:rPr lang="en-US" sz="2800" dirty="0"/>
              <a:t>and pass legislation; </a:t>
            </a:r>
            <a:r>
              <a:rPr lang="en-US" sz="2800" dirty="0" smtClean="0"/>
              <a:t>and</a:t>
            </a:r>
          </a:p>
          <a:p>
            <a:r>
              <a:rPr lang="en-US" sz="2800" dirty="0" smtClean="0"/>
              <a:t>Facilitate </a:t>
            </a:r>
            <a:r>
              <a:rPr lang="en-US" sz="2800" dirty="0"/>
              <a:t>public participation in Parliament relating to issues of oversight and legislation</a:t>
            </a:r>
          </a:p>
          <a:p>
            <a:endParaRPr lang="en-ZA" sz="28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6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dirty="0" smtClean="0"/>
              <a:t>                             SAPS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                                   </a:t>
            </a:r>
            <a:r>
              <a:rPr lang="en-ZA" sz="2400" dirty="0" smtClean="0"/>
              <a:t>Staff Complement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  <a:p>
            <a:pPr marL="0" indent="0">
              <a:buNone/>
            </a:pPr>
            <a:r>
              <a:rPr lang="en-ZA" sz="2400" dirty="0" smtClean="0"/>
              <a:t>                                                      </a:t>
            </a:r>
          </a:p>
          <a:p>
            <a:pPr marL="0" indent="0">
              <a:buNone/>
            </a:pPr>
            <a:r>
              <a:rPr lang="en-ZA" sz="2400" dirty="0"/>
              <a:t> </a:t>
            </a:r>
            <a:r>
              <a:rPr lang="en-ZA" sz="2400" dirty="0" smtClean="0"/>
              <a:t>                                           Budget     R’ Billion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4239987"/>
              </p:ext>
            </p:extLst>
          </p:nvPr>
        </p:nvGraphicFramePr>
        <p:xfrm>
          <a:off x="2412816" y="2194560"/>
          <a:ext cx="5520692" cy="1018903"/>
        </p:xfrm>
        <a:graphic>
          <a:graphicData uri="http://schemas.openxmlformats.org/drawingml/2006/table">
            <a:tbl>
              <a:tblPr firstRow="1" firstCol="1" bandRow="1"/>
              <a:tblGrid>
                <a:gridCol w="1380173">
                  <a:extLst>
                    <a:ext uri="{9D8B030D-6E8A-4147-A177-3AD203B41FA5}">
                      <a16:colId xmlns:a16="http://schemas.microsoft.com/office/drawing/2014/main" xmlns="" val="3568296892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xmlns="" val="370524498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xmlns="" val="3004743932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xmlns="" val="544597559"/>
                    </a:ext>
                  </a:extLst>
                </a:gridCol>
              </a:tblGrid>
              <a:tr h="450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6713857"/>
                  </a:ext>
                </a:extLst>
              </a:tr>
              <a:tr h="5679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192 431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191431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191431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191431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09086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6947855"/>
              </p:ext>
            </p:extLst>
          </p:nvPr>
        </p:nvGraphicFramePr>
        <p:xfrm>
          <a:off x="2412815" y="4001021"/>
          <a:ext cx="5520692" cy="945448"/>
        </p:xfrm>
        <a:graphic>
          <a:graphicData uri="http://schemas.openxmlformats.org/drawingml/2006/table">
            <a:tbl>
              <a:tblPr firstRow="1" firstCol="1" bandRow="1"/>
              <a:tblGrid>
                <a:gridCol w="1380173">
                  <a:extLst>
                    <a:ext uri="{9D8B030D-6E8A-4147-A177-3AD203B41FA5}">
                      <a16:colId xmlns:a16="http://schemas.microsoft.com/office/drawing/2014/main" xmlns="" val="61858832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xmlns="" val="1868854237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xmlns="" val="4285400229"/>
                    </a:ext>
                  </a:extLst>
                </a:gridCol>
                <a:gridCol w="1380173">
                  <a:extLst>
                    <a:ext uri="{9D8B030D-6E8A-4147-A177-3AD203B41FA5}">
                      <a16:colId xmlns:a16="http://schemas.microsoft.com/office/drawing/2014/main" xmlns="" val="333089011"/>
                    </a:ext>
                  </a:extLst>
                </a:gridCol>
              </a:tblGrid>
              <a:tr h="472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5628657"/>
                  </a:ext>
                </a:extLst>
              </a:tr>
              <a:tr h="472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595.3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595.3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323.3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en-Z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180.2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669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34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33" y="457202"/>
            <a:ext cx="10972800" cy="912813"/>
          </a:xfrm>
        </p:spPr>
        <p:txBody>
          <a:bodyPr/>
          <a:lstStyle/>
          <a:p>
            <a:r>
              <a:rPr lang="en-ZA" dirty="0" smtClean="0"/>
              <a:t>SAPS Issues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0016"/>
            <a:ext cx="10972800" cy="5223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•	Leadership</a:t>
            </a:r>
          </a:p>
          <a:p>
            <a:pPr marL="0" indent="0">
              <a:buNone/>
            </a:pPr>
            <a:r>
              <a:rPr lang="en-US" sz="3000" dirty="0"/>
              <a:t>•	Legislation</a:t>
            </a:r>
          </a:p>
          <a:p>
            <a:pPr marL="0" indent="0">
              <a:buNone/>
            </a:pPr>
            <a:r>
              <a:rPr lang="en-US" sz="3000" dirty="0"/>
              <a:t>•	Auditor-General</a:t>
            </a:r>
          </a:p>
          <a:p>
            <a:pPr marL="0" indent="0">
              <a:buNone/>
            </a:pPr>
            <a:r>
              <a:rPr lang="en-US" sz="3000" dirty="0"/>
              <a:t>•	Procurement</a:t>
            </a:r>
          </a:p>
          <a:p>
            <a:pPr marL="0" indent="0">
              <a:buNone/>
            </a:pPr>
            <a:r>
              <a:rPr lang="en-US" sz="3000" dirty="0"/>
              <a:t>•	DPCI</a:t>
            </a:r>
          </a:p>
          <a:p>
            <a:pPr marL="0" indent="0">
              <a:buNone/>
            </a:pPr>
            <a:r>
              <a:rPr lang="en-US" sz="3000" dirty="0"/>
              <a:t>•	Specialised Units</a:t>
            </a:r>
          </a:p>
          <a:p>
            <a:pPr marL="0" indent="0">
              <a:buNone/>
            </a:pPr>
            <a:r>
              <a:rPr lang="en-US" sz="3000" dirty="0"/>
              <a:t>•	Financial Management</a:t>
            </a:r>
          </a:p>
          <a:p>
            <a:pPr marL="0" indent="0">
              <a:buNone/>
            </a:pPr>
            <a:r>
              <a:rPr lang="en-US" sz="3000" dirty="0"/>
              <a:t>•	Crime</a:t>
            </a:r>
          </a:p>
          <a:p>
            <a:endParaRPr lang="en-ZA" sz="30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5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4468"/>
            <a:ext cx="10972800" cy="923109"/>
          </a:xfrm>
        </p:spPr>
        <p:txBody>
          <a:bodyPr/>
          <a:lstStyle/>
          <a:p>
            <a:r>
              <a:rPr lang="en-ZA" dirty="0" smtClean="0"/>
              <a:t>Legislation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4663"/>
            <a:ext cx="10972800" cy="4741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	Draft Criminal Law (Forensics Procedures) Bill </a:t>
            </a:r>
          </a:p>
          <a:p>
            <a:pPr marL="0" indent="0">
              <a:buNone/>
            </a:pPr>
            <a:r>
              <a:rPr lang="en-US" dirty="0"/>
              <a:t>•	Draft Firearms Control Amendment Bill</a:t>
            </a:r>
          </a:p>
          <a:p>
            <a:pPr marL="0" indent="0">
              <a:buNone/>
            </a:pPr>
            <a:r>
              <a:rPr lang="en-US" dirty="0"/>
              <a:t>•	Draft Controlled Animals and Animal Produce Bill</a:t>
            </a:r>
          </a:p>
          <a:p>
            <a:pPr marL="0" indent="0">
              <a:buNone/>
            </a:pPr>
            <a:r>
              <a:rPr lang="en-US" dirty="0"/>
              <a:t>•	Draft Protection of Constitutional Democracy against </a:t>
            </a:r>
            <a:r>
              <a:rPr lang="en-US" dirty="0" smtClean="0"/>
              <a:t>Terrorism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and </a:t>
            </a:r>
            <a:r>
              <a:rPr lang="en-US" dirty="0"/>
              <a:t>Related Matters Bill</a:t>
            </a:r>
          </a:p>
          <a:p>
            <a:pPr marL="0" indent="0">
              <a:buNone/>
            </a:pPr>
            <a:r>
              <a:rPr lang="en-US" dirty="0"/>
              <a:t>•	Draft South African Police Services Amendment Bill</a:t>
            </a:r>
          </a:p>
          <a:p>
            <a:pPr marL="0" indent="0">
              <a:buNone/>
            </a:pPr>
            <a:r>
              <a:rPr lang="en-US" dirty="0"/>
              <a:t>•	Draft Second Hand Goods Amendment Bill</a:t>
            </a:r>
          </a:p>
          <a:p>
            <a:pPr marL="0" indent="0">
              <a:buNone/>
            </a:pPr>
            <a:r>
              <a:rPr lang="en-US" dirty="0"/>
              <a:t>•	Draft Independent Police Investigative Directorate Amendment Bill</a:t>
            </a:r>
          </a:p>
          <a:p>
            <a:pPr marL="0" indent="0">
              <a:buNone/>
            </a:pPr>
            <a:r>
              <a:rPr lang="en-US" dirty="0"/>
              <a:t>•	Draft Civilian Secretariat for Police Bill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1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5853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Civilian Secretariat for Police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2800" dirty="0" smtClean="0"/>
              <a:t>Budget R’ Million</a:t>
            </a:r>
          </a:p>
          <a:p>
            <a:pPr marL="0" indent="0" algn="ctr">
              <a:buNone/>
            </a:pPr>
            <a:endParaRPr lang="en-ZA" sz="2800" dirty="0" smtClean="0"/>
          </a:p>
          <a:p>
            <a:pPr marL="0" indent="0">
              <a:buNone/>
            </a:pPr>
            <a:endParaRPr lang="en-ZA" sz="2800" dirty="0" smtClean="0"/>
          </a:p>
          <a:p>
            <a:pPr marL="0" indent="0">
              <a:buNone/>
            </a:pPr>
            <a:endParaRPr lang="en-ZA" sz="2800" dirty="0"/>
          </a:p>
          <a:p>
            <a:pPr marL="0" indent="0" algn="ctr">
              <a:buNone/>
            </a:pPr>
            <a:r>
              <a:rPr lang="en-ZA" sz="2800" dirty="0" smtClean="0"/>
              <a:t>Staff Complement</a:t>
            </a:r>
          </a:p>
          <a:p>
            <a:pPr marL="0" indent="0" algn="ctr">
              <a:buNone/>
            </a:pPr>
            <a:endParaRPr lang="en-ZA" sz="2800" dirty="0" smtClean="0"/>
          </a:p>
          <a:p>
            <a:pPr marL="0" indent="0" algn="ctr">
              <a:buNone/>
            </a:pPr>
            <a:endParaRPr lang="en-ZA" sz="28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9166755"/>
              </p:ext>
            </p:extLst>
          </p:nvPr>
        </p:nvGraphicFramePr>
        <p:xfrm>
          <a:off x="2778034" y="2316480"/>
          <a:ext cx="6392092" cy="1036320"/>
        </p:xfrm>
        <a:graphic>
          <a:graphicData uri="http://schemas.openxmlformats.org/drawingml/2006/table">
            <a:tbl>
              <a:tblPr firstRow="1" firstCol="1" bandRow="1"/>
              <a:tblGrid>
                <a:gridCol w="1598023">
                  <a:extLst>
                    <a:ext uri="{9D8B030D-6E8A-4147-A177-3AD203B41FA5}">
                      <a16:colId xmlns:a16="http://schemas.microsoft.com/office/drawing/2014/main" xmlns="" val="2484405253"/>
                    </a:ext>
                  </a:extLst>
                </a:gridCol>
                <a:gridCol w="1598023">
                  <a:extLst>
                    <a:ext uri="{9D8B030D-6E8A-4147-A177-3AD203B41FA5}">
                      <a16:colId xmlns:a16="http://schemas.microsoft.com/office/drawing/2014/main" xmlns="" val="811315913"/>
                    </a:ext>
                  </a:extLst>
                </a:gridCol>
                <a:gridCol w="1598023">
                  <a:extLst>
                    <a:ext uri="{9D8B030D-6E8A-4147-A177-3AD203B41FA5}">
                      <a16:colId xmlns:a16="http://schemas.microsoft.com/office/drawing/2014/main" xmlns="" val="1466209804"/>
                    </a:ext>
                  </a:extLst>
                </a:gridCol>
                <a:gridCol w="1598023">
                  <a:extLst>
                    <a:ext uri="{9D8B030D-6E8A-4147-A177-3AD203B41FA5}">
                      <a16:colId xmlns:a16="http://schemas.microsoft.com/office/drawing/2014/main" xmlns="" val="27120664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96805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869115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22790"/>
              </p:ext>
            </p:extLst>
          </p:nvPr>
        </p:nvGraphicFramePr>
        <p:xfrm>
          <a:off x="2778034" y="4484980"/>
          <a:ext cx="6392092" cy="1219134"/>
        </p:xfrm>
        <a:graphic>
          <a:graphicData uri="http://schemas.openxmlformats.org/drawingml/2006/table">
            <a:tbl>
              <a:tblPr firstRow="1" firstCol="1" bandRow="1"/>
              <a:tblGrid>
                <a:gridCol w="1598023">
                  <a:extLst>
                    <a:ext uri="{9D8B030D-6E8A-4147-A177-3AD203B41FA5}">
                      <a16:colId xmlns:a16="http://schemas.microsoft.com/office/drawing/2014/main" xmlns="" val="2750503712"/>
                    </a:ext>
                  </a:extLst>
                </a:gridCol>
                <a:gridCol w="1598023">
                  <a:extLst>
                    <a:ext uri="{9D8B030D-6E8A-4147-A177-3AD203B41FA5}">
                      <a16:colId xmlns:a16="http://schemas.microsoft.com/office/drawing/2014/main" xmlns="" val="2368121359"/>
                    </a:ext>
                  </a:extLst>
                </a:gridCol>
                <a:gridCol w="1598023">
                  <a:extLst>
                    <a:ext uri="{9D8B030D-6E8A-4147-A177-3AD203B41FA5}">
                      <a16:colId xmlns:a16="http://schemas.microsoft.com/office/drawing/2014/main" xmlns="" val="1391379228"/>
                    </a:ext>
                  </a:extLst>
                </a:gridCol>
                <a:gridCol w="1598023">
                  <a:extLst>
                    <a:ext uri="{9D8B030D-6E8A-4147-A177-3AD203B41FA5}">
                      <a16:colId xmlns:a16="http://schemas.microsoft.com/office/drawing/2014/main" xmlns="" val="3648487692"/>
                    </a:ext>
                  </a:extLst>
                </a:gridCol>
              </a:tblGrid>
              <a:tr h="60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519602"/>
                  </a:ext>
                </a:extLst>
              </a:tr>
              <a:tr h="60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608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89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33" y="457202"/>
            <a:ext cx="10972800" cy="912813"/>
          </a:xfrm>
        </p:spPr>
        <p:txBody>
          <a:bodyPr/>
          <a:lstStyle/>
          <a:p>
            <a:r>
              <a:rPr lang="en-ZA" dirty="0" smtClean="0"/>
              <a:t>CSP Issues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0016"/>
            <a:ext cx="10972800" cy="5223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•	</a:t>
            </a:r>
            <a:r>
              <a:rPr lang="en-US" sz="3000" dirty="0" smtClean="0"/>
              <a:t>Legislation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•	Auditor-General</a:t>
            </a:r>
          </a:p>
          <a:p>
            <a:pPr marL="0" indent="0">
              <a:buNone/>
            </a:pPr>
            <a:r>
              <a:rPr lang="en-US" sz="3000" dirty="0"/>
              <a:t>•	</a:t>
            </a:r>
            <a:r>
              <a:rPr lang="en-US" sz="3000" dirty="0" smtClean="0"/>
              <a:t>Budget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•	</a:t>
            </a:r>
            <a:r>
              <a:rPr lang="en-US" sz="3000" dirty="0" smtClean="0"/>
              <a:t>DPCI Judge &amp; DNA Board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•	</a:t>
            </a:r>
            <a:r>
              <a:rPr lang="en-US" sz="3000" dirty="0" smtClean="0"/>
              <a:t>Office Accommodation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•	</a:t>
            </a:r>
            <a:r>
              <a:rPr lang="en-US" sz="3000" dirty="0" smtClean="0"/>
              <a:t>CPFs and CSFs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•	</a:t>
            </a:r>
            <a:r>
              <a:rPr lang="en-US" sz="3000" dirty="0" smtClean="0"/>
              <a:t>New Organisational Structure</a:t>
            </a:r>
            <a:endParaRPr lang="en-US" sz="3000" dirty="0"/>
          </a:p>
          <a:p>
            <a:endParaRPr lang="en-ZA" sz="30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29583-44FC-AA46-9A7F-8FCB605376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5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415</Words>
  <Application>Microsoft Office PowerPoint</Application>
  <PresentationFormat>Custom</PresentationFormat>
  <Paragraphs>176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Portfolio Committee on Police 6th Parliament  SAPS Key Issues </vt:lpstr>
      <vt:lpstr>Introduction</vt:lpstr>
      <vt:lpstr>Mandate of Parliament</vt:lpstr>
      <vt:lpstr> Mandate of the Committee</vt:lpstr>
      <vt:lpstr>                             SAPS</vt:lpstr>
      <vt:lpstr>SAPS Issues</vt:lpstr>
      <vt:lpstr>Legislation</vt:lpstr>
      <vt:lpstr> Civilian Secretariat for Police</vt:lpstr>
      <vt:lpstr>CSP Issues</vt:lpstr>
      <vt:lpstr> IPID</vt:lpstr>
      <vt:lpstr>                             IPID Key Issues</vt:lpstr>
      <vt:lpstr>Private Security Industry Regulatory Authority</vt:lpstr>
      <vt:lpstr>Key PSIRA Issues</vt:lpstr>
      <vt:lpstr> Conclusion</vt:lpstr>
    </vt:vector>
  </TitlesOfParts>
  <Company>Parliament of the Republic  of South Africa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Gclyf.i. glig</dc:title>
  <dc:creator>Irvin Kinnes</dc:creator>
  <cp:lastModifiedBy>PUMZA</cp:lastModifiedBy>
  <cp:revision>19</cp:revision>
  <cp:lastPrinted>2019-06-27T05:19:09Z</cp:lastPrinted>
  <dcterms:created xsi:type="dcterms:W3CDTF">2019-06-26T05:38:25Z</dcterms:created>
  <dcterms:modified xsi:type="dcterms:W3CDTF">2019-07-05T11:16:14Z</dcterms:modified>
</cp:coreProperties>
</file>