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76" r:id="rId2"/>
    <p:sldId id="389" r:id="rId3"/>
    <p:sldId id="390" r:id="rId4"/>
    <p:sldId id="391" r:id="rId5"/>
    <p:sldId id="392" r:id="rId6"/>
    <p:sldId id="393" r:id="rId7"/>
    <p:sldId id="394" r:id="rId8"/>
    <p:sldId id="396" r:id="rId9"/>
    <p:sldId id="397" r:id="rId10"/>
    <p:sldId id="398" r:id="rId11"/>
    <p:sldId id="400" r:id="rId12"/>
    <p:sldId id="399" r:id="rId13"/>
    <p:sldId id="401" r:id="rId14"/>
    <p:sldId id="402" r:id="rId15"/>
    <p:sldId id="403" r:id="rId16"/>
    <p:sldId id="404" r:id="rId17"/>
    <p:sldId id="408" r:id="rId18"/>
    <p:sldId id="405" r:id="rId19"/>
    <p:sldId id="406" r:id="rId20"/>
    <p:sldId id="407" r:id="rId21"/>
    <p:sldId id="409" r:id="rId22"/>
    <p:sldId id="411" r:id="rId23"/>
    <p:sldId id="410" r:id="rId24"/>
    <p:sldId id="412" r:id="rId25"/>
    <p:sldId id="414" r:id="rId26"/>
    <p:sldId id="415" r:id="rId27"/>
    <p:sldId id="416" r:id="rId28"/>
    <p:sldId id="417" r:id="rId29"/>
    <p:sldId id="418" r:id="rId30"/>
    <p:sldId id="419" r:id="rId31"/>
    <p:sldId id="420" r:id="rId32"/>
    <p:sldId id="423" r:id="rId33"/>
    <p:sldId id="421" r:id="rId34"/>
    <p:sldId id="422" r:id="rId35"/>
    <p:sldId id="424" r:id="rId3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FF"/>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9" autoAdjust="0"/>
    <p:restoredTop sz="88294" autoAdjust="0"/>
  </p:normalViewPr>
  <p:slideViewPr>
    <p:cSldViewPr snapToGrid="0" snapToObjects="1">
      <p:cViewPr varScale="1">
        <p:scale>
          <a:sx n="102" d="100"/>
          <a:sy n="102" d="100"/>
        </p:scale>
        <p:origin x="-1578" y="-102"/>
      </p:cViewPr>
      <p:guideLst>
        <p:guide orient="horz" pos="2160"/>
        <p:guide pos="3120"/>
      </p:guideLst>
    </p:cSldViewPr>
  </p:slideViewPr>
  <p:outlineViewPr>
    <p:cViewPr>
      <p:scale>
        <a:sx n="33" d="100"/>
        <a:sy n="33" d="100"/>
      </p:scale>
      <p:origin x="0" y="-399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949A8A-FA6C-4A3E-9598-22259C4CB82A}" type="datetimeFigureOut">
              <a:rPr lang="en-US" smtClean="0"/>
              <a:pPr/>
              <a:t>7/8/2019</a:t>
            </a:fld>
            <a:endParaRPr lang="en-US"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D82149-505F-46C1-9360-6815205D6532}" type="slidenum">
              <a:rPr lang="en-US" smtClean="0"/>
              <a:pPr/>
              <a:t>‹#›</a:t>
            </a:fld>
            <a:endParaRPr lang="en-US" dirty="0"/>
          </a:p>
        </p:txBody>
      </p:sp>
    </p:spTree>
    <p:extLst>
      <p:ext uri="{BB962C8B-B14F-4D97-AF65-F5344CB8AC3E}">
        <p14:creationId xmlns:p14="http://schemas.microsoft.com/office/powerpoint/2010/main" xmlns="" val="117779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a:t>
            </a:r>
            <a:r>
              <a:rPr lang="en-ZA" baseline="0" dirty="0" smtClean="0"/>
              <a:t> appears o</a:t>
            </a:r>
            <a:r>
              <a:rPr lang="en-ZA" dirty="0" smtClean="0"/>
              <a:t>n Page 32 of the APP - Please</a:t>
            </a:r>
            <a:r>
              <a:rPr lang="en-ZA" baseline="0" dirty="0" smtClean="0"/>
              <a:t> note that number 7 and 10 are identical. May be a typo</a:t>
            </a:r>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5</a:t>
            </a:fld>
            <a:endParaRPr lang="en-US" dirty="0"/>
          </a:p>
        </p:txBody>
      </p:sp>
    </p:spTree>
    <p:extLst>
      <p:ext uri="{BB962C8B-B14F-4D97-AF65-F5344CB8AC3E}">
        <p14:creationId xmlns:p14="http://schemas.microsoft.com/office/powerpoint/2010/main" xmlns="" val="20368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19</a:t>
            </a:fld>
            <a:endParaRPr lang="en-US" dirty="0"/>
          </a:p>
        </p:txBody>
      </p:sp>
    </p:spTree>
    <p:extLst>
      <p:ext uri="{BB962C8B-B14F-4D97-AF65-F5344CB8AC3E}">
        <p14:creationId xmlns:p14="http://schemas.microsoft.com/office/powerpoint/2010/main" xmlns="" val="349642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20</a:t>
            </a:fld>
            <a:endParaRPr lang="en-US" dirty="0"/>
          </a:p>
        </p:txBody>
      </p:sp>
    </p:spTree>
    <p:extLst>
      <p:ext uri="{BB962C8B-B14F-4D97-AF65-F5344CB8AC3E}">
        <p14:creationId xmlns:p14="http://schemas.microsoft.com/office/powerpoint/2010/main" xmlns="" val="90121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21</a:t>
            </a:fld>
            <a:endParaRPr lang="en-US" dirty="0"/>
          </a:p>
        </p:txBody>
      </p:sp>
    </p:spTree>
    <p:extLst>
      <p:ext uri="{BB962C8B-B14F-4D97-AF65-F5344CB8AC3E}">
        <p14:creationId xmlns:p14="http://schemas.microsoft.com/office/powerpoint/2010/main" xmlns="" val="324427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22</a:t>
            </a:fld>
            <a:endParaRPr lang="en-US" dirty="0"/>
          </a:p>
        </p:txBody>
      </p:sp>
    </p:spTree>
    <p:extLst>
      <p:ext uri="{BB962C8B-B14F-4D97-AF65-F5344CB8AC3E}">
        <p14:creationId xmlns:p14="http://schemas.microsoft.com/office/powerpoint/2010/main" xmlns="" val="58943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23</a:t>
            </a:fld>
            <a:endParaRPr lang="en-US" dirty="0"/>
          </a:p>
        </p:txBody>
      </p:sp>
    </p:spTree>
    <p:extLst>
      <p:ext uri="{BB962C8B-B14F-4D97-AF65-F5344CB8AC3E}">
        <p14:creationId xmlns:p14="http://schemas.microsoft.com/office/powerpoint/2010/main" xmlns="" val="175658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24</a:t>
            </a:fld>
            <a:endParaRPr lang="en-US" dirty="0"/>
          </a:p>
        </p:txBody>
      </p:sp>
    </p:spTree>
    <p:extLst>
      <p:ext uri="{BB962C8B-B14F-4D97-AF65-F5344CB8AC3E}">
        <p14:creationId xmlns:p14="http://schemas.microsoft.com/office/powerpoint/2010/main" xmlns="" val="403005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25</a:t>
            </a:fld>
            <a:endParaRPr lang="en-US" dirty="0"/>
          </a:p>
        </p:txBody>
      </p:sp>
    </p:spTree>
    <p:extLst>
      <p:ext uri="{BB962C8B-B14F-4D97-AF65-F5344CB8AC3E}">
        <p14:creationId xmlns:p14="http://schemas.microsoft.com/office/powerpoint/2010/main" xmlns="" val="71183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26</a:t>
            </a:fld>
            <a:endParaRPr lang="en-US" dirty="0"/>
          </a:p>
        </p:txBody>
      </p:sp>
    </p:spTree>
    <p:extLst>
      <p:ext uri="{BB962C8B-B14F-4D97-AF65-F5344CB8AC3E}">
        <p14:creationId xmlns:p14="http://schemas.microsoft.com/office/powerpoint/2010/main" xmlns="" val="271082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27</a:t>
            </a:fld>
            <a:endParaRPr lang="en-US" dirty="0"/>
          </a:p>
        </p:txBody>
      </p:sp>
    </p:spTree>
    <p:extLst>
      <p:ext uri="{BB962C8B-B14F-4D97-AF65-F5344CB8AC3E}">
        <p14:creationId xmlns:p14="http://schemas.microsoft.com/office/powerpoint/2010/main" xmlns="" val="290924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28</a:t>
            </a:fld>
            <a:endParaRPr lang="en-US" dirty="0"/>
          </a:p>
        </p:txBody>
      </p:sp>
    </p:spTree>
    <p:extLst>
      <p:ext uri="{BB962C8B-B14F-4D97-AF65-F5344CB8AC3E}">
        <p14:creationId xmlns:p14="http://schemas.microsoft.com/office/powerpoint/2010/main" xmlns="" val="48890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Provinces face high litigation costs: for example</a:t>
            </a:r>
            <a:r>
              <a:rPr lang="en-ZA" baseline="0" dirty="0" smtClean="0"/>
              <a:t> Eastern Cape </a:t>
            </a:r>
          </a:p>
          <a:p>
            <a:r>
              <a:rPr lang="en-ZA" baseline="0" dirty="0" smtClean="0"/>
              <a:t>medico-legal claims estimated to be at R23bn. And “</a:t>
            </a:r>
            <a:r>
              <a:rPr lang="en-ZA" dirty="0" smtClean="0"/>
              <a:t>in 2017/2018 paid out more than R876.7m to successful claimants, </a:t>
            </a:r>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10</a:t>
            </a:fld>
            <a:endParaRPr lang="en-US" dirty="0"/>
          </a:p>
        </p:txBody>
      </p:sp>
    </p:spTree>
    <p:extLst>
      <p:ext uri="{BB962C8B-B14F-4D97-AF65-F5344CB8AC3E}">
        <p14:creationId xmlns:p14="http://schemas.microsoft.com/office/powerpoint/2010/main" xmlns="" val="116089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29</a:t>
            </a:fld>
            <a:endParaRPr lang="en-US" dirty="0"/>
          </a:p>
        </p:txBody>
      </p:sp>
    </p:spTree>
    <p:extLst>
      <p:ext uri="{BB962C8B-B14F-4D97-AF65-F5344CB8AC3E}">
        <p14:creationId xmlns:p14="http://schemas.microsoft.com/office/powerpoint/2010/main" xmlns="" val="301907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30</a:t>
            </a:fld>
            <a:endParaRPr lang="en-US" dirty="0"/>
          </a:p>
        </p:txBody>
      </p:sp>
    </p:spTree>
    <p:extLst>
      <p:ext uri="{BB962C8B-B14F-4D97-AF65-F5344CB8AC3E}">
        <p14:creationId xmlns:p14="http://schemas.microsoft.com/office/powerpoint/2010/main" xmlns="" val="230129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31</a:t>
            </a:fld>
            <a:endParaRPr lang="en-US" dirty="0"/>
          </a:p>
        </p:txBody>
      </p:sp>
    </p:spTree>
    <p:extLst>
      <p:ext uri="{BB962C8B-B14F-4D97-AF65-F5344CB8AC3E}">
        <p14:creationId xmlns:p14="http://schemas.microsoft.com/office/powerpoint/2010/main" xmlns="" val="3111039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33</a:t>
            </a:fld>
            <a:endParaRPr lang="en-US" dirty="0"/>
          </a:p>
        </p:txBody>
      </p:sp>
    </p:spTree>
    <p:extLst>
      <p:ext uri="{BB962C8B-B14F-4D97-AF65-F5344CB8AC3E}">
        <p14:creationId xmlns:p14="http://schemas.microsoft.com/office/powerpoint/2010/main" xmlns="" val="145160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34</a:t>
            </a:fld>
            <a:endParaRPr lang="en-US" dirty="0"/>
          </a:p>
        </p:txBody>
      </p:sp>
    </p:spTree>
    <p:extLst>
      <p:ext uri="{BB962C8B-B14F-4D97-AF65-F5344CB8AC3E}">
        <p14:creationId xmlns:p14="http://schemas.microsoft.com/office/powerpoint/2010/main" xmlns="" val="371248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increases significantly by 25.2 per cent </a:t>
            </a:r>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12</a:t>
            </a:fld>
            <a:endParaRPr lang="en-US" dirty="0"/>
          </a:p>
        </p:txBody>
      </p:sp>
    </p:spTree>
    <p:extLst>
      <p:ext uri="{BB962C8B-B14F-4D97-AF65-F5344CB8AC3E}">
        <p14:creationId xmlns:p14="http://schemas.microsoft.com/office/powerpoint/2010/main" xmlns="" val="14375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13</a:t>
            </a:fld>
            <a:endParaRPr lang="en-US" dirty="0"/>
          </a:p>
        </p:txBody>
      </p:sp>
    </p:spTree>
    <p:extLst>
      <p:ext uri="{BB962C8B-B14F-4D97-AF65-F5344CB8AC3E}">
        <p14:creationId xmlns:p14="http://schemas.microsoft.com/office/powerpoint/2010/main" xmlns="" val="202069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Of concern that</a:t>
            </a:r>
            <a:r>
              <a:rPr lang="en-ZA" baseline="0" dirty="0" smtClean="0"/>
              <a:t> the NHI Pilot Phase has still not been evaluated and reported on. </a:t>
            </a:r>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14</a:t>
            </a:fld>
            <a:endParaRPr lang="en-US" dirty="0"/>
          </a:p>
        </p:txBody>
      </p:sp>
    </p:spTree>
    <p:extLst>
      <p:ext uri="{BB962C8B-B14F-4D97-AF65-F5344CB8AC3E}">
        <p14:creationId xmlns:p14="http://schemas.microsoft.com/office/powerpoint/2010/main" xmlns="" val="146748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Of concern that</a:t>
            </a:r>
            <a:r>
              <a:rPr lang="en-ZA" baseline="0" dirty="0" smtClean="0"/>
              <a:t> the NHI Pilot Phase has still not been evaluated and reported on. </a:t>
            </a:r>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15</a:t>
            </a:fld>
            <a:endParaRPr lang="en-US" dirty="0"/>
          </a:p>
        </p:txBody>
      </p:sp>
    </p:spTree>
    <p:extLst>
      <p:ext uri="{BB962C8B-B14F-4D97-AF65-F5344CB8AC3E}">
        <p14:creationId xmlns:p14="http://schemas.microsoft.com/office/powerpoint/2010/main" xmlns="" val="332535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15 out of 16 indicators</a:t>
            </a:r>
            <a:r>
              <a:rPr lang="en-ZA" baseline="0" dirty="0" smtClean="0"/>
              <a:t> are Quarterly.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provincial malaria elimination plans-</a:t>
            </a:r>
            <a:r>
              <a:rPr lang="en-GB" baseline="0" dirty="0" smtClean="0"/>
              <a:t> spike in recent years possibly due to climate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How much is budgeted for private healthcare providers – oncology and mental health including forensic?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HIV is the biggest budget item 98% of budget but only 2 indicators related to HIV: Medical Male Circumcisions, and HIV testing ( see page 54 of APP)</a:t>
            </a:r>
            <a:endParaRPr lang="en-ZA" sz="1100" dirty="0" smtClean="0"/>
          </a:p>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16</a:t>
            </a:fld>
            <a:endParaRPr lang="en-US" dirty="0"/>
          </a:p>
        </p:txBody>
      </p:sp>
    </p:spTree>
    <p:extLst>
      <p:ext uri="{BB962C8B-B14F-4D97-AF65-F5344CB8AC3E}">
        <p14:creationId xmlns:p14="http://schemas.microsoft.com/office/powerpoint/2010/main" xmlns="" val="357523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15 out of 16 indicators</a:t>
            </a:r>
            <a:r>
              <a:rPr lang="en-ZA" baseline="0" dirty="0" smtClean="0"/>
              <a:t> are Quarterly.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provincial malaria elimination plans-</a:t>
            </a:r>
            <a:r>
              <a:rPr lang="en-GB" baseline="0" dirty="0" smtClean="0"/>
              <a:t> spike in recent years possibly due to climate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How much is budgeted for private healthcare providers – oncology and mental health including forensic?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HIV is the biggest budget item 98% of budget but only 2 indicators related to HIV: Medical Male Circumcisions, and HIV testing ( see page 54 of APP)</a:t>
            </a:r>
            <a:endParaRPr lang="en-ZA" sz="1100" dirty="0" smtClean="0"/>
          </a:p>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17</a:t>
            </a:fld>
            <a:endParaRPr lang="en-US" dirty="0"/>
          </a:p>
        </p:txBody>
      </p:sp>
    </p:spTree>
    <p:extLst>
      <p:ext uri="{BB962C8B-B14F-4D97-AF65-F5344CB8AC3E}">
        <p14:creationId xmlns:p14="http://schemas.microsoft.com/office/powerpoint/2010/main" xmlns="" val="407335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HIV is the biggest budget item R22.6 billion but only 2 indicators related to HIV. Medical Male Circumcisions, and HIV testing ( see page 54 of APP)</a:t>
            </a:r>
          </a:p>
          <a:p>
            <a:r>
              <a:rPr lang="en-ZA" dirty="0" smtClean="0"/>
              <a:t>Are we getting value for money from</a:t>
            </a:r>
            <a:r>
              <a:rPr lang="en-ZA" baseline="0" dirty="0" smtClean="0"/>
              <a:t> this programme ? </a:t>
            </a:r>
            <a:r>
              <a:rPr lang="en-ZA" dirty="0" smtClean="0"/>
              <a:t>(bang for our buck)</a:t>
            </a:r>
          </a:p>
          <a:p>
            <a:endParaRPr lang="en-ZA" dirty="0"/>
          </a:p>
        </p:txBody>
      </p:sp>
      <p:sp>
        <p:nvSpPr>
          <p:cNvPr id="4" name="Slide Number Placeholder 3"/>
          <p:cNvSpPr>
            <a:spLocks noGrp="1"/>
          </p:cNvSpPr>
          <p:nvPr>
            <p:ph type="sldNum" sz="quarter" idx="10"/>
          </p:nvPr>
        </p:nvSpPr>
        <p:spPr/>
        <p:txBody>
          <a:bodyPr/>
          <a:lstStyle/>
          <a:p>
            <a:fld id="{70D82149-505F-46C1-9360-6815205D6532}" type="slidenum">
              <a:rPr lang="en-US" smtClean="0"/>
              <a:pPr/>
              <a:t>18</a:t>
            </a:fld>
            <a:endParaRPr lang="en-US" dirty="0"/>
          </a:p>
        </p:txBody>
      </p:sp>
    </p:spTree>
    <p:extLst>
      <p:ext uri="{BB962C8B-B14F-4D97-AF65-F5344CB8AC3E}">
        <p14:creationId xmlns:p14="http://schemas.microsoft.com/office/powerpoint/2010/main" xmlns="" val="109141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BFEB42-8A8A-429C-B44E-CD06AA397AE7}"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48822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42FA-7F1C-40F8-86FB-BB8DB040887F}"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197789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3D055-5E3C-4544-9F13-AA1A0B2B360B}"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158717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F9258D-4D8F-47AA-ABC0-A2B79340BAA7}"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9740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398C8-3D8C-42AE-AF7A-86991EAEDFD7}"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63142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E23D74-19AA-49F4-B639-09B63F305997}" type="datetime1">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171477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2ED06E-C316-4451-9F03-E69D79F1639A}" type="datetime1">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94499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194277-63F9-48C5-BDB9-2CF449B0E5F3}" type="datetime1">
              <a:rPr lang="en-US" smtClean="0"/>
              <a:pPr/>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19585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57159-905A-444C-8695-E6074C0E03CE}" type="datetime1">
              <a:rPr lang="en-US" smtClean="0"/>
              <a:pPr/>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139033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59D058-B492-4850-8E68-9D9E8EAB88EC}" type="datetime1">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59014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B6557-FFD6-4D6E-B52A-5ADFE2DE33DD}" type="datetime1">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145941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C2752-60CA-4952-A613-89152D5DA337}" type="datetime1">
              <a:rPr lang="en-US" smtClean="0"/>
              <a:pPr/>
              <a:t>7/8/2019</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CB22-D7A4-7547-B048-02B7C821FF3F}" type="slidenum">
              <a:rPr lang="en-US" smtClean="0"/>
              <a:pPr/>
              <a:t>‹#›</a:t>
            </a:fld>
            <a:endParaRPr lang="en-US" dirty="0"/>
          </a:p>
        </p:txBody>
      </p:sp>
    </p:spTree>
    <p:extLst>
      <p:ext uri="{BB962C8B-B14F-4D97-AF65-F5344CB8AC3E}">
        <p14:creationId xmlns:p14="http://schemas.microsoft.com/office/powerpoint/2010/main" xmlns="" val="892013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01861"/>
            <a:ext cx="5758962" cy="747346"/>
          </a:xfrm>
        </p:spPr>
        <p:txBody>
          <a:bodyPr>
            <a:normAutofit/>
          </a:bodyPr>
          <a:lstStyle/>
          <a:p>
            <a:r>
              <a:rPr lang="en-US" sz="3200" b="1" dirty="0" smtClean="0"/>
              <a:t> </a:t>
            </a:r>
            <a:endParaRPr lang="en-US" sz="3200" b="1" dirty="0"/>
          </a:p>
        </p:txBody>
      </p:sp>
      <p:sp>
        <p:nvSpPr>
          <p:cNvPr id="3" name="Title 1"/>
          <p:cNvSpPr txBox="1">
            <a:spLocks/>
          </p:cNvSpPr>
          <p:nvPr/>
        </p:nvSpPr>
        <p:spPr>
          <a:xfrm>
            <a:off x="0" y="737094"/>
            <a:ext cx="6066692" cy="3267806"/>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US" sz="8000" b="1" dirty="0" smtClean="0">
              <a:latin typeface="Arial" panose="020B0604020202020204" pitchFamily="34" charset="0"/>
              <a:cs typeface="Arial" panose="020B0604020202020204" pitchFamily="34" charset="0"/>
            </a:endParaRPr>
          </a:p>
          <a:p>
            <a:pPr>
              <a:lnSpc>
                <a:spcPct val="170000"/>
              </a:lnSpc>
            </a:pPr>
            <a:endParaRPr lang="en-US" sz="8000" b="1" dirty="0">
              <a:latin typeface="Arial" panose="020B0604020202020204" pitchFamily="34" charset="0"/>
              <a:cs typeface="Arial" panose="020B0604020202020204" pitchFamily="34" charset="0"/>
            </a:endParaRPr>
          </a:p>
          <a:p>
            <a:pPr>
              <a:lnSpc>
                <a:spcPct val="170000"/>
              </a:lnSpc>
            </a:pPr>
            <a:endParaRPr lang="en-US" sz="8000" b="1" dirty="0" smtClean="0">
              <a:latin typeface="Arial" panose="020B0604020202020204" pitchFamily="34" charset="0"/>
              <a:cs typeface="Arial" panose="020B0604020202020204" pitchFamily="34" charset="0"/>
            </a:endParaRPr>
          </a:p>
          <a:p>
            <a:r>
              <a:rPr lang="en-US" sz="3200" b="1" dirty="0" smtClean="0"/>
              <a:t/>
            </a:r>
            <a:br>
              <a:rPr lang="en-US" sz="3200" b="1" dirty="0" smtClean="0"/>
            </a:br>
            <a:r>
              <a:rPr lang="en-US" sz="3200" b="1" dirty="0" smtClean="0"/>
              <a:t> </a:t>
            </a:r>
            <a:endParaRPr lang="en-US" sz="3200" b="1" dirty="0"/>
          </a:p>
        </p:txBody>
      </p:sp>
      <p:sp>
        <p:nvSpPr>
          <p:cNvPr id="4" name="Rectangle 3"/>
          <p:cNvSpPr/>
          <p:nvPr/>
        </p:nvSpPr>
        <p:spPr>
          <a:xfrm>
            <a:off x="375557" y="4894192"/>
            <a:ext cx="4841212" cy="1938992"/>
          </a:xfrm>
          <a:prstGeom prst="rect">
            <a:avLst/>
          </a:prstGeom>
        </p:spPr>
        <p:txBody>
          <a:bodyPr wrap="square">
            <a:spAutoFit/>
          </a:bodyPr>
          <a:lstStyle/>
          <a:p>
            <a:r>
              <a:rPr lang="en-ZA" sz="4000" b="1" dirty="0" smtClean="0">
                <a:solidFill>
                  <a:schemeClr val="accent4">
                    <a:lumMod val="20000"/>
                    <a:lumOff val="80000"/>
                  </a:schemeClr>
                </a:solidFill>
                <a:latin typeface="+mj-lt"/>
                <a:cs typeface="Arial" panose="020B0604020202020204" pitchFamily="34" charset="0"/>
              </a:rPr>
              <a:t>National Department of Health 2019/20 Health Budget and APP</a:t>
            </a:r>
            <a:endParaRPr lang="en-US" sz="2800" b="1" dirty="0">
              <a:solidFill>
                <a:schemeClr val="accent4">
                  <a:lumMod val="20000"/>
                  <a:lumOff val="80000"/>
                </a:schemeClr>
              </a:solidFill>
              <a:latin typeface="+mj-lt"/>
              <a:cs typeface="Arial" panose="020B0604020202020204" pitchFamily="34" charset="0"/>
            </a:endParaRPr>
          </a:p>
        </p:txBody>
      </p:sp>
      <p:sp>
        <p:nvSpPr>
          <p:cNvPr id="5" name="Slide Number Placeholder 4"/>
          <p:cNvSpPr>
            <a:spLocks noGrp="1"/>
          </p:cNvSpPr>
          <p:nvPr>
            <p:ph type="sldNum" sz="quarter" idx="12"/>
          </p:nvPr>
        </p:nvSpPr>
        <p:spPr/>
        <p:txBody>
          <a:bodyPr/>
          <a:lstStyle/>
          <a:p>
            <a:fld id="{BC72CB22-D7A4-7547-B048-02B7C821FF3F}" type="slidenum">
              <a:rPr lang="en-US" smtClean="0"/>
              <a:pPr/>
              <a:t>1</a:t>
            </a:fld>
            <a:endParaRPr lang="en-US" dirty="0"/>
          </a:p>
        </p:txBody>
      </p:sp>
    </p:spTree>
    <p:extLst>
      <p:ext uri="{BB962C8B-B14F-4D97-AF65-F5344CB8AC3E}">
        <p14:creationId xmlns:p14="http://schemas.microsoft.com/office/powerpoint/2010/main" xmlns="" val="1211865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lstStyle/>
          <a:p>
            <a:r>
              <a:rPr lang="en-ZA" dirty="0"/>
              <a:t>PROGRAMME 1: ADMINISTRATION</a:t>
            </a:r>
          </a:p>
        </p:txBody>
      </p:sp>
      <p:sp>
        <p:nvSpPr>
          <p:cNvPr id="3" name="Content Placeholder 2"/>
          <p:cNvSpPr>
            <a:spLocks noGrp="1"/>
          </p:cNvSpPr>
          <p:nvPr>
            <p:ph idx="1"/>
          </p:nvPr>
        </p:nvSpPr>
        <p:spPr/>
        <p:txBody>
          <a:bodyPr>
            <a:normAutofit/>
          </a:bodyPr>
          <a:lstStyle/>
          <a:p>
            <a:r>
              <a:rPr lang="en-ZA" dirty="0" smtClean="0"/>
              <a:t>Key indicators: </a:t>
            </a:r>
          </a:p>
          <a:p>
            <a:r>
              <a:rPr lang="en-ZA" dirty="0" smtClean="0"/>
              <a:t>The </a:t>
            </a:r>
            <a:r>
              <a:rPr lang="en-ZA" dirty="0"/>
              <a:t>Department aims for an unqualified audit opinion for 2018/19 and for 5 Provincial departments to achieve improvements in audit outcomes with no significant matters. </a:t>
            </a:r>
          </a:p>
          <a:p>
            <a:r>
              <a:rPr lang="en-ZA" dirty="0" smtClean="0"/>
              <a:t>A </a:t>
            </a:r>
            <a:r>
              <a:rPr lang="en-ZA" dirty="0"/>
              <a:t>new Medico-legal claim management system will be implemented to contain costs and streamline its management.</a:t>
            </a:r>
          </a:p>
          <a:p>
            <a:endParaRPr lang="en-ZA" dirty="0" smtClean="0"/>
          </a:p>
          <a:p>
            <a:endParaRPr lang="en-ZA" dirty="0" smtClean="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10</a:t>
            </a:fld>
            <a:endParaRPr lang="en-US" dirty="0"/>
          </a:p>
        </p:txBody>
      </p:sp>
    </p:spTree>
    <p:extLst>
      <p:ext uri="{BB962C8B-B14F-4D97-AF65-F5344CB8AC3E}">
        <p14:creationId xmlns:p14="http://schemas.microsoft.com/office/powerpoint/2010/main" xmlns="" val="297292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65127"/>
            <a:ext cx="8219123" cy="1325563"/>
          </a:xfrm>
        </p:spPr>
        <p:txBody>
          <a:bodyPr/>
          <a:lstStyle/>
          <a:p>
            <a:r>
              <a:rPr lang="en-ZA" dirty="0" smtClean="0"/>
              <a:t>PROGRAMME 1: ADMINISTRATION </a:t>
            </a:r>
            <a:endParaRPr lang="en-ZA" dirty="0"/>
          </a:p>
        </p:txBody>
      </p:sp>
      <p:pic>
        <p:nvPicPr>
          <p:cNvPr id="4" name="Content Placeholder 3"/>
          <p:cNvPicPr>
            <a:picLocks noGrp="1" noChangeAspect="1"/>
          </p:cNvPicPr>
          <p:nvPr>
            <p:ph idx="1"/>
          </p:nvPr>
        </p:nvPicPr>
        <p:blipFill>
          <a:blip r:embed="rId2"/>
          <a:stretch>
            <a:fillRect/>
          </a:stretch>
        </p:blipFill>
        <p:spPr>
          <a:xfrm>
            <a:off x="777240" y="1908810"/>
            <a:ext cx="8447723" cy="3851910"/>
          </a:xfrm>
          <a:prstGeom prst="rect">
            <a:avLst/>
          </a:prstGeom>
        </p:spPr>
      </p:pic>
      <p:sp>
        <p:nvSpPr>
          <p:cNvPr id="3" name="Slide Number Placeholder 2"/>
          <p:cNvSpPr>
            <a:spLocks noGrp="1"/>
          </p:cNvSpPr>
          <p:nvPr>
            <p:ph type="sldNum" sz="quarter" idx="12"/>
          </p:nvPr>
        </p:nvSpPr>
        <p:spPr/>
        <p:txBody>
          <a:bodyPr/>
          <a:lstStyle/>
          <a:p>
            <a:fld id="{BC72CB22-D7A4-7547-B048-02B7C821FF3F}" type="slidenum">
              <a:rPr lang="en-US" smtClean="0"/>
              <a:pPr/>
              <a:t>11</a:t>
            </a:fld>
            <a:endParaRPr lang="en-US" dirty="0"/>
          </a:p>
        </p:txBody>
      </p:sp>
    </p:spTree>
    <p:extLst>
      <p:ext uri="{BB962C8B-B14F-4D97-AF65-F5344CB8AC3E}">
        <p14:creationId xmlns:p14="http://schemas.microsoft.com/office/powerpoint/2010/main" xmlns="" val="1576404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lstStyle/>
          <a:p>
            <a:pPr algn="ctr"/>
            <a:r>
              <a:rPr lang="en-ZA" dirty="0" smtClean="0"/>
              <a:t>PROGRAMME 2: NATIONAL HEALTH INSURANCE</a:t>
            </a:r>
            <a:endParaRPr lang="en-ZA" dirty="0"/>
          </a:p>
        </p:txBody>
      </p:sp>
      <p:sp>
        <p:nvSpPr>
          <p:cNvPr id="3" name="Content Placeholder 2"/>
          <p:cNvSpPr>
            <a:spLocks noGrp="1"/>
          </p:cNvSpPr>
          <p:nvPr>
            <p:ph idx="1"/>
          </p:nvPr>
        </p:nvSpPr>
        <p:spPr/>
        <p:txBody>
          <a:bodyPr>
            <a:normAutofit fontScale="85000" lnSpcReduction="10000"/>
          </a:bodyPr>
          <a:lstStyle/>
          <a:p>
            <a:r>
              <a:rPr lang="en-ZA" dirty="0" smtClean="0"/>
              <a:t>Highlights </a:t>
            </a:r>
          </a:p>
          <a:p>
            <a:r>
              <a:rPr lang="en-ZA" dirty="0" smtClean="0"/>
              <a:t>The purpose of </a:t>
            </a:r>
            <a:r>
              <a:rPr lang="en-ZA" dirty="0"/>
              <a:t>the programme is to achieve universal health coverage by improving the quality and coverage of health services </a:t>
            </a:r>
            <a:endParaRPr lang="en-ZA" dirty="0" smtClean="0"/>
          </a:p>
          <a:p>
            <a:r>
              <a:rPr lang="en-ZA" dirty="0" smtClean="0"/>
              <a:t>Previously </a:t>
            </a:r>
            <a:r>
              <a:rPr lang="en-ZA" dirty="0"/>
              <a:t>known as NHI, Health Planning and Systems </a:t>
            </a:r>
            <a:r>
              <a:rPr lang="en-ZA" dirty="0" smtClean="0"/>
              <a:t>Enablement. Health </a:t>
            </a:r>
            <a:r>
              <a:rPr lang="en-ZA" dirty="0"/>
              <a:t>Information Management, Monitoring and Evaluation, Sector-Wide Procurement and International Health and Development sub-programmes </a:t>
            </a:r>
            <a:r>
              <a:rPr lang="en-ZA" dirty="0" smtClean="0"/>
              <a:t>removed from this programme.</a:t>
            </a:r>
          </a:p>
          <a:p>
            <a:r>
              <a:rPr lang="en-ZA" dirty="0" smtClean="0"/>
              <a:t>The programme’s budget </a:t>
            </a:r>
            <a:r>
              <a:rPr lang="en-ZA" dirty="0"/>
              <a:t>increases significantly by 25.2 per cent in nominal terms (19 per cent in real terms), due largely to increased funding for the Health Financing and NHI sub-programme which increases by 26.1 per cent in nominal terms </a:t>
            </a:r>
          </a:p>
          <a:p>
            <a:endParaRPr lang="en-ZA" dirty="0" smtClean="0"/>
          </a:p>
          <a:p>
            <a:endParaRPr lang="en-ZA" dirty="0" smtClean="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12</a:t>
            </a:fld>
            <a:endParaRPr lang="en-US" dirty="0"/>
          </a:p>
        </p:txBody>
      </p:sp>
    </p:spTree>
    <p:extLst>
      <p:ext uri="{BB962C8B-B14F-4D97-AF65-F5344CB8AC3E}">
        <p14:creationId xmlns:p14="http://schemas.microsoft.com/office/powerpoint/2010/main" xmlns="" val="378226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lstStyle/>
          <a:p>
            <a:pPr algn="ctr"/>
            <a:r>
              <a:rPr lang="en-ZA" dirty="0" smtClean="0"/>
              <a:t>PROGRAMME 2: NATIONAL HEALTH INSURANCE</a:t>
            </a:r>
            <a:endParaRPr lang="en-ZA" dirty="0"/>
          </a:p>
        </p:txBody>
      </p:sp>
      <p:sp>
        <p:nvSpPr>
          <p:cNvPr id="3" name="Content Placeholder 2"/>
          <p:cNvSpPr>
            <a:spLocks noGrp="1"/>
          </p:cNvSpPr>
          <p:nvPr>
            <p:ph idx="1"/>
          </p:nvPr>
        </p:nvSpPr>
        <p:spPr/>
        <p:txBody>
          <a:bodyPr>
            <a:normAutofit/>
          </a:bodyPr>
          <a:lstStyle/>
          <a:p>
            <a:endParaRPr lang="en-ZA" dirty="0" smtClean="0"/>
          </a:p>
          <a:p>
            <a:endParaRPr lang="en-ZA" dirty="0" smtClean="0"/>
          </a:p>
          <a:p>
            <a:endParaRPr lang="en-ZA" dirty="0"/>
          </a:p>
        </p:txBody>
      </p:sp>
      <p:pic>
        <p:nvPicPr>
          <p:cNvPr id="4" name="Picture 3"/>
          <p:cNvPicPr>
            <a:picLocks noChangeAspect="1"/>
          </p:cNvPicPr>
          <p:nvPr/>
        </p:nvPicPr>
        <p:blipFill>
          <a:blip r:embed="rId3"/>
          <a:stretch>
            <a:fillRect/>
          </a:stretch>
        </p:blipFill>
        <p:spPr>
          <a:xfrm>
            <a:off x="517280" y="2240280"/>
            <a:ext cx="8744426" cy="2594610"/>
          </a:xfrm>
          <a:prstGeom prst="rect">
            <a:avLst/>
          </a:prstGeom>
        </p:spPr>
      </p:pic>
      <p:sp>
        <p:nvSpPr>
          <p:cNvPr id="5" name="Slide Number Placeholder 4"/>
          <p:cNvSpPr>
            <a:spLocks noGrp="1"/>
          </p:cNvSpPr>
          <p:nvPr>
            <p:ph type="sldNum" sz="quarter" idx="12"/>
          </p:nvPr>
        </p:nvSpPr>
        <p:spPr/>
        <p:txBody>
          <a:bodyPr/>
          <a:lstStyle/>
          <a:p>
            <a:fld id="{BC72CB22-D7A4-7547-B048-02B7C821FF3F}" type="slidenum">
              <a:rPr lang="en-US" smtClean="0"/>
              <a:pPr/>
              <a:t>13</a:t>
            </a:fld>
            <a:endParaRPr lang="en-US" dirty="0"/>
          </a:p>
        </p:txBody>
      </p:sp>
    </p:spTree>
    <p:extLst>
      <p:ext uri="{BB962C8B-B14F-4D97-AF65-F5344CB8AC3E}">
        <p14:creationId xmlns:p14="http://schemas.microsoft.com/office/powerpoint/2010/main" xmlns="" val="214518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lstStyle/>
          <a:p>
            <a:pPr algn="ctr"/>
            <a:r>
              <a:rPr lang="en-ZA" dirty="0" smtClean="0"/>
              <a:t>PROGRAMME 2: NATIONAL HEALTH INSURANCE</a:t>
            </a:r>
            <a:endParaRPr lang="en-ZA" dirty="0"/>
          </a:p>
        </p:txBody>
      </p:sp>
      <p:sp>
        <p:nvSpPr>
          <p:cNvPr id="3" name="Content Placeholder 2"/>
          <p:cNvSpPr>
            <a:spLocks noGrp="1"/>
          </p:cNvSpPr>
          <p:nvPr>
            <p:ph idx="1"/>
          </p:nvPr>
        </p:nvSpPr>
        <p:spPr/>
        <p:txBody>
          <a:bodyPr>
            <a:normAutofit fontScale="92500" lnSpcReduction="10000"/>
          </a:bodyPr>
          <a:lstStyle/>
          <a:p>
            <a:endParaRPr lang="en-ZA" dirty="0" smtClean="0"/>
          </a:p>
          <a:p>
            <a:pPr lvl="0"/>
            <a:r>
              <a:rPr lang="en-GB" sz="2600" dirty="0" smtClean="0"/>
              <a:t>The </a:t>
            </a:r>
            <a:r>
              <a:rPr lang="en-GB" sz="2600" dirty="0"/>
              <a:t>Department will introduce the </a:t>
            </a:r>
            <a:r>
              <a:rPr lang="en-GB" sz="2600" b="1" dirty="0"/>
              <a:t>NHI Bill </a:t>
            </a:r>
            <a:r>
              <a:rPr lang="en-GB" sz="2600" dirty="0"/>
              <a:t>to Parliament in this financial year, and the </a:t>
            </a:r>
            <a:r>
              <a:rPr lang="en-GB" sz="2600" b="1" dirty="0"/>
              <a:t>NHI Office </a:t>
            </a:r>
            <a:r>
              <a:rPr lang="en-GB" sz="2600" dirty="0"/>
              <a:t>will be established and staffed.  </a:t>
            </a:r>
            <a:endParaRPr lang="en-ZA" sz="2600" dirty="0"/>
          </a:p>
          <a:p>
            <a:pPr lvl="0"/>
            <a:r>
              <a:rPr lang="en-GB" sz="2600" dirty="0"/>
              <a:t>In preparation for NHI, the </a:t>
            </a:r>
            <a:r>
              <a:rPr lang="en-GB" sz="2600" b="1" dirty="0"/>
              <a:t>NHI Beneficiary Registry </a:t>
            </a:r>
            <a:r>
              <a:rPr lang="en-GB" sz="2600" dirty="0"/>
              <a:t>will also be established</a:t>
            </a:r>
            <a:r>
              <a:rPr lang="en-GB" sz="2600" dirty="0" smtClean="0"/>
              <a:t>. The Department is aiming to have 50 million people registered by 2021/22.</a:t>
            </a:r>
            <a:endParaRPr lang="en-ZA" sz="2600" dirty="0"/>
          </a:p>
          <a:p>
            <a:pPr lvl="0"/>
            <a:r>
              <a:rPr lang="en-GB" sz="2600" dirty="0"/>
              <a:t>To eliminate stock outs of essential medicines, the new </a:t>
            </a:r>
            <a:r>
              <a:rPr lang="en-GB" sz="2600" b="1" dirty="0"/>
              <a:t>Early Warning system, </a:t>
            </a:r>
            <a:r>
              <a:rPr lang="en-GB" sz="2600" b="1" dirty="0" err="1"/>
              <a:t>ePrescription</a:t>
            </a:r>
            <a:r>
              <a:rPr lang="en-GB" sz="2600" b="1" dirty="0"/>
              <a:t> and </a:t>
            </a:r>
            <a:r>
              <a:rPr lang="en-GB" sz="2600" b="1" dirty="0" err="1"/>
              <a:t>eDispensing</a:t>
            </a:r>
            <a:r>
              <a:rPr lang="en-GB" sz="2600" b="1" dirty="0"/>
              <a:t> system, </a:t>
            </a:r>
            <a:r>
              <a:rPr lang="en-GB" sz="2600" dirty="0"/>
              <a:t>as well as electronic medicine catalogue will be implemented.</a:t>
            </a:r>
            <a:endParaRPr lang="en-ZA" sz="2600" dirty="0"/>
          </a:p>
          <a:p>
            <a:pPr lvl="0"/>
            <a:r>
              <a:rPr lang="en-GB" sz="2600" dirty="0"/>
              <a:t>3 million people will receive their chronic medication via the Centralised Chronic Medication Dispensing &amp; Distribution </a:t>
            </a:r>
            <a:r>
              <a:rPr lang="en-GB" sz="2600" b="1" dirty="0"/>
              <a:t>(CCMDD) programme</a:t>
            </a:r>
            <a:r>
              <a:rPr lang="en-GB" sz="2600" dirty="0"/>
              <a:t>. </a:t>
            </a:r>
            <a:endParaRPr lang="en-ZA" sz="2600" dirty="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14</a:t>
            </a:fld>
            <a:endParaRPr lang="en-US" dirty="0"/>
          </a:p>
        </p:txBody>
      </p:sp>
    </p:spTree>
    <p:extLst>
      <p:ext uri="{BB962C8B-B14F-4D97-AF65-F5344CB8AC3E}">
        <p14:creationId xmlns:p14="http://schemas.microsoft.com/office/powerpoint/2010/main" xmlns="" val="830051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3: COMMUNICABLE AND NON-COMMUNICABLE DISEASES</a:t>
            </a:r>
            <a:endParaRPr lang="en-ZA" dirty="0"/>
          </a:p>
        </p:txBody>
      </p:sp>
      <p:sp>
        <p:nvSpPr>
          <p:cNvPr id="3" name="Content Placeholder 2"/>
          <p:cNvSpPr>
            <a:spLocks noGrp="1"/>
          </p:cNvSpPr>
          <p:nvPr>
            <p:ph idx="1"/>
          </p:nvPr>
        </p:nvSpPr>
        <p:spPr/>
        <p:txBody>
          <a:bodyPr>
            <a:normAutofit lnSpcReduction="10000"/>
          </a:bodyPr>
          <a:lstStyle/>
          <a:p>
            <a:endParaRPr lang="en-ZA" dirty="0" smtClean="0"/>
          </a:p>
          <a:p>
            <a:pPr lvl="0"/>
            <a:r>
              <a:rPr lang="en-ZA" sz="2600" dirty="0" smtClean="0"/>
              <a:t>Highlights: </a:t>
            </a:r>
          </a:p>
          <a:p>
            <a:pPr lvl="0"/>
            <a:r>
              <a:rPr lang="en-ZA" sz="2600" dirty="0" smtClean="0"/>
              <a:t>Previously </a:t>
            </a:r>
            <a:r>
              <a:rPr lang="en-ZA" sz="2600" dirty="0"/>
              <a:t>titled HIV and AIDS, TB, Maternal and Child </a:t>
            </a:r>
            <a:r>
              <a:rPr lang="en-ZA" sz="2600" dirty="0" smtClean="0"/>
              <a:t>Health Programme. Non-communicable diseases now added. </a:t>
            </a:r>
          </a:p>
          <a:p>
            <a:pPr lvl="0"/>
            <a:r>
              <a:rPr lang="en-ZA" sz="2600" dirty="0"/>
              <a:t>Purpose is to </a:t>
            </a:r>
            <a:r>
              <a:rPr lang="en-ZA" sz="2600" dirty="0" smtClean="0"/>
              <a:t>develop </a:t>
            </a:r>
            <a:r>
              <a:rPr lang="en-ZA" sz="2600" dirty="0"/>
              <a:t>and support the implementation of national policies, guidelines, norms and </a:t>
            </a:r>
            <a:r>
              <a:rPr lang="en-ZA" sz="2600" dirty="0" smtClean="0"/>
              <a:t>standards.</a:t>
            </a:r>
          </a:p>
          <a:p>
            <a:pPr lvl="0"/>
            <a:r>
              <a:rPr lang="en-ZA" sz="2600" dirty="0"/>
              <a:t>D</a:t>
            </a:r>
            <a:r>
              <a:rPr lang="en-ZA" sz="2600" dirty="0" smtClean="0"/>
              <a:t>ecrease </a:t>
            </a:r>
            <a:r>
              <a:rPr lang="en-ZA" sz="2600" dirty="0"/>
              <a:t>morbidity and mortality associated with communicable and non-communicable </a:t>
            </a:r>
            <a:r>
              <a:rPr lang="en-ZA" sz="2600" dirty="0" smtClean="0"/>
              <a:t>diseases.</a:t>
            </a:r>
          </a:p>
          <a:p>
            <a:pPr lvl="0"/>
            <a:r>
              <a:rPr lang="en-ZA" sz="2600" dirty="0" smtClean="0"/>
              <a:t>Develop </a:t>
            </a:r>
            <a:r>
              <a:rPr lang="en-ZA" sz="2600" dirty="0"/>
              <a:t>strategies and implement programmes that reduce maternal and child mortality</a:t>
            </a:r>
            <a:endParaRPr lang="en-ZA" sz="2600" dirty="0" smtClean="0"/>
          </a:p>
          <a:p>
            <a:pPr lvl="0"/>
            <a:endParaRPr lang="en-ZA" sz="2600" dirty="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15</a:t>
            </a:fld>
            <a:endParaRPr lang="en-US" dirty="0"/>
          </a:p>
        </p:txBody>
      </p:sp>
    </p:spTree>
    <p:extLst>
      <p:ext uri="{BB962C8B-B14F-4D97-AF65-F5344CB8AC3E}">
        <p14:creationId xmlns:p14="http://schemas.microsoft.com/office/powerpoint/2010/main" xmlns="" val="3853142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3: COMMUNICABLE AND NON-COMMUNICABLE DISEASES</a:t>
            </a:r>
            <a:endParaRPr lang="en-ZA" dirty="0"/>
          </a:p>
        </p:txBody>
      </p:sp>
      <p:sp>
        <p:nvSpPr>
          <p:cNvPr id="3" name="Content Placeholder 2"/>
          <p:cNvSpPr>
            <a:spLocks noGrp="1"/>
          </p:cNvSpPr>
          <p:nvPr>
            <p:ph idx="1"/>
          </p:nvPr>
        </p:nvSpPr>
        <p:spPr/>
        <p:txBody>
          <a:bodyPr>
            <a:normAutofit fontScale="62500" lnSpcReduction="20000"/>
          </a:bodyPr>
          <a:lstStyle/>
          <a:p>
            <a:endParaRPr lang="en-ZA" dirty="0" smtClean="0"/>
          </a:p>
          <a:p>
            <a:pPr lvl="0"/>
            <a:r>
              <a:rPr lang="en-ZA" sz="2600" dirty="0" smtClean="0"/>
              <a:t>Key Indicators:</a:t>
            </a:r>
            <a:r>
              <a:rPr lang="en-GB" dirty="0" smtClean="0"/>
              <a:t>  </a:t>
            </a:r>
            <a:endParaRPr lang="en-ZA" sz="2400" dirty="0"/>
          </a:p>
          <a:p>
            <a:pPr lvl="0"/>
            <a:r>
              <a:rPr lang="en-GB" b="1" dirty="0"/>
              <a:t>14 million tests for HIV </a:t>
            </a:r>
            <a:r>
              <a:rPr lang="en-GB" dirty="0"/>
              <a:t>will be conducted during the National Health Screening and Testing Campaign. </a:t>
            </a:r>
            <a:endParaRPr lang="en-ZA" sz="2400" dirty="0"/>
          </a:p>
          <a:p>
            <a:pPr lvl="0"/>
            <a:r>
              <a:rPr lang="en-GB" b="1" dirty="0"/>
              <a:t>40,000 new cases of TB </a:t>
            </a:r>
            <a:r>
              <a:rPr lang="en-GB" dirty="0"/>
              <a:t>will be found. </a:t>
            </a:r>
            <a:endParaRPr lang="en-ZA" sz="2400" dirty="0"/>
          </a:p>
          <a:p>
            <a:pPr lvl="0"/>
            <a:r>
              <a:rPr lang="en-GB" b="1" dirty="0"/>
              <a:t>Eliminate Malaria </a:t>
            </a:r>
            <a:r>
              <a:rPr lang="en-GB" dirty="0"/>
              <a:t>in South Africa by 2023 by the implementation of provincial malaria elimination plans. </a:t>
            </a:r>
            <a:endParaRPr lang="en-ZA" sz="2400" dirty="0"/>
          </a:p>
          <a:p>
            <a:pPr lvl="0"/>
            <a:r>
              <a:rPr lang="en-GB" dirty="0"/>
              <a:t>Address mental health by </a:t>
            </a:r>
            <a:r>
              <a:rPr lang="en-GB" b="1" dirty="0"/>
              <a:t>strengthening district mental health services</a:t>
            </a:r>
            <a:r>
              <a:rPr lang="en-GB" dirty="0"/>
              <a:t>, as well as purchasing services from </a:t>
            </a:r>
            <a:r>
              <a:rPr lang="en-GB" b="1" dirty="0"/>
              <a:t>private healthcare providers, </a:t>
            </a:r>
            <a:r>
              <a:rPr lang="en-GB" dirty="0"/>
              <a:t>including forensic mental health observations. </a:t>
            </a:r>
            <a:endParaRPr lang="en-ZA" sz="2400" dirty="0"/>
          </a:p>
          <a:p>
            <a:pPr lvl="0"/>
            <a:r>
              <a:rPr lang="en-GB" b="1" dirty="0"/>
              <a:t>Reduce the radiation oncology backlogs </a:t>
            </a:r>
            <a:r>
              <a:rPr lang="en-GB" dirty="0"/>
              <a:t>through the strategic purchase of services from </a:t>
            </a:r>
            <a:r>
              <a:rPr lang="en-GB" b="1" dirty="0"/>
              <a:t>private healthcare providers</a:t>
            </a:r>
            <a:r>
              <a:rPr lang="en-GB" dirty="0"/>
              <a:t>. </a:t>
            </a:r>
            <a:endParaRPr lang="en-ZA" sz="2400" dirty="0"/>
          </a:p>
          <a:p>
            <a:pPr lvl="0"/>
            <a:r>
              <a:rPr lang="en-GB" dirty="0"/>
              <a:t>To improve access to </a:t>
            </a:r>
            <a:r>
              <a:rPr lang="en-GB" b="1" dirty="0"/>
              <a:t>community based PHC services</a:t>
            </a:r>
            <a:r>
              <a:rPr lang="en-GB" dirty="0"/>
              <a:t>, a number of new indicators were developed including the use of a </a:t>
            </a:r>
            <a:r>
              <a:rPr lang="en-GB" b="1" dirty="0"/>
              <a:t>mobile application (app) </a:t>
            </a:r>
            <a:r>
              <a:rPr lang="en-GB" dirty="0"/>
              <a:t>to register households that received care, as well as </a:t>
            </a:r>
            <a:r>
              <a:rPr lang="en-GB" b="1" dirty="0"/>
              <a:t>retraining Community Healthcare Workers (CHWs) </a:t>
            </a:r>
            <a:r>
              <a:rPr lang="en-GB" dirty="0"/>
              <a:t>in the revised scope of work. </a:t>
            </a:r>
            <a:endParaRPr lang="en-GB" dirty="0" smtClean="0"/>
          </a:p>
          <a:p>
            <a:pPr lvl="0"/>
            <a:endParaRPr lang="en-ZA" sz="2400" dirty="0"/>
          </a:p>
          <a:p>
            <a:pPr lvl="0"/>
            <a:endParaRPr lang="en-ZA" sz="2600" dirty="0" smtClean="0"/>
          </a:p>
          <a:p>
            <a:pPr lvl="0"/>
            <a:endParaRPr lang="en-ZA" sz="2600" dirty="0" smtClean="0"/>
          </a:p>
          <a:p>
            <a:pPr lvl="0"/>
            <a:endParaRPr lang="en-ZA" sz="2600" dirty="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16</a:t>
            </a:fld>
            <a:endParaRPr lang="en-US" dirty="0"/>
          </a:p>
        </p:txBody>
      </p:sp>
    </p:spTree>
    <p:extLst>
      <p:ext uri="{BB962C8B-B14F-4D97-AF65-F5344CB8AC3E}">
        <p14:creationId xmlns:p14="http://schemas.microsoft.com/office/powerpoint/2010/main" xmlns="" val="2224067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3: COMMUNICABLE AND NON-COMMUNICABLE DISEASES</a:t>
            </a:r>
            <a:endParaRPr lang="en-ZA" dirty="0"/>
          </a:p>
        </p:txBody>
      </p:sp>
      <p:sp>
        <p:nvSpPr>
          <p:cNvPr id="3" name="Content Placeholder 2"/>
          <p:cNvSpPr>
            <a:spLocks noGrp="1"/>
          </p:cNvSpPr>
          <p:nvPr>
            <p:ph idx="1"/>
          </p:nvPr>
        </p:nvSpPr>
        <p:spPr/>
        <p:txBody>
          <a:bodyPr>
            <a:normAutofit lnSpcReduction="10000"/>
          </a:bodyPr>
          <a:lstStyle/>
          <a:p>
            <a:endParaRPr lang="en-ZA" dirty="0" smtClean="0"/>
          </a:p>
          <a:p>
            <a:pPr lvl="0"/>
            <a:r>
              <a:rPr lang="en-ZA" sz="2600" dirty="0" smtClean="0"/>
              <a:t>Key Indicators continued:</a:t>
            </a:r>
          </a:p>
          <a:p>
            <a:pPr lvl="0"/>
            <a:r>
              <a:rPr lang="en-GB" b="1" dirty="0" smtClean="0"/>
              <a:t>Reduce under 5 mortality </a:t>
            </a:r>
            <a:r>
              <a:rPr lang="en-GB" dirty="0" smtClean="0"/>
              <a:t>to less than 33 per 1000 births. By EPI (Expanded Programme for Immunization) survey and implementation of external review. </a:t>
            </a:r>
          </a:p>
          <a:p>
            <a:pPr lvl="0"/>
            <a:r>
              <a:rPr lang="en-GB" b="1" dirty="0" smtClean="0"/>
              <a:t>Reduce maternal mortality </a:t>
            </a:r>
            <a:r>
              <a:rPr lang="en-GB" dirty="0" smtClean="0"/>
              <a:t>to under 100 per 100,000 live births and </a:t>
            </a:r>
          </a:p>
          <a:p>
            <a:pPr lvl="0"/>
            <a:r>
              <a:rPr lang="en-GB" b="1" dirty="0" smtClean="0"/>
              <a:t>Reduce neonatal mortality </a:t>
            </a:r>
            <a:r>
              <a:rPr lang="en-GB" dirty="0" smtClean="0"/>
              <a:t>to under 8 per 1000 live births, by 2020 by implementing the </a:t>
            </a:r>
            <a:r>
              <a:rPr lang="en-GB" b="1" dirty="0" smtClean="0"/>
              <a:t>quality Improvement Programme for pregnant women and neonates at regional </a:t>
            </a:r>
            <a:r>
              <a:rPr lang="en-GB" b="1" dirty="0" err="1" smtClean="0"/>
              <a:t>hosptials</a:t>
            </a:r>
            <a:r>
              <a:rPr lang="en-GB" b="1" dirty="0" smtClean="0"/>
              <a:t>. </a:t>
            </a:r>
          </a:p>
          <a:p>
            <a:pPr lvl="0"/>
            <a:endParaRPr lang="en-GB" dirty="0" smtClean="0"/>
          </a:p>
          <a:p>
            <a:pPr lvl="0"/>
            <a:endParaRPr lang="en-ZA" sz="2400" dirty="0"/>
          </a:p>
          <a:p>
            <a:pPr lvl="0"/>
            <a:endParaRPr lang="en-ZA" sz="2600" dirty="0" smtClean="0"/>
          </a:p>
          <a:p>
            <a:pPr lvl="0"/>
            <a:endParaRPr lang="en-ZA" sz="2600" dirty="0" smtClean="0"/>
          </a:p>
          <a:p>
            <a:pPr lvl="0"/>
            <a:endParaRPr lang="en-ZA" sz="2600" dirty="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17</a:t>
            </a:fld>
            <a:endParaRPr lang="en-US" dirty="0"/>
          </a:p>
        </p:txBody>
      </p:sp>
    </p:spTree>
    <p:extLst>
      <p:ext uri="{BB962C8B-B14F-4D97-AF65-F5344CB8AC3E}">
        <p14:creationId xmlns:p14="http://schemas.microsoft.com/office/powerpoint/2010/main" xmlns="" val="133520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3: COMMUNICABLE AND NON-COMMUNICABLE DISEASES</a:t>
            </a:r>
            <a:endParaRPr lang="en-ZA" dirty="0"/>
          </a:p>
        </p:txBody>
      </p:sp>
      <p:sp>
        <p:nvSpPr>
          <p:cNvPr id="3" name="Content Placeholder 2"/>
          <p:cNvSpPr>
            <a:spLocks noGrp="1"/>
          </p:cNvSpPr>
          <p:nvPr>
            <p:ph idx="1"/>
          </p:nvPr>
        </p:nvSpPr>
        <p:spPr/>
        <p:txBody>
          <a:bodyPr>
            <a:normAutofit/>
          </a:bodyPr>
          <a:lstStyle/>
          <a:p>
            <a:pPr lvl="0"/>
            <a:endParaRPr lang="en-ZA" sz="2600" dirty="0" smtClean="0"/>
          </a:p>
          <a:p>
            <a:pPr lvl="0"/>
            <a:endParaRPr lang="en-ZA" sz="2600" dirty="0" smtClean="0"/>
          </a:p>
          <a:p>
            <a:pPr lvl="0"/>
            <a:endParaRPr lang="en-ZA" sz="2600" dirty="0"/>
          </a:p>
          <a:p>
            <a:endParaRPr lang="en-ZA" dirty="0"/>
          </a:p>
        </p:txBody>
      </p:sp>
      <p:pic>
        <p:nvPicPr>
          <p:cNvPr id="4" name="Picture 3"/>
          <p:cNvPicPr>
            <a:picLocks noChangeAspect="1"/>
          </p:cNvPicPr>
          <p:nvPr/>
        </p:nvPicPr>
        <p:blipFill>
          <a:blip r:embed="rId3"/>
          <a:stretch>
            <a:fillRect/>
          </a:stretch>
        </p:blipFill>
        <p:spPr>
          <a:xfrm>
            <a:off x="868680" y="2239449"/>
            <a:ext cx="8356283" cy="2881191"/>
          </a:xfrm>
          <a:prstGeom prst="rect">
            <a:avLst/>
          </a:prstGeom>
        </p:spPr>
      </p:pic>
      <p:sp>
        <p:nvSpPr>
          <p:cNvPr id="5" name="Slide Number Placeholder 4"/>
          <p:cNvSpPr>
            <a:spLocks noGrp="1"/>
          </p:cNvSpPr>
          <p:nvPr>
            <p:ph type="sldNum" sz="quarter" idx="12"/>
          </p:nvPr>
        </p:nvSpPr>
        <p:spPr/>
        <p:txBody>
          <a:bodyPr/>
          <a:lstStyle/>
          <a:p>
            <a:fld id="{BC72CB22-D7A4-7547-B048-02B7C821FF3F}" type="slidenum">
              <a:rPr lang="en-US" smtClean="0"/>
              <a:pPr/>
              <a:t>18</a:t>
            </a:fld>
            <a:endParaRPr lang="en-US" dirty="0"/>
          </a:p>
        </p:txBody>
      </p:sp>
    </p:spTree>
    <p:extLst>
      <p:ext uri="{BB962C8B-B14F-4D97-AF65-F5344CB8AC3E}">
        <p14:creationId xmlns:p14="http://schemas.microsoft.com/office/powerpoint/2010/main" xmlns="" val="2508949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3: COMMUNICABLE AND NON-COMMUNICABLE DISEASES</a:t>
            </a:r>
            <a:endParaRPr lang="en-ZA" dirty="0"/>
          </a:p>
        </p:txBody>
      </p:sp>
      <p:sp>
        <p:nvSpPr>
          <p:cNvPr id="3" name="Content Placeholder 2"/>
          <p:cNvSpPr>
            <a:spLocks noGrp="1"/>
          </p:cNvSpPr>
          <p:nvPr>
            <p:ph idx="1"/>
          </p:nvPr>
        </p:nvSpPr>
        <p:spPr/>
        <p:txBody>
          <a:bodyPr>
            <a:normAutofit/>
          </a:bodyPr>
          <a:lstStyle/>
          <a:p>
            <a:pPr lvl="0"/>
            <a:endParaRPr lang="en-ZA" sz="2600" dirty="0" smtClean="0"/>
          </a:p>
          <a:p>
            <a:r>
              <a:rPr lang="en-GB" dirty="0" smtClean="0"/>
              <a:t>The </a:t>
            </a:r>
            <a:r>
              <a:rPr lang="en-GB" dirty="0"/>
              <a:t>bulk of this programme’s budget, i.e. 98.1 per cent, is allocated to the </a:t>
            </a:r>
            <a:r>
              <a:rPr lang="en-GB" i="1" dirty="0"/>
              <a:t>HIV, AIDS and STIs</a:t>
            </a:r>
            <a:r>
              <a:rPr lang="en-GB" dirty="0"/>
              <a:t> sub-programme, amounting to R22.5 billion in 2019/20. </a:t>
            </a:r>
            <a:endParaRPr lang="en-GB" dirty="0" smtClean="0"/>
          </a:p>
          <a:p>
            <a:r>
              <a:rPr lang="en-GB" dirty="0" smtClean="0"/>
              <a:t>The </a:t>
            </a:r>
            <a:r>
              <a:rPr lang="en-GB" dirty="0"/>
              <a:t>remaining seven sub-programmes combined receive less than 1.9 per cent of the programme’s budget.</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19</a:t>
            </a:fld>
            <a:endParaRPr lang="en-US" dirty="0"/>
          </a:p>
        </p:txBody>
      </p:sp>
    </p:spTree>
    <p:extLst>
      <p:ext uri="{BB962C8B-B14F-4D97-AF65-F5344CB8AC3E}">
        <p14:creationId xmlns:p14="http://schemas.microsoft.com/office/powerpoint/2010/main" xmlns="" val="225696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ZA" dirty="0" smtClean="0"/>
              <a:t>Policy Priorities </a:t>
            </a:r>
            <a:endParaRPr lang="en-ZA" dirty="0"/>
          </a:p>
        </p:txBody>
      </p:sp>
      <p:sp>
        <p:nvSpPr>
          <p:cNvPr id="6" name="Subtitle 5"/>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BC72CB22-D7A4-7547-B048-02B7C821FF3F}" type="slidenum">
              <a:rPr lang="en-US" smtClean="0"/>
              <a:pPr/>
              <a:t>2</a:t>
            </a:fld>
            <a:endParaRPr lang="en-US" dirty="0"/>
          </a:p>
        </p:txBody>
      </p:sp>
    </p:spTree>
    <p:extLst>
      <p:ext uri="{BB962C8B-B14F-4D97-AF65-F5344CB8AC3E}">
        <p14:creationId xmlns:p14="http://schemas.microsoft.com/office/powerpoint/2010/main" xmlns="" val="424089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4: PRIMARY HEALTH CARE </a:t>
            </a:r>
            <a:endParaRPr lang="en-ZA" dirty="0"/>
          </a:p>
        </p:txBody>
      </p:sp>
      <p:sp>
        <p:nvSpPr>
          <p:cNvPr id="3" name="Content Placeholder 2"/>
          <p:cNvSpPr>
            <a:spLocks noGrp="1"/>
          </p:cNvSpPr>
          <p:nvPr>
            <p:ph idx="1"/>
          </p:nvPr>
        </p:nvSpPr>
        <p:spPr/>
        <p:txBody>
          <a:bodyPr>
            <a:normAutofit/>
          </a:bodyPr>
          <a:lstStyle/>
          <a:p>
            <a:pPr lvl="0"/>
            <a:r>
              <a:rPr lang="en-ZA" dirty="0" smtClean="0"/>
              <a:t>Highlights</a:t>
            </a:r>
          </a:p>
          <a:p>
            <a:pPr lvl="0"/>
            <a:r>
              <a:rPr lang="en-GB" dirty="0" smtClean="0"/>
              <a:t>PHC programme </a:t>
            </a:r>
            <a:r>
              <a:rPr lang="en-GB" dirty="0"/>
              <a:t>aims to develop and implement a uniform district health system and to develop policy for district health </a:t>
            </a:r>
            <a:r>
              <a:rPr lang="en-GB" dirty="0" smtClean="0"/>
              <a:t>services.</a:t>
            </a:r>
          </a:p>
          <a:p>
            <a:pPr lvl="0"/>
            <a:r>
              <a:rPr lang="en-GB" dirty="0"/>
              <a:t>B</a:t>
            </a:r>
            <a:r>
              <a:rPr lang="en-GB" dirty="0" smtClean="0"/>
              <a:t>udget </a:t>
            </a:r>
            <a:r>
              <a:rPr lang="en-GB" dirty="0"/>
              <a:t>increases by 5.9 per cent in nominal terms and 0.7 per cent in real terms </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20</a:t>
            </a:fld>
            <a:endParaRPr lang="en-US" dirty="0"/>
          </a:p>
        </p:txBody>
      </p:sp>
    </p:spTree>
    <p:extLst>
      <p:ext uri="{BB962C8B-B14F-4D97-AF65-F5344CB8AC3E}">
        <p14:creationId xmlns:p14="http://schemas.microsoft.com/office/powerpoint/2010/main" xmlns="" val="1352162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4: PRIMARY HEALTH CARE </a:t>
            </a:r>
            <a:endParaRPr lang="en-ZA" dirty="0"/>
          </a:p>
        </p:txBody>
      </p:sp>
      <p:sp>
        <p:nvSpPr>
          <p:cNvPr id="3" name="Content Placeholder 2"/>
          <p:cNvSpPr>
            <a:spLocks noGrp="1"/>
          </p:cNvSpPr>
          <p:nvPr>
            <p:ph idx="1"/>
          </p:nvPr>
        </p:nvSpPr>
        <p:spPr/>
        <p:txBody>
          <a:bodyPr>
            <a:normAutofit fontScale="92500" lnSpcReduction="20000"/>
          </a:bodyPr>
          <a:lstStyle/>
          <a:p>
            <a:pPr lvl="0"/>
            <a:r>
              <a:rPr lang="en-ZA" dirty="0" smtClean="0"/>
              <a:t>Key Indicators: </a:t>
            </a:r>
          </a:p>
          <a:p>
            <a:pPr lvl="0"/>
            <a:r>
              <a:rPr lang="en-GB" dirty="0"/>
              <a:t>Strengthen the district governance and improve the management and leadership of the district health system by, amongst other things, introducing District Health Management Offices (</a:t>
            </a:r>
            <a:r>
              <a:rPr lang="en-GB" b="1" dirty="0"/>
              <a:t>DHMO</a:t>
            </a:r>
            <a:r>
              <a:rPr lang="en-GB" dirty="0"/>
              <a:t>), and  </a:t>
            </a:r>
            <a:r>
              <a:rPr lang="en-GB" b="1" dirty="0"/>
              <a:t>training PHC facility committees, </a:t>
            </a:r>
            <a:r>
              <a:rPr lang="en-GB" dirty="0"/>
              <a:t>as well as </a:t>
            </a:r>
            <a:r>
              <a:rPr lang="en-GB" b="1" dirty="0"/>
              <a:t>District Hospital boards</a:t>
            </a:r>
            <a:r>
              <a:rPr lang="en-GB" dirty="0"/>
              <a:t>. </a:t>
            </a:r>
            <a:endParaRPr lang="en-ZA" dirty="0"/>
          </a:p>
          <a:p>
            <a:pPr lvl="0"/>
            <a:r>
              <a:rPr lang="en-GB" dirty="0"/>
              <a:t>A </a:t>
            </a:r>
            <a:r>
              <a:rPr lang="en-GB" b="1" dirty="0"/>
              <a:t>National Health Amendment Bill </a:t>
            </a:r>
            <a:r>
              <a:rPr lang="en-GB" dirty="0"/>
              <a:t>will be drafted to incorporate the functions of the </a:t>
            </a:r>
            <a:r>
              <a:rPr lang="en-GB" b="1" dirty="0"/>
              <a:t>District Health Management Office</a:t>
            </a:r>
            <a:r>
              <a:rPr lang="en-GB" dirty="0"/>
              <a:t>. </a:t>
            </a:r>
            <a:endParaRPr lang="en-ZA" dirty="0"/>
          </a:p>
          <a:p>
            <a:pPr lvl="0"/>
            <a:r>
              <a:rPr lang="en-GB" dirty="0"/>
              <a:t>The Department will seek the feedback from users of the health system via the </a:t>
            </a:r>
            <a:r>
              <a:rPr lang="en-GB" b="1" dirty="0"/>
              <a:t>Patient Experience of care survey </a:t>
            </a:r>
            <a:r>
              <a:rPr lang="en-GB" dirty="0"/>
              <a:t>tool, as well as receiving feedback from Chronic patients via an electronic platform. </a:t>
            </a:r>
            <a:endParaRPr lang="en-ZA" dirty="0"/>
          </a:p>
          <a:p>
            <a:pPr lvl="0"/>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21</a:t>
            </a:fld>
            <a:endParaRPr lang="en-US" dirty="0"/>
          </a:p>
        </p:txBody>
      </p:sp>
    </p:spTree>
    <p:extLst>
      <p:ext uri="{BB962C8B-B14F-4D97-AF65-F5344CB8AC3E}">
        <p14:creationId xmlns:p14="http://schemas.microsoft.com/office/powerpoint/2010/main" xmlns="" val="8810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4: PRIMARY HEALTH CARE </a:t>
            </a:r>
            <a:endParaRPr lang="en-ZA" dirty="0"/>
          </a:p>
        </p:txBody>
      </p:sp>
      <p:sp>
        <p:nvSpPr>
          <p:cNvPr id="3" name="Content Placeholder 2"/>
          <p:cNvSpPr>
            <a:spLocks noGrp="1"/>
          </p:cNvSpPr>
          <p:nvPr>
            <p:ph idx="1"/>
          </p:nvPr>
        </p:nvSpPr>
        <p:spPr/>
        <p:txBody>
          <a:bodyPr>
            <a:normAutofit fontScale="92500" lnSpcReduction="20000"/>
          </a:bodyPr>
          <a:lstStyle/>
          <a:p>
            <a:pPr lvl="0"/>
            <a:r>
              <a:rPr lang="en-ZA" dirty="0" smtClean="0"/>
              <a:t>Key Indicators cont.: </a:t>
            </a:r>
          </a:p>
          <a:p>
            <a:pPr lvl="0"/>
            <a:r>
              <a:rPr lang="en-GB" dirty="0"/>
              <a:t>The Department aims to have a number of PHC facilities qualify as </a:t>
            </a:r>
            <a:r>
              <a:rPr lang="en-GB" b="1" dirty="0"/>
              <a:t>Ideal Clinics</a:t>
            </a:r>
            <a:r>
              <a:rPr lang="en-GB" dirty="0"/>
              <a:t>, and District Hospitals qualify as </a:t>
            </a:r>
            <a:r>
              <a:rPr lang="en-GB" b="1" dirty="0"/>
              <a:t>Ideal Hospitals</a:t>
            </a:r>
            <a:r>
              <a:rPr lang="en-GB" dirty="0"/>
              <a:t>. </a:t>
            </a:r>
            <a:endParaRPr lang="en-ZA" dirty="0"/>
          </a:p>
          <a:p>
            <a:pPr lvl="0"/>
            <a:r>
              <a:rPr lang="en-GB" b="1" dirty="0"/>
              <a:t>Environmental Health </a:t>
            </a:r>
            <a:r>
              <a:rPr lang="en-GB" dirty="0"/>
              <a:t>will be improved by auditing a number of municipalities against environmental health norms and standards, assessing public health facilities for adherence to Health Care Risk Waste (HCRW) norms and standards, as well as Ports of Entry compliant with International Health Regulations (IHR) 2005. </a:t>
            </a:r>
            <a:endParaRPr lang="en-ZA" dirty="0"/>
          </a:p>
          <a:p>
            <a:pPr lvl="0"/>
            <a:r>
              <a:rPr lang="en-GB" dirty="0"/>
              <a:t>Emergency Medical Services (EMS) will be improved by monitoring provinces for compliance with </a:t>
            </a:r>
            <a:r>
              <a:rPr lang="en-GB" b="1" dirty="0"/>
              <a:t>EMS regulations</a:t>
            </a:r>
            <a:r>
              <a:rPr lang="en-GB" dirty="0"/>
              <a:t>, as well as the development of the Ideal EMS Framework.</a:t>
            </a:r>
            <a:endParaRPr lang="en-ZA" dirty="0"/>
          </a:p>
          <a:p>
            <a:pPr lvl="0"/>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22</a:t>
            </a:fld>
            <a:endParaRPr lang="en-US" dirty="0"/>
          </a:p>
        </p:txBody>
      </p:sp>
    </p:spTree>
    <p:extLst>
      <p:ext uri="{BB962C8B-B14F-4D97-AF65-F5344CB8AC3E}">
        <p14:creationId xmlns:p14="http://schemas.microsoft.com/office/powerpoint/2010/main" xmlns="" val="774503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4: PRIMARY HEALTH CARE </a:t>
            </a:r>
            <a:endParaRPr lang="en-ZA" dirty="0"/>
          </a:p>
        </p:txBody>
      </p:sp>
      <p:pic>
        <p:nvPicPr>
          <p:cNvPr id="4" name="Content Placeholder 3"/>
          <p:cNvPicPr>
            <a:picLocks noGrp="1" noChangeAspect="1"/>
          </p:cNvPicPr>
          <p:nvPr>
            <p:ph idx="1"/>
          </p:nvPr>
        </p:nvPicPr>
        <p:blipFill>
          <a:blip r:embed="rId3"/>
          <a:stretch>
            <a:fillRect/>
          </a:stretch>
        </p:blipFill>
        <p:spPr>
          <a:xfrm>
            <a:off x="1023730" y="1838739"/>
            <a:ext cx="8001000" cy="3110948"/>
          </a:xfrm>
          <a:prstGeom prst="rect">
            <a:avLst/>
          </a:prstGeom>
        </p:spPr>
      </p:pic>
      <p:sp>
        <p:nvSpPr>
          <p:cNvPr id="3" name="Slide Number Placeholder 2"/>
          <p:cNvSpPr>
            <a:spLocks noGrp="1"/>
          </p:cNvSpPr>
          <p:nvPr>
            <p:ph type="sldNum" sz="quarter" idx="12"/>
          </p:nvPr>
        </p:nvSpPr>
        <p:spPr/>
        <p:txBody>
          <a:bodyPr/>
          <a:lstStyle/>
          <a:p>
            <a:fld id="{BC72CB22-D7A4-7547-B048-02B7C821FF3F}" type="slidenum">
              <a:rPr lang="en-US" smtClean="0"/>
              <a:pPr/>
              <a:t>23</a:t>
            </a:fld>
            <a:endParaRPr lang="en-US" dirty="0"/>
          </a:p>
        </p:txBody>
      </p:sp>
    </p:spTree>
    <p:extLst>
      <p:ext uri="{BB962C8B-B14F-4D97-AF65-F5344CB8AC3E}">
        <p14:creationId xmlns:p14="http://schemas.microsoft.com/office/powerpoint/2010/main" xmlns="" val="3249194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4: PRIMARY HEALTH CARE </a:t>
            </a:r>
            <a:endParaRPr lang="en-ZA" dirty="0"/>
          </a:p>
        </p:txBody>
      </p:sp>
      <p:sp>
        <p:nvSpPr>
          <p:cNvPr id="3" name="Content Placeholder 2"/>
          <p:cNvSpPr>
            <a:spLocks noGrp="1"/>
          </p:cNvSpPr>
          <p:nvPr>
            <p:ph idx="1"/>
          </p:nvPr>
        </p:nvSpPr>
        <p:spPr/>
        <p:txBody>
          <a:bodyPr/>
          <a:lstStyle/>
          <a:p>
            <a:r>
              <a:rPr lang="en-ZA" dirty="0" smtClean="0"/>
              <a:t>Primary Health Care is the cornerstone of the envisaged NHI programme. </a:t>
            </a:r>
          </a:p>
          <a:p>
            <a:r>
              <a:rPr lang="en-ZA" dirty="0" smtClean="0"/>
              <a:t> However, t</a:t>
            </a:r>
            <a:r>
              <a:rPr lang="en-GB" dirty="0" smtClean="0"/>
              <a:t>he </a:t>
            </a:r>
            <a:r>
              <a:rPr lang="en-GB" i="1" dirty="0"/>
              <a:t>District Health Services</a:t>
            </a:r>
            <a:r>
              <a:rPr lang="en-GB" dirty="0"/>
              <a:t> sub-programme declines by 1.5 per cent nominally (6.4 per cent in real terms) from R21.7 million to R21.4 million</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24</a:t>
            </a:fld>
            <a:endParaRPr lang="en-US" dirty="0"/>
          </a:p>
        </p:txBody>
      </p:sp>
    </p:spTree>
    <p:extLst>
      <p:ext uri="{BB962C8B-B14F-4D97-AF65-F5344CB8AC3E}">
        <p14:creationId xmlns:p14="http://schemas.microsoft.com/office/powerpoint/2010/main" xmlns="" val="2392199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5: HOSPITAL SYSTEMS </a:t>
            </a:r>
            <a:endParaRPr lang="en-ZA" dirty="0"/>
          </a:p>
        </p:txBody>
      </p:sp>
      <p:sp>
        <p:nvSpPr>
          <p:cNvPr id="3" name="Content Placeholder 2"/>
          <p:cNvSpPr>
            <a:spLocks noGrp="1"/>
          </p:cNvSpPr>
          <p:nvPr>
            <p:ph idx="1"/>
          </p:nvPr>
        </p:nvSpPr>
        <p:spPr>
          <a:xfrm>
            <a:off x="681038" y="1825624"/>
            <a:ext cx="8641866" cy="4455905"/>
          </a:xfrm>
        </p:spPr>
        <p:txBody>
          <a:bodyPr>
            <a:normAutofit fontScale="92500" lnSpcReduction="10000"/>
          </a:bodyPr>
          <a:lstStyle/>
          <a:p>
            <a:r>
              <a:rPr lang="en-ZA" dirty="0" smtClean="0"/>
              <a:t>Key Indicators:</a:t>
            </a:r>
          </a:p>
          <a:p>
            <a:pPr lvl="0"/>
            <a:r>
              <a:rPr lang="en-GB" dirty="0"/>
              <a:t>Improve quality of services at Hospitals through the </a:t>
            </a:r>
            <a:r>
              <a:rPr lang="en-GB" b="1" dirty="0"/>
              <a:t>Ideal Hospitals Programme</a:t>
            </a:r>
            <a:r>
              <a:rPr lang="en-GB" dirty="0"/>
              <a:t>.</a:t>
            </a:r>
            <a:endParaRPr lang="en-ZA" dirty="0"/>
          </a:p>
          <a:p>
            <a:pPr lvl="0"/>
            <a:r>
              <a:rPr lang="en-GB" dirty="0"/>
              <a:t>Build new, and improve quality of existing </a:t>
            </a:r>
            <a:r>
              <a:rPr lang="en-GB" b="1" dirty="0"/>
              <a:t>health infrastructure</a:t>
            </a:r>
            <a:r>
              <a:rPr lang="en-GB" dirty="0"/>
              <a:t>. </a:t>
            </a:r>
            <a:endParaRPr lang="en-ZA" dirty="0"/>
          </a:p>
          <a:p>
            <a:pPr lvl="0"/>
            <a:r>
              <a:rPr lang="en-GB" dirty="0"/>
              <a:t>The Departments aims to revitalise </a:t>
            </a:r>
            <a:r>
              <a:rPr lang="en-GB" b="1" dirty="0"/>
              <a:t>36 hospitals </a:t>
            </a:r>
            <a:r>
              <a:rPr lang="en-GB" dirty="0"/>
              <a:t>and build </a:t>
            </a:r>
            <a:r>
              <a:rPr lang="en-GB" b="1" dirty="0"/>
              <a:t>one new hospital</a:t>
            </a:r>
            <a:r>
              <a:rPr lang="en-GB" dirty="0"/>
              <a:t>. </a:t>
            </a:r>
            <a:endParaRPr lang="en-ZA" dirty="0"/>
          </a:p>
          <a:p>
            <a:pPr lvl="0"/>
            <a:r>
              <a:rPr lang="en-GB" dirty="0"/>
              <a:t>45 facilities are to be maintained, repaired and /or refurbished through In Kind Grants in Districts, and 100 facilities are to be maintained, repaired and/or refurbished through the Equitable Share and Health Facilities Revitalisation Grant (HFRG) in Districts. </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25</a:t>
            </a:fld>
            <a:endParaRPr lang="en-US" dirty="0"/>
          </a:p>
        </p:txBody>
      </p:sp>
    </p:spTree>
    <p:extLst>
      <p:ext uri="{BB962C8B-B14F-4D97-AF65-F5344CB8AC3E}">
        <p14:creationId xmlns:p14="http://schemas.microsoft.com/office/powerpoint/2010/main" xmlns="" val="1529196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5: HOSPITAL SYSTEMS </a:t>
            </a:r>
            <a:endParaRPr lang="en-ZA" dirty="0"/>
          </a:p>
        </p:txBody>
      </p:sp>
      <p:pic>
        <p:nvPicPr>
          <p:cNvPr id="4" name="Content Placeholder 3"/>
          <p:cNvPicPr>
            <a:picLocks noGrp="1" noChangeAspect="1"/>
          </p:cNvPicPr>
          <p:nvPr>
            <p:ph idx="1"/>
          </p:nvPr>
        </p:nvPicPr>
        <p:blipFill>
          <a:blip r:embed="rId3"/>
          <a:stretch>
            <a:fillRect/>
          </a:stretch>
        </p:blipFill>
        <p:spPr>
          <a:xfrm>
            <a:off x="1371601" y="2097157"/>
            <a:ext cx="7504042" cy="2782956"/>
          </a:xfrm>
          <a:prstGeom prst="rect">
            <a:avLst/>
          </a:prstGeom>
        </p:spPr>
      </p:pic>
      <p:sp>
        <p:nvSpPr>
          <p:cNvPr id="3" name="Slide Number Placeholder 2"/>
          <p:cNvSpPr>
            <a:spLocks noGrp="1"/>
          </p:cNvSpPr>
          <p:nvPr>
            <p:ph type="sldNum" sz="quarter" idx="12"/>
          </p:nvPr>
        </p:nvSpPr>
        <p:spPr/>
        <p:txBody>
          <a:bodyPr/>
          <a:lstStyle/>
          <a:p>
            <a:fld id="{BC72CB22-D7A4-7547-B048-02B7C821FF3F}" type="slidenum">
              <a:rPr lang="en-US" smtClean="0"/>
              <a:pPr/>
              <a:t>26</a:t>
            </a:fld>
            <a:endParaRPr lang="en-US" dirty="0"/>
          </a:p>
        </p:txBody>
      </p:sp>
    </p:spTree>
    <p:extLst>
      <p:ext uri="{BB962C8B-B14F-4D97-AF65-F5344CB8AC3E}">
        <p14:creationId xmlns:p14="http://schemas.microsoft.com/office/powerpoint/2010/main" xmlns="" val="2633313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a:bodyPr>
          <a:lstStyle/>
          <a:p>
            <a:pPr algn="ctr"/>
            <a:r>
              <a:rPr lang="en-ZA" dirty="0" smtClean="0"/>
              <a:t>PROGRAMME 5: HOSPITAL SYSTEMS </a:t>
            </a:r>
            <a:endParaRPr lang="en-ZA" dirty="0"/>
          </a:p>
        </p:txBody>
      </p:sp>
      <p:sp>
        <p:nvSpPr>
          <p:cNvPr id="3" name="Content Placeholder 2"/>
          <p:cNvSpPr>
            <a:spLocks noGrp="1"/>
          </p:cNvSpPr>
          <p:nvPr>
            <p:ph idx="1"/>
          </p:nvPr>
        </p:nvSpPr>
        <p:spPr/>
        <p:txBody>
          <a:bodyPr/>
          <a:lstStyle/>
          <a:p>
            <a:r>
              <a:rPr lang="en-GB" dirty="0"/>
              <a:t>The 2019/20 allocation to </a:t>
            </a:r>
            <a:r>
              <a:rPr lang="en-GB" i="1" dirty="0"/>
              <a:t>Health Facilities Infrastructure Management</a:t>
            </a:r>
            <a:r>
              <a:rPr lang="en-GB" dirty="0"/>
              <a:t> sub-programme increases by 3.7 per cent in nominal terms from R6.9 billion in 2018/19 to R7.2 billion in 2019/20, declining by 1.5 per cent in real terms. </a:t>
            </a:r>
            <a:endParaRPr lang="en-GB" dirty="0" smtClean="0"/>
          </a:p>
          <a:p>
            <a:r>
              <a:rPr lang="en-GB" dirty="0" smtClean="0"/>
              <a:t>Maintenance is a key issue </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27</a:t>
            </a:fld>
            <a:endParaRPr lang="en-US" dirty="0"/>
          </a:p>
        </p:txBody>
      </p:sp>
    </p:spTree>
    <p:extLst>
      <p:ext uri="{BB962C8B-B14F-4D97-AF65-F5344CB8AC3E}">
        <p14:creationId xmlns:p14="http://schemas.microsoft.com/office/powerpoint/2010/main" xmlns="" val="362057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6: HEALTH SYSTEMS GOVERNANCE AND HUMAN RESOURCES</a:t>
            </a:r>
            <a:endParaRPr lang="en-ZA" dirty="0"/>
          </a:p>
        </p:txBody>
      </p:sp>
      <p:sp>
        <p:nvSpPr>
          <p:cNvPr id="3" name="Content Placeholder 2"/>
          <p:cNvSpPr>
            <a:spLocks noGrp="1"/>
          </p:cNvSpPr>
          <p:nvPr>
            <p:ph idx="1"/>
          </p:nvPr>
        </p:nvSpPr>
        <p:spPr/>
        <p:txBody>
          <a:bodyPr>
            <a:normAutofit fontScale="77500" lnSpcReduction="20000"/>
          </a:bodyPr>
          <a:lstStyle/>
          <a:p>
            <a:pPr lvl="0"/>
            <a:r>
              <a:rPr lang="en-GB" dirty="0"/>
              <a:t>Human Resources for Health (HRH) Strategy 2020 – 2030 will be published. In line with this, progressively more PHC facilities will have revised organisational structures. Also, Human Resource (HR) Regulations for Section 52 of the National Health Act of 2003 will be drafted. </a:t>
            </a:r>
            <a:endParaRPr lang="en-ZA" dirty="0"/>
          </a:p>
          <a:p>
            <a:pPr lvl="0"/>
            <a:r>
              <a:rPr lang="en-GB" dirty="0"/>
              <a:t>The policy for community service will be reviewed. In addition, the placement process for medical interns and community services personnel will be improved, as well as the system to place Cuban trained medical students for their final year’s training at South African universities. </a:t>
            </a:r>
            <a:endParaRPr lang="en-ZA" dirty="0"/>
          </a:p>
          <a:p>
            <a:pPr lvl="0"/>
            <a:r>
              <a:rPr lang="en-GB" dirty="0"/>
              <a:t>All 10 nursing colleges will be accredited to offer the new nursing curriculum for the three year Diploma in General Nursing from 2020 academic year, and the Nursing Strategy 2020 – 2025 will be developed. </a:t>
            </a:r>
            <a:endParaRPr lang="en-ZA" dirty="0"/>
          </a:p>
          <a:p>
            <a:pPr lvl="0"/>
            <a:r>
              <a:rPr lang="en-GB" dirty="0"/>
              <a:t>The backlog for blood alcohol tests as well as for toxicology will be eliminated or reduced, respectively. </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28</a:t>
            </a:fld>
            <a:endParaRPr lang="en-US" dirty="0"/>
          </a:p>
        </p:txBody>
      </p:sp>
    </p:spTree>
    <p:extLst>
      <p:ext uri="{BB962C8B-B14F-4D97-AF65-F5344CB8AC3E}">
        <p14:creationId xmlns:p14="http://schemas.microsoft.com/office/powerpoint/2010/main" xmlns="" val="2472833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6: HEALTH SYSTEMS GOVERNANCE AND HUMAN RESOURCES</a:t>
            </a:r>
            <a:endParaRPr lang="en-ZA" dirty="0"/>
          </a:p>
        </p:txBody>
      </p:sp>
      <p:sp>
        <p:nvSpPr>
          <p:cNvPr id="3" name="Content Placeholder 2"/>
          <p:cNvSpPr>
            <a:spLocks noGrp="1"/>
          </p:cNvSpPr>
          <p:nvPr>
            <p:ph idx="1"/>
          </p:nvPr>
        </p:nvSpPr>
        <p:spPr>
          <a:xfrm>
            <a:off x="447262" y="1825625"/>
            <a:ext cx="8960582" cy="4654688"/>
          </a:xfrm>
        </p:spPr>
        <p:txBody>
          <a:bodyPr>
            <a:normAutofit fontScale="77500" lnSpcReduction="20000"/>
          </a:bodyPr>
          <a:lstStyle/>
          <a:p>
            <a:r>
              <a:rPr lang="en-ZA" dirty="0" smtClean="0"/>
              <a:t>Key Indicators:</a:t>
            </a:r>
          </a:p>
          <a:p>
            <a:pPr lvl="0"/>
            <a:r>
              <a:rPr lang="en-GB" dirty="0"/>
              <a:t>Human Resources for Health (HRH) Strategy 2020 – 2030 will be published. In line with this, progressively more PHC facilities will have revised organisational structures. Also, Human Resource (HR) Regulations for Section 52 of the National Health Act of 2003 will be drafted. </a:t>
            </a:r>
            <a:endParaRPr lang="en-ZA" dirty="0"/>
          </a:p>
          <a:p>
            <a:pPr lvl="0"/>
            <a:r>
              <a:rPr lang="en-GB" dirty="0"/>
              <a:t>The policy for community service will be reviewed. In addition, the placement process for medical interns and community services personnel will be improved, as well as the system to place Cuban trained medical students for their final year’s training at South African universities. </a:t>
            </a:r>
            <a:endParaRPr lang="en-ZA" dirty="0"/>
          </a:p>
          <a:p>
            <a:pPr lvl="0"/>
            <a:r>
              <a:rPr lang="en-GB" dirty="0"/>
              <a:t>All 10 nursing colleges will be accredited to offer the new nursing curriculum for the three year Diploma in General Nursing from 2020 academic year, and the Nursing Strategy 2020 – 2025 will be developed. </a:t>
            </a:r>
            <a:endParaRPr lang="en-ZA" dirty="0"/>
          </a:p>
          <a:p>
            <a:r>
              <a:rPr lang="en-GB" dirty="0"/>
              <a:t>The backlog for blood alcohol tests as well as for toxicology will be eliminated or reduced, respectively.</a:t>
            </a:r>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29</a:t>
            </a:fld>
            <a:endParaRPr lang="en-US" dirty="0"/>
          </a:p>
        </p:txBody>
      </p:sp>
    </p:spTree>
    <p:extLst>
      <p:ext uri="{BB962C8B-B14F-4D97-AF65-F5344CB8AC3E}">
        <p14:creationId xmlns:p14="http://schemas.microsoft.com/office/powerpoint/2010/main" xmlns="" val="378673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85" y="365127"/>
            <a:ext cx="7607178" cy="1325563"/>
          </a:xfrm>
        </p:spPr>
        <p:txBody>
          <a:bodyPr>
            <a:normAutofit fontScale="90000"/>
          </a:bodyPr>
          <a:lstStyle/>
          <a:p>
            <a:r>
              <a:rPr lang="en-ZA" dirty="0"/>
              <a:t>STATE OF THE NATION ADDRESS JUNE 2019</a:t>
            </a:r>
            <a:br>
              <a:rPr lang="en-ZA" dirty="0"/>
            </a:br>
            <a:endParaRPr lang="en-ZA" dirty="0"/>
          </a:p>
        </p:txBody>
      </p:sp>
      <p:sp>
        <p:nvSpPr>
          <p:cNvPr id="3" name="Content Placeholder 2"/>
          <p:cNvSpPr>
            <a:spLocks noGrp="1"/>
          </p:cNvSpPr>
          <p:nvPr>
            <p:ph idx="1"/>
          </p:nvPr>
        </p:nvSpPr>
        <p:spPr/>
        <p:txBody>
          <a:bodyPr>
            <a:normAutofit fontScale="62500" lnSpcReduction="20000"/>
          </a:bodyPr>
          <a:lstStyle/>
          <a:p>
            <a:pPr marL="0" indent="0">
              <a:buNone/>
            </a:pPr>
            <a:r>
              <a:rPr lang="en-ZA" dirty="0"/>
              <a:t>The President identified the following health-related issues in the June 2019 SONA:</a:t>
            </a:r>
          </a:p>
          <a:p>
            <a:endParaRPr lang="en-ZA" dirty="0"/>
          </a:p>
          <a:p>
            <a:r>
              <a:rPr lang="en-ZA" dirty="0" smtClean="0"/>
              <a:t>Address </a:t>
            </a:r>
            <a:r>
              <a:rPr lang="en-ZA" dirty="0"/>
              <a:t>capacity at hospitals and clinics, and long waiting times for medication.</a:t>
            </a:r>
          </a:p>
          <a:p>
            <a:r>
              <a:rPr lang="en-ZA" dirty="0" smtClean="0"/>
              <a:t>Highlight </a:t>
            </a:r>
            <a:r>
              <a:rPr lang="en-ZA" dirty="0"/>
              <a:t>Human Resources for Health (HRH) issues and shortages of doctors and nurses. </a:t>
            </a:r>
          </a:p>
          <a:p>
            <a:r>
              <a:rPr lang="en-ZA" dirty="0" smtClean="0"/>
              <a:t>Improve </a:t>
            </a:r>
            <a:r>
              <a:rPr lang="en-ZA" dirty="0"/>
              <a:t>ambulance services, including obstetric care.  </a:t>
            </a:r>
          </a:p>
          <a:p>
            <a:r>
              <a:rPr lang="en-ZA" dirty="0" smtClean="0"/>
              <a:t>Complete </a:t>
            </a:r>
            <a:r>
              <a:rPr lang="en-ZA" dirty="0"/>
              <a:t>and use the Presidential Health Summit Compact to address the crisis in clinics and hospitals. </a:t>
            </a:r>
          </a:p>
          <a:p>
            <a:r>
              <a:rPr lang="en-ZA" dirty="0" smtClean="0"/>
              <a:t>Revise </a:t>
            </a:r>
            <a:r>
              <a:rPr lang="en-ZA" dirty="0"/>
              <a:t>the National Health Insurance (NHI) Implementation Plan, including accelerating quality of care initiatives in public facilities, building human resource capacity, establishing the NHI Fund structure, and costing the administration of the NHI Fund. </a:t>
            </a:r>
          </a:p>
          <a:p>
            <a:r>
              <a:rPr lang="en-ZA" dirty="0" smtClean="0"/>
              <a:t>Intensify </a:t>
            </a:r>
            <a:r>
              <a:rPr lang="en-ZA" dirty="0"/>
              <a:t>the 90-90-90 Strategy to end HIV  as a public threat and to stem the rising HIV infection rates amongst young women, and low rates of men testing and starting treatment for HIV. The goal is to have at least 2 million more people on treatment by December 2020. </a:t>
            </a:r>
          </a:p>
        </p:txBody>
      </p:sp>
      <p:sp>
        <p:nvSpPr>
          <p:cNvPr id="4" name="Slide Number Placeholder 3"/>
          <p:cNvSpPr>
            <a:spLocks noGrp="1"/>
          </p:cNvSpPr>
          <p:nvPr>
            <p:ph type="sldNum" sz="quarter" idx="12"/>
          </p:nvPr>
        </p:nvSpPr>
        <p:spPr/>
        <p:txBody>
          <a:bodyPr/>
          <a:lstStyle/>
          <a:p>
            <a:fld id="{BC72CB22-D7A4-7547-B048-02B7C821FF3F}" type="slidenum">
              <a:rPr lang="en-US" smtClean="0"/>
              <a:pPr/>
              <a:t>3</a:t>
            </a:fld>
            <a:endParaRPr lang="en-US" dirty="0"/>
          </a:p>
        </p:txBody>
      </p:sp>
    </p:spTree>
    <p:extLst>
      <p:ext uri="{BB962C8B-B14F-4D97-AF65-F5344CB8AC3E}">
        <p14:creationId xmlns:p14="http://schemas.microsoft.com/office/powerpoint/2010/main" xmlns="" val="86938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6: HEALTH SYSTEMS GOVERNANCE AND HUMAN RESOURCES</a:t>
            </a:r>
            <a:endParaRPr lang="en-ZA" dirty="0"/>
          </a:p>
        </p:txBody>
      </p:sp>
      <p:pic>
        <p:nvPicPr>
          <p:cNvPr id="4" name="Content Placeholder 3"/>
          <p:cNvPicPr>
            <a:picLocks noGrp="1" noChangeAspect="1"/>
          </p:cNvPicPr>
          <p:nvPr>
            <p:ph idx="1"/>
          </p:nvPr>
        </p:nvPicPr>
        <p:blipFill>
          <a:blip r:embed="rId3"/>
          <a:stretch>
            <a:fillRect/>
          </a:stretch>
        </p:blipFill>
        <p:spPr>
          <a:xfrm>
            <a:off x="1093304" y="1848677"/>
            <a:ext cx="8314539" cy="3508513"/>
          </a:xfrm>
          <a:prstGeom prst="rect">
            <a:avLst/>
          </a:prstGeom>
        </p:spPr>
      </p:pic>
      <p:sp>
        <p:nvSpPr>
          <p:cNvPr id="3" name="Slide Number Placeholder 2"/>
          <p:cNvSpPr>
            <a:spLocks noGrp="1"/>
          </p:cNvSpPr>
          <p:nvPr>
            <p:ph type="sldNum" sz="quarter" idx="12"/>
          </p:nvPr>
        </p:nvSpPr>
        <p:spPr/>
        <p:txBody>
          <a:bodyPr/>
          <a:lstStyle/>
          <a:p>
            <a:fld id="{BC72CB22-D7A4-7547-B048-02B7C821FF3F}" type="slidenum">
              <a:rPr lang="en-US" smtClean="0"/>
              <a:pPr/>
              <a:t>30</a:t>
            </a:fld>
            <a:endParaRPr lang="en-US" dirty="0"/>
          </a:p>
        </p:txBody>
      </p:sp>
    </p:spTree>
    <p:extLst>
      <p:ext uri="{BB962C8B-B14F-4D97-AF65-F5344CB8AC3E}">
        <p14:creationId xmlns:p14="http://schemas.microsoft.com/office/powerpoint/2010/main" xmlns="" val="3793828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normAutofit fontScale="90000"/>
          </a:bodyPr>
          <a:lstStyle/>
          <a:p>
            <a:pPr algn="ctr"/>
            <a:r>
              <a:rPr lang="en-ZA" dirty="0" smtClean="0"/>
              <a:t>PROGRAMME 6: HEALTH SYSTEMS GOVERNANCE AND HUMAN RESOURCES</a:t>
            </a:r>
            <a:endParaRPr lang="en-ZA" dirty="0"/>
          </a:p>
        </p:txBody>
      </p:sp>
      <p:sp>
        <p:nvSpPr>
          <p:cNvPr id="3" name="Content Placeholder 2"/>
          <p:cNvSpPr>
            <a:spLocks noGrp="1"/>
          </p:cNvSpPr>
          <p:nvPr>
            <p:ph idx="1"/>
          </p:nvPr>
        </p:nvSpPr>
        <p:spPr/>
        <p:txBody>
          <a:bodyPr/>
          <a:lstStyle/>
          <a:p>
            <a:r>
              <a:rPr lang="en-ZA" dirty="0" smtClean="0"/>
              <a:t>Key issues:</a:t>
            </a:r>
          </a:p>
          <a:p>
            <a:r>
              <a:rPr lang="en-ZA" dirty="0" smtClean="0"/>
              <a:t>HRH </a:t>
            </a:r>
          </a:p>
          <a:p>
            <a:r>
              <a:rPr lang="en-ZA" dirty="0" smtClean="0"/>
              <a:t>Placements</a:t>
            </a:r>
          </a:p>
          <a:p>
            <a:r>
              <a:rPr lang="en-ZA" dirty="0" smtClean="0"/>
              <a:t>Food safety in light of the “donkey meat” incidents and the more recent Listeriosis outbreak</a:t>
            </a:r>
            <a:endParaRPr lang="en-ZA" dirty="0"/>
          </a:p>
        </p:txBody>
      </p:sp>
      <p:sp>
        <p:nvSpPr>
          <p:cNvPr id="5" name="Slide Number Placeholder 4"/>
          <p:cNvSpPr>
            <a:spLocks noGrp="1"/>
          </p:cNvSpPr>
          <p:nvPr>
            <p:ph type="sldNum" sz="quarter" idx="12"/>
          </p:nvPr>
        </p:nvSpPr>
        <p:spPr/>
        <p:txBody>
          <a:bodyPr/>
          <a:lstStyle/>
          <a:p>
            <a:fld id="{BC72CB22-D7A4-7547-B048-02B7C821FF3F}" type="slidenum">
              <a:rPr lang="en-US" smtClean="0"/>
              <a:pPr/>
              <a:t>31</a:t>
            </a:fld>
            <a:endParaRPr lang="en-US" dirty="0"/>
          </a:p>
        </p:txBody>
      </p:sp>
    </p:spTree>
    <p:extLst>
      <p:ext uri="{BB962C8B-B14F-4D97-AF65-F5344CB8AC3E}">
        <p14:creationId xmlns:p14="http://schemas.microsoft.com/office/powerpoint/2010/main" xmlns="" val="4258683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ZA" dirty="0" smtClean="0"/>
              <a:t>Issues for Consideration</a:t>
            </a:r>
            <a:endParaRPr lang="en-ZA" dirty="0"/>
          </a:p>
        </p:txBody>
      </p:sp>
      <p:sp>
        <p:nvSpPr>
          <p:cNvPr id="6" name="Subtitle 5"/>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BC72CB22-D7A4-7547-B048-02B7C821FF3F}" type="slidenum">
              <a:rPr lang="en-US" smtClean="0"/>
              <a:pPr/>
              <a:t>32</a:t>
            </a:fld>
            <a:endParaRPr lang="en-US" dirty="0"/>
          </a:p>
        </p:txBody>
      </p:sp>
    </p:spTree>
    <p:extLst>
      <p:ext uri="{BB962C8B-B14F-4D97-AF65-F5344CB8AC3E}">
        <p14:creationId xmlns:p14="http://schemas.microsoft.com/office/powerpoint/2010/main" xmlns="" val="188230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8542635" cy="738554"/>
          </a:xfrm>
        </p:spPr>
        <p:txBody>
          <a:bodyPr>
            <a:normAutofit/>
          </a:bodyPr>
          <a:lstStyle/>
          <a:p>
            <a:pPr algn="ctr"/>
            <a:r>
              <a:rPr lang="en-ZA" dirty="0" smtClean="0"/>
              <a:t>Issues for Consideration</a:t>
            </a:r>
            <a:endParaRPr lang="en-ZA" dirty="0"/>
          </a:p>
        </p:txBody>
      </p:sp>
      <p:graphicFrame>
        <p:nvGraphicFramePr>
          <p:cNvPr id="5" name="Content Placeholder 4"/>
          <p:cNvGraphicFramePr>
            <a:graphicFrameLocks noGrp="1"/>
          </p:cNvGraphicFramePr>
          <p:nvPr>
            <p:ph type="pic" idx="1"/>
            <p:extLst>
              <p:ext uri="{D42A27DB-BD31-4B8C-83A1-F6EECF244321}">
                <p14:modId xmlns:p14="http://schemas.microsoft.com/office/powerpoint/2010/main" xmlns="" val="3750852799"/>
              </p:ext>
            </p:extLst>
          </p:nvPr>
        </p:nvGraphicFramePr>
        <p:xfrm>
          <a:off x="3094892" y="2206625"/>
          <a:ext cx="6131580" cy="3868618"/>
        </p:xfrm>
        <a:graphic>
          <a:graphicData uri="http://schemas.openxmlformats.org/drawingml/2006/table">
            <a:tbl>
              <a:tblPr firstRow="1" firstCol="1" bandRow="1">
                <a:tableStyleId>{5C22544A-7EE6-4342-B048-85BDC9FD1C3A}</a:tableStyleId>
              </a:tblPr>
              <a:tblGrid>
                <a:gridCol w="757872">
                  <a:extLst>
                    <a:ext uri="{9D8B030D-6E8A-4147-A177-3AD203B41FA5}">
                      <a16:colId xmlns:a16="http://schemas.microsoft.com/office/drawing/2014/main" xmlns="" val="3306036638"/>
                    </a:ext>
                  </a:extLst>
                </a:gridCol>
                <a:gridCol w="738926">
                  <a:extLst>
                    <a:ext uri="{9D8B030D-6E8A-4147-A177-3AD203B41FA5}">
                      <a16:colId xmlns:a16="http://schemas.microsoft.com/office/drawing/2014/main" xmlns="" val="1708479829"/>
                    </a:ext>
                  </a:extLst>
                </a:gridCol>
                <a:gridCol w="740233">
                  <a:extLst>
                    <a:ext uri="{9D8B030D-6E8A-4147-A177-3AD203B41FA5}">
                      <a16:colId xmlns:a16="http://schemas.microsoft.com/office/drawing/2014/main" xmlns="" val="150918034"/>
                    </a:ext>
                  </a:extLst>
                </a:gridCol>
                <a:gridCol w="740233">
                  <a:extLst>
                    <a:ext uri="{9D8B030D-6E8A-4147-A177-3AD203B41FA5}">
                      <a16:colId xmlns:a16="http://schemas.microsoft.com/office/drawing/2014/main" xmlns="" val="1738072066"/>
                    </a:ext>
                  </a:extLst>
                </a:gridCol>
                <a:gridCol w="766365">
                  <a:extLst>
                    <a:ext uri="{9D8B030D-6E8A-4147-A177-3AD203B41FA5}">
                      <a16:colId xmlns:a16="http://schemas.microsoft.com/office/drawing/2014/main" xmlns="" val="3062399796"/>
                    </a:ext>
                  </a:extLst>
                </a:gridCol>
                <a:gridCol w="2387951">
                  <a:extLst>
                    <a:ext uri="{9D8B030D-6E8A-4147-A177-3AD203B41FA5}">
                      <a16:colId xmlns:a16="http://schemas.microsoft.com/office/drawing/2014/main" xmlns="" val="4245339758"/>
                    </a:ext>
                  </a:extLst>
                </a:gridCol>
              </a:tblGrid>
              <a:tr h="928649">
                <a:tc>
                  <a:txBody>
                    <a:bodyPr/>
                    <a:lstStyle/>
                    <a:p>
                      <a:pPr algn="ctr">
                        <a:lnSpc>
                          <a:spcPts val="1400"/>
                        </a:lnSpc>
                        <a:spcAft>
                          <a:spcPts val="0"/>
                        </a:spcAft>
                      </a:pPr>
                      <a:r>
                        <a:rPr lang="en-ZA" sz="1000">
                          <a:effectLst/>
                        </a:rPr>
                        <a:t>Year</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000" dirty="0">
                          <a:effectLst/>
                        </a:rPr>
                        <a:t>No. of targets </a:t>
                      </a:r>
                      <a:endParaRPr lang="en-ZA" sz="1100" dirty="0">
                        <a:effectLst/>
                      </a:endParaRPr>
                    </a:p>
                    <a:p>
                      <a:pPr algn="ctr">
                        <a:lnSpc>
                          <a:spcPts val="1400"/>
                        </a:lnSpc>
                        <a:spcAft>
                          <a:spcPts val="0"/>
                        </a:spcAft>
                      </a:pPr>
                      <a:r>
                        <a:rPr lang="en-ZA" sz="1000" dirty="0">
                          <a:effectLst/>
                        </a:rPr>
                        <a:t>set</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000">
                          <a:effectLst/>
                        </a:rPr>
                        <a:t>No. of targets achieved</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000">
                          <a:effectLst/>
                        </a:rPr>
                        <a:t>%</a:t>
                      </a:r>
                      <a:endParaRPr lang="en-ZA" sz="1100">
                        <a:effectLst/>
                      </a:endParaRPr>
                    </a:p>
                    <a:p>
                      <a:pPr algn="ctr">
                        <a:lnSpc>
                          <a:spcPts val="1400"/>
                        </a:lnSpc>
                        <a:spcAft>
                          <a:spcPts val="0"/>
                        </a:spcAft>
                      </a:pPr>
                      <a:r>
                        <a:rPr lang="en-ZA" sz="1000">
                          <a:effectLst/>
                        </a:rPr>
                        <a:t>Targets  achieved</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000" dirty="0">
                          <a:effectLst/>
                        </a:rPr>
                        <a:t>% </a:t>
                      </a:r>
                      <a:endParaRPr lang="en-ZA" sz="1100" dirty="0">
                        <a:effectLst/>
                      </a:endParaRPr>
                    </a:p>
                    <a:p>
                      <a:pPr algn="ctr">
                        <a:lnSpc>
                          <a:spcPts val="1400"/>
                        </a:lnSpc>
                        <a:spcAft>
                          <a:spcPts val="0"/>
                        </a:spcAft>
                      </a:pPr>
                      <a:r>
                        <a:rPr lang="en-ZA" sz="1000" dirty="0">
                          <a:effectLst/>
                        </a:rPr>
                        <a:t>Budget Spent</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000">
                          <a:effectLst/>
                        </a:rPr>
                        <a:t>Audit opinion</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extLst>
                  <a:ext uri="{0D108BD9-81ED-4DB2-BD59-A6C34878D82A}">
                    <a16:rowId xmlns:a16="http://schemas.microsoft.com/office/drawing/2014/main" xmlns="" val="21625537"/>
                  </a:ext>
                </a:extLst>
              </a:tr>
              <a:tr h="612013">
                <a:tc>
                  <a:txBody>
                    <a:bodyPr/>
                    <a:lstStyle/>
                    <a:p>
                      <a:pPr algn="l">
                        <a:lnSpc>
                          <a:spcPts val="1400"/>
                        </a:lnSpc>
                        <a:spcAft>
                          <a:spcPts val="0"/>
                        </a:spcAft>
                      </a:pPr>
                      <a:r>
                        <a:rPr lang="en-ZA" sz="1000">
                          <a:effectLst/>
                        </a:rPr>
                        <a:t>2014/15</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102</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64</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63%</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97.7%</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just">
                        <a:lnSpc>
                          <a:spcPts val="1400"/>
                        </a:lnSpc>
                        <a:spcAft>
                          <a:spcPts val="0"/>
                        </a:spcAft>
                      </a:pPr>
                      <a:r>
                        <a:rPr lang="en-ZA" sz="1100" dirty="0">
                          <a:effectLst/>
                        </a:rPr>
                        <a:t>Unqualified audit opinion, with emphasis of matter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extLst>
                  <a:ext uri="{0D108BD9-81ED-4DB2-BD59-A6C34878D82A}">
                    <a16:rowId xmlns:a16="http://schemas.microsoft.com/office/drawing/2014/main" xmlns="" val="1948984664"/>
                  </a:ext>
                </a:extLst>
              </a:tr>
              <a:tr h="612013">
                <a:tc>
                  <a:txBody>
                    <a:bodyPr/>
                    <a:lstStyle/>
                    <a:p>
                      <a:pPr algn="just">
                        <a:lnSpc>
                          <a:spcPts val="1400"/>
                        </a:lnSpc>
                        <a:spcAft>
                          <a:spcPts val="0"/>
                        </a:spcAft>
                      </a:pPr>
                      <a:r>
                        <a:rPr lang="en-ZA" sz="1000">
                          <a:effectLst/>
                        </a:rPr>
                        <a:t>2015/16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171</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109</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dirty="0">
                          <a:effectLst/>
                        </a:rPr>
                        <a:t>64%</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99.3%</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just">
                        <a:lnSpc>
                          <a:spcPts val="1400"/>
                        </a:lnSpc>
                        <a:spcAft>
                          <a:spcPts val="0"/>
                        </a:spcAft>
                      </a:pPr>
                      <a:r>
                        <a:rPr lang="en-ZA" sz="1100">
                          <a:effectLst/>
                        </a:rPr>
                        <a:t>Unqualified audit opinion, with emphasis of matter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extLst>
                  <a:ext uri="{0D108BD9-81ED-4DB2-BD59-A6C34878D82A}">
                    <a16:rowId xmlns:a16="http://schemas.microsoft.com/office/drawing/2014/main" xmlns="" val="1696828094"/>
                  </a:ext>
                </a:extLst>
              </a:tr>
              <a:tr h="612013">
                <a:tc>
                  <a:txBody>
                    <a:bodyPr/>
                    <a:lstStyle/>
                    <a:p>
                      <a:pPr algn="just">
                        <a:lnSpc>
                          <a:spcPts val="1400"/>
                        </a:lnSpc>
                        <a:spcAft>
                          <a:spcPts val="0"/>
                        </a:spcAft>
                      </a:pPr>
                      <a:r>
                        <a:rPr lang="en-ZA" sz="1000">
                          <a:effectLst/>
                        </a:rPr>
                        <a:t>2016/17</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145</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81</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56%</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99.7%</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just">
                        <a:lnSpc>
                          <a:spcPts val="1400"/>
                        </a:lnSpc>
                        <a:spcAft>
                          <a:spcPts val="0"/>
                        </a:spcAft>
                      </a:pPr>
                      <a:r>
                        <a:rPr lang="en-ZA" sz="1100">
                          <a:effectLst/>
                        </a:rPr>
                        <a:t>Unqualified audit opinion, with emphasis of matter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extLst>
                  <a:ext uri="{0D108BD9-81ED-4DB2-BD59-A6C34878D82A}">
                    <a16:rowId xmlns:a16="http://schemas.microsoft.com/office/drawing/2014/main" xmlns="" val="2091892986"/>
                  </a:ext>
                </a:extLst>
              </a:tr>
              <a:tr h="612013">
                <a:tc>
                  <a:txBody>
                    <a:bodyPr/>
                    <a:lstStyle/>
                    <a:p>
                      <a:pPr algn="just">
                        <a:lnSpc>
                          <a:spcPts val="1400"/>
                        </a:lnSpc>
                        <a:spcAft>
                          <a:spcPts val="0"/>
                        </a:spcAft>
                      </a:pPr>
                      <a:r>
                        <a:rPr lang="en-ZA" sz="1000">
                          <a:effectLst/>
                        </a:rPr>
                        <a:t>2017/18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dirty="0">
                          <a:effectLst/>
                        </a:rPr>
                        <a:t>114</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73</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a:effectLst/>
                        </a:rPr>
                        <a:t>64%</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ctr">
                        <a:lnSpc>
                          <a:spcPts val="1400"/>
                        </a:lnSpc>
                        <a:spcAft>
                          <a:spcPts val="0"/>
                        </a:spcAft>
                      </a:pPr>
                      <a:r>
                        <a:rPr lang="en-ZA" sz="1400" dirty="0">
                          <a:effectLst/>
                        </a:rPr>
                        <a:t>99.9%</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l">
                        <a:lnSpc>
                          <a:spcPts val="1400"/>
                        </a:lnSpc>
                        <a:spcAft>
                          <a:spcPts val="0"/>
                        </a:spcAft>
                      </a:pPr>
                      <a:r>
                        <a:rPr lang="en-ZA" sz="1100" dirty="0">
                          <a:effectLst/>
                        </a:rPr>
                        <a:t>Unqualified audit opinion, with emphasis of matter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extLst>
                  <a:ext uri="{0D108BD9-81ED-4DB2-BD59-A6C34878D82A}">
                    <a16:rowId xmlns:a16="http://schemas.microsoft.com/office/drawing/2014/main" xmlns="" val="4034170510"/>
                  </a:ext>
                </a:extLst>
              </a:tr>
              <a:tr h="491917">
                <a:tc>
                  <a:txBody>
                    <a:bodyPr/>
                    <a:lstStyle/>
                    <a:p>
                      <a:pPr algn="just">
                        <a:lnSpc>
                          <a:spcPts val="1400"/>
                        </a:lnSpc>
                        <a:spcAft>
                          <a:spcPts val="0"/>
                        </a:spcAft>
                      </a:pPr>
                      <a:r>
                        <a:rPr lang="en-ZA" sz="1000">
                          <a:effectLst/>
                        </a:rPr>
                        <a:t>2018/19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r">
                        <a:lnSpc>
                          <a:spcPts val="1400"/>
                        </a:lnSpc>
                        <a:spcAft>
                          <a:spcPts val="0"/>
                        </a:spcAft>
                      </a:pPr>
                      <a:r>
                        <a:rPr lang="en-ZA" sz="1000">
                          <a:effectLst/>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r">
                        <a:lnSpc>
                          <a:spcPts val="1400"/>
                        </a:lnSpc>
                        <a:spcAft>
                          <a:spcPts val="0"/>
                        </a:spcAft>
                      </a:pPr>
                      <a:r>
                        <a:rPr lang="en-ZA" sz="1000">
                          <a:effectLst/>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r">
                        <a:lnSpc>
                          <a:spcPts val="1400"/>
                        </a:lnSpc>
                        <a:spcAft>
                          <a:spcPts val="0"/>
                        </a:spcAft>
                      </a:pPr>
                      <a:r>
                        <a:rPr lang="en-ZA" sz="1000">
                          <a:effectLst/>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r">
                        <a:lnSpc>
                          <a:spcPts val="1400"/>
                        </a:lnSpc>
                        <a:spcAft>
                          <a:spcPts val="0"/>
                        </a:spcAft>
                      </a:pPr>
                      <a:r>
                        <a:rPr lang="en-ZA" sz="1000">
                          <a:effectLst/>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tc>
                  <a:txBody>
                    <a:bodyPr/>
                    <a:lstStyle/>
                    <a:p>
                      <a:pPr algn="r">
                        <a:lnSpc>
                          <a:spcPts val="1400"/>
                        </a:lnSpc>
                        <a:spcAft>
                          <a:spcPts val="0"/>
                        </a:spcAft>
                      </a:pPr>
                      <a:r>
                        <a:rPr lang="en-ZA" sz="1050" dirty="0" smtClean="0">
                          <a:effectLst/>
                        </a:rPr>
                        <a:t>(Awaiting</a:t>
                      </a:r>
                      <a:r>
                        <a:rPr lang="en-ZA" sz="1050" baseline="0" dirty="0" smtClean="0">
                          <a:effectLst/>
                        </a:rPr>
                        <a:t> Annual Report, Due by 30 September 2019</a:t>
                      </a:r>
                      <a:r>
                        <a:rPr lang="en-ZA" sz="1000" baseline="0" dirty="0" smtClean="0">
                          <a:effectLst/>
                        </a:rPr>
                        <a:t>)</a:t>
                      </a:r>
                      <a:r>
                        <a:rPr lang="en-ZA" sz="1000" dirty="0">
                          <a:effectLst/>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43079" marR="43079" marT="0" marB="0"/>
                </a:tc>
                <a:extLst>
                  <a:ext uri="{0D108BD9-81ED-4DB2-BD59-A6C34878D82A}">
                    <a16:rowId xmlns:a16="http://schemas.microsoft.com/office/drawing/2014/main" xmlns="" val="3739558878"/>
                  </a:ext>
                </a:extLst>
              </a:tr>
            </a:tbl>
          </a:graphicData>
        </a:graphic>
      </p:graphicFrame>
      <p:sp>
        <p:nvSpPr>
          <p:cNvPr id="7" name="Text Placeholder 6"/>
          <p:cNvSpPr>
            <a:spLocks noGrp="1"/>
          </p:cNvSpPr>
          <p:nvPr>
            <p:ph type="body" sz="half" idx="2"/>
          </p:nvPr>
        </p:nvSpPr>
        <p:spPr>
          <a:xfrm>
            <a:off x="328246" y="2057400"/>
            <a:ext cx="2356339" cy="3811588"/>
          </a:xfrm>
        </p:spPr>
        <p:txBody>
          <a:bodyPr>
            <a:normAutofit/>
          </a:bodyPr>
          <a:lstStyle/>
          <a:p>
            <a:r>
              <a:rPr lang="en-ZA" sz="2000" dirty="0"/>
              <a:t>High spending levels, but poor performance related to targets fully achieved</a:t>
            </a:r>
          </a:p>
        </p:txBody>
      </p:sp>
      <p:sp>
        <p:nvSpPr>
          <p:cNvPr id="6" name="Slide Number Placeholder 5"/>
          <p:cNvSpPr>
            <a:spLocks noGrp="1"/>
          </p:cNvSpPr>
          <p:nvPr>
            <p:ph type="sldNum" sz="quarter" idx="12"/>
          </p:nvPr>
        </p:nvSpPr>
        <p:spPr/>
        <p:txBody>
          <a:bodyPr/>
          <a:lstStyle/>
          <a:p>
            <a:fld id="{BC72CB22-D7A4-7547-B048-02B7C821FF3F}" type="slidenum">
              <a:rPr lang="en-US" smtClean="0"/>
              <a:pPr/>
              <a:t>33</a:t>
            </a:fld>
            <a:endParaRPr lang="en-US" dirty="0"/>
          </a:p>
        </p:txBody>
      </p:sp>
    </p:spTree>
    <p:extLst>
      <p:ext uri="{BB962C8B-B14F-4D97-AF65-F5344CB8AC3E}">
        <p14:creationId xmlns:p14="http://schemas.microsoft.com/office/powerpoint/2010/main" xmlns="" val="3844753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924411"/>
          </a:xfrm>
        </p:spPr>
        <p:txBody>
          <a:bodyPr>
            <a:normAutofit/>
          </a:bodyPr>
          <a:lstStyle/>
          <a:p>
            <a:pPr algn="ctr"/>
            <a:r>
              <a:rPr lang="en-ZA" dirty="0" smtClean="0"/>
              <a:t>Issues for Consideration</a:t>
            </a:r>
            <a:endParaRPr lang="en-ZA" dirty="0"/>
          </a:p>
        </p:txBody>
      </p:sp>
      <p:sp>
        <p:nvSpPr>
          <p:cNvPr id="3" name="Content Placeholder 2"/>
          <p:cNvSpPr>
            <a:spLocks noGrp="1"/>
          </p:cNvSpPr>
          <p:nvPr>
            <p:ph idx="1"/>
          </p:nvPr>
        </p:nvSpPr>
        <p:spPr>
          <a:xfrm>
            <a:off x="681038" y="1289538"/>
            <a:ext cx="8726805" cy="4771293"/>
          </a:xfrm>
        </p:spPr>
        <p:txBody>
          <a:bodyPr>
            <a:normAutofit/>
          </a:bodyPr>
          <a:lstStyle/>
          <a:p>
            <a:endParaRPr lang="en-ZA" sz="1600" b="1" dirty="0" smtClean="0">
              <a:latin typeface="Arial" panose="020B0604020202020204" pitchFamily="34" charset="0"/>
              <a:cs typeface="Arial" panose="020B0604020202020204" pitchFamily="34" charset="0"/>
            </a:endParaRPr>
          </a:p>
          <a:p>
            <a:pPr algn="just">
              <a:lnSpc>
                <a:spcPts val="1920"/>
              </a:lnSpc>
            </a:pPr>
            <a:r>
              <a:rPr lang="en-ZA" sz="1600" b="1" dirty="0" smtClean="0">
                <a:latin typeface="Arial" panose="020B0604020202020204" pitchFamily="34" charset="0"/>
                <a:cs typeface="Arial" panose="020B0604020202020204" pitchFamily="34" charset="0"/>
              </a:rPr>
              <a:t>Reconfiguration</a:t>
            </a:r>
            <a:r>
              <a:rPr lang="en-ZA" sz="1600" dirty="0" smtClean="0">
                <a:latin typeface="Arial" panose="020B0604020202020204" pitchFamily="34" charset="0"/>
                <a:cs typeface="Arial" panose="020B0604020202020204" pitchFamily="34" charset="0"/>
              </a:rPr>
              <a:t> of the Department </a:t>
            </a:r>
          </a:p>
          <a:p>
            <a:pPr algn="just">
              <a:lnSpc>
                <a:spcPts val="1920"/>
              </a:lnSpc>
            </a:pPr>
            <a:r>
              <a:rPr lang="en-ZA" sz="1600" dirty="0" smtClean="0">
                <a:latin typeface="Arial" panose="020B0604020202020204" pitchFamily="34" charset="0"/>
                <a:cs typeface="Arial" panose="020B0604020202020204" pitchFamily="34" charset="0"/>
              </a:rPr>
              <a:t>National’s support to </a:t>
            </a:r>
            <a:r>
              <a:rPr lang="en-ZA" sz="1600" b="1" dirty="0" smtClean="0">
                <a:latin typeface="Arial" panose="020B0604020202020204" pitchFamily="34" charset="0"/>
                <a:cs typeface="Arial" panose="020B0604020202020204" pitchFamily="34" charset="0"/>
              </a:rPr>
              <a:t>Provincial Departments with regard to audit outcomes</a:t>
            </a:r>
          </a:p>
          <a:p>
            <a:pPr algn="just">
              <a:lnSpc>
                <a:spcPts val="1920"/>
              </a:lnSpc>
            </a:pPr>
            <a:r>
              <a:rPr lang="en-ZA" sz="1600" dirty="0" smtClean="0">
                <a:latin typeface="Arial" panose="020B0604020202020204" pitchFamily="34" charset="0"/>
                <a:cs typeface="Arial" panose="020B0604020202020204" pitchFamily="34" charset="0"/>
              </a:rPr>
              <a:t>New</a:t>
            </a:r>
            <a:r>
              <a:rPr lang="en-ZA" sz="1600" b="1" dirty="0" smtClean="0">
                <a:latin typeface="Arial" panose="020B0604020202020204" pitchFamily="34" charset="0"/>
                <a:cs typeface="Arial" panose="020B0604020202020204" pitchFamily="34" charset="0"/>
              </a:rPr>
              <a:t> Medico-legal management system</a:t>
            </a:r>
          </a:p>
          <a:p>
            <a:pPr algn="just">
              <a:lnSpc>
                <a:spcPts val="1920"/>
              </a:lnSpc>
            </a:pPr>
            <a:r>
              <a:rPr lang="en-ZA" sz="1600" b="1" dirty="0" smtClean="0">
                <a:latin typeface="Arial" panose="020B0604020202020204" pitchFamily="34" charset="0"/>
                <a:cs typeface="Arial" panose="020B0604020202020204" pitchFamily="34" charset="0"/>
              </a:rPr>
              <a:t>NHI pilot phase evaluation</a:t>
            </a:r>
          </a:p>
          <a:p>
            <a:pPr algn="just">
              <a:lnSpc>
                <a:spcPts val="1920"/>
              </a:lnSpc>
            </a:pPr>
            <a:r>
              <a:rPr lang="en-US" sz="1600" b="1" dirty="0">
                <a:latin typeface="Arial" panose="020B0604020202020204" pitchFamily="34" charset="0"/>
                <a:cs typeface="Arial" panose="020B0604020202020204" pitchFamily="34" charset="0"/>
              </a:rPr>
              <a:t>NHI: Slow spending </a:t>
            </a:r>
            <a:r>
              <a:rPr lang="en-US" sz="1600" dirty="0">
                <a:latin typeface="Arial" panose="020B0604020202020204" pitchFamily="34" charset="0"/>
                <a:cs typeface="Arial" panose="020B0604020202020204" pitchFamily="34" charset="0"/>
              </a:rPr>
              <a:t>on conditional grants need to be addressed.</a:t>
            </a:r>
          </a:p>
          <a:p>
            <a:pPr algn="just">
              <a:lnSpc>
                <a:spcPts val="1920"/>
              </a:lnSpc>
            </a:pPr>
            <a:r>
              <a:rPr lang="en-ZA" sz="1600" b="1" dirty="0" smtClean="0">
                <a:latin typeface="Arial" panose="020B0604020202020204" pitchFamily="34" charset="0"/>
                <a:cs typeface="Arial" panose="020B0604020202020204" pitchFamily="34" charset="0"/>
              </a:rPr>
              <a:t>HIV and AIDs</a:t>
            </a:r>
            <a:r>
              <a:rPr lang="en-ZA" sz="1600" dirty="0" smtClean="0">
                <a:latin typeface="Arial" panose="020B0604020202020204" pitchFamily="34" charset="0"/>
                <a:cs typeface="Arial" panose="020B0604020202020204" pitchFamily="34" charset="0"/>
              </a:rPr>
              <a:t> are we making sufficient progress given the money spent? </a:t>
            </a:r>
          </a:p>
          <a:p>
            <a:pPr algn="just">
              <a:lnSpc>
                <a:spcPts val="1920"/>
              </a:lnSpc>
            </a:pPr>
            <a:r>
              <a:rPr lang="en-ZA" sz="1600" dirty="0" smtClean="0">
                <a:latin typeface="Arial" panose="020B0604020202020204" pitchFamily="34" charset="0"/>
                <a:cs typeface="Arial" panose="020B0604020202020204" pitchFamily="34" charset="0"/>
              </a:rPr>
              <a:t>Few </a:t>
            </a:r>
            <a:r>
              <a:rPr lang="en-ZA" sz="1600" b="1" dirty="0" smtClean="0">
                <a:latin typeface="Arial" panose="020B0604020202020204" pitchFamily="34" charset="0"/>
                <a:cs typeface="Arial" panose="020B0604020202020204" pitchFamily="34" charset="0"/>
              </a:rPr>
              <a:t>targets for HIV and AIDS in APP </a:t>
            </a:r>
            <a:r>
              <a:rPr lang="en-ZA" sz="1600" dirty="0" smtClean="0">
                <a:latin typeface="Arial" panose="020B0604020202020204" pitchFamily="34" charset="0"/>
                <a:cs typeface="Arial" panose="020B0604020202020204" pitchFamily="34" charset="0"/>
              </a:rPr>
              <a:t>despite large budget.</a:t>
            </a:r>
          </a:p>
          <a:p>
            <a:pPr algn="just">
              <a:lnSpc>
                <a:spcPts val="1920"/>
              </a:lnSpc>
            </a:pPr>
            <a:r>
              <a:rPr lang="en-ZA" sz="1600" dirty="0" smtClean="0">
                <a:latin typeface="Arial" panose="020B0604020202020204" pitchFamily="34" charset="0"/>
                <a:cs typeface="Arial" panose="020B0604020202020204" pitchFamily="34" charset="0"/>
              </a:rPr>
              <a:t>High rates of </a:t>
            </a:r>
            <a:r>
              <a:rPr lang="en-ZA" sz="1600" b="1" dirty="0" smtClean="0">
                <a:latin typeface="Arial" panose="020B0604020202020204" pitchFamily="34" charset="0"/>
                <a:cs typeface="Arial" panose="020B0604020202020204" pitchFamily="34" charset="0"/>
              </a:rPr>
              <a:t>TB and Drug resistant (DR) TB </a:t>
            </a:r>
          </a:p>
          <a:p>
            <a:pPr algn="just">
              <a:lnSpc>
                <a:spcPts val="1920"/>
              </a:lnSpc>
            </a:pPr>
            <a:r>
              <a:rPr lang="en-ZA" sz="1600" b="1" dirty="0" smtClean="0">
                <a:latin typeface="Arial" panose="020B0604020202020204" pitchFamily="34" charset="0"/>
                <a:cs typeface="Arial" panose="020B0604020202020204" pitchFamily="34" charset="0"/>
              </a:rPr>
              <a:t>PHC</a:t>
            </a:r>
            <a:r>
              <a:rPr lang="en-ZA" sz="1600" dirty="0" smtClean="0">
                <a:latin typeface="Arial" panose="020B0604020202020204" pitchFamily="34" charset="0"/>
                <a:cs typeface="Arial" panose="020B0604020202020204" pitchFamily="34" charset="0"/>
              </a:rPr>
              <a:t> a priority, yet District Health Services sub-programme declines by 1.5% nominally (6.4% real)</a:t>
            </a:r>
          </a:p>
          <a:p>
            <a:pPr algn="just">
              <a:lnSpc>
                <a:spcPts val="1920"/>
              </a:lnSpc>
            </a:pPr>
            <a:r>
              <a:rPr lang="en-ZA" sz="1600" dirty="0" smtClean="0">
                <a:latin typeface="Arial" panose="020B0604020202020204" pitchFamily="34" charset="0"/>
                <a:cs typeface="Arial" panose="020B0604020202020204" pitchFamily="34" charset="0"/>
              </a:rPr>
              <a:t>Is sufficient progress being made with the key indictors of </a:t>
            </a:r>
            <a:r>
              <a:rPr lang="en-ZA" sz="1600" b="1" dirty="0" smtClean="0">
                <a:latin typeface="Arial" panose="020B0604020202020204" pitchFamily="34" charset="0"/>
                <a:cs typeface="Arial" panose="020B0604020202020204" pitchFamily="34" charset="0"/>
              </a:rPr>
              <a:t>infant, child and maternal mortality</a:t>
            </a:r>
            <a:r>
              <a:rPr lang="en-ZA" sz="1600" dirty="0" smtClean="0">
                <a:latin typeface="Arial" panose="020B0604020202020204" pitchFamily="34" charset="0"/>
                <a:cs typeface="Arial" panose="020B0604020202020204" pitchFamily="34" charset="0"/>
              </a:rPr>
              <a:t>?</a:t>
            </a:r>
          </a:p>
          <a:p>
            <a:pPr algn="just">
              <a:lnSpc>
                <a:spcPts val="1920"/>
              </a:lnSpc>
            </a:pPr>
            <a:endParaRPr lang="en-ZA" sz="16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72CB22-D7A4-7547-B048-02B7C821FF3F}" type="slidenum">
              <a:rPr lang="en-US" smtClean="0"/>
              <a:pPr/>
              <a:t>34</a:t>
            </a:fld>
            <a:endParaRPr lang="en-US" dirty="0"/>
          </a:p>
        </p:txBody>
      </p:sp>
    </p:spTree>
    <p:extLst>
      <p:ext uri="{BB962C8B-B14F-4D97-AF65-F5344CB8AC3E}">
        <p14:creationId xmlns:p14="http://schemas.microsoft.com/office/powerpoint/2010/main" xmlns="" val="2463198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ZA" dirty="0" smtClean="0"/>
              <a:t>Thank You </a:t>
            </a:r>
            <a:endParaRPr lang="en-ZA" dirty="0"/>
          </a:p>
        </p:txBody>
      </p:sp>
      <p:sp>
        <p:nvSpPr>
          <p:cNvPr id="6" name="Subtitle 5"/>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BC72CB22-D7A4-7547-B048-02B7C821FF3F}" type="slidenum">
              <a:rPr lang="en-US" smtClean="0"/>
              <a:pPr/>
              <a:t>35</a:t>
            </a:fld>
            <a:endParaRPr lang="en-US" dirty="0"/>
          </a:p>
        </p:txBody>
      </p:sp>
    </p:spTree>
    <p:extLst>
      <p:ext uri="{BB962C8B-B14F-4D97-AF65-F5344CB8AC3E}">
        <p14:creationId xmlns:p14="http://schemas.microsoft.com/office/powerpoint/2010/main" xmlns="" val="1451512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365127"/>
            <a:ext cx="7536840" cy="1325563"/>
          </a:xfrm>
        </p:spPr>
        <p:txBody>
          <a:bodyPr/>
          <a:lstStyle/>
          <a:p>
            <a:pPr algn="ctr"/>
            <a:r>
              <a:rPr lang="en-ZA" dirty="0"/>
              <a:t>NATIONAL DEVELOPMENT PLAN</a:t>
            </a:r>
            <a:br>
              <a:rPr lang="en-ZA" dirty="0"/>
            </a:br>
            <a:r>
              <a:rPr lang="en-ZA" dirty="0" smtClean="0"/>
              <a:t>2030</a:t>
            </a:r>
            <a:endParaRPr lang="en-ZA" dirty="0"/>
          </a:p>
        </p:txBody>
      </p:sp>
      <p:sp>
        <p:nvSpPr>
          <p:cNvPr id="3" name="Content Placeholder 2"/>
          <p:cNvSpPr>
            <a:spLocks noGrp="1"/>
          </p:cNvSpPr>
          <p:nvPr>
            <p:ph idx="1"/>
          </p:nvPr>
        </p:nvSpPr>
        <p:spPr/>
        <p:txBody>
          <a:bodyPr>
            <a:normAutofit fontScale="70000" lnSpcReduction="20000"/>
          </a:bodyPr>
          <a:lstStyle/>
          <a:p>
            <a:pPr marL="0" indent="0">
              <a:buNone/>
            </a:pPr>
            <a:r>
              <a:rPr lang="en-ZA" dirty="0"/>
              <a:t>Nine goals for health have been identified in the NDP, viz.:</a:t>
            </a:r>
          </a:p>
          <a:p>
            <a:endParaRPr lang="en-ZA" dirty="0"/>
          </a:p>
          <a:p>
            <a:r>
              <a:rPr lang="en-ZA" dirty="0" smtClean="0"/>
              <a:t>Average </a:t>
            </a:r>
            <a:r>
              <a:rPr lang="en-ZA" dirty="0"/>
              <a:t>male and female life expectancy at birth increased to 70 years;</a:t>
            </a:r>
          </a:p>
          <a:p>
            <a:r>
              <a:rPr lang="en-ZA" dirty="0" smtClean="0"/>
              <a:t>Tuberculosis </a:t>
            </a:r>
            <a:r>
              <a:rPr lang="en-ZA" dirty="0"/>
              <a:t>(TB) prevention and cure progressively improved;                                                                                                                                                                                                                                                                                                                       </a:t>
            </a:r>
          </a:p>
          <a:p>
            <a:r>
              <a:rPr lang="en-ZA" dirty="0" smtClean="0"/>
              <a:t>Maternal</a:t>
            </a:r>
            <a:r>
              <a:rPr lang="en-ZA" dirty="0"/>
              <a:t>, infant and child mortality reduced;</a:t>
            </a:r>
          </a:p>
          <a:p>
            <a:r>
              <a:rPr lang="en-ZA" dirty="0" smtClean="0"/>
              <a:t>Significantly </a:t>
            </a:r>
            <a:r>
              <a:rPr lang="en-ZA" dirty="0"/>
              <a:t>reduced prevalence of non-communicable chronic diseases;</a:t>
            </a:r>
          </a:p>
          <a:p>
            <a:r>
              <a:rPr lang="en-ZA" dirty="0" smtClean="0"/>
              <a:t>Injury</a:t>
            </a:r>
            <a:r>
              <a:rPr lang="en-ZA" dirty="0"/>
              <a:t>, accidents and violence reduced by 50 per cent from 2010 levels;</a:t>
            </a:r>
          </a:p>
          <a:p>
            <a:r>
              <a:rPr lang="en-ZA" dirty="0" smtClean="0"/>
              <a:t>Health </a:t>
            </a:r>
            <a:r>
              <a:rPr lang="en-ZA" dirty="0"/>
              <a:t>system reforms completed;</a:t>
            </a:r>
          </a:p>
          <a:p>
            <a:r>
              <a:rPr lang="en-ZA" dirty="0" smtClean="0"/>
              <a:t>Primary </a:t>
            </a:r>
            <a:r>
              <a:rPr lang="en-ZA" dirty="0"/>
              <a:t>health care teams deployed to provide care to families and communities;</a:t>
            </a:r>
          </a:p>
          <a:p>
            <a:r>
              <a:rPr lang="en-ZA" dirty="0" smtClean="0"/>
              <a:t>Universal </a:t>
            </a:r>
            <a:r>
              <a:rPr lang="en-ZA" dirty="0"/>
              <a:t>health coverage achieved; and</a:t>
            </a:r>
          </a:p>
          <a:p>
            <a:r>
              <a:rPr lang="en-ZA" dirty="0" smtClean="0"/>
              <a:t>Health </a:t>
            </a:r>
            <a:r>
              <a:rPr lang="en-ZA" dirty="0"/>
              <a:t>posts filled with skilled, committed and competent individuals.</a:t>
            </a:r>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4</a:t>
            </a:fld>
            <a:endParaRPr lang="en-US" dirty="0"/>
          </a:p>
        </p:txBody>
      </p:sp>
    </p:spTree>
    <p:extLst>
      <p:ext uri="{BB962C8B-B14F-4D97-AF65-F5344CB8AC3E}">
        <p14:creationId xmlns:p14="http://schemas.microsoft.com/office/powerpoint/2010/main" xmlns="" val="739704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570" y="365127"/>
            <a:ext cx="8446183" cy="1325563"/>
          </a:xfrm>
        </p:spPr>
        <p:txBody>
          <a:bodyPr/>
          <a:lstStyle/>
          <a:p>
            <a:pPr algn="ctr"/>
            <a:r>
              <a:rPr lang="en-ZA" dirty="0" smtClean="0"/>
              <a:t>DEPARTMENT OF HEALTH STRATEGIC GOALS</a:t>
            </a:r>
            <a:endParaRPr lang="en-ZA" dirty="0"/>
          </a:p>
        </p:txBody>
      </p:sp>
      <p:sp>
        <p:nvSpPr>
          <p:cNvPr id="3" name="Content Placeholder 2"/>
          <p:cNvSpPr>
            <a:spLocks noGrp="1"/>
          </p:cNvSpPr>
          <p:nvPr>
            <p:ph idx="1"/>
          </p:nvPr>
        </p:nvSpPr>
        <p:spPr>
          <a:xfrm>
            <a:off x="361508" y="1520456"/>
            <a:ext cx="9376852" cy="5337544"/>
          </a:xfrm>
        </p:spPr>
        <p:txBody>
          <a:bodyPr>
            <a:normAutofit fontScale="47500" lnSpcReduction="20000"/>
          </a:bodyPr>
          <a:lstStyle/>
          <a:p>
            <a:pPr marL="0" indent="0">
              <a:buNone/>
            </a:pPr>
            <a:r>
              <a:rPr lang="en-ZA" sz="3300" dirty="0" smtClean="0"/>
              <a:t>The </a:t>
            </a:r>
            <a:r>
              <a:rPr lang="en-ZA" sz="3300" dirty="0"/>
              <a:t>Department’s five-year strategic goals are to:   </a:t>
            </a:r>
          </a:p>
          <a:p>
            <a:endParaRPr lang="en-ZA" sz="3300" dirty="0"/>
          </a:p>
          <a:p>
            <a:pPr marL="514350" indent="-514350">
              <a:buFont typeface="+mj-lt"/>
              <a:buAutoNum type="arabicPeriod"/>
            </a:pPr>
            <a:r>
              <a:rPr lang="en-ZA" sz="3300" b="1" dirty="0" smtClean="0"/>
              <a:t>Prevent </a:t>
            </a:r>
            <a:r>
              <a:rPr lang="en-ZA" sz="3300" b="1" dirty="0"/>
              <a:t>disease </a:t>
            </a:r>
            <a:r>
              <a:rPr lang="en-ZA" sz="3300" dirty="0"/>
              <a:t>and reduce its burden, and promote health;</a:t>
            </a:r>
          </a:p>
          <a:p>
            <a:pPr marL="514350" indent="-514350">
              <a:buFont typeface="+mj-lt"/>
              <a:buAutoNum type="arabicPeriod"/>
            </a:pPr>
            <a:r>
              <a:rPr lang="en-ZA" sz="3300" b="1" dirty="0" smtClean="0"/>
              <a:t>Reorganize </a:t>
            </a:r>
            <a:r>
              <a:rPr lang="en-ZA" sz="3300" b="1" dirty="0"/>
              <a:t>the National Department of Health</a:t>
            </a:r>
            <a:r>
              <a:rPr lang="en-ZA" sz="3300" dirty="0"/>
              <a:t>, optimize functions and achieve efficiency gains;</a:t>
            </a:r>
          </a:p>
          <a:p>
            <a:pPr marL="514350" indent="-514350">
              <a:buFont typeface="+mj-lt"/>
              <a:buAutoNum type="arabicPeriod"/>
            </a:pPr>
            <a:r>
              <a:rPr lang="en-ZA" sz="3300" b="1" dirty="0" smtClean="0"/>
              <a:t>Make </a:t>
            </a:r>
            <a:r>
              <a:rPr lang="en-ZA" sz="3300" b="1" dirty="0"/>
              <a:t>progress towards Universal Health Coverage </a:t>
            </a:r>
            <a:r>
              <a:rPr lang="en-ZA" sz="3300" dirty="0"/>
              <a:t>by creating a dedicated, well-resourced unit, to implement the National Health Insurance Policy, and improve the readiness of health facilities for its implementation;</a:t>
            </a:r>
          </a:p>
          <a:p>
            <a:pPr marL="514350" indent="-514350">
              <a:buFont typeface="+mj-lt"/>
              <a:buAutoNum type="arabicPeriod"/>
            </a:pPr>
            <a:r>
              <a:rPr lang="en-ZA" sz="3300" b="1" dirty="0" smtClean="0"/>
              <a:t>Re-engineer </a:t>
            </a:r>
            <a:r>
              <a:rPr lang="en-ZA" sz="3300" b="1" dirty="0"/>
              <a:t>primary healthcare </a:t>
            </a:r>
            <a:r>
              <a:rPr lang="en-ZA" sz="3300" dirty="0"/>
              <a:t>by: increasing the number of ward based outreach teams and, contracting general practitioners;</a:t>
            </a:r>
          </a:p>
          <a:p>
            <a:pPr marL="514350" indent="-514350">
              <a:buFont typeface="+mj-lt"/>
              <a:buAutoNum type="arabicPeriod"/>
            </a:pPr>
            <a:r>
              <a:rPr lang="en-ZA" sz="3300" b="1" dirty="0" smtClean="0"/>
              <a:t>Accelerate</a:t>
            </a:r>
            <a:r>
              <a:rPr lang="en-ZA" sz="3300" dirty="0" smtClean="0"/>
              <a:t> </a:t>
            </a:r>
            <a:r>
              <a:rPr lang="en-ZA" sz="3300" dirty="0"/>
              <a:t>implementation of the </a:t>
            </a:r>
            <a:r>
              <a:rPr lang="en-ZA" sz="3300" b="1" dirty="0"/>
              <a:t>10 year infrastructure plan</a:t>
            </a:r>
            <a:r>
              <a:rPr lang="en-ZA" sz="3300" dirty="0"/>
              <a:t>;</a:t>
            </a:r>
          </a:p>
          <a:p>
            <a:pPr marL="514350" indent="-514350">
              <a:buFont typeface="+mj-lt"/>
              <a:buAutoNum type="arabicPeriod"/>
            </a:pPr>
            <a:r>
              <a:rPr lang="en-ZA" sz="3300" b="1" dirty="0" smtClean="0"/>
              <a:t>Strengthen</a:t>
            </a:r>
            <a:r>
              <a:rPr lang="en-ZA" sz="3300" dirty="0" smtClean="0"/>
              <a:t> </a:t>
            </a:r>
            <a:r>
              <a:rPr lang="en-ZA" sz="3300" dirty="0"/>
              <a:t>the </a:t>
            </a:r>
            <a:r>
              <a:rPr lang="en-ZA" sz="3300" b="1" dirty="0"/>
              <a:t>District Health system </a:t>
            </a:r>
            <a:r>
              <a:rPr lang="en-ZA" sz="3300" dirty="0"/>
              <a:t>and build the capacity of District Health Management Teams;</a:t>
            </a:r>
          </a:p>
          <a:p>
            <a:pPr marL="514350" indent="-514350">
              <a:buFont typeface="+mj-lt"/>
              <a:buAutoNum type="arabicPeriod"/>
            </a:pPr>
            <a:r>
              <a:rPr lang="en-ZA" sz="3300" b="1" dirty="0" smtClean="0"/>
              <a:t>Improve </a:t>
            </a:r>
            <a:r>
              <a:rPr lang="en-ZA" sz="3300" b="1" dirty="0"/>
              <a:t>the quality of care </a:t>
            </a:r>
            <a:r>
              <a:rPr lang="en-ZA" sz="3300" dirty="0"/>
              <a:t>by setting and monitoring national norms and standards, improving system for user feedback, increasing safety in health care, and by improving clinical governance;</a:t>
            </a:r>
          </a:p>
          <a:p>
            <a:pPr marL="514350" indent="-514350">
              <a:buFont typeface="+mj-lt"/>
              <a:buAutoNum type="arabicPeriod"/>
            </a:pPr>
            <a:r>
              <a:rPr lang="en-ZA" sz="3300" b="1" dirty="0" smtClean="0"/>
              <a:t>Improve </a:t>
            </a:r>
            <a:r>
              <a:rPr lang="en-ZA" sz="3300" b="1" dirty="0"/>
              <a:t>financial management </a:t>
            </a:r>
            <a:r>
              <a:rPr lang="en-ZA" sz="3300" dirty="0"/>
              <a:t>by improving capacity, contract management, revenue collection and supply chain management reforms;</a:t>
            </a:r>
          </a:p>
          <a:p>
            <a:pPr marL="514350" indent="-514350">
              <a:buFont typeface="+mj-lt"/>
              <a:buAutoNum type="arabicPeriod"/>
            </a:pPr>
            <a:r>
              <a:rPr lang="en-ZA" sz="3300" b="1" dirty="0" smtClean="0"/>
              <a:t>Develop </a:t>
            </a:r>
            <a:r>
              <a:rPr lang="en-ZA" sz="3300" b="1" dirty="0"/>
              <a:t>an efficient health management information system </a:t>
            </a:r>
            <a:r>
              <a:rPr lang="en-ZA" sz="3300" dirty="0"/>
              <a:t>for improved decision-making;</a:t>
            </a:r>
          </a:p>
          <a:p>
            <a:pPr marL="514350" indent="-514350">
              <a:buFont typeface="+mj-lt"/>
              <a:buAutoNum type="arabicPeriod"/>
            </a:pPr>
            <a:r>
              <a:rPr lang="en-ZA" sz="3300" b="1" dirty="0" smtClean="0"/>
              <a:t>Improve </a:t>
            </a:r>
            <a:r>
              <a:rPr lang="en-ZA" sz="3300" b="1" dirty="0"/>
              <a:t>the quality of care </a:t>
            </a:r>
            <a:r>
              <a:rPr lang="en-ZA" sz="3300" dirty="0"/>
              <a:t>by setting and monitoring national norms and standards, improving system for user feedback, increasing safety in health care, and by improving clinical governance; and </a:t>
            </a:r>
          </a:p>
          <a:p>
            <a:pPr marL="514350" indent="-514350">
              <a:buFont typeface="+mj-lt"/>
              <a:buAutoNum type="arabicPeriod"/>
            </a:pPr>
            <a:r>
              <a:rPr lang="en-ZA" sz="3300" b="1" dirty="0" smtClean="0"/>
              <a:t>Improve </a:t>
            </a:r>
            <a:r>
              <a:rPr lang="en-ZA" sz="3300" b="1" dirty="0"/>
              <a:t>human resources for health </a:t>
            </a:r>
            <a:r>
              <a:rPr lang="en-ZA" sz="3300" dirty="0"/>
              <a:t>by ensuring adequate training and accountability measures.</a:t>
            </a:r>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5</a:t>
            </a:fld>
            <a:endParaRPr lang="en-US" dirty="0"/>
          </a:p>
        </p:txBody>
      </p:sp>
    </p:spTree>
    <p:extLst>
      <p:ext uri="{BB962C8B-B14F-4D97-AF65-F5344CB8AC3E}">
        <p14:creationId xmlns:p14="http://schemas.microsoft.com/office/powerpoint/2010/main" xmlns="" val="2143694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ZA" dirty="0" smtClean="0"/>
              <a:t>Budget Analysis</a:t>
            </a:r>
            <a:endParaRPr lang="en-ZA" dirty="0"/>
          </a:p>
        </p:txBody>
      </p:sp>
      <p:sp>
        <p:nvSpPr>
          <p:cNvPr id="6" name="Subtitle 5"/>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BC72CB22-D7A4-7547-B048-02B7C821FF3F}" type="slidenum">
              <a:rPr lang="en-US" smtClean="0"/>
              <a:pPr/>
              <a:t>6</a:t>
            </a:fld>
            <a:endParaRPr lang="en-US" dirty="0"/>
          </a:p>
        </p:txBody>
      </p:sp>
    </p:spTree>
    <p:extLst>
      <p:ext uri="{BB962C8B-B14F-4D97-AF65-F5344CB8AC3E}">
        <p14:creationId xmlns:p14="http://schemas.microsoft.com/office/powerpoint/2010/main" xmlns="" val="3465273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30" y="365127"/>
            <a:ext cx="7613333" cy="1325563"/>
          </a:xfrm>
        </p:spPr>
        <p:txBody>
          <a:bodyPr/>
          <a:lstStyle/>
          <a:p>
            <a:r>
              <a:rPr lang="en-ZA" dirty="0" smtClean="0"/>
              <a:t>HEALTH BUDGET FOR 2019/20</a:t>
            </a:r>
            <a:endParaRPr lang="en-ZA" dirty="0"/>
          </a:p>
        </p:txBody>
      </p:sp>
      <p:pic>
        <p:nvPicPr>
          <p:cNvPr id="4" name="Content Placeholder 3"/>
          <p:cNvPicPr>
            <a:picLocks noGrp="1" noChangeAspect="1"/>
          </p:cNvPicPr>
          <p:nvPr>
            <p:ph idx="1"/>
          </p:nvPr>
        </p:nvPicPr>
        <p:blipFill>
          <a:blip r:embed="rId2"/>
          <a:stretch>
            <a:fillRect/>
          </a:stretch>
        </p:blipFill>
        <p:spPr>
          <a:xfrm>
            <a:off x="754380" y="1874520"/>
            <a:ext cx="8389620" cy="3691890"/>
          </a:xfrm>
          <a:prstGeom prst="rect">
            <a:avLst/>
          </a:prstGeom>
        </p:spPr>
      </p:pic>
      <p:sp>
        <p:nvSpPr>
          <p:cNvPr id="3" name="Slide Number Placeholder 2"/>
          <p:cNvSpPr>
            <a:spLocks noGrp="1"/>
          </p:cNvSpPr>
          <p:nvPr>
            <p:ph type="sldNum" sz="quarter" idx="12"/>
          </p:nvPr>
        </p:nvSpPr>
        <p:spPr/>
        <p:txBody>
          <a:bodyPr/>
          <a:lstStyle/>
          <a:p>
            <a:fld id="{BC72CB22-D7A4-7547-B048-02B7C821FF3F}" type="slidenum">
              <a:rPr lang="en-US" smtClean="0"/>
              <a:pPr/>
              <a:t>7</a:t>
            </a:fld>
            <a:endParaRPr lang="en-US" dirty="0"/>
          </a:p>
        </p:txBody>
      </p:sp>
    </p:spTree>
    <p:extLst>
      <p:ext uri="{BB962C8B-B14F-4D97-AF65-F5344CB8AC3E}">
        <p14:creationId xmlns:p14="http://schemas.microsoft.com/office/powerpoint/2010/main" xmlns="" val="130593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30" y="365127"/>
            <a:ext cx="7613333" cy="1325563"/>
          </a:xfrm>
        </p:spPr>
        <p:txBody>
          <a:bodyPr/>
          <a:lstStyle/>
          <a:p>
            <a:r>
              <a:rPr lang="en-ZA" dirty="0" smtClean="0"/>
              <a:t>HEALTH BUDGET FOR 2019/20</a:t>
            </a:r>
            <a:endParaRPr lang="en-ZA" dirty="0"/>
          </a:p>
        </p:txBody>
      </p:sp>
      <p:sp>
        <p:nvSpPr>
          <p:cNvPr id="3" name="Content Placeholder 2"/>
          <p:cNvSpPr>
            <a:spLocks noGrp="1"/>
          </p:cNvSpPr>
          <p:nvPr>
            <p:ph idx="1"/>
          </p:nvPr>
        </p:nvSpPr>
        <p:spPr/>
        <p:txBody>
          <a:bodyPr>
            <a:normAutofit fontScale="77500" lnSpcReduction="20000"/>
          </a:bodyPr>
          <a:lstStyle/>
          <a:p>
            <a:r>
              <a:rPr lang="en-ZA" dirty="0"/>
              <a:t>The Department receives R51.5 billion for 2019/20, up from R47.5 billion in 2018/19</a:t>
            </a:r>
            <a:r>
              <a:rPr lang="en-ZA" dirty="0" smtClean="0"/>
              <a:t>.</a:t>
            </a:r>
          </a:p>
          <a:p>
            <a:r>
              <a:rPr lang="en-ZA" dirty="0"/>
              <a:t>The Department’s budget structure has been changed to align with the new organisational structure developed in consultation with the Department of Public Service</a:t>
            </a:r>
            <a:r>
              <a:rPr lang="en-ZA" dirty="0" smtClean="0"/>
              <a:t>.</a:t>
            </a:r>
          </a:p>
          <a:p>
            <a:r>
              <a:rPr lang="en-ZA" dirty="0"/>
              <a:t>The two largest programmes, namely Programme 3: Communicable and Non-communicable Diseases (R23.1 billion) and Programme 5: Hospital Systems (R20.4 billion), jointly constitute 84.3 per cent of the total budget allocation to the </a:t>
            </a:r>
            <a:r>
              <a:rPr lang="en-ZA" dirty="0" smtClean="0"/>
              <a:t>Department</a:t>
            </a:r>
          </a:p>
          <a:p>
            <a:r>
              <a:rPr lang="en-ZA" dirty="0"/>
              <a:t>Programme 4: Primary Health Care Services, receives the smallest allocation (R221.8 million), which is less than 1 per cent (0.4 per cent) of the Department’s budget. </a:t>
            </a:r>
            <a:endParaRPr lang="en-ZA" dirty="0" smtClean="0"/>
          </a:p>
          <a:p>
            <a:r>
              <a:rPr lang="en-ZA" dirty="0" smtClean="0"/>
              <a:t>The </a:t>
            </a:r>
            <a:r>
              <a:rPr lang="en-ZA" dirty="0"/>
              <a:t>bulk of the </a:t>
            </a:r>
            <a:r>
              <a:rPr lang="en-ZA" dirty="0" smtClean="0"/>
              <a:t>budget </a:t>
            </a:r>
            <a:r>
              <a:rPr lang="en-ZA" dirty="0"/>
              <a:t>(R46.99 billion or 91.3 per cent) consists of transfers and subsidies to provinces and municipalities, and departmental agencies and accounts.</a:t>
            </a:r>
          </a:p>
        </p:txBody>
      </p:sp>
      <p:sp>
        <p:nvSpPr>
          <p:cNvPr id="4" name="Slide Number Placeholder 3"/>
          <p:cNvSpPr>
            <a:spLocks noGrp="1"/>
          </p:cNvSpPr>
          <p:nvPr>
            <p:ph type="sldNum" sz="quarter" idx="12"/>
          </p:nvPr>
        </p:nvSpPr>
        <p:spPr/>
        <p:txBody>
          <a:bodyPr/>
          <a:lstStyle/>
          <a:p>
            <a:fld id="{BC72CB22-D7A4-7547-B048-02B7C821FF3F}" type="slidenum">
              <a:rPr lang="en-US" smtClean="0"/>
              <a:pPr/>
              <a:t>8</a:t>
            </a:fld>
            <a:endParaRPr lang="en-US" dirty="0"/>
          </a:p>
        </p:txBody>
      </p:sp>
    </p:spTree>
    <p:extLst>
      <p:ext uri="{BB962C8B-B14F-4D97-AF65-F5344CB8AC3E}">
        <p14:creationId xmlns:p14="http://schemas.microsoft.com/office/powerpoint/2010/main" xmlns="" val="6531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7"/>
            <a:ext cx="8036243" cy="1325563"/>
          </a:xfrm>
        </p:spPr>
        <p:txBody>
          <a:bodyPr/>
          <a:lstStyle/>
          <a:p>
            <a:r>
              <a:rPr lang="en-ZA" dirty="0"/>
              <a:t>PROGRAMME 1: ADMINISTRATION</a:t>
            </a:r>
          </a:p>
        </p:txBody>
      </p:sp>
      <p:sp>
        <p:nvSpPr>
          <p:cNvPr id="3" name="Content Placeholder 2"/>
          <p:cNvSpPr>
            <a:spLocks noGrp="1"/>
          </p:cNvSpPr>
          <p:nvPr>
            <p:ph idx="1"/>
          </p:nvPr>
        </p:nvSpPr>
        <p:spPr/>
        <p:txBody>
          <a:bodyPr>
            <a:normAutofit/>
          </a:bodyPr>
          <a:lstStyle/>
          <a:p>
            <a:r>
              <a:rPr lang="en-ZA" dirty="0" smtClean="0"/>
              <a:t>Highlights </a:t>
            </a:r>
          </a:p>
          <a:p>
            <a:r>
              <a:rPr lang="en-ZA" dirty="0"/>
              <a:t>The purpose of the Administration Programme is the overall management of the Department and providing centralised support services. </a:t>
            </a:r>
          </a:p>
          <a:p>
            <a:r>
              <a:rPr lang="en-ZA" dirty="0" smtClean="0"/>
              <a:t>Programme </a:t>
            </a:r>
            <a:r>
              <a:rPr lang="en-ZA" dirty="0"/>
              <a:t>1’s budget increases by 9.2 per cent in nominal terms (increasing by 3.8 per cent in real terms) from R605.6 million previously to R661.3 million in </a:t>
            </a:r>
            <a:r>
              <a:rPr lang="en-ZA" dirty="0" smtClean="0"/>
              <a:t>2019/20</a:t>
            </a:r>
          </a:p>
          <a:p>
            <a:endParaRPr lang="en-ZA" dirty="0" smtClean="0"/>
          </a:p>
          <a:p>
            <a:endParaRPr lang="en-ZA" dirty="0"/>
          </a:p>
        </p:txBody>
      </p:sp>
      <p:sp>
        <p:nvSpPr>
          <p:cNvPr id="4" name="Slide Number Placeholder 3"/>
          <p:cNvSpPr>
            <a:spLocks noGrp="1"/>
          </p:cNvSpPr>
          <p:nvPr>
            <p:ph type="sldNum" sz="quarter" idx="12"/>
          </p:nvPr>
        </p:nvSpPr>
        <p:spPr/>
        <p:txBody>
          <a:bodyPr/>
          <a:lstStyle/>
          <a:p>
            <a:fld id="{BC72CB22-D7A4-7547-B048-02B7C821FF3F}" type="slidenum">
              <a:rPr lang="en-US" smtClean="0"/>
              <a:pPr/>
              <a:t>9</a:t>
            </a:fld>
            <a:endParaRPr lang="en-US" dirty="0"/>
          </a:p>
        </p:txBody>
      </p:sp>
    </p:spTree>
    <p:extLst>
      <p:ext uri="{BB962C8B-B14F-4D97-AF65-F5344CB8AC3E}">
        <p14:creationId xmlns:p14="http://schemas.microsoft.com/office/powerpoint/2010/main" xmlns="" val="279806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37250</TotalTime>
  <Words>2711</Words>
  <Application>Microsoft Office PowerPoint</Application>
  <PresentationFormat>A4 Paper (210x297 mm)</PresentationFormat>
  <Paragraphs>285</Paragraphs>
  <Slides>35</Slides>
  <Notes>24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vt:lpstr>
      <vt:lpstr>Policy Priorities </vt:lpstr>
      <vt:lpstr>STATE OF THE NATION ADDRESS JUNE 2019 </vt:lpstr>
      <vt:lpstr>NATIONAL DEVELOPMENT PLAN 2030</vt:lpstr>
      <vt:lpstr>DEPARTMENT OF HEALTH STRATEGIC GOALS</vt:lpstr>
      <vt:lpstr>Budget Analysis</vt:lpstr>
      <vt:lpstr>HEALTH BUDGET FOR 2019/20</vt:lpstr>
      <vt:lpstr>HEALTH BUDGET FOR 2019/20</vt:lpstr>
      <vt:lpstr>PROGRAMME 1: ADMINISTRATION</vt:lpstr>
      <vt:lpstr>PROGRAMME 1: ADMINISTRATION</vt:lpstr>
      <vt:lpstr>PROGRAMME 1: ADMINISTRATION </vt:lpstr>
      <vt:lpstr>PROGRAMME 2: NATIONAL HEALTH INSURANCE</vt:lpstr>
      <vt:lpstr>PROGRAMME 2: NATIONAL HEALTH INSURANCE</vt:lpstr>
      <vt:lpstr>PROGRAMME 2: NATIONAL HEALTH INSURANCE</vt:lpstr>
      <vt:lpstr>PROGRAMME 3: COMMUNICABLE AND NON-COMMUNICABLE DISEASES</vt:lpstr>
      <vt:lpstr>PROGRAMME 3: COMMUNICABLE AND NON-COMMUNICABLE DISEASES</vt:lpstr>
      <vt:lpstr>PROGRAMME 3: COMMUNICABLE AND NON-COMMUNICABLE DISEASES</vt:lpstr>
      <vt:lpstr>PROGRAMME 3: COMMUNICABLE AND NON-COMMUNICABLE DISEASES</vt:lpstr>
      <vt:lpstr>PROGRAMME 3: COMMUNICABLE AND NON-COMMUNICABLE DISEASES</vt:lpstr>
      <vt:lpstr>PROGRAMME 4: PRIMARY HEALTH CARE </vt:lpstr>
      <vt:lpstr>PROGRAMME 4: PRIMARY HEALTH CARE </vt:lpstr>
      <vt:lpstr>PROGRAMME 4: PRIMARY HEALTH CARE </vt:lpstr>
      <vt:lpstr>PROGRAMME 4: PRIMARY HEALTH CARE </vt:lpstr>
      <vt:lpstr>PROGRAMME 4: PRIMARY HEALTH CARE </vt:lpstr>
      <vt:lpstr>PROGRAMME 5: HOSPITAL SYSTEMS </vt:lpstr>
      <vt:lpstr>PROGRAMME 5: HOSPITAL SYSTEMS </vt:lpstr>
      <vt:lpstr>PROGRAMME 5: HOSPITAL SYSTEMS </vt:lpstr>
      <vt:lpstr>PROGRAMME 6: HEALTH SYSTEMS GOVERNANCE AND HUMAN RESOURCES</vt:lpstr>
      <vt:lpstr>PROGRAMME 6: HEALTH SYSTEMS GOVERNANCE AND HUMAN RESOURCES</vt:lpstr>
      <vt:lpstr>PROGRAMME 6: HEALTH SYSTEMS GOVERNANCE AND HUMAN RESOURCES</vt:lpstr>
      <vt:lpstr>PROGRAMME 6: HEALTH SYSTEMS GOVERNANCE AND HUMAN RESOURCES</vt:lpstr>
      <vt:lpstr>Issues for Consideration</vt:lpstr>
      <vt:lpstr>Issues for Consideration</vt:lpstr>
      <vt:lpstr>Issues for Consideration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PUMZA</cp:lastModifiedBy>
  <cp:revision>263</cp:revision>
  <cp:lastPrinted>2019-07-03T07:52:35Z</cp:lastPrinted>
  <dcterms:created xsi:type="dcterms:W3CDTF">2018-09-19T18:24:14Z</dcterms:created>
  <dcterms:modified xsi:type="dcterms:W3CDTF">2019-07-08T09:57:38Z</dcterms:modified>
</cp:coreProperties>
</file>